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notesSlides/notesSlide23.xml" ContentType="application/vnd.openxmlformats-officedocument.presentationml.notesSlide+xml"/>
  <Override PartName="/ppt/slideMasters/slideMaster8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95" r:id="rId2"/>
    <p:sldMasterId id="2147484295" r:id="rId3"/>
    <p:sldMasterId id="2147484472" r:id="rId4"/>
    <p:sldMasterId id="2147484487" r:id="rId5"/>
    <p:sldMasterId id="2147484500" r:id="rId6"/>
    <p:sldMasterId id="2147484571" r:id="rId7"/>
    <p:sldMasterId id="2147484585" r:id="rId8"/>
    <p:sldMasterId id="2147484600" r:id="rId9"/>
  </p:sldMasterIdLst>
  <p:notesMasterIdLst>
    <p:notesMasterId r:id="rId41"/>
  </p:notesMasterIdLst>
  <p:handoutMasterIdLst>
    <p:handoutMasterId r:id="rId42"/>
  </p:handoutMasterIdLst>
  <p:sldIdLst>
    <p:sldId id="1076" r:id="rId10"/>
    <p:sldId id="1184" r:id="rId11"/>
    <p:sldId id="1185" r:id="rId12"/>
    <p:sldId id="1186" r:id="rId13"/>
    <p:sldId id="1182" r:id="rId14"/>
    <p:sldId id="1187" r:id="rId15"/>
    <p:sldId id="1168" r:id="rId16"/>
    <p:sldId id="1169" r:id="rId17"/>
    <p:sldId id="1170" r:id="rId18"/>
    <p:sldId id="1084" r:id="rId19"/>
    <p:sldId id="1159" r:id="rId20"/>
    <p:sldId id="1113" r:id="rId21"/>
    <p:sldId id="1114" r:id="rId22"/>
    <p:sldId id="1115" r:id="rId23"/>
    <p:sldId id="1117" r:id="rId24"/>
    <p:sldId id="1058" r:id="rId25"/>
    <p:sldId id="1061" r:id="rId26"/>
    <p:sldId id="1063" r:id="rId27"/>
    <p:sldId id="1165" r:id="rId28"/>
    <p:sldId id="1133" r:id="rId29"/>
    <p:sldId id="1190" r:id="rId30"/>
    <p:sldId id="1167" r:id="rId31"/>
    <p:sldId id="1143" r:id="rId32"/>
    <p:sldId id="1145" r:id="rId33"/>
    <p:sldId id="1144" r:id="rId34"/>
    <p:sldId id="1178" r:id="rId35"/>
    <p:sldId id="1179" r:id="rId36"/>
    <p:sldId id="1146" r:id="rId37"/>
    <p:sldId id="1188" r:id="rId38"/>
    <p:sldId id="1189" r:id="rId39"/>
    <p:sldId id="1181" r:id="rId40"/>
  </p:sldIdLst>
  <p:sldSz cx="9144000" cy="6858000" type="screen4x3"/>
  <p:notesSz cx="6888163" cy="96234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200" kern="1200">
        <a:solidFill>
          <a:srgbClr val="000066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rgbClr val="000066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rgbClr val="000066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rgbClr val="000066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rgbClr val="00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rgbClr val="00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rgbClr val="00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rgbClr val="00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rgbClr val="000066"/>
        </a:solidFill>
        <a:latin typeface="Arial" charset="0"/>
        <a:ea typeface="+mn-ea"/>
        <a:cs typeface="+mn-cs"/>
      </a:defRPr>
    </a:lvl9pPr>
  </p:defaultTextStyle>
</p:presentation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presProps" Target="presProps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Содержимое 3" descr="MSU_Panorama1.jpg"/>
          <p:cNvPicPr>
            <a:picLocks noGrp="1" noChangeAspect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66225" cy="68707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414064"/>
          </a:xfrm>
          <a:prstGeom prst="rect">
            <a:avLst/>
          </a:prstGeom>
          <a:effectLst>
            <a:outerShdw blurRad="12700" dist="12700" dir="27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endParaRPr lang="en-US" sz="1600" i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en-US" sz="1200" i="1" dirty="0" smtClean="0">
                <a:solidFill>
                  <a:srgbClr val="FFFFFF"/>
                </a:solidFill>
                <a:latin typeface="Calibri" pitchFamily="34" charset="0"/>
              </a:rPr>
              <a:t>International Conference “Mathematical Modeling and Computational Physics”</a:t>
            </a:r>
          </a:p>
          <a:p>
            <a:pPr algn="ctr">
              <a:defRPr/>
            </a:pPr>
            <a:r>
              <a:rPr lang="en-US" sz="1200" i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endParaRPr lang="ru-RU" sz="1200" i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 sz="1200" i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 sz="1200" i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 sz="1200" i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 sz="1400" i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 sz="1400" i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 sz="1400" i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 sz="1400" i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 sz="1400" i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algn="ctr">
              <a:defRPr/>
            </a:pPr>
            <a:endParaRPr lang="ru-RU" sz="1400" i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algn="ctr">
              <a:defRPr/>
            </a:pPr>
            <a:endParaRPr lang="ru-RU" sz="1400" i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en-US" sz="2400" i="1" dirty="0">
                <a:solidFill>
                  <a:srgbClr val="FFFFFF"/>
                </a:solidFill>
                <a:latin typeface="Calibri" pitchFamily="34" charset="0"/>
              </a:rPr>
              <a:t/>
            </a:r>
            <a:br>
              <a:rPr lang="en-US" sz="2400" i="1" dirty="0">
                <a:solidFill>
                  <a:srgbClr val="FFFFFF"/>
                </a:solidFill>
                <a:latin typeface="Calibri" pitchFamily="34" charset="0"/>
              </a:rPr>
            </a:br>
            <a:r>
              <a:rPr lang="en-US" sz="2400" i="1" dirty="0" smtClean="0">
                <a:solidFill>
                  <a:srgbClr val="FFFFFF"/>
                </a:solidFill>
                <a:latin typeface="Calibri" pitchFamily="34" charset="0"/>
              </a:rPr>
              <a:t> Supercomputing Co-Design Technology    </a:t>
            </a:r>
            <a:endParaRPr lang="en-US" sz="2800" i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 sz="2400" i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algn="ctr">
              <a:defRPr/>
            </a:pPr>
            <a:endParaRPr lang="ru-RU" sz="2400" i="1" dirty="0">
              <a:solidFill>
                <a:srgbClr val="FFFFFF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en-US" sz="2000" i="1" dirty="0" smtClean="0">
                <a:solidFill>
                  <a:srgbClr val="FFFFFF"/>
                </a:solidFill>
                <a:latin typeface="Calibri" pitchFamily="34" charset="0"/>
              </a:rPr>
              <a:t>Prof. Vladimir </a:t>
            </a:r>
            <a:r>
              <a:rPr lang="en-US" sz="2000" i="1" dirty="0" err="1" smtClean="0">
                <a:solidFill>
                  <a:srgbClr val="FFFFFF"/>
                </a:solidFill>
                <a:latin typeface="Calibri" pitchFamily="34" charset="0"/>
              </a:rPr>
              <a:t>Voevodin</a:t>
            </a:r>
            <a:endParaRPr lang="ru-RU" sz="1600" i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en-US" sz="1600" i="1" dirty="0" smtClean="0">
                <a:solidFill>
                  <a:srgbClr val="FFFFFF"/>
                </a:solidFill>
                <a:latin typeface="Calibri" pitchFamily="34" charset="0"/>
              </a:rPr>
              <a:t>Deputy Director,</a:t>
            </a:r>
            <a:r>
              <a:rPr lang="ru-RU" sz="1600" i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sz="1600" i="1" dirty="0" smtClean="0">
                <a:solidFill>
                  <a:srgbClr val="FFFFFF"/>
                </a:solidFill>
                <a:latin typeface="Calibri" pitchFamily="34" charset="0"/>
              </a:rPr>
              <a:t>Research Computing Center, MSU</a:t>
            </a:r>
            <a:endParaRPr lang="ru-RU" sz="1600" i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en-US" sz="1600" i="1" dirty="0" smtClean="0">
                <a:solidFill>
                  <a:srgbClr val="FFFFFF"/>
                </a:solidFill>
                <a:latin typeface="Calibri" pitchFamily="34" charset="0"/>
              </a:rPr>
              <a:t>Head of Department</a:t>
            </a:r>
            <a:r>
              <a:rPr lang="ru-RU" sz="1600" i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sz="1600" i="1" dirty="0" smtClean="0">
                <a:solidFill>
                  <a:srgbClr val="FFFFFF"/>
                </a:solidFill>
                <a:latin typeface="Calibri" pitchFamily="34" charset="0"/>
              </a:rPr>
              <a:t>on Supercomputers and Quantum Informatics,</a:t>
            </a:r>
            <a:r>
              <a:rPr lang="ru-RU" sz="1600" i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sz="1600" i="1" dirty="0" smtClean="0">
                <a:solidFill>
                  <a:srgbClr val="FFFFFF"/>
                </a:solidFill>
                <a:latin typeface="Calibri" pitchFamily="34" charset="0"/>
              </a:rPr>
              <a:t>CMC, MSU</a:t>
            </a:r>
            <a:endParaRPr lang="ru-RU" sz="1600" i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 sz="1600" i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en-US" sz="1600" i="1" dirty="0" smtClean="0">
                <a:solidFill>
                  <a:srgbClr val="FFFFFF"/>
                </a:solidFill>
                <a:latin typeface="Calibri" pitchFamily="34" charset="0"/>
              </a:rPr>
              <a:t>voevodin@parallel.ru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600" i="1" dirty="0">
                <a:solidFill>
                  <a:srgbClr val="FFFFFF"/>
                </a:solidFill>
                <a:latin typeface="Calibri" pitchFamily="34" charset="0"/>
              </a:rPr>
              <a:t/>
            </a:r>
            <a:br>
              <a:rPr lang="en-US" sz="1600" i="1" dirty="0">
                <a:solidFill>
                  <a:srgbClr val="FFFFFF"/>
                </a:solidFill>
                <a:latin typeface="Calibri" pitchFamily="34" charset="0"/>
              </a:rPr>
            </a:br>
            <a:r>
              <a:rPr lang="en-US" sz="2000" i="1" dirty="0">
                <a:solidFill>
                  <a:srgbClr val="FFFFFF"/>
                </a:solidFill>
                <a:latin typeface="Calibri" pitchFamily="34" charset="0"/>
              </a:rPr>
              <a:t/>
            </a:r>
            <a:br>
              <a:rPr lang="en-US" sz="2000" i="1" dirty="0">
                <a:solidFill>
                  <a:srgbClr val="FFFFFF"/>
                </a:solidFill>
                <a:latin typeface="Calibri" pitchFamily="34" charset="0"/>
              </a:rPr>
            </a:br>
            <a:endParaRPr lang="en-US" sz="2000" i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0" y="6433591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4D4D4D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i="1" dirty="0" smtClean="0">
                <a:solidFill>
                  <a:srgbClr val="FFFFFF"/>
                </a:solidFill>
                <a:latin typeface="Calibri" pitchFamily="34" charset="0"/>
              </a:rPr>
              <a:t>July 3</a:t>
            </a:r>
            <a:r>
              <a:rPr lang="en-US" sz="1400" i="1" baseline="30000" dirty="0" smtClean="0">
                <a:solidFill>
                  <a:srgbClr val="FFFFFF"/>
                </a:solidFill>
                <a:latin typeface="Calibri" pitchFamily="34" charset="0"/>
              </a:rPr>
              <a:t>rd</a:t>
            </a:r>
            <a:r>
              <a:rPr lang="en-US" sz="1400" i="1" dirty="0" smtClean="0">
                <a:solidFill>
                  <a:srgbClr val="FFFFFF"/>
                </a:solidFill>
                <a:latin typeface="Calibri" pitchFamily="34" charset="0"/>
              </a:rPr>
              <a:t>, </a:t>
            </a:r>
            <a:r>
              <a:rPr lang="ru-RU" sz="1400" i="1" dirty="0" smtClean="0">
                <a:solidFill>
                  <a:srgbClr val="FFFFFF"/>
                </a:solidFill>
                <a:latin typeface="Calibri" pitchFamily="34" charset="0"/>
              </a:rPr>
              <a:t>201</a:t>
            </a:r>
            <a:r>
              <a:rPr lang="en-US" sz="1400" i="1" dirty="0" smtClean="0">
                <a:solidFill>
                  <a:srgbClr val="FFFFFF"/>
                </a:solidFill>
                <a:latin typeface="Calibri" pitchFamily="34" charset="0"/>
              </a:rPr>
              <a:t>7</a:t>
            </a:r>
            <a:r>
              <a:rPr lang="ru-RU" sz="1400" i="1" dirty="0" smtClean="0">
                <a:solidFill>
                  <a:srgbClr val="FFFFFF"/>
                </a:solidFill>
                <a:latin typeface="Calibri" pitchFamily="34" charset="0"/>
              </a:rPr>
              <a:t>, </a:t>
            </a:r>
            <a:r>
              <a:rPr lang="en-US" sz="1400" i="1" dirty="0" smtClean="0">
                <a:solidFill>
                  <a:srgbClr val="FFFFFF"/>
                </a:solidFill>
                <a:latin typeface="Calibri" pitchFamily="34" charset="0"/>
              </a:rPr>
              <a:t>JINR, </a:t>
            </a:r>
            <a:r>
              <a:rPr lang="en-US" sz="1400" i="1" dirty="0" err="1" smtClean="0">
                <a:solidFill>
                  <a:srgbClr val="FFFFFF"/>
                </a:solidFill>
                <a:latin typeface="Calibri" pitchFamily="34" charset="0"/>
              </a:rPr>
              <a:t>Dubna</a:t>
            </a:r>
            <a:endParaRPr lang="en-US" sz="1400" i="1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81922" name="Picture 2" descr="International Conference “Mathematical Modeling and Computational Physics, 2017” (MMCP2017)"/>
          <p:cNvPicPr>
            <a:picLocks noChangeAspect="1" noChangeArrowheads="1"/>
          </p:cNvPicPr>
          <p:nvPr/>
        </p:nvPicPr>
        <p:blipFill>
          <a:blip r:embed="rId3" cstate="print"/>
          <a:srcRect l="2740" t="10463" r="48688"/>
          <a:stretch>
            <a:fillRect/>
          </a:stretch>
        </p:blipFill>
        <p:spPr bwMode="auto">
          <a:xfrm>
            <a:off x="179512" y="620688"/>
            <a:ext cx="2491702" cy="138285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>
              <a:solidFill>
                <a:srgbClr val="FFFFFF"/>
              </a:solidFill>
            </a:endParaRPr>
          </a:p>
        </p:txBody>
      </p:sp>
      <p:pic>
        <p:nvPicPr>
          <p:cNvPr id="15" name="Рисунок 7" descr="_K203057-Edit.jpg"/>
          <p:cNvPicPr>
            <a:picLocks noChangeAspect="1"/>
          </p:cNvPicPr>
          <p:nvPr/>
        </p:nvPicPr>
        <p:blipFill>
          <a:blip r:embed="rId2" cstate="screen"/>
          <a:srcRect l="18117"/>
          <a:stretch>
            <a:fillRect/>
          </a:stretch>
        </p:blipFill>
        <p:spPr bwMode="auto">
          <a:xfrm>
            <a:off x="458019" y="3933826"/>
            <a:ext cx="4125249" cy="277399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404664"/>
            <a:ext cx="9144000" cy="4456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MSU Supercomputers: “</a:t>
            </a:r>
            <a:r>
              <a:rPr lang="en-US" sz="28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Lomonosov</a:t>
            </a: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” and “</a:t>
            </a:r>
            <a:r>
              <a:rPr lang="en-US" sz="28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Lomonosov</a:t>
            </a:r>
            <a:r>
              <a:rPr lang="ru-RU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-2</a:t>
            </a: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”</a:t>
            </a:r>
            <a:endParaRPr lang="ru-RU" sz="2800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9" name="Рисунок 8" descr="IMG_643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44008" y="1124745"/>
            <a:ext cx="4104456" cy="2736304"/>
          </a:xfrm>
          <a:prstGeom prst="rect">
            <a:avLst/>
          </a:prstGeom>
        </p:spPr>
      </p:pic>
      <p:pic>
        <p:nvPicPr>
          <p:cNvPr id="10" name="Рисунок 9" descr="IMG_636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7544" y="1124744"/>
            <a:ext cx="4109020" cy="273934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004048" y="3861048"/>
            <a:ext cx="3960440" cy="2308324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i="1" kern="0" dirty="0" smtClean="0"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kern="0" dirty="0" smtClean="0">
                <a:latin typeface="Calibri" pitchFamily="34" charset="0"/>
              </a:rPr>
              <a:t>MSU Supercomputing Center</a:t>
            </a:r>
            <a:r>
              <a:rPr lang="ru-RU" sz="1600" i="1" kern="0" dirty="0" smtClean="0">
                <a:latin typeface="Calibri" pitchFamily="34" charset="0"/>
              </a:rPr>
              <a:t> </a:t>
            </a:r>
            <a:r>
              <a:rPr lang="en-US" sz="1600" i="1" kern="0" dirty="0" smtClean="0">
                <a:latin typeface="Calibri" pitchFamily="34" charset="0"/>
              </a:rPr>
              <a:t>today</a:t>
            </a:r>
            <a:r>
              <a:rPr lang="ru-RU" sz="1600" i="1" kern="0" dirty="0" smtClean="0">
                <a:latin typeface="Calibri" pitchFamily="34" charset="0"/>
              </a:rPr>
              <a:t>:</a:t>
            </a:r>
            <a:endParaRPr lang="en-US" sz="1600" i="1" kern="0" dirty="0" smtClean="0"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kern="0" dirty="0" smtClean="0">
                <a:latin typeface="Calibri" pitchFamily="34" charset="0"/>
              </a:rPr>
              <a:t>Users</a:t>
            </a:r>
            <a:r>
              <a:rPr lang="ru-RU" sz="1600" i="1" kern="0" dirty="0" smtClean="0">
                <a:latin typeface="Calibri" pitchFamily="34" charset="0"/>
              </a:rPr>
              <a:t>: 2955</a:t>
            </a:r>
            <a:endParaRPr lang="en-US" sz="1600" i="1" kern="0" dirty="0" smtClean="0"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kern="0" dirty="0" smtClean="0">
                <a:latin typeface="Calibri" pitchFamily="34" charset="0"/>
              </a:rPr>
              <a:t>Projects: </a:t>
            </a:r>
            <a:r>
              <a:rPr lang="ru-RU" sz="1600" i="1" kern="0" dirty="0" smtClean="0">
                <a:latin typeface="Calibri" pitchFamily="34" charset="0"/>
              </a:rPr>
              <a:t>880</a:t>
            </a:r>
            <a:endParaRPr lang="en-US" sz="1600" i="1" kern="0" dirty="0" smtClean="0"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i="1" kern="0" dirty="0" smtClean="0"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kern="0" dirty="0" smtClean="0">
                <a:latin typeface="Calibri" pitchFamily="34" charset="0"/>
              </a:rPr>
              <a:t>MSU Faculties</a:t>
            </a:r>
            <a:r>
              <a:rPr lang="ru-RU" sz="1600" i="1" kern="0" dirty="0" smtClean="0">
                <a:latin typeface="Calibri" pitchFamily="34" charset="0"/>
              </a:rPr>
              <a:t> </a:t>
            </a:r>
            <a:r>
              <a:rPr lang="en-US" sz="1600" i="1" kern="0" dirty="0" smtClean="0">
                <a:latin typeface="Calibri" pitchFamily="34" charset="0"/>
              </a:rPr>
              <a:t>/ Institutes</a:t>
            </a:r>
            <a:r>
              <a:rPr lang="ru-RU" sz="1600" i="1" kern="0" dirty="0" smtClean="0">
                <a:latin typeface="Calibri" pitchFamily="34" charset="0"/>
              </a:rPr>
              <a:t> </a:t>
            </a:r>
            <a:r>
              <a:rPr lang="en-US" sz="1600" i="1" kern="0" dirty="0" smtClean="0">
                <a:latin typeface="Calibri" pitchFamily="34" charset="0"/>
              </a:rPr>
              <a:t>: 2</a:t>
            </a:r>
            <a:r>
              <a:rPr lang="ru-RU" sz="1600" i="1" kern="0" dirty="0" smtClean="0">
                <a:latin typeface="Calibri" pitchFamily="34" charset="0"/>
              </a:rPr>
              <a:t>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kern="0" dirty="0" smtClean="0">
                <a:latin typeface="Calibri" pitchFamily="34" charset="0"/>
              </a:rPr>
              <a:t>Institutes of RAS</a:t>
            </a:r>
            <a:r>
              <a:rPr lang="ru-RU" sz="1600" i="1" kern="0" dirty="0" smtClean="0">
                <a:latin typeface="Calibri" pitchFamily="34" charset="0"/>
              </a:rPr>
              <a:t> : 95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kern="0" dirty="0" smtClean="0">
                <a:latin typeface="Calibri" pitchFamily="34" charset="0"/>
              </a:rPr>
              <a:t>Russian Universities</a:t>
            </a:r>
            <a:r>
              <a:rPr lang="ru-RU" sz="1600" i="1" kern="0" dirty="0" smtClean="0">
                <a:latin typeface="Calibri" pitchFamily="34" charset="0"/>
              </a:rPr>
              <a:t>: 102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i="1" kern="0" dirty="0" smtClean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1880" y="630932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1</a:t>
            </a:r>
            <a:r>
              <a:rPr lang="en-US" sz="1400" dirty="0" smtClean="0">
                <a:solidFill>
                  <a:srgbClr val="FF0000"/>
                </a:solidFill>
              </a:rPr>
              <a:t>,7 </a:t>
            </a:r>
            <a:r>
              <a:rPr lang="en-US" sz="1400" dirty="0" err="1" smtClean="0">
                <a:solidFill>
                  <a:srgbClr val="FF0000"/>
                </a:solidFill>
              </a:rPr>
              <a:t>Pflops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16016" y="3501008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2,9 </a:t>
            </a:r>
            <a:r>
              <a:rPr lang="en-US" sz="1400" dirty="0" err="1" smtClean="0">
                <a:solidFill>
                  <a:srgbClr val="FF0000"/>
                </a:solidFill>
              </a:rPr>
              <a:t>Pflops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02947" y="6095037"/>
            <a:ext cx="3092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latin typeface="Calibri"/>
              </a:rPr>
              <a:t>Very serious technological and </a:t>
            </a:r>
          </a:p>
          <a:p>
            <a:pPr algn="ctr"/>
            <a:r>
              <a:rPr lang="en-US" sz="1800" dirty="0" smtClean="0">
                <a:latin typeface="Calibri"/>
              </a:rPr>
              <a:t>intellectual potential…</a:t>
            </a:r>
            <a:endParaRPr lang="ru-RU" sz="1800" dirty="0"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0465.JPG"/>
          <p:cNvPicPr>
            <a:picLocks noChangeAspect="1"/>
          </p:cNvPicPr>
          <p:nvPr/>
        </p:nvPicPr>
        <p:blipFill>
          <a:blip r:embed="rId3" cstate="print"/>
          <a:srcRect l="2751" t="7545" r="15350" b="4617"/>
          <a:stretch>
            <a:fillRect/>
          </a:stretch>
        </p:blipFill>
        <p:spPr>
          <a:xfrm>
            <a:off x="35496" y="1628800"/>
            <a:ext cx="9045186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-3854" y="-17859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3501008"/>
            <a:ext cx="4176464" cy="1631216"/>
          </a:xfrm>
          <a:prstGeom prst="rect">
            <a:avLst/>
          </a:prstGeom>
          <a:solidFill>
            <a:schemeClr val="bg1">
              <a:alpha val="50000"/>
            </a:schemeClr>
          </a:solidFill>
          <a:ln w="3175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endParaRPr lang="en-US" sz="2000" i="1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i="1" dirty="0" smtClean="0">
                <a:latin typeface="Calibri" pitchFamily="34" charset="0"/>
              </a:rPr>
              <a:t>  Efficiency of applications</a:t>
            </a:r>
          </a:p>
          <a:p>
            <a:pPr>
              <a:buFont typeface="Arial" pitchFamily="34" charset="0"/>
              <a:buChar char="•"/>
            </a:pPr>
            <a:r>
              <a:rPr lang="en-US" sz="2000" i="1" dirty="0" smtClean="0">
                <a:latin typeface="Calibri" pitchFamily="34" charset="0"/>
              </a:rPr>
              <a:t>  Efficiency of supercomputers</a:t>
            </a:r>
          </a:p>
          <a:p>
            <a:pPr>
              <a:buFont typeface="Arial" pitchFamily="34" charset="0"/>
              <a:buChar char="•"/>
            </a:pPr>
            <a:r>
              <a:rPr lang="en-US" sz="2000" i="1" dirty="0" smtClean="0">
                <a:latin typeface="Calibri" pitchFamily="34" charset="0"/>
              </a:rPr>
              <a:t>  Efficiency of supercomputer centers</a:t>
            </a:r>
          </a:p>
          <a:p>
            <a:endParaRPr lang="ru-RU" sz="2000" i="1" dirty="0" smtClean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68313"/>
            <a:ext cx="9144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Potential of Supercomputer Centers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55776" y="3501008"/>
            <a:ext cx="4176464" cy="1631216"/>
          </a:xfrm>
          <a:prstGeom prst="rect">
            <a:avLst/>
          </a:prstGeom>
          <a:solidFill>
            <a:schemeClr val="bg1">
              <a:alpha val="50000"/>
            </a:schemeClr>
          </a:solidFill>
          <a:ln w="3175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endParaRPr lang="en-US" sz="2000" i="1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i="1" dirty="0" smtClean="0">
                <a:latin typeface="Calibri" pitchFamily="34" charset="0"/>
              </a:rPr>
              <a:t>  Efficiency of applications</a:t>
            </a:r>
          </a:p>
          <a:p>
            <a:pPr>
              <a:buFont typeface="Arial" pitchFamily="34" charset="0"/>
              <a:buChar char="•"/>
            </a:pPr>
            <a:r>
              <a:rPr lang="en-US" sz="2000" i="1" dirty="0" smtClean="0">
                <a:solidFill>
                  <a:srgbClr val="FF0000"/>
                </a:solidFill>
                <a:latin typeface="Calibri" pitchFamily="34" charset="0"/>
              </a:rPr>
              <a:t>  Efficiency of supercomputers</a:t>
            </a:r>
          </a:p>
          <a:p>
            <a:pPr>
              <a:buFont typeface="Arial" pitchFamily="34" charset="0"/>
              <a:buChar char="•"/>
            </a:pPr>
            <a:r>
              <a:rPr lang="en-US" sz="2000" i="1" dirty="0" smtClean="0">
                <a:latin typeface="Calibri" pitchFamily="34" charset="0"/>
              </a:rPr>
              <a:t>  Efficiency of supercomputer centers</a:t>
            </a:r>
          </a:p>
          <a:p>
            <a:endParaRPr lang="ru-RU" sz="2000" i="1" dirty="0" smtClean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SC-circ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33880" y="1700808"/>
            <a:ext cx="4198360" cy="423044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17462" y="0"/>
            <a:ext cx="9144000" cy="68580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>
              <a:solidFill>
                <a:srgbClr val="FFFFFF"/>
              </a:solidFill>
            </a:endParaRPr>
          </a:p>
        </p:txBody>
      </p:sp>
      <p:grpSp>
        <p:nvGrpSpPr>
          <p:cNvPr id="2" name="Группа 16"/>
          <p:cNvGrpSpPr/>
          <p:nvPr/>
        </p:nvGrpSpPr>
        <p:grpSpPr>
          <a:xfrm>
            <a:off x="3581331" y="1484784"/>
            <a:ext cx="2122919" cy="4290663"/>
            <a:chOff x="3581331" y="1484784"/>
            <a:chExt cx="2122919" cy="4290663"/>
          </a:xfrm>
        </p:grpSpPr>
        <p:grpSp>
          <p:nvGrpSpPr>
            <p:cNvPr id="3" name="Группа 16"/>
            <p:cNvGrpSpPr/>
            <p:nvPr/>
          </p:nvGrpSpPr>
          <p:grpSpPr>
            <a:xfrm>
              <a:off x="3581331" y="1484784"/>
              <a:ext cx="2122919" cy="4290663"/>
              <a:chOff x="3581331" y="1484784"/>
              <a:chExt cx="2122919" cy="4290663"/>
            </a:xfrm>
          </p:grpSpPr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4644008" y="1484784"/>
                <a:ext cx="0" cy="2448272"/>
              </a:xfrm>
              <a:prstGeom prst="line">
                <a:avLst/>
              </a:prstGeom>
              <a:ln w="25400">
                <a:solidFill>
                  <a:srgbClr val="00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3581331" y="3327175"/>
                <a:ext cx="0" cy="2448272"/>
              </a:xfrm>
              <a:prstGeom prst="line">
                <a:avLst/>
              </a:prstGeom>
              <a:ln w="25400">
                <a:solidFill>
                  <a:srgbClr val="000066"/>
                </a:solidFill>
              </a:ln>
              <a:scene3d>
                <a:camera prst="orthographicFront">
                  <a:rot lat="0" lon="0" rev="72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5704250" y="3324740"/>
                <a:ext cx="0" cy="2448272"/>
              </a:xfrm>
              <a:prstGeom prst="line">
                <a:avLst/>
              </a:prstGeom>
              <a:ln w="25400">
                <a:solidFill>
                  <a:srgbClr val="000066"/>
                </a:solidFill>
              </a:ln>
              <a:scene3d>
                <a:camera prst="orthographicFront">
                  <a:rot lat="0" lon="0" rev="144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Овал 17"/>
            <p:cNvSpPr/>
            <p:nvPr/>
          </p:nvSpPr>
          <p:spPr>
            <a:xfrm>
              <a:off x="4604781" y="3905724"/>
              <a:ext cx="74443" cy="72008"/>
            </a:xfrm>
            <a:prstGeom prst="ellipse">
              <a:avLst/>
            </a:prstGeom>
            <a:solidFill>
              <a:srgbClr val="000066"/>
            </a:solidFill>
            <a:ln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Группа 23"/>
          <p:cNvGrpSpPr/>
          <p:nvPr/>
        </p:nvGrpSpPr>
        <p:grpSpPr>
          <a:xfrm>
            <a:off x="4777055" y="1745521"/>
            <a:ext cx="4259441" cy="2011581"/>
            <a:chOff x="4777055" y="1745521"/>
            <a:chExt cx="4259441" cy="2011581"/>
          </a:xfrm>
        </p:grpSpPr>
        <p:sp>
          <p:nvSpPr>
            <p:cNvPr id="20" name="TextBox 19"/>
            <p:cNvSpPr txBox="1"/>
            <p:nvPr/>
          </p:nvSpPr>
          <p:spPr>
            <a:xfrm>
              <a:off x="4777055" y="3356992"/>
              <a:ext cx="17452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smtClean="0">
                  <a:latin typeface="Calibri" pitchFamily="34" charset="0"/>
                </a:rPr>
                <a:t>Full Guarantee</a:t>
              </a:r>
              <a:endParaRPr lang="ru-RU" sz="2000" b="1" i="1" dirty="0">
                <a:latin typeface="Calibri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95655" y="1745521"/>
              <a:ext cx="2840841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i="1" dirty="0" smtClean="0"/>
                <a:t>Supercomputer behaves like </a:t>
              </a:r>
            </a:p>
            <a:p>
              <a:pPr algn="r"/>
              <a:r>
                <a:rPr lang="en-US" sz="1600" i="1" dirty="0" smtClean="0"/>
                <a:t>we expect it should behave;</a:t>
              </a:r>
            </a:p>
            <a:p>
              <a:pPr algn="r"/>
              <a:r>
                <a:rPr lang="en-US" sz="1600" i="1" dirty="0" smtClean="0"/>
                <a:t>Guarantee of coincidence </a:t>
              </a:r>
            </a:p>
            <a:p>
              <a:pPr algn="r"/>
              <a:r>
                <a:rPr lang="en-US" sz="1600" i="1" dirty="0" smtClean="0"/>
                <a:t>between theory </a:t>
              </a:r>
            </a:p>
            <a:p>
              <a:pPr algn="r"/>
              <a:r>
                <a:rPr lang="en-US" sz="1600" i="1" dirty="0" smtClean="0"/>
                <a:t>and practice.</a:t>
              </a:r>
            </a:p>
          </p:txBody>
        </p:sp>
      </p:grpSp>
      <p:grpSp>
        <p:nvGrpSpPr>
          <p:cNvPr id="6" name="Группа 22"/>
          <p:cNvGrpSpPr/>
          <p:nvPr/>
        </p:nvGrpSpPr>
        <p:grpSpPr>
          <a:xfrm>
            <a:off x="395536" y="1745521"/>
            <a:ext cx="3912956" cy="2011581"/>
            <a:chOff x="395536" y="1745521"/>
            <a:chExt cx="3912956" cy="2011581"/>
          </a:xfrm>
        </p:grpSpPr>
        <p:sp>
          <p:nvSpPr>
            <p:cNvPr id="19" name="TextBox 18"/>
            <p:cNvSpPr txBox="1"/>
            <p:nvPr/>
          </p:nvSpPr>
          <p:spPr>
            <a:xfrm>
              <a:off x="2766467" y="3356992"/>
              <a:ext cx="15420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smtClean="0">
                  <a:latin typeface="Calibri" pitchFamily="34" charset="0"/>
                </a:rPr>
                <a:t>Total Control</a:t>
              </a:r>
              <a:endParaRPr lang="ru-RU" sz="2000" b="1" i="1" dirty="0">
                <a:latin typeface="Calibri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5536" y="1745521"/>
              <a:ext cx="272651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/>
                <a:t>We must control everything </a:t>
              </a:r>
            </a:p>
            <a:p>
              <a:r>
                <a:rPr lang="en-US" sz="1600" i="1" dirty="0" smtClean="0"/>
                <a:t>what is necessary to</a:t>
              </a:r>
            </a:p>
            <a:p>
              <a:r>
                <a:rPr lang="en-US" sz="1600" i="1" dirty="0" smtClean="0"/>
                <a:t>control efficiency</a:t>
              </a:r>
            </a:p>
            <a:p>
              <a:r>
                <a:rPr lang="en-US" sz="1600" i="1" dirty="0" smtClean="0"/>
                <a:t>permanently. </a:t>
              </a:r>
              <a:endParaRPr lang="ru-RU" sz="1600" i="1" dirty="0"/>
            </a:p>
          </p:txBody>
        </p:sp>
      </p:grpSp>
      <p:grpSp>
        <p:nvGrpSpPr>
          <p:cNvPr id="9" name="Группа 24"/>
          <p:cNvGrpSpPr/>
          <p:nvPr/>
        </p:nvGrpSpPr>
        <p:grpSpPr>
          <a:xfrm>
            <a:off x="2339752" y="4829090"/>
            <a:ext cx="5266442" cy="1552238"/>
            <a:chOff x="2339752" y="4829090"/>
            <a:chExt cx="5266442" cy="1552238"/>
          </a:xfrm>
        </p:grpSpPr>
        <p:sp>
          <p:nvSpPr>
            <p:cNvPr id="21" name="TextBox 20"/>
            <p:cNvSpPr txBox="1"/>
            <p:nvPr/>
          </p:nvSpPr>
          <p:spPr>
            <a:xfrm>
              <a:off x="3472679" y="4829090"/>
              <a:ext cx="23234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smtClean="0">
                  <a:latin typeface="Calibri" pitchFamily="34" charset="0"/>
                </a:rPr>
                <a:t>Immediate Reaction</a:t>
              </a:r>
              <a:endParaRPr lang="ru-RU" sz="2000" b="1" i="1" dirty="0">
                <a:latin typeface="Calibri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339752" y="6042774"/>
              <a:ext cx="52664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/>
                <a:t>We must know about everything and react immediately. </a:t>
              </a:r>
              <a:endParaRPr lang="ru-RU" sz="1600" i="1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0" y="468313"/>
            <a:ext cx="9144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Efficiency of Supercomputers</a:t>
            </a:r>
            <a:endParaRPr lang="en-US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Рисунок 5" descr="lomonosov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3988"/>
            <a:ext cx="9144000" cy="457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srgbClr val="FFFFFF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1857" y="1628800"/>
            <a:ext cx="496570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389731" y="6300609"/>
            <a:ext cx="48559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002060"/>
                </a:solidFill>
                <a:latin typeface="Calibri"/>
              </a:rPr>
              <a:t>Too many possible reasons of performance degradation,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002060"/>
                </a:solidFill>
                <a:latin typeface="Calibri"/>
              </a:rPr>
              <a:t>but we need to collect and keep all this information</a:t>
            </a:r>
            <a:endParaRPr lang="ru-RU" sz="16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8496" y="1949931"/>
            <a:ext cx="5427640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002060"/>
                </a:solidFill>
                <a:latin typeface="Calibri"/>
              </a:rPr>
              <a:t>Many different HW&amp;SW components operating simultaneously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002060"/>
                </a:solidFill>
                <a:latin typeface="Calibri"/>
              </a:rPr>
              <a:t>Many different applications running simultaneously,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002060"/>
                </a:solidFill>
                <a:latin typeface="Calibri"/>
              </a:rPr>
              <a:t>Many different goals of monitoring…</a:t>
            </a:r>
            <a:endParaRPr lang="ru-RU" sz="16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77430" y="2780928"/>
            <a:ext cx="4104456" cy="2251121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60876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</a:tabLst>
              <a:defRPr/>
            </a:pPr>
            <a:r>
              <a:rPr lang="en-US" sz="1600" b="1" kern="0" dirty="0" smtClean="0">
                <a:latin typeface="Calibri"/>
              </a:rPr>
              <a:t>Monitoring system, requirements: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</a:tabLst>
              <a:defRPr/>
            </a:pPr>
            <a:r>
              <a:rPr lang="en-US" sz="1600" kern="0" dirty="0" smtClean="0">
                <a:latin typeface="Calibri"/>
              </a:rPr>
              <a:t> we need to know: what, where, when.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</a:tabLst>
              <a:defRPr/>
            </a:pPr>
            <a:r>
              <a:rPr lang="en-US" sz="1600" kern="0" dirty="0" smtClean="0">
                <a:latin typeface="Calibri"/>
              </a:rPr>
              <a:t> scalability: thousands computing nodes,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</a:tabLst>
              <a:defRPr/>
            </a:pPr>
            <a:r>
              <a:rPr lang="en-US" sz="1600" kern="0" dirty="0">
                <a:latin typeface="Calibri"/>
              </a:rPr>
              <a:t>	</a:t>
            </a:r>
            <a:r>
              <a:rPr lang="en-US" sz="1600" kern="0" dirty="0" smtClean="0">
                <a:latin typeface="Calibri"/>
              </a:rPr>
              <a:t>dozens sensors per node,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</a:tabLst>
              <a:defRPr/>
            </a:pPr>
            <a:r>
              <a:rPr lang="en-US" sz="1600" kern="0" dirty="0" smtClean="0">
                <a:latin typeface="Calibri"/>
              </a:rPr>
              <a:t> high frequency: a few seconds and less,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</a:tabLst>
              <a:defRPr/>
            </a:pPr>
            <a:r>
              <a:rPr lang="en-US" sz="1600" kern="0" dirty="0" smtClean="0">
                <a:latin typeface="Calibri"/>
              </a:rPr>
              <a:t> active and passive modes,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</a:tabLst>
              <a:defRPr/>
            </a:pPr>
            <a:r>
              <a:rPr lang="en-US" sz="1600" kern="0" dirty="0">
                <a:latin typeface="Calibri"/>
              </a:rPr>
              <a:t> </a:t>
            </a:r>
            <a:r>
              <a:rPr lang="en-US" sz="1600" kern="0" dirty="0" smtClean="0">
                <a:latin typeface="Calibri"/>
              </a:rPr>
              <a:t>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8499" y="4625841"/>
            <a:ext cx="425058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002060"/>
                </a:solidFill>
                <a:latin typeface="Calibri"/>
              </a:rPr>
              <a:t>A traditional approach (store all data first,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002060"/>
                </a:solidFill>
                <a:latin typeface="Calibri"/>
              </a:rPr>
              <a:t>process necessary data later) for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002060"/>
                </a:solidFill>
                <a:latin typeface="Calibri"/>
              </a:rPr>
              <a:t>the “</a:t>
            </a:r>
            <a:r>
              <a:rPr lang="en-US" sz="1600" dirty="0" err="1" smtClean="0">
                <a:solidFill>
                  <a:srgbClr val="002060"/>
                </a:solidFill>
                <a:latin typeface="Calibri"/>
              </a:rPr>
              <a:t>Lomonosov</a:t>
            </a:r>
            <a:r>
              <a:rPr lang="en-US" sz="1600" dirty="0" smtClean="0">
                <a:solidFill>
                  <a:srgbClr val="002060"/>
                </a:solidFill>
                <a:latin typeface="Calibri"/>
              </a:rPr>
              <a:t>” supercomputer doesn’t work: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002060"/>
                </a:solidFill>
                <a:latin typeface="Calibri"/>
              </a:rPr>
              <a:t>initial monitoring data rate – 120 MB/c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002060"/>
                </a:solidFill>
                <a:latin typeface="Calibri"/>
              </a:rPr>
              <a:t>3+ </a:t>
            </a:r>
            <a:r>
              <a:rPr lang="en-US" sz="1600" dirty="0" err="1" smtClean="0">
                <a:solidFill>
                  <a:srgbClr val="002060"/>
                </a:solidFill>
                <a:latin typeface="Calibri"/>
              </a:rPr>
              <a:t>Pbytes</a:t>
            </a:r>
            <a:r>
              <a:rPr lang="en-US" sz="1600" dirty="0" smtClean="0">
                <a:solidFill>
                  <a:srgbClr val="002060"/>
                </a:solidFill>
                <a:latin typeface="Calibri"/>
              </a:rPr>
              <a:t>/year… </a:t>
            </a:r>
            <a:r>
              <a:rPr lang="en-US" sz="1600" dirty="0" err="1" smtClean="0">
                <a:solidFill>
                  <a:srgbClr val="002060"/>
                </a:solidFill>
                <a:latin typeface="Calibri"/>
              </a:rPr>
              <a:t>BigData</a:t>
            </a:r>
            <a:r>
              <a:rPr lang="en-US" sz="1600" dirty="0" smtClean="0">
                <a:solidFill>
                  <a:srgbClr val="002060"/>
                </a:solidFill>
                <a:latin typeface="Calibri"/>
              </a:rPr>
              <a:t> comes…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002060"/>
                </a:solidFill>
                <a:latin typeface="Calibri"/>
              </a:rPr>
              <a:t>A simple analysis of the monitoring data required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002060"/>
                </a:solidFill>
                <a:latin typeface="Calibri"/>
              </a:rPr>
              <a:t>minutes, hours, days…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4447" y="1198493"/>
            <a:ext cx="8141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2060"/>
                </a:solidFill>
                <a:latin typeface="Calibri"/>
              </a:rPr>
              <a:t>==&gt; We need the total control over HW&amp;SW components of supercomputers, where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2060"/>
                </a:solidFill>
                <a:latin typeface="Calibri"/>
              </a:rPr>
              <a:t>total monitoring is a key issue.  Why is the total monitoring really hard 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468313"/>
            <a:ext cx="9144000" cy="6894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DiMMon</a:t>
            </a: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: Total Monitoring of </a:t>
            </a:r>
            <a:r>
              <a:rPr lang="en-US" sz="28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Petascale</a:t>
            </a: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 Supercomputers</a:t>
            </a:r>
            <a:endParaRPr lang="en-US" sz="2000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/>
            </a:endParaRP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(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Supercomputing Co-Design Technologies and Tools</a:t>
            </a:r>
            <a:r>
              <a:rPr lang="en-US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Рисунок 5" descr="lomonosov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3988"/>
            <a:ext cx="9144000" cy="457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0741" y="1290532"/>
            <a:ext cx="8376009" cy="424731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2060"/>
                </a:solidFill>
                <a:latin typeface="Calibri"/>
              </a:rPr>
              <a:t>Good questions: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2060"/>
                </a:solidFill>
                <a:latin typeface="Calibri"/>
              </a:rPr>
              <a:t>Do we really need to keep all the data? Is “store first, process later” the best strategy? Where is the best point to process data? Static/Dynamic?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srgbClr val="002060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2060"/>
                </a:solidFill>
                <a:latin typeface="Calibri"/>
              </a:rPr>
              <a:t>A smart approach to monitoring: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800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  <a:latin typeface="Calibri"/>
              </a:rPr>
              <a:t>on-the-fly analysis</a:t>
            </a:r>
            <a:r>
              <a:rPr lang="en-US" sz="1800" dirty="0" smtClean="0">
                <a:solidFill>
                  <a:srgbClr val="002060"/>
                </a:solidFill>
                <a:latin typeface="Calibri"/>
              </a:rPr>
              <a:t>: all </a:t>
            </a:r>
            <a:r>
              <a:rPr lang="en-US" sz="1800" dirty="0">
                <a:solidFill>
                  <a:srgbClr val="002060"/>
                </a:solidFill>
                <a:latin typeface="Calibri"/>
              </a:rPr>
              <a:t>relevant information </a:t>
            </a:r>
            <a:r>
              <a:rPr lang="en-US" sz="1800" dirty="0" smtClean="0">
                <a:solidFill>
                  <a:srgbClr val="002060"/>
                </a:solidFill>
                <a:latin typeface="Calibri"/>
              </a:rPr>
              <a:t>should be </a:t>
            </a:r>
            <a:r>
              <a:rPr lang="en-US" sz="1800" dirty="0">
                <a:solidFill>
                  <a:srgbClr val="002060"/>
                </a:solidFill>
                <a:latin typeface="Calibri"/>
              </a:rPr>
              <a:t>extracted from the monitoring </a:t>
            </a:r>
            <a:endParaRPr lang="en-US" sz="1800" dirty="0" smtClean="0">
              <a:solidFill>
                <a:srgbClr val="002060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2060"/>
                </a:solidFill>
                <a:latin typeface="Calibri"/>
              </a:rPr>
              <a:t>data before it’s </a:t>
            </a:r>
            <a:r>
              <a:rPr lang="en-US" sz="1800" dirty="0">
                <a:solidFill>
                  <a:srgbClr val="002060"/>
                </a:solidFill>
                <a:latin typeface="Calibri"/>
              </a:rPr>
              <a:t>stored in </a:t>
            </a:r>
            <a:r>
              <a:rPr lang="en-US" sz="1800" dirty="0" smtClean="0">
                <a:solidFill>
                  <a:srgbClr val="002060"/>
                </a:solidFill>
                <a:latin typeface="Calibri"/>
              </a:rPr>
              <a:t>a database</a:t>
            </a:r>
            <a:r>
              <a:rPr lang="en-US" sz="1800" dirty="0">
                <a:solidFill>
                  <a:srgbClr val="002060"/>
                </a:solidFill>
                <a:latin typeface="Calibri"/>
              </a:rPr>
              <a:t>;</a:t>
            </a:r>
            <a:endParaRPr lang="ru-RU" sz="1800" dirty="0">
              <a:solidFill>
                <a:srgbClr val="002060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2060"/>
                </a:solidFill>
                <a:latin typeface="Calibri"/>
              </a:rPr>
              <a:t>- </a:t>
            </a:r>
            <a:r>
              <a:rPr lang="en-US" sz="1800" b="1" dirty="0" smtClean="0">
                <a:solidFill>
                  <a:srgbClr val="002060"/>
                </a:solidFill>
                <a:latin typeface="Calibri"/>
              </a:rPr>
              <a:t>on-site analysis</a:t>
            </a:r>
            <a:r>
              <a:rPr lang="en-US" sz="1800" dirty="0" smtClean="0">
                <a:solidFill>
                  <a:srgbClr val="002060"/>
                </a:solidFill>
                <a:latin typeface="Calibri"/>
              </a:rPr>
              <a:t>: monitoring </a:t>
            </a:r>
            <a:r>
              <a:rPr lang="en-US" sz="1800" dirty="0">
                <a:solidFill>
                  <a:srgbClr val="002060"/>
                </a:solidFill>
                <a:latin typeface="Calibri"/>
              </a:rPr>
              <a:t>data must be processed where </a:t>
            </a:r>
            <a:r>
              <a:rPr lang="en-US" sz="1800" dirty="0" smtClean="0">
                <a:solidFill>
                  <a:srgbClr val="002060"/>
                </a:solidFill>
                <a:latin typeface="Calibri"/>
              </a:rPr>
              <a:t>the data were obtained (process first, move data (if necessary) later); </a:t>
            </a:r>
            <a:endParaRPr lang="ru-RU" sz="1800" dirty="0">
              <a:solidFill>
                <a:srgbClr val="002060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800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  <a:latin typeface="Calibri"/>
              </a:rPr>
              <a:t>dynamic </a:t>
            </a:r>
            <a:r>
              <a:rPr lang="en-US" sz="1800" b="1" dirty="0">
                <a:solidFill>
                  <a:srgbClr val="002060"/>
                </a:solidFill>
                <a:latin typeface="Calibri"/>
              </a:rPr>
              <a:t>reconfiguration of monitoring </a:t>
            </a:r>
            <a:r>
              <a:rPr lang="en-US" sz="1800" b="1" dirty="0" smtClean="0">
                <a:solidFill>
                  <a:srgbClr val="002060"/>
                </a:solidFill>
                <a:latin typeface="Calibri"/>
              </a:rPr>
              <a:t>systems</a:t>
            </a:r>
            <a:r>
              <a:rPr lang="en-US" sz="1800" dirty="0" smtClean="0">
                <a:solidFill>
                  <a:srgbClr val="002060"/>
                </a:solidFill>
                <a:latin typeface="Calibri"/>
              </a:rPr>
              <a:t>: the </a:t>
            </a:r>
            <a:r>
              <a:rPr lang="en-US" sz="1800" dirty="0">
                <a:solidFill>
                  <a:srgbClr val="002060"/>
                </a:solidFill>
                <a:latin typeface="Calibri"/>
              </a:rPr>
              <a:t>monitoring system must be capable </a:t>
            </a:r>
            <a:r>
              <a:rPr lang="en-US" sz="1800" dirty="0" smtClean="0">
                <a:solidFill>
                  <a:srgbClr val="002060"/>
                </a:solidFill>
                <a:latin typeface="Calibri"/>
              </a:rPr>
              <a:t>to change dynamically its configuration, </a:t>
            </a:r>
            <a:r>
              <a:rPr lang="en-US" sz="1800" dirty="0">
                <a:solidFill>
                  <a:srgbClr val="002060"/>
                </a:solidFill>
                <a:latin typeface="Calibri"/>
              </a:rPr>
              <a:t>depending on </a:t>
            </a:r>
            <a:r>
              <a:rPr lang="en-US" sz="1800" dirty="0" smtClean="0">
                <a:solidFill>
                  <a:srgbClr val="002060"/>
                </a:solidFill>
                <a:latin typeface="Calibri"/>
              </a:rPr>
              <a:t>the current </a:t>
            </a:r>
            <a:r>
              <a:rPr lang="en-US" sz="1800" dirty="0">
                <a:solidFill>
                  <a:srgbClr val="002060"/>
                </a:solidFill>
                <a:latin typeface="Calibri"/>
              </a:rPr>
              <a:t>load on the supercomputer </a:t>
            </a:r>
            <a:r>
              <a:rPr lang="en-US" sz="1800" dirty="0" smtClean="0">
                <a:solidFill>
                  <a:srgbClr val="002060"/>
                </a:solidFill>
                <a:latin typeface="Calibri"/>
              </a:rPr>
              <a:t>and </a:t>
            </a:r>
            <a:r>
              <a:rPr lang="en-US" sz="1800" dirty="0">
                <a:solidFill>
                  <a:srgbClr val="002060"/>
                </a:solidFill>
                <a:latin typeface="Calibri"/>
              </a:rPr>
              <a:t>the specific analysis objectives</a:t>
            </a:r>
            <a:r>
              <a:rPr lang="en-US" sz="1800" dirty="0" smtClean="0">
                <a:solidFill>
                  <a:srgbClr val="002060"/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1800" dirty="0" smtClean="0">
              <a:solidFill>
                <a:srgbClr val="002060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2060"/>
                </a:solidFill>
                <a:latin typeface="Calibri"/>
              </a:rPr>
              <a:t>No problem with monitoring of the whole “</a:t>
            </a:r>
            <a:r>
              <a:rPr lang="en-US" sz="1800" dirty="0" err="1" smtClean="0">
                <a:solidFill>
                  <a:srgbClr val="002060"/>
                </a:solidFill>
                <a:latin typeface="Calibri"/>
              </a:rPr>
              <a:t>Lomonosov</a:t>
            </a:r>
            <a:r>
              <a:rPr lang="en-US" sz="1800" dirty="0" smtClean="0">
                <a:solidFill>
                  <a:srgbClr val="002060"/>
                </a:solidFill>
                <a:latin typeface="Calibri"/>
              </a:rPr>
              <a:t>” supercomputer…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2060"/>
                </a:solidFill>
                <a:latin typeface="Calibri"/>
              </a:rPr>
              <a:t>(estimations up to x100-x1000)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3568" y="5589240"/>
            <a:ext cx="8048293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2060"/>
                </a:solidFill>
                <a:latin typeface="Calibri"/>
              </a:rPr>
              <a:t>Two interesting statements inspired by the practice: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  <a:latin typeface="Calibri"/>
              </a:rPr>
              <a:t> What is </a:t>
            </a:r>
            <a:r>
              <a:rPr lang="en-US" sz="1800" dirty="0" err="1" smtClean="0">
                <a:solidFill>
                  <a:srgbClr val="002060"/>
                </a:solidFill>
                <a:latin typeface="Calibri"/>
              </a:rPr>
              <a:t>BigData</a:t>
            </a:r>
            <a:r>
              <a:rPr lang="en-US" sz="1800" dirty="0" smtClean="0">
                <a:solidFill>
                  <a:srgbClr val="002060"/>
                </a:solidFill>
                <a:latin typeface="Calibri"/>
              </a:rPr>
              <a:t>: characteristic of a certain problem or lack of our understanding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2060"/>
                </a:solidFill>
                <a:latin typeface="Calibri"/>
              </a:rPr>
              <a:t>(nature of data, structure of data, objectives of analysis…) 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  <a:latin typeface="Calibri"/>
              </a:rPr>
              <a:t> If you have to deal with </a:t>
            </a:r>
            <a:r>
              <a:rPr lang="en-US" sz="1800" dirty="0" err="1" smtClean="0">
                <a:solidFill>
                  <a:srgbClr val="002060"/>
                </a:solidFill>
                <a:latin typeface="Calibri"/>
              </a:rPr>
              <a:t>BigData</a:t>
            </a:r>
            <a:r>
              <a:rPr lang="en-US" sz="1800" dirty="0" smtClean="0">
                <a:solidFill>
                  <a:srgbClr val="002060"/>
                </a:solidFill>
                <a:latin typeface="Calibri"/>
              </a:rPr>
              <a:t>, typically you don’t need the most of the data…</a:t>
            </a:r>
            <a:endParaRPr lang="ru-RU" sz="18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68313"/>
            <a:ext cx="9144000" cy="6894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DiMMon</a:t>
            </a: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: Total Monitoring of </a:t>
            </a:r>
            <a:r>
              <a:rPr lang="en-US" sz="28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Petascale</a:t>
            </a: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 Supercomputers</a:t>
            </a:r>
            <a:endParaRPr lang="en-US" sz="2000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/>
            </a:endParaRP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(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Supercomputing Co-Design Technologies and Tools</a:t>
            </a:r>
            <a:r>
              <a:rPr lang="en-US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SC-circ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33880" y="1700808"/>
            <a:ext cx="4198360" cy="423044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17462" y="0"/>
            <a:ext cx="9144000" cy="68580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>
              <a:solidFill>
                <a:srgbClr val="FFFFFF"/>
              </a:solidFill>
            </a:endParaRPr>
          </a:p>
        </p:txBody>
      </p:sp>
      <p:grpSp>
        <p:nvGrpSpPr>
          <p:cNvPr id="2" name="Группа 16"/>
          <p:cNvGrpSpPr/>
          <p:nvPr/>
        </p:nvGrpSpPr>
        <p:grpSpPr>
          <a:xfrm>
            <a:off x="3581331" y="1484784"/>
            <a:ext cx="2122919" cy="4290663"/>
            <a:chOff x="3581331" y="1484784"/>
            <a:chExt cx="2122919" cy="4290663"/>
          </a:xfrm>
        </p:grpSpPr>
        <p:grpSp>
          <p:nvGrpSpPr>
            <p:cNvPr id="3" name="Группа 16"/>
            <p:cNvGrpSpPr/>
            <p:nvPr/>
          </p:nvGrpSpPr>
          <p:grpSpPr>
            <a:xfrm>
              <a:off x="3581331" y="1484784"/>
              <a:ext cx="2122919" cy="4290663"/>
              <a:chOff x="3581331" y="1484784"/>
              <a:chExt cx="2122919" cy="4290663"/>
            </a:xfrm>
          </p:grpSpPr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4644008" y="1484784"/>
                <a:ext cx="0" cy="2448272"/>
              </a:xfrm>
              <a:prstGeom prst="line">
                <a:avLst/>
              </a:prstGeom>
              <a:ln w="25400">
                <a:solidFill>
                  <a:srgbClr val="00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3581331" y="3327175"/>
                <a:ext cx="0" cy="2448272"/>
              </a:xfrm>
              <a:prstGeom prst="line">
                <a:avLst/>
              </a:prstGeom>
              <a:ln w="25400">
                <a:solidFill>
                  <a:srgbClr val="000066"/>
                </a:solidFill>
              </a:ln>
              <a:scene3d>
                <a:camera prst="orthographicFront">
                  <a:rot lat="0" lon="0" rev="72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5704250" y="3324740"/>
                <a:ext cx="0" cy="2448272"/>
              </a:xfrm>
              <a:prstGeom prst="line">
                <a:avLst/>
              </a:prstGeom>
              <a:ln w="25400">
                <a:solidFill>
                  <a:srgbClr val="000066"/>
                </a:solidFill>
              </a:ln>
              <a:scene3d>
                <a:camera prst="orthographicFront">
                  <a:rot lat="0" lon="0" rev="144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Овал 17"/>
            <p:cNvSpPr/>
            <p:nvPr/>
          </p:nvSpPr>
          <p:spPr>
            <a:xfrm>
              <a:off x="4604781" y="3905724"/>
              <a:ext cx="74443" cy="72008"/>
            </a:xfrm>
            <a:prstGeom prst="ellipse">
              <a:avLst/>
            </a:prstGeom>
            <a:solidFill>
              <a:srgbClr val="000066"/>
            </a:solidFill>
            <a:ln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Группа 23"/>
          <p:cNvGrpSpPr/>
          <p:nvPr/>
        </p:nvGrpSpPr>
        <p:grpSpPr>
          <a:xfrm>
            <a:off x="4777055" y="1745521"/>
            <a:ext cx="4259441" cy="2011581"/>
            <a:chOff x="4777055" y="1745521"/>
            <a:chExt cx="4259441" cy="2011581"/>
          </a:xfrm>
        </p:grpSpPr>
        <p:sp>
          <p:nvSpPr>
            <p:cNvPr id="20" name="TextBox 19"/>
            <p:cNvSpPr txBox="1"/>
            <p:nvPr/>
          </p:nvSpPr>
          <p:spPr>
            <a:xfrm>
              <a:off x="4777055" y="3356992"/>
              <a:ext cx="17452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smtClean="0">
                  <a:solidFill>
                    <a:srgbClr val="FF0000"/>
                  </a:solidFill>
                  <a:latin typeface="Calibri" pitchFamily="34" charset="0"/>
                </a:rPr>
                <a:t>Full Guarantee</a:t>
              </a:r>
              <a:endParaRPr lang="ru-RU" sz="2000" b="1" i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95655" y="1745521"/>
              <a:ext cx="2840841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i="1" dirty="0" smtClean="0"/>
                <a:t>Supercomputer behaves like </a:t>
              </a:r>
            </a:p>
            <a:p>
              <a:pPr algn="r"/>
              <a:r>
                <a:rPr lang="en-US" sz="1600" i="1" dirty="0" smtClean="0"/>
                <a:t>we expect it should behave;</a:t>
              </a:r>
            </a:p>
            <a:p>
              <a:pPr algn="r"/>
              <a:r>
                <a:rPr lang="en-US" sz="1600" i="1" dirty="0" smtClean="0"/>
                <a:t>Guarantee of coincidence </a:t>
              </a:r>
            </a:p>
            <a:p>
              <a:pPr algn="r"/>
              <a:r>
                <a:rPr lang="en-US" sz="1600" i="1" dirty="0" smtClean="0"/>
                <a:t>between theory </a:t>
              </a:r>
            </a:p>
            <a:p>
              <a:pPr algn="r"/>
              <a:r>
                <a:rPr lang="en-US" sz="1600" i="1" dirty="0" smtClean="0"/>
                <a:t>and practice.</a:t>
              </a:r>
            </a:p>
          </p:txBody>
        </p:sp>
      </p:grpSp>
      <p:grpSp>
        <p:nvGrpSpPr>
          <p:cNvPr id="6" name="Группа 22"/>
          <p:cNvGrpSpPr/>
          <p:nvPr/>
        </p:nvGrpSpPr>
        <p:grpSpPr>
          <a:xfrm>
            <a:off x="395536" y="1745521"/>
            <a:ext cx="3912956" cy="2011581"/>
            <a:chOff x="395536" y="1745521"/>
            <a:chExt cx="3912956" cy="2011581"/>
          </a:xfrm>
        </p:grpSpPr>
        <p:sp>
          <p:nvSpPr>
            <p:cNvPr id="19" name="TextBox 18"/>
            <p:cNvSpPr txBox="1"/>
            <p:nvPr/>
          </p:nvSpPr>
          <p:spPr>
            <a:xfrm>
              <a:off x="2766467" y="3356992"/>
              <a:ext cx="15420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smtClean="0">
                  <a:latin typeface="Calibri" pitchFamily="34" charset="0"/>
                </a:rPr>
                <a:t>Total Control</a:t>
              </a:r>
              <a:endParaRPr lang="ru-RU" sz="2000" b="1" i="1" dirty="0">
                <a:latin typeface="Calibri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5536" y="1745521"/>
              <a:ext cx="272651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/>
                <a:t>We must control everything </a:t>
              </a:r>
            </a:p>
            <a:p>
              <a:r>
                <a:rPr lang="en-US" sz="1600" i="1" dirty="0" smtClean="0"/>
                <a:t>what is necessary to</a:t>
              </a:r>
            </a:p>
            <a:p>
              <a:r>
                <a:rPr lang="en-US" sz="1600" i="1" dirty="0" smtClean="0"/>
                <a:t>control efficiency</a:t>
              </a:r>
            </a:p>
            <a:p>
              <a:r>
                <a:rPr lang="en-US" sz="1600" i="1" dirty="0" smtClean="0"/>
                <a:t>permanently. </a:t>
              </a:r>
              <a:endParaRPr lang="ru-RU" sz="1600" i="1" dirty="0"/>
            </a:p>
          </p:txBody>
        </p:sp>
      </p:grpSp>
      <p:grpSp>
        <p:nvGrpSpPr>
          <p:cNvPr id="7" name="Группа 24"/>
          <p:cNvGrpSpPr/>
          <p:nvPr/>
        </p:nvGrpSpPr>
        <p:grpSpPr>
          <a:xfrm>
            <a:off x="2339752" y="4829090"/>
            <a:ext cx="5266442" cy="1552238"/>
            <a:chOff x="2339752" y="4829090"/>
            <a:chExt cx="5266442" cy="1552238"/>
          </a:xfrm>
        </p:grpSpPr>
        <p:sp>
          <p:nvSpPr>
            <p:cNvPr id="21" name="TextBox 20"/>
            <p:cNvSpPr txBox="1"/>
            <p:nvPr/>
          </p:nvSpPr>
          <p:spPr>
            <a:xfrm>
              <a:off x="3472679" y="4829090"/>
              <a:ext cx="23234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smtClean="0">
                  <a:latin typeface="Calibri" pitchFamily="34" charset="0"/>
                </a:rPr>
                <a:t>Immediate Reaction</a:t>
              </a:r>
              <a:endParaRPr lang="ru-RU" sz="2000" b="1" i="1" dirty="0">
                <a:latin typeface="Calibri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339752" y="6042774"/>
              <a:ext cx="52664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/>
                <a:t>We must know about everything and react immediately. </a:t>
              </a:r>
              <a:endParaRPr lang="ru-RU" sz="1600" i="1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0" y="468313"/>
            <a:ext cx="9144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Efficiency of Supercomputers</a:t>
            </a:r>
            <a:endParaRPr lang="en-US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8"/>
          <p:cNvGrpSpPr/>
          <p:nvPr/>
        </p:nvGrpSpPr>
        <p:grpSpPr>
          <a:xfrm>
            <a:off x="0" y="2276872"/>
            <a:ext cx="9144000" cy="4392488"/>
            <a:chOff x="0" y="2276872"/>
            <a:chExt cx="9144000" cy="4392488"/>
          </a:xfrm>
        </p:grpSpPr>
        <p:pic>
          <p:nvPicPr>
            <p:cNvPr id="11" name="Рисунок 5" descr="lomonosov.jpg"/>
            <p:cNvPicPr>
              <a:picLocks noChangeAspect="1"/>
            </p:cNvPicPr>
            <p:nvPr/>
          </p:nvPicPr>
          <p:blipFill>
            <a:blip r:embed="rId3" cstate="print"/>
            <a:srcRect r="23739"/>
            <a:stretch>
              <a:fillRect/>
            </a:stretch>
          </p:blipFill>
          <p:spPr bwMode="auto">
            <a:xfrm>
              <a:off x="2318367" y="2276872"/>
              <a:ext cx="6825633" cy="4392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2818" name="Рисунок 5" descr="lomonosov.jpg"/>
            <p:cNvPicPr>
              <a:picLocks noChangeAspect="1"/>
            </p:cNvPicPr>
            <p:nvPr/>
          </p:nvPicPr>
          <p:blipFill>
            <a:blip r:embed="rId3" cstate="print"/>
            <a:srcRect r="37756"/>
            <a:stretch>
              <a:fillRect/>
            </a:stretch>
          </p:blipFill>
          <p:spPr bwMode="auto">
            <a:xfrm>
              <a:off x="1000175" y="3212265"/>
              <a:ext cx="2654771" cy="2093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Рисунок 5" descr="lomonosov.jpg"/>
            <p:cNvPicPr>
              <a:picLocks noChangeAspect="1"/>
            </p:cNvPicPr>
            <p:nvPr/>
          </p:nvPicPr>
          <p:blipFill>
            <a:blip r:embed="rId3" cstate="print"/>
            <a:srcRect r="37756"/>
            <a:stretch>
              <a:fillRect/>
            </a:stretch>
          </p:blipFill>
          <p:spPr bwMode="auto">
            <a:xfrm>
              <a:off x="358737" y="3645023"/>
              <a:ext cx="1279985" cy="1009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Рисунок 5" descr="lomonosov.jpg"/>
            <p:cNvPicPr>
              <a:picLocks noChangeAspect="1"/>
            </p:cNvPicPr>
            <p:nvPr/>
          </p:nvPicPr>
          <p:blipFill>
            <a:blip r:embed="rId3" cstate="print"/>
            <a:srcRect r="37756"/>
            <a:stretch>
              <a:fillRect/>
            </a:stretch>
          </p:blipFill>
          <p:spPr bwMode="auto">
            <a:xfrm>
              <a:off x="38100" y="3841343"/>
              <a:ext cx="640136" cy="504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Прямоугольник 15"/>
            <p:cNvSpPr/>
            <p:nvPr/>
          </p:nvSpPr>
          <p:spPr>
            <a:xfrm>
              <a:off x="0" y="2708920"/>
              <a:ext cx="3635896" cy="3240360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9525" y="3501008"/>
              <a:ext cx="1619672" cy="1224136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0" y="3717032"/>
              <a:ext cx="683568" cy="720080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>
                <a:solidFill>
                  <a:srgbClr val="FFFFFF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51520" y="2780928"/>
            <a:ext cx="47559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 smtClean="0">
                <a:latin typeface="Calibri" pitchFamily="34" charset="0"/>
              </a:rPr>
              <a:t>What is now? </a:t>
            </a:r>
            <a:r>
              <a:rPr lang="en-US" sz="1800" i="1" dirty="0" smtClean="0">
                <a:latin typeface="Calibri" pitchFamily="34" charset="0"/>
              </a:rPr>
              <a:t>We hope that a component works </a:t>
            </a:r>
          </a:p>
          <a:p>
            <a:r>
              <a:rPr lang="en-US" sz="1800" i="1" dirty="0" smtClean="0">
                <a:latin typeface="Calibri" pitchFamily="34" charset="0"/>
              </a:rPr>
              <a:t>until we get an evidence that </a:t>
            </a:r>
          </a:p>
          <a:p>
            <a:r>
              <a:rPr lang="en-US" sz="1800" i="1" dirty="0" smtClean="0">
                <a:latin typeface="Calibri" pitchFamily="34" charset="0"/>
              </a:rPr>
              <a:t>it has failed.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9689" y="5120024"/>
            <a:ext cx="623138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 smtClean="0">
                <a:latin typeface="Calibri" pitchFamily="34" charset="0"/>
              </a:rPr>
              <a:t>We need a guarantee</a:t>
            </a:r>
            <a:r>
              <a:rPr lang="en-US" sz="1800" i="1" dirty="0" smtClean="0">
                <a:latin typeface="Calibri" pitchFamily="34" charset="0"/>
              </a:rPr>
              <a:t>: </a:t>
            </a:r>
          </a:p>
          <a:p>
            <a:r>
              <a:rPr lang="en-US" sz="1800" i="1" dirty="0" smtClean="0">
                <a:latin typeface="Calibri" pitchFamily="34" charset="0"/>
              </a:rPr>
              <a:t>if something goes wrong inside a </a:t>
            </a:r>
          </a:p>
          <a:p>
            <a:r>
              <a:rPr lang="en-US" sz="1800" i="1" dirty="0" smtClean="0">
                <a:latin typeface="Calibri" pitchFamily="34" charset="0"/>
              </a:rPr>
              <a:t>supercomputer we shall be notified immediately. </a:t>
            </a:r>
          </a:p>
          <a:p>
            <a:endParaRPr lang="en-US" sz="1800" i="1" dirty="0" smtClean="0">
              <a:latin typeface="Calibri" pitchFamily="34" charset="0"/>
            </a:endParaRPr>
          </a:p>
          <a:p>
            <a:r>
              <a:rPr lang="en-US" sz="1800" i="1" dirty="0" smtClean="0">
                <a:latin typeface="Calibri" pitchFamily="34" charset="0"/>
              </a:rPr>
              <a:t>We want a system behaves in a way we expect it should behave.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47864" y="4293096"/>
            <a:ext cx="3998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</a:rPr>
              <a:t>Our expectations = Reality</a:t>
            </a:r>
            <a:endParaRPr lang="ru-RU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7394" y="1580599"/>
            <a:ext cx="81210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1" dirty="0" smtClean="0">
                <a:latin typeface="Calibri" pitchFamily="34" charset="0"/>
              </a:rPr>
              <a:t>Large numbers in supercomputers</a:t>
            </a:r>
            <a:r>
              <a:rPr lang="en-US" sz="1800" i="1" dirty="0" smtClean="0">
                <a:latin typeface="Calibri" pitchFamily="34" charset="0"/>
              </a:rPr>
              <a:t>: cores, processors, accelerators, nodes, HW&amp;SW components, files, indexes, users, projects, 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i="1" dirty="0" smtClean="0">
                <a:latin typeface="Calibri" pitchFamily="34" charset="0"/>
              </a:rPr>
              <a:t>processes, threads, running 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i="1" dirty="0" smtClean="0">
                <a:latin typeface="Calibri" pitchFamily="34" charset="0"/>
              </a:rPr>
              <a:t>and queued jobs…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41480"/>
            <a:ext cx="9144000" cy="6832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OctoTron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: predictability for supercomputers</a:t>
            </a:r>
            <a:endParaRPr lang="en-US" sz="2000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/>
            </a:endParaRP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(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Supercomputing Co-Design Technologies and Tools</a:t>
            </a:r>
            <a:r>
              <a:rPr lang="en-US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11560" y="4581128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1800" i="1" dirty="0" smtClean="0">
                <a:latin typeface="Calibri" pitchFamily="34" charset="0"/>
              </a:rPr>
              <a:t>Supercomputers should be autonomous in self-control.</a:t>
            </a:r>
          </a:p>
          <a:p>
            <a:pPr marL="342900" indent="-342900"/>
            <a:r>
              <a:rPr lang="en-US" sz="1800" i="1" dirty="0" smtClean="0">
                <a:latin typeface="Calibri" pitchFamily="34" charset="0"/>
              </a:rPr>
              <a:t>(They become more dynamic, more sophisticated, more and more parallel)</a:t>
            </a:r>
          </a:p>
          <a:p>
            <a:pPr marL="342900" indent="-342900"/>
            <a:endParaRPr lang="en-US" sz="1000" i="1" dirty="0" smtClean="0">
              <a:latin typeface="Calibri" pitchFamily="34" charset="0"/>
            </a:endParaRPr>
          </a:p>
          <a:p>
            <a:pPr marL="342900" indent="-342900"/>
            <a:r>
              <a:rPr lang="en-US" sz="1800" i="1" dirty="0" smtClean="0">
                <a:latin typeface="Calibri" pitchFamily="34" charset="0"/>
              </a:rPr>
              <a:t>…The larger supercomputers, the more autonomous they should be...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03151" y="2348880"/>
            <a:ext cx="1765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i="1" dirty="0" smtClean="0">
                <a:latin typeface="Calibri" pitchFamily="34" charset="0"/>
              </a:rPr>
              <a:t>Our expectations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11807" y="2348880"/>
            <a:ext cx="820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i="1" dirty="0" smtClean="0">
                <a:latin typeface="Calibri" pitchFamily="34" charset="0"/>
              </a:rPr>
              <a:t>Reality</a:t>
            </a:r>
          </a:p>
        </p:txBody>
      </p:sp>
      <p:grpSp>
        <p:nvGrpSpPr>
          <p:cNvPr id="2" name="Группа 18"/>
          <p:cNvGrpSpPr/>
          <p:nvPr/>
        </p:nvGrpSpPr>
        <p:grpSpPr>
          <a:xfrm>
            <a:off x="836199" y="2780928"/>
            <a:ext cx="3353930" cy="947137"/>
            <a:chOff x="836199" y="2780928"/>
            <a:chExt cx="3353930" cy="947137"/>
          </a:xfrm>
        </p:grpSpPr>
        <p:sp>
          <p:nvSpPr>
            <p:cNvPr id="6" name="TextBox 5"/>
            <p:cNvSpPr txBox="1"/>
            <p:nvPr/>
          </p:nvSpPr>
          <p:spPr>
            <a:xfrm>
              <a:off x="836199" y="3358733"/>
              <a:ext cx="3353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i="1" dirty="0" smtClean="0">
                  <a:solidFill>
                    <a:srgbClr val="FF0000"/>
                  </a:solidFill>
                  <a:latin typeface="Calibri" pitchFamily="34" charset="0"/>
                </a:rPr>
                <a:t>Formal model</a:t>
              </a:r>
              <a:r>
                <a:rPr lang="en-US" sz="1800" i="1" dirty="0" smtClean="0">
                  <a:latin typeface="Calibri" pitchFamily="34" charset="0"/>
                </a:rPr>
                <a:t> of a supercomputer</a:t>
              </a:r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>
              <a:off x="2483768" y="2780928"/>
              <a:ext cx="0" cy="576064"/>
            </a:xfrm>
            <a:prstGeom prst="straightConnector1">
              <a:avLst/>
            </a:prstGeom>
            <a:ln w="25400">
              <a:solidFill>
                <a:srgbClr val="000066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Прямая со стрелкой 17"/>
          <p:cNvCxnSpPr/>
          <p:nvPr/>
        </p:nvCxnSpPr>
        <p:spPr>
          <a:xfrm>
            <a:off x="4509517" y="3563491"/>
            <a:ext cx="1584176" cy="0"/>
          </a:xfrm>
          <a:prstGeom prst="straightConnector1">
            <a:avLst/>
          </a:prstGeom>
          <a:ln w="25400">
            <a:solidFill>
              <a:srgbClr val="000066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18"/>
          <p:cNvGrpSpPr/>
          <p:nvPr/>
        </p:nvGrpSpPr>
        <p:grpSpPr>
          <a:xfrm>
            <a:off x="5740368" y="2780928"/>
            <a:ext cx="2737096" cy="945396"/>
            <a:chOff x="5740368" y="2780928"/>
            <a:chExt cx="2737096" cy="945396"/>
          </a:xfrm>
        </p:grpSpPr>
        <p:grpSp>
          <p:nvGrpSpPr>
            <p:cNvPr id="4" name="Группа 19"/>
            <p:cNvGrpSpPr/>
            <p:nvPr/>
          </p:nvGrpSpPr>
          <p:grpSpPr>
            <a:xfrm>
              <a:off x="6303333" y="2780928"/>
              <a:ext cx="1611723" cy="945396"/>
              <a:chOff x="6303333" y="2780928"/>
              <a:chExt cx="1611723" cy="945396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6303333" y="3356992"/>
                <a:ext cx="16117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i="1" dirty="0" smtClean="0">
                    <a:latin typeface="Calibri" pitchFamily="34" charset="0"/>
                  </a:rPr>
                  <a:t>Supercomputer</a:t>
                </a:r>
              </a:p>
            </p:txBody>
          </p:sp>
          <p:cxnSp>
            <p:nvCxnSpPr>
              <p:cNvPr id="15" name="Прямая со стрелкой 14"/>
              <p:cNvCxnSpPr/>
              <p:nvPr/>
            </p:nvCxnSpPr>
            <p:spPr>
              <a:xfrm>
                <a:off x="7020272" y="2780928"/>
                <a:ext cx="0" cy="576064"/>
              </a:xfrm>
              <a:prstGeom prst="straightConnector1">
                <a:avLst/>
              </a:prstGeom>
              <a:ln w="25400">
                <a:solidFill>
                  <a:srgbClr val="000066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/>
            <p:nvPr/>
          </p:nvSpPr>
          <p:spPr>
            <a:xfrm>
              <a:off x="5740368" y="2852936"/>
              <a:ext cx="27370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i="1" dirty="0" smtClean="0">
                  <a:solidFill>
                    <a:srgbClr val="FF0000"/>
                  </a:solidFill>
                  <a:latin typeface="Calibri" pitchFamily="34" charset="0"/>
                </a:rPr>
                <a:t>Monitoring data (</a:t>
              </a:r>
              <a:r>
                <a:rPr lang="en-US" sz="1800" i="1" dirty="0" err="1" smtClean="0">
                  <a:solidFill>
                    <a:srgbClr val="FF0000"/>
                  </a:solidFill>
                  <a:latin typeface="Calibri" pitchFamily="34" charset="0"/>
                </a:rPr>
                <a:t>DiMMon</a:t>
              </a:r>
              <a:r>
                <a:rPr lang="en-US" sz="1800" i="1" dirty="0" smtClean="0">
                  <a:solidFill>
                    <a:srgbClr val="FF0000"/>
                  </a:solidFill>
                  <a:latin typeface="Calibri" pitchFamily="34" charset="0"/>
                </a:rPr>
                <a:t>)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0" y="441480"/>
            <a:ext cx="9144000" cy="6832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OctoTron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: predictability for supercomputers</a:t>
            </a:r>
            <a:endParaRPr lang="en-US" sz="2000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/>
            </a:endParaRP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(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Supercomputing Co-Design Technologies and Tools</a:t>
            </a:r>
            <a:r>
              <a:rPr lang="en-US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1560" y="1954575"/>
            <a:ext cx="820891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</a:pPr>
            <a:r>
              <a:rPr lang="en-US" sz="1800" i="1" dirty="0" smtClean="0"/>
              <a:t>A guarantee of “our expectations = reality”, how this can be done?</a:t>
            </a: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i="1" dirty="0" smtClean="0"/>
              <a:t>a formal model of supercomputers (</a:t>
            </a:r>
            <a:r>
              <a:rPr lang="en-US" sz="1800" b="1" i="1" dirty="0" smtClean="0"/>
              <a:t>model is a graph</a:t>
            </a:r>
            <a:r>
              <a:rPr lang="en-US" sz="1800" i="1" dirty="0" smtClean="0"/>
              <a:t>),</a:t>
            </a: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i="1" dirty="0" smtClean="0"/>
              <a:t>a set of formal rules,</a:t>
            </a: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i="1" dirty="0" smtClean="0"/>
              <a:t>a set of reactions,</a:t>
            </a:r>
          </a:p>
          <a:p>
            <a:pPr marL="342900" indent="-342900">
              <a:spcBef>
                <a:spcPts val="600"/>
              </a:spcBef>
            </a:pPr>
            <a:r>
              <a:rPr lang="en-US" sz="1800" i="1" dirty="0" smtClean="0"/>
              <a:t>Autonomous life and control of MSU supercomputers:</a:t>
            </a:r>
            <a:endParaRPr lang="en-US" sz="1200" i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70569" y="6118279"/>
            <a:ext cx="8568953" cy="646331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i="1" dirty="0" smtClean="0">
                <a:latin typeface="Calibri" pitchFamily="34" charset="0"/>
                <a:cs typeface="Arial" pitchFamily="34" charset="0"/>
              </a:rPr>
              <a:t>Current trend: many decisions about control over HW&amp;SW of supercomputers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i="1" dirty="0" smtClean="0">
                <a:latin typeface="Calibri" pitchFamily="34" charset="0"/>
                <a:cs typeface="Arial" pitchFamily="34" charset="0"/>
              </a:rPr>
              <a:t>must be taken automatically.</a:t>
            </a:r>
            <a:endParaRPr lang="ru-RU" sz="1800" kern="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5559623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</a:pPr>
            <a:r>
              <a:rPr lang="en-US" sz="1200" i="1" dirty="0" smtClean="0"/>
              <a:t>Initial deployment, Detection of faults, critical and emergency situations, Turning off minimum amount of hardware, Self diagnostics, Previous accidents, etc. are done according to a model and rules.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3789040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spcBef>
                <a:spcPts val="0"/>
              </a:spcBef>
              <a:buFontTx/>
              <a:buChar char="-"/>
            </a:pPr>
            <a:r>
              <a:rPr lang="en-US" sz="1800" b="1" i="1" dirty="0" smtClean="0"/>
              <a:t>“</a:t>
            </a:r>
            <a:r>
              <a:rPr lang="en-US" sz="1800" b="1" i="1" dirty="0" err="1" smtClean="0"/>
              <a:t>Chebyshev</a:t>
            </a:r>
            <a:r>
              <a:rPr lang="en-US" sz="1800" b="1" i="1" dirty="0" smtClean="0"/>
              <a:t>”</a:t>
            </a:r>
            <a:r>
              <a:rPr lang="en-US" sz="1800" i="1" dirty="0" smtClean="0"/>
              <a:t> supercomputer, 60 </a:t>
            </a:r>
            <a:r>
              <a:rPr lang="en-US" sz="1800" i="1" dirty="0" err="1" smtClean="0"/>
              <a:t>Tflops</a:t>
            </a:r>
            <a:r>
              <a:rPr lang="en-US" sz="1800" i="1" dirty="0" smtClean="0"/>
              <a:t>, 625 CPUs: </a:t>
            </a:r>
          </a:p>
          <a:p>
            <a:pPr marL="0" lvl="2">
              <a:spcBef>
                <a:spcPts val="0"/>
              </a:spcBef>
            </a:pPr>
            <a:r>
              <a:rPr lang="en-US" sz="1800" i="1" dirty="0" smtClean="0"/>
              <a:t>        10 228 nodes, 24 698 edges, 205 044 attributes, 160 rules, 100 reactions;</a:t>
            </a:r>
          </a:p>
          <a:p>
            <a:pPr marL="0" lvl="1">
              <a:spcBef>
                <a:spcPts val="0"/>
              </a:spcBef>
            </a:pPr>
            <a:r>
              <a:rPr lang="en-US" sz="1800" i="1" dirty="0" smtClean="0"/>
              <a:t>- </a:t>
            </a:r>
            <a:r>
              <a:rPr lang="en-US" sz="1800" b="1" i="1" dirty="0" smtClean="0"/>
              <a:t>“</a:t>
            </a:r>
            <a:r>
              <a:rPr lang="en-US" sz="1800" b="1" i="1" dirty="0" err="1" smtClean="0"/>
              <a:t>Lomonosov</a:t>
            </a:r>
            <a:r>
              <a:rPr lang="en-US" sz="1800" b="1" i="1" dirty="0" smtClean="0"/>
              <a:t>”</a:t>
            </a:r>
            <a:r>
              <a:rPr lang="en-US" sz="1800" i="1" dirty="0" smtClean="0"/>
              <a:t> supercomputer, 1.7 </a:t>
            </a:r>
            <a:r>
              <a:rPr lang="en-US" sz="1800" i="1" dirty="0" err="1" smtClean="0"/>
              <a:t>Pflops</a:t>
            </a:r>
            <a:r>
              <a:rPr lang="en-US" sz="1800" i="1" dirty="0" smtClean="0"/>
              <a:t>, 12 000 CPUs, 2 000 GPU: </a:t>
            </a:r>
          </a:p>
          <a:p>
            <a:pPr marL="0" lvl="1">
              <a:spcBef>
                <a:spcPts val="0"/>
              </a:spcBef>
            </a:pPr>
            <a:r>
              <a:rPr lang="en-US" sz="1800" i="1" dirty="0" smtClean="0"/>
              <a:t>        116 000 nodes, 332 000 edges, 2 400 000 attributes,...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41480"/>
            <a:ext cx="9144000" cy="6832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OctoTron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: predictability for supercomputers</a:t>
            </a:r>
            <a:endParaRPr lang="en-US" sz="2000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/>
            </a:endParaRP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(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Supercomputing Co-Design Technologies and Tools</a:t>
            </a:r>
            <a:r>
              <a:rPr lang="en-US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Рисунок 5" descr="lomonosov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3988"/>
            <a:ext cx="9144000" cy="457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1500114"/>
            <a:ext cx="83529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OctoTron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model of supercomputers: targets, triggers, rules, reactions</a:t>
            </a:r>
          </a:p>
          <a:p>
            <a:pPr>
              <a:lnSpc>
                <a:spcPct val="80000"/>
              </a:lnSpc>
              <a:defRPr/>
            </a:pP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(on Python):</a:t>
            </a:r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2" name="Группа 13"/>
          <p:cNvGrpSpPr/>
          <p:nvPr/>
        </p:nvGrpSpPr>
        <p:grpSpPr>
          <a:xfrm>
            <a:off x="395536" y="2268155"/>
            <a:ext cx="8295790" cy="4401205"/>
            <a:chOff x="395536" y="2268155"/>
            <a:chExt cx="8295790" cy="4401205"/>
          </a:xfrm>
        </p:grpSpPr>
        <p:sp>
          <p:nvSpPr>
            <p:cNvPr id="11" name="TextBox 10"/>
            <p:cNvSpPr txBox="1"/>
            <p:nvPr/>
          </p:nvSpPr>
          <p:spPr>
            <a:xfrm>
              <a:off x="395536" y="2276872"/>
              <a:ext cx="3898824" cy="3016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Calibri" pitchFamily="34" charset="0"/>
                </a:rPr>
                <a:t>"sensor" : {</a:t>
              </a:r>
            </a:p>
            <a:p>
              <a:r>
                <a:rPr lang="en-US" sz="1000" dirty="0" smtClean="0">
                  <a:latin typeface="Calibri" pitchFamily="34" charset="0"/>
                </a:rPr>
                <a:t>            "ping" : Boolean(timeout),</a:t>
              </a:r>
            </a:p>
            <a:p>
              <a:r>
                <a:rPr lang="en-US" sz="1000" dirty="0" smtClean="0">
                  <a:latin typeface="Calibri" pitchFamily="34" charset="0"/>
                </a:rPr>
                <a:t>        },</a:t>
              </a:r>
            </a:p>
            <a:p>
              <a:r>
                <a:rPr lang="en-US" sz="1000" dirty="0" smtClean="0">
                  <a:latin typeface="Calibri" pitchFamily="34" charset="0"/>
                </a:rPr>
                <a:t> </a:t>
              </a:r>
            </a:p>
            <a:p>
              <a:r>
                <a:rPr lang="en-US" sz="1000" dirty="0" smtClean="0">
                  <a:latin typeface="Calibri" pitchFamily="34" charset="0"/>
                </a:rPr>
                <a:t>        "trigger" : {</a:t>
              </a:r>
            </a:p>
            <a:p>
              <a:r>
                <a:rPr lang="en-US" sz="1000" dirty="0" smtClean="0">
                  <a:latin typeface="Calibri" pitchFamily="34" charset="0"/>
                </a:rPr>
                <a:t>            "</a:t>
              </a:r>
              <a:r>
                <a:rPr lang="en-US" sz="1000" dirty="0" err="1" smtClean="0">
                  <a:latin typeface="Calibri" pitchFamily="34" charset="0"/>
                </a:rPr>
                <a:t>ping_failed</a:t>
              </a:r>
              <a:r>
                <a:rPr lang="en-US" sz="1000" dirty="0" smtClean="0">
                  <a:latin typeface="Calibri" pitchFamily="34" charset="0"/>
                </a:rPr>
                <a:t>" : Match("ping", False)</a:t>
              </a:r>
            </a:p>
            <a:p>
              <a:r>
                <a:rPr lang="en-US" sz="1000" dirty="0" smtClean="0">
                  <a:latin typeface="Calibri" pitchFamily="34" charset="0"/>
                </a:rPr>
                <a:t>        },</a:t>
              </a:r>
            </a:p>
            <a:p>
              <a:r>
                <a:rPr lang="en-US" sz="1000" dirty="0" smtClean="0">
                  <a:latin typeface="Calibri" pitchFamily="34" charset="0"/>
                </a:rPr>
                <a:t> </a:t>
              </a:r>
            </a:p>
            <a:p>
              <a:r>
                <a:rPr lang="en-US" sz="1000" dirty="0" smtClean="0">
                  <a:latin typeface="Calibri" pitchFamily="34" charset="0"/>
                </a:rPr>
                <a:t>        "react" : {</a:t>
              </a:r>
            </a:p>
            <a:p>
              <a:r>
                <a:rPr lang="en-US" sz="1000" dirty="0" smtClean="0">
                  <a:latin typeface="Calibri" pitchFamily="34" charset="0"/>
                </a:rPr>
                <a:t>            "</a:t>
              </a:r>
              <a:r>
                <a:rPr lang="en-US" sz="1000" dirty="0" err="1" smtClean="0">
                  <a:latin typeface="Calibri" pitchFamily="34" charset="0"/>
                </a:rPr>
                <a:t>notify_ping_failed</a:t>
              </a:r>
              <a:r>
                <a:rPr lang="en-US" sz="1000" dirty="0" smtClean="0">
                  <a:latin typeface="Calibri" pitchFamily="34" charset="0"/>
                </a:rPr>
                <a:t>" : Reaction()</a:t>
              </a:r>
            </a:p>
            <a:p>
              <a:r>
                <a:rPr lang="en-US" sz="1000" dirty="0" smtClean="0">
                  <a:latin typeface="Calibri" pitchFamily="34" charset="0"/>
                </a:rPr>
                <a:t>                .On("</a:t>
              </a:r>
              <a:r>
                <a:rPr lang="en-US" sz="1000" dirty="0" err="1" smtClean="0">
                  <a:latin typeface="Calibri" pitchFamily="34" charset="0"/>
                </a:rPr>
                <a:t>ping_failed</a:t>
              </a:r>
              <a:r>
                <a:rPr lang="en-US" sz="1000" dirty="0" smtClean="0">
                  <a:latin typeface="Calibri" pitchFamily="34" charset="0"/>
                </a:rPr>
                <a:t>", 3, 0)</a:t>
              </a:r>
            </a:p>
            <a:p>
              <a:r>
                <a:rPr lang="en-US" sz="1000" dirty="0" smtClean="0">
                  <a:latin typeface="Calibri" pitchFamily="34" charset="0"/>
                </a:rPr>
                <a:t>                .Begin(status("tag", "NETWORK").</a:t>
              </a:r>
              <a:r>
                <a:rPr lang="en-US" sz="1000" dirty="0" err="1" smtClean="0">
                  <a:latin typeface="Calibri" pitchFamily="34" charset="0"/>
                </a:rPr>
                <a:t>Msg</a:t>
              </a:r>
              <a:r>
                <a:rPr lang="en-US" sz="1000" dirty="0" smtClean="0">
                  <a:latin typeface="Calibri" pitchFamily="34" charset="0"/>
                </a:rPr>
                <a:t>("loc", "{" + key + "}")</a:t>
              </a:r>
            </a:p>
            <a:p>
              <a:r>
                <a:rPr lang="en-US" sz="1000" dirty="0" smtClean="0">
                  <a:latin typeface="Calibri" pitchFamily="34" charset="0"/>
                </a:rPr>
                <a:t>                    .</a:t>
              </a:r>
              <a:r>
                <a:rPr lang="en-US" sz="1000" dirty="0" err="1" smtClean="0">
                  <a:latin typeface="Calibri" pitchFamily="34" charset="0"/>
                </a:rPr>
                <a:t>Msg</a:t>
              </a:r>
              <a:r>
                <a:rPr lang="en-US" sz="1000" dirty="0" smtClean="0">
                  <a:latin typeface="Calibri" pitchFamily="34" charset="0"/>
                </a:rPr>
                <a:t>("</a:t>
              </a:r>
              <a:r>
                <a:rPr lang="en-US" sz="1000" dirty="0" err="1" smtClean="0">
                  <a:latin typeface="Calibri" pitchFamily="34" charset="0"/>
                </a:rPr>
                <a:t>descr</a:t>
              </a:r>
              <a:r>
                <a:rPr lang="en-US" sz="1000" dirty="0" smtClean="0">
                  <a:latin typeface="Calibri" pitchFamily="34" charset="0"/>
                </a:rPr>
                <a:t>", "{type}: ping failed three times")</a:t>
              </a:r>
            </a:p>
            <a:p>
              <a:r>
                <a:rPr lang="en-US" sz="1000" dirty="0" smtClean="0">
                  <a:latin typeface="Calibri" pitchFamily="34" charset="0"/>
                </a:rPr>
                <a:t>                    .</a:t>
              </a:r>
              <a:r>
                <a:rPr lang="en-US" sz="1000" dirty="0" err="1" smtClean="0">
                  <a:latin typeface="Calibri" pitchFamily="34" charset="0"/>
                </a:rPr>
                <a:t>Msg</a:t>
              </a:r>
              <a:r>
                <a:rPr lang="en-US" sz="1000" dirty="0" smtClean="0">
                  <a:latin typeface="Calibri" pitchFamily="34" charset="0"/>
                </a:rPr>
                <a:t>("</a:t>
              </a:r>
              <a:r>
                <a:rPr lang="en-US" sz="1000" dirty="0" err="1" smtClean="0">
                  <a:latin typeface="Calibri" pitchFamily="34" charset="0"/>
                </a:rPr>
                <a:t>msg</a:t>
              </a:r>
              <a:r>
                <a:rPr lang="en-US" sz="1000" dirty="0" smtClean="0">
                  <a:latin typeface="Calibri" pitchFamily="34" charset="0"/>
                </a:rPr>
                <a:t>"  , "{type}[{" + key + "}]: ping failed three times"))</a:t>
              </a:r>
            </a:p>
            <a:p>
              <a:r>
                <a:rPr lang="en-US" sz="1000" dirty="0" smtClean="0">
                  <a:latin typeface="Calibri" pitchFamily="34" charset="0"/>
                </a:rPr>
                <a:t>                .End(</a:t>
              </a:r>
              <a:r>
                <a:rPr lang="en-US" sz="1000" dirty="0" err="1" smtClean="0">
                  <a:latin typeface="Calibri" pitchFamily="34" charset="0"/>
                </a:rPr>
                <a:t>rstatus</a:t>
              </a:r>
              <a:r>
                <a:rPr lang="en-US" sz="1000" dirty="0" smtClean="0">
                  <a:latin typeface="Calibri" pitchFamily="34" charset="0"/>
                </a:rPr>
                <a:t>("tag", "NETWORK").</a:t>
              </a:r>
              <a:r>
                <a:rPr lang="en-US" sz="1000" dirty="0" err="1" smtClean="0">
                  <a:latin typeface="Calibri" pitchFamily="34" charset="0"/>
                </a:rPr>
                <a:t>Msg</a:t>
              </a:r>
              <a:r>
                <a:rPr lang="en-US" sz="1000" dirty="0" smtClean="0">
                  <a:latin typeface="Calibri" pitchFamily="34" charset="0"/>
                </a:rPr>
                <a:t>("loc", "{" + key + "}")</a:t>
              </a:r>
            </a:p>
            <a:p>
              <a:r>
                <a:rPr lang="en-US" sz="1000" dirty="0" smtClean="0">
                  <a:latin typeface="Calibri" pitchFamily="34" charset="0"/>
                </a:rPr>
                <a:t>                    .</a:t>
              </a:r>
              <a:r>
                <a:rPr lang="en-US" sz="1000" dirty="0" err="1" smtClean="0">
                  <a:latin typeface="Calibri" pitchFamily="34" charset="0"/>
                </a:rPr>
                <a:t>Msg</a:t>
              </a:r>
              <a:r>
                <a:rPr lang="en-US" sz="1000" dirty="0" smtClean="0">
                  <a:latin typeface="Calibri" pitchFamily="34" charset="0"/>
                </a:rPr>
                <a:t>("</a:t>
              </a:r>
              <a:r>
                <a:rPr lang="en-US" sz="1000" dirty="0" err="1" smtClean="0">
                  <a:latin typeface="Calibri" pitchFamily="34" charset="0"/>
                </a:rPr>
                <a:t>descr</a:t>
              </a:r>
              <a:r>
                <a:rPr lang="en-US" sz="1000" dirty="0" smtClean="0">
                  <a:latin typeface="Calibri" pitchFamily="34" charset="0"/>
                </a:rPr>
                <a:t>", "{type}: ping ok")</a:t>
              </a:r>
            </a:p>
            <a:p>
              <a:r>
                <a:rPr lang="en-US" sz="1000" dirty="0" smtClean="0">
                  <a:latin typeface="Calibri" pitchFamily="34" charset="0"/>
                </a:rPr>
                <a:t>                    .</a:t>
              </a:r>
              <a:r>
                <a:rPr lang="en-US" sz="1000" dirty="0" err="1" smtClean="0">
                  <a:latin typeface="Calibri" pitchFamily="34" charset="0"/>
                </a:rPr>
                <a:t>Msg</a:t>
              </a:r>
              <a:r>
                <a:rPr lang="en-US" sz="1000" dirty="0" smtClean="0">
                  <a:latin typeface="Calibri" pitchFamily="34" charset="0"/>
                </a:rPr>
                <a:t>("</a:t>
              </a:r>
              <a:r>
                <a:rPr lang="en-US" sz="1000" dirty="0" err="1" smtClean="0">
                  <a:latin typeface="Calibri" pitchFamily="34" charset="0"/>
                </a:rPr>
                <a:t>msg</a:t>
              </a:r>
              <a:r>
                <a:rPr lang="en-US" sz="1000" dirty="0" smtClean="0">
                  <a:latin typeface="Calibri" pitchFamily="34" charset="0"/>
                </a:rPr>
                <a:t>"  , "{type}[{" + key + "}]: ping ok")),</a:t>
              </a:r>
            </a:p>
            <a:p>
              <a:r>
                <a:rPr lang="en-US" sz="1000" dirty="0" smtClean="0">
                  <a:latin typeface="Calibri" pitchFamily="34" charset="0"/>
                </a:rPr>
                <a:t>        }</a:t>
              </a:r>
            </a:p>
            <a:p>
              <a:endParaRPr lang="ru-RU" sz="1000" dirty="0">
                <a:latin typeface="Calibri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67944" y="2268155"/>
              <a:ext cx="4623382" cy="44012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Calibri" pitchFamily="34" charset="0"/>
                </a:rPr>
                <a:t>"const" : {</a:t>
              </a:r>
            </a:p>
            <a:p>
              <a:r>
                <a:rPr lang="en-US" sz="1000" dirty="0" smtClean="0">
                  <a:latin typeface="Calibri" pitchFamily="34" charset="0"/>
                </a:rPr>
                <a:t>            "</a:t>
              </a:r>
              <a:r>
                <a:rPr lang="en-US" sz="1000" dirty="0" err="1" smtClean="0">
                  <a:latin typeface="Calibri" pitchFamily="34" charset="0"/>
                </a:rPr>
                <a:t>mountpoint</a:t>
              </a:r>
              <a:r>
                <a:rPr lang="en-US" sz="1000" dirty="0" smtClean="0">
                  <a:latin typeface="Calibri" pitchFamily="34" charset="0"/>
                </a:rPr>
                <a:t>" : </a:t>
              </a:r>
              <a:r>
                <a:rPr lang="en-US" sz="1000" dirty="0" err="1" smtClean="0">
                  <a:latin typeface="Calibri" pitchFamily="34" charset="0"/>
                </a:rPr>
                <a:t>mountpoint</a:t>
              </a:r>
              <a:r>
                <a:rPr lang="en-US" sz="1000" dirty="0" smtClean="0">
                  <a:latin typeface="Calibri" pitchFamily="34" charset="0"/>
                </a:rPr>
                <a:t>,</a:t>
              </a:r>
            </a:p>
            <a:p>
              <a:r>
                <a:rPr lang="en-US" sz="1000" dirty="0" smtClean="0">
                  <a:latin typeface="Calibri" pitchFamily="34" charset="0"/>
                </a:rPr>
                <a:t>            "type" : "</a:t>
              </a:r>
              <a:r>
                <a:rPr lang="en-US" sz="1000" dirty="0" err="1" smtClean="0">
                  <a:latin typeface="Calibri" pitchFamily="34" charset="0"/>
                </a:rPr>
                <a:t>mountpoint</a:t>
              </a:r>
              <a:r>
                <a:rPr lang="en-US" sz="1000" dirty="0" smtClean="0">
                  <a:latin typeface="Calibri" pitchFamily="34" charset="0"/>
                </a:rPr>
                <a:t>"</a:t>
              </a:r>
            </a:p>
            <a:p>
              <a:r>
                <a:rPr lang="en-US" sz="1000" dirty="0" smtClean="0">
                  <a:latin typeface="Calibri" pitchFamily="34" charset="0"/>
                </a:rPr>
                <a:t>        }, </a:t>
              </a:r>
            </a:p>
            <a:p>
              <a:r>
                <a:rPr lang="en-US" sz="1000" dirty="0" smtClean="0">
                  <a:latin typeface="Calibri" pitchFamily="34" charset="0"/>
                </a:rPr>
                <a:t>        "static" : {</a:t>
              </a:r>
            </a:p>
            <a:p>
              <a:r>
                <a:rPr lang="en-US" sz="1000" dirty="0" smtClean="0">
                  <a:latin typeface="Calibri" pitchFamily="34" charset="0"/>
                </a:rPr>
                <a:t>            "</a:t>
              </a:r>
              <a:r>
                <a:rPr lang="en-US" sz="1000" dirty="0" err="1" smtClean="0">
                  <a:latin typeface="Calibri" pitchFamily="34" charset="0"/>
                </a:rPr>
                <a:t>threshold_percent_free</a:t>
              </a:r>
              <a:r>
                <a:rPr lang="en-US" sz="1000" dirty="0" smtClean="0">
                  <a:latin typeface="Calibri" pitchFamily="34" charset="0"/>
                </a:rPr>
                <a:t>" : </a:t>
              </a:r>
              <a:r>
                <a:rPr lang="en-US" sz="1000" dirty="0" err="1" smtClean="0">
                  <a:latin typeface="Calibri" pitchFamily="34" charset="0"/>
                </a:rPr>
                <a:t>pct_threshold</a:t>
              </a:r>
              <a:r>
                <a:rPr lang="en-US" sz="1000" dirty="0" smtClean="0">
                  <a:latin typeface="Calibri" pitchFamily="34" charset="0"/>
                </a:rPr>
                <a:t>,</a:t>
              </a:r>
            </a:p>
            <a:p>
              <a:r>
                <a:rPr lang="en-US" sz="1000" dirty="0" smtClean="0">
                  <a:latin typeface="Calibri" pitchFamily="34" charset="0"/>
                </a:rPr>
                <a:t>            "</a:t>
              </a:r>
              <a:r>
                <a:rPr lang="en-US" sz="1000" dirty="0" err="1" smtClean="0">
                  <a:latin typeface="Calibri" pitchFamily="34" charset="0"/>
                </a:rPr>
                <a:t>threshold_bytes_free</a:t>
              </a:r>
              <a:r>
                <a:rPr lang="en-US" sz="1000" dirty="0" smtClean="0">
                  <a:latin typeface="Calibri" pitchFamily="34" charset="0"/>
                </a:rPr>
                <a:t>" : threshold</a:t>
              </a:r>
            </a:p>
            <a:p>
              <a:r>
                <a:rPr lang="en-US" sz="1000" dirty="0" smtClean="0">
                  <a:latin typeface="Calibri" pitchFamily="34" charset="0"/>
                </a:rPr>
                <a:t>        }, </a:t>
              </a:r>
            </a:p>
            <a:p>
              <a:r>
                <a:rPr lang="en-US" sz="1000" dirty="0" smtClean="0">
                  <a:latin typeface="Calibri" pitchFamily="34" charset="0"/>
                </a:rPr>
                <a:t>        "sensor" : {</a:t>
              </a:r>
            </a:p>
            <a:p>
              <a:r>
                <a:rPr lang="en-US" sz="1000" dirty="0" smtClean="0">
                  <a:latin typeface="Calibri" pitchFamily="34" charset="0"/>
                </a:rPr>
                <a:t>            "</a:t>
              </a:r>
              <a:r>
                <a:rPr lang="en-US" sz="1000" dirty="0" err="1" smtClean="0">
                  <a:latin typeface="Calibri" pitchFamily="34" charset="0"/>
                </a:rPr>
                <a:t>percent_free</a:t>
              </a:r>
              <a:r>
                <a:rPr lang="en-US" sz="1000" dirty="0" smtClean="0">
                  <a:latin typeface="Calibri" pitchFamily="34" charset="0"/>
                </a:rPr>
                <a:t>" : Long(timeout),</a:t>
              </a:r>
            </a:p>
            <a:p>
              <a:r>
                <a:rPr lang="en-US" sz="1000" dirty="0" smtClean="0">
                  <a:latin typeface="Calibri" pitchFamily="34" charset="0"/>
                </a:rPr>
                <a:t>            "</a:t>
              </a:r>
              <a:r>
                <a:rPr lang="en-US" sz="1000" dirty="0" err="1" smtClean="0">
                  <a:latin typeface="Calibri" pitchFamily="34" charset="0"/>
                </a:rPr>
                <a:t>bytes_free</a:t>
              </a:r>
              <a:r>
                <a:rPr lang="en-US" sz="1000" dirty="0" smtClean="0">
                  <a:latin typeface="Calibri" pitchFamily="34" charset="0"/>
                </a:rPr>
                <a:t>" : Long(timeout)</a:t>
              </a:r>
            </a:p>
            <a:p>
              <a:r>
                <a:rPr lang="en-US" sz="1000" dirty="0" smtClean="0">
                  <a:latin typeface="Calibri" pitchFamily="34" charset="0"/>
                </a:rPr>
                <a:t>        }, </a:t>
              </a:r>
            </a:p>
            <a:p>
              <a:r>
                <a:rPr lang="en-US" sz="1000" dirty="0" smtClean="0">
                  <a:latin typeface="Calibri" pitchFamily="34" charset="0"/>
                </a:rPr>
                <a:t>        "trigger" : {</a:t>
              </a:r>
            </a:p>
            <a:p>
              <a:r>
                <a:rPr lang="en-US" sz="1000" dirty="0" smtClean="0">
                  <a:latin typeface="Calibri" pitchFamily="34" charset="0"/>
                </a:rPr>
                <a:t>            "</a:t>
              </a:r>
              <a:r>
                <a:rPr lang="en-US" sz="1000" dirty="0" err="1" smtClean="0">
                  <a:latin typeface="Calibri" pitchFamily="34" charset="0"/>
                </a:rPr>
                <a:t>low_percent_free</a:t>
              </a:r>
              <a:r>
                <a:rPr lang="en-US" sz="1000" dirty="0" smtClean="0">
                  <a:latin typeface="Calibri" pitchFamily="34" charset="0"/>
                </a:rPr>
                <a:t>" : </a:t>
              </a:r>
              <a:r>
                <a:rPr lang="en-US" sz="1000" dirty="0" err="1" smtClean="0">
                  <a:latin typeface="Calibri" pitchFamily="34" charset="0"/>
                </a:rPr>
                <a:t>LTArg</a:t>
              </a:r>
              <a:r>
                <a:rPr lang="en-US" sz="1000" dirty="0" smtClean="0">
                  <a:latin typeface="Calibri" pitchFamily="34" charset="0"/>
                </a:rPr>
                <a:t>("</a:t>
              </a:r>
              <a:r>
                <a:rPr lang="en-US" sz="1000" dirty="0" err="1" smtClean="0">
                  <a:latin typeface="Calibri" pitchFamily="34" charset="0"/>
                </a:rPr>
                <a:t>percent_free</a:t>
              </a:r>
              <a:r>
                <a:rPr lang="en-US" sz="1000" dirty="0" smtClean="0">
                  <a:latin typeface="Calibri" pitchFamily="34" charset="0"/>
                </a:rPr>
                <a:t>", "</a:t>
              </a:r>
              <a:r>
                <a:rPr lang="en-US" sz="1000" dirty="0" err="1" smtClean="0">
                  <a:latin typeface="Calibri" pitchFamily="34" charset="0"/>
                </a:rPr>
                <a:t>threshold_percent_free</a:t>
              </a:r>
              <a:r>
                <a:rPr lang="en-US" sz="1000" dirty="0" smtClean="0">
                  <a:latin typeface="Calibri" pitchFamily="34" charset="0"/>
                </a:rPr>
                <a:t>"),</a:t>
              </a:r>
            </a:p>
            <a:p>
              <a:r>
                <a:rPr lang="en-US" sz="1000" dirty="0" smtClean="0">
                  <a:latin typeface="Calibri" pitchFamily="34" charset="0"/>
                </a:rPr>
                <a:t>            "</a:t>
              </a:r>
              <a:r>
                <a:rPr lang="en-US" sz="1000" dirty="0" err="1" smtClean="0">
                  <a:latin typeface="Calibri" pitchFamily="34" charset="0"/>
                </a:rPr>
                <a:t>low_bytes_free</a:t>
              </a:r>
              <a:r>
                <a:rPr lang="en-US" sz="1000" dirty="0" smtClean="0">
                  <a:latin typeface="Calibri" pitchFamily="34" charset="0"/>
                </a:rPr>
                <a:t>" : </a:t>
              </a:r>
              <a:r>
                <a:rPr lang="en-US" sz="1000" dirty="0" err="1" smtClean="0">
                  <a:latin typeface="Calibri" pitchFamily="34" charset="0"/>
                </a:rPr>
                <a:t>LTArg</a:t>
              </a:r>
              <a:r>
                <a:rPr lang="en-US" sz="1000" dirty="0" smtClean="0">
                  <a:latin typeface="Calibri" pitchFamily="34" charset="0"/>
                </a:rPr>
                <a:t>("</a:t>
              </a:r>
              <a:r>
                <a:rPr lang="en-US" sz="1000" dirty="0" err="1" smtClean="0">
                  <a:latin typeface="Calibri" pitchFamily="34" charset="0"/>
                </a:rPr>
                <a:t>bytes_free</a:t>
              </a:r>
              <a:r>
                <a:rPr lang="en-US" sz="1000" dirty="0" smtClean="0">
                  <a:latin typeface="Calibri" pitchFamily="34" charset="0"/>
                </a:rPr>
                <a:t>", "</a:t>
              </a:r>
              <a:r>
                <a:rPr lang="en-US" sz="1000" dirty="0" err="1" smtClean="0">
                  <a:latin typeface="Calibri" pitchFamily="34" charset="0"/>
                </a:rPr>
                <a:t>threshold_bytes_free</a:t>
              </a:r>
              <a:r>
                <a:rPr lang="en-US" sz="1000" dirty="0" smtClean="0">
                  <a:latin typeface="Calibri" pitchFamily="34" charset="0"/>
                </a:rPr>
                <a:t>"),</a:t>
              </a:r>
            </a:p>
            <a:p>
              <a:r>
                <a:rPr lang="en-US" sz="1000" dirty="0" smtClean="0">
                  <a:latin typeface="Calibri" pitchFamily="34" charset="0"/>
                </a:rPr>
                <a:t>            "</a:t>
              </a:r>
              <a:r>
                <a:rPr lang="en-US" sz="1000" dirty="0" err="1" smtClean="0">
                  <a:latin typeface="Calibri" pitchFamily="34" charset="0"/>
                </a:rPr>
                <a:t>low_space</a:t>
              </a:r>
              <a:r>
                <a:rPr lang="en-US" sz="1000" dirty="0" smtClean="0">
                  <a:latin typeface="Calibri" pitchFamily="34" charset="0"/>
                </a:rPr>
                <a:t>" : </a:t>
              </a:r>
              <a:r>
                <a:rPr lang="en-US" sz="1000" dirty="0" err="1" smtClean="0">
                  <a:latin typeface="Calibri" pitchFamily="34" charset="0"/>
                </a:rPr>
                <a:t>StrictLogicalOr</a:t>
              </a:r>
              <a:r>
                <a:rPr lang="en-US" sz="1000" dirty="0" smtClean="0">
                  <a:latin typeface="Calibri" pitchFamily="34" charset="0"/>
                </a:rPr>
                <a:t>("</a:t>
              </a:r>
              <a:r>
                <a:rPr lang="en-US" sz="1000" dirty="0" err="1" smtClean="0">
                  <a:latin typeface="Calibri" pitchFamily="34" charset="0"/>
                </a:rPr>
                <a:t>low_percent_free</a:t>
              </a:r>
              <a:r>
                <a:rPr lang="en-US" sz="1000" dirty="0" smtClean="0">
                  <a:latin typeface="Calibri" pitchFamily="34" charset="0"/>
                </a:rPr>
                <a:t>", "</a:t>
              </a:r>
              <a:r>
                <a:rPr lang="en-US" sz="1000" dirty="0" err="1" smtClean="0">
                  <a:latin typeface="Calibri" pitchFamily="34" charset="0"/>
                </a:rPr>
                <a:t>low_bytes_free</a:t>
              </a:r>
              <a:r>
                <a:rPr lang="en-US" sz="1000" dirty="0" smtClean="0">
                  <a:latin typeface="Calibri" pitchFamily="34" charset="0"/>
                </a:rPr>
                <a:t>")</a:t>
              </a:r>
            </a:p>
            <a:p>
              <a:r>
                <a:rPr lang="en-US" sz="1000" dirty="0" smtClean="0">
                  <a:latin typeface="Calibri" pitchFamily="34" charset="0"/>
                </a:rPr>
                <a:t>        }, </a:t>
              </a:r>
            </a:p>
            <a:p>
              <a:r>
                <a:rPr lang="en-US" sz="1000" dirty="0" smtClean="0">
                  <a:latin typeface="Calibri" pitchFamily="34" charset="0"/>
                </a:rPr>
                <a:t>        "react" : {</a:t>
              </a:r>
            </a:p>
            <a:p>
              <a:r>
                <a:rPr lang="en-US" sz="1000" dirty="0" smtClean="0">
                  <a:latin typeface="Calibri" pitchFamily="34" charset="0"/>
                </a:rPr>
                <a:t>            "</a:t>
              </a:r>
              <a:r>
                <a:rPr lang="en-US" sz="1000" dirty="0" err="1" smtClean="0">
                  <a:latin typeface="Calibri" pitchFamily="34" charset="0"/>
                </a:rPr>
                <a:t>notify_low_space</a:t>
              </a:r>
              <a:r>
                <a:rPr lang="en-US" sz="1000" dirty="0" smtClean="0">
                  <a:latin typeface="Calibri" pitchFamily="34" charset="0"/>
                </a:rPr>
                <a:t>" : Reaction()</a:t>
              </a:r>
            </a:p>
            <a:p>
              <a:r>
                <a:rPr lang="en-US" sz="1000" dirty="0" smtClean="0">
                  <a:latin typeface="Calibri" pitchFamily="34" charset="0"/>
                </a:rPr>
                <a:t>                .On("</a:t>
              </a:r>
              <a:r>
                <a:rPr lang="en-US" sz="1000" dirty="0" err="1" smtClean="0">
                  <a:latin typeface="Calibri" pitchFamily="34" charset="0"/>
                </a:rPr>
                <a:t>low_space</a:t>
              </a:r>
              <a:r>
                <a:rPr lang="en-US" sz="1000" dirty="0" smtClean="0">
                  <a:latin typeface="Calibri" pitchFamily="34" charset="0"/>
                </a:rPr>
                <a:t>")</a:t>
              </a:r>
            </a:p>
            <a:p>
              <a:r>
                <a:rPr lang="en-US" sz="1000" dirty="0" smtClean="0">
                  <a:latin typeface="Calibri" pitchFamily="34" charset="0"/>
                </a:rPr>
                <a:t>                .Begin(reaction("tag", "DISK").</a:t>
              </a:r>
              <a:r>
                <a:rPr lang="en-US" sz="1000" dirty="0" err="1" smtClean="0">
                  <a:latin typeface="Calibri" pitchFamily="34" charset="0"/>
                </a:rPr>
                <a:t>Msg</a:t>
              </a:r>
              <a:r>
                <a:rPr lang="en-US" sz="1000" dirty="0" smtClean="0">
                  <a:latin typeface="Calibri" pitchFamily="34" charset="0"/>
                </a:rPr>
                <a:t>("loc", loc)</a:t>
              </a:r>
            </a:p>
            <a:p>
              <a:r>
                <a:rPr lang="en-US" sz="1000" dirty="0" smtClean="0">
                  <a:latin typeface="Calibri" pitchFamily="34" charset="0"/>
                </a:rPr>
                <a:t>                    .</a:t>
              </a:r>
              <a:r>
                <a:rPr lang="en-US" sz="1000" dirty="0" err="1" smtClean="0">
                  <a:latin typeface="Calibri" pitchFamily="34" charset="0"/>
                </a:rPr>
                <a:t>Msg</a:t>
              </a:r>
              <a:r>
                <a:rPr lang="en-US" sz="1000" dirty="0" smtClean="0">
                  <a:latin typeface="Calibri" pitchFamily="34" charset="0"/>
                </a:rPr>
                <a:t>("</a:t>
              </a:r>
              <a:r>
                <a:rPr lang="en-US" sz="1000" dirty="0" err="1" smtClean="0">
                  <a:latin typeface="Calibri" pitchFamily="34" charset="0"/>
                </a:rPr>
                <a:t>descr</a:t>
              </a:r>
              <a:r>
                <a:rPr lang="en-US" sz="1000" dirty="0" smtClean="0">
                  <a:latin typeface="Calibri" pitchFamily="34" charset="0"/>
                </a:rPr>
                <a:t>", </a:t>
              </a:r>
              <a:r>
                <a:rPr lang="en-US" sz="1000" dirty="0" err="1" smtClean="0">
                  <a:latin typeface="Calibri" pitchFamily="34" charset="0"/>
                </a:rPr>
                <a:t>loc_s</a:t>
              </a:r>
              <a:r>
                <a:rPr lang="en-US" sz="1000" dirty="0" smtClean="0">
                  <a:latin typeface="Calibri" pitchFamily="34" charset="0"/>
                </a:rPr>
                <a:t> + "free space is low")</a:t>
              </a:r>
            </a:p>
            <a:p>
              <a:r>
                <a:rPr lang="en-US" sz="1000" dirty="0" smtClean="0">
                  <a:latin typeface="Calibri" pitchFamily="34" charset="0"/>
                </a:rPr>
                <a:t>                    .</a:t>
              </a:r>
              <a:r>
                <a:rPr lang="en-US" sz="1000" dirty="0" err="1" smtClean="0">
                  <a:latin typeface="Calibri" pitchFamily="34" charset="0"/>
                </a:rPr>
                <a:t>Msg</a:t>
              </a:r>
              <a:r>
                <a:rPr lang="en-US" sz="1000" dirty="0" smtClean="0">
                  <a:latin typeface="Calibri" pitchFamily="34" charset="0"/>
                </a:rPr>
                <a:t>("</a:t>
              </a:r>
              <a:r>
                <a:rPr lang="en-US" sz="1000" dirty="0" err="1" smtClean="0">
                  <a:latin typeface="Calibri" pitchFamily="34" charset="0"/>
                </a:rPr>
                <a:t>msg</a:t>
              </a:r>
              <a:r>
                <a:rPr lang="en-US" sz="1000" dirty="0" smtClean="0">
                  <a:latin typeface="Calibri" pitchFamily="34" charset="0"/>
                </a:rPr>
                <a:t>"  , </a:t>
              </a:r>
              <a:r>
                <a:rPr lang="en-US" sz="1000" dirty="0" err="1" smtClean="0">
                  <a:latin typeface="Calibri" pitchFamily="34" charset="0"/>
                </a:rPr>
                <a:t>loc_l</a:t>
              </a:r>
              <a:r>
                <a:rPr lang="en-US" sz="1000" dirty="0" smtClean="0">
                  <a:latin typeface="Calibri" pitchFamily="34" charset="0"/>
                </a:rPr>
                <a:t> + "free space is low: {</a:t>
              </a:r>
              <a:r>
                <a:rPr lang="en-US" sz="1000" dirty="0" err="1" smtClean="0">
                  <a:latin typeface="Calibri" pitchFamily="34" charset="0"/>
                </a:rPr>
                <a:t>percent_free</a:t>
              </a:r>
              <a:r>
                <a:rPr lang="en-US" sz="1000" dirty="0" smtClean="0">
                  <a:latin typeface="Calibri" pitchFamily="34" charset="0"/>
                </a:rPr>
                <a:t>}% / {</a:t>
              </a:r>
              <a:r>
                <a:rPr lang="en-US" sz="1000" dirty="0" err="1" smtClean="0">
                  <a:latin typeface="Calibri" pitchFamily="34" charset="0"/>
                </a:rPr>
                <a:t>bytes_free</a:t>
              </a:r>
              <a:r>
                <a:rPr lang="en-US" sz="1000" dirty="0" smtClean="0">
                  <a:latin typeface="Calibri" pitchFamily="34" charset="0"/>
                </a:rPr>
                <a:t>}B"))</a:t>
              </a:r>
            </a:p>
            <a:p>
              <a:r>
                <a:rPr lang="en-US" sz="1000" dirty="0" smtClean="0">
                  <a:latin typeface="Calibri" pitchFamily="34" charset="0"/>
                </a:rPr>
                <a:t>                .End(</a:t>
              </a:r>
              <a:r>
                <a:rPr lang="en-US" sz="1000" dirty="0" err="1" smtClean="0">
                  <a:latin typeface="Calibri" pitchFamily="34" charset="0"/>
                </a:rPr>
                <a:t>GenRStatus</a:t>
              </a:r>
              <a:r>
                <a:rPr lang="en-US" sz="1000" dirty="0" smtClean="0">
                  <a:latin typeface="Calibri" pitchFamily="34" charset="0"/>
                </a:rPr>
                <a:t>(reaction)("tag", "DISK").</a:t>
              </a:r>
              <a:r>
                <a:rPr lang="en-US" sz="1000" dirty="0" err="1" smtClean="0">
                  <a:latin typeface="Calibri" pitchFamily="34" charset="0"/>
                </a:rPr>
                <a:t>Msg</a:t>
              </a:r>
              <a:r>
                <a:rPr lang="en-US" sz="1000" dirty="0" smtClean="0">
                  <a:latin typeface="Calibri" pitchFamily="34" charset="0"/>
                </a:rPr>
                <a:t>("loc", loc)</a:t>
              </a:r>
            </a:p>
            <a:p>
              <a:r>
                <a:rPr lang="en-US" sz="1000" dirty="0" smtClean="0">
                  <a:latin typeface="Calibri" pitchFamily="34" charset="0"/>
                </a:rPr>
                <a:t>                    .</a:t>
              </a:r>
              <a:r>
                <a:rPr lang="en-US" sz="1000" dirty="0" err="1" smtClean="0">
                  <a:latin typeface="Calibri" pitchFamily="34" charset="0"/>
                </a:rPr>
                <a:t>Msg</a:t>
              </a:r>
              <a:r>
                <a:rPr lang="en-US" sz="1000" dirty="0" smtClean="0">
                  <a:latin typeface="Calibri" pitchFamily="34" charset="0"/>
                </a:rPr>
                <a:t>("</a:t>
              </a:r>
              <a:r>
                <a:rPr lang="en-US" sz="1000" dirty="0" err="1" smtClean="0">
                  <a:latin typeface="Calibri" pitchFamily="34" charset="0"/>
                </a:rPr>
                <a:t>descr</a:t>
              </a:r>
              <a:r>
                <a:rPr lang="en-US" sz="1000" dirty="0" smtClean="0">
                  <a:latin typeface="Calibri" pitchFamily="34" charset="0"/>
                </a:rPr>
                <a:t>", </a:t>
              </a:r>
              <a:r>
                <a:rPr lang="en-US" sz="1000" dirty="0" err="1" smtClean="0">
                  <a:latin typeface="Calibri" pitchFamily="34" charset="0"/>
                </a:rPr>
                <a:t>loc_s</a:t>
              </a:r>
              <a:r>
                <a:rPr lang="en-US" sz="1000" dirty="0" smtClean="0">
                  <a:latin typeface="Calibri" pitchFamily="34" charset="0"/>
                </a:rPr>
                <a:t> + "free space is ok")</a:t>
              </a:r>
            </a:p>
            <a:p>
              <a:r>
                <a:rPr lang="en-US" sz="1000" dirty="0" smtClean="0">
                  <a:latin typeface="Calibri" pitchFamily="34" charset="0"/>
                </a:rPr>
                <a:t>                    .</a:t>
              </a:r>
              <a:r>
                <a:rPr lang="en-US" sz="1000" dirty="0" err="1" smtClean="0">
                  <a:latin typeface="Calibri" pitchFamily="34" charset="0"/>
                </a:rPr>
                <a:t>Msg</a:t>
              </a:r>
              <a:r>
                <a:rPr lang="en-US" sz="1000" dirty="0" smtClean="0">
                  <a:latin typeface="Calibri" pitchFamily="34" charset="0"/>
                </a:rPr>
                <a:t>("</a:t>
              </a:r>
              <a:r>
                <a:rPr lang="en-US" sz="1000" dirty="0" err="1" smtClean="0">
                  <a:latin typeface="Calibri" pitchFamily="34" charset="0"/>
                </a:rPr>
                <a:t>msg</a:t>
              </a:r>
              <a:r>
                <a:rPr lang="en-US" sz="1000" dirty="0" smtClean="0">
                  <a:latin typeface="Calibri" pitchFamily="34" charset="0"/>
                </a:rPr>
                <a:t>"  , </a:t>
              </a:r>
              <a:r>
                <a:rPr lang="en-US" sz="1000" dirty="0" err="1" smtClean="0">
                  <a:latin typeface="Calibri" pitchFamily="34" charset="0"/>
                </a:rPr>
                <a:t>loc_l</a:t>
              </a:r>
              <a:r>
                <a:rPr lang="en-US" sz="1000" dirty="0" smtClean="0">
                  <a:latin typeface="Calibri" pitchFamily="34" charset="0"/>
                </a:rPr>
                <a:t> + "free space is ok: {</a:t>
              </a:r>
              <a:r>
                <a:rPr lang="en-US" sz="1000" dirty="0" err="1" smtClean="0">
                  <a:latin typeface="Calibri" pitchFamily="34" charset="0"/>
                </a:rPr>
                <a:t>percent_free</a:t>
              </a:r>
              <a:r>
                <a:rPr lang="en-US" sz="1000" dirty="0" smtClean="0">
                  <a:latin typeface="Calibri" pitchFamily="34" charset="0"/>
                </a:rPr>
                <a:t>}% / {</a:t>
              </a:r>
              <a:r>
                <a:rPr lang="en-US" sz="1000" dirty="0" err="1" smtClean="0">
                  <a:latin typeface="Calibri" pitchFamily="34" charset="0"/>
                </a:rPr>
                <a:t>bytes_free</a:t>
              </a:r>
              <a:r>
                <a:rPr lang="en-US" sz="1000" dirty="0" smtClean="0">
                  <a:latin typeface="Calibri" pitchFamily="34" charset="0"/>
                </a:rPr>
                <a:t>}B")),</a:t>
              </a:r>
            </a:p>
            <a:p>
              <a:r>
                <a:rPr lang="en-US" sz="1000" dirty="0" smtClean="0">
                  <a:latin typeface="Calibri" pitchFamily="34" charset="0"/>
                </a:rPr>
                <a:t>        }</a:t>
              </a:r>
            </a:p>
            <a:p>
              <a:r>
                <a:rPr lang="en-US" sz="1000" dirty="0" smtClean="0">
                  <a:latin typeface="Calibri" pitchFamily="34" charset="0"/>
                </a:rPr>
                <a:t>    }</a:t>
              </a:r>
              <a:endParaRPr lang="en-US" sz="1000" dirty="0">
                <a:latin typeface="Calibri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0" y="441480"/>
            <a:ext cx="9144000" cy="6832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OctoTron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: predictability for supercomputers</a:t>
            </a:r>
            <a:endParaRPr lang="en-US" sz="2000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/>
            </a:endParaRP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(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Supercomputing Co-Design Technologies and Tools</a:t>
            </a:r>
            <a:r>
              <a:rPr lang="en-US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Рисунок 5" descr="lomonosov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3988"/>
            <a:ext cx="9144000" cy="457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71677"/>
            <a:ext cx="9144000" cy="6832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To Solve a Problem Using a Computer…</a:t>
            </a:r>
            <a:endParaRPr lang="en-US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(What do we have to take into account?)</a:t>
            </a:r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2050" name="Picture 2" descr="http://vpk-news.ru/sites/default/files/images/2011/11/07/04-01.jpg"/>
          <p:cNvPicPr>
            <a:picLocks noChangeAspect="1" noChangeArrowheads="1"/>
          </p:cNvPicPr>
          <p:nvPr/>
        </p:nvPicPr>
        <p:blipFill>
          <a:blip r:embed="rId4" cstate="print"/>
          <a:srcRect r="26639"/>
          <a:stretch>
            <a:fillRect/>
          </a:stretch>
        </p:blipFill>
        <p:spPr bwMode="auto">
          <a:xfrm>
            <a:off x="467544" y="2492896"/>
            <a:ext cx="2838335" cy="2736304"/>
          </a:xfrm>
          <a:prstGeom prst="roundRect">
            <a:avLst/>
          </a:prstGeom>
          <a:noFill/>
        </p:spPr>
      </p:pic>
      <p:pic>
        <p:nvPicPr>
          <p:cNvPr id="8" name="Picture 2" descr="A-metacomputing-mass-moon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93258" y="2492896"/>
            <a:ext cx="2827220" cy="2736304"/>
          </a:xfrm>
          <a:prstGeom prst="roundRect">
            <a:avLst/>
          </a:prstGeom>
          <a:noFill/>
        </p:spPr>
      </p:pic>
      <p:grpSp>
        <p:nvGrpSpPr>
          <p:cNvPr id="2" name="Группа 13"/>
          <p:cNvGrpSpPr/>
          <p:nvPr/>
        </p:nvGrpSpPr>
        <p:grpSpPr>
          <a:xfrm>
            <a:off x="3506960" y="2691342"/>
            <a:ext cx="2016224" cy="307777"/>
            <a:chOff x="3506960" y="2564904"/>
            <a:chExt cx="2016224" cy="307777"/>
          </a:xfrm>
        </p:grpSpPr>
        <p:cxnSp>
          <p:nvCxnSpPr>
            <p:cNvPr id="12" name="Прямая со стрелкой 11"/>
            <p:cNvCxnSpPr/>
            <p:nvPr/>
          </p:nvCxnSpPr>
          <p:spPr>
            <a:xfrm>
              <a:off x="3506960" y="2852936"/>
              <a:ext cx="2016224" cy="0"/>
            </a:xfrm>
            <a:prstGeom prst="straightConnector1">
              <a:avLst/>
            </a:prstGeom>
            <a:ln w="6350">
              <a:solidFill>
                <a:srgbClr val="00003C"/>
              </a:solidFill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009320" y="2564904"/>
              <a:ext cx="9834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alibri" pitchFamily="34" charset="0"/>
                </a:rPr>
                <a:t>Availability</a:t>
              </a:r>
              <a:endParaRPr lang="ru-RU" sz="1400" dirty="0">
                <a:latin typeface="Calibri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59004" y="2185119"/>
            <a:ext cx="2880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Computationally Nontrivial Problems</a:t>
            </a:r>
            <a:endParaRPr lang="ru-RU" sz="1400" dirty="0"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71198" y="2183092"/>
            <a:ext cx="2241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Diverse Computer Platforms</a:t>
            </a:r>
            <a:endParaRPr lang="ru-RU" sz="1400" dirty="0">
              <a:latin typeface="Calibri" pitchFamily="34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3513652" y="3987486"/>
            <a:ext cx="2016224" cy="1228801"/>
            <a:chOff x="3513652" y="3987486"/>
            <a:chExt cx="2016224" cy="1228801"/>
          </a:xfrm>
        </p:grpSpPr>
        <p:grpSp>
          <p:nvGrpSpPr>
            <p:cNvPr id="3" name="Группа 14"/>
            <p:cNvGrpSpPr/>
            <p:nvPr/>
          </p:nvGrpSpPr>
          <p:grpSpPr>
            <a:xfrm>
              <a:off x="3513652" y="3987486"/>
              <a:ext cx="2016224" cy="307777"/>
              <a:chOff x="3506960" y="2564904"/>
              <a:chExt cx="2016224" cy="307777"/>
            </a:xfrm>
          </p:grpSpPr>
          <p:cxnSp>
            <p:nvCxnSpPr>
              <p:cNvPr id="16" name="Прямая со стрелкой 15"/>
              <p:cNvCxnSpPr/>
              <p:nvPr/>
            </p:nvCxnSpPr>
            <p:spPr>
              <a:xfrm>
                <a:off x="3506960" y="2852936"/>
                <a:ext cx="2016224" cy="0"/>
              </a:xfrm>
              <a:prstGeom prst="straightConnector1">
                <a:avLst/>
              </a:prstGeom>
              <a:ln w="6350">
                <a:solidFill>
                  <a:srgbClr val="00003C"/>
                </a:solidFill>
                <a:tailEnd type="stealth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4216154" y="2564904"/>
                <a:ext cx="5469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Calibri" pitchFamily="34" charset="0"/>
                  </a:rPr>
                  <a:t>Price</a:t>
                </a:r>
                <a:endParaRPr lang="ru-RU" sz="1400" dirty="0">
                  <a:latin typeface="Calibri" pitchFamily="34" charset="0"/>
                </a:endParaRPr>
              </a:p>
            </p:txBody>
          </p:sp>
        </p:grpSp>
        <p:grpSp>
          <p:nvGrpSpPr>
            <p:cNvPr id="23" name="Группа 22"/>
            <p:cNvGrpSpPr/>
            <p:nvPr/>
          </p:nvGrpSpPr>
          <p:grpSpPr>
            <a:xfrm>
              <a:off x="3513652" y="4635558"/>
              <a:ext cx="2016224" cy="580729"/>
              <a:chOff x="3513652" y="4635558"/>
              <a:chExt cx="2016224" cy="580729"/>
            </a:xfrm>
          </p:grpSpPr>
          <p:cxnSp>
            <p:nvCxnSpPr>
              <p:cNvPr id="19" name="Прямая со стрелкой 18"/>
              <p:cNvCxnSpPr/>
              <p:nvPr/>
            </p:nvCxnSpPr>
            <p:spPr>
              <a:xfrm>
                <a:off x="3513652" y="4923590"/>
                <a:ext cx="2016224" cy="0"/>
              </a:xfrm>
              <a:prstGeom prst="straightConnector1">
                <a:avLst/>
              </a:prstGeom>
              <a:ln w="6350">
                <a:solidFill>
                  <a:srgbClr val="00003C"/>
                </a:solidFill>
                <a:tailEnd type="stealth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3819179" y="4635558"/>
                <a:ext cx="130042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Calibri" pitchFamily="34" charset="0"/>
                  </a:rPr>
                  <a:t>Execution time</a:t>
                </a:r>
                <a:endParaRPr lang="ru-RU" sz="1400" dirty="0">
                  <a:latin typeface="Calibri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801684" y="4908510"/>
                <a:ext cx="13739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Calibri" pitchFamily="34" charset="0"/>
                  </a:rPr>
                  <a:t>Time to solution</a:t>
                </a:r>
                <a:endParaRPr lang="ru-RU" sz="1400" dirty="0">
                  <a:latin typeface="Calibri" pitchFamily="34" charset="0"/>
                </a:endParaRPr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539552" y="5661248"/>
            <a:ext cx="8402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How diverse is the choice of computer platforms, if you are allowed to choose?</a:t>
            </a:r>
            <a:endParaRPr lang="ru-RU" sz="20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1560" y="1749871"/>
            <a:ext cx="8208912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</a:pPr>
            <a:r>
              <a:rPr lang="en-US" sz="1600" dirty="0" smtClean="0">
                <a:latin typeface="Calibri" pitchFamily="34" charset="0"/>
              </a:rPr>
              <a:t>*** reported events *** </a:t>
            </a:r>
            <a:br>
              <a:rPr lang="en-US" sz="1600" dirty="0" smtClean="0">
                <a:latin typeface="Calibri" pitchFamily="34" charset="0"/>
              </a:rPr>
            </a:br>
            <a:r>
              <a:rPr lang="ru-RU" sz="1600" dirty="0" smtClean="0">
                <a:latin typeface="Calibri" pitchFamily="34" charset="0"/>
              </a:rPr>
              <a:t>…</a:t>
            </a:r>
            <a:r>
              <a:rPr lang="en-US" sz="1600" dirty="0" smtClean="0">
                <a:latin typeface="Calibri" pitchFamily="34" charset="0"/>
              </a:rPr>
              <a:t/>
            </a:r>
            <a:br>
              <a:rPr lang="en-US" sz="1600" dirty="0" smtClean="0">
                <a:latin typeface="Calibri" pitchFamily="34" charset="0"/>
              </a:rPr>
            </a:br>
            <a:r>
              <a:rPr lang="en-US" sz="1600" dirty="0" smtClean="0">
                <a:latin typeface="Calibri" pitchFamily="34" charset="0"/>
              </a:rPr>
              <a:t>7, CRITICAL, "ups: type 2 errors growing" </a:t>
            </a:r>
            <a:br>
              <a:rPr lang="en-US" sz="1600" dirty="0" smtClean="0">
                <a:latin typeface="Calibri" pitchFamily="34" charset="0"/>
              </a:rPr>
            </a:br>
            <a:r>
              <a:rPr lang="en-US" sz="1600" dirty="0" smtClean="0">
                <a:latin typeface="Calibri" pitchFamily="34" charset="0"/>
              </a:rPr>
              <a:t>7, CRITICAL, "ups: type 1 errors growing" </a:t>
            </a:r>
            <a:br>
              <a:rPr lang="en-US" sz="1600" dirty="0" smtClean="0">
                <a:latin typeface="Calibri" pitchFamily="34" charset="0"/>
              </a:rPr>
            </a:br>
            <a:r>
              <a:rPr lang="en-US" sz="1600" dirty="0" smtClean="0">
                <a:latin typeface="Calibri" pitchFamily="34" charset="0"/>
              </a:rPr>
              <a:t>1, CRITICAL, "critical balance on modem" </a:t>
            </a:r>
            <a:br>
              <a:rPr lang="en-US" sz="1600" dirty="0" smtClean="0">
                <a:latin typeface="Calibri" pitchFamily="34" charset="0"/>
              </a:rPr>
            </a:br>
            <a:r>
              <a:rPr lang="en-US" sz="1600" dirty="0" smtClean="0">
                <a:latin typeface="Calibri" pitchFamily="34" charset="0"/>
              </a:rPr>
              <a:t/>
            </a:r>
            <a:br>
              <a:rPr lang="en-US" sz="1600" dirty="0" smtClean="0">
                <a:latin typeface="Calibri" pitchFamily="34" charset="0"/>
              </a:rPr>
            </a:br>
            <a:r>
              <a:rPr lang="en-US" sz="1600" dirty="0" smtClean="0">
                <a:latin typeface="Calibri" pitchFamily="34" charset="0"/>
              </a:rPr>
              <a:t>5, DANGER, "partition: too many blocked nodes" </a:t>
            </a:r>
            <a:br>
              <a:rPr lang="en-US" sz="1600" dirty="0" smtClean="0">
                <a:latin typeface="Calibri" pitchFamily="34" charset="0"/>
              </a:rPr>
            </a:br>
            <a:r>
              <a:rPr lang="en-US" sz="1600" dirty="0" smtClean="0">
                <a:latin typeface="Calibri" pitchFamily="34" charset="0"/>
              </a:rPr>
              <a:t>3, DANGER, "</a:t>
            </a:r>
            <a:r>
              <a:rPr lang="en-US" sz="1600" dirty="0" err="1" smtClean="0">
                <a:latin typeface="Calibri" pitchFamily="34" charset="0"/>
              </a:rPr>
              <a:t>cold_sensor</a:t>
            </a:r>
            <a:r>
              <a:rPr lang="en-US" sz="1600" dirty="0" smtClean="0">
                <a:latin typeface="Calibri" pitchFamily="34" charset="0"/>
              </a:rPr>
              <a:t>: very high temperature on cold sensor" </a:t>
            </a:r>
            <a:br>
              <a:rPr lang="en-US" sz="1600" dirty="0" smtClean="0">
                <a:latin typeface="Calibri" pitchFamily="34" charset="0"/>
              </a:rPr>
            </a:br>
            <a:r>
              <a:rPr lang="en-US" sz="1600" dirty="0" smtClean="0">
                <a:latin typeface="Calibri" pitchFamily="34" charset="0"/>
              </a:rPr>
              <a:t>2, DANGER, "emu: ping failed three times" </a:t>
            </a:r>
            <a:br>
              <a:rPr lang="en-US" sz="1600" dirty="0" smtClean="0">
                <a:latin typeface="Calibri" pitchFamily="34" charset="0"/>
              </a:rPr>
            </a:br>
            <a:r>
              <a:rPr lang="en-US" sz="1600" dirty="0" smtClean="0">
                <a:latin typeface="Calibri" pitchFamily="34" charset="0"/>
              </a:rPr>
              <a:t>1, DANGER, "partition: the queue has lost some nodes" </a:t>
            </a:r>
            <a:br>
              <a:rPr lang="en-US" sz="1600" dirty="0" smtClean="0">
                <a:latin typeface="Calibri" pitchFamily="34" charset="0"/>
              </a:rPr>
            </a:br>
            <a:r>
              <a:rPr lang="en-US" sz="1600" dirty="0" smtClean="0">
                <a:latin typeface="Calibri" pitchFamily="34" charset="0"/>
              </a:rPr>
              <a:t>1, DANGER, "</a:t>
            </a:r>
            <a:r>
              <a:rPr lang="en-US" sz="1600" dirty="0" err="1" smtClean="0">
                <a:latin typeface="Calibri" pitchFamily="34" charset="0"/>
              </a:rPr>
              <a:t>octotron</a:t>
            </a:r>
            <a:r>
              <a:rPr lang="en-US" sz="1600" dirty="0" smtClean="0">
                <a:latin typeface="Calibri" pitchFamily="34" charset="0"/>
              </a:rPr>
              <a:t> on stat1.lom.parallel.ru:4448 failed one check" </a:t>
            </a:r>
            <a:br>
              <a:rPr lang="en-US" sz="1600" dirty="0" smtClean="0">
                <a:latin typeface="Calibri" pitchFamily="34" charset="0"/>
              </a:rPr>
            </a:br>
            <a:r>
              <a:rPr lang="en-US" sz="1600" dirty="0" smtClean="0">
                <a:latin typeface="Calibri" pitchFamily="34" charset="0"/>
              </a:rPr>
              <a:t>1, DANGER, "low balance on modem" </a:t>
            </a:r>
            <a:br>
              <a:rPr lang="en-US" sz="1600" dirty="0" smtClean="0">
                <a:latin typeface="Calibri" pitchFamily="34" charset="0"/>
              </a:rPr>
            </a:br>
            <a:r>
              <a:rPr lang="en-US" sz="1600" dirty="0" smtClean="0">
                <a:latin typeface="Calibri" pitchFamily="34" charset="0"/>
              </a:rPr>
              <a:t/>
            </a:r>
            <a:br>
              <a:rPr lang="en-US" sz="1600" dirty="0" smtClean="0">
                <a:latin typeface="Calibri" pitchFamily="34" charset="0"/>
              </a:rPr>
            </a:br>
            <a:r>
              <a:rPr lang="en-US" sz="1600" dirty="0" smtClean="0">
                <a:latin typeface="Calibri" pitchFamily="34" charset="0"/>
              </a:rPr>
              <a:t>62, WARNING, "</a:t>
            </a:r>
            <a:r>
              <a:rPr lang="en-US" sz="1600" dirty="0" err="1" smtClean="0">
                <a:latin typeface="Calibri" pitchFamily="34" charset="0"/>
              </a:rPr>
              <a:t>big_eth_switch</a:t>
            </a:r>
            <a:r>
              <a:rPr lang="en-US" sz="1600" dirty="0" smtClean="0">
                <a:latin typeface="Calibri" pitchFamily="34" charset="0"/>
              </a:rPr>
              <a:t> port: is down" </a:t>
            </a:r>
            <a:br>
              <a:rPr lang="en-US" sz="1600" dirty="0" smtClean="0">
                <a:latin typeface="Calibri" pitchFamily="34" charset="0"/>
              </a:rPr>
            </a:br>
            <a:r>
              <a:rPr lang="en-US" sz="1600" dirty="0" smtClean="0">
                <a:latin typeface="Calibri" pitchFamily="34" charset="0"/>
              </a:rPr>
              <a:t>29, WARNING, "</a:t>
            </a:r>
            <a:r>
              <a:rPr lang="en-US" sz="1600" dirty="0" err="1" smtClean="0">
                <a:latin typeface="Calibri" pitchFamily="34" charset="0"/>
              </a:rPr>
              <a:t>rkp</a:t>
            </a:r>
            <a:r>
              <a:rPr lang="en-US" sz="1600" dirty="0" smtClean="0">
                <a:latin typeface="Calibri" pitchFamily="34" charset="0"/>
              </a:rPr>
              <a:t>: high fluid temperature" </a:t>
            </a:r>
            <a:br>
              <a:rPr lang="en-US" sz="1600" dirty="0" smtClean="0">
                <a:latin typeface="Calibri" pitchFamily="34" charset="0"/>
              </a:rPr>
            </a:br>
            <a:r>
              <a:rPr lang="en-US" sz="1600" dirty="0" smtClean="0">
                <a:latin typeface="Calibri" pitchFamily="34" charset="0"/>
              </a:rPr>
              <a:t>12, WARNING, "</a:t>
            </a:r>
            <a:r>
              <a:rPr lang="en-US" sz="1600" dirty="0" err="1" smtClean="0">
                <a:latin typeface="Calibri" pitchFamily="34" charset="0"/>
              </a:rPr>
              <a:t>cold_sensor</a:t>
            </a:r>
            <a:r>
              <a:rPr lang="en-US" sz="1600" dirty="0" smtClean="0">
                <a:latin typeface="Calibri" pitchFamily="34" charset="0"/>
              </a:rPr>
              <a:t>: high temperature on cold sensor" </a:t>
            </a:r>
            <a:br>
              <a:rPr lang="en-US" sz="1600" dirty="0" smtClean="0">
                <a:latin typeface="Calibri" pitchFamily="34" charset="0"/>
              </a:rPr>
            </a:br>
            <a:r>
              <a:rPr lang="en-US" sz="1600" dirty="0" smtClean="0">
                <a:latin typeface="Calibri" pitchFamily="34" charset="0"/>
              </a:rPr>
              <a:t>8, WARNING, "</a:t>
            </a:r>
            <a:r>
              <a:rPr lang="en-US" sz="1600" dirty="0" err="1" smtClean="0">
                <a:latin typeface="Calibri" pitchFamily="34" charset="0"/>
              </a:rPr>
              <a:t>rkp</a:t>
            </a:r>
            <a:r>
              <a:rPr lang="en-US" sz="1600" dirty="0" smtClean="0">
                <a:latin typeface="Calibri" pitchFamily="34" charset="0"/>
              </a:rPr>
              <a:t>: high air temperature" </a:t>
            </a:r>
            <a:br>
              <a:rPr lang="en-US" sz="1600" dirty="0" smtClean="0">
                <a:latin typeface="Calibri" pitchFamily="34" charset="0"/>
              </a:rPr>
            </a:br>
            <a:r>
              <a:rPr lang="en-US" sz="1600" dirty="0" smtClean="0">
                <a:latin typeface="Calibri" pitchFamily="34" charset="0"/>
              </a:rPr>
              <a:t>5, WARNING, "</a:t>
            </a:r>
            <a:r>
              <a:rPr lang="en-US" sz="1600" dirty="0" err="1" smtClean="0">
                <a:latin typeface="Calibri" pitchFamily="34" charset="0"/>
              </a:rPr>
              <a:t>hot_sensor</a:t>
            </a:r>
            <a:r>
              <a:rPr lang="en-US" sz="1600" dirty="0" smtClean="0">
                <a:latin typeface="Calibri" pitchFamily="34" charset="0"/>
              </a:rPr>
              <a:t>: high temperature on hot sensor" </a:t>
            </a:r>
            <a:endParaRPr lang="ru-RU" sz="1600" dirty="0" smtClean="0">
              <a:latin typeface="Calibri" pitchFamily="34" charset="0"/>
            </a:endParaRPr>
          </a:p>
          <a:p>
            <a:pPr marL="342900" indent="-342900">
              <a:spcBef>
                <a:spcPts val="600"/>
              </a:spcBef>
            </a:pPr>
            <a:r>
              <a:rPr lang="ru-RU" sz="1600" i="1" dirty="0" smtClean="0">
                <a:latin typeface="Calibri" pitchFamily="34" charset="0"/>
              </a:rPr>
              <a:t>	…</a:t>
            </a:r>
            <a:endParaRPr lang="en-US" sz="1600" i="1" dirty="0" smtClean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41480"/>
            <a:ext cx="9144000" cy="6832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OctoTron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: predictability for supercomputers</a:t>
            </a:r>
            <a:endParaRPr lang="en-US" sz="2000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/>
            </a:endParaRP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(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Supercomputing Co-Design Technologies and Tools</a:t>
            </a:r>
            <a:r>
              <a:rPr lang="en-US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5" y="3028957"/>
            <a:ext cx="2088232" cy="3712411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0465.JPG"/>
          <p:cNvPicPr>
            <a:picLocks noChangeAspect="1"/>
          </p:cNvPicPr>
          <p:nvPr/>
        </p:nvPicPr>
        <p:blipFill>
          <a:blip r:embed="rId3" cstate="print"/>
          <a:srcRect l="2751" t="7545" r="15350" b="4617"/>
          <a:stretch>
            <a:fillRect/>
          </a:stretch>
        </p:blipFill>
        <p:spPr>
          <a:xfrm>
            <a:off x="35496" y="1628800"/>
            <a:ext cx="9045186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-3854" y="-17859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3501008"/>
            <a:ext cx="4176464" cy="1631216"/>
          </a:xfrm>
          <a:prstGeom prst="rect">
            <a:avLst/>
          </a:prstGeom>
          <a:solidFill>
            <a:schemeClr val="bg1">
              <a:alpha val="50000"/>
            </a:schemeClr>
          </a:solidFill>
          <a:ln w="3175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endParaRPr lang="en-US" sz="2000" i="1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i="1" dirty="0" smtClean="0">
                <a:latin typeface="Calibri" pitchFamily="34" charset="0"/>
              </a:rPr>
              <a:t>  Efficiency of applications</a:t>
            </a:r>
          </a:p>
          <a:p>
            <a:pPr>
              <a:buFont typeface="Arial" pitchFamily="34" charset="0"/>
              <a:buChar char="•"/>
            </a:pPr>
            <a:r>
              <a:rPr lang="en-US" sz="2000" i="1" dirty="0" smtClean="0">
                <a:latin typeface="Calibri" pitchFamily="34" charset="0"/>
              </a:rPr>
              <a:t>  Efficiency of supercomputers</a:t>
            </a:r>
          </a:p>
          <a:p>
            <a:pPr>
              <a:buFont typeface="Arial" pitchFamily="34" charset="0"/>
              <a:buChar char="•"/>
            </a:pPr>
            <a:r>
              <a:rPr lang="en-US" sz="2000" i="1" dirty="0" smtClean="0">
                <a:latin typeface="Calibri" pitchFamily="34" charset="0"/>
              </a:rPr>
              <a:t>  Efficiency of supercomputer centers</a:t>
            </a:r>
          </a:p>
          <a:p>
            <a:endParaRPr lang="ru-RU" sz="2000" i="1" dirty="0" smtClean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68313"/>
            <a:ext cx="9144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Potential of Supercomputer Centers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55776" y="3501008"/>
            <a:ext cx="4176464" cy="1631216"/>
          </a:xfrm>
          <a:prstGeom prst="rect">
            <a:avLst/>
          </a:prstGeom>
          <a:solidFill>
            <a:schemeClr val="bg1">
              <a:alpha val="50000"/>
            </a:schemeClr>
          </a:solidFill>
          <a:ln w="3175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endParaRPr lang="en-US" sz="2000" i="1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i="1" dirty="0" smtClean="0">
                <a:solidFill>
                  <a:srgbClr val="FF0000"/>
                </a:solidFill>
                <a:latin typeface="Calibri" pitchFamily="34" charset="0"/>
              </a:rPr>
              <a:t>  Efficiency of applications</a:t>
            </a:r>
          </a:p>
          <a:p>
            <a:pPr>
              <a:buFont typeface="Arial" pitchFamily="34" charset="0"/>
              <a:buChar char="•"/>
            </a:pPr>
            <a:r>
              <a:rPr lang="en-US" sz="2000" i="1" dirty="0" smtClean="0">
                <a:latin typeface="Calibri" pitchFamily="34" charset="0"/>
              </a:rPr>
              <a:t>  Efficiency of supercomputers</a:t>
            </a:r>
          </a:p>
          <a:p>
            <a:pPr>
              <a:buFont typeface="Arial" pitchFamily="34" charset="0"/>
              <a:buChar char="•"/>
            </a:pPr>
            <a:r>
              <a:rPr lang="en-US" sz="2000" i="1" dirty="0" smtClean="0">
                <a:latin typeface="Calibri" pitchFamily="34" charset="0"/>
              </a:rPr>
              <a:t>  Efficiency of supercomputer centers</a:t>
            </a:r>
          </a:p>
          <a:p>
            <a:endParaRPr lang="ru-RU" sz="2000" i="1" dirty="0" smtClean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>
              <a:solidFill>
                <a:srgbClr val="FFFFFF"/>
              </a:solidFill>
            </a:endParaRPr>
          </a:p>
        </p:txBody>
      </p:sp>
      <p:pic>
        <p:nvPicPr>
          <p:cNvPr id="599042" name="Picture 2"/>
          <p:cNvPicPr>
            <a:picLocks noChangeAspect="1" noChangeArrowheads="1"/>
          </p:cNvPicPr>
          <p:nvPr/>
        </p:nvPicPr>
        <p:blipFill>
          <a:blip r:embed="rId3" cstate="print"/>
          <a:srcRect t="83787"/>
          <a:stretch>
            <a:fillRect/>
          </a:stretch>
        </p:blipFill>
        <p:spPr bwMode="auto">
          <a:xfrm>
            <a:off x="899592" y="2757178"/>
            <a:ext cx="7789324" cy="334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292080" y="2757178"/>
            <a:ext cx="14536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 –  Level of CPU load</a:t>
            </a:r>
            <a:endParaRPr lang="ru-RU" sz="1200" dirty="0">
              <a:latin typeface="Calibri" pitchFamily="34" charset="0"/>
            </a:endParaRPr>
          </a:p>
        </p:txBody>
      </p:sp>
      <p:grpSp>
        <p:nvGrpSpPr>
          <p:cNvPr id="2" name="Группа 27"/>
          <p:cNvGrpSpPr/>
          <p:nvPr/>
        </p:nvGrpSpPr>
        <p:grpSpPr>
          <a:xfrm>
            <a:off x="619163" y="1876429"/>
            <a:ext cx="352437" cy="893514"/>
            <a:chOff x="619163" y="1876429"/>
            <a:chExt cx="352437" cy="893514"/>
          </a:xfrm>
        </p:grpSpPr>
        <p:cxnSp>
          <p:nvCxnSpPr>
            <p:cNvPr id="8" name="Прямая со стрелкой 7"/>
            <p:cNvCxnSpPr/>
            <p:nvPr/>
          </p:nvCxnSpPr>
          <p:spPr>
            <a:xfrm>
              <a:off x="971600" y="1892324"/>
              <a:ext cx="0" cy="864096"/>
            </a:xfrm>
            <a:prstGeom prst="straightConnector1">
              <a:avLst/>
            </a:prstGeom>
            <a:ln>
              <a:solidFill>
                <a:srgbClr val="00003C"/>
              </a:solidFill>
              <a:headEnd type="stealth" w="sm" len="lg"/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 rot="16200000">
              <a:off x="326295" y="2169297"/>
              <a:ext cx="8935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Calibri" pitchFamily="34" charset="0"/>
                </a:rPr>
                <a:t>488 cores</a:t>
              </a:r>
              <a:endParaRPr lang="ru-RU" sz="1400" b="1" dirty="0">
                <a:latin typeface="Calibri" pitchFamily="34" charset="0"/>
              </a:endParaRPr>
            </a:p>
          </p:txBody>
        </p:sp>
      </p:grpSp>
      <p:pic>
        <p:nvPicPr>
          <p:cNvPr id="599043" name="Picture 3"/>
          <p:cNvPicPr>
            <a:picLocks noChangeAspect="1" noChangeArrowheads="1"/>
          </p:cNvPicPr>
          <p:nvPr/>
        </p:nvPicPr>
        <p:blipFill>
          <a:blip r:embed="rId4" cstate="print"/>
          <a:srcRect t="12782" b="6502"/>
          <a:stretch>
            <a:fillRect/>
          </a:stretch>
        </p:blipFill>
        <p:spPr bwMode="auto">
          <a:xfrm>
            <a:off x="827584" y="3752657"/>
            <a:ext cx="7710364" cy="1491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255869" y="3777165"/>
            <a:ext cx="7640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Calibri" pitchFamily="34" charset="0"/>
              </a:rPr>
              <a:t>LoadAVG</a:t>
            </a:r>
            <a:endParaRPr lang="ru-RU" sz="1200" dirty="0">
              <a:latin typeface="Calibri" pitchFamily="34" charset="0"/>
            </a:endParaRPr>
          </a:p>
        </p:txBody>
      </p:sp>
      <p:pic>
        <p:nvPicPr>
          <p:cNvPr id="599045" name="Picture 5"/>
          <p:cNvPicPr>
            <a:picLocks noChangeAspect="1" noChangeArrowheads="1"/>
          </p:cNvPicPr>
          <p:nvPr/>
        </p:nvPicPr>
        <p:blipFill>
          <a:blip r:embed="rId5" cstate="print"/>
          <a:srcRect r="1762"/>
          <a:stretch>
            <a:fillRect/>
          </a:stretch>
        </p:blipFill>
        <p:spPr bwMode="auto">
          <a:xfrm>
            <a:off x="1062658" y="1844824"/>
            <a:ext cx="7414592" cy="990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30"/>
          <p:cNvGrpSpPr/>
          <p:nvPr/>
        </p:nvGrpSpPr>
        <p:grpSpPr>
          <a:xfrm>
            <a:off x="1547664" y="3212976"/>
            <a:ext cx="6912768" cy="276999"/>
            <a:chOff x="1547664" y="3212976"/>
            <a:chExt cx="6912768" cy="276999"/>
          </a:xfrm>
        </p:grpSpPr>
        <p:cxnSp>
          <p:nvCxnSpPr>
            <p:cNvPr id="17" name="Прямая со стрелкой 16"/>
            <p:cNvCxnSpPr/>
            <p:nvPr/>
          </p:nvCxnSpPr>
          <p:spPr>
            <a:xfrm>
              <a:off x="1547664" y="3429000"/>
              <a:ext cx="6912768" cy="0"/>
            </a:xfrm>
            <a:prstGeom prst="straightConnector1">
              <a:avLst/>
            </a:prstGeom>
            <a:ln>
              <a:solidFill>
                <a:srgbClr val="000066"/>
              </a:solidFill>
              <a:headEnd type="stealth" w="sm" len="lg"/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851920" y="3212976"/>
              <a:ext cx="27100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solidFill>
                    <a:srgbClr val="FF0000"/>
                  </a:solidFill>
                  <a:latin typeface="Calibri" pitchFamily="34" charset="0"/>
                </a:rPr>
                <a:t>488 </a:t>
              </a:r>
              <a:r>
                <a:rPr lang="en-US" sz="1200" b="1" dirty="0" smtClean="0">
                  <a:solidFill>
                    <a:srgbClr val="FF0000"/>
                  </a:solidFill>
                  <a:latin typeface="Calibri" pitchFamily="34" charset="0"/>
                </a:rPr>
                <a:t>cores: WASTED  time  for 22 hours !</a:t>
              </a:r>
              <a:endParaRPr lang="ru-RU" sz="1200" b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401345" y="5333146"/>
            <a:ext cx="4454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What could be a reason of this situation?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03648" y="5621178"/>
            <a:ext cx="18276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- Hardware failure? </a:t>
            </a:r>
            <a:endParaRPr lang="ru-RU" sz="1600" dirty="0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79912" y="5617815"/>
            <a:ext cx="17038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 Yes, it could be … </a:t>
            </a:r>
            <a:endParaRPr lang="ru-RU" sz="1600" dirty="0"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03648" y="5837202"/>
            <a:ext cx="17599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- Software failure? </a:t>
            </a:r>
            <a:endParaRPr lang="ru-RU" sz="1600" dirty="0"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79912" y="5833839"/>
            <a:ext cx="17503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 Yes, it could be … </a:t>
            </a:r>
            <a:endParaRPr lang="ru-RU" sz="1600" dirty="0">
              <a:latin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03648" y="6053226"/>
            <a:ext cx="18339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- Error in the code? </a:t>
            </a:r>
            <a:endParaRPr lang="ru-RU" sz="1600" dirty="0">
              <a:latin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79912" y="6049863"/>
            <a:ext cx="17503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 Yes, it could be … </a:t>
            </a:r>
            <a:endParaRPr lang="ru-RU" sz="1600" dirty="0"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03648" y="6269250"/>
            <a:ext cx="2146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- Algorithmic problem? </a:t>
            </a:r>
            <a:endParaRPr lang="ru-RU" sz="1600" dirty="0">
              <a:latin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79912" y="6265887"/>
            <a:ext cx="17503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 Yes, it could be … </a:t>
            </a:r>
            <a:endParaRPr lang="ru-RU" sz="1600" dirty="0">
              <a:latin typeface="Calibri" pitchFamily="34" charset="0"/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1547664" y="2708920"/>
            <a:ext cx="6922293" cy="1224136"/>
            <a:chOff x="1547664" y="2708920"/>
            <a:chExt cx="6922293" cy="1224136"/>
          </a:xfrm>
        </p:grpSpPr>
        <p:cxnSp>
          <p:nvCxnSpPr>
            <p:cNvPr id="27" name="Прямая соединительная линия 26"/>
            <p:cNvCxnSpPr/>
            <p:nvPr/>
          </p:nvCxnSpPr>
          <p:spPr>
            <a:xfrm>
              <a:off x="1547664" y="2708920"/>
              <a:ext cx="0" cy="1224136"/>
            </a:xfrm>
            <a:prstGeom prst="line">
              <a:avLst/>
            </a:prstGeom>
            <a:ln w="3175">
              <a:solidFill>
                <a:srgbClr val="00003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8469957" y="2708920"/>
              <a:ext cx="0" cy="1224136"/>
            </a:xfrm>
            <a:prstGeom prst="line">
              <a:avLst/>
            </a:prstGeom>
            <a:ln w="3175">
              <a:solidFill>
                <a:srgbClr val="00003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0" y="471677"/>
            <a:ext cx="9144000" cy="6894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Efficiency of supercomputing applications</a:t>
            </a:r>
            <a:endParaRPr lang="en-US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(Potential of supercomputer centers)</a:t>
            </a:r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6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8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Рисунок 5" descr="lomonosov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3988"/>
            <a:ext cx="9144000" cy="457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71677"/>
            <a:ext cx="9144000" cy="6832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JobDigest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: efficiency of supercomputer applications</a:t>
            </a:r>
            <a:endParaRPr lang="en-US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(Supercomputing Co-Design Technologies and Tools)</a:t>
            </a:r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132856"/>
            <a:ext cx="8604448" cy="2697426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4067944" y="2996952"/>
            <a:ext cx="10574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err="1" smtClean="0">
                <a:solidFill>
                  <a:srgbClr val="FF0000"/>
                </a:solidFill>
              </a:rPr>
              <a:t>LoadAVG</a:t>
            </a:r>
            <a:endParaRPr lang="ru-RU" sz="1600" kern="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12160" y="1772816"/>
            <a:ext cx="2880320" cy="646331"/>
          </a:xfrm>
          <a:prstGeom prst="rect">
            <a:avLst/>
          </a:prstGeom>
          <a:solidFill>
            <a:srgbClr val="FFFFFF"/>
          </a:solidFill>
          <a:ln>
            <a:solidFill>
              <a:srgbClr val="808080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i="1" kern="0" dirty="0" smtClean="0">
                <a:solidFill>
                  <a:srgbClr val="002060"/>
                </a:solidFill>
                <a:latin typeface="Calibri" pitchFamily="34" charset="0"/>
              </a:rPr>
              <a:t>Fine analysis of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i="1" kern="0" dirty="0" smtClean="0">
                <a:solidFill>
                  <a:srgbClr val="002060"/>
                </a:solidFill>
                <a:latin typeface="Calibri" pitchFamily="34" charset="0"/>
              </a:rPr>
              <a:t>application's behavior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Рисунок 5" descr="lomonosov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3988"/>
            <a:ext cx="9144000" cy="457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71677"/>
            <a:ext cx="9144000" cy="6832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JobDigest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: efficiency of supercomputer applications</a:t>
            </a:r>
            <a:endParaRPr lang="en-US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(Supercomputing Co-Design Technologies and Tools)</a:t>
            </a:r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43" y="1520409"/>
            <a:ext cx="7452320" cy="1564067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140968"/>
            <a:ext cx="7443812" cy="1541066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4725144"/>
            <a:ext cx="7452320" cy="1932083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6012160" y="1772816"/>
            <a:ext cx="2880320" cy="646331"/>
          </a:xfrm>
          <a:prstGeom prst="rect">
            <a:avLst/>
          </a:prstGeom>
          <a:solidFill>
            <a:srgbClr val="FFFFFF"/>
          </a:solidFill>
          <a:ln>
            <a:solidFill>
              <a:srgbClr val="80808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</a:rPr>
              <a:t>Fine analysis of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</a:rPr>
              <a:t>application's behavior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39952" y="1148494"/>
            <a:ext cx="1162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 smtClean="0">
                <a:solidFill>
                  <a:srgbClr val="FF0000"/>
                </a:solidFill>
              </a:rPr>
              <a:t>CPU Load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5616" y="1628800"/>
            <a:ext cx="514885" cy="338554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 smtClean="0"/>
              <a:t>Min</a:t>
            </a:r>
            <a:endParaRPr kumimoji="0" lang="ru-RU" sz="16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5616" y="3212976"/>
            <a:ext cx="572593" cy="338554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 smtClean="0"/>
              <a:t>Max</a:t>
            </a:r>
            <a:endParaRPr kumimoji="0" lang="ru-RU" sz="16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5616" y="4866896"/>
            <a:ext cx="537327" cy="338554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 err="1" smtClean="0"/>
              <a:t>Avg</a:t>
            </a:r>
            <a:endParaRPr kumimoji="0" lang="ru-RU" sz="16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Рисунок 5" descr="lomonosov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3988"/>
            <a:ext cx="9144000" cy="457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71677"/>
            <a:ext cx="9144000" cy="6832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JobDigest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: efficiency of supercomputer applications</a:t>
            </a:r>
            <a:endParaRPr lang="en-US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(Supercomputing Co-Design Technologies and Tools)</a:t>
            </a:r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844824"/>
            <a:ext cx="7333109" cy="2283988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4860032" y="2119208"/>
            <a:ext cx="17123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L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1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cache misses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12160" y="1340768"/>
            <a:ext cx="2880320" cy="646331"/>
          </a:xfrm>
          <a:prstGeom prst="rect">
            <a:avLst/>
          </a:prstGeom>
          <a:solidFill>
            <a:srgbClr val="FFFFFF"/>
          </a:solidFill>
          <a:ln>
            <a:solidFill>
              <a:srgbClr val="80808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</a:rPr>
              <a:t>Fine analysis of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</a:rPr>
              <a:t>application's behavior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5248" y="4293096"/>
            <a:ext cx="7292132" cy="2287841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788024" y="4581128"/>
            <a:ext cx="23503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Last level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cache misses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Рисунок 5" descr="lomonosov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3988"/>
            <a:ext cx="9144000" cy="457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71677"/>
            <a:ext cx="9144000" cy="6832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JobDigest+OctoStat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: efficiency of supercomputer applications</a:t>
            </a:r>
            <a:endParaRPr lang="en-US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(Supercomputing Co-Design Technologies and Tools)</a:t>
            </a:r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1620664"/>
            <a:ext cx="7994304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  <a:latin typeface="Calibri" pitchFamily="34" charset="0"/>
              </a:rPr>
              <a:t>[2017-04-23]</a:t>
            </a:r>
            <a:r>
              <a:rPr lang="en-US" sz="1400" dirty="0" smtClean="0">
                <a:latin typeface="Calibri" pitchFamily="34" charset="0"/>
              </a:rPr>
              <a:t>: Daily statistics</a:t>
            </a:r>
          </a:p>
          <a:p>
            <a:r>
              <a:rPr lang="en-US" sz="1400" dirty="0" smtClean="0">
                <a:latin typeface="Calibri" pitchFamily="34" charset="0"/>
              </a:rPr>
              <a:t>--------  </a:t>
            </a:r>
            <a:r>
              <a:rPr lang="en-US" sz="1400" dirty="0" smtClean="0">
                <a:solidFill>
                  <a:srgbClr val="FF0000"/>
                </a:solidFill>
                <a:latin typeface="Calibri" pitchFamily="34" charset="0"/>
              </a:rPr>
              <a:t>Supercomputer “Lomonosov-1”</a:t>
            </a:r>
            <a:r>
              <a:rPr lang="en-US" sz="1400" dirty="0" smtClean="0">
                <a:latin typeface="Calibri" pitchFamily="34" charset="0"/>
              </a:rPr>
              <a:t> -------</a:t>
            </a:r>
          </a:p>
          <a:p>
            <a:r>
              <a:rPr lang="en-US" sz="1400" dirty="0" smtClean="0">
                <a:latin typeface="Calibri" pitchFamily="34" charset="0"/>
              </a:rPr>
              <a:t>Recent task statistics for 2017-04-23:</a:t>
            </a:r>
          </a:p>
          <a:p>
            <a:endParaRPr lang="en-US" sz="1400" dirty="0" smtClean="0">
              <a:latin typeface="Calibri" pitchFamily="34" charset="0"/>
            </a:endParaRPr>
          </a:p>
          <a:p>
            <a:r>
              <a:rPr lang="en-US" sz="1400" dirty="0" smtClean="0">
                <a:latin typeface="Calibri" pitchFamily="34" charset="0"/>
              </a:rPr>
              <a:t>Daily statistics: http://graphit.parallel.ru:5000/job_stat/preset</a:t>
            </a:r>
          </a:p>
          <a:p>
            <a:endParaRPr lang="en-US" sz="1400" dirty="0" smtClean="0">
              <a:latin typeface="Calibri" pitchFamily="34" charset="0"/>
            </a:endParaRPr>
          </a:p>
          <a:p>
            <a:r>
              <a:rPr lang="en-US" sz="1400" dirty="0" smtClean="0">
                <a:latin typeface="Calibri" pitchFamily="34" charset="0"/>
              </a:rPr>
              <a:t>Suspicious tasks: </a:t>
            </a:r>
            <a:r>
              <a:rPr lang="en-US" sz="1400" dirty="0" smtClean="0">
                <a:solidFill>
                  <a:srgbClr val="FF0000"/>
                </a:solidFill>
                <a:latin typeface="Calibri" pitchFamily="34" charset="0"/>
              </a:rPr>
              <a:t>everything is fine</a:t>
            </a:r>
          </a:p>
          <a:p>
            <a:endParaRPr lang="en-US" sz="1400" dirty="0" smtClean="0">
              <a:latin typeface="Calibri" pitchFamily="34" charset="0"/>
            </a:endParaRPr>
          </a:p>
          <a:p>
            <a:r>
              <a:rPr lang="en-US" sz="1400" dirty="0" smtClean="0">
                <a:latin typeface="Calibri" pitchFamily="34" charset="0"/>
              </a:rPr>
              <a:t>http://graphit.parallel.ru:5000/job_table/table/page/0?date_from=1492819201&amp;date_to=1492905601&amp;...</a:t>
            </a:r>
          </a:p>
          <a:p>
            <a:r>
              <a:rPr lang="en-US" sz="1400" dirty="0" smtClean="0">
                <a:latin typeface="Calibri" pitchFamily="34" charset="0"/>
              </a:rPr>
              <a:t>-------------------------------</a:t>
            </a:r>
          </a:p>
          <a:p>
            <a:endParaRPr lang="en-US" sz="1400" dirty="0" smtClean="0">
              <a:latin typeface="Calibri" pitchFamily="34" charset="0"/>
            </a:endParaRPr>
          </a:p>
          <a:p>
            <a:r>
              <a:rPr lang="en-US" sz="1400" dirty="0" smtClean="0">
                <a:latin typeface="Calibri" pitchFamily="34" charset="0"/>
              </a:rPr>
              <a:t>--------  </a:t>
            </a:r>
            <a:r>
              <a:rPr lang="en-US" sz="1400" dirty="0" smtClean="0">
                <a:solidFill>
                  <a:srgbClr val="FF0000"/>
                </a:solidFill>
                <a:latin typeface="Calibri" pitchFamily="34" charset="0"/>
              </a:rPr>
              <a:t>Supercomputer “Lomonosov-2”</a:t>
            </a:r>
            <a:r>
              <a:rPr lang="en-US" sz="1400" dirty="0" smtClean="0">
                <a:latin typeface="Calibri" pitchFamily="34" charset="0"/>
              </a:rPr>
              <a:t> -------</a:t>
            </a:r>
          </a:p>
          <a:p>
            <a:r>
              <a:rPr lang="en-US" sz="1400" dirty="0" smtClean="0">
                <a:latin typeface="Calibri" pitchFamily="34" charset="0"/>
              </a:rPr>
              <a:t>Recent task statistics for 2017-04-23:</a:t>
            </a:r>
          </a:p>
          <a:p>
            <a:endParaRPr lang="en-US" sz="1400" dirty="0" smtClean="0">
              <a:latin typeface="Calibri" pitchFamily="34" charset="0"/>
            </a:endParaRPr>
          </a:p>
          <a:p>
            <a:r>
              <a:rPr lang="en-US" sz="1400" dirty="0" smtClean="0">
                <a:latin typeface="Calibri" pitchFamily="34" charset="0"/>
              </a:rPr>
              <a:t>Daily statistics: http://graphit.parallel.ru:5001/job_stat/preset</a:t>
            </a:r>
          </a:p>
          <a:p>
            <a:endParaRPr lang="en-US" sz="1400" dirty="0" smtClean="0">
              <a:latin typeface="Calibri" pitchFamily="34" charset="0"/>
            </a:endParaRPr>
          </a:p>
          <a:p>
            <a:r>
              <a:rPr lang="en-US" sz="1400" dirty="0" smtClean="0">
                <a:latin typeface="Calibri" pitchFamily="34" charset="0"/>
              </a:rPr>
              <a:t>Suspicious tasks: </a:t>
            </a:r>
            <a:r>
              <a:rPr lang="en-US" sz="1400" dirty="0" smtClean="0">
                <a:solidFill>
                  <a:srgbClr val="FF0000"/>
                </a:solidFill>
                <a:latin typeface="Calibri" pitchFamily="34" charset="0"/>
              </a:rPr>
              <a:t>everything is fine</a:t>
            </a:r>
          </a:p>
          <a:p>
            <a:endParaRPr lang="en-US" sz="1400" dirty="0" smtClean="0">
              <a:latin typeface="Calibri" pitchFamily="34" charset="0"/>
            </a:endParaRPr>
          </a:p>
          <a:p>
            <a:r>
              <a:rPr lang="en-US" sz="1400" dirty="0" smtClean="0">
                <a:latin typeface="Calibri" pitchFamily="34" charset="0"/>
              </a:rPr>
              <a:t>http://graphit.parallel.ru:5001/job_table/table/page/0?date_from=1492819202&amp;date_to=1492905602&amp;...</a:t>
            </a:r>
          </a:p>
          <a:p>
            <a:r>
              <a:rPr lang="en-US" sz="1400" dirty="0" smtClean="0">
                <a:latin typeface="Calibri" pitchFamily="34" charset="0"/>
              </a:rPr>
              <a:t>-------------------------------</a:t>
            </a:r>
          </a:p>
          <a:p>
            <a:endParaRPr lang="ru-RU" sz="14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Рисунок 5" descr="lomonosov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3988"/>
            <a:ext cx="9144000" cy="457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71677"/>
            <a:ext cx="9144000" cy="6832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JobDigest+OctoStat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: efficiency of supercomputer applications</a:t>
            </a:r>
            <a:endParaRPr lang="en-US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(Supercomputing Co-Design Technologies and Tools)</a:t>
            </a:r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1620664"/>
            <a:ext cx="7994304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  <a:latin typeface="Calibri" pitchFamily="34" charset="0"/>
              </a:rPr>
              <a:t>[2017-04-12]</a:t>
            </a:r>
            <a:r>
              <a:rPr lang="en-US" sz="1400" dirty="0" smtClean="0">
                <a:latin typeface="Calibri" pitchFamily="34" charset="0"/>
              </a:rPr>
              <a:t>: Daily statistics</a:t>
            </a:r>
          </a:p>
          <a:p>
            <a:r>
              <a:rPr lang="en-US" sz="1400" dirty="0" smtClean="0">
                <a:latin typeface="Calibri" pitchFamily="34" charset="0"/>
              </a:rPr>
              <a:t>--------  </a:t>
            </a:r>
            <a:r>
              <a:rPr lang="en-US" sz="1400" dirty="0" smtClean="0">
                <a:solidFill>
                  <a:srgbClr val="FF0000"/>
                </a:solidFill>
                <a:latin typeface="Calibri" pitchFamily="34" charset="0"/>
              </a:rPr>
              <a:t>Supercomputer “Lomonosov-1”</a:t>
            </a:r>
            <a:r>
              <a:rPr lang="en-US" sz="1400" dirty="0" smtClean="0">
                <a:latin typeface="Calibri" pitchFamily="34" charset="0"/>
              </a:rPr>
              <a:t> -------</a:t>
            </a:r>
          </a:p>
          <a:p>
            <a:r>
              <a:rPr lang="en-US" sz="1400" dirty="0" smtClean="0">
                <a:latin typeface="Calibri" pitchFamily="34" charset="0"/>
              </a:rPr>
              <a:t>Recent task statistics for 2017-04-12:</a:t>
            </a:r>
          </a:p>
          <a:p>
            <a:endParaRPr lang="en-US" sz="1400" dirty="0" smtClean="0">
              <a:latin typeface="Calibri" pitchFamily="34" charset="0"/>
            </a:endParaRPr>
          </a:p>
          <a:p>
            <a:r>
              <a:rPr lang="en-US" sz="1400" dirty="0" smtClean="0">
                <a:latin typeface="Calibri" pitchFamily="34" charset="0"/>
              </a:rPr>
              <a:t>Daily statistics: http://graphit.parallel.ru:5000/job_stat/preset</a:t>
            </a:r>
          </a:p>
          <a:p>
            <a:endParaRPr lang="en-US" sz="1400" dirty="0" smtClean="0">
              <a:latin typeface="Calibri" pitchFamily="34" charset="0"/>
            </a:endParaRPr>
          </a:p>
          <a:p>
            <a:r>
              <a:rPr lang="en-US" sz="1400" dirty="0" smtClean="0">
                <a:latin typeface="Calibri" pitchFamily="34" charset="0"/>
              </a:rPr>
              <a:t>Suspicious tasks:  </a:t>
            </a:r>
            <a:r>
              <a:rPr lang="en-US" sz="1400" b="1" dirty="0" smtClean="0">
                <a:solidFill>
                  <a:srgbClr val="FF0000"/>
                </a:solidFill>
                <a:latin typeface="Calibri" pitchFamily="34" charset="0"/>
              </a:rPr>
              <a:t>7</a:t>
            </a:r>
          </a:p>
          <a:p>
            <a:endParaRPr lang="en-US" sz="1400" dirty="0" smtClean="0">
              <a:latin typeface="Calibri" pitchFamily="34" charset="0"/>
            </a:endParaRPr>
          </a:p>
          <a:p>
            <a:r>
              <a:rPr lang="en-US" sz="1400" dirty="0" smtClean="0">
                <a:latin typeface="Calibri" pitchFamily="34" charset="0"/>
              </a:rPr>
              <a:t>http://graphit.parallel.ru:5000/job_table/table/page/0?date_from=1491868801&amp;date_to=1491955201&amp;...</a:t>
            </a:r>
          </a:p>
          <a:p>
            <a:r>
              <a:rPr lang="en-US" sz="1400" dirty="0" smtClean="0">
                <a:latin typeface="Calibri" pitchFamily="34" charset="0"/>
              </a:rPr>
              <a:t>-------------------------------</a:t>
            </a:r>
          </a:p>
          <a:p>
            <a:endParaRPr lang="en-US" sz="1400" dirty="0" smtClean="0">
              <a:latin typeface="Calibri" pitchFamily="34" charset="0"/>
            </a:endParaRPr>
          </a:p>
          <a:p>
            <a:r>
              <a:rPr lang="en-US" sz="1400" dirty="0" smtClean="0">
                <a:latin typeface="Calibri" pitchFamily="34" charset="0"/>
              </a:rPr>
              <a:t>--------  </a:t>
            </a:r>
            <a:r>
              <a:rPr lang="en-US" sz="1400" dirty="0" smtClean="0">
                <a:solidFill>
                  <a:srgbClr val="FF0000"/>
                </a:solidFill>
                <a:latin typeface="Calibri" pitchFamily="34" charset="0"/>
              </a:rPr>
              <a:t>Supercomputer “Lomonosov-2”</a:t>
            </a:r>
            <a:r>
              <a:rPr lang="en-US" sz="1400" dirty="0" smtClean="0">
                <a:latin typeface="Calibri" pitchFamily="34" charset="0"/>
              </a:rPr>
              <a:t> -------</a:t>
            </a:r>
          </a:p>
          <a:p>
            <a:r>
              <a:rPr lang="en-US" sz="1400" dirty="0" smtClean="0">
                <a:latin typeface="Calibri" pitchFamily="34" charset="0"/>
              </a:rPr>
              <a:t>Recent task statistics for 2017-04-12:</a:t>
            </a:r>
          </a:p>
          <a:p>
            <a:endParaRPr lang="en-US" sz="1400" dirty="0" smtClean="0">
              <a:latin typeface="Calibri" pitchFamily="34" charset="0"/>
            </a:endParaRPr>
          </a:p>
          <a:p>
            <a:r>
              <a:rPr lang="en-US" sz="1400" dirty="0" smtClean="0">
                <a:latin typeface="Calibri" pitchFamily="34" charset="0"/>
              </a:rPr>
              <a:t>Daily statistics: http://graphit.parallel.ru:5001/job_stat/preset</a:t>
            </a:r>
          </a:p>
          <a:p>
            <a:endParaRPr lang="en-US" sz="1400" dirty="0" smtClean="0">
              <a:latin typeface="Calibri" pitchFamily="34" charset="0"/>
            </a:endParaRPr>
          </a:p>
          <a:p>
            <a:r>
              <a:rPr lang="en-US" sz="1400" dirty="0" smtClean="0">
                <a:latin typeface="Calibri" pitchFamily="34" charset="0"/>
              </a:rPr>
              <a:t>Suspicious tasks:  </a:t>
            </a:r>
            <a:r>
              <a:rPr lang="en-US" sz="1400" b="1" dirty="0" smtClean="0">
                <a:solidFill>
                  <a:srgbClr val="FF0000"/>
                </a:solidFill>
                <a:latin typeface="Calibri" pitchFamily="34" charset="0"/>
              </a:rPr>
              <a:t>4</a:t>
            </a:r>
          </a:p>
          <a:p>
            <a:endParaRPr lang="en-US" sz="1400" dirty="0" smtClean="0">
              <a:latin typeface="Calibri" pitchFamily="34" charset="0"/>
            </a:endParaRPr>
          </a:p>
          <a:p>
            <a:r>
              <a:rPr lang="en-US" sz="1400" dirty="0" smtClean="0">
                <a:latin typeface="Calibri" pitchFamily="34" charset="0"/>
              </a:rPr>
              <a:t>http://graphit.parallel.ru:5001/job_table/table/page/0?date_from=1491868802&amp;date_to=1491955202&amp;...</a:t>
            </a:r>
          </a:p>
          <a:p>
            <a:r>
              <a:rPr lang="en-US" sz="1400" dirty="0" smtClean="0">
                <a:latin typeface="Calibri" pitchFamily="34" charset="0"/>
              </a:rPr>
              <a:t>-------------------------------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Рисунок 5" descr="lomonosov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3988"/>
            <a:ext cx="9144000" cy="457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3568" y="6021288"/>
            <a:ext cx="7632848" cy="432048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DAEDEF">
                    <a:lumMod val="25000"/>
                  </a:srgbClr>
                </a:solidFill>
                <a:latin typeface="Calibri" pitchFamily="34" charset="0"/>
              </a:rPr>
              <a:t>Supercomputers, Architectures</a:t>
            </a:r>
            <a:endParaRPr lang="ru-RU" sz="2000" dirty="0">
              <a:solidFill>
                <a:srgbClr val="DAEDEF">
                  <a:lumMod val="25000"/>
                </a:srgbClr>
              </a:solidFill>
              <a:latin typeface="Calibri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3568" y="2492896"/>
            <a:ext cx="7632848" cy="432048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DAEDEF">
                    <a:lumMod val="25000"/>
                  </a:srgbClr>
                </a:solidFill>
                <a:latin typeface="Calibri" pitchFamily="34" charset="0"/>
              </a:rPr>
              <a:t>Specific Problems, Grand Challenges, Applications</a:t>
            </a:r>
            <a:endParaRPr lang="ru-RU" sz="2000" dirty="0">
              <a:solidFill>
                <a:srgbClr val="DAEDEF">
                  <a:lumMod val="25000"/>
                </a:srgbClr>
              </a:solidFill>
              <a:latin typeface="Calibri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71600" y="2996952"/>
            <a:ext cx="7344816" cy="432048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DAEDEF">
                    <a:lumMod val="25000"/>
                  </a:srgbClr>
                </a:solidFill>
                <a:latin typeface="Calibri" pitchFamily="34" charset="0"/>
              </a:rPr>
              <a:t>Mathematical Methods</a:t>
            </a:r>
            <a:endParaRPr lang="ru-RU" sz="2000" dirty="0">
              <a:solidFill>
                <a:srgbClr val="DAEDEF">
                  <a:lumMod val="25000"/>
                </a:srgbClr>
              </a:solidFill>
              <a:latin typeface="Calibri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59632" y="3501008"/>
            <a:ext cx="7056784" cy="432048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DAEDEF">
                    <a:lumMod val="25000"/>
                  </a:srgbClr>
                </a:solidFill>
                <a:latin typeface="Calibri" pitchFamily="34" charset="0"/>
              </a:rPr>
              <a:t>Algorithms</a:t>
            </a:r>
            <a:endParaRPr lang="ru-RU" sz="2000" dirty="0">
              <a:solidFill>
                <a:srgbClr val="DAEDEF">
                  <a:lumMod val="25000"/>
                </a:srgbClr>
              </a:solidFill>
              <a:latin typeface="Calibri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47664" y="4005064"/>
            <a:ext cx="6768752" cy="432048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DAEDEF">
                    <a:lumMod val="25000"/>
                  </a:srgbClr>
                </a:solidFill>
                <a:latin typeface="Calibri" pitchFamily="34" charset="0"/>
              </a:rPr>
              <a:t>Programming Technologies</a:t>
            </a:r>
            <a:endParaRPr lang="ru-RU" sz="2000" dirty="0">
              <a:solidFill>
                <a:srgbClr val="DAEDEF">
                  <a:lumMod val="25000"/>
                </a:srgbClr>
              </a:solidFill>
              <a:latin typeface="Calibri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835696" y="4509120"/>
            <a:ext cx="6480720" cy="432048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DAEDEF">
                    <a:lumMod val="25000"/>
                  </a:srgbClr>
                </a:solidFill>
                <a:latin typeface="Calibri" pitchFamily="34" charset="0"/>
              </a:rPr>
              <a:t>Source Codes</a:t>
            </a:r>
            <a:endParaRPr lang="ru-RU" sz="2000" dirty="0">
              <a:solidFill>
                <a:srgbClr val="DAEDEF">
                  <a:lumMod val="25000"/>
                </a:srgbClr>
              </a:solidFill>
              <a:latin typeface="Calibri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23728" y="5013176"/>
            <a:ext cx="6192688" cy="432048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DAEDEF">
                    <a:lumMod val="25000"/>
                  </a:srgbClr>
                </a:solidFill>
                <a:latin typeface="Calibri" pitchFamily="34" charset="0"/>
              </a:rPr>
              <a:t>Compilers</a:t>
            </a:r>
            <a:endParaRPr lang="ru-RU" sz="2000" dirty="0">
              <a:solidFill>
                <a:srgbClr val="DAEDEF">
                  <a:lumMod val="25000"/>
                </a:srgbClr>
              </a:solidFill>
              <a:latin typeface="Calibri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411760" y="5517232"/>
            <a:ext cx="5904656" cy="432048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DAEDEF">
                    <a:lumMod val="25000"/>
                  </a:srgbClr>
                </a:solidFill>
                <a:latin typeface="Calibri" pitchFamily="34" charset="0"/>
              </a:rPr>
              <a:t>Run-time Systems</a:t>
            </a:r>
            <a:endParaRPr lang="ru-RU" sz="2000" dirty="0">
              <a:solidFill>
                <a:srgbClr val="DAEDEF">
                  <a:lumMod val="25000"/>
                </a:srgbClr>
              </a:solidFill>
              <a:latin typeface="Calibri" pitchFamily="34" charset="0"/>
            </a:endParaRPr>
          </a:p>
        </p:txBody>
      </p:sp>
      <p:grpSp>
        <p:nvGrpSpPr>
          <p:cNvPr id="2" name="Группа 30"/>
          <p:cNvGrpSpPr/>
          <p:nvPr/>
        </p:nvGrpSpPr>
        <p:grpSpPr>
          <a:xfrm>
            <a:off x="2771800" y="2867794"/>
            <a:ext cx="0" cy="3240360"/>
            <a:chOff x="2771800" y="2867794"/>
            <a:chExt cx="0" cy="3240360"/>
          </a:xfrm>
        </p:grpSpPr>
        <p:cxnSp>
          <p:nvCxnSpPr>
            <p:cNvPr id="23" name="Прямая со стрелкой 22"/>
            <p:cNvCxnSpPr/>
            <p:nvPr/>
          </p:nvCxnSpPr>
          <p:spPr>
            <a:xfrm>
              <a:off x="2771800" y="2867794"/>
              <a:ext cx="0" cy="216024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>
              <a:off x="2771800" y="3371850"/>
              <a:ext cx="0" cy="216024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>
            <a:xfrm>
              <a:off x="2771800" y="3875906"/>
              <a:ext cx="0" cy="216024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/>
            <p:nvPr/>
          </p:nvCxnSpPr>
          <p:spPr>
            <a:xfrm>
              <a:off x="2771800" y="4379962"/>
              <a:ext cx="0" cy="216024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>
              <a:off x="2771800" y="4884018"/>
              <a:ext cx="0" cy="216024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/>
            <p:nvPr/>
          </p:nvCxnSpPr>
          <p:spPr>
            <a:xfrm>
              <a:off x="2771800" y="5388074"/>
              <a:ext cx="0" cy="216024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28"/>
            <p:cNvCxnSpPr/>
            <p:nvPr/>
          </p:nvCxnSpPr>
          <p:spPr>
            <a:xfrm>
              <a:off x="2771800" y="5892130"/>
              <a:ext cx="0" cy="216024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0" y="471677"/>
            <a:ext cx="9144000" cy="7903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Supercomputing Co-Design Technologies and Tools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for the </a:t>
            </a:r>
            <a:r>
              <a:rPr lang="en-US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Reasonable Parallel Computing World</a:t>
            </a:r>
            <a:endParaRPr lang="ru-RU" sz="20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94930" y="1296253"/>
            <a:ext cx="3790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latin typeface="Calibri" pitchFamily="34" charset="0"/>
              </a:rPr>
              <a:t>	</a:t>
            </a:r>
            <a:r>
              <a:rPr lang="en-US" sz="2000" i="1" dirty="0" smtClean="0">
                <a:latin typeface="Calibri" pitchFamily="34" charset="0"/>
              </a:rPr>
              <a:t>- Efficiency of applications</a:t>
            </a:r>
            <a:endParaRPr lang="ru-RU" sz="2000" i="1" dirty="0">
              <a:latin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92487" y="1569680"/>
            <a:ext cx="42584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latin typeface="Calibri" pitchFamily="34" charset="0"/>
              </a:rPr>
              <a:t>	</a:t>
            </a:r>
            <a:r>
              <a:rPr lang="en-US" sz="2000" i="1" dirty="0" smtClean="0">
                <a:latin typeface="Calibri" pitchFamily="34" charset="0"/>
              </a:rPr>
              <a:t>- Efficiency of supercomputers</a:t>
            </a:r>
            <a:endParaRPr lang="ru-RU" sz="2000" i="1" dirty="0">
              <a:latin typeface="Calibr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47756" y="1853012"/>
            <a:ext cx="5724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latin typeface="Calibri" pitchFamily="34" charset="0"/>
              </a:rPr>
              <a:t>	</a:t>
            </a:r>
            <a:r>
              <a:rPr lang="en-US" sz="2000" i="1" dirty="0" smtClean="0">
                <a:latin typeface="Calibri" pitchFamily="34" charset="0"/>
              </a:rPr>
              <a:t> - Efficiency of supercomputer centers </a:t>
            </a:r>
            <a:r>
              <a:rPr lang="ru-RU" sz="2000" i="1" dirty="0" smtClean="0">
                <a:latin typeface="Calibri" pitchFamily="34" charset="0"/>
              </a:rPr>
              <a:t>	</a:t>
            </a:r>
            <a:endParaRPr lang="ru-RU" sz="2000" i="1" dirty="0">
              <a:latin typeface="Calibri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 rot="20381098">
            <a:off x="1187726" y="4467743"/>
            <a:ext cx="2657132" cy="1044430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</a:rPr>
              <a:t>OctoScreen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 rot="20381098">
            <a:off x="5779211" y="3569955"/>
            <a:ext cx="2657132" cy="1044430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</a:rPr>
              <a:t>DiMMon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 rot="20381098">
            <a:off x="3491982" y="4471935"/>
            <a:ext cx="2657132" cy="1044430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</a:rPr>
              <a:t>OctoTron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 rot="20381098">
            <a:off x="3477124" y="3573931"/>
            <a:ext cx="2657132" cy="1044430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</a:rPr>
              <a:t>JobDigest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 rot="20381098">
            <a:off x="5767663" y="4465569"/>
            <a:ext cx="2657132" cy="1044430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</a:rPr>
              <a:t>OctoShell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 rot="20381098">
            <a:off x="1180429" y="3569739"/>
            <a:ext cx="2657132" cy="1044430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</a:rPr>
              <a:t>OctoStat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203848" y="2636912"/>
            <a:ext cx="2657132" cy="1044430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</a:rPr>
              <a:t>AlgoWiki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Рисунок 5" descr="lomonosov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3988"/>
            <a:ext cx="9144000" cy="457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>
              <a:solidFill>
                <a:srgbClr val="FFFFFF"/>
              </a:solidFill>
            </a:endParaRPr>
          </a:p>
        </p:txBody>
      </p:sp>
      <p:grpSp>
        <p:nvGrpSpPr>
          <p:cNvPr id="2" name="Группа 41"/>
          <p:cNvGrpSpPr/>
          <p:nvPr/>
        </p:nvGrpSpPr>
        <p:grpSpPr>
          <a:xfrm>
            <a:off x="0" y="1444569"/>
            <a:ext cx="9126584" cy="5413431"/>
            <a:chOff x="0" y="1444569"/>
            <a:chExt cx="9126584" cy="5413431"/>
          </a:xfrm>
        </p:grpSpPr>
        <p:sp>
          <p:nvSpPr>
            <p:cNvPr id="39" name="TextBox 38"/>
            <p:cNvSpPr txBox="1"/>
            <p:nvPr/>
          </p:nvSpPr>
          <p:spPr>
            <a:xfrm>
              <a:off x="0" y="6396335"/>
              <a:ext cx="13310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FF0000"/>
                  </a:solidFill>
                  <a:latin typeface="Calibri" pitchFamily="34" charset="0"/>
                </a:rPr>
                <a:t>AlgoWiki</a:t>
              </a:r>
              <a:endParaRPr lang="ru-RU" sz="2400" b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571269" y="6463334"/>
              <a:ext cx="25553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1" kern="0" dirty="0" smtClean="0">
                  <a:solidFill>
                    <a:srgbClr val="FF0000"/>
                  </a:solidFill>
                </a:rPr>
                <a:t>http://AlgoWiki-Project.org</a:t>
              </a:r>
              <a:endParaRPr lang="ru-RU" sz="1600" i="1" kern="0" dirty="0">
                <a:solidFill>
                  <a:srgbClr val="FF0000"/>
                </a:solidFill>
              </a:endParaRPr>
            </a:p>
          </p:txBody>
        </p:sp>
        <p:pic>
          <p:nvPicPr>
            <p:cNvPr id="4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5576" y="1444569"/>
              <a:ext cx="7843159" cy="4936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Box 9"/>
          <p:cNvSpPr txBox="1"/>
          <p:nvPr/>
        </p:nvSpPr>
        <p:spPr>
          <a:xfrm>
            <a:off x="0" y="471677"/>
            <a:ext cx="9144000" cy="7903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Supercomputing Co-Design Technologies and Tools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for the Reasonable Parallel Computing World</a:t>
            </a:r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Рисунок 5" descr="lomonosov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3988"/>
            <a:ext cx="9144000" cy="457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71677"/>
            <a:ext cx="9144000" cy="6832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Computer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Architecture Landscape Today</a:t>
            </a:r>
            <a:endParaRPr lang="en-US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(How diverse is a computer world today?)</a:t>
            </a:r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231426" name="Picture 2"/>
          <p:cNvPicPr>
            <a:picLocks noChangeAspect="1" noChangeArrowheads="1"/>
          </p:cNvPicPr>
          <p:nvPr/>
        </p:nvPicPr>
        <p:blipFill>
          <a:blip r:embed="rId4" cstate="print"/>
          <a:srcRect b="13043"/>
          <a:stretch>
            <a:fillRect/>
          </a:stretch>
        </p:blipFill>
        <p:spPr bwMode="auto">
          <a:xfrm>
            <a:off x="611560" y="1628800"/>
            <a:ext cx="7934325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1079424" y="6237312"/>
            <a:ext cx="6710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Why should we think about the choice of computer platforms?</a:t>
            </a:r>
            <a:endParaRPr lang="ru-RU" sz="2000" dirty="0">
              <a:latin typeface="Calibri" pitchFamily="34" charset="0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840162" y="2039076"/>
            <a:ext cx="7125408" cy="2262404"/>
            <a:chOff x="840162" y="2039076"/>
            <a:chExt cx="7125408" cy="2262404"/>
          </a:xfrm>
        </p:grpSpPr>
        <p:sp>
          <p:nvSpPr>
            <p:cNvPr id="23" name="Прямоугольная выноска 22"/>
            <p:cNvSpPr/>
            <p:nvPr/>
          </p:nvSpPr>
          <p:spPr>
            <a:xfrm>
              <a:off x="3347864" y="3429000"/>
              <a:ext cx="676536" cy="316496"/>
            </a:xfrm>
            <a:prstGeom prst="wedgeRectCallout">
              <a:avLst>
                <a:gd name="adj1" fmla="val -22207"/>
                <a:gd name="adj2" fmla="val 59981"/>
              </a:avLst>
            </a:prstGeom>
            <a:solidFill>
              <a:schemeClr val="bg1"/>
            </a:solidFill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3C"/>
                  </a:solidFill>
                  <a:latin typeface="Calibri" pitchFamily="34" charset="0"/>
                </a:rPr>
                <a:t>FPGA</a:t>
              </a:r>
              <a:endParaRPr lang="ru-RU" sz="1600" dirty="0">
                <a:solidFill>
                  <a:srgbClr val="00003C"/>
                </a:solidFill>
                <a:latin typeface="Calibri" pitchFamily="34" charset="0"/>
              </a:endParaRPr>
            </a:p>
          </p:txBody>
        </p:sp>
        <p:sp>
          <p:nvSpPr>
            <p:cNvPr id="24" name="Прямоугольная выноска 23"/>
            <p:cNvSpPr/>
            <p:nvPr/>
          </p:nvSpPr>
          <p:spPr>
            <a:xfrm>
              <a:off x="5220072" y="3789040"/>
              <a:ext cx="1028192" cy="360040"/>
            </a:xfrm>
            <a:prstGeom prst="wedgeRectCallout">
              <a:avLst>
                <a:gd name="adj1" fmla="val -22207"/>
                <a:gd name="adj2" fmla="val 59981"/>
              </a:avLst>
            </a:prstGeom>
            <a:solidFill>
              <a:schemeClr val="bg1"/>
            </a:solidFill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 smtClean="0">
                  <a:solidFill>
                    <a:srgbClr val="00003C"/>
                  </a:solidFill>
                  <a:latin typeface="Calibri" pitchFamily="34" charset="0"/>
                </a:rPr>
                <a:t>Multicore</a:t>
              </a:r>
              <a:endParaRPr lang="ru-RU" sz="1600" dirty="0">
                <a:solidFill>
                  <a:srgbClr val="00003C"/>
                </a:solidFill>
                <a:latin typeface="Calibri" pitchFamily="34" charset="0"/>
              </a:endParaRPr>
            </a:p>
          </p:txBody>
        </p:sp>
        <p:sp>
          <p:nvSpPr>
            <p:cNvPr id="25" name="Прямоугольная выноска 24"/>
            <p:cNvSpPr/>
            <p:nvPr/>
          </p:nvSpPr>
          <p:spPr>
            <a:xfrm>
              <a:off x="7172672" y="4005064"/>
              <a:ext cx="711696" cy="296416"/>
            </a:xfrm>
            <a:prstGeom prst="wedgeRectCallout">
              <a:avLst>
                <a:gd name="adj1" fmla="val -22207"/>
                <a:gd name="adj2" fmla="val 59981"/>
              </a:avLst>
            </a:prstGeom>
            <a:solidFill>
              <a:schemeClr val="bg1"/>
            </a:solidFill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3C"/>
                  </a:solidFill>
                  <a:latin typeface="Calibri" pitchFamily="34" charset="0"/>
                </a:rPr>
                <a:t>GPU</a:t>
              </a:r>
              <a:endParaRPr lang="ru-RU" sz="1600" dirty="0">
                <a:solidFill>
                  <a:srgbClr val="00003C"/>
                </a:solidFill>
                <a:latin typeface="Calibri" pitchFamily="34" charset="0"/>
              </a:endParaRPr>
            </a:p>
          </p:txBody>
        </p:sp>
        <p:sp>
          <p:nvSpPr>
            <p:cNvPr id="26" name="Прямоугольная выноска 25"/>
            <p:cNvSpPr/>
            <p:nvPr/>
          </p:nvSpPr>
          <p:spPr>
            <a:xfrm>
              <a:off x="4388634" y="2903172"/>
              <a:ext cx="847328" cy="296416"/>
            </a:xfrm>
            <a:prstGeom prst="wedgeRectCallout">
              <a:avLst>
                <a:gd name="adj1" fmla="val -22207"/>
                <a:gd name="adj2" fmla="val 59981"/>
              </a:avLst>
            </a:prstGeom>
            <a:solidFill>
              <a:schemeClr val="bg1"/>
            </a:solidFill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3C"/>
                  </a:solidFill>
                  <a:latin typeface="Calibri" pitchFamily="34" charset="0"/>
                </a:rPr>
                <a:t>Vector</a:t>
              </a:r>
              <a:endParaRPr lang="ru-RU" sz="1600" dirty="0">
                <a:solidFill>
                  <a:srgbClr val="00003C"/>
                </a:solidFill>
                <a:latin typeface="Calibri" pitchFamily="34" charset="0"/>
              </a:endParaRPr>
            </a:p>
          </p:txBody>
        </p:sp>
        <p:sp>
          <p:nvSpPr>
            <p:cNvPr id="27" name="Прямоугольная выноска 26"/>
            <p:cNvSpPr/>
            <p:nvPr/>
          </p:nvSpPr>
          <p:spPr>
            <a:xfrm>
              <a:off x="6937378" y="2276872"/>
              <a:ext cx="1028192" cy="360040"/>
            </a:xfrm>
            <a:prstGeom prst="wedgeRectCallout">
              <a:avLst>
                <a:gd name="adj1" fmla="val -22207"/>
                <a:gd name="adj2" fmla="val 59981"/>
              </a:avLst>
            </a:prstGeom>
            <a:solidFill>
              <a:schemeClr val="bg1"/>
            </a:solidFill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 smtClean="0">
                  <a:solidFill>
                    <a:srgbClr val="00003C"/>
                  </a:solidFill>
                  <a:latin typeface="Calibri" pitchFamily="34" charset="0"/>
                </a:rPr>
                <a:t>Manycore</a:t>
              </a:r>
              <a:endParaRPr lang="ru-RU" sz="1600" dirty="0">
                <a:solidFill>
                  <a:srgbClr val="00003C"/>
                </a:solidFill>
                <a:latin typeface="Calibri" pitchFamily="34" charset="0"/>
              </a:endParaRPr>
            </a:p>
          </p:txBody>
        </p:sp>
        <p:sp>
          <p:nvSpPr>
            <p:cNvPr id="29" name="Прямоугольная выноска 28"/>
            <p:cNvSpPr/>
            <p:nvPr/>
          </p:nvSpPr>
          <p:spPr>
            <a:xfrm>
              <a:off x="840162" y="2471124"/>
              <a:ext cx="812168" cy="316496"/>
            </a:xfrm>
            <a:prstGeom prst="wedgeRectCallout">
              <a:avLst>
                <a:gd name="adj1" fmla="val -22207"/>
                <a:gd name="adj2" fmla="val 59981"/>
              </a:avLst>
            </a:prstGeom>
            <a:solidFill>
              <a:schemeClr val="bg1"/>
            </a:solidFill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3C"/>
                  </a:solidFill>
                  <a:latin typeface="Calibri" pitchFamily="34" charset="0"/>
                </a:rPr>
                <a:t>Clouds</a:t>
              </a:r>
              <a:endParaRPr lang="ru-RU" sz="1600" dirty="0">
                <a:solidFill>
                  <a:srgbClr val="00003C"/>
                </a:solidFill>
                <a:latin typeface="Calibri" pitchFamily="34" charset="0"/>
              </a:endParaRPr>
            </a:p>
          </p:txBody>
        </p:sp>
        <p:sp>
          <p:nvSpPr>
            <p:cNvPr id="30" name="Прямоугольная выноска 29"/>
            <p:cNvSpPr/>
            <p:nvPr/>
          </p:nvSpPr>
          <p:spPr>
            <a:xfrm>
              <a:off x="2391680" y="2396614"/>
              <a:ext cx="1028192" cy="360040"/>
            </a:xfrm>
            <a:prstGeom prst="wedgeRectCallout">
              <a:avLst>
                <a:gd name="adj1" fmla="val -22207"/>
                <a:gd name="adj2" fmla="val 59981"/>
              </a:avLst>
            </a:prstGeom>
            <a:solidFill>
              <a:schemeClr val="bg1"/>
            </a:solidFill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3C"/>
                  </a:solidFill>
                  <a:latin typeface="Calibri" pitchFamily="34" charset="0"/>
                </a:rPr>
                <a:t>Clusters</a:t>
              </a:r>
              <a:endParaRPr lang="ru-RU" sz="1600" dirty="0">
                <a:solidFill>
                  <a:srgbClr val="00003C"/>
                </a:solidFill>
                <a:latin typeface="Calibri" pitchFamily="34" charset="0"/>
              </a:endParaRPr>
            </a:p>
          </p:txBody>
        </p:sp>
        <p:sp>
          <p:nvSpPr>
            <p:cNvPr id="31" name="Прямоугольная выноска 30"/>
            <p:cNvSpPr/>
            <p:nvPr/>
          </p:nvSpPr>
          <p:spPr>
            <a:xfrm>
              <a:off x="4975584" y="2039076"/>
              <a:ext cx="1748272" cy="360040"/>
            </a:xfrm>
            <a:prstGeom prst="wedgeRectCallout">
              <a:avLst>
                <a:gd name="adj1" fmla="val 24377"/>
                <a:gd name="adj2" fmla="val 63006"/>
              </a:avLst>
            </a:prstGeom>
            <a:solidFill>
              <a:schemeClr val="bg1"/>
            </a:solidFill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3C"/>
                  </a:solidFill>
                  <a:latin typeface="Calibri" pitchFamily="34" charset="0"/>
                </a:rPr>
                <a:t>Supercomputers</a:t>
              </a:r>
              <a:endParaRPr lang="ru-RU" sz="1600" dirty="0">
                <a:solidFill>
                  <a:srgbClr val="00003C"/>
                </a:solidFill>
                <a:latin typeface="Calibri" pitchFamily="34" charset="0"/>
              </a:endParaRPr>
            </a:p>
          </p:txBody>
        </p:sp>
        <p:sp>
          <p:nvSpPr>
            <p:cNvPr id="32" name="Прямоугольная выноска 31"/>
            <p:cNvSpPr/>
            <p:nvPr/>
          </p:nvSpPr>
          <p:spPr>
            <a:xfrm>
              <a:off x="1425420" y="3717032"/>
              <a:ext cx="1562404" cy="360040"/>
            </a:xfrm>
            <a:prstGeom prst="wedgeRectCallout">
              <a:avLst>
                <a:gd name="adj1" fmla="val 24377"/>
                <a:gd name="adj2" fmla="val 63006"/>
              </a:avLst>
            </a:prstGeom>
            <a:solidFill>
              <a:schemeClr val="bg1"/>
            </a:solidFill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3C"/>
                  </a:solidFill>
                  <a:latin typeface="Calibri" pitchFamily="34" charset="0"/>
                </a:rPr>
                <a:t>Special-purpose</a:t>
              </a:r>
              <a:endParaRPr lang="ru-RU" sz="1600" dirty="0">
                <a:solidFill>
                  <a:srgbClr val="00003C"/>
                </a:solidFill>
                <a:latin typeface="Calibri" pitchFamily="34" charset="0"/>
              </a:endParaRPr>
            </a:p>
          </p:txBody>
        </p:sp>
        <p:sp>
          <p:nvSpPr>
            <p:cNvPr id="34" name="Прямоугольная выноска 33"/>
            <p:cNvSpPr/>
            <p:nvPr/>
          </p:nvSpPr>
          <p:spPr>
            <a:xfrm>
              <a:off x="6084168" y="3060576"/>
              <a:ext cx="936104" cy="296416"/>
            </a:xfrm>
            <a:prstGeom prst="wedgeRectCallout">
              <a:avLst>
                <a:gd name="adj1" fmla="val -22207"/>
                <a:gd name="adj2" fmla="val 59981"/>
              </a:avLst>
            </a:prstGeom>
            <a:solidFill>
              <a:schemeClr val="bg1"/>
            </a:solidFill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3C"/>
                  </a:solidFill>
                  <a:latin typeface="Calibri" pitchFamily="34" charset="0"/>
                </a:rPr>
                <a:t>Hybrid</a:t>
              </a:r>
              <a:endParaRPr lang="ru-RU" sz="1600" dirty="0">
                <a:solidFill>
                  <a:srgbClr val="00003C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5" descr="lomonosov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423988"/>
            <a:ext cx="9144000" cy="457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395" y="504931"/>
            <a:ext cx="6120680" cy="3932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716" y="4375990"/>
            <a:ext cx="5976664" cy="2376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6729119" y="4932612"/>
            <a:ext cx="192975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Calibri" pitchFamily="34" charset="0"/>
              </a:rPr>
              <a:t>RuSCDays’16</a:t>
            </a:r>
            <a:r>
              <a:rPr lang="ru-RU" sz="1800" b="1" dirty="0" smtClean="0">
                <a:latin typeface="Calibri" pitchFamily="34" charset="0"/>
              </a:rPr>
              <a:t>:</a:t>
            </a:r>
            <a:endParaRPr lang="ru-RU" sz="1800" b="1" dirty="0" smtClean="0">
              <a:latin typeface="Calibri" pitchFamily="34" charset="0"/>
            </a:endParaRPr>
          </a:p>
          <a:p>
            <a:r>
              <a:rPr lang="en-US" sz="1800" dirty="0" smtClean="0">
                <a:latin typeface="Calibri" pitchFamily="34" charset="0"/>
              </a:rPr>
              <a:t>Participants</a:t>
            </a:r>
            <a:r>
              <a:rPr lang="ru-RU" sz="1800" dirty="0" smtClean="0">
                <a:latin typeface="Calibri" pitchFamily="34" charset="0"/>
              </a:rPr>
              <a:t>: </a:t>
            </a:r>
            <a:r>
              <a:rPr lang="ru-RU" sz="1800" b="1" dirty="0" smtClean="0">
                <a:latin typeface="Calibri" pitchFamily="34" charset="0"/>
              </a:rPr>
              <a:t>500</a:t>
            </a:r>
          </a:p>
          <a:p>
            <a:r>
              <a:rPr lang="en-US" sz="1800" dirty="0" smtClean="0">
                <a:latin typeface="Calibri" pitchFamily="34" charset="0"/>
              </a:rPr>
              <a:t>Cities</a:t>
            </a:r>
            <a:r>
              <a:rPr lang="ru-RU" sz="1800" dirty="0" smtClean="0">
                <a:latin typeface="Calibri" pitchFamily="34" charset="0"/>
              </a:rPr>
              <a:t>: </a:t>
            </a:r>
            <a:r>
              <a:rPr lang="ru-RU" sz="1800" b="1" dirty="0" smtClean="0">
                <a:latin typeface="Calibri" pitchFamily="34" charset="0"/>
              </a:rPr>
              <a:t>53</a:t>
            </a:r>
          </a:p>
          <a:p>
            <a:r>
              <a:rPr lang="en-US" sz="1800" dirty="0" smtClean="0">
                <a:latin typeface="Calibri" pitchFamily="34" charset="0"/>
              </a:rPr>
              <a:t>Organizations</a:t>
            </a:r>
            <a:r>
              <a:rPr lang="ru-RU" sz="1800" dirty="0" smtClean="0">
                <a:latin typeface="Calibri" pitchFamily="34" charset="0"/>
              </a:rPr>
              <a:t>: </a:t>
            </a:r>
            <a:r>
              <a:rPr lang="ru-RU" sz="1800" b="1" dirty="0" smtClean="0">
                <a:latin typeface="Calibri" pitchFamily="34" charset="0"/>
              </a:rPr>
              <a:t>132</a:t>
            </a:r>
          </a:p>
          <a:p>
            <a:r>
              <a:rPr lang="en-US" sz="1800" dirty="0" smtClean="0">
                <a:latin typeface="Calibri" pitchFamily="34" charset="0"/>
              </a:rPr>
              <a:t>Sections</a:t>
            </a:r>
            <a:r>
              <a:rPr lang="ru-RU" sz="1800" dirty="0" smtClean="0">
                <a:latin typeface="Calibri" pitchFamily="34" charset="0"/>
              </a:rPr>
              <a:t>: </a:t>
            </a:r>
            <a:r>
              <a:rPr lang="ru-RU" sz="1800" b="1" dirty="0" smtClean="0">
                <a:latin typeface="Calibri" pitchFamily="34" charset="0"/>
              </a:rPr>
              <a:t>35</a:t>
            </a:r>
          </a:p>
          <a:p>
            <a:r>
              <a:rPr lang="en-US" sz="1800" dirty="0" smtClean="0">
                <a:latin typeface="Calibri" pitchFamily="34" charset="0"/>
              </a:rPr>
              <a:t>Talks</a:t>
            </a:r>
            <a:r>
              <a:rPr lang="ru-RU" sz="1800" dirty="0" smtClean="0">
                <a:latin typeface="Calibri" pitchFamily="34" charset="0"/>
              </a:rPr>
              <a:t>: </a:t>
            </a:r>
            <a:r>
              <a:rPr lang="ru-RU" sz="1800" b="1" dirty="0" smtClean="0">
                <a:latin typeface="Calibri" pitchFamily="34" charset="0"/>
              </a:rPr>
              <a:t>192</a:t>
            </a:r>
            <a:endParaRPr lang="ru-RU" sz="1800" b="1" dirty="0">
              <a:latin typeface="Calibri" pitchFamily="34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/>
          <a:srcRect r="49750"/>
          <a:stretch>
            <a:fillRect/>
          </a:stretch>
        </p:blipFill>
        <p:spPr bwMode="auto">
          <a:xfrm>
            <a:off x="6444208" y="505136"/>
            <a:ext cx="2520280" cy="2133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/>
          <a:srcRect l="50478"/>
          <a:stretch>
            <a:fillRect/>
          </a:stretch>
        </p:blipFill>
        <p:spPr bwMode="auto">
          <a:xfrm>
            <a:off x="6445250" y="2680456"/>
            <a:ext cx="2519237" cy="2133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276132" y="2643604"/>
            <a:ext cx="2122632" cy="338554"/>
          </a:xfrm>
          <a:prstGeom prst="rect">
            <a:avLst/>
          </a:prstGeom>
          <a:solidFill>
            <a:schemeClr val="bg1"/>
          </a:solidFill>
          <a:ln w="3175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Calibri" pitchFamily="34" charset="0"/>
              </a:rPr>
              <a:t>25-26 сентября 2017 г.</a:t>
            </a:r>
            <a:endParaRPr lang="ru-RU" sz="16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Содержимое 3" descr="MSU_Panorama1.jpg"/>
          <p:cNvPicPr>
            <a:picLocks noGrp="1" noChangeAspect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66225" cy="68707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414064"/>
          </a:xfrm>
          <a:prstGeom prst="rect">
            <a:avLst/>
          </a:prstGeom>
          <a:effectLst>
            <a:outerShdw blurRad="12700" dist="12700" dir="27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endParaRPr lang="en-US" sz="1600" i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en-US" sz="1200" i="1" dirty="0" smtClean="0">
                <a:solidFill>
                  <a:srgbClr val="FFFFFF"/>
                </a:solidFill>
                <a:latin typeface="Calibri" pitchFamily="34" charset="0"/>
              </a:rPr>
              <a:t>International Conference “Mathematical Modeling and Computational Physics”</a:t>
            </a:r>
          </a:p>
          <a:p>
            <a:pPr algn="ctr">
              <a:defRPr/>
            </a:pPr>
            <a:r>
              <a:rPr lang="en-US" sz="1200" i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endParaRPr lang="ru-RU" sz="1200" i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 sz="1200" i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 sz="1200" i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 sz="1200" i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 sz="1400" i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 sz="1400" i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 sz="1400" i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 sz="1400" i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 sz="1400" i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algn="ctr">
              <a:defRPr/>
            </a:pPr>
            <a:endParaRPr lang="ru-RU" sz="1400" i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algn="ctr">
              <a:defRPr/>
            </a:pPr>
            <a:endParaRPr lang="ru-RU" sz="1400" i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en-US" sz="2400" i="1" dirty="0">
                <a:solidFill>
                  <a:srgbClr val="FFFFFF"/>
                </a:solidFill>
                <a:latin typeface="Calibri" pitchFamily="34" charset="0"/>
              </a:rPr>
              <a:t/>
            </a:r>
            <a:br>
              <a:rPr lang="en-US" sz="2400" i="1" dirty="0">
                <a:solidFill>
                  <a:srgbClr val="FFFFFF"/>
                </a:solidFill>
                <a:latin typeface="Calibri" pitchFamily="34" charset="0"/>
              </a:rPr>
            </a:br>
            <a:r>
              <a:rPr lang="en-US" sz="2400" i="1" dirty="0" smtClean="0">
                <a:solidFill>
                  <a:srgbClr val="FFFFFF"/>
                </a:solidFill>
                <a:latin typeface="Calibri" pitchFamily="34" charset="0"/>
              </a:rPr>
              <a:t> Supercomputing Co-Design Technology    </a:t>
            </a:r>
            <a:endParaRPr lang="en-US" sz="2800" i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 sz="2400" i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algn="ctr">
              <a:defRPr/>
            </a:pPr>
            <a:endParaRPr lang="ru-RU" sz="2400" i="1" dirty="0">
              <a:solidFill>
                <a:srgbClr val="FFFFFF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en-US" sz="2000" i="1" dirty="0" smtClean="0">
                <a:solidFill>
                  <a:srgbClr val="FFFFFF"/>
                </a:solidFill>
                <a:latin typeface="Calibri" pitchFamily="34" charset="0"/>
              </a:rPr>
              <a:t>Prof. Vladimir </a:t>
            </a:r>
            <a:r>
              <a:rPr lang="en-US" sz="2000" i="1" dirty="0" err="1" smtClean="0">
                <a:solidFill>
                  <a:srgbClr val="FFFFFF"/>
                </a:solidFill>
                <a:latin typeface="Calibri" pitchFamily="34" charset="0"/>
              </a:rPr>
              <a:t>Voevodin</a:t>
            </a:r>
            <a:endParaRPr lang="ru-RU" sz="1600" i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en-US" sz="1600" i="1" dirty="0" smtClean="0">
                <a:solidFill>
                  <a:srgbClr val="FFFFFF"/>
                </a:solidFill>
                <a:latin typeface="Calibri" pitchFamily="34" charset="0"/>
              </a:rPr>
              <a:t>Deputy Director,</a:t>
            </a:r>
            <a:r>
              <a:rPr lang="ru-RU" sz="1600" i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sz="1600" i="1" dirty="0" smtClean="0">
                <a:solidFill>
                  <a:srgbClr val="FFFFFF"/>
                </a:solidFill>
                <a:latin typeface="Calibri" pitchFamily="34" charset="0"/>
              </a:rPr>
              <a:t>Research Computing Center, MSU</a:t>
            </a:r>
            <a:endParaRPr lang="ru-RU" sz="1600" i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en-US" sz="1600" i="1" dirty="0" smtClean="0">
                <a:solidFill>
                  <a:srgbClr val="FFFFFF"/>
                </a:solidFill>
                <a:latin typeface="Calibri" pitchFamily="34" charset="0"/>
              </a:rPr>
              <a:t>Head of Department</a:t>
            </a:r>
            <a:r>
              <a:rPr lang="ru-RU" sz="1600" i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sz="1600" i="1" dirty="0" smtClean="0">
                <a:solidFill>
                  <a:srgbClr val="FFFFFF"/>
                </a:solidFill>
                <a:latin typeface="Calibri" pitchFamily="34" charset="0"/>
              </a:rPr>
              <a:t>on Supercomputers and Quantum Informatics,</a:t>
            </a:r>
            <a:r>
              <a:rPr lang="ru-RU" sz="1600" i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sz="1600" i="1" dirty="0" smtClean="0">
                <a:solidFill>
                  <a:srgbClr val="FFFFFF"/>
                </a:solidFill>
                <a:latin typeface="Calibri" pitchFamily="34" charset="0"/>
              </a:rPr>
              <a:t>CMC, MSU</a:t>
            </a:r>
            <a:endParaRPr lang="ru-RU" sz="1600" i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 sz="1600" i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en-US" sz="1600" i="1" dirty="0" smtClean="0">
                <a:solidFill>
                  <a:srgbClr val="FFFFFF"/>
                </a:solidFill>
                <a:latin typeface="Calibri" pitchFamily="34" charset="0"/>
              </a:rPr>
              <a:t>voevodin@parallel.ru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600" i="1" dirty="0">
                <a:solidFill>
                  <a:srgbClr val="FFFFFF"/>
                </a:solidFill>
                <a:latin typeface="Calibri" pitchFamily="34" charset="0"/>
              </a:rPr>
              <a:t/>
            </a:r>
            <a:br>
              <a:rPr lang="en-US" sz="1600" i="1" dirty="0">
                <a:solidFill>
                  <a:srgbClr val="FFFFFF"/>
                </a:solidFill>
                <a:latin typeface="Calibri" pitchFamily="34" charset="0"/>
              </a:rPr>
            </a:br>
            <a:r>
              <a:rPr lang="en-US" sz="2000" i="1" dirty="0">
                <a:solidFill>
                  <a:srgbClr val="FFFFFF"/>
                </a:solidFill>
                <a:latin typeface="Calibri" pitchFamily="34" charset="0"/>
              </a:rPr>
              <a:t/>
            </a:r>
            <a:br>
              <a:rPr lang="en-US" sz="2000" i="1" dirty="0">
                <a:solidFill>
                  <a:srgbClr val="FFFFFF"/>
                </a:solidFill>
                <a:latin typeface="Calibri" pitchFamily="34" charset="0"/>
              </a:rPr>
            </a:br>
            <a:endParaRPr lang="en-US" sz="2000" i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0" y="6433591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4D4D4D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i="1" dirty="0" smtClean="0">
                <a:solidFill>
                  <a:srgbClr val="FFFFFF"/>
                </a:solidFill>
                <a:latin typeface="Calibri" pitchFamily="34" charset="0"/>
              </a:rPr>
              <a:t>July 3</a:t>
            </a:r>
            <a:r>
              <a:rPr lang="en-US" sz="1400" i="1" baseline="30000" dirty="0" smtClean="0">
                <a:solidFill>
                  <a:srgbClr val="FFFFFF"/>
                </a:solidFill>
                <a:latin typeface="Calibri" pitchFamily="34" charset="0"/>
              </a:rPr>
              <a:t>rd</a:t>
            </a:r>
            <a:r>
              <a:rPr lang="en-US" sz="1400" i="1" dirty="0" smtClean="0">
                <a:solidFill>
                  <a:srgbClr val="FFFFFF"/>
                </a:solidFill>
                <a:latin typeface="Calibri" pitchFamily="34" charset="0"/>
              </a:rPr>
              <a:t>, </a:t>
            </a:r>
            <a:r>
              <a:rPr lang="ru-RU" sz="1400" i="1" dirty="0" smtClean="0">
                <a:solidFill>
                  <a:srgbClr val="FFFFFF"/>
                </a:solidFill>
                <a:latin typeface="Calibri" pitchFamily="34" charset="0"/>
              </a:rPr>
              <a:t>201</a:t>
            </a:r>
            <a:r>
              <a:rPr lang="en-US" sz="1400" i="1" dirty="0" smtClean="0">
                <a:solidFill>
                  <a:srgbClr val="FFFFFF"/>
                </a:solidFill>
                <a:latin typeface="Calibri" pitchFamily="34" charset="0"/>
              </a:rPr>
              <a:t>7</a:t>
            </a:r>
            <a:r>
              <a:rPr lang="ru-RU" sz="1400" i="1" dirty="0" smtClean="0">
                <a:solidFill>
                  <a:srgbClr val="FFFFFF"/>
                </a:solidFill>
                <a:latin typeface="Calibri" pitchFamily="34" charset="0"/>
              </a:rPr>
              <a:t>, </a:t>
            </a:r>
            <a:r>
              <a:rPr lang="en-US" sz="1400" i="1" dirty="0" smtClean="0">
                <a:solidFill>
                  <a:srgbClr val="FFFFFF"/>
                </a:solidFill>
                <a:latin typeface="Calibri" pitchFamily="34" charset="0"/>
              </a:rPr>
              <a:t>JINR, </a:t>
            </a:r>
            <a:r>
              <a:rPr lang="en-US" sz="1400" i="1" dirty="0" err="1" smtClean="0">
                <a:solidFill>
                  <a:srgbClr val="FFFFFF"/>
                </a:solidFill>
                <a:latin typeface="Calibri" pitchFamily="34" charset="0"/>
              </a:rPr>
              <a:t>Dubna</a:t>
            </a:r>
            <a:endParaRPr lang="en-US" sz="1400" i="1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81922" name="Picture 2" descr="International Conference “Mathematical Modeling and Computational Physics, 2017” (MMCP2017)"/>
          <p:cNvPicPr>
            <a:picLocks noChangeAspect="1" noChangeArrowheads="1"/>
          </p:cNvPicPr>
          <p:nvPr/>
        </p:nvPicPr>
        <p:blipFill>
          <a:blip r:embed="rId3" cstate="print"/>
          <a:srcRect l="2740" t="10463" r="48688"/>
          <a:stretch>
            <a:fillRect/>
          </a:stretch>
        </p:blipFill>
        <p:spPr bwMode="auto">
          <a:xfrm>
            <a:off x="179512" y="620688"/>
            <a:ext cx="2491702" cy="138285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71677"/>
            <a:ext cx="9144000" cy="6832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HPCG Benchmark for Supercomputers</a:t>
            </a:r>
            <a:endParaRPr lang="en-US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One more strong argument for co-design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)</a:t>
            </a:r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2324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" y="1264566"/>
            <a:ext cx="91059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24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" y="2802961"/>
            <a:ext cx="90678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3491880" y="2765848"/>
            <a:ext cx="2664296" cy="0"/>
          </a:xfrm>
          <a:prstGeom prst="line">
            <a:avLst/>
          </a:prstGeom>
          <a:ln w="6350">
            <a:solidFill>
              <a:srgbClr val="00003C"/>
            </a:solidFill>
            <a:prstDash val="dashDot"/>
            <a:tailEnd type="non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Группа 33"/>
          <p:cNvGrpSpPr/>
          <p:nvPr/>
        </p:nvGrpSpPr>
        <p:grpSpPr>
          <a:xfrm>
            <a:off x="71438" y="3511894"/>
            <a:ext cx="9001125" cy="709194"/>
            <a:chOff x="71438" y="3511894"/>
            <a:chExt cx="9001125" cy="709194"/>
          </a:xfrm>
        </p:grpSpPr>
        <p:pic>
          <p:nvPicPr>
            <p:cNvPr id="23245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438" y="3592438"/>
              <a:ext cx="9001125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5" name="Прямая соединительная линия 24"/>
            <p:cNvCxnSpPr/>
            <p:nvPr/>
          </p:nvCxnSpPr>
          <p:spPr>
            <a:xfrm>
              <a:off x="3491880" y="3511894"/>
              <a:ext cx="2664296" cy="0"/>
            </a:xfrm>
            <a:prstGeom prst="line">
              <a:avLst/>
            </a:prstGeom>
            <a:ln w="6350">
              <a:solidFill>
                <a:srgbClr val="00003C"/>
              </a:solidFill>
              <a:prstDash val="dashDot"/>
              <a:tailEnd type="non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Группа 29"/>
          <p:cNvGrpSpPr/>
          <p:nvPr/>
        </p:nvGrpSpPr>
        <p:grpSpPr>
          <a:xfrm>
            <a:off x="2627784" y="4405277"/>
            <a:ext cx="3099387" cy="2322258"/>
            <a:chOff x="1119810" y="4405277"/>
            <a:chExt cx="3099387" cy="2322258"/>
          </a:xfrm>
        </p:grpSpPr>
        <p:pic>
          <p:nvPicPr>
            <p:cNvPr id="26" name="Рисунок 25" descr="6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19810" y="4405277"/>
              <a:ext cx="3096344" cy="2322258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7" name="TextBox 26"/>
            <p:cNvSpPr txBox="1"/>
            <p:nvPr/>
          </p:nvSpPr>
          <p:spPr>
            <a:xfrm>
              <a:off x="3417374" y="6418511"/>
              <a:ext cx="8018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err="1" smtClean="0"/>
                <a:t>Linpack</a:t>
              </a:r>
              <a:endParaRPr lang="ru-RU" sz="1400" i="1" dirty="0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5868144" y="4412051"/>
            <a:ext cx="3067804" cy="2302479"/>
            <a:chOff x="4360170" y="4412051"/>
            <a:chExt cx="3067804" cy="2302479"/>
          </a:xfrm>
        </p:grpSpPr>
        <p:pic>
          <p:nvPicPr>
            <p:cNvPr id="28" name="Рисунок 27" descr="1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60170" y="4412051"/>
              <a:ext cx="3067804" cy="2300853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9" name="TextBox 28"/>
            <p:cNvSpPr txBox="1"/>
            <p:nvPr/>
          </p:nvSpPr>
          <p:spPr>
            <a:xfrm>
              <a:off x="5945131" y="6406753"/>
              <a:ext cx="14828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Random Access</a:t>
              </a:r>
              <a:endParaRPr lang="ru-RU" sz="1400" i="1" dirty="0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6660232" y="2381538"/>
            <a:ext cx="495649" cy="1088979"/>
            <a:chOff x="6660232" y="2381538"/>
            <a:chExt cx="495649" cy="1088979"/>
          </a:xfrm>
        </p:grpSpPr>
        <p:sp>
          <p:nvSpPr>
            <p:cNvPr id="32" name="TextBox 31"/>
            <p:cNvSpPr txBox="1"/>
            <p:nvPr/>
          </p:nvSpPr>
          <p:spPr>
            <a:xfrm>
              <a:off x="6660232" y="3162740"/>
              <a:ext cx="4956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atin typeface="Calibri" pitchFamily="34" charset="0"/>
                </a:rPr>
                <a:t>74%</a:t>
              </a:r>
              <a:endParaRPr lang="ru-RU" sz="1400" dirty="0">
                <a:latin typeface="Calibri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660232" y="2381538"/>
              <a:ext cx="4956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atin typeface="Calibri" pitchFamily="34" charset="0"/>
                </a:rPr>
                <a:t>94%</a:t>
              </a:r>
              <a:endParaRPr lang="ru-RU" sz="1400" dirty="0">
                <a:latin typeface="Calibri" pitchFamily="34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5496" y="4541058"/>
            <a:ext cx="26005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What is the reason for</a:t>
            </a:r>
          </a:p>
          <a:p>
            <a:r>
              <a:rPr lang="en-US" sz="2000" dirty="0" smtClean="0">
                <a:latin typeface="Calibri" pitchFamily="34" charset="0"/>
              </a:rPr>
              <a:t>the high / low fractions</a:t>
            </a:r>
          </a:p>
          <a:p>
            <a:r>
              <a:rPr lang="en-US" sz="2000" dirty="0" smtClean="0">
                <a:latin typeface="Calibri" pitchFamily="34" charset="0"/>
              </a:rPr>
              <a:t>of peak performance?</a:t>
            </a:r>
            <a:endParaRPr lang="ru-RU" sz="20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Рисунок 5" descr="lomonosov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3988"/>
            <a:ext cx="9144000" cy="457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71677"/>
            <a:ext cx="9144000" cy="6832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BSC: Supercomputer MareNostrum-4 </a:t>
            </a:r>
            <a:endParaRPr lang="en-US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(apotheosis of heterogeneity)</a:t>
            </a:r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340769"/>
            <a:ext cx="810387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55576" y="2564904"/>
            <a:ext cx="6393930" cy="4093428"/>
          </a:xfrm>
          <a:prstGeom prst="rect">
            <a:avLst/>
          </a:prstGeom>
          <a:solidFill>
            <a:schemeClr val="bg1">
              <a:alpha val="65000"/>
            </a:schemeClr>
          </a:solidFill>
          <a:ln w="3175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The total peak performance: 13.7 </a:t>
            </a:r>
            <a:r>
              <a:rPr lang="en-US" sz="2000" dirty="0" err="1" smtClean="0">
                <a:latin typeface="Calibri" pitchFamily="34" charset="0"/>
              </a:rPr>
              <a:t>Pflops</a:t>
            </a:r>
            <a:endParaRPr lang="en-US" sz="2000" dirty="0" smtClean="0">
              <a:latin typeface="Calibri" pitchFamily="34" charset="0"/>
            </a:endParaRPr>
          </a:p>
          <a:p>
            <a:endParaRPr lang="en-US" sz="2000" dirty="0" smtClean="0">
              <a:latin typeface="Calibri" pitchFamily="34" charset="0"/>
            </a:endParaRPr>
          </a:p>
          <a:p>
            <a:r>
              <a:rPr lang="en-US" sz="2000" dirty="0" smtClean="0">
                <a:latin typeface="Calibri" pitchFamily="34" charset="0"/>
              </a:rPr>
              <a:t>MareNostrum-4 includes:</a:t>
            </a:r>
          </a:p>
          <a:p>
            <a:r>
              <a:rPr lang="ru-RU" sz="2000" dirty="0" smtClean="0">
                <a:latin typeface="Calibri" pitchFamily="34" charset="0"/>
              </a:rPr>
              <a:t>   </a:t>
            </a:r>
            <a:r>
              <a:rPr lang="en-US" sz="2000" dirty="0" smtClean="0">
                <a:latin typeface="Calibri" pitchFamily="34" charset="0"/>
              </a:rPr>
              <a:t>General-purpose </a:t>
            </a:r>
            <a:r>
              <a:rPr lang="en-US" sz="2000" dirty="0" smtClean="0">
                <a:latin typeface="Calibri" pitchFamily="34" charset="0"/>
              </a:rPr>
              <a:t>block: </a:t>
            </a:r>
          </a:p>
          <a:p>
            <a:r>
              <a:rPr lang="ru-RU" sz="2000" dirty="0" smtClean="0">
                <a:latin typeface="Calibri" pitchFamily="34" charset="0"/>
              </a:rPr>
              <a:t>       </a:t>
            </a:r>
            <a:r>
              <a:rPr lang="en-US" sz="2000" dirty="0" smtClean="0">
                <a:latin typeface="Calibri" pitchFamily="34" charset="0"/>
              </a:rPr>
              <a:t>3456 </a:t>
            </a:r>
            <a:r>
              <a:rPr lang="en-US" sz="2000" dirty="0" smtClean="0">
                <a:latin typeface="Calibri" pitchFamily="34" charset="0"/>
              </a:rPr>
              <a:t>dual-processor nodes, </a:t>
            </a:r>
            <a:r>
              <a:rPr lang="en-US" sz="2000" b="1" dirty="0" smtClean="0">
                <a:latin typeface="Calibri" pitchFamily="34" charset="0"/>
              </a:rPr>
              <a:t>Intel 24-core</a:t>
            </a:r>
            <a:r>
              <a:rPr lang="en-US" sz="2000" dirty="0" smtClean="0">
                <a:latin typeface="Calibri" pitchFamily="34" charset="0"/>
              </a:rPr>
              <a:t> = 11.15 </a:t>
            </a:r>
            <a:r>
              <a:rPr lang="en-US" sz="2000" dirty="0" err="1" smtClean="0">
                <a:latin typeface="Calibri" pitchFamily="34" charset="0"/>
              </a:rPr>
              <a:t>Pflops</a:t>
            </a:r>
            <a:endParaRPr lang="en-US" sz="2000" dirty="0" smtClean="0">
              <a:latin typeface="Calibri" pitchFamily="34" charset="0"/>
            </a:endParaRPr>
          </a:p>
          <a:p>
            <a:endParaRPr lang="en-US" sz="2000" dirty="0" smtClean="0">
              <a:latin typeface="Calibri" pitchFamily="34" charset="0"/>
            </a:endParaRPr>
          </a:p>
          <a:p>
            <a:r>
              <a:rPr lang="ru-RU" sz="2000" dirty="0" smtClean="0">
                <a:latin typeface="Calibri" pitchFamily="34" charset="0"/>
              </a:rPr>
              <a:t>   </a:t>
            </a:r>
            <a:r>
              <a:rPr lang="en-US" sz="2000" dirty="0" smtClean="0">
                <a:latin typeface="Calibri" pitchFamily="34" charset="0"/>
              </a:rPr>
              <a:t>Block </a:t>
            </a:r>
            <a:r>
              <a:rPr lang="en-US" sz="2000" dirty="0" smtClean="0">
                <a:latin typeface="Calibri" pitchFamily="34" charset="0"/>
              </a:rPr>
              <a:t>of emerging technologies:</a:t>
            </a:r>
          </a:p>
          <a:p>
            <a:r>
              <a:rPr lang="ru-RU" sz="2000" b="1" dirty="0" smtClean="0">
                <a:latin typeface="Calibri" pitchFamily="34" charset="0"/>
              </a:rPr>
              <a:t>       </a:t>
            </a:r>
            <a:r>
              <a:rPr lang="en-US" sz="2000" b="1" dirty="0" smtClean="0">
                <a:latin typeface="Calibri" pitchFamily="34" charset="0"/>
              </a:rPr>
              <a:t>IBM </a:t>
            </a:r>
            <a:r>
              <a:rPr lang="en-US" sz="2000" b="1" dirty="0" smtClean="0">
                <a:latin typeface="Calibri" pitchFamily="34" charset="0"/>
              </a:rPr>
              <a:t>Power9</a:t>
            </a:r>
            <a:r>
              <a:rPr lang="en-US" sz="2000" dirty="0" smtClean="0">
                <a:latin typeface="Calibri" pitchFamily="34" charset="0"/>
              </a:rPr>
              <a:t> + </a:t>
            </a:r>
            <a:r>
              <a:rPr lang="en-US" sz="2000" b="1" dirty="0" smtClean="0">
                <a:latin typeface="Calibri" pitchFamily="34" charset="0"/>
              </a:rPr>
              <a:t>NVIDIA Volta</a:t>
            </a:r>
            <a:r>
              <a:rPr lang="en-US" sz="2000" dirty="0" smtClean="0">
                <a:latin typeface="Calibri" pitchFamily="34" charset="0"/>
              </a:rPr>
              <a:t> GPU = 1.5 </a:t>
            </a:r>
            <a:r>
              <a:rPr lang="en-US" sz="2000" dirty="0" err="1" smtClean="0">
                <a:latin typeface="Calibri" pitchFamily="34" charset="0"/>
              </a:rPr>
              <a:t>Pflops</a:t>
            </a:r>
            <a:endParaRPr lang="en-US" sz="2000" dirty="0" smtClean="0">
              <a:latin typeface="Calibri" pitchFamily="34" charset="0"/>
            </a:endParaRPr>
          </a:p>
          <a:p>
            <a:r>
              <a:rPr lang="ru-RU" sz="2000" b="1" dirty="0" smtClean="0">
                <a:latin typeface="Calibri" pitchFamily="34" charset="0"/>
              </a:rPr>
              <a:t>       </a:t>
            </a:r>
            <a:r>
              <a:rPr lang="en-US" sz="2000" b="1" dirty="0" smtClean="0">
                <a:latin typeface="Calibri" pitchFamily="34" charset="0"/>
              </a:rPr>
              <a:t>Intel </a:t>
            </a:r>
            <a:r>
              <a:rPr lang="en-US" sz="2000" b="1" dirty="0" smtClean="0">
                <a:latin typeface="Calibri" pitchFamily="34" charset="0"/>
              </a:rPr>
              <a:t>Knight Hills</a:t>
            </a:r>
            <a:r>
              <a:rPr lang="en-US" sz="2000" dirty="0" smtClean="0">
                <a:latin typeface="Calibri" pitchFamily="34" charset="0"/>
              </a:rPr>
              <a:t> = 0.5 </a:t>
            </a:r>
            <a:r>
              <a:rPr lang="en-US" sz="2000" dirty="0" err="1" smtClean="0">
                <a:latin typeface="Calibri" pitchFamily="34" charset="0"/>
              </a:rPr>
              <a:t>Pflops</a:t>
            </a:r>
            <a:endParaRPr lang="en-US" sz="2000" dirty="0" smtClean="0">
              <a:latin typeface="Calibri" pitchFamily="34" charset="0"/>
            </a:endParaRPr>
          </a:p>
          <a:p>
            <a:r>
              <a:rPr lang="ru-RU" sz="2000" b="1" dirty="0" smtClean="0">
                <a:latin typeface="Calibri" pitchFamily="34" charset="0"/>
              </a:rPr>
              <a:t>       </a:t>
            </a:r>
            <a:r>
              <a:rPr lang="en-US" sz="2000" b="1" dirty="0" smtClean="0">
                <a:latin typeface="Calibri" pitchFamily="34" charset="0"/>
              </a:rPr>
              <a:t>ARMv8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64-bit = 0.5 </a:t>
            </a:r>
            <a:r>
              <a:rPr lang="en-US" sz="2000" dirty="0" err="1" smtClean="0">
                <a:latin typeface="Calibri" pitchFamily="34" charset="0"/>
              </a:rPr>
              <a:t>Pflops</a:t>
            </a:r>
            <a:endParaRPr lang="en-US" sz="2000" dirty="0" smtClean="0">
              <a:latin typeface="Calibri" pitchFamily="34" charset="0"/>
            </a:endParaRPr>
          </a:p>
          <a:p>
            <a:endParaRPr lang="en-US" sz="2000" dirty="0" smtClean="0">
              <a:latin typeface="Calibri" pitchFamily="34" charset="0"/>
            </a:endParaRPr>
          </a:p>
          <a:p>
            <a:r>
              <a:rPr lang="en-US" sz="2000" dirty="0" smtClean="0">
                <a:latin typeface="Calibri" pitchFamily="34" charset="0"/>
              </a:rPr>
              <a:t>High-speed </a:t>
            </a:r>
            <a:r>
              <a:rPr lang="en-US" sz="2000" dirty="0" err="1" smtClean="0">
                <a:latin typeface="Calibri" pitchFamily="34" charset="0"/>
              </a:rPr>
              <a:t>Omnipath</a:t>
            </a:r>
            <a:r>
              <a:rPr lang="en-US" sz="2000" dirty="0" smtClean="0">
                <a:latin typeface="Calibri" pitchFamily="34" charset="0"/>
              </a:rPr>
              <a:t> interconnect</a:t>
            </a:r>
          </a:p>
          <a:p>
            <a:r>
              <a:rPr lang="en-US" sz="2000" dirty="0" smtClean="0">
                <a:latin typeface="Calibri" pitchFamily="34" charset="0"/>
              </a:rPr>
              <a:t>Disk storage capacity = 14 </a:t>
            </a:r>
            <a:r>
              <a:rPr lang="en-US" sz="2000" dirty="0" err="1" smtClean="0">
                <a:latin typeface="Calibri" pitchFamily="34" charset="0"/>
              </a:rPr>
              <a:t>Pbytes</a:t>
            </a:r>
            <a:endParaRPr lang="ru-RU" sz="20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Рисунок 5" descr="lomonosov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3988"/>
            <a:ext cx="9144000" cy="457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71677"/>
            <a:ext cx="9144000" cy="6832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To Solve a Problem Using a Computer…</a:t>
            </a:r>
            <a:endParaRPr lang="en-US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(What do we have to take into account?)</a:t>
            </a:r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2050" name="Picture 2" descr="http://vpk-news.ru/sites/default/files/images/2011/11/07/04-01.jpg"/>
          <p:cNvPicPr>
            <a:picLocks noChangeAspect="1" noChangeArrowheads="1"/>
          </p:cNvPicPr>
          <p:nvPr/>
        </p:nvPicPr>
        <p:blipFill>
          <a:blip r:embed="rId4" cstate="print"/>
          <a:srcRect r="26639"/>
          <a:stretch>
            <a:fillRect/>
          </a:stretch>
        </p:blipFill>
        <p:spPr bwMode="auto">
          <a:xfrm>
            <a:off x="467544" y="2492896"/>
            <a:ext cx="2838335" cy="2736304"/>
          </a:xfrm>
          <a:prstGeom prst="roundRect">
            <a:avLst/>
          </a:prstGeom>
          <a:noFill/>
        </p:spPr>
      </p:pic>
      <p:pic>
        <p:nvPicPr>
          <p:cNvPr id="8" name="Picture 2" descr="A-metacomputing-mass-moon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93258" y="2492896"/>
            <a:ext cx="2827220" cy="2736304"/>
          </a:xfrm>
          <a:prstGeom prst="roundRect">
            <a:avLst/>
          </a:prstGeom>
          <a:noFill/>
        </p:spPr>
      </p:pic>
      <p:grpSp>
        <p:nvGrpSpPr>
          <p:cNvPr id="2" name="Группа 13"/>
          <p:cNvGrpSpPr/>
          <p:nvPr/>
        </p:nvGrpSpPr>
        <p:grpSpPr>
          <a:xfrm>
            <a:off x="3506960" y="2691342"/>
            <a:ext cx="2016224" cy="307777"/>
            <a:chOff x="3506960" y="2564904"/>
            <a:chExt cx="2016224" cy="307777"/>
          </a:xfrm>
        </p:grpSpPr>
        <p:cxnSp>
          <p:nvCxnSpPr>
            <p:cNvPr id="12" name="Прямая со стрелкой 11"/>
            <p:cNvCxnSpPr/>
            <p:nvPr/>
          </p:nvCxnSpPr>
          <p:spPr>
            <a:xfrm>
              <a:off x="3506960" y="2852936"/>
              <a:ext cx="2016224" cy="0"/>
            </a:xfrm>
            <a:prstGeom prst="straightConnector1">
              <a:avLst/>
            </a:prstGeom>
            <a:ln w="6350">
              <a:solidFill>
                <a:srgbClr val="00003C"/>
              </a:solidFill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009320" y="2564904"/>
              <a:ext cx="9834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alibri" pitchFamily="34" charset="0"/>
                </a:rPr>
                <a:t>Availability</a:t>
              </a:r>
              <a:endParaRPr lang="ru-RU" sz="1400" dirty="0">
                <a:latin typeface="Calibri" pitchFamily="34" charset="0"/>
              </a:endParaRPr>
            </a:p>
          </p:txBody>
        </p:sp>
      </p:grpSp>
      <p:grpSp>
        <p:nvGrpSpPr>
          <p:cNvPr id="3" name="Группа 14"/>
          <p:cNvGrpSpPr/>
          <p:nvPr/>
        </p:nvGrpSpPr>
        <p:grpSpPr>
          <a:xfrm>
            <a:off x="3513652" y="3987486"/>
            <a:ext cx="2016224" cy="307777"/>
            <a:chOff x="3506960" y="2564904"/>
            <a:chExt cx="2016224" cy="307777"/>
          </a:xfrm>
        </p:grpSpPr>
        <p:cxnSp>
          <p:nvCxnSpPr>
            <p:cNvPr id="16" name="Прямая со стрелкой 15"/>
            <p:cNvCxnSpPr/>
            <p:nvPr/>
          </p:nvCxnSpPr>
          <p:spPr>
            <a:xfrm>
              <a:off x="3506960" y="2852936"/>
              <a:ext cx="2016224" cy="0"/>
            </a:xfrm>
            <a:prstGeom prst="straightConnector1">
              <a:avLst/>
            </a:prstGeom>
            <a:ln w="6350">
              <a:solidFill>
                <a:srgbClr val="00003C"/>
              </a:solidFill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216154" y="2564904"/>
              <a:ext cx="5469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alibri" pitchFamily="34" charset="0"/>
                </a:rPr>
                <a:t>Price</a:t>
              </a:r>
              <a:endParaRPr lang="ru-RU" sz="1400" dirty="0">
                <a:latin typeface="Calibri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59004" y="2185119"/>
            <a:ext cx="2880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Computationally Nontrivial Problems</a:t>
            </a:r>
            <a:endParaRPr lang="ru-RU" sz="1400" dirty="0"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71198" y="2183092"/>
            <a:ext cx="2241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Diverse Computer Platforms</a:t>
            </a:r>
            <a:endParaRPr lang="ru-RU" sz="1400" dirty="0">
              <a:latin typeface="Calibri" pitchFamily="34" charset="0"/>
            </a:endParaRPr>
          </a:p>
        </p:txBody>
      </p:sp>
      <p:grpSp>
        <p:nvGrpSpPr>
          <p:cNvPr id="5" name="Группа 22"/>
          <p:cNvGrpSpPr/>
          <p:nvPr/>
        </p:nvGrpSpPr>
        <p:grpSpPr>
          <a:xfrm>
            <a:off x="3513652" y="4635558"/>
            <a:ext cx="2016224" cy="580729"/>
            <a:chOff x="3513652" y="4635558"/>
            <a:chExt cx="2016224" cy="580729"/>
          </a:xfrm>
        </p:grpSpPr>
        <p:cxnSp>
          <p:nvCxnSpPr>
            <p:cNvPr id="19" name="Прямая со стрелкой 18"/>
            <p:cNvCxnSpPr/>
            <p:nvPr/>
          </p:nvCxnSpPr>
          <p:spPr>
            <a:xfrm>
              <a:off x="3513652" y="4923590"/>
              <a:ext cx="2016224" cy="0"/>
            </a:xfrm>
            <a:prstGeom prst="straightConnector1">
              <a:avLst/>
            </a:prstGeom>
            <a:ln w="6350">
              <a:solidFill>
                <a:srgbClr val="00003C"/>
              </a:solidFill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819179" y="4635558"/>
              <a:ext cx="13004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alibri" pitchFamily="34" charset="0"/>
                </a:rPr>
                <a:t>Execution time</a:t>
              </a:r>
              <a:endParaRPr lang="ru-RU" sz="1400" dirty="0">
                <a:latin typeface="Calibri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801684" y="4908510"/>
              <a:ext cx="13739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alibri" pitchFamily="34" charset="0"/>
                </a:rPr>
                <a:t>Time to solution</a:t>
              </a:r>
              <a:endParaRPr lang="ru-RU" sz="1400" dirty="0">
                <a:latin typeface="Calibri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39552" y="5445224"/>
            <a:ext cx="8402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How diverse is the choice of computer platforms, if you are allowed to choose?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9552" y="5805264"/>
            <a:ext cx="83240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Other question:</a:t>
            </a:r>
          </a:p>
          <a:p>
            <a:r>
              <a:rPr lang="en-US" sz="2000" dirty="0" smtClean="0">
                <a:latin typeface="Calibri" pitchFamily="34" charset="0"/>
              </a:rPr>
              <a:t>If I have no choice and have to use this computer platform, what I should take </a:t>
            </a:r>
          </a:p>
          <a:p>
            <a:r>
              <a:rPr lang="en-US" sz="2000" dirty="0" smtClean="0">
                <a:latin typeface="Calibri" pitchFamily="34" charset="0"/>
              </a:rPr>
              <a:t>into account to create an efficient application?</a:t>
            </a:r>
            <a:endParaRPr lang="ru-RU" sz="20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Рисунок 5" descr="lomonosov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3988"/>
            <a:ext cx="9144000" cy="457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3568" y="6021288"/>
            <a:ext cx="7632848" cy="432048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DAEDEF">
                    <a:lumMod val="25000"/>
                  </a:srgbClr>
                </a:solidFill>
                <a:latin typeface="Calibri" pitchFamily="34" charset="0"/>
              </a:rPr>
              <a:t>Supercomputers, Architectures</a:t>
            </a:r>
            <a:endParaRPr lang="ru-RU" sz="2000" dirty="0">
              <a:solidFill>
                <a:srgbClr val="DAEDEF">
                  <a:lumMod val="25000"/>
                </a:srgbClr>
              </a:solidFill>
              <a:latin typeface="Calibri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3568" y="2492896"/>
            <a:ext cx="7632848" cy="432048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DAEDEF">
                    <a:lumMod val="25000"/>
                  </a:srgbClr>
                </a:solidFill>
                <a:latin typeface="Calibri" pitchFamily="34" charset="0"/>
              </a:rPr>
              <a:t>Specific Problems, Grand Challenges, Applications</a:t>
            </a:r>
            <a:endParaRPr lang="ru-RU" sz="2000" dirty="0">
              <a:solidFill>
                <a:srgbClr val="DAEDEF">
                  <a:lumMod val="25000"/>
                </a:srgbClr>
              </a:solidFill>
              <a:latin typeface="Calibri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71600" y="2996952"/>
            <a:ext cx="7344816" cy="432048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DAEDEF">
                    <a:lumMod val="25000"/>
                  </a:srgbClr>
                </a:solidFill>
                <a:latin typeface="Calibri" pitchFamily="34" charset="0"/>
              </a:rPr>
              <a:t>Mathematical Methods</a:t>
            </a:r>
            <a:endParaRPr lang="ru-RU" sz="2000" dirty="0">
              <a:solidFill>
                <a:srgbClr val="DAEDEF">
                  <a:lumMod val="25000"/>
                </a:srgbClr>
              </a:solidFill>
              <a:latin typeface="Calibri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59632" y="3501008"/>
            <a:ext cx="7056784" cy="432048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DAEDEF">
                    <a:lumMod val="25000"/>
                  </a:srgbClr>
                </a:solidFill>
                <a:latin typeface="Calibri" pitchFamily="34" charset="0"/>
              </a:rPr>
              <a:t>Algorithms</a:t>
            </a:r>
            <a:endParaRPr lang="ru-RU" sz="2000" dirty="0">
              <a:solidFill>
                <a:srgbClr val="DAEDEF">
                  <a:lumMod val="25000"/>
                </a:srgbClr>
              </a:solidFill>
              <a:latin typeface="Calibri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47664" y="4005064"/>
            <a:ext cx="6768752" cy="432048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DAEDEF">
                    <a:lumMod val="25000"/>
                  </a:srgbClr>
                </a:solidFill>
                <a:latin typeface="Calibri" pitchFamily="34" charset="0"/>
              </a:rPr>
              <a:t>Programming Technologies</a:t>
            </a:r>
            <a:endParaRPr lang="ru-RU" sz="2000" dirty="0">
              <a:solidFill>
                <a:srgbClr val="DAEDEF">
                  <a:lumMod val="25000"/>
                </a:srgbClr>
              </a:solidFill>
              <a:latin typeface="Calibri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835696" y="4509120"/>
            <a:ext cx="6480720" cy="432048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DAEDEF">
                    <a:lumMod val="25000"/>
                  </a:srgbClr>
                </a:solidFill>
                <a:latin typeface="Calibri" pitchFamily="34" charset="0"/>
              </a:rPr>
              <a:t>Source Codes</a:t>
            </a:r>
            <a:endParaRPr lang="ru-RU" sz="2000" dirty="0">
              <a:solidFill>
                <a:srgbClr val="DAEDEF">
                  <a:lumMod val="25000"/>
                </a:srgbClr>
              </a:solidFill>
              <a:latin typeface="Calibri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23728" y="5013176"/>
            <a:ext cx="6192688" cy="432048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DAEDEF">
                    <a:lumMod val="25000"/>
                  </a:srgbClr>
                </a:solidFill>
                <a:latin typeface="Calibri" pitchFamily="34" charset="0"/>
              </a:rPr>
              <a:t>Compilers</a:t>
            </a:r>
            <a:endParaRPr lang="ru-RU" sz="2000" dirty="0">
              <a:solidFill>
                <a:srgbClr val="DAEDEF">
                  <a:lumMod val="25000"/>
                </a:srgbClr>
              </a:solidFill>
              <a:latin typeface="Calibri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411760" y="5517232"/>
            <a:ext cx="5904656" cy="432048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DAEDEF">
                    <a:lumMod val="25000"/>
                  </a:srgbClr>
                </a:solidFill>
                <a:latin typeface="Calibri" pitchFamily="34" charset="0"/>
              </a:rPr>
              <a:t>Run-time Systems</a:t>
            </a:r>
            <a:endParaRPr lang="ru-RU" sz="2000" dirty="0">
              <a:solidFill>
                <a:srgbClr val="DAEDEF">
                  <a:lumMod val="25000"/>
                </a:srgbClr>
              </a:solidFill>
              <a:latin typeface="Calibri" pitchFamily="34" charset="0"/>
            </a:endParaRPr>
          </a:p>
        </p:txBody>
      </p:sp>
      <p:grpSp>
        <p:nvGrpSpPr>
          <p:cNvPr id="2" name="Группа 30"/>
          <p:cNvGrpSpPr/>
          <p:nvPr/>
        </p:nvGrpSpPr>
        <p:grpSpPr>
          <a:xfrm>
            <a:off x="2771800" y="2867794"/>
            <a:ext cx="0" cy="3240360"/>
            <a:chOff x="2771800" y="2867794"/>
            <a:chExt cx="0" cy="3240360"/>
          </a:xfrm>
        </p:grpSpPr>
        <p:cxnSp>
          <p:nvCxnSpPr>
            <p:cNvPr id="23" name="Прямая со стрелкой 22"/>
            <p:cNvCxnSpPr/>
            <p:nvPr/>
          </p:nvCxnSpPr>
          <p:spPr>
            <a:xfrm>
              <a:off x="2771800" y="2867794"/>
              <a:ext cx="0" cy="216024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>
              <a:off x="2771800" y="3371850"/>
              <a:ext cx="0" cy="216024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>
            <a:xfrm>
              <a:off x="2771800" y="3875906"/>
              <a:ext cx="0" cy="216024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/>
            <p:nvPr/>
          </p:nvCxnSpPr>
          <p:spPr>
            <a:xfrm>
              <a:off x="2771800" y="4379962"/>
              <a:ext cx="0" cy="216024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>
              <a:off x="2771800" y="4884018"/>
              <a:ext cx="0" cy="216024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/>
            <p:nvPr/>
          </p:nvCxnSpPr>
          <p:spPr>
            <a:xfrm>
              <a:off x="2771800" y="5388074"/>
              <a:ext cx="0" cy="216024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28"/>
            <p:cNvCxnSpPr/>
            <p:nvPr/>
          </p:nvCxnSpPr>
          <p:spPr>
            <a:xfrm>
              <a:off x="2771800" y="5892130"/>
              <a:ext cx="0" cy="216024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0" y="471677"/>
            <a:ext cx="9144000" cy="4456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Supercomputing Co-Design Technologies and Tools</a:t>
            </a:r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Рисунок 5" descr="lomonosov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3988"/>
            <a:ext cx="9144000" cy="457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3568" y="6021288"/>
            <a:ext cx="7632848" cy="432048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DAEDEF">
                    <a:lumMod val="25000"/>
                  </a:srgbClr>
                </a:solidFill>
                <a:latin typeface="Calibri" pitchFamily="34" charset="0"/>
              </a:rPr>
              <a:t>Supercomputers, Architectures</a:t>
            </a:r>
            <a:endParaRPr lang="ru-RU" sz="2000" dirty="0">
              <a:solidFill>
                <a:srgbClr val="DAEDEF">
                  <a:lumMod val="25000"/>
                </a:srgbClr>
              </a:solidFill>
              <a:latin typeface="Calibri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3568" y="2492896"/>
            <a:ext cx="7632848" cy="432048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DAEDEF">
                    <a:lumMod val="25000"/>
                  </a:srgbClr>
                </a:solidFill>
                <a:latin typeface="Calibri" pitchFamily="34" charset="0"/>
              </a:rPr>
              <a:t>Specific Problems, Grand Challenges, Applications</a:t>
            </a:r>
            <a:endParaRPr lang="ru-RU" sz="2000" dirty="0">
              <a:solidFill>
                <a:srgbClr val="DAEDEF">
                  <a:lumMod val="25000"/>
                </a:srgbClr>
              </a:solidFill>
              <a:latin typeface="Calibri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71600" y="2996952"/>
            <a:ext cx="7344816" cy="432048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DAEDEF">
                    <a:lumMod val="25000"/>
                  </a:srgbClr>
                </a:solidFill>
                <a:latin typeface="Calibri" pitchFamily="34" charset="0"/>
              </a:rPr>
              <a:t>Mathematical Methods</a:t>
            </a:r>
            <a:endParaRPr lang="ru-RU" sz="2000" dirty="0">
              <a:solidFill>
                <a:srgbClr val="DAEDEF">
                  <a:lumMod val="25000"/>
                </a:srgbClr>
              </a:solidFill>
              <a:latin typeface="Calibri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59632" y="3501008"/>
            <a:ext cx="7056784" cy="432048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DAEDEF">
                    <a:lumMod val="25000"/>
                  </a:srgbClr>
                </a:solidFill>
                <a:latin typeface="Calibri" pitchFamily="34" charset="0"/>
              </a:rPr>
              <a:t>Algorithms</a:t>
            </a:r>
            <a:endParaRPr lang="ru-RU" sz="2000" dirty="0">
              <a:solidFill>
                <a:srgbClr val="DAEDEF">
                  <a:lumMod val="25000"/>
                </a:srgbClr>
              </a:solidFill>
              <a:latin typeface="Calibri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47664" y="4005064"/>
            <a:ext cx="6768752" cy="432048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DAEDEF">
                    <a:lumMod val="25000"/>
                  </a:srgbClr>
                </a:solidFill>
                <a:latin typeface="Calibri" pitchFamily="34" charset="0"/>
              </a:rPr>
              <a:t>Programming Technologies</a:t>
            </a:r>
            <a:endParaRPr lang="ru-RU" sz="2000" dirty="0">
              <a:solidFill>
                <a:srgbClr val="DAEDEF">
                  <a:lumMod val="25000"/>
                </a:srgbClr>
              </a:solidFill>
              <a:latin typeface="Calibri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835696" y="4509120"/>
            <a:ext cx="6480720" cy="432048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DAEDEF">
                    <a:lumMod val="25000"/>
                  </a:srgbClr>
                </a:solidFill>
                <a:latin typeface="Calibri" pitchFamily="34" charset="0"/>
              </a:rPr>
              <a:t>Source Codes</a:t>
            </a:r>
            <a:endParaRPr lang="ru-RU" sz="2000" dirty="0">
              <a:solidFill>
                <a:srgbClr val="DAEDEF">
                  <a:lumMod val="25000"/>
                </a:srgbClr>
              </a:solidFill>
              <a:latin typeface="Calibri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23728" y="5013176"/>
            <a:ext cx="6192688" cy="432048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DAEDEF">
                    <a:lumMod val="25000"/>
                  </a:srgbClr>
                </a:solidFill>
                <a:latin typeface="Calibri" pitchFamily="34" charset="0"/>
              </a:rPr>
              <a:t>Compilers</a:t>
            </a:r>
            <a:endParaRPr lang="ru-RU" sz="2000" dirty="0">
              <a:solidFill>
                <a:srgbClr val="DAEDEF">
                  <a:lumMod val="25000"/>
                </a:srgbClr>
              </a:solidFill>
              <a:latin typeface="Calibri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411760" y="5517232"/>
            <a:ext cx="5904656" cy="432048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DAEDEF">
                    <a:lumMod val="25000"/>
                  </a:srgbClr>
                </a:solidFill>
                <a:latin typeface="Calibri" pitchFamily="34" charset="0"/>
              </a:rPr>
              <a:t>Run-time Systems</a:t>
            </a:r>
            <a:endParaRPr lang="ru-RU" sz="2000" dirty="0">
              <a:solidFill>
                <a:srgbClr val="DAEDEF">
                  <a:lumMod val="25000"/>
                </a:srgbClr>
              </a:solidFill>
              <a:latin typeface="Calibri" pitchFamily="34" charset="0"/>
            </a:endParaRPr>
          </a:p>
        </p:txBody>
      </p:sp>
      <p:grpSp>
        <p:nvGrpSpPr>
          <p:cNvPr id="2" name="Группа 30"/>
          <p:cNvGrpSpPr/>
          <p:nvPr/>
        </p:nvGrpSpPr>
        <p:grpSpPr>
          <a:xfrm>
            <a:off x="2771800" y="2867794"/>
            <a:ext cx="0" cy="3240360"/>
            <a:chOff x="2771800" y="2867794"/>
            <a:chExt cx="0" cy="3240360"/>
          </a:xfrm>
        </p:grpSpPr>
        <p:cxnSp>
          <p:nvCxnSpPr>
            <p:cNvPr id="23" name="Прямая со стрелкой 22"/>
            <p:cNvCxnSpPr/>
            <p:nvPr/>
          </p:nvCxnSpPr>
          <p:spPr>
            <a:xfrm>
              <a:off x="2771800" y="2867794"/>
              <a:ext cx="0" cy="216024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>
              <a:off x="2771800" y="3371850"/>
              <a:ext cx="0" cy="216024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>
            <a:xfrm>
              <a:off x="2771800" y="3875906"/>
              <a:ext cx="0" cy="216024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/>
            <p:nvPr/>
          </p:nvCxnSpPr>
          <p:spPr>
            <a:xfrm>
              <a:off x="2771800" y="4379962"/>
              <a:ext cx="0" cy="216024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>
              <a:off x="2771800" y="4884018"/>
              <a:ext cx="0" cy="216024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/>
            <p:nvPr/>
          </p:nvCxnSpPr>
          <p:spPr>
            <a:xfrm>
              <a:off x="2771800" y="5388074"/>
              <a:ext cx="0" cy="216024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28"/>
            <p:cNvCxnSpPr/>
            <p:nvPr/>
          </p:nvCxnSpPr>
          <p:spPr>
            <a:xfrm>
              <a:off x="2771800" y="5892130"/>
              <a:ext cx="0" cy="216024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6228184" y="6123379"/>
            <a:ext cx="2050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Thousands, Millions, Billions…</a:t>
            </a:r>
            <a:endParaRPr lang="ru-RU" sz="1200" dirty="0">
              <a:solidFill>
                <a:srgbClr val="FF0000"/>
              </a:solidFill>
              <a:latin typeface="Calibri" pitchFamily="34" charset="0"/>
            </a:endParaRPr>
          </a:p>
        </p:txBody>
      </p:sp>
      <p:grpSp>
        <p:nvGrpSpPr>
          <p:cNvPr id="3" name="Группа 44"/>
          <p:cNvGrpSpPr/>
          <p:nvPr/>
        </p:nvGrpSpPr>
        <p:grpSpPr>
          <a:xfrm>
            <a:off x="6732240" y="3212976"/>
            <a:ext cx="762000" cy="2880320"/>
            <a:chOff x="6732240" y="3212976"/>
            <a:chExt cx="762000" cy="2880320"/>
          </a:xfrm>
        </p:grpSpPr>
        <p:cxnSp>
          <p:nvCxnSpPr>
            <p:cNvPr id="34" name="Прямая со стрелкой 33"/>
            <p:cNvCxnSpPr/>
            <p:nvPr/>
          </p:nvCxnSpPr>
          <p:spPr>
            <a:xfrm flipV="1">
              <a:off x="6732240" y="5733256"/>
              <a:ext cx="0" cy="360040"/>
            </a:xfrm>
            <a:prstGeom prst="straightConnector1">
              <a:avLst/>
            </a:prstGeom>
            <a:ln>
              <a:solidFill>
                <a:srgbClr val="FF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 стрелкой 34"/>
            <p:cNvCxnSpPr/>
            <p:nvPr/>
          </p:nvCxnSpPr>
          <p:spPr>
            <a:xfrm flipH="1" flipV="1">
              <a:off x="6876256" y="5229200"/>
              <a:ext cx="8384" cy="864096"/>
            </a:xfrm>
            <a:prstGeom prst="straightConnector1">
              <a:avLst/>
            </a:prstGeom>
            <a:ln>
              <a:solidFill>
                <a:srgbClr val="FF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/>
            <p:cNvCxnSpPr/>
            <p:nvPr/>
          </p:nvCxnSpPr>
          <p:spPr>
            <a:xfrm flipH="1" flipV="1">
              <a:off x="7020272" y="4725144"/>
              <a:ext cx="16768" cy="1368152"/>
            </a:xfrm>
            <a:prstGeom prst="straightConnector1">
              <a:avLst/>
            </a:prstGeom>
            <a:ln>
              <a:solidFill>
                <a:srgbClr val="FF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 стрелкой 38"/>
            <p:cNvCxnSpPr/>
            <p:nvPr/>
          </p:nvCxnSpPr>
          <p:spPr>
            <a:xfrm flipH="1" flipV="1">
              <a:off x="7164288" y="4221088"/>
              <a:ext cx="25152" cy="1872208"/>
            </a:xfrm>
            <a:prstGeom prst="straightConnector1">
              <a:avLst/>
            </a:prstGeom>
            <a:ln>
              <a:solidFill>
                <a:srgbClr val="FF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 стрелкой 40"/>
            <p:cNvCxnSpPr/>
            <p:nvPr/>
          </p:nvCxnSpPr>
          <p:spPr>
            <a:xfrm flipH="1" flipV="1">
              <a:off x="7308304" y="3717032"/>
              <a:ext cx="33536" cy="2376264"/>
            </a:xfrm>
            <a:prstGeom prst="straightConnector1">
              <a:avLst/>
            </a:prstGeom>
            <a:ln>
              <a:solidFill>
                <a:srgbClr val="FF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 стрелкой 42"/>
            <p:cNvCxnSpPr/>
            <p:nvPr/>
          </p:nvCxnSpPr>
          <p:spPr>
            <a:xfrm flipH="1" flipV="1">
              <a:off x="7452320" y="3212976"/>
              <a:ext cx="41920" cy="2880320"/>
            </a:xfrm>
            <a:prstGeom prst="straightConnector1">
              <a:avLst/>
            </a:prstGeom>
            <a:ln>
              <a:solidFill>
                <a:srgbClr val="FF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0" y="471677"/>
            <a:ext cx="9144000" cy="4456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Supercomputing Co-Design Technologies and Tools</a:t>
            </a:r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Рисунок 5" descr="lomonosov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3988"/>
            <a:ext cx="9144000" cy="457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3568" y="6021288"/>
            <a:ext cx="7632848" cy="432048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DAEDEF">
                    <a:lumMod val="25000"/>
                  </a:srgbClr>
                </a:solidFill>
                <a:latin typeface="Calibri" pitchFamily="34" charset="0"/>
              </a:rPr>
              <a:t>Supercomputers, Architectures</a:t>
            </a:r>
            <a:endParaRPr lang="ru-RU" sz="2000" dirty="0">
              <a:solidFill>
                <a:srgbClr val="DAEDEF">
                  <a:lumMod val="25000"/>
                </a:srgbClr>
              </a:solidFill>
              <a:latin typeface="Calibri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3568" y="2492896"/>
            <a:ext cx="7632848" cy="432048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DAEDEF">
                    <a:lumMod val="25000"/>
                  </a:srgbClr>
                </a:solidFill>
                <a:latin typeface="Calibri" pitchFamily="34" charset="0"/>
              </a:rPr>
              <a:t>Specific Problems, Grand Challenges, Applications</a:t>
            </a:r>
            <a:endParaRPr lang="ru-RU" sz="2000" dirty="0">
              <a:solidFill>
                <a:srgbClr val="DAEDEF">
                  <a:lumMod val="25000"/>
                </a:srgbClr>
              </a:solidFill>
              <a:latin typeface="Calibri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71600" y="2996952"/>
            <a:ext cx="7344816" cy="432048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DAEDEF">
                    <a:lumMod val="25000"/>
                  </a:srgbClr>
                </a:solidFill>
                <a:latin typeface="Calibri" pitchFamily="34" charset="0"/>
              </a:rPr>
              <a:t>Mathematical Methods</a:t>
            </a:r>
            <a:endParaRPr lang="ru-RU" sz="2000" dirty="0">
              <a:solidFill>
                <a:srgbClr val="DAEDEF">
                  <a:lumMod val="25000"/>
                </a:srgbClr>
              </a:solidFill>
              <a:latin typeface="Calibri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59632" y="3501008"/>
            <a:ext cx="7056784" cy="432048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DAEDEF">
                    <a:lumMod val="25000"/>
                  </a:srgbClr>
                </a:solidFill>
                <a:latin typeface="Calibri" pitchFamily="34" charset="0"/>
              </a:rPr>
              <a:t>Algorithms</a:t>
            </a:r>
            <a:endParaRPr lang="ru-RU" sz="2000" dirty="0">
              <a:solidFill>
                <a:srgbClr val="DAEDEF">
                  <a:lumMod val="25000"/>
                </a:srgbClr>
              </a:solidFill>
              <a:latin typeface="Calibri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47664" y="4005064"/>
            <a:ext cx="6768752" cy="432048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DAEDEF">
                    <a:lumMod val="25000"/>
                  </a:srgbClr>
                </a:solidFill>
                <a:latin typeface="Calibri" pitchFamily="34" charset="0"/>
              </a:rPr>
              <a:t>Programming Technologies</a:t>
            </a:r>
            <a:endParaRPr lang="ru-RU" sz="2000" dirty="0">
              <a:solidFill>
                <a:srgbClr val="DAEDEF">
                  <a:lumMod val="25000"/>
                </a:srgbClr>
              </a:solidFill>
              <a:latin typeface="Calibri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835696" y="4509120"/>
            <a:ext cx="6480720" cy="432048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DAEDEF">
                    <a:lumMod val="25000"/>
                  </a:srgbClr>
                </a:solidFill>
                <a:latin typeface="Calibri" pitchFamily="34" charset="0"/>
              </a:rPr>
              <a:t>Source Codes</a:t>
            </a:r>
            <a:endParaRPr lang="ru-RU" sz="2000" dirty="0">
              <a:solidFill>
                <a:srgbClr val="DAEDEF">
                  <a:lumMod val="25000"/>
                </a:srgbClr>
              </a:solidFill>
              <a:latin typeface="Calibri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23728" y="5013176"/>
            <a:ext cx="6192688" cy="432048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DAEDEF">
                    <a:lumMod val="25000"/>
                  </a:srgbClr>
                </a:solidFill>
                <a:latin typeface="Calibri" pitchFamily="34" charset="0"/>
              </a:rPr>
              <a:t>Compilers</a:t>
            </a:r>
            <a:endParaRPr lang="ru-RU" sz="2000" dirty="0">
              <a:solidFill>
                <a:srgbClr val="DAEDEF">
                  <a:lumMod val="25000"/>
                </a:srgbClr>
              </a:solidFill>
              <a:latin typeface="Calibri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411760" y="5517232"/>
            <a:ext cx="5904656" cy="432048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DAEDEF">
                    <a:lumMod val="25000"/>
                  </a:srgbClr>
                </a:solidFill>
                <a:latin typeface="Calibri" pitchFamily="34" charset="0"/>
              </a:rPr>
              <a:t>Run-time Systems</a:t>
            </a:r>
            <a:endParaRPr lang="ru-RU" sz="2000" dirty="0">
              <a:solidFill>
                <a:srgbClr val="DAEDEF">
                  <a:lumMod val="25000"/>
                </a:srgbClr>
              </a:solidFill>
              <a:latin typeface="Calibri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9324528" y="1700808"/>
            <a:ext cx="288032" cy="288032"/>
          </a:xfrm>
          <a:prstGeom prst="ellipse">
            <a:avLst/>
          </a:prstGeom>
          <a:solidFill>
            <a:srgbClr val="99FF3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9684568" y="1700808"/>
            <a:ext cx="288032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2" name="Группа 48"/>
          <p:cNvGrpSpPr/>
          <p:nvPr/>
        </p:nvGrpSpPr>
        <p:grpSpPr>
          <a:xfrm>
            <a:off x="7092280" y="2564904"/>
            <a:ext cx="288032" cy="3816424"/>
            <a:chOff x="7092280" y="2564904"/>
            <a:chExt cx="288032" cy="3816424"/>
          </a:xfrm>
        </p:grpSpPr>
        <p:sp>
          <p:nvSpPr>
            <p:cNvPr id="17" name="Овал 16"/>
            <p:cNvSpPr/>
            <p:nvPr/>
          </p:nvSpPr>
          <p:spPr>
            <a:xfrm>
              <a:off x="7092280" y="2564904"/>
              <a:ext cx="288032" cy="288032"/>
            </a:xfrm>
            <a:prstGeom prst="ellipse">
              <a:avLst/>
            </a:prstGeom>
            <a:solidFill>
              <a:srgbClr val="99FF33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>
              <a:off x="7092280" y="3068960"/>
              <a:ext cx="288032" cy="288032"/>
            </a:xfrm>
            <a:prstGeom prst="ellipse">
              <a:avLst/>
            </a:prstGeom>
            <a:solidFill>
              <a:srgbClr val="99FF33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0" name="Овал 19"/>
            <p:cNvSpPr/>
            <p:nvPr/>
          </p:nvSpPr>
          <p:spPr>
            <a:xfrm>
              <a:off x="7092280" y="4077072"/>
              <a:ext cx="288032" cy="288032"/>
            </a:xfrm>
            <a:prstGeom prst="ellipse">
              <a:avLst/>
            </a:prstGeom>
            <a:solidFill>
              <a:srgbClr val="99FF33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7092280" y="4581128"/>
              <a:ext cx="288032" cy="288032"/>
            </a:xfrm>
            <a:prstGeom prst="ellipse">
              <a:avLst/>
            </a:prstGeom>
            <a:solidFill>
              <a:srgbClr val="99FF33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7092280" y="5085184"/>
              <a:ext cx="288032" cy="288032"/>
            </a:xfrm>
            <a:prstGeom prst="ellipse">
              <a:avLst/>
            </a:prstGeom>
            <a:solidFill>
              <a:srgbClr val="99FF33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7092280" y="5589240"/>
              <a:ext cx="288032" cy="288032"/>
            </a:xfrm>
            <a:prstGeom prst="ellipse">
              <a:avLst/>
            </a:prstGeom>
            <a:solidFill>
              <a:srgbClr val="99FF33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4" name="Овал 23"/>
            <p:cNvSpPr/>
            <p:nvPr/>
          </p:nvSpPr>
          <p:spPr>
            <a:xfrm>
              <a:off x="7092280" y="6093296"/>
              <a:ext cx="288032" cy="288032"/>
            </a:xfrm>
            <a:prstGeom prst="ellipse">
              <a:avLst/>
            </a:prstGeom>
            <a:solidFill>
              <a:srgbClr val="99FF33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>
              <a:off x="7236296" y="2852936"/>
              <a:ext cx="0" cy="216024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/>
            <p:nvPr/>
          </p:nvCxnSpPr>
          <p:spPr>
            <a:xfrm>
              <a:off x="7236296" y="3356992"/>
              <a:ext cx="0" cy="216024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28"/>
            <p:cNvCxnSpPr/>
            <p:nvPr/>
          </p:nvCxnSpPr>
          <p:spPr>
            <a:xfrm>
              <a:off x="7236296" y="3861048"/>
              <a:ext cx="0" cy="216024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/>
            <p:nvPr/>
          </p:nvCxnSpPr>
          <p:spPr>
            <a:xfrm>
              <a:off x="7236296" y="4365104"/>
              <a:ext cx="0" cy="216024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/>
            <p:cNvCxnSpPr/>
            <p:nvPr/>
          </p:nvCxnSpPr>
          <p:spPr>
            <a:xfrm>
              <a:off x="7236296" y="4869160"/>
              <a:ext cx="0" cy="216024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/>
            <p:cNvCxnSpPr/>
            <p:nvPr/>
          </p:nvCxnSpPr>
          <p:spPr>
            <a:xfrm>
              <a:off x="7236296" y="5373216"/>
              <a:ext cx="0" cy="216024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/>
            <p:cNvCxnSpPr/>
            <p:nvPr/>
          </p:nvCxnSpPr>
          <p:spPr>
            <a:xfrm>
              <a:off x="7236296" y="5877272"/>
              <a:ext cx="0" cy="216024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Овал 24"/>
            <p:cNvSpPr/>
            <p:nvPr/>
          </p:nvSpPr>
          <p:spPr>
            <a:xfrm>
              <a:off x="7092280" y="3573016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Группа 64"/>
          <p:cNvGrpSpPr/>
          <p:nvPr/>
        </p:nvGrpSpPr>
        <p:grpSpPr>
          <a:xfrm>
            <a:off x="7596336" y="2564904"/>
            <a:ext cx="288032" cy="3816424"/>
            <a:chOff x="-828600" y="2717304"/>
            <a:chExt cx="288032" cy="3816424"/>
          </a:xfrm>
        </p:grpSpPr>
        <p:sp>
          <p:nvSpPr>
            <p:cNvPr id="50" name="Овал 49"/>
            <p:cNvSpPr/>
            <p:nvPr/>
          </p:nvSpPr>
          <p:spPr>
            <a:xfrm>
              <a:off x="-828600" y="2717304"/>
              <a:ext cx="288032" cy="288032"/>
            </a:xfrm>
            <a:prstGeom prst="ellipse">
              <a:avLst/>
            </a:prstGeom>
            <a:solidFill>
              <a:srgbClr val="99FF33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1" name="Овал 50"/>
            <p:cNvSpPr/>
            <p:nvPr/>
          </p:nvSpPr>
          <p:spPr>
            <a:xfrm>
              <a:off x="-828600" y="3221360"/>
              <a:ext cx="288032" cy="288032"/>
            </a:xfrm>
            <a:prstGeom prst="ellipse">
              <a:avLst/>
            </a:prstGeom>
            <a:solidFill>
              <a:srgbClr val="99FF33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2" name="Овал 51"/>
            <p:cNvSpPr/>
            <p:nvPr/>
          </p:nvSpPr>
          <p:spPr>
            <a:xfrm>
              <a:off x="-828600" y="4229472"/>
              <a:ext cx="288032" cy="288032"/>
            </a:xfrm>
            <a:prstGeom prst="ellipse">
              <a:avLst/>
            </a:prstGeom>
            <a:solidFill>
              <a:srgbClr val="99FF33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3" name="Овал 52"/>
            <p:cNvSpPr/>
            <p:nvPr/>
          </p:nvSpPr>
          <p:spPr>
            <a:xfrm>
              <a:off x="-828600" y="4733528"/>
              <a:ext cx="288032" cy="288032"/>
            </a:xfrm>
            <a:prstGeom prst="ellipse">
              <a:avLst/>
            </a:prstGeom>
            <a:solidFill>
              <a:srgbClr val="99FF33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4" name="Овал 53"/>
            <p:cNvSpPr/>
            <p:nvPr/>
          </p:nvSpPr>
          <p:spPr>
            <a:xfrm>
              <a:off x="-828600" y="5237584"/>
              <a:ext cx="288032" cy="288032"/>
            </a:xfrm>
            <a:prstGeom prst="ellipse">
              <a:avLst/>
            </a:prstGeom>
            <a:solidFill>
              <a:srgbClr val="99FF33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5" name="Овал 54"/>
            <p:cNvSpPr/>
            <p:nvPr/>
          </p:nvSpPr>
          <p:spPr>
            <a:xfrm>
              <a:off x="-828600" y="3717032"/>
              <a:ext cx="288032" cy="288032"/>
            </a:xfrm>
            <a:prstGeom prst="ellipse">
              <a:avLst/>
            </a:prstGeom>
            <a:solidFill>
              <a:srgbClr val="99FF33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6" name="Овал 55"/>
            <p:cNvSpPr/>
            <p:nvPr/>
          </p:nvSpPr>
          <p:spPr>
            <a:xfrm>
              <a:off x="-828600" y="6245696"/>
              <a:ext cx="288032" cy="288032"/>
            </a:xfrm>
            <a:prstGeom prst="ellipse">
              <a:avLst/>
            </a:prstGeom>
            <a:solidFill>
              <a:srgbClr val="99FF33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cxnSp>
          <p:nvCxnSpPr>
            <p:cNvPr id="57" name="Прямая со стрелкой 56"/>
            <p:cNvCxnSpPr/>
            <p:nvPr/>
          </p:nvCxnSpPr>
          <p:spPr>
            <a:xfrm>
              <a:off x="-684584" y="3005336"/>
              <a:ext cx="0" cy="216024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 стрелкой 57"/>
            <p:cNvCxnSpPr/>
            <p:nvPr/>
          </p:nvCxnSpPr>
          <p:spPr>
            <a:xfrm>
              <a:off x="-684584" y="3509392"/>
              <a:ext cx="0" cy="216024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 стрелкой 58"/>
            <p:cNvCxnSpPr/>
            <p:nvPr/>
          </p:nvCxnSpPr>
          <p:spPr>
            <a:xfrm>
              <a:off x="-684584" y="4013448"/>
              <a:ext cx="0" cy="216024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 стрелкой 59"/>
            <p:cNvCxnSpPr/>
            <p:nvPr/>
          </p:nvCxnSpPr>
          <p:spPr>
            <a:xfrm>
              <a:off x="-684584" y="4517504"/>
              <a:ext cx="0" cy="216024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 стрелкой 60"/>
            <p:cNvCxnSpPr/>
            <p:nvPr/>
          </p:nvCxnSpPr>
          <p:spPr>
            <a:xfrm>
              <a:off x="-684584" y="5021560"/>
              <a:ext cx="0" cy="216024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 стрелкой 61"/>
            <p:cNvCxnSpPr/>
            <p:nvPr/>
          </p:nvCxnSpPr>
          <p:spPr>
            <a:xfrm>
              <a:off x="-684584" y="5525616"/>
              <a:ext cx="0" cy="216024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 стрелкой 62"/>
            <p:cNvCxnSpPr/>
            <p:nvPr/>
          </p:nvCxnSpPr>
          <p:spPr>
            <a:xfrm>
              <a:off x="-684584" y="6029672"/>
              <a:ext cx="0" cy="216024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Овал 63"/>
            <p:cNvSpPr/>
            <p:nvPr/>
          </p:nvSpPr>
          <p:spPr>
            <a:xfrm>
              <a:off x="-828600" y="5733256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Группа 82"/>
          <p:cNvGrpSpPr/>
          <p:nvPr/>
        </p:nvGrpSpPr>
        <p:grpSpPr>
          <a:xfrm>
            <a:off x="6588224" y="2564904"/>
            <a:ext cx="288032" cy="3816424"/>
            <a:chOff x="8604448" y="2564904"/>
            <a:chExt cx="288032" cy="3816424"/>
          </a:xfrm>
        </p:grpSpPr>
        <p:sp>
          <p:nvSpPr>
            <p:cNvPr id="68" name="Овал 67"/>
            <p:cNvSpPr/>
            <p:nvPr/>
          </p:nvSpPr>
          <p:spPr>
            <a:xfrm>
              <a:off x="8604448" y="2564904"/>
              <a:ext cx="288032" cy="288032"/>
            </a:xfrm>
            <a:prstGeom prst="ellipse">
              <a:avLst/>
            </a:prstGeom>
            <a:solidFill>
              <a:srgbClr val="99FF33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9" name="Овал 68"/>
            <p:cNvSpPr/>
            <p:nvPr/>
          </p:nvSpPr>
          <p:spPr>
            <a:xfrm>
              <a:off x="8604448" y="3068960"/>
              <a:ext cx="288032" cy="288032"/>
            </a:xfrm>
            <a:prstGeom prst="ellipse">
              <a:avLst/>
            </a:prstGeom>
            <a:solidFill>
              <a:srgbClr val="99FF33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0" name="Овал 69"/>
            <p:cNvSpPr/>
            <p:nvPr/>
          </p:nvSpPr>
          <p:spPr>
            <a:xfrm>
              <a:off x="8604448" y="3573016"/>
              <a:ext cx="288032" cy="288032"/>
            </a:xfrm>
            <a:prstGeom prst="ellipse">
              <a:avLst/>
            </a:prstGeom>
            <a:solidFill>
              <a:srgbClr val="99FF33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1" name="Овал 70"/>
            <p:cNvSpPr/>
            <p:nvPr/>
          </p:nvSpPr>
          <p:spPr>
            <a:xfrm>
              <a:off x="8604448" y="4581128"/>
              <a:ext cx="288032" cy="288032"/>
            </a:xfrm>
            <a:prstGeom prst="ellipse">
              <a:avLst/>
            </a:prstGeom>
            <a:solidFill>
              <a:srgbClr val="99FF33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2" name="Овал 71"/>
            <p:cNvSpPr/>
            <p:nvPr/>
          </p:nvSpPr>
          <p:spPr>
            <a:xfrm>
              <a:off x="8604448" y="5085184"/>
              <a:ext cx="288032" cy="288032"/>
            </a:xfrm>
            <a:prstGeom prst="ellipse">
              <a:avLst/>
            </a:prstGeom>
            <a:solidFill>
              <a:srgbClr val="99FF33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3" name="Овал 72"/>
            <p:cNvSpPr/>
            <p:nvPr/>
          </p:nvSpPr>
          <p:spPr>
            <a:xfrm>
              <a:off x="8604448" y="5589240"/>
              <a:ext cx="288032" cy="288032"/>
            </a:xfrm>
            <a:prstGeom prst="ellipse">
              <a:avLst/>
            </a:prstGeom>
            <a:solidFill>
              <a:srgbClr val="99FF33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4" name="Овал 73"/>
            <p:cNvSpPr/>
            <p:nvPr/>
          </p:nvSpPr>
          <p:spPr>
            <a:xfrm>
              <a:off x="8604448" y="6093296"/>
              <a:ext cx="288032" cy="288032"/>
            </a:xfrm>
            <a:prstGeom prst="ellipse">
              <a:avLst/>
            </a:prstGeom>
            <a:solidFill>
              <a:srgbClr val="99FF33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cxnSp>
          <p:nvCxnSpPr>
            <p:cNvPr id="75" name="Прямая со стрелкой 74"/>
            <p:cNvCxnSpPr/>
            <p:nvPr/>
          </p:nvCxnSpPr>
          <p:spPr>
            <a:xfrm>
              <a:off x="8748464" y="2852936"/>
              <a:ext cx="0" cy="216024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 стрелкой 75"/>
            <p:cNvCxnSpPr/>
            <p:nvPr/>
          </p:nvCxnSpPr>
          <p:spPr>
            <a:xfrm>
              <a:off x="8748464" y="3356992"/>
              <a:ext cx="0" cy="216024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 стрелкой 76"/>
            <p:cNvCxnSpPr/>
            <p:nvPr/>
          </p:nvCxnSpPr>
          <p:spPr>
            <a:xfrm>
              <a:off x="8748464" y="3861048"/>
              <a:ext cx="0" cy="216024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 стрелкой 77"/>
            <p:cNvCxnSpPr/>
            <p:nvPr/>
          </p:nvCxnSpPr>
          <p:spPr>
            <a:xfrm>
              <a:off x="8748464" y="4365104"/>
              <a:ext cx="0" cy="216024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 стрелкой 78"/>
            <p:cNvCxnSpPr/>
            <p:nvPr/>
          </p:nvCxnSpPr>
          <p:spPr>
            <a:xfrm>
              <a:off x="8748464" y="4869160"/>
              <a:ext cx="0" cy="216024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 стрелкой 79"/>
            <p:cNvCxnSpPr/>
            <p:nvPr/>
          </p:nvCxnSpPr>
          <p:spPr>
            <a:xfrm>
              <a:off x="8748464" y="5373216"/>
              <a:ext cx="0" cy="216024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 стрелкой 80"/>
            <p:cNvCxnSpPr/>
            <p:nvPr/>
          </p:nvCxnSpPr>
          <p:spPr>
            <a:xfrm>
              <a:off x="8748464" y="5877272"/>
              <a:ext cx="0" cy="216024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Овал 81"/>
            <p:cNvSpPr/>
            <p:nvPr/>
          </p:nvSpPr>
          <p:spPr>
            <a:xfrm>
              <a:off x="8604448" y="4077072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6" name="Группа 85"/>
          <p:cNvGrpSpPr/>
          <p:nvPr/>
        </p:nvGrpSpPr>
        <p:grpSpPr>
          <a:xfrm>
            <a:off x="2483768" y="2564904"/>
            <a:ext cx="288032" cy="3816424"/>
            <a:chOff x="9612560" y="2564904"/>
            <a:chExt cx="288032" cy="3816424"/>
          </a:xfrm>
        </p:grpSpPr>
        <p:sp>
          <p:nvSpPr>
            <p:cNvPr id="34" name="Овал 33"/>
            <p:cNvSpPr/>
            <p:nvPr/>
          </p:nvSpPr>
          <p:spPr>
            <a:xfrm>
              <a:off x="9612560" y="2564904"/>
              <a:ext cx="288032" cy="288032"/>
            </a:xfrm>
            <a:prstGeom prst="ellipse">
              <a:avLst/>
            </a:prstGeom>
            <a:solidFill>
              <a:srgbClr val="99FF33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5" name="Овал 34"/>
            <p:cNvSpPr/>
            <p:nvPr/>
          </p:nvSpPr>
          <p:spPr>
            <a:xfrm>
              <a:off x="9612560" y="3068960"/>
              <a:ext cx="288032" cy="288032"/>
            </a:xfrm>
            <a:prstGeom prst="ellipse">
              <a:avLst/>
            </a:prstGeom>
            <a:solidFill>
              <a:srgbClr val="99FF33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6" name="Овал 35"/>
            <p:cNvSpPr/>
            <p:nvPr/>
          </p:nvSpPr>
          <p:spPr>
            <a:xfrm>
              <a:off x="9612560" y="4077072"/>
              <a:ext cx="288032" cy="288032"/>
            </a:xfrm>
            <a:prstGeom prst="ellipse">
              <a:avLst/>
            </a:prstGeom>
            <a:solidFill>
              <a:srgbClr val="99FF33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7" name="Овал 36"/>
            <p:cNvSpPr/>
            <p:nvPr/>
          </p:nvSpPr>
          <p:spPr>
            <a:xfrm>
              <a:off x="9612560" y="4581128"/>
              <a:ext cx="288032" cy="288032"/>
            </a:xfrm>
            <a:prstGeom prst="ellipse">
              <a:avLst/>
            </a:prstGeom>
            <a:solidFill>
              <a:srgbClr val="99FF33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8" name="Овал 37"/>
            <p:cNvSpPr/>
            <p:nvPr/>
          </p:nvSpPr>
          <p:spPr>
            <a:xfrm>
              <a:off x="9612560" y="5085184"/>
              <a:ext cx="288032" cy="288032"/>
            </a:xfrm>
            <a:prstGeom prst="ellipse">
              <a:avLst/>
            </a:prstGeom>
            <a:solidFill>
              <a:srgbClr val="99FF33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9" name="Овал 38"/>
            <p:cNvSpPr/>
            <p:nvPr/>
          </p:nvSpPr>
          <p:spPr>
            <a:xfrm>
              <a:off x="9612560" y="5589240"/>
              <a:ext cx="288032" cy="288032"/>
            </a:xfrm>
            <a:prstGeom prst="ellipse">
              <a:avLst/>
            </a:prstGeom>
            <a:solidFill>
              <a:srgbClr val="99FF33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0" name="Овал 39"/>
            <p:cNvSpPr/>
            <p:nvPr/>
          </p:nvSpPr>
          <p:spPr>
            <a:xfrm>
              <a:off x="9612560" y="6093296"/>
              <a:ext cx="288032" cy="288032"/>
            </a:xfrm>
            <a:prstGeom prst="ellipse">
              <a:avLst/>
            </a:prstGeom>
            <a:solidFill>
              <a:srgbClr val="99FF33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cxnSp>
          <p:nvCxnSpPr>
            <p:cNvPr id="41" name="Прямая со стрелкой 40"/>
            <p:cNvCxnSpPr/>
            <p:nvPr/>
          </p:nvCxnSpPr>
          <p:spPr>
            <a:xfrm>
              <a:off x="9756576" y="2852936"/>
              <a:ext cx="0" cy="216024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 стрелкой 41"/>
            <p:cNvCxnSpPr/>
            <p:nvPr/>
          </p:nvCxnSpPr>
          <p:spPr>
            <a:xfrm>
              <a:off x="9756576" y="3356992"/>
              <a:ext cx="0" cy="216024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 стрелкой 42"/>
            <p:cNvCxnSpPr/>
            <p:nvPr/>
          </p:nvCxnSpPr>
          <p:spPr>
            <a:xfrm>
              <a:off x="9756576" y="3861048"/>
              <a:ext cx="0" cy="216024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 стрелкой 43"/>
            <p:cNvCxnSpPr/>
            <p:nvPr/>
          </p:nvCxnSpPr>
          <p:spPr>
            <a:xfrm>
              <a:off x="9756576" y="4365104"/>
              <a:ext cx="0" cy="216024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 стрелкой 44"/>
            <p:cNvCxnSpPr/>
            <p:nvPr/>
          </p:nvCxnSpPr>
          <p:spPr>
            <a:xfrm>
              <a:off x="9756576" y="4869160"/>
              <a:ext cx="0" cy="216024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 стрелкой 45"/>
            <p:cNvCxnSpPr/>
            <p:nvPr/>
          </p:nvCxnSpPr>
          <p:spPr>
            <a:xfrm>
              <a:off x="9756576" y="5373216"/>
              <a:ext cx="0" cy="216024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 стрелкой 46"/>
            <p:cNvCxnSpPr/>
            <p:nvPr/>
          </p:nvCxnSpPr>
          <p:spPr>
            <a:xfrm>
              <a:off x="9756576" y="5877272"/>
              <a:ext cx="0" cy="216024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Овал 84"/>
            <p:cNvSpPr/>
            <p:nvPr/>
          </p:nvSpPr>
          <p:spPr>
            <a:xfrm>
              <a:off x="9612560" y="3573016"/>
              <a:ext cx="288032" cy="288032"/>
            </a:xfrm>
            <a:prstGeom prst="ellipse">
              <a:avLst/>
            </a:prstGeom>
            <a:solidFill>
              <a:srgbClr val="99FF33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87" name="Скругленный прямоугольник 86"/>
          <p:cNvSpPr/>
          <p:nvPr/>
        </p:nvSpPr>
        <p:spPr>
          <a:xfrm>
            <a:off x="2411760" y="2420888"/>
            <a:ext cx="432048" cy="4104456"/>
          </a:xfrm>
          <a:prstGeom prst="roundRect">
            <a:avLst/>
          </a:prstGeom>
          <a:solidFill>
            <a:srgbClr val="00B050">
              <a:alpha val="30000"/>
            </a:srgbClr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228184" y="6123379"/>
            <a:ext cx="2050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Thousands, Millions, Billions…</a:t>
            </a:r>
            <a:endParaRPr lang="ru-RU" sz="12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7020272" y="2420888"/>
            <a:ext cx="432048" cy="4104456"/>
          </a:xfrm>
          <a:prstGeom prst="roundRect">
            <a:avLst/>
          </a:prstGeom>
          <a:solidFill>
            <a:srgbClr val="FF0000">
              <a:alpha val="30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7524328" y="2420888"/>
            <a:ext cx="432048" cy="4104456"/>
          </a:xfrm>
          <a:prstGeom prst="roundRect">
            <a:avLst/>
          </a:prstGeom>
          <a:solidFill>
            <a:srgbClr val="FF0000">
              <a:alpha val="30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6516216" y="2420888"/>
            <a:ext cx="432048" cy="4104456"/>
          </a:xfrm>
          <a:prstGeom prst="roundRect">
            <a:avLst/>
          </a:prstGeom>
          <a:solidFill>
            <a:srgbClr val="FF0000">
              <a:alpha val="30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" y="1753652"/>
            <a:ext cx="79563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How to ensure efficiency of this supercomputing co-design chain ?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0" y="471677"/>
            <a:ext cx="9144000" cy="4456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Supercomputing Co-Design Technologies and Tools</a:t>
            </a:r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66" grpId="0" animBg="1"/>
      <p:bldP spid="67" grpId="0" animBg="1"/>
      <p:bldP spid="84" grpId="0" animBg="1"/>
      <p:bldP spid="86" grpId="0"/>
    </p:bldLst>
  </p:timing>
</p:sld>
</file>