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74" r:id="rId5"/>
    <p:sldId id="258" r:id="rId6"/>
    <p:sldId id="283" r:id="rId7"/>
    <p:sldId id="259" r:id="rId8"/>
    <p:sldId id="282" r:id="rId9"/>
    <p:sldId id="284" r:id="rId10"/>
    <p:sldId id="275" r:id="rId11"/>
    <p:sldId id="285" r:id="rId12"/>
    <p:sldId id="286" r:id="rId13"/>
    <p:sldId id="288" r:id="rId14"/>
    <p:sldId id="289" r:id="rId15"/>
    <p:sldId id="287" r:id="rId16"/>
    <p:sldId id="298" r:id="rId17"/>
    <p:sldId id="277" r:id="rId18"/>
    <p:sldId id="290" r:id="rId19"/>
    <p:sldId id="291" r:id="rId20"/>
    <p:sldId id="292" r:id="rId21"/>
    <p:sldId id="293" r:id="rId22"/>
    <p:sldId id="297" r:id="rId23"/>
    <p:sldId id="280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Тарелкин" initials="АТ" lastIdx="4" clrIdx="0">
    <p:extLst>
      <p:ext uri="{19B8F6BF-5375-455C-9EA6-DF929625EA0E}">
        <p15:presenceInfo xmlns:p15="http://schemas.microsoft.com/office/powerpoint/2012/main" userId="c4008667e46b4f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4822" autoAdjust="0"/>
  </p:normalViewPr>
  <p:slideViewPr>
    <p:cSldViewPr>
      <p:cViewPr varScale="1">
        <p:scale>
          <a:sx n="64" d="100"/>
          <a:sy n="64" d="100"/>
        </p:scale>
        <p:origin x="62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3T09:59:21.069" idx="1">
    <p:pos x="10" y="10"/>
    <p:text>можно добавить картинку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3T10:33:37.970" idx="2">
    <p:pos x="10" y="10"/>
    <p:text>можно сделать еще картинку со сферами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3T10:43:11.728" idx="3">
    <p:pos x="10" y="10"/>
    <p:text>Можно добавить картику со сравнением двух видов сетки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DAC19-E43D-49B5-B51E-6CE82255E7F1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EB463-CC0B-4DBD-8087-D574BDD4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0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B463-CC0B-4DBD-8087-D574BDD4EA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5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B463-CC0B-4DBD-8087-D574BDD4EA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1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5762-546A-4F2A-B5E1-A79FC3ECEC62}" type="datetime1">
              <a:rPr lang="ru-RU" smtClean="0"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0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9775-AE7E-4508-B1C2-65BCE01AD732}" type="datetime1">
              <a:rPr lang="ru-RU" smtClean="0"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200761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212-246E-4469-8DD7-4A0CEFA5DF81}" type="datetime1">
              <a:rPr lang="ru-RU" smtClean="0"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21810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2ED9-4017-43D6-89D2-DED9AAE17820}" type="datetime1">
              <a:rPr lang="ru-RU" smtClean="0"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208898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6109-D944-4BB6-99B7-2EF60665854E}" type="datetime1">
              <a:rPr lang="ru-RU" smtClean="0"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413657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BC49-AE6F-4442-80EE-E40771CC9DA1}" type="datetime1">
              <a:rPr lang="ru-RU" smtClean="0"/>
              <a:t>03.07.2017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23290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72CB-F25B-4617-9C75-87D6D62ED060}" type="datetime1">
              <a:rPr lang="ru-RU" smtClean="0"/>
              <a:t>03.07.2017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36883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FEAD-E29A-4C42-89B9-4D07D9BA4AC3}" type="datetime1">
              <a:rPr lang="ru-RU" smtClean="0"/>
              <a:t>03.07.2017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35287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3E94-820C-4122-A276-E4CC21FC356E}" type="datetime1">
              <a:rPr lang="ru-RU" smtClean="0"/>
              <a:t>03.07.2017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02" y="243230"/>
            <a:ext cx="768860" cy="75895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249568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DA5-D9D7-4ECA-866E-24B45180F59E}" type="datetime1">
              <a:rPr lang="ru-RU" smtClean="0"/>
              <a:t>03.07.2017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410799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9ABB-4751-467C-8A2D-8531A2FB74E9}" type="datetime1">
              <a:rPr lang="ru-RU" smtClean="0"/>
              <a:t>03.07.2017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 userDrawn="1"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369311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D46D-2101-4887-AA09-EC2FC1AB8A9C}" type="datetime1">
              <a:rPr lang="ru-RU" smtClean="0"/>
              <a:t>03.07.2017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75ED-1662-47FF-8A37-AB7598A8B0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11"/>
          <p:cNvSpPr/>
          <p:nvPr userDrawn="1"/>
        </p:nvSpPr>
        <p:spPr>
          <a:xfrm>
            <a:off x="6911752" y="83413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Presented for MMCP-2017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400" i="1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July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35.wmf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6.wmf"/><Relationship Id="rId1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wmf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90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1.wmf"/><Relationship Id="rId19" Type="http://schemas.openxmlformats.org/officeDocument/2006/relationships/image" Target="../media/image16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0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wmf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 rot="5400000">
            <a:off x="-437971" y="2123710"/>
            <a:ext cx="2927663" cy="2051718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678003"/>
            <a:ext cx="9144000" cy="2952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981" y="2670351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Estimation of Magnetic Field Growth and Construction of Adaptive Mesh in Corner Domain for </a:t>
            </a:r>
            <a:r>
              <a:rPr lang="en-US" sz="3200" b="1" dirty="0" err="1" smtClean="0"/>
              <a:t>Magnetostatic</a:t>
            </a:r>
            <a:r>
              <a:rPr lang="en-US" sz="3200" b="1" dirty="0" smtClean="0"/>
              <a:t> Problem in </a:t>
            </a:r>
            <a:br>
              <a:rPr lang="en-US" sz="3200" b="1" dirty="0" smtClean="0"/>
            </a:br>
            <a:r>
              <a:rPr lang="en-US" sz="3200" b="1" dirty="0" smtClean="0"/>
              <a:t>3-Dimensional Space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288732"/>
            <a:ext cx="8545724" cy="1689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Perepelkin</a:t>
            </a:r>
            <a:r>
              <a:rPr lang="en-US" sz="2000" dirty="0" smtClean="0">
                <a:solidFill>
                  <a:schemeClr val="tx1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E. and </a:t>
            </a:r>
            <a:r>
              <a:rPr lang="en-US" sz="2000" dirty="0" err="1" smtClean="0">
                <a:solidFill>
                  <a:schemeClr val="tx1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Tarelkin</a:t>
            </a:r>
            <a:r>
              <a:rPr lang="en-US" sz="2000" dirty="0" smtClean="0">
                <a:solidFill>
                  <a:schemeClr val="tx1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A.</a:t>
            </a:r>
            <a:endParaRPr lang="ru-RU" sz="2000" dirty="0">
              <a:solidFill>
                <a:schemeClr val="tx1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0" y="1668808"/>
            <a:ext cx="1979712" cy="2944593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 rot="5400000">
            <a:off x="-1247438" y="2561768"/>
            <a:ext cx="4570013" cy="2051718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3471" y="289832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II. Calculation</a:t>
            </a:r>
            <a:endParaRPr lang="ru-RU" sz="3200" b="1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0" y="1259565"/>
            <a:ext cx="1979712" cy="4622865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10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21178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57" y="1124744"/>
            <a:ext cx="5189885" cy="5085206"/>
          </a:xfrm>
        </p:spPr>
      </p:pic>
      <p:sp>
        <p:nvSpPr>
          <p:cNvPr id="11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60190" y="2060848"/>
            <a:ext cx="6840760" cy="316835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740535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1143000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12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1631479" y="2636912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2800" b="1" dirty="0" err="1">
                <a:latin typeface="Garamond" panose="02020404030301010803" pitchFamily="18" charset="0"/>
              </a:rPr>
              <a:t>B</a:t>
            </a:r>
            <a:r>
              <a:rPr kumimoji="1" lang="en-US" altLang="en-US" sz="2800" b="1" baseline="-25000" dirty="0" err="1">
                <a:latin typeface="Garamond" panose="02020404030301010803" pitchFamily="18" charset="0"/>
              </a:rPr>
              <a:t>center</a:t>
            </a:r>
            <a:r>
              <a:rPr kumimoji="1" lang="en-US" altLang="en-US" sz="2800" b="1" dirty="0">
                <a:latin typeface="Garamond" panose="02020404030301010803" pitchFamily="18" charset="0"/>
              </a:rPr>
              <a:t> = </a:t>
            </a:r>
            <a:r>
              <a:rPr kumimoji="1" lang="en-US" altLang="en-US" sz="2800" b="1" dirty="0" smtClean="0">
                <a:latin typeface="Garamond" panose="02020404030301010803" pitchFamily="18" charset="0"/>
              </a:rPr>
              <a:t>0.35 </a:t>
            </a:r>
            <a:r>
              <a:rPr kumimoji="1" lang="en-US" altLang="en-US" sz="2800" b="1" dirty="0">
                <a:latin typeface="Garamond" panose="02020404030301010803" pitchFamily="18" charset="0"/>
              </a:rPr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2800" b="1" dirty="0">
                <a:latin typeface="Garamond" panose="02020404030301010803" pitchFamily="18" charset="0"/>
              </a:rPr>
              <a:t>Current density J = </a:t>
            </a:r>
            <a:r>
              <a:rPr kumimoji="1" lang="el-GR" altLang="en-US" sz="2800" b="1" dirty="0">
                <a:latin typeface="Garamond" panose="02020404030301010803" pitchFamily="18" charset="0"/>
              </a:rPr>
              <a:t>1</a:t>
            </a:r>
            <a:r>
              <a:rPr kumimoji="1" lang="en-US" altLang="en-US" sz="2800" b="1" dirty="0">
                <a:latin typeface="Garamond" panose="02020404030301010803" pitchFamily="18" charset="0"/>
              </a:rPr>
              <a:t>.0 A/mm</a:t>
            </a:r>
            <a:r>
              <a:rPr kumimoji="1" lang="en-US" altLang="en-US" sz="2800" b="1" baseline="30000" dirty="0">
                <a:latin typeface="Garamond" panose="02020404030301010803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2800" b="1" dirty="0">
                <a:latin typeface="Garamond" panose="02020404030301010803" pitchFamily="18" charset="0"/>
              </a:rPr>
              <a:t>Coil cross section S = 5.0 x 5.0 mm</a:t>
            </a:r>
            <a:r>
              <a:rPr kumimoji="1" lang="en-US" altLang="en-US" sz="2800" b="1" baseline="30000" dirty="0">
                <a:latin typeface="Garamond" panose="02020404030301010803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2800" b="1" dirty="0">
                <a:latin typeface="Garamond" panose="02020404030301010803" pitchFamily="18" charset="0"/>
              </a:rPr>
              <a:t>Full current I = 25.0 A</a:t>
            </a:r>
            <a:endParaRPr kumimoji="1" lang="ru-RU" altLang="en-US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6102910" cy="4525963"/>
          </a:xfrm>
        </p:spPr>
      </p:pic>
      <p:sp>
        <p:nvSpPr>
          <p:cNvPr id="7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mesh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13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22051"/>
            <a:ext cx="2495565" cy="24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143000"/>
          </a:xfrm>
        </p:spPr>
        <p:txBody>
          <a:bodyPr/>
          <a:lstStyle/>
          <a:p>
            <a:r>
              <a:rPr lang="en-US" dirty="0" smtClean="0"/>
              <a:t>Adaptive mesh </a:t>
            </a:r>
            <a:r>
              <a:rPr lang="en-US" dirty="0"/>
              <a:t>c</a:t>
            </a:r>
            <a:r>
              <a:rPr lang="en-US" dirty="0" smtClean="0"/>
              <a:t>reation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3100"/>
            <a:ext cx="7128792" cy="53095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14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4932040" y="1988840"/>
            <a:ext cx="1728192" cy="643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262880"/>
              </p:ext>
            </p:extLst>
          </p:nvPr>
        </p:nvGraphicFramePr>
        <p:xfrm>
          <a:off x="5860472" y="1566113"/>
          <a:ext cx="1708150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4" imgW="838080" imgH="1333440" progId="Equation.DSMT4">
                  <p:embed/>
                </p:oleObj>
              </mc:Choice>
              <mc:Fallback>
                <p:oleObj name="Equation" r:id="rId4" imgW="83808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0472" y="1566113"/>
                        <a:ext cx="1708150" cy="272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68642"/>
              </p:ext>
            </p:extLst>
          </p:nvPr>
        </p:nvGraphicFramePr>
        <p:xfrm>
          <a:off x="2838450" y="2625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8450" y="2625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632964"/>
              </p:ext>
            </p:extLst>
          </p:nvPr>
        </p:nvGraphicFramePr>
        <p:xfrm>
          <a:off x="1740710" y="4221088"/>
          <a:ext cx="303338" cy="24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8" imgW="215640" imgH="177480" progId="Equation.DSMT4">
                  <p:embed/>
                </p:oleObj>
              </mc:Choice>
              <mc:Fallback>
                <p:oleObj name="Equation" r:id="rId8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0710" y="4221088"/>
                        <a:ext cx="303338" cy="24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32577"/>
              </p:ext>
            </p:extLst>
          </p:nvPr>
        </p:nvGraphicFramePr>
        <p:xfrm>
          <a:off x="1421450" y="5661248"/>
          <a:ext cx="319260" cy="26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10" imgW="215640" imgH="177480" progId="Equation.DSMT4">
                  <p:embed/>
                </p:oleObj>
              </mc:Choice>
              <mc:Fallback>
                <p:oleObj name="Equation" r:id="rId10" imgW="21564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1450" y="5661248"/>
                        <a:ext cx="319260" cy="26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10832"/>
              </p:ext>
            </p:extLst>
          </p:nvPr>
        </p:nvGraphicFramePr>
        <p:xfrm>
          <a:off x="2438400" y="2616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2616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05997" y="6151676"/>
                <a:ext cx="53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97" y="6151676"/>
                <a:ext cx="532453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60505" y="6129362"/>
                <a:ext cx="531171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505" y="6129362"/>
                <a:ext cx="531171" cy="391646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4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2844"/>
            <a:ext cx="6128019" cy="4525963"/>
          </a:xfrm>
        </p:spPr>
      </p:pic>
      <p:sp>
        <p:nvSpPr>
          <p:cNvPr id="9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15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6" y="3933056"/>
            <a:ext cx="2874314" cy="23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16</a:t>
            </a:fld>
            <a:endParaRPr lang="ru-R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53" y="1939988"/>
            <a:ext cx="4149147" cy="345186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9988"/>
            <a:ext cx="3538736" cy="3451860"/>
          </a:xfrm>
          <a:prstGeom prst="rect">
            <a:avLst/>
          </a:prstGeom>
        </p:spPr>
      </p:pic>
      <p:sp>
        <p:nvSpPr>
          <p:cNvPr id="13" name="Прямоугольник 5"/>
          <p:cNvSpPr/>
          <p:nvPr/>
        </p:nvSpPr>
        <p:spPr>
          <a:xfrm>
            <a:off x="0" y="597660"/>
            <a:ext cx="9144000" cy="887124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Visible difference between adaptive and uniform meshes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9985" y="5692606"/>
            <a:ext cx="118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uniform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01637" y="5692606"/>
            <a:ext cx="130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adaptive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16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-1247438" y="2554841"/>
            <a:ext cx="4570013" cy="2051718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85261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III. Results </a:t>
            </a:r>
            <a:endParaRPr lang="ru-RU" sz="3200" b="1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15240" y="1247790"/>
            <a:ext cx="1979712" cy="4622865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17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39643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96136" y="1988840"/>
            <a:ext cx="291938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Disk parameters: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Coordinates of center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Plate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Radius 5 mm</a:t>
            </a:r>
          </a:p>
          <a:p>
            <a:endParaRPr lang="en-US" dirty="0"/>
          </a:p>
        </p:txBody>
      </p:sp>
      <p:sp>
        <p:nvSpPr>
          <p:cNvPr id="21" name="Прямоугольник 5"/>
          <p:cNvSpPr/>
          <p:nvPr/>
        </p:nvSpPr>
        <p:spPr>
          <a:xfrm>
            <a:off x="0" y="569085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</a:t>
            </a:r>
            <a:r>
              <a:rPr lang="en-US" dirty="0" smtClean="0"/>
              <a:t>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24108"/>
              </p:ext>
            </p:extLst>
          </p:nvPr>
        </p:nvGraphicFramePr>
        <p:xfrm>
          <a:off x="2915816" y="480238"/>
          <a:ext cx="585440" cy="7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3" imgW="203040" imgH="253800" progId="Equation.DSMT4">
                  <p:embed/>
                </p:oleObj>
              </mc:Choice>
              <mc:Fallback>
                <p:oleObj name="Equation" r:id="rId3" imgW="20304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480238"/>
                        <a:ext cx="585440" cy="7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9473"/>
              </p:ext>
            </p:extLst>
          </p:nvPr>
        </p:nvGraphicFramePr>
        <p:xfrm>
          <a:off x="6187674" y="3253497"/>
          <a:ext cx="20923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5" imgW="1180800" imgH="203040" progId="Equation.DSMT4">
                  <p:embed/>
                </p:oleObj>
              </mc:Choice>
              <mc:Fallback>
                <p:oleObj name="Equation" r:id="rId5" imgW="1180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7674" y="3253497"/>
                        <a:ext cx="20923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4183"/>
              </p:ext>
            </p:extLst>
          </p:nvPr>
        </p:nvGraphicFramePr>
        <p:xfrm>
          <a:off x="6792400" y="3796857"/>
          <a:ext cx="630674" cy="30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7" imgW="368280" imgH="177480" progId="Equation.DSMT4">
                  <p:embed/>
                </p:oleObj>
              </mc:Choice>
              <mc:Fallback>
                <p:oleObj name="Equation" r:id="rId7" imgW="36828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2400" y="3796857"/>
                        <a:ext cx="630674" cy="30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52" y="1197926"/>
            <a:ext cx="3826768" cy="4920131"/>
          </a:xfrm>
        </p:spPr>
      </p:pic>
    </p:spTree>
    <p:extLst>
      <p:ext uri="{BB962C8B-B14F-4D97-AF65-F5344CB8AC3E}">
        <p14:creationId xmlns:p14="http://schemas.microsoft.com/office/powerpoint/2010/main" val="3882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along </a:t>
            </a:r>
            <a:r>
              <a:rPr lang="en-US" dirty="0"/>
              <a:t>l</a:t>
            </a:r>
            <a:r>
              <a:rPr lang="en-US" dirty="0" smtClean="0"/>
              <a:t>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09" y="1600200"/>
            <a:ext cx="701998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6056" y="1647825"/>
            <a:ext cx="1779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X-directed line:</a:t>
            </a:r>
          </a:p>
          <a:p>
            <a:endParaRPr lang="en-US" sz="2000" dirty="0" smtClean="0"/>
          </a:p>
          <a:p>
            <a:r>
              <a:rPr lang="en-US" sz="2000" dirty="0" smtClean="0"/>
              <a:t>Start at</a:t>
            </a:r>
          </a:p>
          <a:p>
            <a:endParaRPr lang="en-US" sz="2000" dirty="0"/>
          </a:p>
          <a:p>
            <a:r>
              <a:rPr lang="en-US" sz="2000" dirty="0" smtClean="0"/>
              <a:t>Finish at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01811"/>
              </p:ext>
            </p:extLst>
          </p:nvPr>
        </p:nvGraphicFramePr>
        <p:xfrm>
          <a:off x="6060288" y="2241144"/>
          <a:ext cx="2765066" cy="44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" imgW="1257120" imgH="203040" progId="Equation.DSMT4">
                  <p:embed/>
                </p:oleObj>
              </mc:Choice>
              <mc:Fallback>
                <p:oleObj name="Equation" r:id="rId4" imgW="1257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0288" y="2241144"/>
                        <a:ext cx="2765066" cy="446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83782"/>
              </p:ext>
            </p:extLst>
          </p:nvPr>
        </p:nvGraphicFramePr>
        <p:xfrm>
          <a:off x="6188894" y="2846018"/>
          <a:ext cx="786870" cy="408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88894" y="2846018"/>
                        <a:ext cx="786870" cy="408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4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28" y="1549089"/>
            <a:ext cx="6680776" cy="748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Boundary value problem is formulated as: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90053"/>
              </p:ext>
            </p:extLst>
          </p:nvPr>
        </p:nvGraphicFramePr>
        <p:xfrm>
          <a:off x="645076" y="2490438"/>
          <a:ext cx="4319588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2323800" imgH="1574640" progId="Equation.DSMT4">
                  <p:embed/>
                </p:oleObj>
              </mc:Choice>
              <mc:Fallback>
                <p:oleObj name="Equation" r:id="rId3" imgW="2323800" imgH="1574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76" y="2490438"/>
                        <a:ext cx="4319588" cy="292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200" y="2412347"/>
            <a:ext cx="2682048" cy="2490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4699" y="4965239"/>
            <a:ext cx="4384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There is an issue with calculation accuracy </a:t>
            </a:r>
          </a:p>
          <a:p>
            <a:pPr algn="ctr"/>
            <a:r>
              <a:rPr lang="en-US" dirty="0" smtClean="0"/>
              <a:t>in domain includes the corner point</a:t>
            </a:r>
            <a:endParaRPr lang="en-US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147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72000" y="5651456"/>
                <a:ext cx="2665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— </a:t>
                </a:r>
                <a:r>
                  <a:rPr lang="en-US" dirty="0" smtClean="0"/>
                  <a:t>ferromagnetic region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651456"/>
                <a:ext cx="2665281" cy="369332"/>
              </a:xfrm>
              <a:prstGeom prst="rect">
                <a:avLst/>
              </a:prstGeom>
              <a:blipFill>
                <a:blip r:embed="rId6"/>
                <a:stretch>
                  <a:fillRect t="-8197" r="-16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00096" y="6058614"/>
                <a:ext cx="20911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—</a:t>
                </a:r>
                <a:r>
                  <a:rPr lang="en-US" dirty="0" smtClean="0"/>
                  <a:t> vacuum region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96" y="6058614"/>
                <a:ext cx="2091150" cy="369332"/>
              </a:xfrm>
              <a:prstGeom prst="rect">
                <a:avLst/>
              </a:prstGeom>
              <a:blipFill>
                <a:blip r:embed="rId7"/>
                <a:stretch>
                  <a:fillRect t="-10000" r="-20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9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" y="953197"/>
            <a:ext cx="6912768" cy="5216383"/>
          </a:xfrm>
        </p:spPr>
      </p:pic>
      <p:sp>
        <p:nvSpPr>
          <p:cNvPr id="8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/>
              <a:t>n</a:t>
            </a:r>
            <a:r>
              <a:rPr lang="en-US" dirty="0" smtClean="0"/>
              <a:t>ear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</a:t>
            </a:r>
            <a:r>
              <a:rPr lang="en-US" dirty="0" smtClean="0"/>
              <a:t>orner </a:t>
            </a:r>
            <a:r>
              <a:rPr lang="en-US" dirty="0"/>
              <a:t>p</a:t>
            </a:r>
            <a:r>
              <a:rPr lang="en-US" dirty="0" smtClean="0"/>
              <a:t>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20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796136" y="1467010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467010"/>
                <a:ext cx="3545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9672" y="6169580"/>
                <a:ext cx="3834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number of nodes in linear dimension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9580"/>
                <a:ext cx="3834704" cy="369332"/>
              </a:xfrm>
              <a:prstGeom prst="rect">
                <a:avLst/>
              </a:prstGeom>
              <a:blipFill>
                <a:blip r:embed="rId5"/>
                <a:stretch>
                  <a:fillRect t="-8197" r="-174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556158" y="1491849"/>
            <a:ext cx="2195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 nodes in linear dimension for adaptive </a:t>
            </a:r>
            <a:r>
              <a:rPr lang="en-US" sz="2000" dirty="0" smtClean="0"/>
              <a:t>mesh correspond       </a:t>
            </a:r>
            <a:endParaRPr lang="en-US" sz="2000" dirty="0"/>
          </a:p>
          <a:p>
            <a:r>
              <a:rPr lang="en-US" sz="2000" dirty="0"/>
              <a:t>120 for uniform mesh on the same </a:t>
            </a:r>
            <a:r>
              <a:rPr lang="en-US" sz="2000" dirty="0" smtClean="0"/>
              <a:t>region,</a:t>
            </a:r>
          </a:p>
          <a:p>
            <a:r>
              <a:rPr lang="en-US" sz="2000" dirty="0" smtClean="0"/>
              <a:t>so there is gain:   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90129"/>
              </p:ext>
            </p:extLst>
          </p:nvPr>
        </p:nvGraphicFramePr>
        <p:xfrm>
          <a:off x="6729462" y="4184808"/>
          <a:ext cx="2015244" cy="106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863280" imgH="457200" progId="Equation.DSMT4">
                  <p:embed/>
                </p:oleObj>
              </mc:Choice>
              <mc:Fallback>
                <p:oleObj name="Equation" r:id="rId6" imgW="863280" imgH="457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9462" y="4184808"/>
                        <a:ext cx="2015244" cy="106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</a:t>
            </a:r>
            <a:r>
              <a:rPr lang="en-US" dirty="0" smtClean="0"/>
              <a:t>near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</a:t>
            </a:r>
            <a:r>
              <a:rPr lang="en-US" dirty="0" smtClean="0"/>
              <a:t>orner </a:t>
            </a:r>
            <a:r>
              <a:rPr lang="en-US" dirty="0"/>
              <a:t>p</a:t>
            </a:r>
            <a:r>
              <a:rPr lang="en-US" dirty="0" smtClean="0"/>
              <a:t>oint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7" y="1329415"/>
            <a:ext cx="3450353" cy="26036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21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90" y="1321487"/>
            <a:ext cx="3460860" cy="261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8" y="3974764"/>
            <a:ext cx="3531894" cy="2665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2" y="3974764"/>
            <a:ext cx="3575816" cy="26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1"/>
            <a:ext cx="6995120" cy="1684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Upper estimation of the field growth near the corner point is obtained for case when magnet permeability is limited</a:t>
            </a:r>
            <a:endParaRPr lang="ru-RU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22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763687" y="3244334"/>
            <a:ext cx="7056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Adaptive mesh for simple model is created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1679" y="3948043"/>
            <a:ext cx="7119317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800" smtClean="0"/>
              <a:t>Adaptive mesh gives a gain in the number of nodes around at 64 times</a:t>
            </a:r>
            <a:endParaRPr lang="en-US" sz="2800" dirty="0"/>
          </a:p>
        </p:txBody>
      </p:sp>
      <p:cxnSp>
        <p:nvCxnSpPr>
          <p:cNvPr id="8" name="Прямая соединительная линия 4"/>
          <p:cNvCxnSpPr/>
          <p:nvPr/>
        </p:nvCxnSpPr>
        <p:spPr bwMode="auto">
          <a:xfrm>
            <a:off x="1187624" y="1487216"/>
            <a:ext cx="0" cy="3595538"/>
          </a:xfrm>
          <a:prstGeom prst="line">
            <a:avLst/>
          </a:prstGeom>
          <a:ln>
            <a:solidFill>
              <a:srgbClr val="4F81BD"/>
            </a:solidFill>
            <a:prstDash val="soli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71600" y="2010545"/>
            <a:ext cx="432048" cy="43204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1600" y="3302050"/>
            <a:ext cx="432048" cy="43204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75073" y="4031115"/>
            <a:ext cx="432048" cy="43204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1987" y="205079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35460" y="33370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881" y="406685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47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 rot="5400000">
            <a:off x="-432375" y="2133365"/>
            <a:ext cx="2927663" cy="2051718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0406" y="1670728"/>
            <a:ext cx="9144000" cy="2952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5826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Thank you!</a:t>
            </a:r>
            <a:endParaRPr lang="ru-RU" sz="3200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0" y="1668808"/>
            <a:ext cx="1979712" cy="2944593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49" y="1430840"/>
            <a:ext cx="6527302" cy="49255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5"/>
          <p:cNvSpPr/>
          <p:nvPr/>
        </p:nvSpPr>
        <p:spPr>
          <a:xfrm>
            <a:off x="0" y="1206077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26" y="90121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4720" y="2235028"/>
            <a:ext cx="6557900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Estimation of magnet field’s growth</a:t>
            </a:r>
          </a:p>
          <a:p>
            <a:pPr marL="0" indent="0" algn="just">
              <a:buNone/>
            </a:pPr>
            <a:r>
              <a:rPr lang="en-US" sz="2400" b="1" dirty="0" smtClean="0"/>
              <a:t>Calculation</a:t>
            </a:r>
          </a:p>
          <a:p>
            <a:pPr marL="0" indent="0" algn="just">
              <a:buNone/>
            </a:pPr>
            <a:r>
              <a:rPr lang="en-US" sz="2400" b="1" dirty="0" smtClean="0"/>
              <a:t>-model body</a:t>
            </a:r>
          </a:p>
          <a:p>
            <a:pPr marL="0" indent="0" algn="just">
              <a:buNone/>
            </a:pPr>
            <a:r>
              <a:rPr lang="en-US" sz="2400" b="1" dirty="0" smtClean="0"/>
              <a:t>-mesh</a:t>
            </a:r>
          </a:p>
          <a:p>
            <a:pPr marL="0" indent="0" algn="just">
              <a:buNone/>
            </a:pPr>
            <a:r>
              <a:rPr lang="en-US" sz="2400" b="1" dirty="0"/>
              <a:t>R</a:t>
            </a:r>
            <a:r>
              <a:rPr lang="en-US" sz="2400" b="1" dirty="0" smtClean="0"/>
              <a:t>esults</a:t>
            </a:r>
            <a:endParaRPr lang="ru-RU" sz="2400" b="1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094427" y="2299876"/>
            <a:ext cx="0" cy="2082155"/>
          </a:xfrm>
          <a:prstGeom prst="line">
            <a:avLst/>
          </a:prstGeom>
          <a:ln>
            <a:prstDash val="soli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Овал 19"/>
          <p:cNvSpPr>
            <a:spLocks noChangeArrowheads="1"/>
          </p:cNvSpPr>
          <p:nvPr/>
        </p:nvSpPr>
        <p:spPr bwMode="auto">
          <a:xfrm>
            <a:off x="2024707" y="2409082"/>
            <a:ext cx="141287" cy="138112"/>
          </a:xfrm>
          <a:prstGeom prst="ellipse">
            <a:avLst/>
          </a:prstGeom>
          <a:solidFill>
            <a:srgbClr val="4F81BD"/>
          </a:solidFill>
          <a:ln>
            <a:noFill/>
          </a:ln>
          <a:extLst/>
        </p:spPr>
        <p:txBody>
          <a:bodyPr/>
          <a:lstStyle>
            <a:lvl1pPr marL="454025" indent="-339725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105000"/>
              <a:buFont typeface="Wingdings" panose="05000000000000000000" pitchFamily="2" charset="2"/>
              <a:buChar char="§"/>
            </a:pPr>
            <a:endParaRPr lang="ru-RU" altLang="ru-RU" sz="1400" b="0">
              <a:solidFill>
                <a:srgbClr val="EF1C23"/>
              </a:solidFill>
            </a:endParaRPr>
          </a:p>
        </p:txBody>
      </p:sp>
      <p:sp>
        <p:nvSpPr>
          <p:cNvPr id="8" name="Овал 19"/>
          <p:cNvSpPr>
            <a:spLocks noChangeArrowheads="1"/>
          </p:cNvSpPr>
          <p:nvPr/>
        </p:nvSpPr>
        <p:spPr bwMode="auto">
          <a:xfrm>
            <a:off x="2030568" y="2843266"/>
            <a:ext cx="141287" cy="138112"/>
          </a:xfrm>
          <a:prstGeom prst="ellipse">
            <a:avLst/>
          </a:prstGeom>
          <a:solidFill>
            <a:srgbClr val="4F81BD"/>
          </a:solidFill>
          <a:ln>
            <a:noFill/>
          </a:ln>
          <a:extLst/>
        </p:spPr>
        <p:txBody>
          <a:bodyPr/>
          <a:lstStyle>
            <a:lvl1pPr marL="454025" indent="-339725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105000"/>
              <a:buFont typeface="Wingdings" panose="05000000000000000000" pitchFamily="2" charset="2"/>
              <a:buChar char="§"/>
            </a:pPr>
            <a:endParaRPr lang="ru-RU" altLang="ru-RU" sz="1400" b="0">
              <a:solidFill>
                <a:srgbClr val="EF1C23"/>
              </a:solidFill>
            </a:endParaRPr>
          </a:p>
        </p:txBody>
      </p:sp>
      <p:sp>
        <p:nvSpPr>
          <p:cNvPr id="9" name="Овал 19"/>
          <p:cNvSpPr>
            <a:spLocks noChangeArrowheads="1"/>
          </p:cNvSpPr>
          <p:nvPr/>
        </p:nvSpPr>
        <p:spPr bwMode="auto">
          <a:xfrm>
            <a:off x="2024706" y="3277450"/>
            <a:ext cx="141287" cy="138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454025" indent="-339725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105000"/>
              <a:buFont typeface="Wingdings" panose="05000000000000000000" pitchFamily="2" charset="2"/>
              <a:buChar char="§"/>
            </a:pPr>
            <a:endParaRPr lang="ru-RU" altLang="ru-RU" sz="1400" b="0">
              <a:solidFill>
                <a:srgbClr val="EF1C23"/>
              </a:solidFill>
            </a:endParaRPr>
          </a:p>
        </p:txBody>
      </p:sp>
      <p:sp>
        <p:nvSpPr>
          <p:cNvPr id="10" name="Овал 19"/>
          <p:cNvSpPr>
            <a:spLocks noChangeArrowheads="1"/>
          </p:cNvSpPr>
          <p:nvPr/>
        </p:nvSpPr>
        <p:spPr bwMode="auto">
          <a:xfrm>
            <a:off x="2029878" y="4094291"/>
            <a:ext cx="141287" cy="138112"/>
          </a:xfrm>
          <a:prstGeom prst="ellipse">
            <a:avLst/>
          </a:prstGeom>
          <a:solidFill>
            <a:srgbClr val="4F81BD"/>
          </a:solidFill>
          <a:ln>
            <a:noFill/>
          </a:ln>
          <a:extLst/>
        </p:spPr>
        <p:txBody>
          <a:bodyPr/>
          <a:lstStyle>
            <a:lvl1pPr marL="454025" indent="-339725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105000"/>
              <a:buFont typeface="Wingdings" panose="05000000000000000000" pitchFamily="2" charset="2"/>
              <a:buChar char="§"/>
            </a:pPr>
            <a:endParaRPr lang="ru-RU" altLang="ru-RU" sz="1400" b="0">
              <a:solidFill>
                <a:srgbClr val="EF1C23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3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61981" y="2308861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6538912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Исследование поведения решения линейного уравнения дивергентного типа</a:t>
            </a:r>
            <a:endParaRPr lang="ru-RU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8986" y="272385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10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03057" y="316576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r>
              <a:rPr lang="en-US" sz="1600" b="1" dirty="0" smtClean="0"/>
              <a:t>1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04382" y="397276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r>
              <a:rPr lang="en-US" sz="1600" b="1" dirty="0"/>
              <a:t>6</a:t>
            </a:r>
            <a:endParaRPr lang="ru-RU" sz="1600" b="1" dirty="0"/>
          </a:p>
        </p:txBody>
      </p:sp>
      <p:sp>
        <p:nvSpPr>
          <p:cNvPr id="23" name="Овал 19"/>
          <p:cNvSpPr>
            <a:spLocks noChangeArrowheads="1"/>
          </p:cNvSpPr>
          <p:nvPr/>
        </p:nvSpPr>
        <p:spPr bwMode="auto">
          <a:xfrm>
            <a:off x="2029722" y="3722936"/>
            <a:ext cx="141287" cy="138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>
            <a:lvl1pPr marL="454025" indent="-339725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105000"/>
              <a:buFont typeface="Wingdings" panose="05000000000000000000" pitchFamily="2" charset="2"/>
              <a:buChar char="§"/>
            </a:pPr>
            <a:endParaRPr lang="ru-RU" altLang="ru-RU" sz="1400" b="0">
              <a:solidFill>
                <a:srgbClr val="EF1C2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2658" y="3606109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r>
              <a:rPr lang="en-US" sz="1600" b="1" dirty="0" smtClean="0"/>
              <a:t>5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588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-1247438" y="2549068"/>
            <a:ext cx="4570013" cy="2051718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138" y="310286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I. </a:t>
            </a:r>
            <a:r>
              <a:rPr lang="en-US" sz="3200" b="1" dirty="0"/>
              <a:t>Estimation of magnet field’s growth</a:t>
            </a:r>
            <a:br>
              <a:rPr lang="en-US" sz="3200" b="1" dirty="0"/>
            </a:br>
            <a:endParaRPr lang="ru-RU" sz="3200" b="1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12700" y="1246865"/>
            <a:ext cx="1979712" cy="4622865"/>
          </a:xfrm>
          <a:prstGeom prst="rtTriangl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4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3800" y="6575111"/>
            <a:ext cx="943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/>
              <a:t>Estimation of Magnetic Field Growth and Construction of Adaptive Mesh in Corner Domain for </a:t>
            </a:r>
            <a:r>
              <a:rPr lang="en-US" sz="1000" b="0" i="1" dirty="0" err="1" smtClean="0"/>
              <a:t>Magnetostatic</a:t>
            </a:r>
            <a:r>
              <a:rPr lang="en-US" sz="1000" b="0" i="1" dirty="0" smtClean="0"/>
              <a:t> Problem in 3-Dimensional Space </a:t>
            </a:r>
            <a:r>
              <a:rPr lang="ru-RU" sz="1000" b="0" i="1" dirty="0" smtClean="0"/>
              <a:t/>
            </a:r>
            <a:br>
              <a:rPr lang="ru-RU" sz="1000" b="0" i="1" dirty="0" smtClean="0"/>
            </a:b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9497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5"/>
          <p:cNvSpPr/>
          <p:nvPr/>
        </p:nvSpPr>
        <p:spPr>
          <a:xfrm>
            <a:off x="0" y="626235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664" y="2798050"/>
            <a:ext cx="3854336" cy="3727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160" y="1457337"/>
            <a:ext cx="697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ntegral formulation of </a:t>
            </a:r>
            <a:r>
              <a:rPr lang="en-US" sz="2400" dirty="0" err="1" smtClean="0"/>
              <a:t>magnetostatic</a:t>
            </a:r>
            <a:r>
              <a:rPr lang="en-US" sz="2400" dirty="0" smtClean="0"/>
              <a:t> problem in 3D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28057" y="4265880"/>
            <a:ext cx="504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— </a:t>
            </a:r>
            <a:r>
              <a:rPr lang="en-US" sz="2400" dirty="0" smtClean="0"/>
              <a:t>ferromagnetic magnetization vector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1161" y="3259841"/>
            <a:ext cx="435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—</a:t>
            </a:r>
            <a:r>
              <a:rPr lang="ru-RU" dirty="0" smtClean="0"/>
              <a:t> </a:t>
            </a:r>
            <a:r>
              <a:rPr lang="en-US" sz="2400" dirty="0" smtClean="0"/>
              <a:t>field from the current sources, </a:t>
            </a:r>
            <a:r>
              <a:rPr lang="en-US" sz="2400" b="1" dirty="0" smtClean="0"/>
              <a:t>it is limited  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5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3300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Estimation of magnet field’s growth</a:t>
            </a:r>
            <a:endParaRPr lang="ru-RU" sz="3600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1979712" y="4046665"/>
            <a:ext cx="24970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298728"/>
              </p:ext>
            </p:extLst>
          </p:nvPr>
        </p:nvGraphicFramePr>
        <p:xfrm>
          <a:off x="591392" y="3173275"/>
          <a:ext cx="674948" cy="69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5" imgW="241195" imgH="253890" progId="Equation.DSMT4">
                  <p:embed/>
                </p:oleObj>
              </mc:Choice>
              <mc:Fallback>
                <p:oleObj name="Equation" r:id="rId5" imgW="241195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92" y="3173275"/>
                        <a:ext cx="674948" cy="692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434948" y="47091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409746" y="4108387"/>
            <a:ext cx="239063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767407"/>
              </p:ext>
            </p:extLst>
          </p:nvPr>
        </p:nvGraphicFramePr>
        <p:xfrm>
          <a:off x="591392" y="4124059"/>
          <a:ext cx="596232" cy="596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7" imgW="203024" imgH="203024" progId="Equation.DSMT4">
                  <p:embed/>
                </p:oleObj>
              </mc:Choice>
              <mc:Fallback>
                <p:oleObj name="Equation" r:id="rId7" imgW="203024" imgH="20302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92" y="4124059"/>
                        <a:ext cx="596232" cy="596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76098"/>
              </p:ext>
            </p:extLst>
          </p:nvPr>
        </p:nvGraphicFramePr>
        <p:xfrm>
          <a:off x="564928" y="1738022"/>
          <a:ext cx="5685866" cy="129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9" imgW="2273300" imgH="520700" progId="Equation.DSMT4">
                  <p:embed/>
                </p:oleObj>
              </mc:Choice>
              <mc:Fallback>
                <p:oleObj name="Equation" r:id="rId9" imgW="2273300" imgH="5207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28" y="1738022"/>
                        <a:ext cx="5685866" cy="1296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5"/>
          <p:cNvSpPr/>
          <p:nvPr/>
        </p:nvSpPr>
        <p:spPr>
          <a:xfrm>
            <a:off x="0" y="664335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1143000"/>
          </a:xfrm>
        </p:spPr>
        <p:txBody>
          <a:bodyPr/>
          <a:lstStyle/>
          <a:p>
            <a:r>
              <a:rPr lang="en-US" b="1" dirty="0"/>
              <a:t>Estimation of magnet field’s </a:t>
            </a:r>
            <a:r>
              <a:rPr lang="en-US" b="1" dirty="0" smtClean="0"/>
              <a:t>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6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7200" y="3400609"/>
            <a:ext cx="8163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representation                                    when               is valid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195501"/>
              </p:ext>
            </p:extLst>
          </p:nvPr>
        </p:nvGraphicFramePr>
        <p:xfrm>
          <a:off x="3188374" y="3262009"/>
          <a:ext cx="42957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3" imgW="2247840" imgH="393480" progId="Equation.DSMT4">
                  <p:embed/>
                </p:oleObj>
              </mc:Choice>
              <mc:Fallback>
                <p:oleObj name="Equation" r:id="rId3" imgW="224784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374" y="3262009"/>
                        <a:ext cx="4295775" cy="75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99263"/>
              </p:ext>
            </p:extLst>
          </p:nvPr>
        </p:nvGraphicFramePr>
        <p:xfrm>
          <a:off x="701714" y="1922565"/>
          <a:ext cx="5650953" cy="67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5" imgW="2222500" imgH="266700" progId="Equation.DSMT4">
                  <p:embed/>
                </p:oleObj>
              </mc:Choice>
              <mc:Fallback>
                <p:oleObj name="Equation" r:id="rId5" imgW="2222500" imgH="266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14" y="1922565"/>
                        <a:ext cx="5650953" cy="677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553"/>
              </p:ext>
            </p:extLst>
          </p:nvPr>
        </p:nvGraphicFramePr>
        <p:xfrm>
          <a:off x="701714" y="2572836"/>
          <a:ext cx="45720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14" y="2572836"/>
                        <a:ext cx="457200" cy="54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89900" y="2624871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</a:t>
            </a:r>
            <a:r>
              <a:rPr lang="ru-RU" sz="2400" dirty="0" smtClean="0"/>
              <a:t> </a:t>
            </a:r>
            <a:r>
              <a:rPr lang="en-US" sz="2400" dirty="0" smtClean="0"/>
              <a:t>constant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39552" y="1493854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Ferromagnetic </a:t>
            </a:r>
            <a:r>
              <a:rPr lang="en-US" sz="2400" dirty="0"/>
              <a:t>magnetization vector</a:t>
            </a: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701714" y="3846156"/>
            <a:ext cx="11872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05538"/>
              </p:ext>
            </p:extLst>
          </p:nvPr>
        </p:nvGraphicFramePr>
        <p:xfrm>
          <a:off x="593430" y="4038668"/>
          <a:ext cx="256805" cy="37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9" imgW="152268" imgH="164957" progId="Equation.DSMT4">
                  <p:embed/>
                </p:oleObj>
              </mc:Choice>
              <mc:Fallback>
                <p:oleObj name="Equation" r:id="rId9" imgW="152268" imgH="164957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30" y="4038668"/>
                        <a:ext cx="256805" cy="378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1072520" y="3867291"/>
            <a:ext cx="19411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2984"/>
              </p:ext>
            </p:extLst>
          </p:nvPr>
        </p:nvGraphicFramePr>
        <p:xfrm>
          <a:off x="1723499" y="4050939"/>
          <a:ext cx="323528" cy="35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11" imgW="152268" imgH="164957" progId="Equation.DSMT4">
                  <p:embed/>
                </p:oleObj>
              </mc:Choice>
              <mc:Fallback>
                <p:oleObj name="Equation" r:id="rId11" imgW="152268" imgH="164957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499" y="4050939"/>
                        <a:ext cx="323528" cy="357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49775" y="4021298"/>
            <a:ext cx="443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nd       are positively constant    </a:t>
            </a:r>
            <a:endParaRPr lang="en-US" sz="24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73122"/>
              </p:ext>
            </p:extLst>
          </p:nvPr>
        </p:nvGraphicFramePr>
        <p:xfrm>
          <a:off x="1849167" y="4680382"/>
          <a:ext cx="1111278" cy="37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13" imgW="507780" imgH="177723" progId="Equation.DSMT4">
                  <p:embed/>
                </p:oleObj>
              </mc:Choice>
              <mc:Fallback>
                <p:oleObj name="Equation" r:id="rId13" imgW="507780" imgH="177723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167" y="4680382"/>
                        <a:ext cx="1111278" cy="379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46197"/>
              </p:ext>
            </p:extLst>
          </p:nvPr>
        </p:nvGraphicFramePr>
        <p:xfrm>
          <a:off x="878596" y="5283419"/>
          <a:ext cx="1309207" cy="66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15" imgW="558800" imgH="279400" progId="Equation.DSMT4">
                  <p:embed/>
                </p:oleObj>
              </mc:Choice>
              <mc:Fallback>
                <p:oleObj name="Equation" r:id="rId15" imgW="558800" imgH="2794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96" y="5283419"/>
                        <a:ext cx="1309207" cy="665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62095"/>
              </p:ext>
            </p:extLst>
          </p:nvPr>
        </p:nvGraphicFramePr>
        <p:xfrm>
          <a:off x="870251" y="5959914"/>
          <a:ext cx="1640494" cy="57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17" imgW="647700" imgH="228600" progId="Equation.DSMT4">
                  <p:embed/>
                </p:oleObj>
              </mc:Choice>
              <mc:Fallback>
                <p:oleObj name="Equation" r:id="rId17" imgW="64770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51" y="5959914"/>
                        <a:ext cx="1640494" cy="578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ight Arrow 46"/>
          <p:cNvSpPr/>
          <p:nvPr/>
        </p:nvSpPr>
        <p:spPr>
          <a:xfrm>
            <a:off x="67756" y="4609225"/>
            <a:ext cx="525674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78596" y="4611479"/>
            <a:ext cx="6076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hen  </a:t>
            </a:r>
            <a:r>
              <a:rPr lang="en-US" sz="2400" dirty="0"/>
              <a:t>                             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  </a:t>
            </a:r>
          </a:p>
          <a:p>
            <a:r>
              <a:rPr lang="en-US" sz="2400" dirty="0" smtClean="0"/>
              <a:t>	      is </a:t>
            </a:r>
            <a:r>
              <a:rPr lang="en-US" sz="2400" dirty="0"/>
              <a:t>limited by constant</a:t>
            </a:r>
          </a:p>
          <a:p>
            <a:r>
              <a:rPr lang="en-US" dirty="0" smtClean="0"/>
              <a:t> ,</a:t>
            </a:r>
            <a:endParaRPr lang="en-US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61" y="3848903"/>
            <a:ext cx="3329435" cy="231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5"/>
          <p:cNvSpPr/>
          <p:nvPr/>
        </p:nvSpPr>
        <p:spPr>
          <a:xfrm>
            <a:off x="0" y="61671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12" y="3183517"/>
            <a:ext cx="3640666" cy="33418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Estimation of magnet field’s growth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7408" y="1317233"/>
            <a:ext cx="496855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Assess the second part of initial equation</a:t>
            </a:r>
            <a:endParaRPr lang="en-US" sz="20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-2196752" y="2276871"/>
            <a:ext cx="8030286" cy="4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57200" y="26559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66934"/>
              </p:ext>
            </p:extLst>
          </p:nvPr>
        </p:nvGraphicFramePr>
        <p:xfrm>
          <a:off x="573350" y="1731377"/>
          <a:ext cx="4536504" cy="449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4" imgW="3136680" imgH="2781000" progId="Equation.DSMT4">
                  <p:embed/>
                </p:oleObj>
              </mc:Choice>
              <mc:Fallback>
                <p:oleObj name="Equation" r:id="rId4" imgW="3136680" imgH="278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50" y="1731377"/>
                        <a:ext cx="4536504" cy="44979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3"/>
          <p:cNvSpPr txBox="1">
            <a:spLocks/>
          </p:cNvSpPr>
          <p:nvPr/>
        </p:nvSpPr>
        <p:spPr>
          <a:xfrm>
            <a:off x="5239292" y="1747108"/>
            <a:ext cx="96511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where</a:t>
            </a:r>
            <a:endParaRPr lang="en-US" sz="2000" dirty="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236296" y="5358684"/>
            <a:ext cx="12089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354099"/>
              </p:ext>
            </p:extLst>
          </p:nvPr>
        </p:nvGraphicFramePr>
        <p:xfrm>
          <a:off x="6204404" y="1383108"/>
          <a:ext cx="288925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6" imgW="1765080" imgH="1091880" progId="Equation.DSMT4">
                  <p:embed/>
                </p:oleObj>
              </mc:Choice>
              <mc:Fallback>
                <p:oleObj name="Equation" r:id="rId6" imgW="1765080" imgH="1091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404" y="1383108"/>
                        <a:ext cx="2889250" cy="178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0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"/>
          <p:cNvSpPr/>
          <p:nvPr/>
        </p:nvSpPr>
        <p:spPr>
          <a:xfrm>
            <a:off x="0" y="626235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714" y="3349625"/>
            <a:ext cx="3333750" cy="328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1143000"/>
          </a:xfrm>
        </p:spPr>
        <p:txBody>
          <a:bodyPr/>
          <a:lstStyle/>
          <a:p>
            <a:r>
              <a:rPr lang="en-US" b="1" dirty="0"/>
              <a:t>Estimation of magnet field’s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8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2392" y="16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6372199" y="2564925"/>
            <a:ext cx="174084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4296" y="437347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use the expression for the generating  function </a:t>
            </a:r>
            <a:endParaRPr lang="en-US" sz="20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4522"/>
              </p:ext>
            </p:extLst>
          </p:nvPr>
        </p:nvGraphicFramePr>
        <p:xfrm>
          <a:off x="749797" y="4937887"/>
          <a:ext cx="4830315" cy="142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4" imgW="3035300" imgH="889000" progId="Equation.DSMT4">
                  <p:embed/>
                </p:oleObj>
              </mc:Choice>
              <mc:Fallback>
                <p:oleObj name="Equation" r:id="rId4" imgW="3035300" imgH="8890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97" y="4937887"/>
                        <a:ext cx="4830315" cy="1421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138743"/>
              </p:ext>
            </p:extLst>
          </p:nvPr>
        </p:nvGraphicFramePr>
        <p:xfrm>
          <a:off x="333590" y="1502595"/>
          <a:ext cx="8549776" cy="88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6" imgW="5334000" imgH="546100" progId="Equation.DSMT4">
                  <p:embed/>
                </p:oleObj>
              </mc:Choice>
              <mc:Fallback>
                <p:oleObj name="Equation" r:id="rId6" imgW="5334000" imgH="5461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90" y="1502595"/>
                        <a:ext cx="8549776" cy="880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46172"/>
              </p:ext>
            </p:extLst>
          </p:nvPr>
        </p:nvGraphicFramePr>
        <p:xfrm>
          <a:off x="295275" y="2466975"/>
          <a:ext cx="66071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8" imgW="4317840" imgH="660240" progId="Equation.DSMT4">
                  <p:embed/>
                </p:oleObj>
              </mc:Choice>
              <mc:Fallback>
                <p:oleObj name="Equation" r:id="rId8" imgW="4317840" imgH="6602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2466975"/>
                        <a:ext cx="6607175" cy="1014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33590" y="3645015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006879"/>
              </p:ext>
            </p:extLst>
          </p:nvPr>
        </p:nvGraphicFramePr>
        <p:xfrm>
          <a:off x="1131888" y="3417888"/>
          <a:ext cx="85248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10" imgW="444240" imgH="457200" progId="Equation.DSMT4">
                  <p:embed/>
                </p:oleObj>
              </mc:Choice>
              <mc:Fallback>
                <p:oleObj name="Equation" r:id="rId10" imgW="444240" imgH="4572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417888"/>
                        <a:ext cx="85248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55645"/>
              </p:ext>
            </p:extLst>
          </p:nvPr>
        </p:nvGraphicFramePr>
        <p:xfrm>
          <a:off x="2142852" y="3668249"/>
          <a:ext cx="4384259" cy="3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12" imgW="2895600" imgH="241300" progId="Equation.DSMT4">
                  <p:embed/>
                </p:oleObj>
              </mc:Choice>
              <mc:Fallback>
                <p:oleObj name="Equation" r:id="rId12" imgW="2895600" imgH="2413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52" y="3668249"/>
                        <a:ext cx="4384259" cy="370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388424" y="5511800"/>
                <a:ext cx="387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5511800"/>
                <a:ext cx="38747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816451" y="6255330"/>
                <a:ext cx="397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51" y="6255330"/>
                <a:ext cx="39709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832519" y="3356352"/>
                <a:ext cx="384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519" y="3356352"/>
                <a:ext cx="38427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5"/>
          <p:cNvSpPr/>
          <p:nvPr/>
        </p:nvSpPr>
        <p:spPr>
          <a:xfrm>
            <a:off x="0" y="597660"/>
            <a:ext cx="9144000" cy="546328"/>
          </a:xfrm>
          <a:prstGeom prst="rect">
            <a:avLst/>
          </a:prstGeom>
          <a:solidFill>
            <a:srgbClr val="4F81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Estimation of magnet field’s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75ED-1662-47FF-8A37-AB7598A8B00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179787"/>
              </p:ext>
            </p:extLst>
          </p:nvPr>
        </p:nvGraphicFramePr>
        <p:xfrm>
          <a:off x="150812" y="1628800"/>
          <a:ext cx="884237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3" imgW="5740200" imgH="2108160" progId="Equation.DSMT4">
                  <p:embed/>
                </p:oleObj>
              </mc:Choice>
              <mc:Fallback>
                <p:oleObj name="Equation" r:id="rId3" imgW="5740200" imgH="2108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" y="1628800"/>
                        <a:ext cx="8842375" cy="324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008" y="5245642"/>
            <a:ext cx="277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             is limited</a:t>
            </a:r>
            <a:r>
              <a:rPr lang="ru-RU" sz="2000" dirty="0" smtClean="0"/>
              <a:t>, 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39016"/>
              </p:ext>
            </p:extLst>
          </p:nvPr>
        </p:nvGraphicFramePr>
        <p:xfrm>
          <a:off x="1189583" y="5248790"/>
          <a:ext cx="6461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5" imgW="393480" imgH="253800" progId="Equation.DSMT4">
                  <p:embed/>
                </p:oleObj>
              </mc:Choice>
              <mc:Fallback>
                <p:oleObj name="Equation" r:id="rId5" imgW="39348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583" y="5248790"/>
                        <a:ext cx="646113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5042"/>
              </p:ext>
            </p:extLst>
          </p:nvPr>
        </p:nvGraphicFramePr>
        <p:xfrm>
          <a:off x="3308350" y="5073650"/>
          <a:ext cx="54165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7" imgW="3657600" imgH="482400" progId="Equation.DSMT4">
                  <p:embed/>
                </p:oleObj>
              </mc:Choice>
              <mc:Fallback>
                <p:oleObj name="Equation" r:id="rId7" imgW="36576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5073650"/>
                        <a:ext cx="5416550" cy="71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7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414</Words>
  <Application>Microsoft Office PowerPoint</Application>
  <PresentationFormat>On-screen Show (4:3)</PresentationFormat>
  <Paragraphs>121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JhengHei UI Light</vt:lpstr>
      <vt:lpstr>Arial</vt:lpstr>
      <vt:lpstr>Calibri</vt:lpstr>
      <vt:lpstr>Cambria Math</vt:lpstr>
      <vt:lpstr>Franklin Gothic Book</vt:lpstr>
      <vt:lpstr>Franklin Gothic Medium</vt:lpstr>
      <vt:lpstr>Garamond</vt:lpstr>
      <vt:lpstr>Times New Roman</vt:lpstr>
      <vt:lpstr>Wingdings</vt:lpstr>
      <vt:lpstr>Тема Office</vt:lpstr>
      <vt:lpstr>Equation</vt:lpstr>
      <vt:lpstr>Estimation of Magnetic Field Growth and Construction of Adaptive Mesh in Corner Domain for Magnetostatic Problem in  3-Dimensional Space  </vt:lpstr>
      <vt:lpstr>Introduction</vt:lpstr>
      <vt:lpstr>Outline</vt:lpstr>
      <vt:lpstr>I. Estimation of magnet field’s growth </vt:lpstr>
      <vt:lpstr>PowerPoint Presentation</vt:lpstr>
      <vt:lpstr>Estimation of magnet field’s growth</vt:lpstr>
      <vt:lpstr>Estimation of magnet field’s growth</vt:lpstr>
      <vt:lpstr>Estimation of magnet field’s growth</vt:lpstr>
      <vt:lpstr>Estimation of magnet field’s growth</vt:lpstr>
      <vt:lpstr>II. Calculation</vt:lpstr>
      <vt:lpstr>Model body</vt:lpstr>
      <vt:lpstr>Parameters</vt:lpstr>
      <vt:lpstr>Uniform mesh</vt:lpstr>
      <vt:lpstr>Adaptive mesh creation</vt:lpstr>
      <vt:lpstr>Mesh</vt:lpstr>
      <vt:lpstr>PowerPoint Presentation</vt:lpstr>
      <vt:lpstr>III. Results </vt:lpstr>
      <vt:lpstr>on the disk</vt:lpstr>
      <vt:lpstr>Field along line</vt:lpstr>
      <vt:lpstr>Field near the corner point</vt:lpstr>
      <vt:lpstr>Field near the corner point</vt:lpstr>
      <vt:lpstr>Conclusion</vt:lpstr>
      <vt:lpstr>Thank you!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ПОВЕДЕНИЯ РЕШЕНИЯ НЕЛИНЕЙНОГО УРАВНЕНИЯ ДИВЕРГЕНТНОГО ТИПА</dc:title>
  <dc:creator>Александр Тарелкин</dc:creator>
  <cp:lastModifiedBy>Александр Тарелкин</cp:lastModifiedBy>
  <cp:revision>88</cp:revision>
  <dcterms:created xsi:type="dcterms:W3CDTF">2017-04-12T20:25:34Z</dcterms:created>
  <dcterms:modified xsi:type="dcterms:W3CDTF">2017-07-03T08:16:06Z</dcterms:modified>
</cp:coreProperties>
</file>