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9" r:id="rId3"/>
    <p:sldId id="281" r:id="rId4"/>
    <p:sldId id="261" r:id="rId5"/>
    <p:sldId id="262" r:id="rId6"/>
    <p:sldId id="263" r:id="rId7"/>
    <p:sldId id="264" r:id="rId8"/>
    <p:sldId id="265" r:id="rId9"/>
    <p:sldId id="276" r:id="rId10"/>
    <p:sldId id="279" r:id="rId11"/>
    <p:sldId id="277" r:id="rId12"/>
    <p:sldId id="266" r:id="rId13"/>
    <p:sldId id="267" r:id="rId14"/>
    <p:sldId id="268" r:id="rId15"/>
    <p:sldId id="280" r:id="rId16"/>
    <p:sldId id="269" r:id="rId17"/>
    <p:sldId id="274" r:id="rId18"/>
    <p:sldId id="273" r:id="rId19"/>
    <p:sldId id="270" r:id="rId20"/>
    <p:sldId id="257" r:id="rId21"/>
    <p:sldId id="272" r:id="rId22"/>
    <p:sldId id="275" r:id="rId23"/>
    <p:sldId id="260" r:id="rId24"/>
    <p:sldId id="25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433E"/>
    <a:srgbClr val="F6EEC5"/>
    <a:srgbClr val="D84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964"/>
  </p:normalViewPr>
  <p:slideViewPr>
    <p:cSldViewPr snapToGrid="0" snapToObjects="1">
      <p:cViewPr>
        <p:scale>
          <a:sx n="105" d="100"/>
          <a:sy n="105" d="100"/>
        </p:scale>
        <p:origin x="184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yVal>
            <c:numRef>
              <c:f>Лист1!$C$2:$C$51</c:f>
              <c:numCache>
                <c:formatCode>General</c:formatCode>
                <c:ptCount val="50"/>
                <c:pt idx="8">
                  <c:v>1.0</c:v>
                </c:pt>
                <c:pt idx="9">
                  <c:v>0.998</c:v>
                </c:pt>
                <c:pt idx="10">
                  <c:v>0.999</c:v>
                </c:pt>
                <c:pt idx="11">
                  <c:v>1.003</c:v>
                </c:pt>
                <c:pt idx="12">
                  <c:v>1.004</c:v>
                </c:pt>
                <c:pt idx="13">
                  <c:v>0.995</c:v>
                </c:pt>
                <c:pt idx="14">
                  <c:v>1.005</c:v>
                </c:pt>
                <c:pt idx="15">
                  <c:v>1.001</c:v>
                </c:pt>
                <c:pt idx="16">
                  <c:v>1.005</c:v>
                </c:pt>
                <c:pt idx="17">
                  <c:v>0.995</c:v>
                </c:pt>
                <c:pt idx="18">
                  <c:v>1.003</c:v>
                </c:pt>
                <c:pt idx="19">
                  <c:v>0.997</c:v>
                </c:pt>
                <c:pt idx="20">
                  <c:v>0.995</c:v>
                </c:pt>
                <c:pt idx="21">
                  <c:v>1.001</c:v>
                </c:pt>
                <c:pt idx="22">
                  <c:v>1.002</c:v>
                </c:pt>
                <c:pt idx="23">
                  <c:v>1.0</c:v>
                </c:pt>
                <c:pt idx="24">
                  <c:v>1.003</c:v>
                </c:pt>
                <c:pt idx="25">
                  <c:v>1.001</c:v>
                </c:pt>
                <c:pt idx="26">
                  <c:v>1.005</c:v>
                </c:pt>
                <c:pt idx="27">
                  <c:v>1.004</c:v>
                </c:pt>
                <c:pt idx="28">
                  <c:v>1.002</c:v>
                </c:pt>
                <c:pt idx="29">
                  <c:v>0.997</c:v>
                </c:pt>
                <c:pt idx="30">
                  <c:v>0.995</c:v>
                </c:pt>
                <c:pt idx="31">
                  <c:v>1.0</c:v>
                </c:pt>
                <c:pt idx="32">
                  <c:v>0.999</c:v>
                </c:pt>
                <c:pt idx="33">
                  <c:v>1.005</c:v>
                </c:pt>
                <c:pt idx="34">
                  <c:v>1.004</c:v>
                </c:pt>
                <c:pt idx="35">
                  <c:v>1.001</c:v>
                </c:pt>
                <c:pt idx="36">
                  <c:v>0.997</c:v>
                </c:pt>
                <c:pt idx="37">
                  <c:v>0.997</c:v>
                </c:pt>
                <c:pt idx="38">
                  <c:v>0.995</c:v>
                </c:pt>
                <c:pt idx="39">
                  <c:v>0.996</c:v>
                </c:pt>
                <c:pt idx="40">
                  <c:v>1.003</c:v>
                </c:pt>
                <c:pt idx="41">
                  <c:v>0.999</c:v>
                </c:pt>
                <c:pt idx="42">
                  <c:v>0.998</c:v>
                </c:pt>
                <c:pt idx="43">
                  <c:v>0.997</c:v>
                </c:pt>
                <c:pt idx="44">
                  <c:v>1.0</c:v>
                </c:pt>
                <c:pt idx="45">
                  <c:v>1.003</c:v>
                </c:pt>
                <c:pt idx="46">
                  <c:v>1.005</c:v>
                </c:pt>
                <c:pt idx="47">
                  <c:v>1.004</c:v>
                </c:pt>
                <c:pt idx="48">
                  <c:v>0.998</c:v>
                </c:pt>
                <c:pt idx="49">
                  <c:v>1.004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132880"/>
        <c:axId val="-2137073216"/>
      </c:scatterChart>
      <c:valAx>
        <c:axId val="-2137132880"/>
        <c:scaling>
          <c:orientation val="minMax"/>
          <c:max val="50.0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137073216"/>
        <c:crosses val="autoZero"/>
        <c:crossBetween val="midCat"/>
      </c:valAx>
      <c:valAx>
        <c:axId val="-2137073216"/>
        <c:scaling>
          <c:orientation val="minMax"/>
          <c:max val="2.0"/>
          <c:min val="0.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137132880"/>
        <c:crosses val="autoZero"/>
        <c:crossBetween val="midCat"/>
        <c:majorUnit val="0.25"/>
      </c:valAx>
      <c:spPr>
        <a:noFill/>
        <a:ln w="25400">
          <a:solidFill>
            <a:schemeClr val="bg1">
              <a:lumMod val="6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2DB78-05ED-734C-B88A-55D41F6BFB4B}" type="datetimeFigureOut">
              <a:rPr lang="ru-RU" smtClean="0"/>
              <a:t>03.07.17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875EC-01AA-B143-96C3-73402D8AD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59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787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568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21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911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841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78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726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47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668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554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20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15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94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24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6735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33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2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10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118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65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104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4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875EC-01AA-B143-96C3-73402D8ADA1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96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DD37-6546-9E47-8E41-C0CB000A0406}" type="datetime1">
              <a:rPr lang="ru-RU" smtClean="0"/>
              <a:t>03.07.17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5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4628-60B6-D949-A63E-90A31C582DBC}" type="datetime1">
              <a:rPr lang="ru-RU" smtClean="0"/>
              <a:t>03.07.17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08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DBE6-B863-704A-A8ED-B74D516D5C99}" type="datetime1">
              <a:rPr lang="ru-RU" smtClean="0"/>
              <a:t>03.07.17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45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81ED7-0504-F743-9A28-BD4A30463201}" type="datetime1">
              <a:rPr lang="ru-RU" smtClean="0"/>
              <a:t>03.07.17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72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1EE3-E2CF-A24D-BB17-280CC01535AE}" type="datetime1">
              <a:rPr lang="ru-RU" smtClean="0"/>
              <a:t>03.07.17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4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9EC7-81AF-3E4C-8D58-51A5A54C1D47}" type="datetime1">
              <a:rPr lang="ru-RU" smtClean="0"/>
              <a:t>03.07.17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119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A206A-C7F2-C24A-B150-C375CE16D0B2}" type="datetime1">
              <a:rPr lang="ru-RU" smtClean="0"/>
              <a:t>03.07.17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47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D356-274F-1E4A-B06F-53BF4F5CA014}" type="datetime1">
              <a:rPr lang="ru-RU" smtClean="0"/>
              <a:t>03.07.17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9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B1A7D-734F-4844-BF4D-E0BC667C3610}" type="datetime1">
              <a:rPr lang="ru-RU" smtClean="0"/>
              <a:t>03.07.17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23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C80A-9F58-8949-A8A6-DBB05667FA15}" type="datetime1">
              <a:rPr lang="ru-RU" smtClean="0"/>
              <a:t>03.07.17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01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9DD8-EFB0-B14B-AD65-DC85CE910DE2}" type="datetime1">
              <a:rPr lang="ru-RU" smtClean="0"/>
              <a:t>03.07.17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22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62700-D4D5-2B49-B611-7DB537AA79B2}" type="datetime1">
              <a:rPr lang="ru-RU" smtClean="0"/>
              <a:t>03.07.17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6532-2376-974C-A02F-35F063714C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3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4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2587625"/>
            <a:ext cx="8207375" cy="2057400"/>
          </a:xfrm>
        </p:spPr>
        <p:txBody>
          <a:bodyPr rtlCol="0">
            <a:normAutofit/>
          </a:bodyPr>
          <a:lstStyle/>
          <a:p>
            <a:r>
              <a:rPr lang="en-US" sz="4400" b="1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Investigation of the entropy of a system of many particles with gravitational interaction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138238" y="5137150"/>
            <a:ext cx="6858000" cy="417513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kumimoji="1" lang="en-US" altLang="en-US" sz="1800" b="1" dirty="0">
                <a:solidFill>
                  <a:srgbClr val="44433E"/>
                </a:solidFill>
                <a:latin typeface="Garamond" charset="0"/>
              </a:rPr>
              <a:t>E. </a:t>
            </a:r>
            <a:r>
              <a:rPr kumimoji="1" lang="en-US" altLang="en-US" sz="1800" b="1" dirty="0" err="1">
                <a:solidFill>
                  <a:srgbClr val="44433E"/>
                </a:solidFill>
                <a:latin typeface="Garamond" charset="0"/>
              </a:rPr>
              <a:t>Perepelkin</a:t>
            </a:r>
            <a:r>
              <a:rPr kumimoji="1" lang="en-US" altLang="en-US" sz="1800" b="1" dirty="0">
                <a:solidFill>
                  <a:srgbClr val="44433E"/>
                </a:solidFill>
                <a:latin typeface="Garamond" charset="0"/>
              </a:rPr>
              <a:t>, </a:t>
            </a:r>
            <a:r>
              <a:rPr kumimoji="1" lang="en-US" altLang="en-US" sz="1800" b="1" dirty="0" smtClean="0">
                <a:solidFill>
                  <a:srgbClr val="44433E"/>
                </a:solidFill>
                <a:latin typeface="Garamond" charset="0"/>
              </a:rPr>
              <a:t>D. </a:t>
            </a:r>
            <a:r>
              <a:rPr kumimoji="1" lang="en-US" altLang="en-US" sz="1800" b="1" dirty="0" err="1" smtClean="0">
                <a:solidFill>
                  <a:srgbClr val="44433E"/>
                </a:solidFill>
                <a:latin typeface="Garamond" charset="0"/>
              </a:rPr>
              <a:t>Suchkov</a:t>
            </a:r>
            <a:endParaRPr kumimoji="1" lang="en-US" altLang="en-US" sz="1800" b="1" dirty="0">
              <a:solidFill>
                <a:srgbClr val="44433E"/>
              </a:solidFill>
              <a:latin typeface="Garamond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34067" y="265709"/>
            <a:ext cx="319532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en-US" b="1" dirty="0" smtClean="0">
                <a:solidFill>
                  <a:srgbClr val="F6EEC5"/>
                </a:solidFill>
                <a:latin typeface="Garamond" charset="0"/>
              </a:rPr>
              <a:t>Presented </a:t>
            </a:r>
            <a:r>
              <a:rPr kumimoji="1" lang="en-US" altLang="en-US" b="1" dirty="0">
                <a:solidFill>
                  <a:srgbClr val="F6EEC5"/>
                </a:solidFill>
                <a:latin typeface="Garamond" charset="0"/>
              </a:rPr>
              <a:t>for </a:t>
            </a:r>
            <a:r>
              <a:rPr kumimoji="1" lang="en-US" altLang="en-US" sz="2000" b="1" dirty="0">
                <a:solidFill>
                  <a:srgbClr val="44433E"/>
                </a:solidFill>
                <a:latin typeface="Garamond" charset="0"/>
              </a:rPr>
              <a:t>MMCP 2017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en-US" b="1" dirty="0">
                <a:solidFill>
                  <a:srgbClr val="F6EEC5"/>
                </a:solidFill>
                <a:latin typeface="Garamond" charset="0"/>
              </a:rPr>
              <a:t>3 July 2017</a:t>
            </a:r>
          </a:p>
        </p:txBody>
      </p:sp>
      <p:grpSp>
        <p:nvGrpSpPr>
          <p:cNvPr id="13" name="Группа 4111"/>
          <p:cNvGrpSpPr>
            <a:grpSpLocks/>
          </p:cNvGrpSpPr>
          <p:nvPr/>
        </p:nvGrpSpPr>
        <p:grpSpPr bwMode="auto">
          <a:xfrm>
            <a:off x="11977" y="34462"/>
            <a:ext cx="5364163" cy="2740025"/>
            <a:chOff x="0" y="0"/>
            <a:chExt cx="5364088" cy="2740371"/>
          </a:xfrm>
          <a:solidFill>
            <a:srgbClr val="F6EEC5"/>
          </a:solidFill>
        </p:grpSpPr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9525" y="770035"/>
              <a:ext cx="2312956" cy="1425755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989138"/>
              <a:ext cx="1893862" cy="895463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0" y="7939"/>
              <a:ext cx="814377" cy="273243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1123934" y="0"/>
              <a:ext cx="495293" cy="14702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814377" y="0"/>
              <a:ext cx="1093772" cy="18846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1368406" y="650957"/>
              <a:ext cx="1619227" cy="24768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619227" y="0"/>
              <a:ext cx="1296970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2916197" y="0"/>
              <a:ext cx="142873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1893862" y="0"/>
              <a:ext cx="741352" cy="18846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268506" y="0"/>
              <a:ext cx="960424" cy="88276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3228930" y="7939"/>
              <a:ext cx="1558903" cy="87482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3054307" y="0"/>
              <a:ext cx="1512867" cy="549344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3054307" y="7939"/>
              <a:ext cx="796914" cy="9034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3851221" y="549344"/>
              <a:ext cx="715953" cy="361996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0"/>
              <a:ext cx="904862" cy="2348209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 flipV="1">
              <a:off x="0" y="2013204"/>
              <a:ext cx="904862" cy="32389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3851221" y="0"/>
              <a:ext cx="0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3851221" y="7939"/>
              <a:ext cx="1512867" cy="126857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4389377" y="7939"/>
              <a:ext cx="279396" cy="75098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4670360" y="7939"/>
              <a:ext cx="285746" cy="75098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0" y="638256"/>
              <a:ext cx="1763688" cy="92087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323845" y="7939"/>
              <a:ext cx="1462068" cy="64143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/>
            <p:cNvSpPr/>
            <p:nvPr/>
          </p:nvSpPr>
          <p:spPr>
            <a:xfrm>
              <a:off x="2882860" y="1228880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1087423" y="1470211"/>
              <a:ext cx="73024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2500278" y="220691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3824235" y="1225705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1858937" y="1849672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312956" y="708114"/>
              <a:ext cx="71436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35435" y="716053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646104" y="1744883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1296970" y="863709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3190830" y="849420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569905" y="665247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434969" y="1173311"/>
              <a:ext cx="71437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947725" y="258796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084581" y="347707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242885" y="677949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157161" y="2043371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1504929" y="1220942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0" dirty="0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2951122" y="627142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3824235" y="857358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951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6EEC5"/>
                </a:solidFill>
                <a:latin typeface="Impact"/>
              </a:rPr>
              <a:t>Method </a:t>
            </a:r>
            <a:r>
              <a:rPr lang="en-US" dirty="0">
                <a:solidFill>
                  <a:srgbClr val="F6EEC5"/>
                </a:solidFill>
                <a:latin typeface="Impact"/>
              </a:rPr>
              <a:t>of particles in </a:t>
            </a:r>
            <a:r>
              <a:rPr lang="en-US" dirty="0" smtClean="0">
                <a:solidFill>
                  <a:srgbClr val="F6EEC5"/>
                </a:solidFill>
                <a:latin typeface="Impact"/>
              </a:rPr>
              <a:t>cells</a:t>
            </a:r>
            <a:endParaRPr lang="ru-RU" dirty="0">
              <a:solidFill>
                <a:srgbClr val="F6EEC5"/>
              </a:solidFill>
              <a:latin typeface="Impac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10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Algorithm</a:t>
            </a:r>
            <a:endParaRPr lang="ru-RU" sz="2000" dirty="0">
              <a:solidFill>
                <a:srgbClr val="F6EEC5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8472" y="2284694"/>
            <a:ext cx="856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Constructing f</a:t>
            </a:r>
            <a:r>
              <a:rPr lang="en-US" baseline="-25000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1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dirty="0" err="1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r,t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  <a:endParaRPr lang="ru-RU" baseline="-25000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640" y="3264743"/>
            <a:ext cx="2278718" cy="2252526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2983618" y="2910549"/>
            <a:ext cx="3131432" cy="2960913"/>
            <a:chOff x="829806" y="2916182"/>
            <a:chExt cx="3131432" cy="296091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46956" y="2927445"/>
              <a:ext cx="3114282" cy="2949650"/>
            </a:xfrm>
            <a:prstGeom prst="rect">
              <a:avLst/>
            </a:prstGeom>
            <a:noFill/>
            <a:ln w="19050">
              <a:solidFill>
                <a:srgbClr val="4443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>
              <a:stCxn id="24" idx="0"/>
              <a:endCxn id="24" idx="2"/>
            </p:cNvCxnSpPr>
            <p:nvPr/>
          </p:nvCxnSpPr>
          <p:spPr>
            <a:xfrm>
              <a:off x="2404097" y="2927445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211761" y="2916182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601462" y="2916182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3606532" y="2916182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2835351" y="2916182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2020103" y="2916182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1222220" y="2927445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>
              <a:stCxn id="24" idx="3"/>
            </p:cNvCxnSpPr>
            <p:nvPr/>
          </p:nvCxnSpPr>
          <p:spPr>
            <a:xfrm flipH="1">
              <a:off x="881255" y="4402270"/>
              <a:ext cx="3079983" cy="10061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864105" y="5145621"/>
              <a:ext cx="3079983" cy="10061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846956" y="3697894"/>
              <a:ext cx="3079983" cy="10061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846956" y="5495553"/>
              <a:ext cx="3114282" cy="10173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829806" y="4788472"/>
              <a:ext cx="3114282" cy="10173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846955" y="4073695"/>
              <a:ext cx="3114282" cy="10173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846955" y="3290323"/>
              <a:ext cx="3114282" cy="10173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Прямая со стрелкой 26"/>
          <p:cNvCxnSpPr/>
          <p:nvPr/>
        </p:nvCxnSpPr>
        <p:spPr>
          <a:xfrm>
            <a:off x="5167147" y="2398414"/>
            <a:ext cx="115747" cy="0"/>
          </a:xfrm>
          <a:prstGeom prst="straightConnector1">
            <a:avLst/>
          </a:prstGeom>
          <a:ln>
            <a:solidFill>
              <a:srgbClr val="4443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6EEC5"/>
                </a:solidFill>
                <a:latin typeface="Impact"/>
              </a:rPr>
              <a:t>Method </a:t>
            </a:r>
            <a:r>
              <a:rPr lang="en-US" dirty="0">
                <a:solidFill>
                  <a:srgbClr val="F6EEC5"/>
                </a:solidFill>
                <a:latin typeface="Impact"/>
              </a:rPr>
              <a:t>of particles in </a:t>
            </a:r>
            <a:r>
              <a:rPr lang="en-US" dirty="0" smtClean="0">
                <a:solidFill>
                  <a:srgbClr val="F6EEC5"/>
                </a:solidFill>
                <a:latin typeface="Impact"/>
              </a:rPr>
              <a:t>cells</a:t>
            </a:r>
            <a:endParaRPr lang="ru-RU" dirty="0">
              <a:solidFill>
                <a:srgbClr val="F6EEC5"/>
              </a:solidFill>
              <a:latin typeface="Impac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11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Algorithm</a:t>
            </a:r>
            <a:endParaRPr lang="ru-RU" sz="2000" dirty="0">
              <a:solidFill>
                <a:srgbClr val="F6EEC5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8472" y="2284694"/>
            <a:ext cx="856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Constructing f</a:t>
            </a:r>
            <a:r>
              <a:rPr lang="en-US" baseline="-25000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1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dirty="0" err="1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r,t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  <a:endParaRPr lang="ru-RU" baseline="-25000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220" y="3282800"/>
            <a:ext cx="2278718" cy="225252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811" y="2916183"/>
            <a:ext cx="3114282" cy="2949650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4235985" y="4016434"/>
            <a:ext cx="705079" cy="749147"/>
          </a:xfrm>
          <a:prstGeom prst="rightArrow">
            <a:avLst/>
          </a:prstGeom>
          <a:solidFill>
            <a:srgbClr val="D84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829806" y="2904920"/>
            <a:ext cx="3131432" cy="2960913"/>
            <a:chOff x="829806" y="2916182"/>
            <a:chExt cx="3131432" cy="296091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46956" y="2927445"/>
              <a:ext cx="3114282" cy="2949650"/>
            </a:xfrm>
            <a:prstGeom prst="rect">
              <a:avLst/>
            </a:prstGeom>
            <a:noFill/>
            <a:ln w="19050">
              <a:solidFill>
                <a:srgbClr val="4443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единительная линия 16"/>
            <p:cNvCxnSpPr>
              <a:stCxn id="15" idx="0"/>
              <a:endCxn id="15" idx="2"/>
            </p:cNvCxnSpPr>
            <p:nvPr/>
          </p:nvCxnSpPr>
          <p:spPr>
            <a:xfrm>
              <a:off x="2404097" y="2927445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211761" y="2916182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601462" y="2916182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3606532" y="2916182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835351" y="2916182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2020103" y="2916182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222220" y="2927445"/>
              <a:ext cx="0" cy="2949650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stCxn id="15" idx="3"/>
            </p:cNvCxnSpPr>
            <p:nvPr/>
          </p:nvCxnSpPr>
          <p:spPr>
            <a:xfrm flipH="1">
              <a:off x="881255" y="4402270"/>
              <a:ext cx="3079983" cy="10061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864105" y="5145621"/>
              <a:ext cx="3079983" cy="10061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846956" y="3697894"/>
              <a:ext cx="3079983" cy="10061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>
              <a:off x="846956" y="5495553"/>
              <a:ext cx="3114282" cy="10173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829806" y="4788472"/>
              <a:ext cx="3114282" cy="10173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H="1">
              <a:off x="846955" y="4073695"/>
              <a:ext cx="3114282" cy="10173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>
              <a:off x="846955" y="3290323"/>
              <a:ext cx="3114282" cy="10173"/>
            </a:xfrm>
            <a:prstGeom prst="line">
              <a:avLst/>
            </a:prstGeom>
            <a:ln w="9525">
              <a:solidFill>
                <a:srgbClr val="444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Прямая со стрелкой 26"/>
          <p:cNvCxnSpPr/>
          <p:nvPr/>
        </p:nvCxnSpPr>
        <p:spPr>
          <a:xfrm>
            <a:off x="5167147" y="2398414"/>
            <a:ext cx="115747" cy="0"/>
          </a:xfrm>
          <a:prstGeom prst="straightConnector1">
            <a:avLst/>
          </a:prstGeom>
          <a:ln>
            <a:solidFill>
              <a:srgbClr val="4443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6EEC5"/>
                </a:solidFill>
                <a:latin typeface="Impact"/>
              </a:rPr>
              <a:t>Method </a:t>
            </a:r>
            <a:r>
              <a:rPr lang="en-US" dirty="0">
                <a:solidFill>
                  <a:srgbClr val="F6EEC5"/>
                </a:solidFill>
                <a:latin typeface="Impact"/>
              </a:rPr>
              <a:t>of particles in </a:t>
            </a:r>
            <a:r>
              <a:rPr lang="en-US" dirty="0" smtClean="0">
                <a:solidFill>
                  <a:srgbClr val="F6EEC5"/>
                </a:solidFill>
                <a:latin typeface="Impact"/>
              </a:rPr>
              <a:t>cells</a:t>
            </a:r>
            <a:endParaRPr lang="ru-RU" dirty="0">
              <a:solidFill>
                <a:srgbClr val="F6EEC5"/>
              </a:solidFill>
              <a:latin typeface="Impac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12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A</a:t>
            </a:r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lgorithm</a:t>
            </a:r>
            <a:endParaRPr lang="ru-RU" sz="2000" i="0" dirty="0">
              <a:solidFill>
                <a:srgbClr val="F6EEC5"/>
              </a:solidFill>
              <a:effectLst/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8472" y="2284694"/>
            <a:ext cx="8560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Similarly, we can construct f</a:t>
            </a:r>
            <a:r>
              <a:rPr lang="en-US" baseline="-25000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2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dirty="0" err="1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r,v,t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).</a:t>
            </a:r>
          </a:p>
          <a:p>
            <a:endParaRPr lang="en-US" dirty="0" smtClean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Using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this,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we can find many of the characteristics of the system that we are interested in, including the entropy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H(t).</a:t>
            </a:r>
          </a:p>
          <a:p>
            <a:endParaRPr lang="en-US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  <a:p>
            <a:endParaRPr lang="en-US" dirty="0" smtClean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r="18955"/>
          <a:stretch/>
        </p:blipFill>
        <p:spPr>
          <a:xfrm>
            <a:off x="2458136" y="3654006"/>
            <a:ext cx="4227725" cy="69759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474317" y="5064745"/>
            <a:ext cx="4228411" cy="718032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 rot="5400000">
            <a:off x="4235982" y="4286798"/>
            <a:ext cx="705079" cy="749147"/>
          </a:xfrm>
          <a:prstGeom prst="rightArrow">
            <a:avLst/>
          </a:prstGeom>
          <a:solidFill>
            <a:srgbClr val="D84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1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21" y="2311396"/>
            <a:ext cx="4044955" cy="40449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6EEC5"/>
                </a:solidFill>
                <a:latin typeface="Impact"/>
              </a:rPr>
              <a:t>Method </a:t>
            </a:r>
            <a:r>
              <a:rPr lang="en-US" dirty="0">
                <a:solidFill>
                  <a:srgbClr val="F6EEC5"/>
                </a:solidFill>
                <a:latin typeface="Impact"/>
              </a:rPr>
              <a:t>of particles in </a:t>
            </a:r>
            <a:r>
              <a:rPr lang="en-US" dirty="0" smtClean="0">
                <a:solidFill>
                  <a:srgbClr val="F6EEC5"/>
                </a:solidFill>
                <a:latin typeface="Impact"/>
              </a:rPr>
              <a:t>cells</a:t>
            </a:r>
            <a:endParaRPr lang="ru-RU" dirty="0">
              <a:solidFill>
                <a:srgbClr val="F6EEC5"/>
              </a:solidFill>
              <a:latin typeface="Impac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13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Simulation results</a:t>
            </a:r>
            <a:endParaRPr lang="ru-RU" sz="2000" dirty="0">
              <a:solidFill>
                <a:srgbClr val="F6EEC5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8472" y="2284694"/>
            <a:ext cx="856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Visualization of system evolution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0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6EEC5"/>
                </a:solidFill>
                <a:latin typeface="Impact"/>
              </a:rPr>
              <a:t>Method </a:t>
            </a:r>
            <a:r>
              <a:rPr lang="en-US" dirty="0">
                <a:solidFill>
                  <a:srgbClr val="F6EEC5"/>
                </a:solidFill>
                <a:latin typeface="Impact"/>
              </a:rPr>
              <a:t>of particles in </a:t>
            </a:r>
            <a:r>
              <a:rPr lang="en-US" dirty="0" smtClean="0">
                <a:solidFill>
                  <a:srgbClr val="F6EEC5"/>
                </a:solidFill>
                <a:latin typeface="Impact"/>
              </a:rPr>
              <a:t>cells</a:t>
            </a:r>
            <a:endParaRPr lang="ru-RU" dirty="0">
              <a:solidFill>
                <a:srgbClr val="F6EEC5"/>
              </a:solidFill>
              <a:latin typeface="Impac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14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Simulation results</a:t>
            </a:r>
            <a:endParaRPr lang="en-US" sz="2000" dirty="0">
              <a:solidFill>
                <a:srgbClr val="F6EEC5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34237" y="2471381"/>
            <a:ext cx="2014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Velocity distribution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2" y="2957222"/>
            <a:ext cx="4221480" cy="3166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74" y="2957222"/>
            <a:ext cx="4221479" cy="3166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148199" y="2471381"/>
            <a:ext cx="2542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Coordinate distribution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9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4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4111"/>
          <p:cNvGrpSpPr>
            <a:grpSpLocks/>
          </p:cNvGrpSpPr>
          <p:nvPr/>
        </p:nvGrpSpPr>
        <p:grpSpPr bwMode="auto">
          <a:xfrm>
            <a:off x="11977" y="34462"/>
            <a:ext cx="5364163" cy="2740025"/>
            <a:chOff x="0" y="0"/>
            <a:chExt cx="5364088" cy="2740371"/>
          </a:xfrm>
          <a:solidFill>
            <a:srgbClr val="F6EEC5"/>
          </a:solidFill>
        </p:grpSpPr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9525" y="770035"/>
              <a:ext cx="2312956" cy="1425755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989138"/>
              <a:ext cx="1893862" cy="895463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0" y="7939"/>
              <a:ext cx="814377" cy="273243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1123934" y="0"/>
              <a:ext cx="495293" cy="14702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814377" y="0"/>
              <a:ext cx="1093772" cy="18846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1368406" y="650957"/>
              <a:ext cx="1619227" cy="24768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619227" y="0"/>
              <a:ext cx="1296970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2916197" y="0"/>
              <a:ext cx="142873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1893862" y="0"/>
              <a:ext cx="741352" cy="18846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268506" y="0"/>
              <a:ext cx="960424" cy="88276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3228930" y="7939"/>
              <a:ext cx="1558903" cy="87482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3054307" y="0"/>
              <a:ext cx="1512867" cy="549344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3054307" y="7939"/>
              <a:ext cx="796914" cy="9034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3851221" y="549344"/>
              <a:ext cx="715953" cy="361996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0"/>
              <a:ext cx="904862" cy="2348209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 flipV="1">
              <a:off x="0" y="2013204"/>
              <a:ext cx="904862" cy="32389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3851221" y="0"/>
              <a:ext cx="0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3851221" y="7939"/>
              <a:ext cx="1512867" cy="126857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4389377" y="7939"/>
              <a:ext cx="279396" cy="75098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4670360" y="7939"/>
              <a:ext cx="285746" cy="75098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0" y="638256"/>
              <a:ext cx="1763688" cy="92087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323845" y="7939"/>
              <a:ext cx="1462068" cy="64143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/>
            <p:cNvSpPr/>
            <p:nvPr/>
          </p:nvSpPr>
          <p:spPr>
            <a:xfrm>
              <a:off x="2882860" y="1228880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1087423" y="1470211"/>
              <a:ext cx="73024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2500278" y="220691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3824235" y="1225705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858937" y="1849672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2312956" y="708114"/>
              <a:ext cx="71436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35435" y="716053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646104" y="1744883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1296970" y="863709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3190830" y="849420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569905" y="665247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434969" y="1173311"/>
              <a:ext cx="71437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" name="Овал 47"/>
            <p:cNvSpPr/>
            <p:nvPr/>
          </p:nvSpPr>
          <p:spPr>
            <a:xfrm>
              <a:off x="947725" y="258796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084581" y="347707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242885" y="677949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157161" y="2043371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1504929" y="1220942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2951122" y="627142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3824235" y="857358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6" name="Rectangle 4"/>
          <p:cNvSpPr txBox="1">
            <a:spLocks noChangeArrowheads="1"/>
          </p:cNvSpPr>
          <p:nvPr/>
        </p:nvSpPr>
        <p:spPr bwMode="auto">
          <a:xfrm>
            <a:off x="446952" y="3315824"/>
            <a:ext cx="8207375" cy="137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sz="4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Numerical </a:t>
            </a:r>
            <a:r>
              <a:rPr lang="en-US" sz="4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solution of the </a:t>
            </a:r>
            <a:r>
              <a:rPr lang="en-US" sz="4000" dirty="0" err="1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Vlasov</a:t>
            </a:r>
            <a:r>
              <a:rPr lang="en-US" sz="4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 </a:t>
            </a:r>
            <a:r>
              <a:rPr lang="en-US" sz="4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equation (</a:t>
            </a:r>
            <a:r>
              <a:rPr lang="en-US" sz="4000" dirty="0">
                <a:solidFill>
                  <a:srgbClr val="F6EEC5"/>
                </a:solidFill>
                <a:latin typeface="Impact"/>
              </a:rPr>
              <a:t>Finite </a:t>
            </a:r>
            <a:r>
              <a:rPr lang="en-US" sz="4000" dirty="0" smtClean="0">
                <a:solidFill>
                  <a:srgbClr val="F6EEC5"/>
                </a:solidFill>
                <a:latin typeface="Impact"/>
              </a:rPr>
              <a:t>difference</a:t>
            </a:r>
            <a:r>
              <a:rPr lang="en-US" sz="4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) </a:t>
            </a:r>
            <a:endParaRPr lang="ru-RU" sz="4000" dirty="0">
              <a:solidFill>
                <a:srgbClr val="F6EEC5"/>
              </a:solidFill>
              <a:latin typeface="Impact" charset="0"/>
              <a:ea typeface="Impact" charset="0"/>
              <a:cs typeface="Impact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altLang="en-US" sz="4000" dirty="0" smtClean="0">
              <a:solidFill>
                <a:srgbClr val="F6EEC5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0518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1" y="405945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6EEC5"/>
                </a:solidFill>
                <a:latin typeface="Impact"/>
              </a:rPr>
              <a:t>Finite difference </a:t>
            </a:r>
            <a:r>
              <a:rPr lang="en-US" dirty="0" smtClean="0">
                <a:solidFill>
                  <a:srgbClr val="F6EEC5"/>
                </a:solidFill>
                <a:latin typeface="Impact"/>
              </a:rPr>
              <a:t>method</a:t>
            </a:r>
            <a:endParaRPr lang="en-US" dirty="0">
              <a:solidFill>
                <a:srgbClr val="F6EEC5"/>
              </a:solidFill>
              <a:latin typeface="Impac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16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Algorithm</a:t>
            </a:r>
            <a:endParaRPr lang="ru-RU" sz="2000" dirty="0">
              <a:solidFill>
                <a:srgbClr val="F6EEC5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3050" y="4453290"/>
            <a:ext cx="8579003" cy="94404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89576" y="3310466"/>
            <a:ext cx="8108415" cy="95815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4153" y="3033467"/>
            <a:ext cx="6951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Step 1</a:t>
            </a:r>
            <a:r>
              <a:rPr lang="en-US" b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:</a:t>
            </a:r>
            <a:r>
              <a:rPr lang="ru-RU" b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Explicit in the first and implicit in the second direction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4152" y="4083958"/>
            <a:ext cx="6951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Step 2</a:t>
            </a:r>
            <a:r>
              <a:rPr lang="en-US" b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:</a:t>
            </a:r>
            <a:r>
              <a:rPr lang="ru-RU" b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Explicit in the first and implicit in the second direction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4151" y="2612221"/>
            <a:ext cx="7537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The algorithm consist of two steps: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1" y="405945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6EEC5"/>
                </a:solidFill>
                <a:latin typeface="Impact"/>
              </a:rPr>
              <a:t>Finite difference </a:t>
            </a:r>
            <a:r>
              <a:rPr lang="en-US" dirty="0" smtClean="0">
                <a:solidFill>
                  <a:srgbClr val="F6EEC5"/>
                </a:solidFill>
                <a:latin typeface="Impact"/>
              </a:rPr>
              <a:t>method</a:t>
            </a:r>
            <a:endParaRPr lang="en-US" dirty="0">
              <a:solidFill>
                <a:srgbClr val="F6EEC5"/>
              </a:solidFill>
              <a:latin typeface="Impac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17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Algorithm</a:t>
            </a:r>
            <a:endParaRPr lang="ru-RU" sz="2000" dirty="0">
              <a:solidFill>
                <a:srgbClr val="F6EEC5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8472" y="2518064"/>
            <a:ext cx="854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U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is recalculated at each step by solving </a:t>
            </a:r>
            <a:r>
              <a:rPr lang="en-US" dirty="0" err="1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Puasson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equation for Gravitational potential: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814570" y="2899159"/>
            <a:ext cx="1531384" cy="51551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8472" y="3527227"/>
            <a:ext cx="854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For an isolated system, the boundary condition is the zero value of the potential at infinity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912775" y="3831203"/>
            <a:ext cx="1318448" cy="4517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945" y="4351724"/>
            <a:ext cx="856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Similarly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the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boundary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conditions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for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 </a:t>
            </a:r>
            <a:r>
              <a: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i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f</a:t>
            </a:r>
            <a:r>
              <a:rPr lang="ru-RU" i="1" baseline="-25000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2</a:t>
            </a:r>
            <a:r>
              <a:rPr lang="en-US" i="1" baseline="-25000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:</a:t>
            </a:r>
            <a:endParaRPr lang="ru-RU" i="1" baseline="-25000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3629362" y="4747926"/>
            <a:ext cx="1901800" cy="51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37" y="-221645"/>
            <a:ext cx="18407073" cy="1415928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1" y="405945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6EEC5"/>
                </a:solidFill>
                <a:latin typeface="Impact"/>
              </a:rPr>
              <a:t>Finite difference </a:t>
            </a:r>
            <a:r>
              <a:rPr lang="en-US" dirty="0" smtClean="0">
                <a:solidFill>
                  <a:srgbClr val="F6EEC5"/>
                </a:solidFill>
                <a:latin typeface="Impact"/>
              </a:rPr>
              <a:t>method</a:t>
            </a:r>
            <a:endParaRPr lang="en-US" dirty="0">
              <a:solidFill>
                <a:srgbClr val="F6EEC5"/>
              </a:solidFill>
              <a:latin typeface="Impac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0542" y="5619404"/>
            <a:ext cx="8563458" cy="1238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18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35287" y="1862051"/>
            <a:ext cx="2916766" cy="4192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59539" y="1336220"/>
            <a:ext cx="9203537" cy="764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59539" y="1929924"/>
            <a:ext cx="2802740" cy="4192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Simulation results</a:t>
            </a:r>
            <a:endParaRPr lang="ru-RU" sz="2000" dirty="0">
              <a:solidFill>
                <a:srgbClr val="F6EEC5"/>
              </a:solidFill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1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1" y="405945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F6EEC5"/>
                </a:solidFill>
                <a:latin typeface="Impact"/>
              </a:rPr>
              <a:t>Finite difference </a:t>
            </a:r>
            <a:r>
              <a:rPr lang="en-US" dirty="0" smtClean="0">
                <a:solidFill>
                  <a:srgbClr val="F6EEC5"/>
                </a:solidFill>
                <a:latin typeface="Impact"/>
              </a:rPr>
              <a:t>method</a:t>
            </a:r>
            <a:endParaRPr lang="en-US" dirty="0">
              <a:solidFill>
                <a:srgbClr val="F6EEC5"/>
              </a:solidFill>
              <a:latin typeface="Impac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19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Simulation </a:t>
            </a:r>
            <a:r>
              <a:rPr lang="en-US" sz="2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results and its comparison with method of particles in cells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86" y="2641897"/>
            <a:ext cx="3187700" cy="3530600"/>
          </a:xfrm>
          <a:prstGeom prst="rect">
            <a:avLst/>
          </a:prstGeom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9276724"/>
              </p:ext>
            </p:extLst>
          </p:nvPr>
        </p:nvGraphicFramePr>
        <p:xfrm>
          <a:off x="873928" y="2504415"/>
          <a:ext cx="3323498" cy="3668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264664" y="6115860"/>
            <a:ext cx="2542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Method Particles in cells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21285" y="6115860"/>
            <a:ext cx="2542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Finite difference method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30626" y="2135895"/>
            <a:ext cx="6922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Evolution of the entropy of the system</a:t>
            </a:r>
            <a:r>
              <a: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b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H(t)</a:t>
            </a:r>
            <a:r>
              <a:rPr lang="ru-RU" b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(in relative units)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0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en-US" altLang="ru-RU" dirty="0">
                <a:solidFill>
                  <a:srgbClr val="F6EEC5"/>
                </a:solidFill>
                <a:latin typeface="Impact"/>
              </a:rPr>
              <a:t>Theoretical introduction</a:t>
            </a:r>
            <a:endParaRPr kumimoji="0" lang="en-US" altLang="ru-RU" sz="3300" b="0" i="0" u="none" strike="noStrike" kern="1200" cap="none" spc="0" normalizeH="0" baseline="0" noProof="0" dirty="0" smtClean="0">
              <a:ln>
                <a:noFill/>
              </a:ln>
              <a:solidFill>
                <a:srgbClr val="F6EEC5"/>
              </a:solidFill>
              <a:effectLst/>
              <a:uLnTx/>
              <a:uFillTx/>
              <a:latin typeface="Impact"/>
              <a:ea typeface=""/>
              <a:cs typeface="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2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V</a:t>
            </a:r>
            <a:r>
              <a:rPr lang="en-US" sz="2000" i="0" dirty="0" err="1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lasov</a:t>
            </a:r>
            <a:r>
              <a:rPr lang="en-US" sz="2000" i="0" dirty="0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 chain of equations</a:t>
            </a:r>
            <a:endParaRPr lang="ru-RU" sz="2000" i="0" dirty="0">
              <a:solidFill>
                <a:srgbClr val="F6EEC5"/>
              </a:solidFill>
              <a:effectLst/>
              <a:latin typeface="Impact" charset="0"/>
              <a:ea typeface="Impact" charset="0"/>
              <a:cs typeface="Impact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08472" y="2672679"/>
            <a:ext cx="8560107" cy="3500873"/>
            <a:chOff x="308472" y="2441324"/>
            <a:chExt cx="8560107" cy="3500873"/>
          </a:xfrm>
        </p:grpSpPr>
        <p:pic>
          <p:nvPicPr>
            <p:cNvPr id="17" name="Изображение 16"/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>
              <a:off x="308472" y="2441324"/>
              <a:ext cx="8560107" cy="3500873"/>
            </a:xfrm>
            <a:prstGeom prst="rect">
              <a:avLst/>
            </a:prstGeom>
          </p:spPr>
        </p:pic>
        <p:pic>
          <p:nvPicPr>
            <p:cNvPr id="18" name="Изображение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4217" y="3522663"/>
              <a:ext cx="812800" cy="647700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308472" y="2166714"/>
            <a:ext cx="8560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In a middle of XX century </a:t>
            </a:r>
            <a:r>
              <a:rPr lang="en-US" dirty="0" err="1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Vlasov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obtained the infinite chain of equations for the probability distribution density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functions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: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EC5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en-US" altLang="ru-RU" dirty="0">
                <a:solidFill>
                  <a:srgbClr val="F6EEC5"/>
                </a:solidFill>
                <a:latin typeface="Impact"/>
              </a:rPr>
              <a:t>Cluster characteristics</a:t>
            </a:r>
            <a:endParaRPr kumimoji="0" lang="en-US" altLang="ru-RU" sz="3300" b="0" i="0" u="none" strike="noStrike" kern="1200" cap="none" spc="0" normalizeH="0" baseline="0" noProof="0" dirty="0" smtClean="0">
              <a:ln>
                <a:noFill/>
              </a:ln>
              <a:solidFill>
                <a:srgbClr val="F6EEC5"/>
              </a:solidFill>
              <a:effectLst/>
              <a:uLnTx/>
              <a:uFillTx/>
              <a:latin typeface="Impact"/>
              <a:ea typeface=""/>
              <a:cs typeface="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20</a:t>
            </a:fld>
            <a:endParaRPr lang="ru-RU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45" y="1946149"/>
            <a:ext cx="3437263" cy="792719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308" y="1508414"/>
            <a:ext cx="3351194" cy="18766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8472" y="4074477"/>
            <a:ext cx="8560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2 </a:t>
            </a:r>
            <a:r>
              <a:rPr lang="en-US" b="0" i="0" dirty="0" err="1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deconuclear</a:t>
            </a:r>
            <a:r>
              <a:rPr lang="en-US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 processors 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IBM POWER8 (2.86 </a:t>
            </a:r>
            <a:r>
              <a:rPr lang="en-US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GHz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)</a:t>
            </a:r>
            <a:endParaRPr lang="en-US" b="0" i="0" dirty="0" smtClean="0">
              <a:solidFill>
                <a:srgbClr val="44433E"/>
              </a:solidFill>
              <a:effectLst/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m</a:t>
            </a:r>
            <a:r>
              <a:rPr lang="en-US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emory 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ECC, 256 </a:t>
            </a:r>
            <a:r>
              <a:rPr lang="en-US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GB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;</a:t>
            </a:r>
            <a:endParaRPr lang="en-US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2 х 1 Т</a:t>
            </a:r>
            <a:r>
              <a:rPr lang="en-US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B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 2.5” 7K RPM SATA HDD;</a:t>
            </a:r>
            <a:endParaRPr lang="en-US" b="0" i="0" dirty="0" smtClean="0">
              <a:solidFill>
                <a:srgbClr val="44433E"/>
              </a:solidFill>
              <a:effectLst/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2 </a:t>
            </a:r>
            <a:r>
              <a:rPr lang="ru-RU" b="0" i="0" dirty="0" err="1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 NVIDIA </a:t>
            </a:r>
            <a:r>
              <a:rPr lang="ru-RU" b="0" i="0" dirty="0" err="1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Tesla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 P100 GPU, </a:t>
            </a:r>
            <a:r>
              <a:rPr lang="ru-RU" b="0" i="0" dirty="0" err="1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NVLink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/>
            </a:r>
            <a:b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</a:br>
            <a:r>
              <a:rPr lang="en-US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 Cluster Performance 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ru-RU" b="0" i="0" dirty="0" err="1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Tflop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/</a:t>
            </a:r>
            <a:r>
              <a:rPr lang="ru-RU" b="0" i="0" dirty="0" err="1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s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): </a:t>
            </a:r>
            <a:r>
              <a:rPr lang="ru-RU" b="1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55,84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 (</a:t>
            </a:r>
            <a:r>
              <a:rPr lang="en-US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Peak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), </a:t>
            </a:r>
            <a:r>
              <a:rPr lang="ru-RU" b="1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40,39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 (</a:t>
            </a:r>
            <a:r>
              <a:rPr lang="ru-RU" b="0" i="0" dirty="0" err="1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Linpack</a:t>
            </a:r>
            <a:r>
              <a:rPr lang="ru-RU" b="0" i="0" dirty="0" smtClean="0">
                <a:solidFill>
                  <a:srgbClr val="44433E"/>
                </a:solidFill>
                <a:effectLst/>
                <a:latin typeface="Garamond" charset="0"/>
                <a:ea typeface="Garamond" charset="0"/>
                <a:cs typeface="Garamond" charset="0"/>
              </a:rPr>
              <a:t>)</a:t>
            </a:r>
            <a:endParaRPr lang="ru-RU" b="0" i="0" dirty="0">
              <a:solidFill>
                <a:srgbClr val="44433E"/>
              </a:solidFill>
              <a:effectLst/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320" y="1799266"/>
            <a:ext cx="1201836" cy="171325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8472" y="3639960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Characteristics </a:t>
            </a:r>
            <a:r>
              <a:rPr lang="en-US" sz="2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of one node</a:t>
            </a:r>
            <a:r>
              <a:rPr lang="ru-RU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:</a:t>
            </a:r>
            <a:endParaRPr lang="ru-RU" sz="2000" dirty="0">
              <a:solidFill>
                <a:srgbClr val="F6EEC5"/>
              </a:solidFill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en-US" altLang="ru-RU" dirty="0" smtClean="0">
                <a:solidFill>
                  <a:srgbClr val="F6EEC5"/>
                </a:solidFill>
                <a:latin typeface="Impact"/>
              </a:rPr>
              <a:t>Comparison of CPU and GPU</a:t>
            </a:r>
            <a:endParaRPr kumimoji="0" lang="en-US" altLang="ru-RU" sz="3300" b="0" i="0" u="none" strike="noStrike" kern="1200" cap="none" spc="0" normalizeH="0" baseline="0" noProof="0" dirty="0" smtClean="0">
              <a:ln>
                <a:noFill/>
              </a:ln>
              <a:solidFill>
                <a:srgbClr val="F6EEC5"/>
              </a:solidFill>
              <a:effectLst/>
              <a:uLnTx/>
              <a:uFillTx/>
              <a:latin typeface="Impact"/>
              <a:ea typeface=""/>
              <a:cs typeface="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42251"/>
              </p:ext>
            </p:extLst>
          </p:nvPr>
        </p:nvGraphicFramePr>
        <p:xfrm>
          <a:off x="2423481" y="2238149"/>
          <a:ext cx="4517148" cy="16948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29287"/>
                <a:gridCol w="1129287"/>
                <a:gridCol w="1129287"/>
                <a:gridCol w="1129287"/>
              </a:tblGrid>
              <a:tr h="284068"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u="none" strike="noStrike" kern="1200" dirty="0" smtClean="0">
                          <a:solidFill>
                            <a:srgbClr val="F6EEC5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Integration of the equations of motion</a:t>
                      </a:r>
                      <a:endParaRPr lang="ru-RU" sz="1800" u="none" strike="noStrike" kern="1200" dirty="0">
                        <a:solidFill>
                          <a:srgbClr val="F6EEC5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4B4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86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u="none" strike="noStrike" kern="1200" dirty="0" err="1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N</a:t>
                      </a:r>
                      <a:r>
                        <a:rPr lang="ru-RU" sz="1800" u="none" strike="noStrike" kern="1200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 </a:t>
                      </a:r>
                      <a:r>
                        <a:rPr lang="en-US" sz="1800" u="none" strike="noStrike" kern="1200" dirty="0" smtClean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particles</a:t>
                      </a:r>
                      <a:endParaRPr lang="ru-RU" sz="1800" u="none" strike="noStrike" kern="1200" dirty="0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u="none" strike="noStrike" kern="1200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CPU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u="none" strike="noStrike" kern="1200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GPU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u="none" strike="noStrike" kern="1200" dirty="0" smtClean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Acceleration</a:t>
                      </a:r>
                      <a:endParaRPr lang="ru-RU" sz="1800" u="none" strike="noStrike" kern="1200" dirty="0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i-FI" sz="1800" u="none" strike="noStrike" kern="120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u="none" strike="noStrike" kern="120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u="none" strike="noStrike" kern="120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800" u="none" strike="noStrike" kern="1200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27,8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800" u="none" strike="noStrike" kern="120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4096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i-FI" sz="1800" u="none" strike="noStrike" kern="120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800" u="none" strike="noStrike" kern="120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i-FI" sz="1800" u="none" strike="noStrike" kern="1200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34,7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0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s-IS" sz="1800" u="none" strike="noStrike" kern="1200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32768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u="none" strike="noStrike" kern="1200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30,5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800" u="none" strike="noStrike" kern="1200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uk-UA" sz="1800" u="none" strike="noStrike" kern="1200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39,1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76" y="3574323"/>
            <a:ext cx="1466827" cy="1453731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251138"/>
              </p:ext>
            </p:extLst>
          </p:nvPr>
        </p:nvGraphicFramePr>
        <p:xfrm>
          <a:off x="2423481" y="4177617"/>
          <a:ext cx="4517148" cy="180454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29287"/>
                <a:gridCol w="1129287"/>
                <a:gridCol w="1129287"/>
                <a:gridCol w="1129287"/>
              </a:tblGrid>
              <a:tr h="30244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solidFill>
                            <a:srgbClr val="F6EEC5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Calculation of the distribution function</a:t>
                      </a:r>
                      <a:endParaRPr lang="ru-RU" sz="1800" b="0" i="0" u="none" strike="noStrike" dirty="0">
                        <a:solidFill>
                          <a:srgbClr val="F6EEC5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4B4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47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err="1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N</a:t>
                      </a:r>
                      <a:r>
                        <a:rPr lang="ru-RU" sz="1800" u="none" strike="noStrike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 </a:t>
                      </a:r>
                      <a:r>
                        <a:rPr lang="en-US" sz="1800" u="none" strike="noStrike" kern="1200" dirty="0" smtClean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particles</a:t>
                      </a:r>
                      <a:endParaRPr lang="ru-RU" sz="1800" b="0" i="0" u="none" strike="noStrike" dirty="0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CPU</a:t>
                      </a:r>
                      <a:endParaRPr lang="en-US" sz="1800" b="0" i="0" u="none" strike="noStrike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GPU</a:t>
                      </a:r>
                      <a:endParaRPr lang="en-US" sz="1800" b="0" i="0" u="none" strike="noStrike" dirty="0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Acceleration</a:t>
                      </a:r>
                      <a:endParaRPr lang="ru-RU" sz="1800" b="0" i="0" u="none" strike="noStrike" dirty="0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49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u="none" strike="noStrike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1024</a:t>
                      </a:r>
                      <a:endParaRPr lang="fi-FI" sz="1800" b="0" i="0" u="none" strike="noStrike" dirty="0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1,0</a:t>
                      </a:r>
                      <a:endParaRPr lang="en-US" sz="1800" b="0" i="0" u="none" strike="noStrike" dirty="0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0,0</a:t>
                      </a:r>
                      <a:endParaRPr lang="en-US" sz="1800" b="0" i="0" u="none" strike="noStrike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u="none" strike="noStrike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130,3</a:t>
                      </a:r>
                      <a:endParaRPr lang="uk-UA" sz="1800" b="0" i="0" u="none" strike="noStrike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4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u="none" strike="noStrike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4096</a:t>
                      </a:r>
                      <a:endParaRPr lang="is-IS" sz="1800" b="0" i="0" u="none" strike="noStrike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9,1</a:t>
                      </a:r>
                      <a:endParaRPr lang="cs-CZ" sz="1800" b="0" i="0" u="none" strike="noStrike" dirty="0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u="none" strike="noStrike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0,1</a:t>
                      </a:r>
                      <a:endParaRPr lang="uk-UA" sz="1800" b="0" i="0" u="none" strike="noStrike" dirty="0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u="none" strike="noStrike" dirty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180,5</a:t>
                      </a:r>
                      <a:endParaRPr lang="fi-FI" sz="1800" b="0" i="0" u="none" strike="noStrike" dirty="0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449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u="none" strike="noStrike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32768</a:t>
                      </a:r>
                      <a:endParaRPr lang="is-IS" sz="1800" b="0" i="0" u="none" strike="noStrike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u="none" strike="noStrike" dirty="0" smtClean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1</a:t>
                      </a:r>
                      <a:r>
                        <a:rPr lang="ru-RU" sz="1800" u="none" strike="noStrike" dirty="0" smtClean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83</a:t>
                      </a:r>
                      <a:r>
                        <a:rPr lang="fi-FI" sz="1800" u="none" strike="noStrike" dirty="0" smtClean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,1</a:t>
                      </a:r>
                      <a:endParaRPr lang="fi-FI" sz="1800" b="0" i="0" u="none" strike="noStrike" dirty="0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800" u="none" strike="noStrike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0,6</a:t>
                      </a:r>
                      <a:endParaRPr lang="uk-UA" sz="1800" b="0" i="0" u="none" strike="noStrike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305</a:t>
                      </a:r>
                      <a:r>
                        <a:rPr lang="is-IS" sz="1800" u="none" strike="noStrike" dirty="0" smtClean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,</a:t>
                      </a:r>
                      <a:r>
                        <a:rPr lang="ru-RU" sz="1800" u="none" strike="noStrike" dirty="0" smtClean="0">
                          <a:solidFill>
                            <a:srgbClr val="44433E"/>
                          </a:solidFill>
                          <a:effectLst/>
                          <a:latin typeface="Garamond" charset="0"/>
                          <a:ea typeface="Garamond" charset="0"/>
                          <a:cs typeface="Garamond" charset="0"/>
                        </a:rPr>
                        <a:t>3</a:t>
                      </a:r>
                      <a:endParaRPr lang="is-IS" sz="1800" b="0" i="0" u="none" strike="noStrike" dirty="0">
                        <a:solidFill>
                          <a:srgbClr val="44433E"/>
                        </a:solidFill>
                        <a:effectLst/>
                        <a:latin typeface="Garamond" charset="0"/>
                        <a:ea typeface="Garamond" charset="0"/>
                        <a:cs typeface="Garamond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41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4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4111"/>
          <p:cNvGrpSpPr>
            <a:grpSpLocks/>
          </p:cNvGrpSpPr>
          <p:nvPr/>
        </p:nvGrpSpPr>
        <p:grpSpPr bwMode="auto">
          <a:xfrm>
            <a:off x="11977" y="34462"/>
            <a:ext cx="5364163" cy="2740025"/>
            <a:chOff x="0" y="0"/>
            <a:chExt cx="5364088" cy="2740371"/>
          </a:xfrm>
          <a:solidFill>
            <a:srgbClr val="F6EEC5"/>
          </a:solidFill>
        </p:grpSpPr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9525" y="770035"/>
              <a:ext cx="2312956" cy="1425755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989138"/>
              <a:ext cx="1893862" cy="895463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0" y="7939"/>
              <a:ext cx="814377" cy="273243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1123934" y="0"/>
              <a:ext cx="495293" cy="14702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814377" y="0"/>
              <a:ext cx="1093772" cy="18846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1368406" y="650957"/>
              <a:ext cx="1619227" cy="24768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619227" y="0"/>
              <a:ext cx="1296970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2916197" y="0"/>
              <a:ext cx="142873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1893862" y="0"/>
              <a:ext cx="741352" cy="18846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268506" y="0"/>
              <a:ext cx="960424" cy="88276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3228930" y="7939"/>
              <a:ext cx="1558903" cy="87482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3054307" y="0"/>
              <a:ext cx="1512867" cy="549344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3054307" y="7939"/>
              <a:ext cx="796914" cy="9034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3851221" y="549344"/>
              <a:ext cx="715953" cy="361996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0"/>
              <a:ext cx="904862" cy="2348209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 flipV="1">
              <a:off x="0" y="2013204"/>
              <a:ext cx="904862" cy="32389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3851221" y="0"/>
              <a:ext cx="0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3851221" y="7939"/>
              <a:ext cx="1512867" cy="126857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4389377" y="7939"/>
              <a:ext cx="279396" cy="75098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4670360" y="7939"/>
              <a:ext cx="285746" cy="75098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0" y="638256"/>
              <a:ext cx="1763688" cy="92087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323845" y="7939"/>
              <a:ext cx="1462068" cy="64143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/>
            <p:cNvSpPr/>
            <p:nvPr/>
          </p:nvSpPr>
          <p:spPr>
            <a:xfrm>
              <a:off x="2882860" y="1228880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1087423" y="1470211"/>
              <a:ext cx="73024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2500278" y="220691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3824235" y="1225705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858937" y="1849672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2312956" y="708114"/>
              <a:ext cx="71436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35435" y="716053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646104" y="1744883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1296970" y="863709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3190830" y="849420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569905" y="665247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434969" y="1173311"/>
              <a:ext cx="71437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" name="Овал 47"/>
            <p:cNvSpPr/>
            <p:nvPr/>
          </p:nvSpPr>
          <p:spPr>
            <a:xfrm>
              <a:off x="947725" y="258796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084581" y="347707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242885" y="677949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157161" y="2043371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1504929" y="1220942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2951122" y="627142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3824235" y="857358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6" name="Rectangle 4"/>
          <p:cNvSpPr txBox="1">
            <a:spLocks noChangeArrowheads="1"/>
          </p:cNvSpPr>
          <p:nvPr/>
        </p:nvSpPr>
        <p:spPr bwMode="auto">
          <a:xfrm>
            <a:off x="468313" y="2742970"/>
            <a:ext cx="8207375" cy="137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sz="4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A few words about the solution of the </a:t>
            </a:r>
            <a:r>
              <a:rPr lang="en-US" sz="4000" dirty="0" err="1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Vlasov</a:t>
            </a:r>
            <a:r>
              <a:rPr lang="en-US" sz="4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 equation</a:t>
            </a:r>
            <a:endParaRPr lang="ru-RU" altLang="en-US" sz="4000" dirty="0" smtClean="0">
              <a:solidFill>
                <a:srgbClr val="F6EEC5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62960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6EEC5"/>
                </a:solidFill>
                <a:effectLst/>
                <a:uLnTx/>
                <a:uFillTx/>
                <a:latin typeface="Impact"/>
                <a:ea typeface=""/>
                <a:cs typeface=""/>
              </a:rPr>
              <a:t>Conclusion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23</a:t>
            </a:fld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39" y="2923674"/>
            <a:ext cx="1277491" cy="12710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36530" y="2748941"/>
            <a:ext cx="64414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Two different algorithms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for calculating the </a:t>
            </a:r>
            <a:r>
              <a:rPr lang="en-US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Vlasov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equation with constant entropy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and gravitational interaction are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developed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The</a:t>
            </a:r>
            <a:r>
              <a: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obtained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results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are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the same as the exact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solutions</a:t>
            </a:r>
            <a:r>
              <a: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It is planned to realize this for systems with dissipation (and as a consequence with non-constant entropy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  <a:endParaRPr lang="ru-RU" dirty="0" smtClean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The plans to implement algorithms for multi-GPU</a:t>
            </a:r>
            <a:endParaRPr lang="ru-RU" dirty="0" smtClean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charset="0"/>
              <a:buChar char="•"/>
            </a:pPr>
            <a:endParaRPr lang="ru-RU" b="0" i="0" dirty="0">
              <a:solidFill>
                <a:srgbClr val="44433E"/>
              </a:solidFill>
              <a:effectLst/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1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4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4111"/>
          <p:cNvGrpSpPr>
            <a:grpSpLocks/>
          </p:cNvGrpSpPr>
          <p:nvPr/>
        </p:nvGrpSpPr>
        <p:grpSpPr bwMode="auto">
          <a:xfrm>
            <a:off x="11977" y="34462"/>
            <a:ext cx="5364163" cy="2740025"/>
            <a:chOff x="0" y="0"/>
            <a:chExt cx="5364088" cy="2740371"/>
          </a:xfrm>
          <a:solidFill>
            <a:srgbClr val="F6EEC5"/>
          </a:solidFill>
        </p:grpSpPr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9525" y="770035"/>
              <a:ext cx="2312956" cy="1425755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989138"/>
              <a:ext cx="1893862" cy="895463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0" y="7939"/>
              <a:ext cx="814377" cy="273243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1123934" y="0"/>
              <a:ext cx="495293" cy="14702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814377" y="0"/>
              <a:ext cx="1093772" cy="18846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1368406" y="650957"/>
              <a:ext cx="1619227" cy="24768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619227" y="0"/>
              <a:ext cx="1296970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2916197" y="0"/>
              <a:ext cx="142873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1893862" y="0"/>
              <a:ext cx="741352" cy="18846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268506" y="0"/>
              <a:ext cx="960424" cy="88276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3228930" y="7939"/>
              <a:ext cx="1558903" cy="87482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3054307" y="0"/>
              <a:ext cx="1512867" cy="549344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3054307" y="7939"/>
              <a:ext cx="796914" cy="9034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3851221" y="549344"/>
              <a:ext cx="715953" cy="361996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0"/>
              <a:ext cx="904862" cy="2348209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 flipV="1">
              <a:off x="0" y="2013204"/>
              <a:ext cx="904862" cy="32389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3851221" y="0"/>
              <a:ext cx="0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3851221" y="7939"/>
              <a:ext cx="1512867" cy="126857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4389377" y="7939"/>
              <a:ext cx="279396" cy="75098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4670360" y="7939"/>
              <a:ext cx="285746" cy="75098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0" y="638256"/>
              <a:ext cx="1763688" cy="92087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323845" y="7939"/>
              <a:ext cx="1462068" cy="64143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/>
            <p:cNvSpPr/>
            <p:nvPr/>
          </p:nvSpPr>
          <p:spPr>
            <a:xfrm>
              <a:off x="2882860" y="1228880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1087423" y="1470211"/>
              <a:ext cx="73024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2500278" y="220691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3824235" y="1225705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858937" y="1849672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2312956" y="708114"/>
              <a:ext cx="71436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35435" y="716053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646104" y="1744883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1296970" y="863709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3190830" y="849420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569905" y="665247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434969" y="1173311"/>
              <a:ext cx="71437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" name="Овал 47"/>
            <p:cNvSpPr/>
            <p:nvPr/>
          </p:nvSpPr>
          <p:spPr>
            <a:xfrm>
              <a:off x="947725" y="258796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084581" y="347707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242885" y="677949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157161" y="2043371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1504929" y="1220942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2951122" y="627142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3824235" y="857358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6" name="Rectangle 4"/>
          <p:cNvSpPr txBox="1">
            <a:spLocks noChangeArrowheads="1"/>
          </p:cNvSpPr>
          <p:nvPr/>
        </p:nvSpPr>
        <p:spPr bwMode="auto">
          <a:xfrm>
            <a:off x="436563" y="3552825"/>
            <a:ext cx="82073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6EEC5"/>
                </a:solidFill>
                <a:effectLst/>
                <a:uLnTx/>
                <a:uFillTx/>
                <a:latin typeface="Impact"/>
                <a:ea typeface=""/>
                <a:cs typeface=""/>
              </a:rPr>
              <a:t>Thank you!</a:t>
            </a:r>
            <a:b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6EEC5"/>
                </a:solidFill>
                <a:effectLst/>
                <a:uLnTx/>
                <a:uFillTx/>
                <a:latin typeface="Impact"/>
                <a:ea typeface=""/>
                <a:cs typeface=""/>
              </a:rPr>
            </a:br>
            <a:endParaRPr kumimoji="0" lang="ru-RU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6EEC5"/>
              </a:solidFill>
              <a:effectLst/>
              <a:uLnTx/>
              <a:uFillTx/>
              <a:latin typeface="Impact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8902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en-US" altLang="ru-RU" dirty="0">
                <a:solidFill>
                  <a:srgbClr val="F6EEC5"/>
                </a:solidFill>
                <a:latin typeface="Impact"/>
              </a:rPr>
              <a:t>Theoretical introduction</a:t>
            </a:r>
            <a:endParaRPr kumimoji="0" lang="en-US" altLang="ru-RU" sz="3300" b="0" i="0" u="none" strike="noStrike" kern="1200" cap="none" spc="0" normalizeH="0" baseline="0" noProof="0" dirty="0" smtClean="0">
              <a:ln>
                <a:noFill/>
              </a:ln>
              <a:solidFill>
                <a:srgbClr val="F6EEC5"/>
              </a:solidFill>
              <a:effectLst/>
              <a:uLnTx/>
              <a:uFillTx/>
              <a:latin typeface="Impact"/>
              <a:ea typeface=""/>
              <a:cs typeface="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3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V</a:t>
            </a:r>
            <a:r>
              <a:rPr lang="en-US" sz="2000" i="0" dirty="0" err="1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lasov</a:t>
            </a:r>
            <a:r>
              <a:rPr lang="en-US" sz="2000" i="0" dirty="0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 chain of equations</a:t>
            </a:r>
            <a:endParaRPr lang="ru-RU" sz="2000" i="0" dirty="0">
              <a:solidFill>
                <a:srgbClr val="F6EEC5"/>
              </a:solidFill>
              <a:effectLst/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8472" y="2166714"/>
            <a:ext cx="856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The probability density functions satisfy the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relations</a:t>
            </a:r>
            <a:r>
              <a: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: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879853" y="2852576"/>
            <a:ext cx="5384292" cy="139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8473" y="4356639"/>
            <a:ext cx="8560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Many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thermodynamic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characteristics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can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be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obtained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by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using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these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distribution</a:t>
            </a:r>
            <a:r>
              <a: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ru-RU" dirty="0" err="1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functions</a:t>
            </a:r>
            <a:r>
              <a: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.</a:t>
            </a:r>
          </a:p>
          <a:p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The most interesting function in this respect is </a:t>
            </a:r>
            <a:r>
              <a:rPr lang="en-US" b="1" i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f</a:t>
            </a:r>
            <a:r>
              <a:rPr lang="en-US" b="1" i="1" baseline="-25000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2</a:t>
            </a:r>
            <a:r>
              <a:rPr lang="en-US" b="1" i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b="1" i="1" dirty="0" err="1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r,v,t</a:t>
            </a:r>
            <a:r>
              <a:rPr lang="en-US" b="1" i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).</a:t>
            </a:r>
            <a:endParaRPr lang="ru-RU" b="1" i="1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827643" y="4743262"/>
            <a:ext cx="115747" cy="0"/>
          </a:xfrm>
          <a:prstGeom prst="straightConnector1">
            <a:avLst/>
          </a:prstGeom>
          <a:ln>
            <a:solidFill>
              <a:srgbClr val="4443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943390" y="4743262"/>
            <a:ext cx="115747" cy="0"/>
          </a:xfrm>
          <a:prstGeom prst="straightConnector1">
            <a:avLst/>
          </a:prstGeom>
          <a:ln>
            <a:solidFill>
              <a:srgbClr val="4443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en-US" altLang="ru-RU" dirty="0">
                <a:solidFill>
                  <a:srgbClr val="F6EEC5"/>
                </a:solidFill>
                <a:latin typeface="Impact"/>
              </a:rPr>
              <a:t>Theoretical introduction</a:t>
            </a:r>
            <a:endParaRPr kumimoji="0" lang="en-US" altLang="ru-RU" sz="3300" b="0" i="0" u="none" strike="noStrike" kern="1200" cap="none" spc="0" normalizeH="0" baseline="0" noProof="0" dirty="0" smtClean="0">
              <a:ln>
                <a:noFill/>
              </a:ln>
              <a:solidFill>
                <a:srgbClr val="F6EEC5"/>
              </a:solidFill>
              <a:effectLst/>
              <a:uLnTx/>
              <a:uFillTx/>
              <a:latin typeface="Impact"/>
              <a:ea typeface=""/>
              <a:cs typeface="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4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5190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С</a:t>
            </a:r>
            <a:r>
              <a:rPr lang="en-US" sz="2000" dirty="0" err="1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utoff</a:t>
            </a:r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 of the chain of equations</a:t>
            </a:r>
            <a:endParaRPr lang="ru-RU" sz="2000" i="0" dirty="0">
              <a:solidFill>
                <a:srgbClr val="F6EEC5"/>
              </a:solidFill>
              <a:effectLst/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1945" y="3458015"/>
            <a:ext cx="6499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For this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equation </a:t>
            </a:r>
            <a:r>
              <a:rPr lang="en-US" dirty="0" err="1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Vlasov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considered the following particular case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424681" y="3747449"/>
            <a:ext cx="2294631" cy="131659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08472" y="4984143"/>
            <a:ext cx="7946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Substituting expression into equation gives the famous </a:t>
            </a:r>
            <a:r>
              <a:rPr lang="en-US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Vlasov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equation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518997" y="2686803"/>
            <a:ext cx="4106001" cy="6644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1945" y="2210684"/>
            <a:ext cx="856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The second equation from the </a:t>
            </a:r>
            <a:r>
              <a:rPr lang="en-US" dirty="0" err="1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Vlasov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equation chain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can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be rewritten in the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form: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3088294" y="5342458"/>
            <a:ext cx="2967403" cy="809292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8510529" y="2839646"/>
            <a:ext cx="341523" cy="341523"/>
          </a:xfrm>
          <a:prstGeom prst="ellipse">
            <a:avLst/>
          </a:prstGeom>
          <a:solidFill>
            <a:srgbClr val="D84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Impact" charset="0"/>
                <a:ea typeface="Impact" charset="0"/>
                <a:cs typeface="Impact" charset="0"/>
              </a:rPr>
              <a:t>1</a:t>
            </a:r>
            <a:endParaRPr lang="ru-RU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515885" y="5576342"/>
            <a:ext cx="341523" cy="341523"/>
          </a:xfrm>
          <a:prstGeom prst="ellipse">
            <a:avLst/>
          </a:prstGeom>
          <a:solidFill>
            <a:srgbClr val="D84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mpact" charset="0"/>
                <a:ea typeface="Impact" charset="0"/>
                <a:cs typeface="Impact" charset="0"/>
              </a:rPr>
              <a:t>2</a:t>
            </a:r>
            <a:endParaRPr lang="ru-RU" dirty="0"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0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en-US" altLang="ru-RU" dirty="0">
                <a:solidFill>
                  <a:srgbClr val="F6EEC5"/>
                </a:solidFill>
                <a:latin typeface="Impact"/>
              </a:rPr>
              <a:t>Purpose of the study</a:t>
            </a:r>
            <a:endParaRPr kumimoji="0" lang="en-US" altLang="ru-RU" sz="3300" b="0" i="0" u="none" strike="noStrike" kern="1200" cap="none" spc="0" normalizeH="0" baseline="0" noProof="0" dirty="0" smtClean="0">
              <a:ln>
                <a:noFill/>
              </a:ln>
              <a:solidFill>
                <a:srgbClr val="F6EEC5"/>
              </a:solidFill>
              <a:effectLst/>
              <a:uLnTx/>
              <a:uFillTx/>
              <a:latin typeface="Impact"/>
              <a:ea typeface=""/>
              <a:cs typeface="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5</a:t>
            </a:fld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308472" y="3270425"/>
            <a:ext cx="8426454" cy="1754326"/>
            <a:chOff x="308472" y="1728727"/>
            <a:chExt cx="8426454" cy="175432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08472" y="1728727"/>
              <a:ext cx="842645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44433E"/>
                  </a:solidFill>
                  <a:latin typeface="Garamond" charset="0"/>
                  <a:ea typeface="Garamond" charset="0"/>
                  <a:cs typeface="Garamond" charset="0"/>
                </a:rPr>
                <a:t>Equation</a:t>
              </a:r>
              <a:r>
                <a:rPr lang="ru-RU" dirty="0" smtClean="0">
                  <a:solidFill>
                    <a:srgbClr val="44433E"/>
                  </a:solidFill>
                  <a:latin typeface="Garamond" charset="0"/>
                  <a:ea typeface="Garamond" charset="0"/>
                  <a:cs typeface="Garamond" charset="0"/>
                </a:rPr>
                <a:t>  </a:t>
              </a:r>
              <a:r>
                <a:rPr lang="en-US" dirty="0" smtClean="0">
                  <a:solidFill>
                    <a:srgbClr val="44433E"/>
                  </a:solidFill>
                  <a:latin typeface="Garamond" charset="0"/>
                  <a:ea typeface="Garamond" charset="0"/>
                  <a:cs typeface="Garamond" charset="0"/>
                </a:rPr>
                <a:t> (2) in its structure is the </a:t>
              </a:r>
              <a:r>
                <a:rPr lang="en-US" dirty="0" err="1" smtClean="0">
                  <a:solidFill>
                    <a:srgbClr val="44433E"/>
                  </a:solidFill>
                  <a:latin typeface="Garamond" charset="0"/>
                  <a:ea typeface="Garamond" charset="0"/>
                  <a:cs typeface="Garamond" charset="0"/>
                </a:rPr>
                <a:t>Liouville</a:t>
              </a:r>
              <a:r>
                <a:rPr lang="en-US" dirty="0" smtClean="0">
                  <a:solidFill>
                    <a:srgbClr val="44433E"/>
                  </a:solidFill>
                  <a:latin typeface="Garamond" charset="0"/>
                  <a:ea typeface="Garamond" charset="0"/>
                  <a:cs typeface="Garamond" charset="0"/>
                </a:rPr>
                <a:t> equation. As a consequence, it describes only systems with constant entropy.</a:t>
              </a:r>
              <a:endPara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endParaRPr>
            </a:p>
            <a:p>
              <a:endPara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endParaRPr>
            </a:p>
            <a:p>
              <a:endPara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endParaRPr>
            </a:p>
            <a:p>
              <a:r>
                <a:rPr lang="en-US" dirty="0" smtClean="0">
                  <a:solidFill>
                    <a:srgbClr val="44433E"/>
                  </a:solidFill>
                  <a:latin typeface="Garamond" charset="0"/>
                  <a:ea typeface="Garamond" charset="0"/>
                  <a:cs typeface="Garamond" charset="0"/>
                </a:rPr>
                <a:t>The main goal of the research is to develop effective algorithms for solving a more general equation</a:t>
              </a:r>
              <a:r>
                <a:rPr lang="ru-RU" dirty="0" smtClean="0">
                  <a:solidFill>
                    <a:srgbClr val="44433E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dirty="0" smtClean="0">
                  <a:solidFill>
                    <a:srgbClr val="44433E"/>
                  </a:solidFill>
                  <a:latin typeface="Garamond" charset="0"/>
                  <a:ea typeface="Garamond" charset="0"/>
                  <a:cs typeface="Garamond" charset="0"/>
                </a:rPr>
                <a:t> (1) </a:t>
              </a:r>
              <a:r>
                <a:rPr lang="ru-RU" dirty="0" smtClean="0">
                  <a:solidFill>
                    <a:srgbClr val="44433E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dirty="0" smtClean="0">
                  <a:solidFill>
                    <a:srgbClr val="44433E"/>
                  </a:solidFill>
                  <a:latin typeface="Garamond" charset="0"/>
                  <a:ea typeface="Garamond" charset="0"/>
                  <a:cs typeface="Garamond" charset="0"/>
                </a:rPr>
                <a:t>by investigating the solutions of equation</a:t>
              </a:r>
              <a:r>
                <a:rPr lang="ru-RU" dirty="0" smtClean="0">
                  <a:solidFill>
                    <a:srgbClr val="44433E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dirty="0" smtClean="0">
                  <a:solidFill>
                    <a:srgbClr val="44433E"/>
                  </a:solidFill>
                  <a:latin typeface="Garamond" charset="0"/>
                  <a:ea typeface="Garamond" charset="0"/>
                  <a:cs typeface="Garamond" charset="0"/>
                </a:rPr>
                <a:t> (2)</a:t>
              </a:r>
              <a:endParaRPr lang="ru-RU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18" name="Овал 17"/>
            <p:cNvSpPr/>
            <p:nvPr/>
          </p:nvSpPr>
          <p:spPr>
            <a:xfrm>
              <a:off x="1276788" y="1749746"/>
              <a:ext cx="341523" cy="341523"/>
            </a:xfrm>
            <a:prstGeom prst="ellipse">
              <a:avLst/>
            </a:prstGeom>
            <a:solidFill>
              <a:srgbClr val="D84B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Impact" charset="0"/>
                  <a:ea typeface="Impact" charset="0"/>
                  <a:cs typeface="Impact" charset="0"/>
                </a:rPr>
                <a:t>2</a:t>
              </a:r>
              <a:endParaRPr lang="ru-RU" dirty="0">
                <a:latin typeface="Impact" charset="0"/>
                <a:ea typeface="Impact" charset="0"/>
                <a:cs typeface="Impact" charset="0"/>
              </a:endParaRPr>
            </a:p>
          </p:txBody>
        </p:sp>
        <p:sp>
          <p:nvSpPr>
            <p:cNvPr id="19" name="Овал 18"/>
            <p:cNvSpPr/>
            <p:nvPr/>
          </p:nvSpPr>
          <p:spPr>
            <a:xfrm>
              <a:off x="1216627" y="3133203"/>
              <a:ext cx="341523" cy="341523"/>
            </a:xfrm>
            <a:prstGeom prst="ellipse">
              <a:avLst/>
            </a:prstGeom>
            <a:solidFill>
              <a:srgbClr val="D84B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Impact" charset="0"/>
                  <a:ea typeface="Impact" charset="0"/>
                  <a:cs typeface="Impact" charset="0"/>
                </a:rPr>
                <a:t>1</a:t>
              </a:r>
              <a:endParaRPr lang="ru-RU" dirty="0">
                <a:latin typeface="Impact" charset="0"/>
                <a:ea typeface="Impact" charset="0"/>
                <a:cs typeface="Impact" charset="0"/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5360966" y="3133203"/>
              <a:ext cx="341523" cy="341523"/>
            </a:xfrm>
            <a:prstGeom prst="ellipse">
              <a:avLst/>
            </a:prstGeom>
            <a:solidFill>
              <a:srgbClr val="D84B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Impact" charset="0"/>
                  <a:ea typeface="Impact" charset="0"/>
                  <a:cs typeface="Impact" charset="0"/>
                </a:rPr>
                <a:t>2</a:t>
              </a:r>
              <a:endParaRPr lang="ru-RU" dirty="0">
                <a:latin typeface="Impact" charset="0"/>
                <a:ea typeface="Impact" charset="0"/>
                <a:cs typeface="Impact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8473" y="1841885"/>
            <a:ext cx="8426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In  THE NEW MODIFIED VLASOV EQUATION FOR THE SYSTEMS WITH DISSIPATIVE PROCESSES were shown, that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relations</a:t>
            </a:r>
            <a:r>
              <a: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considered by </a:t>
            </a:r>
            <a:r>
              <a:rPr lang="en-US" dirty="0" err="1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Vlasov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are not always fulfilled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en-US" altLang="ru-RU" dirty="0" smtClean="0">
                <a:solidFill>
                  <a:srgbClr val="F6EEC5"/>
                </a:solidFill>
                <a:latin typeface="Impact"/>
                <a:ea typeface=""/>
                <a:cs typeface=""/>
              </a:rPr>
              <a:t>Plan</a:t>
            </a:r>
            <a:endParaRPr kumimoji="0" lang="en-US" altLang="ru-RU" sz="3300" b="0" i="0" u="none" strike="noStrike" kern="1200" cap="none" spc="0" normalizeH="0" baseline="0" noProof="0" dirty="0" smtClean="0">
              <a:ln>
                <a:noFill/>
              </a:ln>
              <a:solidFill>
                <a:srgbClr val="F6EEC5"/>
              </a:solidFill>
              <a:effectLst/>
              <a:uLnTx/>
              <a:uFillTx/>
              <a:latin typeface="Impact"/>
              <a:ea typeface=""/>
              <a:cs typeface="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6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5" y="170378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ru-RU" sz="2000" i="0" dirty="0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1</a:t>
            </a:r>
            <a:r>
              <a:rPr lang="en-US" sz="2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.</a:t>
            </a:r>
            <a:r>
              <a:rPr lang="ru-RU" sz="2000" i="0" dirty="0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  </a:t>
            </a:r>
            <a:r>
              <a:rPr lang="en-US" sz="2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N</a:t>
            </a:r>
            <a:r>
              <a:rPr lang="en-US" sz="2000" i="0" dirty="0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umerical solution of the </a:t>
            </a:r>
            <a:r>
              <a:rPr lang="en-US" sz="2000" i="0" dirty="0" err="1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Vlasov</a:t>
            </a:r>
            <a:r>
              <a:rPr lang="en-US" sz="2000" i="0" dirty="0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 equation </a:t>
            </a:r>
            <a:endParaRPr lang="ru-RU" sz="2000" i="0" dirty="0">
              <a:solidFill>
                <a:srgbClr val="F6EEC5"/>
              </a:solidFill>
              <a:effectLst/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81349" y="2401957"/>
            <a:ext cx="7970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Method of particles in cells</a:t>
            </a:r>
            <a:endParaRPr lang="ru-RU" b="1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39826" y="2415861"/>
            <a:ext cx="341523" cy="341523"/>
          </a:xfrm>
          <a:prstGeom prst="ellipse">
            <a:avLst/>
          </a:prstGeom>
          <a:solidFill>
            <a:srgbClr val="D84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Impact" charset="0"/>
                <a:ea typeface="Impact" charset="0"/>
                <a:cs typeface="Impact" charset="0"/>
              </a:rPr>
              <a:t>A</a:t>
            </a:r>
            <a:endParaRPr lang="ru-RU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39826" y="3732823"/>
            <a:ext cx="341523" cy="341523"/>
          </a:xfrm>
          <a:prstGeom prst="ellipse">
            <a:avLst/>
          </a:prstGeom>
          <a:solidFill>
            <a:srgbClr val="D84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Impact" charset="0"/>
                <a:ea typeface="Impact" charset="0"/>
                <a:cs typeface="Impact" charset="0"/>
              </a:rPr>
              <a:t>B</a:t>
            </a:r>
            <a:endParaRPr lang="ru-RU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1349" y="3718918"/>
            <a:ext cx="7970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Finite difference </a:t>
            </a:r>
            <a:r>
              <a:rPr lang="en-US" b="1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method</a:t>
            </a:r>
            <a:endParaRPr lang="en-US" b="1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034554" y="1736578"/>
            <a:ext cx="341523" cy="341523"/>
          </a:xfrm>
          <a:prstGeom prst="ellipse">
            <a:avLst/>
          </a:prstGeom>
          <a:solidFill>
            <a:srgbClr val="4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Impact" charset="0"/>
                <a:ea typeface="Impact" charset="0"/>
                <a:cs typeface="Impact" charset="0"/>
              </a:rPr>
              <a:t>2</a:t>
            </a:r>
            <a:endParaRPr lang="ru-RU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22872" y="2771289"/>
            <a:ext cx="7629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Algorithm description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Simulation results</a:t>
            </a:r>
            <a:r>
              <a: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and</a:t>
            </a:r>
            <a:r>
              <a: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Performance comparison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2872" y="4083469"/>
            <a:ext cx="7629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Algorithm description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Simulation results and its comparison with </a:t>
            </a:r>
            <a:r>
              <a:rPr lang="en-US" dirty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m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ethod of particles in cells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8472" y="473558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2</a:t>
            </a:r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.</a:t>
            </a:r>
            <a:r>
              <a:rPr lang="ru-RU" sz="2000" i="0" dirty="0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 </a:t>
            </a:r>
            <a:r>
              <a:rPr lang="en-US" sz="2000" i="0" dirty="0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A few words about the solution of the </a:t>
            </a:r>
            <a:r>
              <a:rPr lang="en-US" sz="2000" i="0" dirty="0" err="1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Vlasov</a:t>
            </a:r>
            <a:r>
              <a:rPr lang="en-US" sz="2000" i="0" dirty="0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 equation</a:t>
            </a:r>
            <a:endParaRPr lang="ru-RU" sz="2000" i="0" dirty="0">
              <a:solidFill>
                <a:srgbClr val="F6EEC5"/>
              </a:solidFill>
              <a:effectLst/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221086" y="4764880"/>
            <a:ext cx="341523" cy="341523"/>
          </a:xfrm>
          <a:prstGeom prst="ellipse">
            <a:avLst/>
          </a:prstGeom>
          <a:solidFill>
            <a:srgbClr val="4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Impact" charset="0"/>
                <a:ea typeface="Impact" charset="0"/>
                <a:cs typeface="Impact" charset="0"/>
              </a:rPr>
              <a:t>1</a:t>
            </a:r>
            <a:endParaRPr lang="ru-RU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2961" y="5500152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3</a:t>
            </a:r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.</a:t>
            </a:r>
            <a:r>
              <a:rPr lang="ru-RU" sz="2000" i="0" dirty="0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 </a:t>
            </a:r>
            <a:r>
              <a:rPr lang="en-US" sz="2000" i="0" dirty="0" smtClean="0">
                <a:solidFill>
                  <a:srgbClr val="F6EEC5"/>
                </a:solidFill>
                <a:effectLst/>
                <a:latin typeface="Impact" charset="0"/>
                <a:ea typeface="Impact" charset="0"/>
                <a:cs typeface="Impact" charset="0"/>
              </a:rPr>
              <a:t>Conclusion</a:t>
            </a:r>
            <a:endParaRPr lang="ru-RU" sz="2000" i="0" dirty="0">
              <a:solidFill>
                <a:srgbClr val="F6EEC5"/>
              </a:solidFill>
              <a:effectLst/>
              <a:latin typeface="Impact" charset="0"/>
              <a:ea typeface="Impact" charset="0"/>
              <a:cs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39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4B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4111"/>
          <p:cNvGrpSpPr>
            <a:grpSpLocks/>
          </p:cNvGrpSpPr>
          <p:nvPr/>
        </p:nvGrpSpPr>
        <p:grpSpPr bwMode="auto">
          <a:xfrm>
            <a:off x="11977" y="34462"/>
            <a:ext cx="5364163" cy="2740025"/>
            <a:chOff x="0" y="0"/>
            <a:chExt cx="5364088" cy="2740371"/>
          </a:xfrm>
          <a:solidFill>
            <a:srgbClr val="F6EEC5"/>
          </a:solidFill>
        </p:grpSpPr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9525" y="770035"/>
              <a:ext cx="2312956" cy="1425755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989138"/>
              <a:ext cx="1893862" cy="895463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0" y="7939"/>
              <a:ext cx="814377" cy="273243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1123934" y="0"/>
              <a:ext cx="495293" cy="14702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814377" y="0"/>
              <a:ext cx="1093772" cy="18846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1368406" y="650957"/>
              <a:ext cx="1619227" cy="24768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619227" y="0"/>
              <a:ext cx="1296970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2916197" y="0"/>
              <a:ext cx="142873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1893862" y="0"/>
              <a:ext cx="741352" cy="18846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2268506" y="0"/>
              <a:ext cx="960424" cy="88276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3228930" y="7939"/>
              <a:ext cx="1558903" cy="87482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3054307" y="0"/>
              <a:ext cx="1512867" cy="549344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3054307" y="7939"/>
              <a:ext cx="796914" cy="90340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3851221" y="549344"/>
              <a:ext cx="715953" cy="361996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0"/>
              <a:ext cx="904862" cy="2348209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H="1" flipV="1">
              <a:off x="0" y="2013204"/>
              <a:ext cx="904862" cy="32389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3851221" y="0"/>
              <a:ext cx="0" cy="127651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3851221" y="7939"/>
              <a:ext cx="1512867" cy="126857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4389377" y="7939"/>
              <a:ext cx="279396" cy="75098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4670360" y="7939"/>
              <a:ext cx="285746" cy="750982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0" y="638256"/>
              <a:ext cx="1763688" cy="92087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323845" y="7939"/>
              <a:ext cx="1462068" cy="641431"/>
            </a:xfrm>
            <a:prstGeom prst="lin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Овал 35"/>
            <p:cNvSpPr/>
            <p:nvPr/>
          </p:nvSpPr>
          <p:spPr>
            <a:xfrm>
              <a:off x="2882860" y="1228880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1087423" y="1470211"/>
              <a:ext cx="73024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2500278" y="220691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3824235" y="1225705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858937" y="1849672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2312956" y="708114"/>
              <a:ext cx="71436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4635435" y="716053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646104" y="1744883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1296970" y="863709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3190830" y="849420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569905" y="665247"/>
              <a:ext cx="73024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434969" y="1173311"/>
              <a:ext cx="71437" cy="73034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" name="Овал 47"/>
            <p:cNvSpPr/>
            <p:nvPr/>
          </p:nvSpPr>
          <p:spPr>
            <a:xfrm>
              <a:off x="947725" y="258796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084581" y="347707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242885" y="677949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157161" y="2043371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1504929" y="1220942"/>
              <a:ext cx="73024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2951122" y="627142"/>
              <a:ext cx="71436" cy="71446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3824235" y="857358"/>
              <a:ext cx="71436" cy="71447"/>
            </a:xfrm>
            <a:prstGeom prst="ellipse">
              <a:avLst/>
            </a:prstGeom>
            <a:grpFill/>
            <a:ln>
              <a:solidFill>
                <a:srgbClr val="F6EE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6" name="Rectangle 4"/>
          <p:cNvSpPr txBox="1">
            <a:spLocks noChangeArrowheads="1"/>
          </p:cNvSpPr>
          <p:nvPr/>
        </p:nvSpPr>
        <p:spPr bwMode="auto">
          <a:xfrm>
            <a:off x="446952" y="3315824"/>
            <a:ext cx="8207375" cy="137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sz="4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Numerical </a:t>
            </a:r>
            <a:r>
              <a:rPr lang="en-US" sz="4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solution of the </a:t>
            </a:r>
            <a:r>
              <a:rPr lang="en-US" sz="4000" dirty="0" err="1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Vlasov</a:t>
            </a:r>
            <a:r>
              <a:rPr lang="en-US" sz="4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 </a:t>
            </a:r>
            <a:r>
              <a:rPr lang="en-US" sz="4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equation (particles in cells) </a:t>
            </a:r>
            <a:endParaRPr lang="ru-RU" sz="4000" dirty="0">
              <a:solidFill>
                <a:srgbClr val="F6EEC5"/>
              </a:solidFill>
              <a:latin typeface="Impact" charset="0"/>
              <a:ea typeface="Impact" charset="0"/>
              <a:cs typeface="Impact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altLang="en-US" sz="4000" dirty="0" smtClean="0">
              <a:solidFill>
                <a:srgbClr val="F6EEC5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69155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6EEC5"/>
                </a:solidFill>
                <a:latin typeface="Impact"/>
              </a:rPr>
              <a:t>Method </a:t>
            </a:r>
            <a:r>
              <a:rPr lang="en-US" dirty="0">
                <a:solidFill>
                  <a:srgbClr val="F6EEC5"/>
                </a:solidFill>
                <a:latin typeface="Impact"/>
              </a:rPr>
              <a:t>of particles in </a:t>
            </a:r>
            <a:r>
              <a:rPr lang="en-US" dirty="0" smtClean="0">
                <a:solidFill>
                  <a:srgbClr val="F6EEC5"/>
                </a:solidFill>
                <a:latin typeface="Impact"/>
              </a:rPr>
              <a:t>cells</a:t>
            </a:r>
            <a:endParaRPr lang="ru-RU" dirty="0">
              <a:solidFill>
                <a:srgbClr val="F6EEC5"/>
              </a:solidFill>
              <a:latin typeface="Impac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dirty="0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8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A</a:t>
            </a:r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lgorithm</a:t>
            </a:r>
            <a:endParaRPr lang="ru-RU" sz="2000" i="0" dirty="0">
              <a:solidFill>
                <a:srgbClr val="F6EEC5"/>
              </a:solidFill>
              <a:effectLst/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8472" y="2166714"/>
            <a:ext cx="856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The evolution in time</a:t>
            </a:r>
            <a:r>
              <a:rPr lang="ru-RU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of a system is obtained by </a:t>
            </a:r>
            <a:r>
              <a:rPr lang="en-US" dirty="0" err="1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Verlet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 integration:</a:t>
            </a:r>
            <a:endParaRPr lang="ru-RU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91946" y="2577210"/>
            <a:ext cx="2765234" cy="97596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52814" y="3542325"/>
            <a:ext cx="4413403" cy="68717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308472" y="4272299"/>
            <a:ext cx="3415229" cy="781196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308472" y="5028465"/>
            <a:ext cx="4302088" cy="77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406400"/>
            <a:ext cx="9144000" cy="930275"/>
          </a:xfrm>
          <a:prstGeom prst="rect">
            <a:avLst/>
          </a:prstGeom>
          <a:solidFill>
            <a:srgbClr val="44433E">
              <a:alpha val="97000"/>
            </a:srgb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6EEC5"/>
                </a:solidFill>
                <a:latin typeface="Impact"/>
              </a:rPr>
              <a:t>Method </a:t>
            </a:r>
            <a:r>
              <a:rPr lang="en-US" dirty="0">
                <a:solidFill>
                  <a:srgbClr val="F6EEC5"/>
                </a:solidFill>
                <a:latin typeface="Impact"/>
              </a:rPr>
              <a:t>of particles in </a:t>
            </a:r>
            <a:r>
              <a:rPr lang="en-US" dirty="0" smtClean="0">
                <a:solidFill>
                  <a:srgbClr val="F6EEC5"/>
                </a:solidFill>
                <a:latin typeface="Impact"/>
              </a:rPr>
              <a:t>cells</a:t>
            </a:r>
            <a:endParaRPr lang="ru-RU" dirty="0">
              <a:solidFill>
                <a:srgbClr val="F6EEC5"/>
              </a:solidFill>
              <a:latin typeface="Impact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08472" y="6356351"/>
            <a:ext cx="5806578" cy="365125"/>
          </a:xfrm>
        </p:spPr>
        <p:txBody>
          <a:bodyPr/>
          <a:lstStyle/>
          <a:p>
            <a:r>
              <a:rPr lang="en-US" smtClean="0"/>
              <a:t>Investigation of the entropy of a system of many particles with gravitational interaction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6532-2376-974C-A02F-35F063714C5E}" type="slidenum">
              <a:rPr lang="ru-RU" smtClean="0"/>
              <a:t>9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1946" y="1622427"/>
            <a:ext cx="8560107" cy="400110"/>
          </a:xfrm>
          <a:prstGeom prst="rect">
            <a:avLst/>
          </a:prstGeom>
          <a:solidFill>
            <a:srgbClr val="D84B4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6EEC5"/>
                </a:solidFill>
                <a:latin typeface="Impact" charset="0"/>
                <a:ea typeface="Impact" charset="0"/>
                <a:cs typeface="Impact" charset="0"/>
              </a:rPr>
              <a:t>Algorithm</a:t>
            </a:r>
            <a:endParaRPr lang="ru-RU" sz="2000" dirty="0">
              <a:solidFill>
                <a:srgbClr val="F6EEC5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8472" y="2284694"/>
            <a:ext cx="856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Constructing f</a:t>
            </a:r>
            <a:r>
              <a:rPr lang="en-US" baseline="-25000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1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dirty="0" err="1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r,t</a:t>
            </a:r>
            <a:r>
              <a:rPr lang="en-US" dirty="0" smtClean="0">
                <a:solidFill>
                  <a:srgbClr val="44433E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  <a:endParaRPr lang="ru-RU" baseline="-25000" dirty="0">
              <a:solidFill>
                <a:srgbClr val="44433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640" y="3264743"/>
            <a:ext cx="2278718" cy="2252526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5167147" y="2398414"/>
            <a:ext cx="115747" cy="0"/>
          </a:xfrm>
          <a:prstGeom prst="straightConnector1">
            <a:avLst/>
          </a:prstGeom>
          <a:ln>
            <a:solidFill>
              <a:srgbClr val="4443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524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935</TotalTime>
  <Words>974</Words>
  <Application>Microsoft Macintosh PowerPoint</Application>
  <PresentationFormat>Экран (4:3)</PresentationFormat>
  <Paragraphs>195</Paragraphs>
  <Slides>24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Calibri</vt:lpstr>
      <vt:lpstr>Calibri Light</vt:lpstr>
      <vt:lpstr>Garamond</vt:lpstr>
      <vt:lpstr>Impact</vt:lpstr>
      <vt:lpstr>Arial</vt:lpstr>
      <vt:lpstr>Тема Office</vt:lpstr>
      <vt:lpstr>Investigation of the entropy of a system of many particles with gravitational interaction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the entropy of a system of many particles with gravitational interaction</dc:title>
  <dc:creator>Пользователь Microsoft Office</dc:creator>
  <cp:lastModifiedBy>Пользователь Microsoft Office</cp:lastModifiedBy>
  <cp:revision>48</cp:revision>
  <dcterms:created xsi:type="dcterms:W3CDTF">2017-07-02T16:28:50Z</dcterms:created>
  <dcterms:modified xsi:type="dcterms:W3CDTF">2017-07-03T11:19:34Z</dcterms:modified>
</cp:coreProperties>
</file>