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9" r:id="rId1"/>
  </p:sldMasterIdLst>
  <p:notesMasterIdLst>
    <p:notesMasterId r:id="rId42"/>
  </p:notesMasterIdLst>
  <p:handoutMasterIdLst>
    <p:handoutMasterId r:id="rId43"/>
  </p:handoutMasterIdLst>
  <p:sldIdLst>
    <p:sldId id="275" r:id="rId2"/>
    <p:sldId id="377" r:id="rId3"/>
    <p:sldId id="286" r:id="rId4"/>
    <p:sldId id="288" r:id="rId5"/>
    <p:sldId id="391" r:id="rId6"/>
    <p:sldId id="405" r:id="rId7"/>
    <p:sldId id="390" r:id="rId8"/>
    <p:sldId id="403" r:id="rId9"/>
    <p:sldId id="392" r:id="rId10"/>
    <p:sldId id="262" r:id="rId11"/>
    <p:sldId id="300" r:id="rId12"/>
    <p:sldId id="302" r:id="rId13"/>
    <p:sldId id="430" r:id="rId14"/>
    <p:sldId id="438" r:id="rId15"/>
    <p:sldId id="421" r:id="rId16"/>
    <p:sldId id="261" r:id="rId17"/>
    <p:sldId id="257" r:id="rId18"/>
    <p:sldId id="407" r:id="rId19"/>
    <p:sldId id="397" r:id="rId20"/>
    <p:sldId id="268" r:id="rId21"/>
    <p:sldId id="418" r:id="rId22"/>
    <p:sldId id="340" r:id="rId23"/>
    <p:sldId id="417" r:id="rId24"/>
    <p:sldId id="319" r:id="rId25"/>
    <p:sldId id="419" r:id="rId26"/>
    <p:sldId id="434" r:id="rId27"/>
    <p:sldId id="396" r:id="rId28"/>
    <p:sldId id="431" r:id="rId29"/>
    <p:sldId id="349" r:id="rId30"/>
    <p:sldId id="274" r:id="rId31"/>
    <p:sldId id="271" r:id="rId32"/>
    <p:sldId id="386" r:id="rId33"/>
    <p:sldId id="376" r:id="rId34"/>
    <p:sldId id="363" r:id="rId35"/>
    <p:sldId id="333" r:id="rId36"/>
    <p:sldId id="420" r:id="rId37"/>
    <p:sldId id="402" r:id="rId38"/>
    <p:sldId id="334" r:id="rId39"/>
    <p:sldId id="335" r:id="rId40"/>
    <p:sldId id="338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  <a:srgbClr val="E2F9FE"/>
    <a:srgbClr val="FAFEE2"/>
    <a:srgbClr val="66FF33"/>
    <a:srgbClr val="E4FA60"/>
    <a:srgbClr val="BCFCC8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2" autoAdjust="0"/>
    <p:restoredTop sz="93943" autoAdjust="0"/>
  </p:normalViewPr>
  <p:slideViewPr>
    <p:cSldViewPr>
      <p:cViewPr varScale="1">
        <p:scale>
          <a:sx n="109" d="100"/>
          <a:sy n="109" d="100"/>
        </p:scale>
        <p:origin x="169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image" Target="../media/image98.wmf"/><Relationship Id="rId3" Type="http://schemas.openxmlformats.org/officeDocument/2006/relationships/image" Target="../media/image88.wmf"/><Relationship Id="rId7" Type="http://schemas.openxmlformats.org/officeDocument/2006/relationships/image" Target="../media/image92.wmf"/><Relationship Id="rId12" Type="http://schemas.openxmlformats.org/officeDocument/2006/relationships/image" Target="../media/image97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11" Type="http://schemas.openxmlformats.org/officeDocument/2006/relationships/image" Target="../media/image96.wmf"/><Relationship Id="rId5" Type="http://schemas.openxmlformats.org/officeDocument/2006/relationships/image" Target="../media/image90.wmf"/><Relationship Id="rId10" Type="http://schemas.openxmlformats.org/officeDocument/2006/relationships/image" Target="../media/image95.wmf"/><Relationship Id="rId4" Type="http://schemas.openxmlformats.org/officeDocument/2006/relationships/image" Target="../media/image89.wmf"/><Relationship Id="rId9" Type="http://schemas.openxmlformats.org/officeDocument/2006/relationships/image" Target="../media/image94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image" Target="../media/image101.wmf"/><Relationship Id="rId7" Type="http://schemas.openxmlformats.org/officeDocument/2006/relationships/image" Target="../media/image105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6" Type="http://schemas.openxmlformats.org/officeDocument/2006/relationships/image" Target="../media/image104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Relationship Id="rId9" Type="http://schemas.openxmlformats.org/officeDocument/2006/relationships/image" Target="../media/image107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3" Type="http://schemas.openxmlformats.org/officeDocument/2006/relationships/image" Target="../media/image125.wmf"/><Relationship Id="rId7" Type="http://schemas.openxmlformats.org/officeDocument/2006/relationships/image" Target="../media/image129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6" Type="http://schemas.openxmlformats.org/officeDocument/2006/relationships/image" Target="../media/image128.wmf"/><Relationship Id="rId5" Type="http://schemas.openxmlformats.org/officeDocument/2006/relationships/image" Target="../media/image127.wmf"/><Relationship Id="rId4" Type="http://schemas.openxmlformats.org/officeDocument/2006/relationships/image" Target="../media/image126.wmf"/><Relationship Id="rId9" Type="http://schemas.openxmlformats.org/officeDocument/2006/relationships/image" Target="../media/image131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3" Type="http://schemas.openxmlformats.org/officeDocument/2006/relationships/image" Target="../media/image134.wmf"/><Relationship Id="rId7" Type="http://schemas.openxmlformats.org/officeDocument/2006/relationships/image" Target="../media/image138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6" Type="http://schemas.openxmlformats.org/officeDocument/2006/relationships/image" Target="../media/image137.wmf"/><Relationship Id="rId5" Type="http://schemas.openxmlformats.org/officeDocument/2006/relationships/image" Target="../media/image136.wmf"/><Relationship Id="rId10" Type="http://schemas.openxmlformats.org/officeDocument/2006/relationships/image" Target="../media/image141.wmf"/><Relationship Id="rId4" Type="http://schemas.openxmlformats.org/officeDocument/2006/relationships/image" Target="../media/image135.wmf"/><Relationship Id="rId9" Type="http://schemas.openxmlformats.org/officeDocument/2006/relationships/image" Target="../media/image14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Relationship Id="rId4" Type="http://schemas.openxmlformats.org/officeDocument/2006/relationships/image" Target="../media/image151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wmf"/><Relationship Id="rId3" Type="http://schemas.openxmlformats.org/officeDocument/2006/relationships/image" Target="../media/image163.wmf"/><Relationship Id="rId7" Type="http://schemas.openxmlformats.org/officeDocument/2006/relationships/image" Target="../media/image167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Relationship Id="rId6" Type="http://schemas.openxmlformats.org/officeDocument/2006/relationships/image" Target="../media/image166.wmf"/><Relationship Id="rId5" Type="http://schemas.openxmlformats.org/officeDocument/2006/relationships/image" Target="../media/image165.wmf"/><Relationship Id="rId4" Type="http://schemas.openxmlformats.org/officeDocument/2006/relationships/image" Target="../media/image164.wmf"/><Relationship Id="rId9" Type="http://schemas.openxmlformats.org/officeDocument/2006/relationships/image" Target="../media/image169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wmf"/><Relationship Id="rId3" Type="http://schemas.openxmlformats.org/officeDocument/2006/relationships/image" Target="../media/image175.wmf"/><Relationship Id="rId7" Type="http://schemas.openxmlformats.org/officeDocument/2006/relationships/image" Target="../media/image179.wmf"/><Relationship Id="rId2" Type="http://schemas.openxmlformats.org/officeDocument/2006/relationships/image" Target="../media/image174.wmf"/><Relationship Id="rId1" Type="http://schemas.openxmlformats.org/officeDocument/2006/relationships/image" Target="../media/image173.wmf"/><Relationship Id="rId6" Type="http://schemas.openxmlformats.org/officeDocument/2006/relationships/image" Target="../media/image178.wmf"/><Relationship Id="rId5" Type="http://schemas.openxmlformats.org/officeDocument/2006/relationships/image" Target="../media/image177.wmf"/><Relationship Id="rId10" Type="http://schemas.openxmlformats.org/officeDocument/2006/relationships/image" Target="../media/image182.wmf"/><Relationship Id="rId4" Type="http://schemas.openxmlformats.org/officeDocument/2006/relationships/image" Target="../media/image176.wmf"/><Relationship Id="rId9" Type="http://schemas.openxmlformats.org/officeDocument/2006/relationships/image" Target="../media/image181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wmf"/><Relationship Id="rId3" Type="http://schemas.openxmlformats.org/officeDocument/2006/relationships/image" Target="../media/image185.wmf"/><Relationship Id="rId7" Type="http://schemas.openxmlformats.org/officeDocument/2006/relationships/image" Target="../media/image189.wmf"/><Relationship Id="rId2" Type="http://schemas.openxmlformats.org/officeDocument/2006/relationships/image" Target="../media/image184.wmf"/><Relationship Id="rId1" Type="http://schemas.openxmlformats.org/officeDocument/2006/relationships/image" Target="../media/image183.wmf"/><Relationship Id="rId6" Type="http://schemas.openxmlformats.org/officeDocument/2006/relationships/image" Target="../media/image188.wmf"/><Relationship Id="rId5" Type="http://schemas.openxmlformats.org/officeDocument/2006/relationships/image" Target="../media/image187.wmf"/><Relationship Id="rId10" Type="http://schemas.openxmlformats.org/officeDocument/2006/relationships/image" Target="../media/image192.wmf"/><Relationship Id="rId4" Type="http://schemas.openxmlformats.org/officeDocument/2006/relationships/image" Target="../media/image186.wmf"/><Relationship Id="rId9" Type="http://schemas.openxmlformats.org/officeDocument/2006/relationships/image" Target="../media/image191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wmf"/><Relationship Id="rId13" Type="http://schemas.openxmlformats.org/officeDocument/2006/relationships/image" Target="../media/image229.wmf"/><Relationship Id="rId3" Type="http://schemas.openxmlformats.org/officeDocument/2006/relationships/image" Target="../media/image219.wmf"/><Relationship Id="rId7" Type="http://schemas.openxmlformats.org/officeDocument/2006/relationships/image" Target="../media/image223.wmf"/><Relationship Id="rId12" Type="http://schemas.openxmlformats.org/officeDocument/2006/relationships/image" Target="../media/image228.wmf"/><Relationship Id="rId2" Type="http://schemas.openxmlformats.org/officeDocument/2006/relationships/image" Target="../media/image218.wmf"/><Relationship Id="rId1" Type="http://schemas.openxmlformats.org/officeDocument/2006/relationships/image" Target="../media/image217.wmf"/><Relationship Id="rId6" Type="http://schemas.openxmlformats.org/officeDocument/2006/relationships/image" Target="../media/image222.wmf"/><Relationship Id="rId11" Type="http://schemas.openxmlformats.org/officeDocument/2006/relationships/image" Target="../media/image227.wmf"/><Relationship Id="rId5" Type="http://schemas.openxmlformats.org/officeDocument/2006/relationships/image" Target="../media/image221.wmf"/><Relationship Id="rId10" Type="http://schemas.openxmlformats.org/officeDocument/2006/relationships/image" Target="../media/image226.wmf"/><Relationship Id="rId4" Type="http://schemas.openxmlformats.org/officeDocument/2006/relationships/image" Target="../media/image220.wmf"/><Relationship Id="rId9" Type="http://schemas.openxmlformats.org/officeDocument/2006/relationships/image" Target="../media/image225.wmf"/><Relationship Id="rId14" Type="http://schemas.openxmlformats.org/officeDocument/2006/relationships/image" Target="../media/image23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wmf"/><Relationship Id="rId2" Type="http://schemas.openxmlformats.org/officeDocument/2006/relationships/image" Target="../media/image232.wmf"/><Relationship Id="rId1" Type="http://schemas.openxmlformats.org/officeDocument/2006/relationships/image" Target="../media/image23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45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12" Type="http://schemas.openxmlformats.org/officeDocument/2006/relationships/image" Target="../media/image44.wmf"/><Relationship Id="rId17" Type="http://schemas.openxmlformats.org/officeDocument/2006/relationships/image" Target="../media/image49.wmf"/><Relationship Id="rId2" Type="http://schemas.openxmlformats.org/officeDocument/2006/relationships/image" Target="../media/image34.wmf"/><Relationship Id="rId16" Type="http://schemas.openxmlformats.org/officeDocument/2006/relationships/image" Target="../media/image48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11" Type="http://schemas.openxmlformats.org/officeDocument/2006/relationships/image" Target="../media/image43.wmf"/><Relationship Id="rId5" Type="http://schemas.openxmlformats.org/officeDocument/2006/relationships/image" Target="../media/image37.wmf"/><Relationship Id="rId15" Type="http://schemas.openxmlformats.org/officeDocument/2006/relationships/image" Target="../media/image47.wmf"/><Relationship Id="rId10" Type="http://schemas.openxmlformats.org/officeDocument/2006/relationships/image" Target="../media/image42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Relationship Id="rId14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Relationship Id="rId9" Type="http://schemas.openxmlformats.org/officeDocument/2006/relationships/image" Target="../media/image5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10" Type="http://schemas.openxmlformats.org/officeDocument/2006/relationships/image" Target="../media/image74.wmf"/><Relationship Id="rId4" Type="http://schemas.openxmlformats.org/officeDocument/2006/relationships/image" Target="../media/image68.wmf"/><Relationship Id="rId9" Type="http://schemas.openxmlformats.org/officeDocument/2006/relationships/image" Target="../media/image73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77.wmf"/><Relationship Id="rId7" Type="http://schemas.openxmlformats.org/officeDocument/2006/relationships/image" Target="../media/image81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EF66A4A-FA5B-4DB4-8434-9BB5CFA5F6BC}" type="datetimeFigureOut">
              <a:rPr lang="ru-RU"/>
              <a:pPr>
                <a:defRPr/>
              </a:pPr>
              <a:t>18.10.2017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ru-RU"/>
              <a:t>аааааааааааааааап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8A7361-129A-49E4-AE60-D142684F4D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552074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10D3DF13-0442-480A-8DE9-294BDD75115D}" type="datetimeFigureOut">
              <a:rPr lang="ru-RU"/>
              <a:pPr>
                <a:defRPr/>
              </a:pPr>
              <a:t>18.10.2017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аааааааааааааааап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2F3E4A-0FCA-4156-A392-8DB62A3690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83560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5060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DA635F4-AA80-4840-834D-7C60DB05D8C9}" type="slidenum">
              <a:rPr lang="ru-RU" altLang="ru-RU"/>
              <a:pPr eaLnBrk="1" hangingPunct="1"/>
              <a:t>1</a:t>
            </a:fld>
            <a:endParaRPr lang="ru-RU" altLang="ru-RU"/>
          </a:p>
        </p:txBody>
      </p:sp>
      <p:sp>
        <p:nvSpPr>
          <p:cNvPr id="45061" name="Нижний колонтитул 6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mtClean="0"/>
              <a:t>аааааааааааааааап</a:t>
            </a:r>
          </a:p>
        </p:txBody>
      </p:sp>
    </p:spTree>
    <p:extLst>
      <p:ext uri="{BB962C8B-B14F-4D97-AF65-F5344CB8AC3E}">
        <p14:creationId xmlns:p14="http://schemas.microsoft.com/office/powerpoint/2010/main" val="1806775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4276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mtClean="0"/>
              <a:t>аааааааааааааааап</a:t>
            </a:r>
          </a:p>
        </p:txBody>
      </p:sp>
      <p:sp>
        <p:nvSpPr>
          <p:cNvPr id="54277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170193-6237-4C45-8F7E-CB6DFC4E7574}" type="slidenum">
              <a:rPr lang="ru-RU" altLang="ru-RU"/>
              <a:pPr eaLnBrk="1" hangingPunct="1"/>
              <a:t>36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9747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5300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mtClean="0"/>
              <a:t>аааааааааааааааап</a:t>
            </a:r>
          </a:p>
        </p:txBody>
      </p:sp>
      <p:sp>
        <p:nvSpPr>
          <p:cNvPr id="55301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64980E6-96D0-4634-BA3E-D17C06D0DBFE}" type="slidenum">
              <a:rPr lang="ru-RU" altLang="ru-RU"/>
              <a:pPr eaLnBrk="1" hangingPunct="1"/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2190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 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B28DE0B-E941-441C-AC6E-9C7BE66882C0}" type="slidenum">
              <a:rPr lang="ru-RU" altLang="ru-RU"/>
              <a:pPr eaLnBrk="1" hangingPunct="1"/>
              <a:t>38</a:t>
            </a:fld>
            <a:endParaRPr lang="ru-RU" altLang="ru-RU"/>
          </a:p>
        </p:txBody>
      </p:sp>
      <p:sp>
        <p:nvSpPr>
          <p:cNvPr id="56325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mtClean="0"/>
              <a:t>аааааааааааааааап</a:t>
            </a:r>
          </a:p>
        </p:txBody>
      </p:sp>
    </p:spTree>
    <p:extLst>
      <p:ext uri="{BB962C8B-B14F-4D97-AF65-F5344CB8AC3E}">
        <p14:creationId xmlns:p14="http://schemas.microsoft.com/office/powerpoint/2010/main" val="3298260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ru-RU" smtClean="0"/>
              <a:t> </a:t>
            </a:r>
            <a:endParaRPr lang="ru-RU" altLang="ru-RU" smtClean="0"/>
          </a:p>
        </p:txBody>
      </p:sp>
      <p:sp>
        <p:nvSpPr>
          <p:cNvPr id="57348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mtClean="0"/>
              <a:t>аааааааааааааааап</a:t>
            </a:r>
          </a:p>
        </p:txBody>
      </p:sp>
      <p:sp>
        <p:nvSpPr>
          <p:cNvPr id="57349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AD00122-D6F6-4AE7-AA0A-EC44D2B1BE0E}" type="slidenum">
              <a:rPr lang="ru-RU" altLang="ru-RU"/>
              <a:pPr eaLnBrk="1" hangingPunct="1"/>
              <a:t>39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1457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6084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mtClean="0"/>
              <a:t>аааааааааааааааап</a:t>
            </a:r>
          </a:p>
        </p:txBody>
      </p:sp>
      <p:sp>
        <p:nvSpPr>
          <p:cNvPr id="46085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879A29-9F4A-4E9F-A526-24ADFE01B756}" type="slidenum">
              <a:rPr lang="ru-RU" altLang="ru-RU"/>
              <a:pPr eaLnBrk="1" hangingPunct="1"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6639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ru-RU" smtClean="0"/>
              <a:t>r</a:t>
            </a:r>
            <a:r>
              <a:rPr lang="en-US" altLang="ru-RU" baseline="-25000" smtClean="0"/>
              <a:t>2</a:t>
            </a:r>
            <a:endParaRPr lang="ru-RU" altLang="ru-RU" smtClean="0"/>
          </a:p>
        </p:txBody>
      </p:sp>
      <p:sp>
        <p:nvSpPr>
          <p:cNvPr id="47108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mtClean="0"/>
              <a:t>аааааааааааааааап</a:t>
            </a:r>
          </a:p>
        </p:txBody>
      </p:sp>
      <p:sp>
        <p:nvSpPr>
          <p:cNvPr id="47109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C4C29C8-6F28-45BF-BC61-EFBD7EE0EE2D}" type="slidenum">
              <a:rPr lang="ru-RU" altLang="ru-RU"/>
              <a:pPr eaLnBrk="1" hangingPunct="1"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9429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8132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mtClean="0"/>
              <a:t>аааааааааааааааап</a:t>
            </a:r>
          </a:p>
        </p:txBody>
      </p:sp>
      <p:sp>
        <p:nvSpPr>
          <p:cNvPr id="48133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0DAEFE-BC5A-4592-8A4F-19C17BEFD1A9}" type="slidenum">
              <a:rPr lang="ru-RU" altLang="ru-RU"/>
              <a:pPr eaLnBrk="1" hangingPunct="1"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4664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9156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8E4FB2-E19A-4C9B-BA89-B2FDA2EE1D8E}" type="slidenum">
              <a:rPr lang="ru-RU" altLang="ru-RU"/>
              <a:pPr eaLnBrk="1" hangingPunct="1"/>
              <a:t>11</a:t>
            </a:fld>
            <a:endParaRPr lang="ru-RU" altLang="ru-RU"/>
          </a:p>
        </p:txBody>
      </p:sp>
      <p:sp>
        <p:nvSpPr>
          <p:cNvPr id="49157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mtClean="0"/>
              <a:t>аааааааааааааааап</a:t>
            </a:r>
          </a:p>
        </p:txBody>
      </p:sp>
    </p:spTree>
    <p:extLst>
      <p:ext uri="{BB962C8B-B14F-4D97-AF65-F5344CB8AC3E}">
        <p14:creationId xmlns:p14="http://schemas.microsoft.com/office/powerpoint/2010/main" val="187970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0180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mtClean="0"/>
              <a:t>аааааааааааааааап</a:t>
            </a:r>
          </a:p>
        </p:txBody>
      </p:sp>
      <p:sp>
        <p:nvSpPr>
          <p:cNvPr id="50181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25FF3AA-DEFF-4F2E-8798-045105192787}" type="slidenum">
              <a:rPr lang="ru-RU" altLang="ru-RU"/>
              <a:pPr eaLnBrk="1" hangingPunct="1"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3118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B30209-67D9-449C-9A07-8F6675869D94}" type="slidenum">
              <a:rPr lang="es-ES" altLang="ru-RU">
                <a:solidFill>
                  <a:srgbClr val="000000"/>
                </a:solidFill>
              </a:rPr>
              <a:pPr eaLnBrk="1" hangingPunct="1"/>
              <a:t>24</a:t>
            </a:fld>
            <a:endParaRPr lang="es-ES" altLang="ru-RU">
              <a:solidFill>
                <a:srgbClr val="000000"/>
              </a:solidFill>
            </a:endParaRPr>
          </a:p>
        </p:txBody>
      </p:sp>
      <p:sp>
        <p:nvSpPr>
          <p:cNvPr id="51205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mtClean="0"/>
              <a:t>аааааааааааааааап</a:t>
            </a:r>
          </a:p>
        </p:txBody>
      </p:sp>
    </p:spTree>
    <p:extLst>
      <p:ext uri="{BB962C8B-B14F-4D97-AF65-F5344CB8AC3E}">
        <p14:creationId xmlns:p14="http://schemas.microsoft.com/office/powerpoint/2010/main" val="2504972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ru-RU" smtClean="0"/>
              <a:t> </a:t>
            </a:r>
            <a:endParaRPr lang="ru-RU" altLang="ru-RU" smtClean="0"/>
          </a:p>
        </p:txBody>
      </p:sp>
      <p:sp>
        <p:nvSpPr>
          <p:cNvPr id="52228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mtClean="0"/>
              <a:t>аааааааааааааааап</a:t>
            </a:r>
          </a:p>
        </p:txBody>
      </p:sp>
      <p:sp>
        <p:nvSpPr>
          <p:cNvPr id="52229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9F4CA08-C3EB-4860-9858-0A2805E47844}" type="slidenum">
              <a:rPr lang="ru-RU" altLang="ru-RU"/>
              <a:pPr eaLnBrk="1" hangingPunct="1"/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1711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D4251CD-5446-4403-9636-AB23E99C5CE4}" type="slidenum">
              <a:rPr lang="ru-RU" altLang="ru-RU"/>
              <a:pPr eaLnBrk="1" hangingPunct="1"/>
              <a:t>35</a:t>
            </a:fld>
            <a:endParaRPr lang="ru-RU" altLang="ru-RU"/>
          </a:p>
        </p:txBody>
      </p:sp>
      <p:sp>
        <p:nvSpPr>
          <p:cNvPr id="53253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mtClean="0"/>
              <a:t>аааааааааааааааап</a:t>
            </a:r>
          </a:p>
        </p:txBody>
      </p:sp>
    </p:spTree>
    <p:extLst>
      <p:ext uri="{BB962C8B-B14F-4D97-AF65-F5344CB8AC3E}">
        <p14:creationId xmlns:p14="http://schemas.microsoft.com/office/powerpoint/2010/main" val="320561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3-7.07.2017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Dikusar N. Shape Approximation Based on Higher-Degree Polynomials.  MMCP2017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AD042-BE0A-47CC-888C-926A355C60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40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3-7.07.2017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Dikusar N. Shape Approximation Based on Higher-Degree Polynomials.  MMCP2017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C8570-6993-4A67-A95F-85702D8E99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468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3-7.07.2017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Dikusar N. Shape Approximation Based on Higher-Degree Polynomials.  MMCP2017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46318-7987-488D-9980-8F05B36ECA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4473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3-7.07.2017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Dikusar N. Shape Approximation Based on Higher-Degree Polynomials.  MMCP2017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7A3D6-91FF-4931-B152-C8BB2DFF2A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576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3-7.07.2017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Dikusar N. Shape Approximation Based on Higher-Degree Polynomials.  MMCP2017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3688C-7FE4-45E4-8C11-21AAE0A12D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612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3-7.07.2017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Dikusar N. Shape Approximation Based on Higher-Degree Polynomials.  MMCP2017</a:t>
            </a: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18C47-0585-4A0B-9345-19C45F84B9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888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3-7.07.2017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Dikusar N. Shape Approximation Based on Higher-Degree Polynomials.  MMCP2017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18CCB26-1FC1-48C5-9646-ECD2992EA3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620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3-7.07.2017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Dikusar N. Shape Approximation Based on Higher-Degree Polynomials.  MMCP2017</a:t>
            </a: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C311A2B-7B0B-4F17-9B0B-455DEBA05D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3153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3-7.07.2017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Dikusar N. Shape Approximation Based on Higher-Degree Polynomials.  MMCP2017</a:t>
            </a: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86578-589B-4801-877B-B097D25D20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2478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3-7.07.2017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Dikusar N. Shape Approximation Based on Higher-Degree Polynomials.  MMCP2017</a:t>
            </a: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3A689-CA28-4839-8CD8-936AA22F9E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005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3-7.07.2017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Dikusar N. Shape Approximation Based on Higher-Degree Polynomials.  MMCP2017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A49E9-6951-4C62-9E49-F0DED9E057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464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3-7.07.2017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Dikusar N. Shape Approximation Based on Higher-Degree Polynomials.  MMCP2017</a:t>
            </a: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15AB9-693C-46A1-88BE-4760BD044C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84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ru-RU"/>
              <a:t>3-7.07.2017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/>
              <a:t>© Dikusar N. Shape Approximation Based on Higher-Degree Polynomials.  MMCP2017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</a:lstStyle>
          <a:p>
            <a:fld id="{B4DA61A1-F5A5-46A7-8FC7-ECB40A0429F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37" r:id="rId1"/>
    <p:sldLayoutId id="2147487238" r:id="rId2"/>
    <p:sldLayoutId id="2147487248" r:id="rId3"/>
    <p:sldLayoutId id="2147487239" r:id="rId4"/>
    <p:sldLayoutId id="2147487240" r:id="rId5"/>
    <p:sldLayoutId id="2147487241" r:id="rId6"/>
    <p:sldLayoutId id="2147487242" r:id="rId7"/>
    <p:sldLayoutId id="2147487243" r:id="rId8"/>
    <p:sldLayoutId id="2147487244" r:id="rId9"/>
    <p:sldLayoutId id="2147487245" r:id="rId10"/>
    <p:sldLayoutId id="2147487246" r:id="rId11"/>
    <p:sldLayoutId id="2147487247" r:id="rId12"/>
  </p:sldLayoutIdLst>
  <p:hf hdr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69.wmf"/><Relationship Id="rId18" Type="http://schemas.openxmlformats.org/officeDocument/2006/relationships/oleObject" Target="../embeddings/oleObject55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73.wmf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4.bin"/><Relationship Id="rId20" Type="http://schemas.openxmlformats.org/officeDocument/2006/relationships/oleObject" Target="../embeddings/oleObject56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68.wmf"/><Relationship Id="rId24" Type="http://schemas.openxmlformats.org/officeDocument/2006/relationships/image" Target="../media/image74.wmf"/><Relationship Id="rId5" Type="http://schemas.openxmlformats.org/officeDocument/2006/relationships/image" Target="../media/image65.wmf"/><Relationship Id="rId15" Type="http://schemas.openxmlformats.org/officeDocument/2006/relationships/image" Target="../media/image70.wmf"/><Relationship Id="rId23" Type="http://schemas.openxmlformats.org/officeDocument/2006/relationships/oleObject" Target="../embeddings/oleObject57.bin"/><Relationship Id="rId10" Type="http://schemas.openxmlformats.org/officeDocument/2006/relationships/oleObject" Target="../embeddings/oleObject51.bin"/><Relationship Id="rId19" Type="http://schemas.openxmlformats.org/officeDocument/2006/relationships/image" Target="../media/image72.wm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53.bin"/><Relationship Id="rId2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oleObject" Target="../embeddings/oleObject63.bin"/><Relationship Id="rId18" Type="http://schemas.openxmlformats.org/officeDocument/2006/relationships/image" Target="../media/image82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79.wmf"/><Relationship Id="rId1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1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4.bin"/><Relationship Id="rId10" Type="http://schemas.openxmlformats.org/officeDocument/2006/relationships/image" Target="../media/image78.wmf"/><Relationship Id="rId19" Type="http://schemas.openxmlformats.org/officeDocument/2006/relationships/image" Target="../media/image4.png"/><Relationship Id="rId4" Type="http://schemas.openxmlformats.org/officeDocument/2006/relationships/image" Target="../media/image75.wmf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8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83.wmf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oleObject" Target="../embeddings/oleObject74.bin"/><Relationship Id="rId18" Type="http://schemas.openxmlformats.org/officeDocument/2006/relationships/image" Target="../media/image93.wmf"/><Relationship Id="rId26" Type="http://schemas.openxmlformats.org/officeDocument/2006/relationships/oleObject" Target="../embeddings/oleObject80.bin"/><Relationship Id="rId3" Type="http://schemas.openxmlformats.org/officeDocument/2006/relationships/oleObject" Target="../embeddings/oleObject69.bin"/><Relationship Id="rId21" Type="http://schemas.openxmlformats.org/officeDocument/2006/relationships/oleObject" Target="../embeddings/oleObject78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90.wmf"/><Relationship Id="rId17" Type="http://schemas.openxmlformats.org/officeDocument/2006/relationships/oleObject" Target="../embeddings/oleObject76.bin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2.wmf"/><Relationship Id="rId20" Type="http://schemas.openxmlformats.org/officeDocument/2006/relationships/image" Target="../media/image94.wmf"/><Relationship Id="rId29" Type="http://schemas.openxmlformats.org/officeDocument/2006/relationships/image" Target="../media/image98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73.bin"/><Relationship Id="rId24" Type="http://schemas.openxmlformats.org/officeDocument/2006/relationships/image" Target="../media/image96.wmf"/><Relationship Id="rId5" Type="http://schemas.openxmlformats.org/officeDocument/2006/relationships/oleObject" Target="../embeddings/oleObject70.bin"/><Relationship Id="rId15" Type="http://schemas.openxmlformats.org/officeDocument/2006/relationships/oleObject" Target="../embeddings/oleObject75.bin"/><Relationship Id="rId23" Type="http://schemas.openxmlformats.org/officeDocument/2006/relationships/oleObject" Target="../embeddings/oleObject79.bin"/><Relationship Id="rId28" Type="http://schemas.openxmlformats.org/officeDocument/2006/relationships/oleObject" Target="../embeddings/oleObject81.bin"/><Relationship Id="rId10" Type="http://schemas.openxmlformats.org/officeDocument/2006/relationships/image" Target="../media/image89.wmf"/><Relationship Id="rId19" Type="http://schemas.openxmlformats.org/officeDocument/2006/relationships/oleObject" Target="../embeddings/oleObject77.bin"/><Relationship Id="rId4" Type="http://schemas.openxmlformats.org/officeDocument/2006/relationships/image" Target="../media/image86.wmf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91.wmf"/><Relationship Id="rId22" Type="http://schemas.openxmlformats.org/officeDocument/2006/relationships/image" Target="../media/image95.wmf"/><Relationship Id="rId27" Type="http://schemas.openxmlformats.org/officeDocument/2006/relationships/image" Target="../media/image9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jpeg"/><Relationship Id="rId13" Type="http://schemas.openxmlformats.org/officeDocument/2006/relationships/image" Target="../media/image118.jpeg"/><Relationship Id="rId18" Type="http://schemas.openxmlformats.org/officeDocument/2006/relationships/oleObject" Target="../embeddings/oleObject83.bin"/><Relationship Id="rId26" Type="http://schemas.openxmlformats.org/officeDocument/2006/relationships/oleObject" Target="../embeddings/oleObject87.bin"/><Relationship Id="rId3" Type="http://schemas.openxmlformats.org/officeDocument/2006/relationships/image" Target="../media/image108.png"/><Relationship Id="rId21" Type="http://schemas.openxmlformats.org/officeDocument/2006/relationships/image" Target="../media/image101.wmf"/><Relationship Id="rId34" Type="http://schemas.openxmlformats.org/officeDocument/2006/relationships/image" Target="../media/image4.png"/><Relationship Id="rId7" Type="http://schemas.openxmlformats.org/officeDocument/2006/relationships/image" Target="../media/image112.jpeg"/><Relationship Id="rId12" Type="http://schemas.openxmlformats.org/officeDocument/2006/relationships/image" Target="../media/image117.jpeg"/><Relationship Id="rId17" Type="http://schemas.openxmlformats.org/officeDocument/2006/relationships/image" Target="../media/image99.wmf"/><Relationship Id="rId25" Type="http://schemas.openxmlformats.org/officeDocument/2006/relationships/image" Target="../media/image103.wmf"/><Relationship Id="rId33" Type="http://schemas.openxmlformats.org/officeDocument/2006/relationships/image" Target="../media/image10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2.bin"/><Relationship Id="rId20" Type="http://schemas.openxmlformats.org/officeDocument/2006/relationships/oleObject" Target="../embeddings/oleObject84.bin"/><Relationship Id="rId29" Type="http://schemas.openxmlformats.org/officeDocument/2006/relationships/image" Target="../media/image105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1.jpeg"/><Relationship Id="rId11" Type="http://schemas.openxmlformats.org/officeDocument/2006/relationships/image" Target="../media/image116.jpeg"/><Relationship Id="rId24" Type="http://schemas.openxmlformats.org/officeDocument/2006/relationships/oleObject" Target="../embeddings/oleObject86.bin"/><Relationship Id="rId32" Type="http://schemas.openxmlformats.org/officeDocument/2006/relationships/oleObject" Target="../embeddings/oleObject90.bin"/><Relationship Id="rId5" Type="http://schemas.openxmlformats.org/officeDocument/2006/relationships/image" Target="../media/image110.jpeg"/><Relationship Id="rId15" Type="http://schemas.openxmlformats.org/officeDocument/2006/relationships/image" Target="../media/image120.jpeg"/><Relationship Id="rId23" Type="http://schemas.openxmlformats.org/officeDocument/2006/relationships/image" Target="../media/image102.wmf"/><Relationship Id="rId28" Type="http://schemas.openxmlformats.org/officeDocument/2006/relationships/oleObject" Target="../embeddings/oleObject88.bin"/><Relationship Id="rId36" Type="http://schemas.openxmlformats.org/officeDocument/2006/relationships/image" Target="../media/image122.png"/><Relationship Id="rId10" Type="http://schemas.openxmlformats.org/officeDocument/2006/relationships/image" Target="../media/image115.jpeg"/><Relationship Id="rId19" Type="http://schemas.openxmlformats.org/officeDocument/2006/relationships/image" Target="../media/image100.wmf"/><Relationship Id="rId31" Type="http://schemas.openxmlformats.org/officeDocument/2006/relationships/image" Target="../media/image106.wmf"/><Relationship Id="rId4" Type="http://schemas.openxmlformats.org/officeDocument/2006/relationships/image" Target="../media/image109.jpeg"/><Relationship Id="rId9" Type="http://schemas.openxmlformats.org/officeDocument/2006/relationships/image" Target="../media/image114.jpeg"/><Relationship Id="rId14" Type="http://schemas.openxmlformats.org/officeDocument/2006/relationships/image" Target="../media/image119.jpeg"/><Relationship Id="rId22" Type="http://schemas.openxmlformats.org/officeDocument/2006/relationships/oleObject" Target="../embeddings/oleObject85.bin"/><Relationship Id="rId27" Type="http://schemas.openxmlformats.org/officeDocument/2006/relationships/image" Target="../media/image104.wmf"/><Relationship Id="rId30" Type="http://schemas.openxmlformats.org/officeDocument/2006/relationships/oleObject" Target="../embeddings/oleObject89.bin"/><Relationship Id="rId35" Type="http://schemas.openxmlformats.org/officeDocument/2006/relationships/image" Target="../media/image1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13" Type="http://schemas.openxmlformats.org/officeDocument/2006/relationships/oleObject" Target="../embeddings/oleObject96.bin"/><Relationship Id="rId18" Type="http://schemas.openxmlformats.org/officeDocument/2006/relationships/image" Target="../media/image130.wmf"/><Relationship Id="rId3" Type="http://schemas.openxmlformats.org/officeDocument/2006/relationships/oleObject" Target="../embeddings/oleObject91.bin"/><Relationship Id="rId21" Type="http://schemas.openxmlformats.org/officeDocument/2006/relationships/image" Target="../media/image4.png"/><Relationship Id="rId7" Type="http://schemas.openxmlformats.org/officeDocument/2006/relationships/oleObject" Target="../embeddings/oleObject93.bin"/><Relationship Id="rId12" Type="http://schemas.openxmlformats.org/officeDocument/2006/relationships/image" Target="../media/image127.wmf"/><Relationship Id="rId17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9.wmf"/><Relationship Id="rId20" Type="http://schemas.openxmlformats.org/officeDocument/2006/relationships/image" Target="../media/image131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24.wmf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92.bin"/><Relationship Id="rId15" Type="http://schemas.openxmlformats.org/officeDocument/2006/relationships/oleObject" Target="../embeddings/oleObject97.bin"/><Relationship Id="rId10" Type="http://schemas.openxmlformats.org/officeDocument/2006/relationships/image" Target="../media/image126.wmf"/><Relationship Id="rId19" Type="http://schemas.openxmlformats.org/officeDocument/2006/relationships/oleObject" Target="../embeddings/oleObject99.bin"/><Relationship Id="rId4" Type="http://schemas.openxmlformats.org/officeDocument/2006/relationships/image" Target="../media/image123.wmf"/><Relationship Id="rId9" Type="http://schemas.openxmlformats.org/officeDocument/2006/relationships/oleObject" Target="../embeddings/oleObject94.bin"/><Relationship Id="rId14" Type="http://schemas.openxmlformats.org/officeDocument/2006/relationships/image" Target="../media/image128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net.ru/php/archive.phtml?wshow=paper&amp;jrnid=mm&amp;paperid=3457&amp;option_lang=ru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link.springer.com/article/10.1134/S2070048216020058" TargetMode="External"/><Relationship Id="rId4" Type="http://schemas.openxmlformats.org/officeDocument/2006/relationships/hyperlink" Target="http://www.mathnet.ru/php/archive.phtml?wshow=paper&amp;jrnid=mm&amp;paperid=3651&amp;option_lang=rus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13" Type="http://schemas.openxmlformats.org/officeDocument/2006/relationships/oleObject" Target="../embeddings/oleObject103.bin"/><Relationship Id="rId18" Type="http://schemas.openxmlformats.org/officeDocument/2006/relationships/oleObject" Target="../embeddings/oleObject105.bin"/><Relationship Id="rId26" Type="http://schemas.openxmlformats.org/officeDocument/2006/relationships/image" Target="../media/image147.png"/><Relationship Id="rId3" Type="http://schemas.openxmlformats.org/officeDocument/2006/relationships/image" Target="../media/image142.png"/><Relationship Id="rId21" Type="http://schemas.openxmlformats.org/officeDocument/2006/relationships/image" Target="../media/image138.wmf"/><Relationship Id="rId7" Type="http://schemas.openxmlformats.org/officeDocument/2006/relationships/oleObject" Target="../embeddings/oleObject100.bin"/><Relationship Id="rId12" Type="http://schemas.openxmlformats.org/officeDocument/2006/relationships/image" Target="../media/image134.wmf"/><Relationship Id="rId17" Type="http://schemas.openxmlformats.org/officeDocument/2006/relationships/image" Target="../media/image136.wmf"/><Relationship Id="rId25" Type="http://schemas.openxmlformats.org/officeDocument/2006/relationships/image" Target="../media/image14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4.bin"/><Relationship Id="rId20" Type="http://schemas.openxmlformats.org/officeDocument/2006/relationships/oleObject" Target="../embeddings/oleObject106.bin"/><Relationship Id="rId29" Type="http://schemas.openxmlformats.org/officeDocument/2006/relationships/image" Target="../media/image4.png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45.png"/><Relationship Id="rId11" Type="http://schemas.openxmlformats.org/officeDocument/2006/relationships/oleObject" Target="../embeddings/oleObject102.bin"/><Relationship Id="rId24" Type="http://schemas.openxmlformats.org/officeDocument/2006/relationships/oleObject" Target="../embeddings/oleObject108.bin"/><Relationship Id="rId5" Type="http://schemas.openxmlformats.org/officeDocument/2006/relationships/image" Target="../media/image144.png"/><Relationship Id="rId15" Type="http://schemas.openxmlformats.org/officeDocument/2006/relationships/image" Target="../media/image146.png"/><Relationship Id="rId23" Type="http://schemas.openxmlformats.org/officeDocument/2006/relationships/image" Target="../media/image139.wmf"/><Relationship Id="rId28" Type="http://schemas.openxmlformats.org/officeDocument/2006/relationships/image" Target="../media/image141.wmf"/><Relationship Id="rId10" Type="http://schemas.openxmlformats.org/officeDocument/2006/relationships/image" Target="../media/image133.wmf"/><Relationship Id="rId19" Type="http://schemas.openxmlformats.org/officeDocument/2006/relationships/image" Target="../media/image137.wmf"/><Relationship Id="rId4" Type="http://schemas.openxmlformats.org/officeDocument/2006/relationships/image" Target="../media/image143.png"/><Relationship Id="rId9" Type="http://schemas.openxmlformats.org/officeDocument/2006/relationships/oleObject" Target="../embeddings/oleObject101.bin"/><Relationship Id="rId14" Type="http://schemas.openxmlformats.org/officeDocument/2006/relationships/image" Target="../media/image135.wmf"/><Relationship Id="rId22" Type="http://schemas.openxmlformats.org/officeDocument/2006/relationships/oleObject" Target="../embeddings/oleObject107.bin"/><Relationship Id="rId27" Type="http://schemas.openxmlformats.org/officeDocument/2006/relationships/oleObject" Target="../embeddings/oleObject10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oleObject" Target="../embeddings/oleObject111.bin"/><Relationship Id="rId18" Type="http://schemas.openxmlformats.org/officeDocument/2006/relationships/image" Target="../media/image151.wmf"/><Relationship Id="rId3" Type="http://schemas.openxmlformats.org/officeDocument/2006/relationships/image" Target="../media/image5.png"/><Relationship Id="rId21" Type="http://schemas.openxmlformats.org/officeDocument/2006/relationships/image" Target="../media/image4.png"/><Relationship Id="rId7" Type="http://schemas.openxmlformats.org/officeDocument/2006/relationships/image" Target="../media/image153.png"/><Relationship Id="rId12" Type="http://schemas.openxmlformats.org/officeDocument/2006/relationships/image" Target="../media/image158.emf"/><Relationship Id="rId17" Type="http://schemas.openxmlformats.org/officeDocument/2006/relationships/oleObject" Target="../embeddings/oleObject1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0.wmf"/><Relationship Id="rId20" Type="http://schemas.openxmlformats.org/officeDocument/2006/relationships/image" Target="../media/image160.jpeg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52.jpeg"/><Relationship Id="rId11" Type="http://schemas.openxmlformats.org/officeDocument/2006/relationships/image" Target="../media/image157.emf"/><Relationship Id="rId5" Type="http://schemas.openxmlformats.org/officeDocument/2006/relationships/image" Target="../media/image148.wmf"/><Relationship Id="rId15" Type="http://schemas.openxmlformats.org/officeDocument/2006/relationships/oleObject" Target="../embeddings/oleObject112.bin"/><Relationship Id="rId10" Type="http://schemas.openxmlformats.org/officeDocument/2006/relationships/image" Target="../media/image156.emf"/><Relationship Id="rId19" Type="http://schemas.openxmlformats.org/officeDocument/2006/relationships/image" Target="../media/image159.jpeg"/><Relationship Id="rId4" Type="http://schemas.openxmlformats.org/officeDocument/2006/relationships/oleObject" Target="../embeddings/oleObject110.bin"/><Relationship Id="rId9" Type="http://schemas.openxmlformats.org/officeDocument/2006/relationships/image" Target="../media/image155.png"/><Relationship Id="rId14" Type="http://schemas.openxmlformats.org/officeDocument/2006/relationships/image" Target="../media/image14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13" Type="http://schemas.openxmlformats.org/officeDocument/2006/relationships/image" Target="../media/image164.wmf"/><Relationship Id="rId18" Type="http://schemas.openxmlformats.org/officeDocument/2006/relationships/oleObject" Target="../embeddings/oleObject120.bin"/><Relationship Id="rId3" Type="http://schemas.openxmlformats.org/officeDocument/2006/relationships/image" Target="../media/image170.png"/><Relationship Id="rId21" Type="http://schemas.openxmlformats.org/officeDocument/2006/relationships/image" Target="../media/image168.wmf"/><Relationship Id="rId7" Type="http://schemas.openxmlformats.org/officeDocument/2006/relationships/image" Target="../media/image161.wmf"/><Relationship Id="rId12" Type="http://schemas.openxmlformats.org/officeDocument/2006/relationships/oleObject" Target="../embeddings/oleObject117.bin"/><Relationship Id="rId17" Type="http://schemas.openxmlformats.org/officeDocument/2006/relationships/image" Target="../media/image16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9.bin"/><Relationship Id="rId20" Type="http://schemas.openxmlformats.org/officeDocument/2006/relationships/oleObject" Target="../embeddings/oleObject121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14.bin"/><Relationship Id="rId11" Type="http://schemas.openxmlformats.org/officeDocument/2006/relationships/image" Target="../media/image163.wmf"/><Relationship Id="rId24" Type="http://schemas.openxmlformats.org/officeDocument/2006/relationships/image" Target="../media/image4.png"/><Relationship Id="rId5" Type="http://schemas.openxmlformats.org/officeDocument/2006/relationships/image" Target="../media/image172.jpeg"/><Relationship Id="rId15" Type="http://schemas.openxmlformats.org/officeDocument/2006/relationships/image" Target="../media/image165.wmf"/><Relationship Id="rId23" Type="http://schemas.openxmlformats.org/officeDocument/2006/relationships/image" Target="../media/image169.wmf"/><Relationship Id="rId10" Type="http://schemas.openxmlformats.org/officeDocument/2006/relationships/oleObject" Target="../embeddings/oleObject116.bin"/><Relationship Id="rId19" Type="http://schemas.openxmlformats.org/officeDocument/2006/relationships/image" Target="../media/image167.wmf"/><Relationship Id="rId4" Type="http://schemas.openxmlformats.org/officeDocument/2006/relationships/image" Target="../media/image171.png"/><Relationship Id="rId9" Type="http://schemas.openxmlformats.org/officeDocument/2006/relationships/image" Target="../media/image162.wmf"/><Relationship Id="rId14" Type="http://schemas.openxmlformats.org/officeDocument/2006/relationships/oleObject" Target="../embeddings/oleObject118.bin"/><Relationship Id="rId22" Type="http://schemas.openxmlformats.org/officeDocument/2006/relationships/oleObject" Target="../embeddings/oleObject12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wmf"/><Relationship Id="rId13" Type="http://schemas.openxmlformats.org/officeDocument/2006/relationships/oleObject" Target="../embeddings/oleObject128.bin"/><Relationship Id="rId18" Type="http://schemas.openxmlformats.org/officeDocument/2006/relationships/oleObject" Target="../embeddings/oleObject130.bin"/><Relationship Id="rId3" Type="http://schemas.openxmlformats.org/officeDocument/2006/relationships/oleObject" Target="../embeddings/oleObject123.bin"/><Relationship Id="rId21" Type="http://schemas.openxmlformats.org/officeDocument/2006/relationships/image" Target="../media/image181.wmf"/><Relationship Id="rId7" Type="http://schemas.openxmlformats.org/officeDocument/2006/relationships/oleObject" Target="../embeddings/oleObject125.bin"/><Relationship Id="rId12" Type="http://schemas.openxmlformats.org/officeDocument/2006/relationships/image" Target="../media/image177.wmf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9.wmf"/><Relationship Id="rId20" Type="http://schemas.openxmlformats.org/officeDocument/2006/relationships/oleObject" Target="../embeddings/oleObject131.bin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74.wmf"/><Relationship Id="rId11" Type="http://schemas.openxmlformats.org/officeDocument/2006/relationships/oleObject" Target="../embeddings/oleObject127.bin"/><Relationship Id="rId5" Type="http://schemas.openxmlformats.org/officeDocument/2006/relationships/oleObject" Target="../embeddings/oleObject124.bin"/><Relationship Id="rId15" Type="http://schemas.openxmlformats.org/officeDocument/2006/relationships/oleObject" Target="../embeddings/oleObject129.bin"/><Relationship Id="rId23" Type="http://schemas.openxmlformats.org/officeDocument/2006/relationships/image" Target="../media/image182.wmf"/><Relationship Id="rId10" Type="http://schemas.openxmlformats.org/officeDocument/2006/relationships/image" Target="../media/image176.wmf"/><Relationship Id="rId19" Type="http://schemas.openxmlformats.org/officeDocument/2006/relationships/image" Target="../media/image180.wmf"/><Relationship Id="rId4" Type="http://schemas.openxmlformats.org/officeDocument/2006/relationships/image" Target="../media/image173.wmf"/><Relationship Id="rId9" Type="http://schemas.openxmlformats.org/officeDocument/2006/relationships/oleObject" Target="../embeddings/oleObject126.bin"/><Relationship Id="rId14" Type="http://schemas.openxmlformats.org/officeDocument/2006/relationships/image" Target="../media/image178.wmf"/><Relationship Id="rId22" Type="http://schemas.openxmlformats.org/officeDocument/2006/relationships/oleObject" Target="../embeddings/oleObject13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198.png"/><Relationship Id="rId18" Type="http://schemas.openxmlformats.org/officeDocument/2006/relationships/image" Target="../media/image199.png"/><Relationship Id="rId26" Type="http://schemas.openxmlformats.org/officeDocument/2006/relationships/oleObject" Target="../embeddings/oleObject141.bin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139.bin"/><Relationship Id="rId34" Type="http://schemas.openxmlformats.org/officeDocument/2006/relationships/oleObject" Target="../embeddings/oleObject145.bin"/><Relationship Id="rId7" Type="http://schemas.openxmlformats.org/officeDocument/2006/relationships/image" Target="../media/image196.png"/><Relationship Id="rId12" Type="http://schemas.openxmlformats.org/officeDocument/2006/relationships/image" Target="../media/image184.wmf"/><Relationship Id="rId17" Type="http://schemas.openxmlformats.org/officeDocument/2006/relationships/image" Target="../media/image185.wmf"/><Relationship Id="rId25" Type="http://schemas.openxmlformats.org/officeDocument/2006/relationships/image" Target="../media/image200.png"/><Relationship Id="rId33" Type="http://schemas.openxmlformats.org/officeDocument/2006/relationships/image" Target="../media/image191.wmf"/><Relationship Id="rId38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7.bin"/><Relationship Id="rId20" Type="http://schemas.openxmlformats.org/officeDocument/2006/relationships/image" Target="../media/image186.wmf"/><Relationship Id="rId29" Type="http://schemas.openxmlformats.org/officeDocument/2006/relationships/image" Target="../media/image189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95.png"/><Relationship Id="rId11" Type="http://schemas.openxmlformats.org/officeDocument/2006/relationships/oleObject" Target="../embeddings/oleObject134.bin"/><Relationship Id="rId24" Type="http://schemas.openxmlformats.org/officeDocument/2006/relationships/image" Target="../media/image188.wmf"/><Relationship Id="rId32" Type="http://schemas.openxmlformats.org/officeDocument/2006/relationships/oleObject" Target="../embeddings/oleObject144.bin"/><Relationship Id="rId37" Type="http://schemas.openxmlformats.org/officeDocument/2006/relationships/image" Target="../media/image192.wmf"/><Relationship Id="rId5" Type="http://schemas.openxmlformats.org/officeDocument/2006/relationships/image" Target="../media/image194.png"/><Relationship Id="rId15" Type="http://schemas.openxmlformats.org/officeDocument/2006/relationships/oleObject" Target="../embeddings/oleObject136.bin"/><Relationship Id="rId23" Type="http://schemas.openxmlformats.org/officeDocument/2006/relationships/oleObject" Target="../embeddings/oleObject140.bin"/><Relationship Id="rId28" Type="http://schemas.openxmlformats.org/officeDocument/2006/relationships/oleObject" Target="../embeddings/oleObject142.bin"/><Relationship Id="rId36" Type="http://schemas.openxmlformats.org/officeDocument/2006/relationships/oleObject" Target="../embeddings/oleObject147.bin"/><Relationship Id="rId10" Type="http://schemas.openxmlformats.org/officeDocument/2006/relationships/image" Target="../media/image183.wmf"/><Relationship Id="rId19" Type="http://schemas.openxmlformats.org/officeDocument/2006/relationships/oleObject" Target="../embeddings/oleObject138.bin"/><Relationship Id="rId31" Type="http://schemas.openxmlformats.org/officeDocument/2006/relationships/image" Target="../media/image190.wmf"/><Relationship Id="rId4" Type="http://schemas.openxmlformats.org/officeDocument/2006/relationships/image" Target="../media/image193.png"/><Relationship Id="rId9" Type="http://schemas.openxmlformats.org/officeDocument/2006/relationships/oleObject" Target="../embeddings/oleObject133.bin"/><Relationship Id="rId14" Type="http://schemas.openxmlformats.org/officeDocument/2006/relationships/oleObject" Target="../embeddings/oleObject135.bin"/><Relationship Id="rId22" Type="http://schemas.openxmlformats.org/officeDocument/2006/relationships/image" Target="../media/image187.wmf"/><Relationship Id="rId27" Type="http://schemas.openxmlformats.org/officeDocument/2006/relationships/image" Target="../media/image201.png"/><Relationship Id="rId30" Type="http://schemas.openxmlformats.org/officeDocument/2006/relationships/oleObject" Target="../embeddings/oleObject143.bin"/><Relationship Id="rId35" Type="http://schemas.openxmlformats.org/officeDocument/2006/relationships/oleObject" Target="../embeddings/oleObject146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3" Type="http://schemas.openxmlformats.org/officeDocument/2006/relationships/image" Target="../media/image203.png"/><Relationship Id="rId7" Type="http://schemas.openxmlformats.org/officeDocument/2006/relationships/image" Target="../media/image207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png"/><Relationship Id="rId5" Type="http://schemas.openxmlformats.org/officeDocument/2006/relationships/image" Target="../media/image205.png"/><Relationship Id="rId4" Type="http://schemas.openxmlformats.org/officeDocument/2006/relationships/image" Target="../media/image204.png"/><Relationship Id="rId9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10.png"/><Relationship Id="rId7" Type="http://schemas.openxmlformats.org/officeDocument/2006/relationships/image" Target="../media/image214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3.png"/><Relationship Id="rId5" Type="http://schemas.openxmlformats.org/officeDocument/2006/relationships/image" Target="../media/image212.jpeg"/><Relationship Id="rId10" Type="http://schemas.openxmlformats.org/officeDocument/2006/relationships/image" Target="../media/image216.png"/><Relationship Id="rId4" Type="http://schemas.openxmlformats.org/officeDocument/2006/relationships/image" Target="../media/image211.png"/><Relationship Id="rId9" Type="http://schemas.openxmlformats.org/officeDocument/2006/relationships/image" Target="../media/image21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wmf"/><Relationship Id="rId13" Type="http://schemas.openxmlformats.org/officeDocument/2006/relationships/oleObject" Target="../embeddings/oleObject153.bin"/><Relationship Id="rId18" Type="http://schemas.openxmlformats.org/officeDocument/2006/relationships/image" Target="../media/image224.wmf"/><Relationship Id="rId26" Type="http://schemas.openxmlformats.org/officeDocument/2006/relationships/image" Target="../media/image228.wmf"/><Relationship Id="rId3" Type="http://schemas.openxmlformats.org/officeDocument/2006/relationships/oleObject" Target="../embeddings/oleObject148.bin"/><Relationship Id="rId21" Type="http://schemas.openxmlformats.org/officeDocument/2006/relationships/oleObject" Target="../embeddings/oleObject157.bin"/><Relationship Id="rId7" Type="http://schemas.openxmlformats.org/officeDocument/2006/relationships/oleObject" Target="../embeddings/oleObject150.bin"/><Relationship Id="rId12" Type="http://schemas.openxmlformats.org/officeDocument/2006/relationships/image" Target="../media/image221.wmf"/><Relationship Id="rId17" Type="http://schemas.openxmlformats.org/officeDocument/2006/relationships/oleObject" Target="../embeddings/oleObject155.bin"/><Relationship Id="rId25" Type="http://schemas.openxmlformats.org/officeDocument/2006/relationships/oleObject" Target="../embeddings/oleObject15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3.wmf"/><Relationship Id="rId20" Type="http://schemas.openxmlformats.org/officeDocument/2006/relationships/image" Target="../media/image225.wmf"/><Relationship Id="rId29" Type="http://schemas.openxmlformats.org/officeDocument/2006/relationships/oleObject" Target="../embeddings/oleObject161.bin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18.wmf"/><Relationship Id="rId11" Type="http://schemas.openxmlformats.org/officeDocument/2006/relationships/oleObject" Target="../embeddings/oleObject152.bin"/><Relationship Id="rId24" Type="http://schemas.openxmlformats.org/officeDocument/2006/relationships/image" Target="../media/image227.wmf"/><Relationship Id="rId5" Type="http://schemas.openxmlformats.org/officeDocument/2006/relationships/oleObject" Target="../embeddings/oleObject149.bin"/><Relationship Id="rId15" Type="http://schemas.openxmlformats.org/officeDocument/2006/relationships/oleObject" Target="../embeddings/oleObject154.bin"/><Relationship Id="rId23" Type="http://schemas.openxmlformats.org/officeDocument/2006/relationships/oleObject" Target="../embeddings/oleObject158.bin"/><Relationship Id="rId28" Type="http://schemas.openxmlformats.org/officeDocument/2006/relationships/image" Target="../media/image229.wmf"/><Relationship Id="rId10" Type="http://schemas.openxmlformats.org/officeDocument/2006/relationships/image" Target="../media/image220.wmf"/><Relationship Id="rId19" Type="http://schemas.openxmlformats.org/officeDocument/2006/relationships/oleObject" Target="../embeddings/oleObject156.bin"/><Relationship Id="rId31" Type="http://schemas.openxmlformats.org/officeDocument/2006/relationships/image" Target="../media/image4.png"/><Relationship Id="rId4" Type="http://schemas.openxmlformats.org/officeDocument/2006/relationships/image" Target="../media/image217.wmf"/><Relationship Id="rId9" Type="http://schemas.openxmlformats.org/officeDocument/2006/relationships/oleObject" Target="../embeddings/oleObject151.bin"/><Relationship Id="rId14" Type="http://schemas.openxmlformats.org/officeDocument/2006/relationships/image" Target="../media/image222.wmf"/><Relationship Id="rId22" Type="http://schemas.openxmlformats.org/officeDocument/2006/relationships/image" Target="../media/image226.wmf"/><Relationship Id="rId27" Type="http://schemas.openxmlformats.org/officeDocument/2006/relationships/oleObject" Target="../embeddings/oleObject160.bin"/><Relationship Id="rId30" Type="http://schemas.openxmlformats.org/officeDocument/2006/relationships/image" Target="../media/image230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13" Type="http://schemas.openxmlformats.org/officeDocument/2006/relationships/oleObject" Target="../embeddings/oleObject164.bin"/><Relationship Id="rId18" Type="http://schemas.openxmlformats.org/officeDocument/2006/relationships/image" Target="../media/image242.png"/><Relationship Id="rId3" Type="http://schemas.openxmlformats.org/officeDocument/2006/relationships/oleObject" Target="../embeddings/oleObject162.bin"/><Relationship Id="rId7" Type="http://schemas.openxmlformats.org/officeDocument/2006/relationships/image" Target="../media/image234.png"/><Relationship Id="rId12" Type="http://schemas.openxmlformats.org/officeDocument/2006/relationships/image" Target="../media/image239.png"/><Relationship Id="rId17" Type="http://schemas.openxmlformats.org/officeDocument/2006/relationships/image" Target="../media/image24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0.png"/><Relationship Id="rId20" Type="http://schemas.openxmlformats.org/officeDocument/2006/relationships/image" Target="../media/image244.jpeg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32.wmf"/><Relationship Id="rId11" Type="http://schemas.openxmlformats.org/officeDocument/2006/relationships/image" Target="../media/image238.png"/><Relationship Id="rId5" Type="http://schemas.openxmlformats.org/officeDocument/2006/relationships/oleObject" Target="../embeddings/oleObject163.bin"/><Relationship Id="rId15" Type="http://schemas.openxmlformats.org/officeDocument/2006/relationships/image" Target="../media/image4.png"/><Relationship Id="rId10" Type="http://schemas.openxmlformats.org/officeDocument/2006/relationships/image" Target="../media/image237.png"/><Relationship Id="rId19" Type="http://schemas.openxmlformats.org/officeDocument/2006/relationships/image" Target="../media/image243.png"/><Relationship Id="rId4" Type="http://schemas.openxmlformats.org/officeDocument/2006/relationships/image" Target="../media/image231.wmf"/><Relationship Id="rId9" Type="http://schemas.openxmlformats.org/officeDocument/2006/relationships/image" Target="../media/image236.png"/><Relationship Id="rId14" Type="http://schemas.openxmlformats.org/officeDocument/2006/relationships/image" Target="../media/image233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jpeg"/><Relationship Id="rId3" Type="http://schemas.openxmlformats.org/officeDocument/2006/relationships/image" Target="../media/image246.jpeg"/><Relationship Id="rId7" Type="http://schemas.openxmlformats.org/officeDocument/2006/relationships/image" Target="../media/image250.jpeg"/><Relationship Id="rId2" Type="http://schemas.openxmlformats.org/officeDocument/2006/relationships/image" Target="../media/image2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9.jpeg"/><Relationship Id="rId11" Type="http://schemas.openxmlformats.org/officeDocument/2006/relationships/image" Target="../media/image253.jpeg"/><Relationship Id="rId5" Type="http://schemas.openxmlformats.org/officeDocument/2006/relationships/image" Target="../media/image248.jpeg"/><Relationship Id="rId10" Type="http://schemas.openxmlformats.org/officeDocument/2006/relationships/image" Target="../media/image252.jpeg"/><Relationship Id="rId4" Type="http://schemas.openxmlformats.org/officeDocument/2006/relationships/image" Target="../media/image247.jpe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jpeg"/><Relationship Id="rId13" Type="http://schemas.openxmlformats.org/officeDocument/2006/relationships/image" Target="../media/image264.png"/><Relationship Id="rId3" Type="http://schemas.openxmlformats.org/officeDocument/2006/relationships/image" Target="../media/image255.jpeg"/><Relationship Id="rId7" Type="http://schemas.openxmlformats.org/officeDocument/2006/relationships/image" Target="../media/image259.jpeg"/><Relationship Id="rId12" Type="http://schemas.openxmlformats.org/officeDocument/2006/relationships/image" Target="../media/image263.png"/><Relationship Id="rId2" Type="http://schemas.openxmlformats.org/officeDocument/2006/relationships/image" Target="../media/image2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8.jpeg"/><Relationship Id="rId11" Type="http://schemas.openxmlformats.org/officeDocument/2006/relationships/image" Target="../media/image262.png"/><Relationship Id="rId5" Type="http://schemas.openxmlformats.org/officeDocument/2006/relationships/image" Target="../media/image257.jpeg"/><Relationship Id="rId15" Type="http://schemas.openxmlformats.org/officeDocument/2006/relationships/image" Target="../media/image266.png"/><Relationship Id="rId10" Type="http://schemas.openxmlformats.org/officeDocument/2006/relationships/image" Target="../media/image261.png"/><Relationship Id="rId4" Type="http://schemas.openxmlformats.org/officeDocument/2006/relationships/image" Target="../media/image256.jpeg"/><Relationship Id="rId9" Type="http://schemas.openxmlformats.org/officeDocument/2006/relationships/image" Target="../media/image4.png"/><Relationship Id="rId14" Type="http://schemas.openxmlformats.org/officeDocument/2006/relationships/image" Target="../media/image26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jpeg"/><Relationship Id="rId13" Type="http://schemas.openxmlformats.org/officeDocument/2006/relationships/image" Target="../media/image277.png"/><Relationship Id="rId3" Type="http://schemas.openxmlformats.org/officeDocument/2006/relationships/image" Target="../media/image268.png"/><Relationship Id="rId7" Type="http://schemas.openxmlformats.org/officeDocument/2006/relationships/image" Target="../media/image272.png"/><Relationship Id="rId12" Type="http://schemas.openxmlformats.org/officeDocument/2006/relationships/image" Target="../media/image4.png"/><Relationship Id="rId17" Type="http://schemas.openxmlformats.org/officeDocument/2006/relationships/image" Target="../media/image281.png"/><Relationship Id="rId2" Type="http://schemas.openxmlformats.org/officeDocument/2006/relationships/image" Target="../media/image267.png"/><Relationship Id="rId16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jpeg"/><Relationship Id="rId11" Type="http://schemas.openxmlformats.org/officeDocument/2006/relationships/image" Target="../media/image276.png"/><Relationship Id="rId5" Type="http://schemas.openxmlformats.org/officeDocument/2006/relationships/image" Target="../media/image270.png"/><Relationship Id="rId15" Type="http://schemas.openxmlformats.org/officeDocument/2006/relationships/image" Target="../media/image279.png"/><Relationship Id="rId10" Type="http://schemas.openxmlformats.org/officeDocument/2006/relationships/image" Target="../media/image275.png"/><Relationship Id="rId4" Type="http://schemas.openxmlformats.org/officeDocument/2006/relationships/image" Target="../media/image269.png"/><Relationship Id="rId9" Type="http://schemas.openxmlformats.org/officeDocument/2006/relationships/image" Target="../media/image274.jpeg"/><Relationship Id="rId14" Type="http://schemas.openxmlformats.org/officeDocument/2006/relationships/image" Target="../media/image27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8.png"/><Relationship Id="rId13" Type="http://schemas.openxmlformats.org/officeDocument/2006/relationships/image" Target="../media/image293.png"/><Relationship Id="rId3" Type="http://schemas.openxmlformats.org/officeDocument/2006/relationships/image" Target="../media/image283.png"/><Relationship Id="rId7" Type="http://schemas.openxmlformats.org/officeDocument/2006/relationships/image" Target="../media/image287.png"/><Relationship Id="rId12" Type="http://schemas.openxmlformats.org/officeDocument/2006/relationships/image" Target="../media/image292.png"/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6.png"/><Relationship Id="rId11" Type="http://schemas.openxmlformats.org/officeDocument/2006/relationships/image" Target="../media/image291.png"/><Relationship Id="rId5" Type="http://schemas.openxmlformats.org/officeDocument/2006/relationships/image" Target="../media/image285.png"/><Relationship Id="rId10" Type="http://schemas.openxmlformats.org/officeDocument/2006/relationships/image" Target="../media/image290.png"/><Relationship Id="rId4" Type="http://schemas.openxmlformats.org/officeDocument/2006/relationships/image" Target="../media/image284.png"/><Relationship Id="rId9" Type="http://schemas.openxmlformats.org/officeDocument/2006/relationships/image" Target="../media/image289.png"/><Relationship Id="rId1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jpeg"/><Relationship Id="rId13" Type="http://schemas.openxmlformats.org/officeDocument/2006/relationships/image" Target="../media/image305.jpeg"/><Relationship Id="rId18" Type="http://schemas.openxmlformats.org/officeDocument/2006/relationships/image" Target="../media/image310.jpeg"/><Relationship Id="rId3" Type="http://schemas.openxmlformats.org/officeDocument/2006/relationships/image" Target="../media/image295.png"/><Relationship Id="rId21" Type="http://schemas.openxmlformats.org/officeDocument/2006/relationships/image" Target="../media/image313.jpeg"/><Relationship Id="rId7" Type="http://schemas.openxmlformats.org/officeDocument/2006/relationships/image" Target="../media/image299.jpeg"/><Relationship Id="rId12" Type="http://schemas.openxmlformats.org/officeDocument/2006/relationships/image" Target="../media/image304.jpeg"/><Relationship Id="rId17" Type="http://schemas.openxmlformats.org/officeDocument/2006/relationships/image" Target="../media/image309.png"/><Relationship Id="rId2" Type="http://schemas.openxmlformats.org/officeDocument/2006/relationships/image" Target="../media/image294.jpeg"/><Relationship Id="rId16" Type="http://schemas.openxmlformats.org/officeDocument/2006/relationships/image" Target="../media/image308.png"/><Relationship Id="rId20" Type="http://schemas.openxmlformats.org/officeDocument/2006/relationships/image" Target="../media/image3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8.jpeg"/><Relationship Id="rId11" Type="http://schemas.openxmlformats.org/officeDocument/2006/relationships/image" Target="../media/image303.jpeg"/><Relationship Id="rId5" Type="http://schemas.openxmlformats.org/officeDocument/2006/relationships/image" Target="../media/image297.jpeg"/><Relationship Id="rId15" Type="http://schemas.openxmlformats.org/officeDocument/2006/relationships/image" Target="../media/image307.png"/><Relationship Id="rId23" Type="http://schemas.openxmlformats.org/officeDocument/2006/relationships/image" Target="../media/image4.png"/><Relationship Id="rId10" Type="http://schemas.openxmlformats.org/officeDocument/2006/relationships/image" Target="../media/image302.jpeg"/><Relationship Id="rId19" Type="http://schemas.openxmlformats.org/officeDocument/2006/relationships/image" Target="../media/image311.jpeg"/><Relationship Id="rId4" Type="http://schemas.openxmlformats.org/officeDocument/2006/relationships/image" Target="../media/image296.png"/><Relationship Id="rId9" Type="http://schemas.openxmlformats.org/officeDocument/2006/relationships/image" Target="../media/image301.jpeg"/><Relationship Id="rId14" Type="http://schemas.openxmlformats.org/officeDocument/2006/relationships/image" Target="../media/image306.png"/><Relationship Id="rId22" Type="http://schemas.openxmlformats.org/officeDocument/2006/relationships/image" Target="../media/image314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emf"/><Relationship Id="rId13" Type="http://schemas.openxmlformats.org/officeDocument/2006/relationships/image" Target="../media/image4.png"/><Relationship Id="rId3" Type="http://schemas.openxmlformats.org/officeDocument/2006/relationships/image" Target="../media/image315.jpeg"/><Relationship Id="rId7" Type="http://schemas.openxmlformats.org/officeDocument/2006/relationships/image" Target="../media/image319.png"/><Relationship Id="rId12" Type="http://schemas.openxmlformats.org/officeDocument/2006/relationships/image" Target="../media/image3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8.png"/><Relationship Id="rId11" Type="http://schemas.openxmlformats.org/officeDocument/2006/relationships/image" Target="../media/image323.png"/><Relationship Id="rId5" Type="http://schemas.openxmlformats.org/officeDocument/2006/relationships/image" Target="../media/image317.png"/><Relationship Id="rId15" Type="http://schemas.openxmlformats.org/officeDocument/2006/relationships/image" Target="../media/image326.png"/><Relationship Id="rId10" Type="http://schemas.openxmlformats.org/officeDocument/2006/relationships/image" Target="../media/image322.png"/><Relationship Id="rId4" Type="http://schemas.openxmlformats.org/officeDocument/2006/relationships/image" Target="../media/image316.png"/><Relationship Id="rId9" Type="http://schemas.openxmlformats.org/officeDocument/2006/relationships/image" Target="../media/image321.emf"/><Relationship Id="rId14" Type="http://schemas.openxmlformats.org/officeDocument/2006/relationships/image" Target="../media/image325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13" Type="http://schemas.openxmlformats.org/officeDocument/2006/relationships/image" Target="../media/image336.emf"/><Relationship Id="rId3" Type="http://schemas.openxmlformats.org/officeDocument/2006/relationships/image" Target="../media/image327.png"/><Relationship Id="rId7" Type="http://schemas.openxmlformats.org/officeDocument/2006/relationships/image" Target="../media/image330.png"/><Relationship Id="rId12" Type="http://schemas.openxmlformats.org/officeDocument/2006/relationships/image" Target="../media/image335.jpeg"/><Relationship Id="rId17" Type="http://schemas.openxmlformats.org/officeDocument/2006/relationships/image" Target="../media/image33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9.png"/><Relationship Id="rId11" Type="http://schemas.openxmlformats.org/officeDocument/2006/relationships/image" Target="../media/image334.jpeg"/><Relationship Id="rId5" Type="http://schemas.openxmlformats.org/officeDocument/2006/relationships/hyperlink" Target="http://webee.technion.ac.il/~ayellet/Ps/10-PiecewiseEuler.pdf" TargetMode="External"/><Relationship Id="rId15" Type="http://schemas.openxmlformats.org/officeDocument/2006/relationships/image" Target="../media/image338.png"/><Relationship Id="rId10" Type="http://schemas.openxmlformats.org/officeDocument/2006/relationships/image" Target="../media/image333.jpeg"/><Relationship Id="rId4" Type="http://schemas.openxmlformats.org/officeDocument/2006/relationships/image" Target="../media/image328.png"/><Relationship Id="rId9" Type="http://schemas.openxmlformats.org/officeDocument/2006/relationships/image" Target="../media/image332.png"/><Relationship Id="rId14" Type="http://schemas.openxmlformats.org/officeDocument/2006/relationships/image" Target="../media/image33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5.png"/><Relationship Id="rId13" Type="http://schemas.openxmlformats.org/officeDocument/2006/relationships/image" Target="../media/image349.png"/><Relationship Id="rId18" Type="http://schemas.openxmlformats.org/officeDocument/2006/relationships/image" Target="../media/image354.png"/><Relationship Id="rId3" Type="http://schemas.openxmlformats.org/officeDocument/2006/relationships/image" Target="../media/image340.jpeg"/><Relationship Id="rId7" Type="http://schemas.openxmlformats.org/officeDocument/2006/relationships/image" Target="../media/image344.png"/><Relationship Id="rId12" Type="http://schemas.openxmlformats.org/officeDocument/2006/relationships/image" Target="../media/image348.png"/><Relationship Id="rId17" Type="http://schemas.openxmlformats.org/officeDocument/2006/relationships/image" Target="../media/image35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3.png"/><Relationship Id="rId11" Type="http://schemas.openxmlformats.org/officeDocument/2006/relationships/image" Target="../media/image347.png"/><Relationship Id="rId5" Type="http://schemas.openxmlformats.org/officeDocument/2006/relationships/image" Target="../media/image342.png"/><Relationship Id="rId15" Type="http://schemas.openxmlformats.org/officeDocument/2006/relationships/image" Target="../media/image351.png"/><Relationship Id="rId10" Type="http://schemas.openxmlformats.org/officeDocument/2006/relationships/image" Target="../media/image346.png"/><Relationship Id="rId4" Type="http://schemas.openxmlformats.org/officeDocument/2006/relationships/image" Target="../media/image341.png"/><Relationship Id="rId9" Type="http://schemas.openxmlformats.org/officeDocument/2006/relationships/image" Target="../media/image4.png"/><Relationship Id="rId14" Type="http://schemas.openxmlformats.org/officeDocument/2006/relationships/image" Target="../media/image35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365.png"/><Relationship Id="rId18" Type="http://schemas.openxmlformats.org/officeDocument/2006/relationships/image" Target="../media/image369.png"/><Relationship Id="rId26" Type="http://schemas.openxmlformats.org/officeDocument/2006/relationships/image" Target="../media/image377.png"/><Relationship Id="rId3" Type="http://schemas.openxmlformats.org/officeDocument/2006/relationships/image" Target="../media/image355.png"/><Relationship Id="rId21" Type="http://schemas.openxmlformats.org/officeDocument/2006/relationships/image" Target="../media/image372.png"/><Relationship Id="rId34" Type="http://schemas.openxmlformats.org/officeDocument/2006/relationships/image" Target="../media/image385.png"/><Relationship Id="rId7" Type="http://schemas.openxmlformats.org/officeDocument/2006/relationships/image" Target="../media/image359.png"/><Relationship Id="rId12" Type="http://schemas.openxmlformats.org/officeDocument/2006/relationships/image" Target="../media/image364.png"/><Relationship Id="rId17" Type="http://schemas.openxmlformats.org/officeDocument/2006/relationships/image" Target="../media/image4.png"/><Relationship Id="rId25" Type="http://schemas.openxmlformats.org/officeDocument/2006/relationships/image" Target="../media/image376.png"/><Relationship Id="rId33" Type="http://schemas.openxmlformats.org/officeDocument/2006/relationships/image" Target="../media/image38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68.jpeg"/><Relationship Id="rId20" Type="http://schemas.openxmlformats.org/officeDocument/2006/relationships/image" Target="../media/image371.jpeg"/><Relationship Id="rId29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8.png"/><Relationship Id="rId11" Type="http://schemas.openxmlformats.org/officeDocument/2006/relationships/image" Target="../media/image363.jpeg"/><Relationship Id="rId24" Type="http://schemas.openxmlformats.org/officeDocument/2006/relationships/image" Target="../media/image375.png"/><Relationship Id="rId32" Type="http://schemas.openxmlformats.org/officeDocument/2006/relationships/image" Target="../media/image383.png"/><Relationship Id="rId5" Type="http://schemas.openxmlformats.org/officeDocument/2006/relationships/image" Target="../media/image357.png"/><Relationship Id="rId15" Type="http://schemas.openxmlformats.org/officeDocument/2006/relationships/image" Target="../media/image367.png"/><Relationship Id="rId23" Type="http://schemas.openxmlformats.org/officeDocument/2006/relationships/image" Target="../media/image374.png"/><Relationship Id="rId28" Type="http://schemas.openxmlformats.org/officeDocument/2006/relationships/image" Target="../media/image379.png"/><Relationship Id="rId36" Type="http://schemas.openxmlformats.org/officeDocument/2006/relationships/image" Target="../media/image387.png"/><Relationship Id="rId10" Type="http://schemas.openxmlformats.org/officeDocument/2006/relationships/image" Target="../media/image362.png"/><Relationship Id="rId19" Type="http://schemas.openxmlformats.org/officeDocument/2006/relationships/image" Target="../media/image370.jpeg"/><Relationship Id="rId31" Type="http://schemas.openxmlformats.org/officeDocument/2006/relationships/image" Target="../media/image382.png"/><Relationship Id="rId4" Type="http://schemas.openxmlformats.org/officeDocument/2006/relationships/image" Target="../media/image356.png"/><Relationship Id="rId9" Type="http://schemas.openxmlformats.org/officeDocument/2006/relationships/image" Target="../media/image361.png"/><Relationship Id="rId14" Type="http://schemas.openxmlformats.org/officeDocument/2006/relationships/image" Target="../media/image366.jpeg"/><Relationship Id="rId22" Type="http://schemas.openxmlformats.org/officeDocument/2006/relationships/image" Target="../media/image373.png"/><Relationship Id="rId27" Type="http://schemas.openxmlformats.org/officeDocument/2006/relationships/image" Target="../media/image378.png"/><Relationship Id="rId30" Type="http://schemas.openxmlformats.org/officeDocument/2006/relationships/image" Target="../media/image381.png"/><Relationship Id="rId35" Type="http://schemas.openxmlformats.org/officeDocument/2006/relationships/image" Target="../media/image38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article/10.1134/S207004821602005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ebee.technion.ac.il/~ayellet/Ps/10-PiecewiseEuler.pdf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5.png"/><Relationship Id="rId7" Type="http://schemas.openxmlformats.org/officeDocument/2006/relationships/image" Target="../media/image12.wmf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4.wmf"/><Relationship Id="rId5" Type="http://schemas.openxmlformats.org/officeDocument/2006/relationships/image" Target="../media/image17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6.png"/><Relationship Id="rId9" Type="http://schemas.openxmlformats.org/officeDocument/2006/relationships/image" Target="../media/image13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14.bin"/><Relationship Id="rId3" Type="http://schemas.openxmlformats.org/officeDocument/2006/relationships/image" Target="../media/image4.png"/><Relationship Id="rId21" Type="http://schemas.openxmlformats.org/officeDocument/2006/relationships/image" Target="../media/image26.w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23" Type="http://schemas.openxmlformats.org/officeDocument/2006/relationships/image" Target="../media/image27.w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25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2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11" Type="http://schemas.openxmlformats.org/officeDocument/2006/relationships/image" Target="../media/image31.wmf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28.wmf"/><Relationship Id="rId9" Type="http://schemas.openxmlformats.org/officeDocument/2006/relationships/hyperlink" Target="http://link.springer.com/article/10.1134/S2070048216020058" TargetMode="External"/><Relationship Id="rId1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37.wmf"/><Relationship Id="rId18" Type="http://schemas.openxmlformats.org/officeDocument/2006/relationships/oleObject" Target="../embeddings/oleObject29.bin"/><Relationship Id="rId26" Type="http://schemas.openxmlformats.org/officeDocument/2006/relationships/image" Target="../media/image43.wmf"/><Relationship Id="rId39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41.wmf"/><Relationship Id="rId34" Type="http://schemas.openxmlformats.org/officeDocument/2006/relationships/image" Target="../media/image47.wmf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39.wmf"/><Relationship Id="rId25" Type="http://schemas.openxmlformats.org/officeDocument/2006/relationships/oleObject" Target="../embeddings/oleObject32.bin"/><Relationship Id="rId33" Type="http://schemas.openxmlformats.org/officeDocument/2006/relationships/oleObject" Target="../embeddings/oleObject36.bin"/><Relationship Id="rId38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0.bin"/><Relationship Id="rId29" Type="http://schemas.openxmlformats.org/officeDocument/2006/relationships/oleObject" Target="../embeddings/oleObject34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6.wmf"/><Relationship Id="rId24" Type="http://schemas.openxmlformats.org/officeDocument/2006/relationships/image" Target="../media/image50.png"/><Relationship Id="rId32" Type="http://schemas.openxmlformats.org/officeDocument/2006/relationships/image" Target="../media/image46.wmf"/><Relationship Id="rId37" Type="http://schemas.openxmlformats.org/officeDocument/2006/relationships/oleObject" Target="../embeddings/oleObject38.bin"/><Relationship Id="rId5" Type="http://schemas.openxmlformats.org/officeDocument/2006/relationships/image" Target="../media/image33.wmf"/><Relationship Id="rId15" Type="http://schemas.openxmlformats.org/officeDocument/2006/relationships/image" Target="../media/image38.wmf"/><Relationship Id="rId23" Type="http://schemas.openxmlformats.org/officeDocument/2006/relationships/image" Target="../media/image42.wmf"/><Relationship Id="rId28" Type="http://schemas.openxmlformats.org/officeDocument/2006/relationships/image" Target="../media/image44.wmf"/><Relationship Id="rId36" Type="http://schemas.openxmlformats.org/officeDocument/2006/relationships/image" Target="../media/image48.wmf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40.wmf"/><Relationship Id="rId31" Type="http://schemas.openxmlformats.org/officeDocument/2006/relationships/oleObject" Target="../embeddings/oleObject3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27.bin"/><Relationship Id="rId22" Type="http://schemas.openxmlformats.org/officeDocument/2006/relationships/oleObject" Target="../embeddings/oleObject31.bin"/><Relationship Id="rId27" Type="http://schemas.openxmlformats.org/officeDocument/2006/relationships/oleObject" Target="../embeddings/oleObject33.bin"/><Relationship Id="rId30" Type="http://schemas.openxmlformats.org/officeDocument/2006/relationships/image" Target="../media/image45.wmf"/><Relationship Id="rId35" Type="http://schemas.openxmlformats.org/officeDocument/2006/relationships/oleObject" Target="../embeddings/oleObject3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44.bin"/><Relationship Id="rId18" Type="http://schemas.openxmlformats.org/officeDocument/2006/relationships/oleObject" Target="../embeddings/oleObject46.bin"/><Relationship Id="rId3" Type="http://schemas.openxmlformats.org/officeDocument/2006/relationships/oleObject" Target="../embeddings/oleObject39.bin"/><Relationship Id="rId21" Type="http://schemas.openxmlformats.org/officeDocument/2006/relationships/image" Target="../media/image59.wmf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55.wmf"/><Relationship Id="rId17" Type="http://schemas.openxmlformats.org/officeDocument/2006/relationships/image" Target="../media/image57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45.bin"/><Relationship Id="rId20" Type="http://schemas.openxmlformats.org/officeDocument/2006/relationships/oleObject" Target="../embeddings/oleObject47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image" Target="../media/image4.png"/><Relationship Id="rId10" Type="http://schemas.openxmlformats.org/officeDocument/2006/relationships/image" Target="../media/image54.wmf"/><Relationship Id="rId19" Type="http://schemas.openxmlformats.org/officeDocument/2006/relationships/image" Target="../media/image58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56.wmf"/><Relationship Id="rId22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162231" y="242079"/>
            <a:ext cx="8712204" cy="5864225"/>
            <a:chOff x="323206" y="384618"/>
            <a:chExt cx="8712522" cy="5060507"/>
          </a:xfrm>
          <a:solidFill>
            <a:schemeClr val="bg1"/>
          </a:solidFill>
        </p:grpSpPr>
        <p:sp>
          <p:nvSpPr>
            <p:cNvPr id="3092" name="Объект 2"/>
            <p:cNvSpPr txBox="1">
              <a:spLocks/>
            </p:cNvSpPr>
            <p:nvPr/>
          </p:nvSpPr>
          <p:spPr bwMode="auto">
            <a:xfrm>
              <a:off x="323528" y="1052513"/>
              <a:ext cx="8712200" cy="43926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>
                <a:lnSpc>
                  <a:spcPct val="150000"/>
                </a:lnSpc>
                <a:buFont typeface="Arial" pitchFamily="34" charset="0"/>
                <a:buNone/>
                <a:defRPr/>
              </a:pPr>
              <a:r>
                <a:rPr lang="en-US" sz="2400" dirty="0" smtClean="0">
                  <a:latin typeface="Century Gothic" pitchFamily="34" charset="0"/>
                </a:rPr>
                <a:t>I .   Shape Representation and Description Techniques. </a:t>
              </a:r>
            </a:p>
            <a:p>
              <a:pPr>
                <a:lnSpc>
                  <a:spcPct val="150000"/>
                </a:lnSpc>
                <a:buFont typeface="Arial" pitchFamily="34" charset="0"/>
                <a:buNone/>
                <a:defRPr/>
              </a:pPr>
              <a:r>
                <a:rPr lang="en-US" sz="2400" dirty="0" smtClean="0">
                  <a:latin typeface="Century Gothic" pitchFamily="34" charset="0"/>
                </a:rPr>
                <a:t>II.   Higher-Degree Polynomials (Pro and Contra).</a:t>
              </a:r>
            </a:p>
            <a:p>
              <a:pPr>
                <a:lnSpc>
                  <a:spcPct val="150000"/>
                </a:lnSpc>
                <a:buFont typeface="Arial" pitchFamily="34" charset="0"/>
                <a:buNone/>
                <a:defRPr/>
              </a:pPr>
              <a:r>
                <a:rPr lang="en-US" sz="2400" dirty="0" smtClean="0">
                  <a:latin typeface="Century Gothic" pitchFamily="34" charset="0"/>
                </a:rPr>
                <a:t>III . Basic Element Method (BEM). </a:t>
              </a:r>
            </a:p>
            <a:p>
              <a:pPr>
                <a:lnSpc>
                  <a:spcPct val="150000"/>
                </a:lnSpc>
                <a:buFont typeface="Arial" pitchFamily="34" charset="0"/>
                <a:buNone/>
                <a:defRPr/>
              </a:pPr>
              <a:r>
                <a:rPr lang="en-US" sz="2400" dirty="0" smtClean="0">
                  <a:latin typeface="Century Gothic" pitchFamily="34" charset="0"/>
                </a:rPr>
                <a:t>IV . Segmentation of 2D Curves by BEM-Polynomials</a:t>
              </a:r>
              <a:r>
                <a:rPr lang="ru-RU" sz="2400" dirty="0" smtClean="0">
                  <a:latin typeface="Century Gothic" pitchFamily="34" charset="0"/>
                </a:rPr>
                <a:t>.</a:t>
              </a:r>
            </a:p>
            <a:p>
              <a:pPr>
                <a:lnSpc>
                  <a:spcPct val="150000"/>
                </a:lnSpc>
                <a:buFont typeface="Arial" pitchFamily="34" charset="0"/>
                <a:buNone/>
                <a:defRPr/>
              </a:pPr>
              <a:r>
                <a:rPr lang="en-US" sz="2400" dirty="0" smtClean="0">
                  <a:latin typeface="Century Gothic" pitchFamily="34" charset="0"/>
                </a:rPr>
                <a:t>V</a:t>
              </a:r>
              <a:r>
                <a:rPr lang="ru-RU" sz="2400" dirty="0" smtClean="0">
                  <a:latin typeface="Century Gothic" pitchFamily="34" charset="0"/>
                </a:rPr>
                <a:t> </a:t>
              </a:r>
              <a:r>
                <a:rPr lang="en-US" sz="2400" dirty="0" smtClean="0">
                  <a:latin typeface="Century Gothic" pitchFamily="34" charset="0"/>
                </a:rPr>
                <a:t>.  Extraction of Informative Signs of the Planar Shapes</a:t>
              </a:r>
              <a:r>
                <a:rPr lang="ru-RU" sz="2400" dirty="0" smtClean="0">
                  <a:latin typeface="Century Gothic" pitchFamily="34" charset="0"/>
                </a:rPr>
                <a:t>.</a:t>
              </a:r>
            </a:p>
            <a:p>
              <a:pPr marL="514350" indent="-514350">
                <a:lnSpc>
                  <a:spcPct val="150000"/>
                </a:lnSpc>
                <a:buFont typeface="Arial" pitchFamily="34" charset="0"/>
                <a:buAutoNum type="romanUcPeriod" startAt="6"/>
                <a:defRPr/>
              </a:pPr>
              <a:r>
                <a:rPr lang="en-US" sz="2400" dirty="0" smtClean="0">
                  <a:latin typeface="Century Gothic" pitchFamily="34" charset="0"/>
                </a:rPr>
                <a:t>Examples</a:t>
              </a:r>
              <a:r>
                <a:rPr lang="ru-RU" sz="2400" dirty="0" smtClean="0">
                  <a:latin typeface="Century Gothic" pitchFamily="34" charset="0"/>
                </a:rPr>
                <a:t>.</a:t>
              </a:r>
              <a:r>
                <a:rPr lang="en-US" sz="2400" dirty="0" smtClean="0">
                  <a:latin typeface="Century Gothic" pitchFamily="34" charset="0"/>
                </a:rPr>
                <a:t> </a:t>
              </a:r>
            </a:p>
            <a:p>
              <a:pPr>
                <a:lnSpc>
                  <a:spcPct val="150000"/>
                </a:lnSpc>
                <a:defRPr/>
              </a:pPr>
              <a:endParaRPr lang="en-US" sz="2400" dirty="0" smtClean="0">
                <a:latin typeface="Century Gothic" pitchFamily="34" charset="0"/>
              </a:endParaRPr>
            </a:p>
            <a:p>
              <a:pPr>
                <a:lnSpc>
                  <a:spcPct val="150000"/>
                </a:lnSpc>
                <a:defRPr/>
              </a:pPr>
              <a:endParaRPr lang="en-US" sz="2400" dirty="0" smtClean="0">
                <a:latin typeface="Century Gothic" pitchFamily="34" charset="0"/>
              </a:endParaRPr>
            </a:p>
            <a:p>
              <a:pPr>
                <a:lnSpc>
                  <a:spcPct val="150000"/>
                </a:lnSpc>
                <a:buFont typeface="Arial" pitchFamily="34" charset="0"/>
                <a:buNone/>
                <a:defRPr/>
              </a:pPr>
              <a:r>
                <a:rPr lang="en-US" sz="2400" dirty="0" smtClean="0">
                  <a:latin typeface="Century Gothic" pitchFamily="34" charset="0"/>
                </a:rPr>
                <a:t>VII.  Conclusion</a:t>
              </a:r>
              <a:r>
                <a:rPr lang="ru-RU" sz="2400" dirty="0" smtClean="0">
                  <a:latin typeface="Century Gothic" pitchFamily="34" charset="0"/>
                </a:rPr>
                <a:t>.  </a:t>
              </a:r>
              <a:r>
                <a:rPr lang="en-US" sz="2400" dirty="0" smtClean="0">
                  <a:latin typeface="Century Gothic" pitchFamily="34" charset="0"/>
                </a:rPr>
                <a:t>References</a:t>
              </a:r>
              <a:r>
                <a:rPr lang="ru-RU" sz="2400" dirty="0" smtClean="0">
                  <a:latin typeface="Century Gothic" pitchFamily="34" charset="0"/>
                </a:rPr>
                <a:t>. </a:t>
              </a:r>
            </a:p>
          </p:txBody>
        </p:sp>
        <p:sp>
          <p:nvSpPr>
            <p:cNvPr id="15" name="Заголовок 1"/>
            <p:cNvSpPr txBox="1">
              <a:spLocks/>
            </p:cNvSpPr>
            <p:nvPr/>
          </p:nvSpPr>
          <p:spPr bwMode="auto">
            <a:xfrm>
              <a:off x="323206" y="384618"/>
              <a:ext cx="8712522" cy="692150"/>
            </a:xfrm>
            <a:prstGeom prst="rect">
              <a:avLst/>
            </a:prstGeom>
            <a:grpFill/>
          </p:spPr>
          <p:txBody>
            <a:bodyPr anchor="b"/>
            <a:lstStyle>
              <a:lvl1pPr algn="ctr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defRPr sz="8000" kern="1200">
                  <a:solidFill>
                    <a:schemeClr val="tx2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+mn-lt"/>
                  <a:ea typeface="+mj-ea"/>
                  <a:cs typeface="+mj-cs"/>
                </a:defRPr>
              </a:lvl1pPr>
              <a:lvl2pPr algn="ctr" rtl="0" eaLnBrk="0" fontAlgn="base" hangingPunct="0">
                <a:lnSpc>
                  <a:spcPts val="58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2"/>
                  </a:solidFill>
                  <a:latin typeface="Palatino Linotype" pitchFamily="18" charset="0"/>
                </a:defRPr>
              </a:lvl2pPr>
              <a:lvl3pPr algn="ctr" rtl="0" eaLnBrk="0" fontAlgn="base" hangingPunct="0">
                <a:lnSpc>
                  <a:spcPts val="58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2"/>
                  </a:solidFill>
                  <a:latin typeface="Palatino Linotype" pitchFamily="18" charset="0"/>
                </a:defRPr>
              </a:lvl3pPr>
              <a:lvl4pPr algn="ctr" rtl="0" eaLnBrk="0" fontAlgn="base" hangingPunct="0">
                <a:lnSpc>
                  <a:spcPts val="58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2"/>
                  </a:solidFill>
                  <a:latin typeface="Palatino Linotype" pitchFamily="18" charset="0"/>
                </a:defRPr>
              </a:lvl4pPr>
              <a:lvl5pPr algn="ctr" rtl="0" eaLnBrk="0" fontAlgn="base" hangingPunct="0">
                <a:lnSpc>
                  <a:spcPts val="58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2"/>
                  </a:solidFill>
                  <a:latin typeface="Palatino Linotype" pitchFamily="18" charset="0"/>
                </a:defRPr>
              </a:lvl5pPr>
              <a:lvl6pPr marL="457200" algn="ctr" rtl="0" fontAlgn="base">
                <a:lnSpc>
                  <a:spcPts val="58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2"/>
                  </a:solidFill>
                  <a:latin typeface="Palatino Linotype" pitchFamily="18" charset="0"/>
                </a:defRPr>
              </a:lvl6pPr>
              <a:lvl7pPr marL="914400" algn="ctr" rtl="0" fontAlgn="base">
                <a:lnSpc>
                  <a:spcPts val="58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2"/>
                  </a:solidFill>
                  <a:latin typeface="Palatino Linotype" pitchFamily="18" charset="0"/>
                </a:defRPr>
              </a:lvl7pPr>
              <a:lvl8pPr marL="1371600" algn="ctr" rtl="0" fontAlgn="base">
                <a:lnSpc>
                  <a:spcPts val="58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2"/>
                  </a:solidFill>
                  <a:latin typeface="Palatino Linotype" pitchFamily="18" charset="0"/>
                </a:defRPr>
              </a:lvl8pPr>
              <a:lvl9pPr marL="1828800" algn="ctr" rtl="0" fontAlgn="base">
                <a:lnSpc>
                  <a:spcPts val="58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2"/>
                  </a:solidFill>
                  <a:latin typeface="Palatino Linotype" pitchFamily="18" charset="0"/>
                </a:defRPr>
              </a:lvl9pPr>
            </a:lstStyle>
            <a:p>
              <a:pPr>
                <a:defRPr/>
              </a:pPr>
              <a:r>
                <a:rPr lang="en-US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Content</a:t>
              </a:r>
              <a:endPara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22225" y="677863"/>
            <a:ext cx="9236075" cy="4911725"/>
            <a:chOff x="-168133" y="725488"/>
            <a:chExt cx="9236659" cy="4911904"/>
          </a:xfrm>
        </p:grpSpPr>
        <p:sp>
          <p:nvSpPr>
            <p:cNvPr id="18" name="TextBox 17"/>
            <p:cNvSpPr txBox="1"/>
            <p:nvPr/>
          </p:nvSpPr>
          <p:spPr>
            <a:xfrm>
              <a:off x="66832" y="725488"/>
              <a:ext cx="9001694" cy="120019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00CC"/>
                  </a:solidFill>
                  <a:latin typeface="+mj-lt"/>
                  <a:cs typeface="+mn-cs"/>
                </a:rPr>
                <a:t>The planar shape (contour) of the object is </a:t>
              </a:r>
              <a:r>
                <a:rPr lang="en-US" sz="2400" dirty="0">
                  <a:solidFill>
                    <a:srgbClr val="FF3300"/>
                  </a:solidFill>
                  <a:latin typeface="+mj-lt"/>
                  <a:cs typeface="+mn-cs"/>
                </a:rPr>
                <a:t>a fundamental source </a:t>
              </a:r>
              <a:r>
                <a:rPr lang="en-US" sz="2400" dirty="0">
                  <a:solidFill>
                    <a:srgbClr val="0000CC"/>
                  </a:solidFill>
                  <a:latin typeface="+mj-lt"/>
                  <a:cs typeface="+mn-cs"/>
                </a:rPr>
                <a:t>of information not only in pattern recognition but also in information technologies as well.</a:t>
              </a:r>
              <a:r>
                <a:rPr lang="en-US" sz="2400" dirty="0">
                  <a:solidFill>
                    <a:srgbClr val="FF3300"/>
                  </a:solidFill>
                  <a:latin typeface="+mj-lt"/>
                  <a:cs typeface="+mn-cs"/>
                </a:rPr>
                <a:t> </a:t>
              </a:r>
              <a:endParaRPr lang="ru-RU" sz="2400" dirty="0">
                <a:solidFill>
                  <a:srgbClr val="FF3300"/>
                </a:solidFill>
                <a:latin typeface="+mj-lt"/>
                <a:cs typeface="+mn-cs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-168133" y="2186041"/>
              <a:ext cx="9127115" cy="1938408"/>
            </a:xfrm>
            <a:prstGeom prst="rect">
              <a:avLst/>
            </a:prstGeom>
            <a:solidFill>
              <a:srgbClr val="FAFEE2"/>
            </a:solidFill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sz="2400" dirty="0">
                  <a:latin typeface="Century Gothic" pitchFamily="34" charset="0"/>
                  <a:ea typeface="+mj-ea"/>
                  <a:cs typeface="+mj-cs"/>
                </a:rPr>
                <a:t>	To recognize objects at complex image in real time, the processor's performance should be approximately </a:t>
              </a:r>
            </a:p>
            <a:p>
              <a:pPr algn="just">
                <a:defRPr/>
              </a:pPr>
              <a:r>
                <a:rPr lang="en-US" sz="2400" dirty="0">
                  <a:solidFill>
                    <a:srgbClr val="FF0000"/>
                  </a:solidFill>
                  <a:latin typeface="Century Gothic" pitchFamily="34" charset="0"/>
                  <a:ea typeface="+mj-ea"/>
                  <a:cs typeface="+mj-cs"/>
                </a:rPr>
                <a:t>10</a:t>
              </a:r>
              <a:r>
                <a:rPr lang="en-US" sz="2400" baseline="30000" dirty="0">
                  <a:solidFill>
                    <a:srgbClr val="FF0000"/>
                  </a:solidFill>
                  <a:latin typeface="Century Gothic" pitchFamily="34" charset="0"/>
                  <a:ea typeface="+mj-ea"/>
                  <a:cs typeface="+mj-cs"/>
                </a:rPr>
                <a:t>8</a:t>
              </a:r>
              <a:r>
                <a:rPr lang="en-US" sz="2400" dirty="0">
                  <a:solidFill>
                    <a:srgbClr val="FF0000"/>
                  </a:solidFill>
                  <a:latin typeface="Century Gothic" pitchFamily="34" charset="0"/>
                  <a:ea typeface="+mj-ea"/>
                  <a:cs typeface="+mj-cs"/>
                </a:rPr>
                <a:t> - 10</a:t>
              </a:r>
              <a:r>
                <a:rPr lang="en-US" sz="2400" baseline="30000" dirty="0">
                  <a:solidFill>
                    <a:srgbClr val="FF0000"/>
                  </a:solidFill>
                  <a:latin typeface="Century Gothic" pitchFamily="34" charset="0"/>
                  <a:ea typeface="+mj-ea"/>
                  <a:cs typeface="+mj-cs"/>
                </a:rPr>
                <a:t>14</a:t>
              </a:r>
              <a:r>
                <a:rPr lang="en-US" sz="2400" dirty="0">
                  <a:solidFill>
                    <a:srgbClr val="FF0000"/>
                  </a:solidFill>
                  <a:latin typeface="Century Gothic" pitchFamily="34" charset="0"/>
                  <a:ea typeface="+mj-ea"/>
                  <a:cs typeface="+mj-cs"/>
                </a:rPr>
                <a:t> </a:t>
              </a:r>
              <a:r>
                <a:rPr lang="en-US" sz="2400" dirty="0">
                  <a:latin typeface="Century Gothic" pitchFamily="34" charset="0"/>
                  <a:ea typeface="+mj-ea"/>
                  <a:cs typeface="+mj-cs"/>
                </a:rPr>
                <a:t>elementary operations per </a:t>
              </a:r>
              <a:r>
                <a:rPr lang="en-US" sz="2400" dirty="0">
                  <a:latin typeface="Century Gothic" pitchFamily="34" charset="0"/>
                </a:rPr>
                <a:t>second. </a:t>
              </a:r>
              <a:r>
                <a:rPr lang="en-US" sz="2400" dirty="0">
                  <a:latin typeface="Century Gothic" pitchFamily="34" charset="0"/>
                  <a:ea typeface="+mj-ea"/>
                  <a:cs typeface="+mj-cs"/>
                </a:rPr>
                <a:t>    </a:t>
              </a:r>
            </a:p>
            <a:p>
              <a:pPr algn="just">
                <a:defRPr/>
              </a:pPr>
              <a:r>
                <a:rPr lang="en-US" sz="2400" dirty="0">
                  <a:latin typeface="Century Gothic" pitchFamily="34" charset="0"/>
                  <a:ea typeface="+mj-ea"/>
                  <a:cs typeface="+mj-cs"/>
                </a:rPr>
                <a:t>Therefore, instead of processing each point of the object, only its contour is processed.</a:t>
              </a:r>
              <a:endParaRPr lang="ru-RU" sz="2400" dirty="0">
                <a:latin typeface="Century Gothic" pitchFamily="34" charset="0"/>
                <a:ea typeface="+mj-ea"/>
                <a:cs typeface="+mj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155432" y="4437198"/>
              <a:ext cx="9054085" cy="1200194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sz="2400" dirty="0">
                  <a:solidFill>
                    <a:srgbClr val="0000FF"/>
                  </a:solidFill>
                  <a:latin typeface="+mj-lt"/>
                  <a:cs typeface="+mn-cs"/>
                </a:rPr>
                <a:t>Analytical curves such as </a:t>
              </a: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+mn-cs"/>
                </a:rPr>
                <a:t>pieces of straight lines, circle’s and spiral’s arches, cubic splines</a:t>
              </a:r>
              <a:r>
                <a:rPr lang="en-US" sz="2400" dirty="0">
                  <a:solidFill>
                    <a:srgbClr val="0000FF"/>
                  </a:solidFill>
                  <a:latin typeface="+mj-lt"/>
                  <a:cs typeface="+mn-cs"/>
                </a:rPr>
                <a:t>, etc. are used </a:t>
              </a:r>
              <a:r>
                <a:rPr lang="en-US" sz="2400" dirty="0">
                  <a:solidFill>
                    <a:srgbClr val="FF0000"/>
                  </a:solidFill>
                  <a:latin typeface="+mj-lt"/>
                  <a:cs typeface="+mn-cs"/>
                </a:rPr>
                <a:t>more often </a:t>
              </a:r>
              <a:r>
                <a:rPr lang="en-US" sz="2400" dirty="0">
                  <a:solidFill>
                    <a:srgbClr val="0000FF"/>
                  </a:solidFill>
                  <a:latin typeface="+mj-lt"/>
                  <a:cs typeface="+mn-cs"/>
                </a:rPr>
                <a:t>in approximation of contour lines [1,2,9,10,11,15] (SA).</a:t>
              </a:r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 bwMode="auto">
          <a:xfrm>
            <a:off x="250825" y="908050"/>
            <a:ext cx="8642350" cy="12255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ru-RU" sz="3600" smtClean="0">
                <a:solidFill>
                  <a:srgbClr val="0000CC"/>
                </a:solidFill>
                <a:effectLst/>
                <a:latin typeface="Century Gothic" panose="020B0502020202020204" pitchFamily="34" charset="0"/>
              </a:rPr>
              <a:t>Shape Approximation Based on </a:t>
            </a:r>
            <a:br>
              <a:rPr lang="en-US" altLang="ru-RU" sz="3600" smtClean="0">
                <a:solidFill>
                  <a:srgbClr val="0000CC"/>
                </a:solidFill>
                <a:effectLst/>
                <a:latin typeface="Century Gothic" panose="020B0502020202020204" pitchFamily="34" charset="0"/>
              </a:rPr>
            </a:br>
            <a:r>
              <a:rPr lang="en-US" altLang="ru-RU" sz="3600" smtClean="0">
                <a:solidFill>
                  <a:srgbClr val="0000CC"/>
                </a:solidFill>
                <a:effectLst/>
                <a:latin typeface="Century Gothic" panose="020B0502020202020204" pitchFamily="34" charset="0"/>
              </a:rPr>
              <a:t>Higher-Degree Polynomials 	</a:t>
            </a:r>
            <a:endParaRPr lang="en-US" altLang="ru-RU" sz="3200" smtClean="0">
              <a:solidFill>
                <a:srgbClr val="0000CC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0825" y="3106738"/>
            <a:ext cx="8785225" cy="9366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000" dirty="0" smtClean="0">
                <a:solidFill>
                  <a:srgbClr val="0000CC"/>
                </a:solidFill>
                <a:ea typeface="+mj-ea"/>
                <a:cs typeface="+mj-cs"/>
              </a:rPr>
              <a:t>JINR, LIT  </a:t>
            </a:r>
            <a:r>
              <a:rPr lang="en-US" sz="2000" dirty="0" smtClean="0">
                <a:solidFill>
                  <a:srgbClr val="0000CC"/>
                </a:solidFill>
                <a:cs typeface="Arial" pitchFamily="34" charset="0"/>
              </a:rPr>
              <a:t>  </a:t>
            </a:r>
            <a:r>
              <a:rPr lang="ru-RU" sz="2000" dirty="0" smtClean="0">
                <a:solidFill>
                  <a:srgbClr val="0000CC"/>
                </a:solidFill>
                <a:cs typeface="Arial" pitchFamily="34" charset="0"/>
              </a:rPr>
              <a:t> </a:t>
            </a:r>
            <a:endParaRPr lang="en-US" sz="2000" dirty="0" smtClean="0">
              <a:solidFill>
                <a:srgbClr val="0000CC"/>
              </a:solidFill>
              <a:cs typeface="Arial" pitchFamily="34" charset="0"/>
            </a:endParaRPr>
          </a:p>
        </p:txBody>
      </p:sp>
      <p:sp>
        <p:nvSpPr>
          <p:cNvPr id="11" name="Подзаголовок 4"/>
          <p:cNvSpPr txBox="1">
            <a:spLocks/>
          </p:cNvSpPr>
          <p:nvPr/>
        </p:nvSpPr>
        <p:spPr bwMode="auto">
          <a:xfrm>
            <a:off x="1484313" y="2387600"/>
            <a:ext cx="6400800" cy="7191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0000CC"/>
                </a:solidFill>
                <a:latin typeface="Century Gothic" pitchFamily="34" charset="0"/>
                <a:ea typeface="+mj-ea"/>
                <a:cs typeface="+mj-cs"/>
              </a:rPr>
              <a:t>N.D.</a:t>
            </a:r>
            <a:r>
              <a:rPr lang="en-US" sz="2400" dirty="0"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latin typeface="Century Gothic" pitchFamily="34" charset="0"/>
                <a:ea typeface="+mj-ea"/>
                <a:cs typeface="+mj-cs"/>
              </a:rPr>
              <a:t>Dikusar</a:t>
            </a:r>
            <a:endParaRPr lang="ru-RU" sz="2400" dirty="0" smtClean="0">
              <a:solidFill>
                <a:srgbClr val="0000CC"/>
              </a:solidFill>
              <a:latin typeface="Century Gothic" pitchFamily="34" charset="0"/>
              <a:ea typeface="+mj-ea"/>
              <a:cs typeface="+mj-cs"/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00CC"/>
                </a:solidFill>
                <a:latin typeface="Century Gothic" pitchFamily="34" charset="0"/>
                <a:ea typeface="+mj-ea"/>
                <a:cs typeface="+mj-cs"/>
              </a:rPr>
              <a:t>dnd@jinr.ru</a:t>
            </a:r>
            <a:endParaRPr lang="ru-RU" dirty="0">
              <a:solidFill>
                <a:srgbClr val="0000CC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901700" y="142875"/>
          <a:ext cx="9509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r:id="rId5" imgW="6865560" imgH="4556520" progId="CorelDRAW.Graphic.11">
                  <p:embed/>
                </p:oleObj>
              </mc:Choice>
              <mc:Fallback>
                <p:oleObj r:id="rId5" imgW="6865560" imgH="4556520" progId="CorelDRAW.Graphic.11">
                  <p:embed/>
                  <p:pic>
                    <p:nvPicPr>
                      <p:cNvPr id="0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142875"/>
                        <a:ext cx="950913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988" y="44450"/>
            <a:ext cx="9826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082" name="Rectangle 1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987675" y="5229225"/>
            <a:ext cx="360045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ru-RU" sz="2800">
                <a:solidFill>
                  <a:srgbClr val="0000CC"/>
                </a:solidFill>
                <a:latin typeface="Century Gothic" panose="020B0502020202020204" pitchFamily="34" charset="0"/>
              </a:rPr>
              <a:t>MMCP 2017</a:t>
            </a:r>
            <a:endParaRPr lang="ru-RU" altLang="ru-RU" sz="2800">
              <a:solidFill>
                <a:srgbClr val="0000CC"/>
              </a:solidFill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ru-RU" sz="2800">
                <a:solidFill>
                  <a:srgbClr val="0000CC"/>
                </a:solidFill>
                <a:latin typeface="Century Gothic" panose="020B0502020202020204" pitchFamily="34" charset="0"/>
              </a:rPr>
              <a:t>Dubna</a:t>
            </a:r>
            <a:endParaRPr lang="ru-RU" altLang="ru-RU" sz="2800">
              <a:solidFill>
                <a:srgbClr val="0000CC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Нижний колонтитул 14"/>
          <p:cNvSpPr>
            <a:spLocks noGrp="1"/>
          </p:cNvSpPr>
          <p:nvPr>
            <p:ph type="ftr" sz="quarter" idx="11"/>
          </p:nvPr>
        </p:nvSpPr>
        <p:spPr bwMode="auto">
          <a:xfrm>
            <a:off x="323850" y="6448425"/>
            <a:ext cx="86931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 b="1" smtClean="0">
                <a:solidFill>
                  <a:srgbClr val="0000CC"/>
                </a:solidFill>
                <a:latin typeface="Century Gothic" panose="020B0502020202020204" pitchFamily="34" charset="0"/>
              </a:rPr>
              <a:t>International Conference “Mathematical Modeling and Computational Physics”  (MMCP2017) </a:t>
            </a:r>
            <a:endParaRPr lang="ru-RU" altLang="ru-RU" sz="1400" b="1" smtClean="0">
              <a:solidFill>
                <a:srgbClr val="0000CC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4175125" y="3902075"/>
            <a:ext cx="973138" cy="822325"/>
            <a:chOff x="4427984" y="3665227"/>
            <a:chExt cx="973310" cy="822945"/>
          </a:xfrm>
        </p:grpSpPr>
        <p:sp>
          <p:nvSpPr>
            <p:cNvPr id="8" name="Овал 7"/>
            <p:cNvSpPr/>
            <p:nvPr/>
          </p:nvSpPr>
          <p:spPr>
            <a:xfrm>
              <a:off x="4427984" y="3665227"/>
              <a:ext cx="936791" cy="8229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3094" name="Рисунок 1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77" t="42021" r="46417" b="42767"/>
            <a:stretch>
              <a:fillRect/>
            </a:stretch>
          </p:blipFill>
          <p:spPr bwMode="auto">
            <a:xfrm>
              <a:off x="4499992" y="3861048"/>
              <a:ext cx="901302" cy="464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611188" y="4289425"/>
            <a:ext cx="7848600" cy="1331913"/>
            <a:chOff x="611560" y="4290042"/>
            <a:chExt cx="7848871" cy="1331149"/>
          </a:xfrm>
        </p:grpSpPr>
        <p:pic>
          <p:nvPicPr>
            <p:cNvPr id="3088" name="Рисунок 59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752" y="4329675"/>
              <a:ext cx="1623143" cy="1215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48" descr="D:\РАБОЧАЯ\2016\VIII-2016\РИСУНКИ\F212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02"/>
            <a:stretch>
              <a:fillRect/>
            </a:stretch>
          </p:blipFill>
          <p:spPr bwMode="auto">
            <a:xfrm>
              <a:off x="7105862" y="4290042"/>
              <a:ext cx="1354569" cy="1331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0" name="Picture 5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4389438"/>
              <a:ext cx="1901255" cy="92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1" name="Рисунок 5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07"/>
            <a:stretch>
              <a:fillRect/>
            </a:stretch>
          </p:blipFill>
          <p:spPr bwMode="auto">
            <a:xfrm>
              <a:off x="2610595" y="4472093"/>
              <a:ext cx="1211632" cy="951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91"/>
            <a:stretch>
              <a:fillRect/>
            </a:stretch>
          </p:blipFill>
          <p:spPr bwMode="auto">
            <a:xfrm>
              <a:off x="5724724" y="4357063"/>
              <a:ext cx="1385744" cy="1188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425450" y="762000"/>
            <a:ext cx="8228013" cy="2954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endParaRPr lang="en-US" sz="2400" dirty="0">
              <a:latin typeface="Segoe Print" pitchFamily="2" charset="0"/>
              <a:ea typeface="+mj-ea"/>
              <a:cs typeface="+mj-cs"/>
            </a:endParaRPr>
          </a:p>
          <a:p>
            <a:pPr>
              <a:defRPr/>
            </a:pPr>
            <a:r>
              <a:rPr lang="en-US" dirty="0">
                <a:latin typeface="Segoe Print" pitchFamily="2" charset="0"/>
                <a:ea typeface="+mj-ea"/>
                <a:cs typeface="+mj-cs"/>
              </a:rPr>
              <a:t> </a:t>
            </a:r>
          </a:p>
          <a:p>
            <a:pPr>
              <a:defRPr/>
            </a:pP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ea typeface="+mj-ea"/>
              <a:cs typeface="+mj-cs"/>
            </a:endParaRP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Goal: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entury Gothic" pitchFamily="34" charset="0"/>
                <a:ea typeface="+mj-ea"/>
                <a:cs typeface="+mj-cs"/>
              </a:rPr>
              <a:t>         </a:t>
            </a:r>
            <a:r>
              <a:rPr lang="en-US" sz="2400" dirty="0">
                <a:latin typeface="Century Gothic" pitchFamily="34" charset="0"/>
                <a:ea typeface="+mj-ea"/>
                <a:cs typeface="+mj-cs"/>
              </a:rPr>
              <a:t>We propose </a:t>
            </a:r>
            <a:r>
              <a:rPr lang="en-US" sz="2400" dirty="0">
                <a:solidFill>
                  <a:srgbClr val="008000"/>
                </a:solidFill>
                <a:latin typeface="Century Gothic" pitchFamily="34" charset="0"/>
                <a:ea typeface="+mj-ea"/>
                <a:cs typeface="+mj-cs"/>
              </a:rPr>
              <a:t>to use higher-degree BEM-polynomials</a:t>
            </a:r>
            <a:r>
              <a:rPr lang="en-US" sz="2400" dirty="0">
                <a:latin typeface="Century Gothic" pitchFamily="34" charset="0"/>
                <a:ea typeface="+mj-ea"/>
                <a:cs typeface="+mj-cs"/>
              </a:rPr>
              <a:t> for approximation and smoothing of planar shapes (contour lines)  in order </a:t>
            </a:r>
            <a:r>
              <a:rPr lang="en-US" sz="2400" dirty="0">
                <a:solidFill>
                  <a:srgbClr val="008000"/>
                </a:solidFill>
                <a:latin typeface="Century Gothic" pitchFamily="34" charset="0"/>
              </a:rPr>
              <a:t>to increase the efficiency </a:t>
            </a:r>
            <a:r>
              <a:rPr lang="en-US" sz="2400" dirty="0">
                <a:latin typeface="Century Gothic" pitchFamily="34" charset="0"/>
              </a:rPr>
              <a:t>of recognition algorithms and image processing</a:t>
            </a:r>
            <a:r>
              <a:rPr lang="en-US" sz="2400" dirty="0">
                <a:latin typeface="Century Gothic" pitchFamily="34" charset="0"/>
                <a:ea typeface="+mj-ea"/>
                <a:cs typeface="+mj-cs"/>
              </a:rPr>
              <a:t>.</a:t>
            </a:r>
            <a:endParaRPr lang="ru-RU" sz="2400" dirty="0">
              <a:latin typeface="Century Gothic" pitchFamily="34" charset="0"/>
              <a:ea typeface="+mj-ea"/>
              <a:cs typeface="+mj-cs"/>
            </a:endParaRPr>
          </a:p>
        </p:txBody>
      </p: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4" grpId="1"/>
      <p:bldP spid="5" grpId="0" build="p" autoUpdateAnimBg="0" advAuto="0"/>
      <p:bldP spid="5" grpId="1" build="p"/>
      <p:bldP spid="11" grpId="0" build="p" autoUpdateAnimBg="0" advAuto="0"/>
      <p:bldP spid="11" grpId="1" build="allAtOnce"/>
      <p:bldP spid="6" grpId="0" autoUpdateAnimBg="0"/>
      <p:bldP spid="6" grpId="1"/>
      <p:bldP spid="22" grpId="0"/>
      <p:bldP spid="19" grpId="0"/>
      <p:bldP spid="1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946150" y="1039813"/>
            <a:ext cx="2619375" cy="1684337"/>
            <a:chOff x="2517774" y="1395570"/>
            <a:chExt cx="2619375" cy="1852612"/>
          </a:xfrm>
        </p:grpSpPr>
        <p:pic>
          <p:nvPicPr>
            <p:cNvPr id="12333" name="Picture 19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774" y="1486764"/>
              <a:ext cx="2619375" cy="1761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34" name="Прямоугольник 10"/>
            <p:cNvSpPr>
              <a:spLocks noChangeArrowheads="1"/>
            </p:cNvSpPr>
            <p:nvPr/>
          </p:nvSpPr>
          <p:spPr bwMode="auto">
            <a:xfrm>
              <a:off x="4388884" y="1395570"/>
              <a:ext cx="524485" cy="523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800" b="1">
                  <a:solidFill>
                    <a:srgbClr val="000000"/>
                  </a:solidFill>
                  <a:latin typeface="Palatino Linotype" panose="02040502050505030304" pitchFamily="18" charset="0"/>
                </a:rPr>
                <a:t>b</a:t>
              </a:r>
              <a:r>
                <a:rPr lang="en-US" altLang="ru-RU" sz="2800" baseline="-25000">
                  <a:solidFill>
                    <a:srgbClr val="000000"/>
                  </a:solidFill>
                  <a:latin typeface="Palatino Linotype" panose="02040502050505030304" pitchFamily="18" charset="0"/>
                </a:rPr>
                <a:t>0</a:t>
              </a:r>
              <a:endParaRPr lang="ru-RU" altLang="ru-RU" sz="2800" baseline="-25000">
                <a:solidFill>
                  <a:srgbClr val="000000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2335" name="Прямоугольник 48"/>
            <p:cNvSpPr>
              <a:spLocks noChangeArrowheads="1"/>
            </p:cNvSpPr>
            <p:nvPr/>
          </p:nvSpPr>
          <p:spPr bwMode="auto">
            <a:xfrm>
              <a:off x="3165824" y="1789234"/>
              <a:ext cx="415498" cy="406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altLang="ru-RU" baseline="-25000">
                  <a:solidFill>
                    <a:srgbClr val="000000"/>
                  </a:solidFill>
                  <a:latin typeface="Palatino Linotype" panose="02040502050505030304" pitchFamily="18" charset="0"/>
                </a:rPr>
                <a:t>1</a:t>
              </a:r>
              <a:endParaRPr lang="ru-RU" altLang="ru-RU" baseline="-25000">
                <a:solidFill>
                  <a:srgbClr val="000000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2336" name="Прямоугольник 49"/>
            <p:cNvSpPr>
              <a:spLocks noChangeArrowheads="1"/>
            </p:cNvSpPr>
            <p:nvPr/>
          </p:nvSpPr>
          <p:spPr bwMode="auto">
            <a:xfrm>
              <a:off x="3740834" y="1486764"/>
              <a:ext cx="415498" cy="406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altLang="ru-RU" baseline="-25000">
                  <a:solidFill>
                    <a:srgbClr val="000000"/>
                  </a:solidFill>
                  <a:latin typeface="Palatino Linotype" panose="02040502050505030304" pitchFamily="18" charset="0"/>
                </a:rPr>
                <a:t>3</a:t>
              </a:r>
              <a:endParaRPr lang="ru-RU" altLang="ru-RU" baseline="-25000">
                <a:solidFill>
                  <a:srgbClr val="000000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2337" name="Прямоугольник 50"/>
            <p:cNvSpPr>
              <a:spLocks noChangeArrowheads="1"/>
            </p:cNvSpPr>
            <p:nvPr/>
          </p:nvSpPr>
          <p:spPr bwMode="auto">
            <a:xfrm>
              <a:off x="4101896" y="1789234"/>
              <a:ext cx="415498" cy="406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altLang="ru-RU" baseline="-25000">
                  <a:solidFill>
                    <a:srgbClr val="000000"/>
                  </a:solidFill>
                  <a:latin typeface="Palatino Linotype" panose="02040502050505030304" pitchFamily="18" charset="0"/>
                </a:rPr>
                <a:t>2</a:t>
              </a:r>
              <a:endParaRPr lang="ru-RU" altLang="ru-RU" baseline="-25000">
                <a:solidFill>
                  <a:srgbClr val="000000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2338" name="Прямоугольник 51"/>
            <p:cNvSpPr>
              <a:spLocks noChangeArrowheads="1"/>
            </p:cNvSpPr>
            <p:nvPr/>
          </p:nvSpPr>
          <p:spPr bwMode="auto">
            <a:xfrm>
              <a:off x="4076157" y="2567150"/>
              <a:ext cx="351264" cy="36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endParaRPr lang="ru-RU" altLang="ru-RU" baseline="-25000">
                <a:solidFill>
                  <a:srgbClr val="000000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38" name="Овал 37"/>
            <p:cNvSpPr/>
            <p:nvPr/>
          </p:nvSpPr>
          <p:spPr bwMode="auto">
            <a:xfrm>
              <a:off x="2711449" y="2314019"/>
              <a:ext cx="87313" cy="11524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Овал 38"/>
            <p:cNvSpPr/>
            <p:nvPr/>
          </p:nvSpPr>
          <p:spPr bwMode="auto">
            <a:xfrm>
              <a:off x="3819524" y="2307034"/>
              <a:ext cx="88900" cy="104766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0" name="Овал 39"/>
            <p:cNvSpPr/>
            <p:nvPr/>
          </p:nvSpPr>
          <p:spPr bwMode="auto">
            <a:xfrm>
              <a:off x="4976812" y="2294811"/>
              <a:ext cx="84137" cy="11873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Группа 4"/>
          <p:cNvGrpSpPr>
            <a:grpSpLocks/>
          </p:cNvGrpSpPr>
          <p:nvPr/>
        </p:nvGrpSpPr>
        <p:grpSpPr bwMode="auto">
          <a:xfrm>
            <a:off x="4789488" y="944563"/>
            <a:ext cx="2790825" cy="1876425"/>
            <a:chOff x="77711" y="2682755"/>
            <a:chExt cx="2791625" cy="1876144"/>
          </a:xfrm>
        </p:grpSpPr>
        <p:grpSp>
          <p:nvGrpSpPr>
            <p:cNvPr id="12324" name="Группа 23"/>
            <p:cNvGrpSpPr>
              <a:grpSpLocks/>
            </p:cNvGrpSpPr>
            <p:nvPr/>
          </p:nvGrpSpPr>
          <p:grpSpPr bwMode="auto">
            <a:xfrm>
              <a:off x="77711" y="2682755"/>
              <a:ext cx="2791625" cy="1876144"/>
              <a:chOff x="467544" y="3391894"/>
              <a:chExt cx="2736304" cy="2064826"/>
            </a:xfrm>
          </p:grpSpPr>
          <p:pic>
            <p:nvPicPr>
              <p:cNvPr id="12331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4" y="3391894"/>
                <a:ext cx="2736304" cy="2064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32" name="TextBox 1"/>
              <p:cNvSpPr txBox="1">
                <a:spLocks noChangeArrowheads="1"/>
              </p:cNvSpPr>
              <p:nvPr/>
            </p:nvSpPr>
            <p:spPr bwMode="auto">
              <a:xfrm>
                <a:off x="2339752" y="3431191"/>
                <a:ext cx="613307" cy="7898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ru-RU" sz="3200" b="1">
                    <a:solidFill>
                      <a:srgbClr val="000000"/>
                    </a:solidFill>
                    <a:latin typeface="Palatino Linotype" panose="02040502050505030304" pitchFamily="18" charset="0"/>
                  </a:rPr>
                  <a:t>b</a:t>
                </a:r>
                <a:r>
                  <a:rPr lang="en-US" altLang="ru-RU" sz="3200" baseline="-25000">
                    <a:solidFill>
                      <a:srgbClr val="000000"/>
                    </a:solidFill>
                    <a:latin typeface="Palatino Linotype" panose="02040502050505030304" pitchFamily="18" charset="0"/>
                  </a:rPr>
                  <a:t>1</a:t>
                </a:r>
                <a:endParaRPr lang="ru-RU" altLang="ru-RU" sz="3200" baseline="-25000">
                  <a:solidFill>
                    <a:srgbClr val="000000"/>
                  </a:solidFill>
                  <a:latin typeface="Palatino Linotype" panose="02040502050505030304" pitchFamily="18" charset="0"/>
                </a:endParaRPr>
              </a:p>
            </p:txBody>
          </p:sp>
        </p:grpSp>
        <p:sp>
          <p:nvSpPr>
            <p:cNvPr id="12325" name="TextBox 37"/>
            <p:cNvSpPr txBox="1">
              <a:spLocks noChangeArrowheads="1"/>
            </p:cNvSpPr>
            <p:nvPr/>
          </p:nvSpPr>
          <p:spPr bwMode="auto">
            <a:xfrm>
              <a:off x="1246858" y="2719608"/>
              <a:ext cx="306149" cy="335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srgbClr val="000000"/>
                  </a:solidFill>
                  <a:latin typeface="Palatino Linotype" panose="02040502050505030304" pitchFamily="18" charset="0"/>
                </a:rPr>
                <a:t>2</a:t>
              </a:r>
              <a:endParaRPr lang="ru-RU" altLang="ru-RU">
                <a:solidFill>
                  <a:srgbClr val="000000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2326" name="TextBox 38"/>
            <p:cNvSpPr txBox="1">
              <a:spLocks noChangeArrowheads="1"/>
            </p:cNvSpPr>
            <p:nvPr/>
          </p:nvSpPr>
          <p:spPr bwMode="auto">
            <a:xfrm>
              <a:off x="2019759" y="3732379"/>
              <a:ext cx="306149" cy="335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srgbClr val="000000"/>
                  </a:solidFill>
                  <a:latin typeface="Palatino Linotype" panose="02040502050505030304" pitchFamily="18" charset="0"/>
                </a:rPr>
                <a:t>3</a:t>
              </a:r>
              <a:endParaRPr lang="ru-RU" altLang="ru-RU">
                <a:solidFill>
                  <a:srgbClr val="000000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2327" name="TextBox 39"/>
            <p:cNvSpPr txBox="1">
              <a:spLocks noChangeArrowheads="1"/>
            </p:cNvSpPr>
            <p:nvPr/>
          </p:nvSpPr>
          <p:spPr bwMode="auto">
            <a:xfrm>
              <a:off x="2054960" y="3177604"/>
              <a:ext cx="306149" cy="335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srgbClr val="000000"/>
                  </a:solidFill>
                  <a:latin typeface="Palatino Linotype" panose="02040502050505030304" pitchFamily="18" charset="0"/>
                </a:rPr>
                <a:t>1</a:t>
              </a:r>
              <a:endParaRPr lang="ru-RU" altLang="ru-RU">
                <a:solidFill>
                  <a:srgbClr val="000000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41" name="Овал 40"/>
            <p:cNvSpPr/>
            <p:nvPr/>
          </p:nvSpPr>
          <p:spPr bwMode="auto">
            <a:xfrm>
              <a:off x="374658" y="3543051"/>
              <a:ext cx="88925" cy="10317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2" name="Овал 41"/>
            <p:cNvSpPr/>
            <p:nvPr/>
          </p:nvSpPr>
          <p:spPr bwMode="auto">
            <a:xfrm>
              <a:off x="1535454" y="3550987"/>
              <a:ext cx="90513" cy="95236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3" name="Овал 42"/>
            <p:cNvSpPr/>
            <p:nvPr/>
          </p:nvSpPr>
          <p:spPr bwMode="auto">
            <a:xfrm>
              <a:off x="2675605" y="3568447"/>
              <a:ext cx="85750" cy="10793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Группа 6"/>
          <p:cNvGrpSpPr>
            <a:grpSpLocks/>
          </p:cNvGrpSpPr>
          <p:nvPr/>
        </p:nvGrpSpPr>
        <p:grpSpPr bwMode="auto">
          <a:xfrm>
            <a:off x="4672013" y="2738438"/>
            <a:ext cx="3049587" cy="2028825"/>
            <a:chOff x="6063741" y="2551342"/>
            <a:chExt cx="3050020" cy="2028825"/>
          </a:xfrm>
        </p:grpSpPr>
        <p:grpSp>
          <p:nvGrpSpPr>
            <p:cNvPr id="12315" name="Группа 35"/>
            <p:cNvGrpSpPr>
              <a:grpSpLocks/>
            </p:cNvGrpSpPr>
            <p:nvPr/>
          </p:nvGrpSpPr>
          <p:grpSpPr bwMode="auto">
            <a:xfrm>
              <a:off x="6063741" y="2551342"/>
              <a:ext cx="3050020" cy="2028825"/>
              <a:chOff x="6046918" y="3217420"/>
              <a:chExt cx="2989578" cy="2077364"/>
            </a:xfrm>
          </p:grpSpPr>
          <p:pic>
            <p:nvPicPr>
              <p:cNvPr id="12322" name="Picture 4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6918" y="3284984"/>
                <a:ext cx="2989578" cy="2009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23" name="TextBox 9"/>
              <p:cNvSpPr txBox="1">
                <a:spLocks noChangeArrowheads="1"/>
              </p:cNvSpPr>
              <p:nvPr/>
            </p:nvSpPr>
            <p:spPr bwMode="auto">
              <a:xfrm>
                <a:off x="7990880" y="3217420"/>
                <a:ext cx="611604" cy="860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ru-RU" sz="3200" b="1">
                    <a:solidFill>
                      <a:srgbClr val="000000"/>
                    </a:solidFill>
                    <a:latin typeface="Palatino Linotype" panose="02040502050505030304" pitchFamily="18" charset="0"/>
                  </a:rPr>
                  <a:t>b</a:t>
                </a:r>
                <a:r>
                  <a:rPr lang="en-US" altLang="ru-RU" sz="3200" baseline="-25000">
                    <a:solidFill>
                      <a:srgbClr val="000000"/>
                    </a:solidFill>
                    <a:latin typeface="Palatino Linotype" panose="02040502050505030304" pitchFamily="18" charset="0"/>
                  </a:rPr>
                  <a:t>3</a:t>
                </a:r>
                <a:endParaRPr lang="ru-RU" altLang="ru-RU" sz="3200" baseline="-25000">
                  <a:solidFill>
                    <a:srgbClr val="000000"/>
                  </a:solidFill>
                  <a:latin typeface="Palatino Linotype" panose="02040502050505030304" pitchFamily="18" charset="0"/>
                </a:endParaRPr>
              </a:p>
            </p:txBody>
          </p:sp>
        </p:grpSp>
        <p:sp>
          <p:nvSpPr>
            <p:cNvPr id="12316" name="TextBox 43"/>
            <p:cNvSpPr txBox="1">
              <a:spLocks noChangeArrowheads="1"/>
            </p:cNvSpPr>
            <p:nvPr/>
          </p:nvSpPr>
          <p:spPr bwMode="auto">
            <a:xfrm>
              <a:off x="7297674" y="2785036"/>
              <a:ext cx="306149" cy="335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srgbClr val="000000"/>
                  </a:solidFill>
                  <a:latin typeface="Palatino Linotype" panose="02040502050505030304" pitchFamily="18" charset="0"/>
                </a:rPr>
                <a:t>2</a:t>
              </a:r>
              <a:endParaRPr lang="ru-RU" altLang="ru-RU">
                <a:solidFill>
                  <a:srgbClr val="000000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2317" name="TextBox 44"/>
            <p:cNvSpPr txBox="1">
              <a:spLocks noChangeArrowheads="1"/>
            </p:cNvSpPr>
            <p:nvPr/>
          </p:nvSpPr>
          <p:spPr bwMode="auto">
            <a:xfrm>
              <a:off x="6959435" y="3654001"/>
              <a:ext cx="306149" cy="335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srgbClr val="000000"/>
                  </a:solidFill>
                  <a:latin typeface="Palatino Linotype" panose="02040502050505030304" pitchFamily="18" charset="0"/>
                </a:rPr>
                <a:t>3</a:t>
              </a:r>
              <a:endParaRPr lang="ru-RU" altLang="ru-RU">
                <a:solidFill>
                  <a:srgbClr val="000000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2318" name="TextBox 45"/>
            <p:cNvSpPr txBox="1">
              <a:spLocks noChangeArrowheads="1"/>
            </p:cNvSpPr>
            <p:nvPr/>
          </p:nvSpPr>
          <p:spPr bwMode="auto">
            <a:xfrm>
              <a:off x="8299385" y="3103998"/>
              <a:ext cx="306149" cy="335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srgbClr val="000000"/>
                  </a:solidFill>
                  <a:latin typeface="Palatino Linotype" panose="02040502050505030304" pitchFamily="18" charset="0"/>
                </a:rPr>
                <a:t>1</a:t>
              </a:r>
              <a:endParaRPr lang="ru-RU" altLang="ru-RU">
                <a:solidFill>
                  <a:srgbClr val="000000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47" name="Овал 46"/>
            <p:cNvSpPr/>
            <p:nvPr/>
          </p:nvSpPr>
          <p:spPr bwMode="auto">
            <a:xfrm>
              <a:off x="6555936" y="3519717"/>
              <a:ext cx="88913" cy="1047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8" name="Овал 47"/>
            <p:cNvSpPr/>
            <p:nvPr/>
          </p:nvSpPr>
          <p:spPr bwMode="auto">
            <a:xfrm>
              <a:off x="7707036" y="3546704"/>
              <a:ext cx="90501" cy="9525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9" name="Овал 48"/>
            <p:cNvSpPr/>
            <p:nvPr/>
          </p:nvSpPr>
          <p:spPr bwMode="auto">
            <a:xfrm>
              <a:off x="8886717" y="3541942"/>
              <a:ext cx="85737" cy="10795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9001125" cy="661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Plots of Components of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Basis Functions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50" name="Rectangle 54"/>
          <p:cNvSpPr>
            <a:spLocks noChangeArrowheads="1"/>
          </p:cNvSpPr>
          <p:nvPr/>
        </p:nvSpPr>
        <p:spPr bwMode="auto">
          <a:xfrm>
            <a:off x="107950" y="5013325"/>
            <a:ext cx="9036050" cy="831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rgbClr val="1B069A"/>
                </a:solidFill>
                <a:latin typeface="+mj-lt"/>
                <a:cs typeface="Arial" charset="0"/>
              </a:rPr>
              <a:t>The basis functions are polynomials of degree 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Arial" charset="0"/>
              </a:rPr>
              <a:t>3j+2</a:t>
            </a:r>
            <a:r>
              <a:rPr lang="en-US" sz="2400" dirty="0">
                <a:solidFill>
                  <a:srgbClr val="1B069A"/>
                </a:solidFill>
                <a:latin typeface="+mj-lt"/>
                <a:cs typeface="Arial" charset="0"/>
              </a:rPr>
              <a:t>  with respect to </a:t>
            </a:r>
            <a:r>
              <a:rPr lang="el-GR" sz="2400" dirty="0">
                <a:solidFill>
                  <a:srgbClr val="FF0000"/>
                </a:solidFill>
                <a:latin typeface="Times New Roman"/>
                <a:cs typeface="Times New Roman"/>
              </a:rPr>
              <a:t>τ</a:t>
            </a:r>
            <a:r>
              <a:rPr lang="en-US" sz="2400" dirty="0">
                <a:solidFill>
                  <a:srgbClr val="1B069A"/>
                </a:solidFill>
                <a:latin typeface="+mj-lt"/>
                <a:cs typeface="Arial" charset="0"/>
              </a:rPr>
              <a:t> and have </a:t>
            </a:r>
            <a:r>
              <a:rPr lang="en-US" sz="2400" dirty="0">
                <a:solidFill>
                  <a:srgbClr val="008000"/>
                </a:solidFill>
                <a:latin typeface="+mj-lt"/>
                <a:cs typeface="Arial" charset="0"/>
              </a:rPr>
              <a:t>zeros at nodes </a:t>
            </a:r>
            <a:r>
              <a:rPr lang="en-US" sz="2400" dirty="0">
                <a:solidFill>
                  <a:srgbClr val="1B069A"/>
                </a:solidFill>
                <a:latin typeface="+mj-lt"/>
                <a:cs typeface="Arial" charset="0"/>
              </a:rPr>
              <a:t>of the three-point grid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1042988" y="6356350"/>
            <a:ext cx="7705725" cy="365125"/>
          </a:xfrm>
        </p:spPr>
        <p:txBody>
          <a:bodyPr/>
          <a:lstStyle/>
          <a:p>
            <a:pPr>
              <a:defRPr/>
            </a:pPr>
            <a:r>
              <a:rPr lang="en-US" b="1"/>
              <a:t>© Dikusar N. Shape Approximation Based on Higher-Degree Polynomials.  MMCP2017</a:t>
            </a:r>
            <a:endParaRPr lang="ru-RU" b="1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9D46237-B025-4F5E-9C44-B1CE3381C16A}" type="slidenum">
              <a:rPr lang="ru-RU" altLang="ru-RU" sz="2000">
                <a:solidFill>
                  <a:srgbClr val="595959"/>
                </a:solidFill>
                <a:latin typeface="Century Gothic" panose="020B0502020202020204" pitchFamily="34" charset="0"/>
              </a:rPr>
              <a:pPr eaLnBrk="1" hangingPunct="1"/>
              <a:t>10</a:t>
            </a:fld>
            <a:endParaRPr lang="ru-RU" altLang="ru-RU" sz="200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" name="Группа 5"/>
          <p:cNvGrpSpPr>
            <a:grpSpLocks/>
          </p:cNvGrpSpPr>
          <p:nvPr/>
        </p:nvGrpSpPr>
        <p:grpSpPr bwMode="auto">
          <a:xfrm>
            <a:off x="704850" y="2854325"/>
            <a:ext cx="3214688" cy="1963738"/>
            <a:chOff x="2775592" y="2616808"/>
            <a:chExt cx="3215091" cy="1963358"/>
          </a:xfrm>
        </p:grpSpPr>
        <p:grpSp>
          <p:nvGrpSpPr>
            <p:cNvPr id="12306" name="Группа 34"/>
            <p:cNvGrpSpPr>
              <a:grpSpLocks/>
            </p:cNvGrpSpPr>
            <p:nvPr/>
          </p:nvGrpSpPr>
          <p:grpSpPr bwMode="auto">
            <a:xfrm>
              <a:off x="2775592" y="2616808"/>
              <a:ext cx="3215091" cy="1963358"/>
              <a:chOff x="2823930" y="3284413"/>
              <a:chExt cx="3151378" cy="2160811"/>
            </a:xfrm>
          </p:grpSpPr>
          <p:pic>
            <p:nvPicPr>
              <p:cNvPr id="12313" name="Picture 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3930" y="3323084"/>
                <a:ext cx="3151378" cy="21221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14" name="TextBox 8"/>
              <p:cNvSpPr txBox="1">
                <a:spLocks noChangeArrowheads="1"/>
              </p:cNvSpPr>
              <p:nvPr/>
            </p:nvSpPr>
            <p:spPr bwMode="auto">
              <a:xfrm>
                <a:off x="4344350" y="3284413"/>
                <a:ext cx="613102" cy="758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ru-RU" sz="3200" b="1">
                    <a:solidFill>
                      <a:srgbClr val="000000"/>
                    </a:solidFill>
                    <a:latin typeface="Palatino Linotype" panose="02040502050505030304" pitchFamily="18" charset="0"/>
                  </a:rPr>
                  <a:t>b</a:t>
                </a:r>
                <a:r>
                  <a:rPr lang="en-US" altLang="ru-RU" sz="3200" baseline="-25000">
                    <a:solidFill>
                      <a:srgbClr val="000000"/>
                    </a:solidFill>
                    <a:latin typeface="Palatino Linotype" panose="02040502050505030304" pitchFamily="18" charset="0"/>
                  </a:rPr>
                  <a:t>2</a:t>
                </a:r>
                <a:endParaRPr lang="ru-RU" altLang="ru-RU" sz="3200" baseline="-25000">
                  <a:solidFill>
                    <a:srgbClr val="000000"/>
                  </a:solidFill>
                  <a:latin typeface="Palatino Linotype" panose="02040502050505030304" pitchFamily="18" charset="0"/>
                </a:endParaRPr>
              </a:p>
            </p:txBody>
          </p:sp>
        </p:grpSp>
        <p:sp>
          <p:nvSpPr>
            <p:cNvPr id="12307" name="TextBox 40"/>
            <p:cNvSpPr txBox="1">
              <a:spLocks noChangeArrowheads="1"/>
            </p:cNvSpPr>
            <p:nvPr/>
          </p:nvSpPr>
          <p:spPr bwMode="auto">
            <a:xfrm>
              <a:off x="4573392" y="3555199"/>
              <a:ext cx="306149" cy="335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srgbClr val="000000"/>
                  </a:solidFill>
                  <a:latin typeface="Palatino Linotype" panose="02040502050505030304" pitchFamily="18" charset="0"/>
                </a:rPr>
                <a:t>2</a:t>
              </a:r>
              <a:endParaRPr lang="ru-RU" altLang="ru-RU">
                <a:solidFill>
                  <a:srgbClr val="000000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2308" name="TextBox 41"/>
            <p:cNvSpPr txBox="1">
              <a:spLocks noChangeArrowheads="1"/>
            </p:cNvSpPr>
            <p:nvPr/>
          </p:nvSpPr>
          <p:spPr bwMode="auto">
            <a:xfrm>
              <a:off x="5624793" y="3565157"/>
              <a:ext cx="306149" cy="335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srgbClr val="000000"/>
                  </a:solidFill>
                  <a:latin typeface="Palatino Linotype" panose="02040502050505030304" pitchFamily="18" charset="0"/>
                </a:rPr>
                <a:t>3</a:t>
              </a:r>
              <a:endParaRPr lang="ru-RU" altLang="ru-RU">
                <a:solidFill>
                  <a:srgbClr val="000000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2309" name="TextBox 42"/>
            <p:cNvSpPr txBox="1">
              <a:spLocks noChangeArrowheads="1"/>
            </p:cNvSpPr>
            <p:nvPr/>
          </p:nvSpPr>
          <p:spPr bwMode="auto">
            <a:xfrm>
              <a:off x="3744628" y="3557925"/>
              <a:ext cx="306149" cy="335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srgbClr val="000000"/>
                  </a:solidFill>
                  <a:latin typeface="Palatino Linotype" panose="02040502050505030304" pitchFamily="18" charset="0"/>
                </a:rPr>
                <a:t>1</a:t>
              </a:r>
              <a:endParaRPr lang="ru-RU" altLang="ru-RU">
                <a:solidFill>
                  <a:srgbClr val="000000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55" name="Овал 54"/>
            <p:cNvSpPr/>
            <p:nvPr/>
          </p:nvSpPr>
          <p:spPr bwMode="auto">
            <a:xfrm>
              <a:off x="3186807" y="4235745"/>
              <a:ext cx="88911" cy="10475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6" name="Овал 55"/>
            <p:cNvSpPr/>
            <p:nvPr/>
          </p:nvSpPr>
          <p:spPr bwMode="auto">
            <a:xfrm>
              <a:off x="4499833" y="4229396"/>
              <a:ext cx="90499" cy="95232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7" name="Овал 56"/>
            <p:cNvSpPr/>
            <p:nvPr/>
          </p:nvSpPr>
          <p:spPr bwMode="auto">
            <a:xfrm>
              <a:off x="5750940" y="4216698"/>
              <a:ext cx="85736" cy="10951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584575" y="695325"/>
            <a:ext cx="12461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(j=0,1,2,3)</a:t>
            </a:r>
            <a:endParaRPr lang="ru-RU" dirty="0"/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4284663" y="5845175"/>
            <a:ext cx="5048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ru-RU" altLang="ru-RU" sz="3200">
              <a:solidFill>
                <a:srgbClr val="00B050"/>
              </a:solidFill>
            </a:endParaRPr>
          </a:p>
        </p:txBody>
      </p:sp>
      <p:grpSp>
        <p:nvGrpSpPr>
          <p:cNvPr id="12300" name="Группа 51"/>
          <p:cNvGrpSpPr>
            <a:grpSpLocks/>
          </p:cNvGrpSpPr>
          <p:nvPr/>
        </p:nvGrpSpPr>
        <p:grpSpPr bwMode="auto">
          <a:xfrm>
            <a:off x="287338" y="6330950"/>
            <a:ext cx="684212" cy="357188"/>
            <a:chOff x="0" y="0"/>
            <a:chExt cx="1003300" cy="577850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0" y="0"/>
              <a:ext cx="1003300" cy="5778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0000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2305" name="Рисунок 5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77" t="42021" r="46417" b="42767"/>
            <a:stretch>
              <a:fillRect/>
            </a:stretch>
          </p:blipFill>
          <p:spPr bwMode="auto">
            <a:xfrm>
              <a:off x="31750" y="19050"/>
              <a:ext cx="9588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b="1"/>
              <a:t>3-7.07.2017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0" grpId="0" animBg="1"/>
      <p:bldP spid="5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250825" y="3711575"/>
            <a:ext cx="8642350" cy="2432050"/>
            <a:chOff x="250825" y="3711575"/>
            <a:chExt cx="8642350" cy="2431435"/>
          </a:xfrm>
        </p:grpSpPr>
        <p:sp>
          <p:nvSpPr>
            <p:cNvPr id="27" name="TextBox 26"/>
            <p:cNvSpPr txBox="1"/>
            <p:nvPr/>
          </p:nvSpPr>
          <p:spPr>
            <a:xfrm>
              <a:off x="250825" y="3711575"/>
              <a:ext cx="8642350" cy="24314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1B069A"/>
                  </a:solidFill>
                  <a:latin typeface="+mj-lt"/>
                  <a:cs typeface="Arial" charset="0"/>
                </a:rPr>
                <a:t>A </a:t>
              </a:r>
              <a:r>
                <a:rPr lang="en-US" sz="2400" dirty="0">
                  <a:solidFill>
                    <a:srgbClr val="FF0000"/>
                  </a:solidFill>
                  <a:latin typeface="+mj-lt"/>
                  <a:cs typeface="Arial" charset="0"/>
                </a:rPr>
                <a:t>quantity </a:t>
              </a:r>
              <a:r>
                <a:rPr lang="en-US" sz="2400" dirty="0">
                  <a:solidFill>
                    <a:srgbClr val="1B069A"/>
                  </a:solidFill>
                  <a:latin typeface="+mj-lt"/>
                  <a:cs typeface="Arial" charset="0"/>
                </a:rPr>
                <a:t>of </a:t>
              </a:r>
              <a:r>
                <a:rPr lang="en-US" sz="2400" dirty="0">
                  <a:solidFill>
                    <a:srgbClr val="FF0000"/>
                  </a:solidFill>
                  <a:latin typeface="+mj-lt"/>
                  <a:cs typeface="Arial" charset="0"/>
                </a:rPr>
                <a:t>arithmetical operations </a:t>
              </a:r>
              <a:r>
                <a:rPr lang="en-US" sz="2400" dirty="0">
                  <a:solidFill>
                    <a:srgbClr val="1B069A"/>
                  </a:solidFill>
                  <a:latin typeface="+mj-lt"/>
                  <a:cs typeface="Arial" charset="0"/>
                </a:rPr>
                <a:t>can be </a:t>
              </a:r>
              <a:r>
                <a:rPr lang="en-US" sz="2400" dirty="0">
                  <a:solidFill>
                    <a:srgbClr val="008000"/>
                  </a:solidFill>
                  <a:latin typeface="+mj-lt"/>
                  <a:cs typeface="Arial" charset="0"/>
                </a:rPr>
                <a:t>reduced </a:t>
              </a:r>
              <a:r>
                <a:rPr lang="en-US" sz="2400" dirty="0">
                  <a:solidFill>
                    <a:srgbClr val="1B069A"/>
                  </a:solidFill>
                  <a:latin typeface="+mj-lt"/>
                  <a:cs typeface="Arial" charset="0"/>
                </a:rPr>
                <a:t>using look up table (</a:t>
              </a:r>
              <a:r>
                <a:rPr lang="en-US" sz="2400" dirty="0">
                  <a:solidFill>
                    <a:srgbClr val="FF0000"/>
                  </a:solidFill>
                  <a:latin typeface="+mj-lt"/>
                  <a:cs typeface="Arial" charset="0"/>
                </a:rPr>
                <a:t>LUT</a:t>
              </a:r>
              <a:r>
                <a:rPr lang="en-US" sz="2400" dirty="0">
                  <a:solidFill>
                    <a:srgbClr val="1B069A"/>
                  </a:solidFill>
                  <a:latin typeface="+mj-lt"/>
                  <a:cs typeface="Arial" charset="0"/>
                </a:rPr>
                <a:t>) at calculation of coefficients </a:t>
              </a:r>
              <a:r>
                <a:rPr lang="en-US" sz="3200" b="1" dirty="0" err="1">
                  <a:solidFill>
                    <a:srgbClr val="FF0000"/>
                  </a:solidFill>
                  <a:latin typeface="+mj-lt"/>
                  <a:cs typeface="Arial" charset="0"/>
                </a:rPr>
                <a:t>r</a:t>
              </a:r>
              <a:r>
                <a:rPr lang="en-US" sz="3200" baseline="-25000" dirty="0" err="1">
                  <a:solidFill>
                    <a:srgbClr val="FF0000"/>
                  </a:solidFill>
                  <a:latin typeface="+mj-lt"/>
                  <a:cs typeface="Arial" charset="0"/>
                </a:rPr>
                <a:t>j</a:t>
              </a:r>
              <a:r>
                <a:rPr lang="en-US" sz="2400" dirty="0">
                  <a:solidFill>
                    <a:srgbClr val="1B069A"/>
                  </a:solidFill>
                  <a:latin typeface="+mj-lt"/>
                  <a:cs typeface="Arial" charset="0"/>
                </a:rPr>
                <a:t>. </a:t>
              </a:r>
            </a:p>
            <a:p>
              <a:pPr>
                <a:defRPr/>
              </a:pPr>
              <a:endParaRPr lang="en-US" sz="2400" dirty="0">
                <a:solidFill>
                  <a:srgbClr val="1B069A"/>
                </a:solidFill>
                <a:latin typeface="+mj-lt"/>
                <a:cs typeface="Arial" charset="0"/>
              </a:endParaRPr>
            </a:p>
            <a:p>
              <a:pPr>
                <a:defRPr/>
              </a:pPr>
              <a:r>
                <a:rPr lang="en-US" sz="2400" dirty="0">
                  <a:solidFill>
                    <a:srgbClr val="1B069A"/>
                  </a:solidFill>
                  <a:latin typeface="+mj-lt"/>
                  <a:cs typeface="Arial" charset="0"/>
                </a:rPr>
                <a:t>For example,  </a:t>
              </a:r>
              <a:r>
                <a:rPr lang="en-US" sz="2400" dirty="0">
                  <a:solidFill>
                    <a:srgbClr val="008000"/>
                  </a:solidFill>
                  <a:latin typeface="+mj-lt"/>
                  <a:cs typeface="Arial" charset="0"/>
                </a:rPr>
                <a:t>8, 18 and 30</a:t>
              </a:r>
              <a:r>
                <a:rPr lang="en-US" sz="2400" dirty="0">
                  <a:solidFill>
                    <a:srgbClr val="1B069A"/>
                  </a:solidFill>
                  <a:latin typeface="+mj-lt"/>
                  <a:cs typeface="Arial" charset="0"/>
                </a:rPr>
                <a:t> simple operations are used  for calculation of       in polynomials </a:t>
              </a:r>
              <a:r>
                <a:rPr lang="en-US" sz="2400" dirty="0">
                  <a:solidFill>
                    <a:srgbClr val="0000CC"/>
                  </a:solidFill>
                  <a:latin typeface="+mj-lt"/>
                  <a:cs typeface="Arial" charset="0"/>
                </a:rPr>
                <a:t>of</a:t>
              </a:r>
              <a:r>
                <a:rPr lang="en-US" sz="2400" dirty="0">
                  <a:solidFill>
                    <a:srgbClr val="008000"/>
                  </a:solidFill>
                  <a:latin typeface="+mj-lt"/>
                  <a:cs typeface="Arial" charset="0"/>
                </a:rPr>
                <a:t> 5th,8th </a:t>
              </a:r>
              <a:r>
                <a:rPr lang="en-US" sz="2400" dirty="0">
                  <a:solidFill>
                    <a:srgbClr val="0000CC"/>
                  </a:solidFill>
                  <a:latin typeface="+mj-lt"/>
                  <a:cs typeface="Arial" charset="0"/>
                </a:rPr>
                <a:t>and</a:t>
              </a:r>
              <a:r>
                <a:rPr lang="en-US" sz="2400" dirty="0">
                  <a:solidFill>
                    <a:srgbClr val="008000"/>
                  </a:solidFill>
                  <a:latin typeface="+mj-lt"/>
                  <a:cs typeface="Arial" charset="0"/>
                </a:rPr>
                <a:t> 11th </a:t>
              </a:r>
              <a:r>
                <a:rPr lang="en-US" sz="2400" dirty="0">
                  <a:solidFill>
                    <a:srgbClr val="1B069A"/>
                  </a:solidFill>
                  <a:latin typeface="+mj-lt"/>
                  <a:cs typeface="Arial" charset="0"/>
                </a:rPr>
                <a:t>degree  respectively [3]. </a:t>
              </a:r>
              <a:endParaRPr lang="ru-RU" sz="2400" dirty="0">
                <a:solidFill>
                  <a:srgbClr val="1B069A"/>
                </a:solidFill>
                <a:latin typeface="+mj-lt"/>
                <a:cs typeface="Arial" charset="0"/>
              </a:endParaRPr>
            </a:p>
          </p:txBody>
        </p:sp>
        <p:graphicFrame>
          <p:nvGraphicFramePr>
            <p:cNvPr id="13345" name="Объект 2"/>
            <p:cNvGraphicFramePr>
              <a:graphicFrameLocks noChangeAspect="1"/>
            </p:cNvGraphicFramePr>
            <p:nvPr/>
          </p:nvGraphicFramePr>
          <p:xfrm>
            <a:off x="2925755" y="5239139"/>
            <a:ext cx="454025" cy="539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46" name="Equation" r:id="rId4" imgW="203112" imgH="241195" progId="Equation.DSMT4">
                    <p:embed/>
                  </p:oleObj>
                </mc:Choice>
                <mc:Fallback>
                  <p:oleObj name="Equation" r:id="rId4" imgW="203112" imgH="241195" progId="Equation.DSMT4">
                    <p:embed/>
                    <p:pic>
                      <p:nvPicPr>
                        <p:cNvPr id="0" name="Объект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5755" y="5239139"/>
                          <a:ext cx="454025" cy="539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2195513" y="1593850"/>
          <a:ext cx="6294437" cy="197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Equation" r:id="rId6" imgW="4813300" imgH="1422400" progId="Equation.DSMT4">
                  <p:embed/>
                </p:oleObj>
              </mc:Choice>
              <mc:Fallback>
                <p:oleObj name="Equation" r:id="rId6" imgW="4813300" imgH="1422400" progId="Equation.DSMT4">
                  <p:embed/>
                  <p:pic>
                    <p:nvPicPr>
                      <p:cNvPr id="0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593850"/>
                        <a:ext cx="6294437" cy="1970088"/>
                      </a:xfrm>
                      <a:prstGeom prst="rect">
                        <a:avLst/>
                      </a:prstGeom>
                      <a:solidFill>
                        <a:srgbClr val="F2F2F2">
                          <a:alpha val="0"/>
                        </a:srgbClr>
                      </a:solidFill>
                      <a:ln w="9525">
                        <a:solidFill>
                          <a:srgbClr val="00B05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8" name="TextBox 44"/>
          <p:cNvSpPr txBox="1">
            <a:spLocks noChangeArrowheads="1"/>
          </p:cNvSpPr>
          <p:nvPr/>
        </p:nvSpPr>
        <p:spPr bwMode="auto">
          <a:xfrm>
            <a:off x="1655763" y="2413000"/>
            <a:ext cx="4683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©</a:t>
            </a:r>
            <a:endParaRPr lang="ru-RU" altLang="ru-RU" sz="2400">
              <a:solidFill>
                <a:srgbClr val="0000CC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963613" y="969963"/>
          <a:ext cx="77930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Equation" r:id="rId8" imgW="3124200" imgH="292100" progId="Equation.DSMT4">
                  <p:embed/>
                </p:oleObj>
              </mc:Choice>
              <mc:Fallback>
                <p:oleObj name="Equation" r:id="rId8" imgW="3124200" imgH="292100" progId="Equation.DSMT4">
                  <p:embed/>
                  <p:pic>
                    <p:nvPicPr>
                      <p:cNvPr id="0" name="Объект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3" y="969963"/>
                        <a:ext cx="779303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3"/>
          <p:cNvGraphicFramePr>
            <a:graphicFrameLocks noChangeAspect="1"/>
          </p:cNvGraphicFramePr>
          <p:nvPr/>
        </p:nvGraphicFramePr>
        <p:xfrm>
          <a:off x="1504950" y="4005263"/>
          <a:ext cx="171608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Equation" r:id="rId10" imgW="1079032" imgH="241195" progId="Equation.DSMT4">
                  <p:embed/>
                </p:oleObj>
              </mc:Choice>
              <mc:Fallback>
                <p:oleObj name="Equation" r:id="rId10" imgW="1079032" imgH="241195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4005263"/>
                        <a:ext cx="1716088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5"/>
          <p:cNvGraphicFramePr>
            <a:graphicFrameLocks noChangeAspect="1"/>
          </p:cNvGraphicFramePr>
          <p:nvPr/>
        </p:nvGraphicFramePr>
        <p:xfrm>
          <a:off x="5151438" y="4035425"/>
          <a:ext cx="19177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" name="Equation" r:id="rId12" imgW="1206500" imgH="241300" progId="Equation.DSMT4">
                  <p:embed/>
                </p:oleObj>
              </mc:Choice>
              <mc:Fallback>
                <p:oleObj name="Equation" r:id="rId12" imgW="1206500" imgH="2413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1438" y="4035425"/>
                        <a:ext cx="19177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6"/>
          <p:cNvGraphicFramePr>
            <a:graphicFrameLocks noChangeAspect="1"/>
          </p:cNvGraphicFramePr>
          <p:nvPr/>
        </p:nvGraphicFramePr>
        <p:xfrm>
          <a:off x="1514475" y="4297363"/>
          <a:ext cx="2439988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Equation" r:id="rId14" imgW="1397000" imgH="241300" progId="Equation.DSMT4">
                  <p:embed/>
                </p:oleObj>
              </mc:Choice>
              <mc:Fallback>
                <p:oleObj name="Equation" r:id="rId14" imgW="1397000" imgH="2413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4297363"/>
                        <a:ext cx="2439988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7"/>
          <p:cNvGraphicFramePr>
            <a:graphicFrameLocks noChangeAspect="1"/>
          </p:cNvGraphicFramePr>
          <p:nvPr/>
        </p:nvGraphicFramePr>
        <p:xfrm>
          <a:off x="5172075" y="4373563"/>
          <a:ext cx="290512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2" name="Equation" r:id="rId16" imgW="1663700" imgH="241300" progId="Equation.DSMT4">
                  <p:embed/>
                </p:oleObj>
              </mc:Choice>
              <mc:Fallback>
                <p:oleObj name="Equation" r:id="rId16" imgW="1663700" imgH="2413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075" y="4373563"/>
                        <a:ext cx="2905125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Группа 26"/>
          <p:cNvGrpSpPr>
            <a:grpSpLocks/>
          </p:cNvGrpSpPr>
          <p:nvPr/>
        </p:nvGrpSpPr>
        <p:grpSpPr bwMode="auto">
          <a:xfrm>
            <a:off x="2124075" y="5075238"/>
            <a:ext cx="5289550" cy="647700"/>
            <a:chOff x="1691680" y="3213399"/>
            <a:chExt cx="5976664" cy="647649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691680" y="3213399"/>
              <a:ext cx="5976664" cy="64764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aphicFrame>
          <p:nvGraphicFramePr>
            <p:cNvPr id="13343" name="Object 4"/>
            <p:cNvGraphicFramePr>
              <a:graphicFrameLocks noChangeAspect="1"/>
            </p:cNvGraphicFramePr>
            <p:nvPr/>
          </p:nvGraphicFramePr>
          <p:xfrm>
            <a:off x="2071948" y="3285172"/>
            <a:ext cx="5363513" cy="5574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3" name="Equation" r:id="rId18" imgW="2400300" imgH="254000" progId="Equation.DSMT4">
                    <p:embed/>
                  </p:oleObj>
                </mc:Choice>
                <mc:Fallback>
                  <p:oleObj name="Equation" r:id="rId18" imgW="2400300" imgH="2540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1948" y="3285172"/>
                          <a:ext cx="5363513" cy="5574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50825" y="1619250"/>
            <a:ext cx="1512888" cy="830263"/>
          </a:xfrm>
          <a:prstGeom prst="rect">
            <a:avLst/>
          </a:prstGeom>
          <a:solidFill>
            <a:srgbClr val="66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ru-RU" sz="2400"/>
              <a:t>n=11 m=3</a:t>
            </a:r>
            <a:endParaRPr lang="ru-RU" altLang="ru-RU" sz="240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1019175" y="6356350"/>
            <a:ext cx="7800975" cy="365125"/>
          </a:xfrm>
        </p:spPr>
        <p:txBody>
          <a:bodyPr/>
          <a:lstStyle/>
          <a:p>
            <a:pPr>
              <a:defRPr/>
            </a:pPr>
            <a:r>
              <a:rPr lang="en-US" b="1"/>
              <a:t>© Dikusar N. Shape Approximation Based on Higher-Degree Polynomials.  MMCP2017</a:t>
            </a:r>
            <a:endParaRPr lang="ru-RU" b="1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895B96-4C6E-464D-8CEB-EAE369DCA701}" type="slidenum">
              <a:rPr lang="ru-RU" altLang="ru-RU" sz="2000">
                <a:solidFill>
                  <a:srgbClr val="595959"/>
                </a:solidFill>
                <a:latin typeface="Century Gothic" panose="020B0502020202020204" pitchFamily="34" charset="0"/>
              </a:rPr>
              <a:pPr eaLnBrk="1" hangingPunct="1"/>
              <a:t>11</a:t>
            </a:fld>
            <a:endParaRPr lang="ru-RU" altLang="ru-RU" sz="200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107950" y="-315913"/>
            <a:ext cx="9045575" cy="1211263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Formulas for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Calculation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of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Coefficients     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nonuniform grid       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)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3327" name="Прямоугольник 2"/>
          <p:cNvSpPr>
            <a:spLocks noChangeArrowheads="1"/>
          </p:cNvSpPr>
          <p:nvPr/>
        </p:nvSpPr>
        <p:spPr bwMode="auto">
          <a:xfrm>
            <a:off x="8567738" y="-34925"/>
            <a:ext cx="396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 b="1">
                <a:solidFill>
                  <a:srgbClr val="FF0000"/>
                </a:solidFill>
              </a:rPr>
              <a:t>r</a:t>
            </a:r>
            <a:r>
              <a:rPr lang="en-US" altLang="ru-RU" sz="3200" baseline="-25000">
                <a:solidFill>
                  <a:srgbClr val="FF0000"/>
                </a:solidFill>
              </a:rPr>
              <a:t>j</a:t>
            </a:r>
            <a:endParaRPr lang="ru-RU" altLang="ru-RU" sz="3200"/>
          </a:p>
        </p:txBody>
      </p:sp>
      <p:graphicFrame>
        <p:nvGraphicFramePr>
          <p:cNvPr id="24" name="Объект 4"/>
          <p:cNvGraphicFramePr>
            <a:graphicFrameLocks noChangeAspect="1"/>
          </p:cNvGraphicFramePr>
          <p:nvPr/>
        </p:nvGraphicFramePr>
        <p:xfrm>
          <a:off x="5621338" y="404813"/>
          <a:ext cx="5349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Equation" r:id="rId20" imgW="266469" imgH="241091" progId="Equation.DSMT4">
                  <p:embed/>
                </p:oleObj>
              </mc:Choice>
              <mc:Fallback>
                <p:oleObj name="Equation" r:id="rId20" imgW="266469" imgH="241091" progId="Equation.DSMT4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1338" y="404813"/>
                        <a:ext cx="534987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524750" y="4941888"/>
            <a:ext cx="12414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>
                <a:solidFill>
                  <a:srgbClr val="00B050"/>
                </a:solidFill>
                <a:sym typeface="Wingdings" panose="05000000000000000000" pitchFamily="2" charset="2"/>
              </a:rPr>
              <a:t>  </a:t>
            </a:r>
            <a:r>
              <a:rPr lang="en-US" altLang="ru-RU" sz="4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altLang="ru-RU" sz="4800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3200">
              <a:solidFill>
                <a:srgbClr val="00B050"/>
              </a:solidFill>
            </a:endParaRPr>
          </a:p>
        </p:txBody>
      </p:sp>
      <p:grpSp>
        <p:nvGrpSpPr>
          <p:cNvPr id="13330" name="Группа 29"/>
          <p:cNvGrpSpPr>
            <a:grpSpLocks/>
          </p:cNvGrpSpPr>
          <p:nvPr/>
        </p:nvGrpSpPr>
        <p:grpSpPr bwMode="auto">
          <a:xfrm>
            <a:off x="287338" y="6330950"/>
            <a:ext cx="684212" cy="357188"/>
            <a:chOff x="0" y="0"/>
            <a:chExt cx="1003300" cy="57785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0" y="0"/>
              <a:ext cx="1003300" cy="5778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0000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3341" name="Рисунок 31"/>
            <p:cNvPicPr>
              <a:picLocks noChangeAspect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77" t="42021" r="46417" b="42767"/>
            <a:stretch>
              <a:fillRect/>
            </a:stretch>
          </p:blipFill>
          <p:spPr bwMode="auto">
            <a:xfrm>
              <a:off x="31750" y="19050"/>
              <a:ext cx="9588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b="1"/>
              <a:t>3-7.07.2017</a:t>
            </a:r>
            <a:endParaRPr lang="ru-RU" b="1" dirty="0"/>
          </a:p>
        </p:txBody>
      </p:sp>
      <p:graphicFrame>
        <p:nvGraphicFramePr>
          <p:cNvPr id="5" name="Object 22"/>
          <p:cNvGraphicFramePr>
            <a:graphicFrameLocks noChangeAspect="1"/>
          </p:cNvGraphicFramePr>
          <p:nvPr/>
        </p:nvGraphicFramePr>
        <p:xfrm>
          <a:off x="407988" y="3500438"/>
          <a:ext cx="8628062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" name="Equation" r:id="rId23" imgW="2882900" imgH="228600" progId="Equation.DSMT4">
                  <p:embed/>
                </p:oleObj>
              </mc:Choice>
              <mc:Fallback>
                <p:oleObj name="Equation" r:id="rId23" imgW="2882900" imgH="2286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8" y="3500438"/>
                        <a:ext cx="8628062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4206875" y="1751013"/>
            <a:ext cx="288925" cy="1689100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489575" y="1766888"/>
            <a:ext cx="285750" cy="1689100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246813" y="1751013"/>
            <a:ext cx="280987" cy="1689100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7258050" y="1725613"/>
            <a:ext cx="222250" cy="1689100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8062913" y="1749425"/>
            <a:ext cx="222250" cy="1689100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8" grpId="0"/>
      <p:bldP spid="29" grpId="0" animBg="1"/>
      <p:bldP spid="19" grpId="0"/>
      <p:bldP spid="28" grpId="0"/>
      <p:bldP spid="28" grpId="1"/>
      <p:bldP spid="7" grpId="0" animBg="1"/>
      <p:bldP spid="7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812800" y="260350"/>
            <a:ext cx="7646988" cy="428625"/>
            <a:chOff x="1829022" y="76200"/>
            <a:chExt cx="4977281" cy="655132"/>
          </a:xfrm>
        </p:grpSpPr>
        <p:sp>
          <p:nvSpPr>
            <p:cNvPr id="21519" name="TextBox 44"/>
            <p:cNvSpPr txBox="1">
              <a:spLocks noChangeArrowheads="1"/>
            </p:cNvSpPr>
            <p:nvPr/>
          </p:nvSpPr>
          <p:spPr bwMode="auto">
            <a:xfrm>
              <a:off x="1829022" y="76200"/>
              <a:ext cx="4977281" cy="61145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ea typeface="+mj-ea"/>
                  <a:cs typeface="+mj-cs"/>
                </a:rPr>
                <a:t>Formulas 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ea typeface="+mj-ea"/>
                  <a:cs typeface="+mj-cs"/>
                </a:rPr>
                <a:t>for calculation of coefficients  d</a:t>
              </a:r>
              <a:r>
                <a:rPr lang="en-US" sz="2000" i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ea typeface="+mj-ea"/>
                  <a:cs typeface="+mj-cs"/>
                </a:rPr>
                <a:t>i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ea typeface="+mj-ea"/>
                  <a:cs typeface="+mj-cs"/>
                </a:rPr>
                <a:t> </a:t>
              </a:r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ea typeface="+mj-ea"/>
                  <a:cs typeface="+mj-cs"/>
                </a:rPr>
                <a:t> (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ea typeface="+mj-ea"/>
                  <a:cs typeface="+mj-cs"/>
                </a:rPr>
                <a:t>uniform grid     </a:t>
              </a:r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ea typeface="+mj-ea"/>
                  <a:cs typeface="+mj-cs"/>
                </a:rPr>
                <a:t>)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  <a:sym typeface="Symbol" pitchFamily="18" charset="2"/>
              </a:endParaRPr>
            </a:p>
          </p:txBody>
        </p:sp>
        <p:graphicFrame>
          <p:nvGraphicFramePr>
            <p:cNvPr id="14362" name="Объект 4"/>
            <p:cNvGraphicFramePr>
              <a:graphicFrameLocks noChangeAspect="1"/>
            </p:cNvGraphicFramePr>
            <p:nvPr/>
          </p:nvGraphicFramePr>
          <p:xfrm>
            <a:off x="6337028" y="76200"/>
            <a:ext cx="188224" cy="655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3" name="Equation" r:id="rId3" imgW="203112" imgH="241195" progId="Equation.DSMT4">
                    <p:embed/>
                  </p:oleObj>
                </mc:Choice>
                <mc:Fallback>
                  <p:oleObj name="Equation" r:id="rId3" imgW="203112" imgH="241195" progId="Equation.DSMT4">
                    <p:embed/>
                    <p:pic>
                      <p:nvPicPr>
                        <p:cNvPr id="0" name="Объект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7028" y="76200"/>
                          <a:ext cx="188224" cy="655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511425" y="660400"/>
          <a:ext cx="47244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Equation" r:id="rId5" imgW="2628900" imgH="431800" progId="Equation.DSMT4">
                  <p:embed/>
                </p:oleObj>
              </mc:Choice>
              <mc:Fallback>
                <p:oleObj name="Equation" r:id="rId5" imgW="2628900" imgH="431800" progId="Equation.DSMT4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1425" y="660400"/>
                        <a:ext cx="4724400" cy="842963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 w="9525">
                        <a:solidFill>
                          <a:srgbClr val="003399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282700" y="1681163"/>
          <a:ext cx="6911975" cy="365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Equation" r:id="rId7" imgW="4927600" imgH="2311400" progId="Equation.DSMT4">
                  <p:embed/>
                </p:oleObj>
              </mc:Choice>
              <mc:Fallback>
                <p:oleObj name="Equation" r:id="rId7" imgW="4927600" imgH="2311400" progId="Equation.DSMT4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700" y="1681163"/>
                        <a:ext cx="6911975" cy="3656012"/>
                      </a:xfrm>
                      <a:prstGeom prst="rect">
                        <a:avLst/>
                      </a:prstGeom>
                      <a:solidFill>
                        <a:srgbClr val="F2F2F2"/>
                      </a:solidFill>
                      <a:ln w="9525">
                        <a:solidFill>
                          <a:srgbClr val="003399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1914525" y="5491163"/>
          <a:ext cx="21113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Equation" r:id="rId9" imgW="1143000" imgH="228600" progId="Equation.DSMT4">
                  <p:embed/>
                </p:oleObj>
              </mc:Choice>
              <mc:Fallback>
                <p:oleObj name="Equation" r:id="rId9" imgW="1143000" imgH="228600" progId="Equation.DSMT4">
                  <p:embed/>
                  <p:pic>
                    <p:nvPicPr>
                      <p:cNvPr id="0" name="Объект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525" y="5491163"/>
                        <a:ext cx="211137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4129088" y="5491163"/>
          <a:ext cx="326231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Equation" r:id="rId11" imgW="2032000" imgH="241300" progId="Equation.DSMT4">
                  <p:embed/>
                </p:oleObj>
              </mc:Choice>
              <mc:Fallback>
                <p:oleObj name="Equation" r:id="rId11" imgW="2032000" imgH="241300" progId="Equation.DSMT4">
                  <p:embed/>
                  <p:pic>
                    <p:nvPicPr>
                      <p:cNvPr id="0" name="Объект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8" y="5491163"/>
                        <a:ext cx="326231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1993900" y="5857875"/>
          <a:ext cx="18065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Equation" r:id="rId13" imgW="1054100" imgH="241300" progId="Equation.DSMT4">
                  <p:embed/>
                </p:oleObj>
              </mc:Choice>
              <mc:Fallback>
                <p:oleObj name="Equation" r:id="rId13" imgW="1054100" imgH="241300" progId="Equation.DSMT4">
                  <p:embed/>
                  <p:pic>
                    <p:nvPicPr>
                      <p:cNvPr id="0" name="Объект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5857875"/>
                        <a:ext cx="18065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3986213" y="5924550"/>
          <a:ext cx="1277937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Equation" r:id="rId15" imgW="736600" imgH="203200" progId="Equation.DSMT4">
                  <p:embed/>
                </p:oleObj>
              </mc:Choice>
              <mc:Fallback>
                <p:oleObj name="Equation" r:id="rId15" imgW="736600" imgH="203200" progId="Equation.DSMT4">
                  <p:embed/>
                  <p:pic>
                    <p:nvPicPr>
                      <p:cNvPr id="0" name="Объект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6213" y="5924550"/>
                        <a:ext cx="1277937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5521325" y="5934075"/>
          <a:ext cx="15240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Equation" r:id="rId17" imgW="850531" imgH="177723" progId="Equation.DSMT4">
                  <p:embed/>
                </p:oleObj>
              </mc:Choice>
              <mc:Fallback>
                <p:oleObj name="Equation" r:id="rId17" imgW="850531" imgH="177723" progId="Equation.DSMT4">
                  <p:embed/>
                  <p:pic>
                    <p:nvPicPr>
                      <p:cNvPr id="0" name="Объект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1325" y="5934075"/>
                        <a:ext cx="1524000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1019175" y="6356350"/>
            <a:ext cx="7800975" cy="365125"/>
          </a:xfrm>
        </p:spPr>
        <p:txBody>
          <a:bodyPr/>
          <a:lstStyle/>
          <a:p>
            <a:pPr>
              <a:defRPr/>
            </a:pPr>
            <a:r>
              <a:rPr lang="en-US" b="1"/>
              <a:t>© Dikusar N. Shape Approximation Based on Higher-Degree Polynomials.  MMCP2017</a:t>
            </a:r>
            <a:endParaRPr lang="ru-RU" b="1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D95E86-8851-4EAA-A90A-EB931BCC1933}" type="slidenum">
              <a:rPr lang="ru-RU" altLang="ru-RU" sz="2000">
                <a:solidFill>
                  <a:srgbClr val="595959"/>
                </a:solidFill>
                <a:latin typeface="Century Gothic" panose="020B0502020202020204" pitchFamily="34" charset="0"/>
              </a:rPr>
              <a:pPr eaLnBrk="1" hangingPunct="1"/>
              <a:t>12</a:t>
            </a:fld>
            <a:endParaRPr lang="ru-RU" altLang="ru-RU" sz="200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4348" name="Группа 23"/>
          <p:cNvGrpSpPr>
            <a:grpSpLocks/>
          </p:cNvGrpSpPr>
          <p:nvPr/>
        </p:nvGrpSpPr>
        <p:grpSpPr bwMode="auto">
          <a:xfrm>
            <a:off x="287338" y="6330950"/>
            <a:ext cx="684212" cy="357188"/>
            <a:chOff x="0" y="0"/>
            <a:chExt cx="1003300" cy="577850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0" y="0"/>
              <a:ext cx="1003300" cy="5778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0000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4360" name="Рисунок 25"/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77" t="42021" r="46417" b="42767"/>
            <a:stretch>
              <a:fillRect/>
            </a:stretch>
          </p:blipFill>
          <p:spPr bwMode="auto">
            <a:xfrm>
              <a:off x="31750" y="19050"/>
              <a:ext cx="9588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b="1"/>
              <a:t>3-7.07.2017</a:t>
            </a:r>
            <a:endParaRPr lang="ru-RU" b="1" dirty="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027988" y="5588000"/>
            <a:ext cx="5048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ru-RU" altLang="ru-RU" sz="3200">
              <a:solidFill>
                <a:srgbClr val="00B050"/>
              </a:solidFill>
            </a:endParaRPr>
          </a:p>
        </p:txBody>
      </p:sp>
      <p:sp>
        <p:nvSpPr>
          <p:cNvPr id="24" name="TextBox 44"/>
          <p:cNvSpPr txBox="1">
            <a:spLocks noChangeArrowheads="1"/>
          </p:cNvSpPr>
          <p:nvPr/>
        </p:nvSpPr>
        <p:spPr bwMode="auto">
          <a:xfrm>
            <a:off x="738188" y="3429000"/>
            <a:ext cx="466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©</a:t>
            </a:r>
            <a:endParaRPr lang="ru-RU" altLang="ru-RU" sz="2400">
              <a:solidFill>
                <a:srgbClr val="0000CC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</p:txBody>
      </p:sp>
      <p:grpSp>
        <p:nvGrpSpPr>
          <p:cNvPr id="14352" name="Группа 23"/>
          <p:cNvGrpSpPr>
            <a:grpSpLocks/>
          </p:cNvGrpSpPr>
          <p:nvPr/>
        </p:nvGrpSpPr>
        <p:grpSpPr bwMode="auto">
          <a:xfrm>
            <a:off x="287338" y="6319838"/>
            <a:ext cx="684212" cy="357187"/>
            <a:chOff x="0" y="0"/>
            <a:chExt cx="1003300" cy="57785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0" y="0"/>
              <a:ext cx="1003300" cy="5778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0000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4356" name="Рисунок 25"/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77" t="42021" r="46417" b="42767"/>
            <a:stretch>
              <a:fillRect/>
            </a:stretch>
          </p:blipFill>
          <p:spPr bwMode="auto">
            <a:xfrm>
              <a:off x="31750" y="19050"/>
              <a:ext cx="9588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549275"/>
            <a:ext cx="6335712" cy="2808288"/>
          </a:xfrm>
        </p:spPr>
        <p:txBody>
          <a:bodyPr rtlCol="0">
            <a:normAutofit/>
          </a:bodyPr>
          <a:lstStyle/>
          <a:p>
            <a:pPr lvl="2" eaLnBrk="1" fontAlgn="auto" hangingPunct="1">
              <a:spcAft>
                <a:spcPts val="0"/>
              </a:spcAft>
              <a:buClr>
                <a:srgbClr val="FF0000"/>
              </a:buClr>
              <a:buFont typeface="Courier New" pitchFamily="49" charset="0"/>
              <a:buChar char="o"/>
              <a:defRPr/>
            </a:pPr>
            <a:r>
              <a:rPr lang="en-US" sz="2000" dirty="0" smtClean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 Accuracy </a:t>
            </a:r>
            <a:r>
              <a:rPr lang="en-US" sz="2000" dirty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of calculations</a:t>
            </a:r>
            <a:r>
              <a:rPr lang="ru-RU" sz="2000" dirty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                          </a:t>
            </a:r>
            <a:r>
              <a:rPr lang="en-US" sz="2000" dirty="0">
                <a:solidFill>
                  <a:srgbClr val="0000CC"/>
                </a:solidFill>
                <a:cs typeface="Arial" charset="0"/>
              </a:rPr>
              <a:t>(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I</a:t>
            </a:r>
            <a:r>
              <a:rPr lang="en-US" sz="2000" dirty="0">
                <a:solidFill>
                  <a:srgbClr val="0000CC"/>
                </a:solidFill>
                <a:cs typeface="Arial" charset="0"/>
              </a:rPr>
              <a:t>)</a:t>
            </a:r>
          </a:p>
          <a:p>
            <a:pPr lvl="2" eaLnBrk="1" fontAlgn="auto" hangingPunct="1">
              <a:spcAft>
                <a:spcPts val="0"/>
              </a:spcAft>
              <a:buClr>
                <a:srgbClr val="FF0000"/>
              </a:buClr>
              <a:buFont typeface="Courier New" pitchFamily="49" charset="0"/>
              <a:buChar char="o"/>
              <a:defRPr/>
            </a:pPr>
            <a:r>
              <a:rPr lang="en-US" sz="2000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2000" dirty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Stability of calculations</a:t>
            </a:r>
            <a:r>
              <a:rPr lang="ru-RU" sz="2000" dirty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            </a:t>
            </a:r>
            <a:r>
              <a:rPr lang="en-US" sz="2000" dirty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  </a:t>
            </a:r>
            <a:r>
              <a:rPr lang="ru-RU" sz="2000" dirty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   </a:t>
            </a:r>
            <a:r>
              <a:rPr lang="en-US" sz="2000" dirty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  </a:t>
            </a:r>
            <a:r>
              <a:rPr lang="en-US" sz="2000" dirty="0" smtClean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         </a:t>
            </a:r>
            <a:r>
              <a:rPr lang="en-US" sz="2000" dirty="0">
                <a:solidFill>
                  <a:srgbClr val="0000CC"/>
                </a:solidFill>
                <a:cs typeface="Arial" charset="0"/>
              </a:rPr>
              <a:t>(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II</a:t>
            </a:r>
            <a:r>
              <a:rPr lang="en-US" sz="2000" dirty="0">
                <a:solidFill>
                  <a:srgbClr val="0000CC"/>
                </a:solidFill>
                <a:cs typeface="Arial" charset="0"/>
              </a:rPr>
              <a:t>)</a:t>
            </a:r>
          </a:p>
          <a:p>
            <a:pPr lvl="2" eaLnBrk="1" fontAlgn="auto" hangingPunct="1">
              <a:spcAft>
                <a:spcPts val="0"/>
              </a:spcAft>
              <a:buClr>
                <a:srgbClr val="FF0000"/>
              </a:buClr>
              <a:buFont typeface="Courier New" pitchFamily="49" charset="0"/>
              <a:buChar char="o"/>
              <a:defRPr/>
            </a:pPr>
            <a:r>
              <a:rPr lang="en-US" sz="2000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2000" dirty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Decreasing of computing </a:t>
            </a:r>
            <a:r>
              <a:rPr lang="en-US" sz="2000" dirty="0" smtClean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complexity</a:t>
            </a:r>
            <a:r>
              <a:rPr lang="en-US" sz="2000" dirty="0" smtClean="0">
                <a:solidFill>
                  <a:srgbClr val="0000CC"/>
                </a:solidFill>
                <a:cs typeface="Arial" charset="0"/>
              </a:rPr>
              <a:t>   </a:t>
            </a:r>
            <a:r>
              <a:rPr lang="en-US" sz="2000" dirty="0">
                <a:solidFill>
                  <a:srgbClr val="0000CC"/>
                </a:solidFill>
                <a:cs typeface="Arial" charset="0"/>
              </a:rPr>
              <a:t>(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III</a:t>
            </a:r>
            <a:r>
              <a:rPr lang="en-US" sz="2000" dirty="0">
                <a:solidFill>
                  <a:srgbClr val="0000CC"/>
                </a:solidFill>
                <a:cs typeface="Arial" charset="0"/>
              </a:rPr>
              <a:t>)</a:t>
            </a:r>
          </a:p>
          <a:p>
            <a:pPr lvl="2" eaLnBrk="1" fontAlgn="auto" hangingPunct="1">
              <a:spcAft>
                <a:spcPts val="0"/>
              </a:spcAft>
              <a:buClr>
                <a:srgbClr val="FF0000"/>
              </a:buClr>
              <a:buFont typeface="Courier New" pitchFamily="49" charset="0"/>
              <a:buChar char="o"/>
              <a:defRPr/>
            </a:pPr>
            <a:r>
              <a:rPr lang="en-US" sz="2000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2000" dirty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Robustness</a:t>
            </a:r>
            <a:r>
              <a:rPr lang="ru-RU" sz="2000" dirty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00CC"/>
                </a:solidFill>
                <a:cs typeface="Arial" charset="0"/>
              </a:rPr>
              <a:t>                 </a:t>
            </a:r>
            <a:r>
              <a:rPr lang="en-US" sz="2000" dirty="0">
                <a:solidFill>
                  <a:srgbClr val="0000CC"/>
                </a:solidFill>
                <a:cs typeface="Arial" charset="0"/>
              </a:rPr>
              <a:t>   </a:t>
            </a:r>
            <a:r>
              <a:rPr lang="en-US" sz="2000" dirty="0" smtClean="0">
                <a:solidFill>
                  <a:srgbClr val="0000CC"/>
                </a:solidFill>
                <a:cs typeface="Arial" charset="0"/>
              </a:rPr>
              <a:t>   </a:t>
            </a:r>
            <a:r>
              <a:rPr lang="ru-RU" sz="2000" dirty="0" smtClean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2000" dirty="0" smtClean="0">
                <a:solidFill>
                  <a:srgbClr val="0000CC"/>
                </a:solidFill>
                <a:cs typeface="Arial" charset="0"/>
              </a:rPr>
              <a:t>     </a:t>
            </a:r>
            <a:r>
              <a:rPr lang="ru-RU" sz="2000" dirty="0" smtClean="0">
                <a:solidFill>
                  <a:srgbClr val="0000CC"/>
                </a:solidFill>
                <a:cs typeface="Arial" charset="0"/>
              </a:rPr>
              <a:t>   </a:t>
            </a:r>
            <a:r>
              <a:rPr lang="en-US" sz="2000" dirty="0" smtClean="0">
                <a:solidFill>
                  <a:srgbClr val="0000CC"/>
                </a:solidFill>
                <a:cs typeface="Arial" charset="0"/>
              </a:rPr>
              <a:t>   </a:t>
            </a:r>
            <a:r>
              <a:rPr lang="ru-RU" sz="2000" dirty="0" smtClean="0">
                <a:solidFill>
                  <a:srgbClr val="0000CC"/>
                </a:solidFill>
                <a:cs typeface="Arial" charset="0"/>
              </a:rPr>
              <a:t>  </a:t>
            </a:r>
            <a:r>
              <a:rPr lang="en-US" sz="2000" dirty="0" smtClean="0">
                <a:solidFill>
                  <a:srgbClr val="0000CC"/>
                </a:solidFill>
                <a:cs typeface="Arial" charset="0"/>
              </a:rPr>
              <a:t>  </a:t>
            </a:r>
            <a:r>
              <a:rPr lang="en-US" sz="2000" dirty="0">
                <a:solidFill>
                  <a:srgbClr val="0000CC"/>
                </a:solidFill>
                <a:cs typeface="Arial" charset="0"/>
              </a:rPr>
              <a:t>(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IV</a:t>
            </a:r>
            <a:r>
              <a:rPr lang="en-US" sz="2000" dirty="0">
                <a:solidFill>
                  <a:srgbClr val="0000CC"/>
                </a:solidFill>
                <a:cs typeface="Arial" charset="0"/>
              </a:rPr>
              <a:t>)</a:t>
            </a:r>
          </a:p>
          <a:p>
            <a:pPr lvl="2" eaLnBrk="1" fontAlgn="auto" hangingPunct="1">
              <a:spcAft>
                <a:spcPts val="0"/>
              </a:spcAft>
              <a:buClr>
                <a:srgbClr val="FF0000"/>
              </a:buClr>
              <a:buFont typeface="Courier New" pitchFamily="49" charset="0"/>
              <a:buChar char="o"/>
              <a:defRPr/>
            </a:pPr>
            <a:r>
              <a:rPr lang="en-US" sz="2000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2000" dirty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High quality of </a:t>
            </a:r>
            <a:r>
              <a:rPr lang="en-US" sz="2000" dirty="0" smtClean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approximation                </a:t>
            </a:r>
            <a:r>
              <a:rPr lang="en-US" sz="2000" dirty="0">
                <a:solidFill>
                  <a:srgbClr val="0000CC"/>
                </a:solidFill>
                <a:cs typeface="Arial" charset="0"/>
              </a:rPr>
              <a:t>(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V</a:t>
            </a:r>
            <a:r>
              <a:rPr lang="en-US" sz="2000" dirty="0">
                <a:solidFill>
                  <a:srgbClr val="0000CC"/>
                </a:solidFill>
                <a:cs typeface="Arial" charset="0"/>
              </a:rPr>
              <a:t>)</a:t>
            </a:r>
          </a:p>
          <a:p>
            <a:pPr lvl="2" eaLnBrk="1" fontAlgn="auto" hangingPunct="1">
              <a:spcAft>
                <a:spcPts val="0"/>
              </a:spcAft>
              <a:buClr>
                <a:srgbClr val="FF0000"/>
              </a:buClr>
              <a:buFont typeface="Courier New" pitchFamily="49" charset="0"/>
              <a:buChar char="o"/>
              <a:defRPr/>
            </a:pPr>
            <a:r>
              <a:rPr lang="en-US" sz="2000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2000" dirty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Flexibility</a:t>
            </a:r>
            <a:r>
              <a:rPr lang="en-US" sz="2000" dirty="0">
                <a:solidFill>
                  <a:srgbClr val="0000CC"/>
                </a:solidFill>
                <a:cs typeface="Arial" charset="0"/>
              </a:rPr>
              <a:t>                    </a:t>
            </a:r>
            <a:r>
              <a:rPr lang="ru-RU" sz="2000" dirty="0">
                <a:solidFill>
                  <a:srgbClr val="0000CC"/>
                </a:solidFill>
                <a:cs typeface="Arial" charset="0"/>
              </a:rPr>
              <a:t>    </a:t>
            </a:r>
            <a:r>
              <a:rPr lang="en-US" sz="2000" dirty="0">
                <a:solidFill>
                  <a:srgbClr val="0000CC"/>
                </a:solidFill>
                <a:cs typeface="Arial" charset="0"/>
              </a:rPr>
              <a:t>     </a:t>
            </a:r>
            <a:r>
              <a:rPr lang="en-US" sz="2000" dirty="0" smtClean="0">
                <a:solidFill>
                  <a:srgbClr val="0000CC"/>
                </a:solidFill>
                <a:cs typeface="Arial" charset="0"/>
              </a:rPr>
              <a:t>              </a:t>
            </a:r>
            <a:r>
              <a:rPr lang="en-US" sz="2000" dirty="0">
                <a:solidFill>
                  <a:srgbClr val="0000CC"/>
                </a:solidFill>
                <a:cs typeface="Arial" charset="0"/>
              </a:rPr>
              <a:t>(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VI</a:t>
            </a:r>
            <a:r>
              <a:rPr lang="en-US" sz="2000" dirty="0">
                <a:solidFill>
                  <a:srgbClr val="0000CC"/>
                </a:solidFill>
                <a:cs typeface="Arial" charset="0"/>
              </a:rPr>
              <a:t>)</a:t>
            </a:r>
          </a:p>
          <a:p>
            <a:pPr lvl="2" eaLnBrk="1" fontAlgn="auto" hangingPunct="1">
              <a:spcAft>
                <a:spcPts val="0"/>
              </a:spcAft>
              <a:buClr>
                <a:srgbClr val="FF0000"/>
              </a:buClr>
              <a:buFont typeface="Courier New" pitchFamily="49" charset="0"/>
              <a:buChar char="o"/>
              <a:defRPr/>
            </a:pPr>
            <a:r>
              <a:rPr lang="en-US" sz="2000" dirty="0">
                <a:solidFill>
                  <a:srgbClr val="0000CC"/>
                </a:solidFill>
                <a:cs typeface="Arial" charset="0"/>
              </a:rPr>
              <a:t> </a:t>
            </a:r>
            <a:r>
              <a:rPr lang="en-US" sz="2000" dirty="0">
                <a:solidFill>
                  <a:srgbClr val="0000CC"/>
                </a:solidFill>
                <a:latin typeface="Calibri" pitchFamily="34" charset="0"/>
                <a:cs typeface="Arial" pitchFamily="34" charset="0"/>
              </a:rPr>
              <a:t>Adaptability</a:t>
            </a:r>
            <a:r>
              <a:rPr lang="ru-RU" sz="2000" dirty="0">
                <a:solidFill>
                  <a:srgbClr val="0000CC"/>
                </a:solidFill>
                <a:cs typeface="Arial" charset="0"/>
              </a:rPr>
              <a:t>        </a:t>
            </a:r>
            <a:r>
              <a:rPr lang="en-US" sz="2000" dirty="0">
                <a:solidFill>
                  <a:srgbClr val="0000CC"/>
                </a:solidFill>
                <a:cs typeface="Arial" charset="0"/>
              </a:rPr>
              <a:t>                </a:t>
            </a:r>
            <a:r>
              <a:rPr lang="en-US" sz="2000" dirty="0" smtClean="0">
                <a:solidFill>
                  <a:srgbClr val="0000CC"/>
                </a:solidFill>
                <a:cs typeface="Arial" charset="0"/>
              </a:rPr>
              <a:t>               </a:t>
            </a:r>
            <a:r>
              <a:rPr lang="en-US" sz="2400" dirty="0" smtClean="0">
                <a:solidFill>
                  <a:srgbClr val="0000CC"/>
                </a:solidFill>
              </a:rPr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VII</a:t>
            </a:r>
            <a:r>
              <a:rPr lang="en-US" sz="2400" dirty="0" smtClean="0">
                <a:solidFill>
                  <a:srgbClr val="0000CC"/>
                </a:solidFill>
              </a:rPr>
              <a:t>)</a:t>
            </a:r>
            <a:endParaRPr lang="en-US" sz="2400" b="1" dirty="0" smtClean="0">
              <a:solidFill>
                <a:srgbClr val="0070C0"/>
              </a:solidFill>
              <a:latin typeface="Comic Sans MS" pitchFamily="66" charset="0"/>
              <a:ea typeface="+mj-ea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7235825" y="6356350"/>
            <a:ext cx="1212850" cy="365125"/>
          </a:xfrm>
        </p:spPr>
        <p:txBody>
          <a:bodyPr/>
          <a:lstStyle/>
          <a:p>
            <a:pPr>
              <a:defRPr/>
            </a:pPr>
            <a:r>
              <a:rPr lang="ru-RU" b="1"/>
              <a:t>3-7.07.2017</a:t>
            </a:r>
            <a:endParaRPr lang="ru-RU" b="1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00113" y="6376988"/>
            <a:ext cx="6434137" cy="365125"/>
          </a:xfrm>
        </p:spPr>
        <p:txBody>
          <a:bodyPr/>
          <a:lstStyle/>
          <a:p>
            <a:pPr>
              <a:defRPr/>
            </a:pPr>
            <a:r>
              <a:rPr lang="en-US" b="1" dirty="0"/>
              <a:t>© Dikusar N. Shape Approximation Based on Higher-Degree Polynomials.  MMCP2017</a:t>
            </a:r>
            <a:endParaRPr lang="ru-RU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813" y="6361113"/>
            <a:ext cx="561975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85AE2EC-0869-4E76-8AEE-19A7BFEF5936}" type="slidenum">
              <a:rPr lang="ru-RU" altLang="ru-RU" sz="1800">
                <a:solidFill>
                  <a:srgbClr val="595959"/>
                </a:solidFill>
                <a:latin typeface="Century Gothic" panose="020B0502020202020204" pitchFamily="34" charset="0"/>
              </a:rPr>
              <a:pPr eaLnBrk="1" hangingPunct="1"/>
              <a:t>13</a:t>
            </a:fld>
            <a:endParaRPr lang="ru-RU" altLang="ru-RU" sz="180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938" y="4881563"/>
            <a:ext cx="72247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I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, </a:t>
            </a:r>
            <a:r>
              <a:rPr lang="en-US" sz="2000" dirty="0">
                <a:solidFill>
                  <a:srgbClr val="FF0000"/>
                </a:solidFill>
              </a:rPr>
              <a:t>IV</a:t>
            </a:r>
            <a:r>
              <a:rPr lang="en-US" sz="2000" dirty="0">
                <a:solidFill>
                  <a:srgbClr val="FF0000"/>
                </a:solidFill>
                <a:latin typeface="+mj-lt"/>
                <a:cs typeface="Arial" charset="0"/>
              </a:rPr>
              <a:t>, </a:t>
            </a:r>
            <a:r>
              <a:rPr lang="en-US" sz="2000" dirty="0">
                <a:solidFill>
                  <a:srgbClr val="FF0000"/>
                </a:solidFill>
              </a:rPr>
              <a:t>V </a:t>
            </a:r>
            <a:r>
              <a:rPr lang="en-US" sz="2000" dirty="0">
                <a:solidFill>
                  <a:srgbClr val="0000CC"/>
                </a:solidFill>
              </a:rPr>
              <a:t>are provided by Piecewise Polynomial Approximation </a:t>
            </a:r>
            <a:r>
              <a:rPr lang="en-US" sz="2000" dirty="0">
                <a:solidFill>
                  <a:srgbClr val="0000CC"/>
                </a:solidFill>
                <a:latin typeface="+mj-lt"/>
                <a:cs typeface="Arial" charset="0"/>
              </a:rPr>
              <a:t>(PPA)</a:t>
            </a:r>
            <a:r>
              <a:rPr lang="en-US" sz="2000" dirty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</a:p>
          <a:p>
            <a:pPr>
              <a:defRPr/>
            </a:pPr>
            <a:r>
              <a:rPr lang="en-US" sz="2000" dirty="0">
                <a:solidFill>
                  <a:srgbClr val="0000CC"/>
                </a:solidFill>
              </a:rPr>
              <a:t>of a high order </a:t>
            </a:r>
            <a:r>
              <a:rPr lang="en-US" sz="2000" dirty="0">
                <a:solidFill>
                  <a:srgbClr val="0000CC"/>
                </a:solidFill>
                <a:latin typeface="+mj-lt"/>
                <a:cs typeface="Arial" charset="0"/>
              </a:rPr>
              <a:t>[2], [3], [4], [6] (BEM).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463" y="4462463"/>
            <a:ext cx="67833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III</a:t>
            </a:r>
            <a:r>
              <a:rPr lang="en-US" sz="2000" dirty="0">
                <a:solidFill>
                  <a:srgbClr val="0000CC"/>
                </a:solidFill>
              </a:rPr>
              <a:t> provides by decreasing of an order of derivatives </a:t>
            </a:r>
            <a:r>
              <a:rPr lang="en-US" sz="2000" dirty="0">
                <a:solidFill>
                  <a:srgbClr val="0000CC"/>
                </a:solidFill>
                <a:cs typeface="Arial" charset="0"/>
              </a:rPr>
              <a:t>[3], [4]</a:t>
            </a:r>
            <a:r>
              <a:rPr lang="en-US" sz="2000" dirty="0">
                <a:solidFill>
                  <a:srgbClr val="0000CC"/>
                </a:solidFill>
                <a:latin typeface="+mj-lt"/>
                <a:cs typeface="Arial" charset="0"/>
              </a:rPr>
              <a:t>. </a:t>
            </a:r>
            <a:endParaRPr lang="ru-RU" sz="2000" dirty="0">
              <a:solidFill>
                <a:srgbClr val="0000CC"/>
              </a:solidFill>
              <a:latin typeface="+mj-lt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5938" y="5645150"/>
            <a:ext cx="8551862" cy="7080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CC"/>
                </a:solidFill>
                <a:latin typeface="+mj-lt"/>
                <a:cs typeface="Arial" charset="0"/>
              </a:rPr>
              <a:t>PPA within the limits of the BEM have a number of </a:t>
            </a:r>
            <a:r>
              <a:rPr lang="en-US" sz="2000" dirty="0">
                <a:solidFill>
                  <a:srgbClr val="008000"/>
                </a:solidFill>
                <a:latin typeface="+mj-lt"/>
                <a:cs typeface="Arial" charset="0"/>
              </a:rPr>
              <a:t>advantages</a:t>
            </a:r>
            <a:r>
              <a:rPr lang="en-US" sz="2000" dirty="0">
                <a:solidFill>
                  <a:srgbClr val="0000CC"/>
                </a:solidFill>
                <a:latin typeface="+mj-lt"/>
                <a:cs typeface="Arial" charset="0"/>
              </a:rPr>
              <a:t> in comparison with approximation and smoothing by splines [6]</a:t>
            </a:r>
            <a:r>
              <a:rPr lang="ru-RU" sz="2000" dirty="0">
                <a:solidFill>
                  <a:srgbClr val="1B069A"/>
                </a:solidFill>
                <a:latin typeface="+mj-lt"/>
                <a:cs typeface="Arial" charset="0"/>
              </a:rPr>
              <a:t>.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>
          <a:xfrm>
            <a:off x="447675" y="3068638"/>
            <a:ext cx="7505700" cy="836612"/>
          </a:xfrm>
          <a:prstGeom prst="rect">
            <a:avLst/>
          </a:prstGeom>
        </p:spPr>
        <p:txBody>
          <a:bodyPr>
            <a:sp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BEM </a:t>
            </a:r>
            <a:r>
              <a:rPr lang="en-US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provides  requirements (I-VII):</a:t>
            </a:r>
            <a:endParaRPr lang="ru-RU" sz="2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5888"/>
            <a:ext cx="7772400" cy="504825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Requirements to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Data Handling Algorithms</a:t>
            </a:r>
            <a:r>
              <a:rPr lang="en-US" sz="2400" dirty="0"/>
              <a:t>:</a:t>
            </a:r>
            <a:endParaRPr lang="ru-RU" sz="2400" dirty="0">
              <a:solidFill>
                <a:srgbClr val="1B069A"/>
              </a:solidFill>
              <a:effectLst/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316913" y="4400550"/>
            <a:ext cx="5048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ru-RU" altLang="ru-RU" sz="3200">
              <a:solidFill>
                <a:srgbClr val="00B050"/>
              </a:solidFill>
            </a:endParaRPr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7740650" y="3798888"/>
            <a:ext cx="431800" cy="1790700"/>
          </a:xfrm>
          <a:prstGeom prst="rightBrace">
            <a:avLst>
              <a:gd name="adj1" fmla="val 8333"/>
              <a:gd name="adj2" fmla="val 52706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373" name="Рисунок 2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7" t="42021" r="46417" b="42767"/>
          <a:stretch>
            <a:fillRect/>
          </a:stretch>
        </p:blipFill>
        <p:spPr bwMode="auto">
          <a:xfrm>
            <a:off x="188913" y="6353175"/>
            <a:ext cx="6540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5938" y="3754438"/>
            <a:ext cx="73691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II</a:t>
            </a:r>
            <a:r>
              <a:rPr lang="en-US" sz="2000" dirty="0">
                <a:solidFill>
                  <a:srgbClr val="FF0000"/>
                </a:solidFill>
                <a:latin typeface="+mj-lt"/>
                <a:cs typeface="Arial" charset="0"/>
              </a:rPr>
              <a:t>, </a:t>
            </a:r>
            <a:r>
              <a:rPr lang="en-US" sz="2000" dirty="0">
                <a:solidFill>
                  <a:srgbClr val="FF0000"/>
                </a:solidFill>
              </a:rPr>
              <a:t>VI</a:t>
            </a:r>
            <a:r>
              <a:rPr lang="en-US" sz="2000" dirty="0">
                <a:solidFill>
                  <a:srgbClr val="FF0000"/>
                </a:solidFill>
                <a:latin typeface="+mj-lt"/>
                <a:cs typeface="Arial" charset="0"/>
              </a:rPr>
              <a:t> </a:t>
            </a:r>
            <a:r>
              <a:rPr lang="en-US" sz="2000" dirty="0">
                <a:solidFill>
                  <a:srgbClr val="0000CC"/>
                </a:solidFill>
              </a:rPr>
              <a:t>and</a:t>
            </a:r>
            <a:r>
              <a:rPr lang="en-US" sz="2000" dirty="0">
                <a:solidFill>
                  <a:srgbClr val="008000"/>
                </a:solidFill>
                <a:latin typeface="+mj-lt"/>
                <a:cs typeface="Arial" charset="0"/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VII</a:t>
            </a:r>
            <a:r>
              <a:rPr lang="en-US" sz="2000" dirty="0">
                <a:solidFill>
                  <a:srgbClr val="008000"/>
                </a:solidFill>
                <a:latin typeface="+mj-lt"/>
                <a:cs typeface="Arial" charset="0"/>
              </a:rPr>
              <a:t> </a:t>
            </a:r>
            <a:r>
              <a:rPr lang="en-US" sz="2000" dirty="0">
                <a:solidFill>
                  <a:srgbClr val="0000CC"/>
                </a:solidFill>
              </a:rPr>
              <a:t>are provided using the continuous parameterization</a:t>
            </a:r>
          </a:p>
          <a:p>
            <a:pPr>
              <a:defRPr/>
            </a:pPr>
            <a:r>
              <a:rPr lang="en-US" sz="2000" dirty="0">
                <a:solidFill>
                  <a:srgbClr val="0000CC"/>
                </a:solidFill>
              </a:rPr>
              <a:t>of the Basic Elements (Basis Functions</a:t>
            </a:r>
            <a:r>
              <a:rPr lang="ru-RU" sz="2000" dirty="0">
                <a:solidFill>
                  <a:srgbClr val="0000CC"/>
                </a:solidFill>
              </a:rPr>
              <a:t>)</a:t>
            </a:r>
            <a:r>
              <a:rPr lang="en-US" sz="2000" dirty="0">
                <a:solidFill>
                  <a:srgbClr val="0000CC"/>
                </a:solidFill>
              </a:rPr>
              <a:t> [2], [6]</a:t>
            </a:r>
            <a:r>
              <a:rPr lang="ru-RU" sz="2000" dirty="0">
                <a:solidFill>
                  <a:srgbClr val="0000CC"/>
                </a:solidFill>
              </a:rPr>
              <a:t>.  </a:t>
            </a:r>
          </a:p>
        </p:txBody>
      </p:sp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1052513" y="260350"/>
            <a:ext cx="7048500" cy="4640263"/>
            <a:chOff x="1116013" y="-26988"/>
            <a:chExt cx="7048500" cy="4640776"/>
          </a:xfrm>
        </p:grpSpPr>
        <p:sp>
          <p:nvSpPr>
            <p:cNvPr id="17" name="Прямоугольник 16"/>
            <p:cNvSpPr>
              <a:spLocks noChangeArrowheads="1"/>
            </p:cNvSpPr>
            <p:nvPr/>
          </p:nvSpPr>
          <p:spPr bwMode="auto">
            <a:xfrm>
              <a:off x="1116013" y="-26988"/>
              <a:ext cx="7048500" cy="10780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 efficiency 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of smoothing algorithms  is dependent on the following factors 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ea typeface="+mj-ea"/>
                  <a:cs typeface="+mj-cs"/>
                </a:rPr>
                <a:t>: </a:t>
              </a:r>
              <a:endParaRPr lang="ru-RU" alt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endParaRPr>
            </a:p>
          </p:txBody>
        </p:sp>
        <p:sp>
          <p:nvSpPr>
            <p:cNvPr id="18" name="Прямоугольник 17"/>
            <p:cNvSpPr>
              <a:spLocks noChangeArrowheads="1"/>
            </p:cNvSpPr>
            <p:nvPr/>
          </p:nvSpPr>
          <p:spPr bwMode="auto">
            <a:xfrm>
              <a:off x="1466850" y="1197110"/>
              <a:ext cx="6192838" cy="341667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2400" dirty="0">
                <a:solidFill>
                  <a:srgbClr val="0000FF"/>
                </a:solidFill>
                <a:latin typeface="+mj-lt"/>
                <a:cs typeface="+mn-cs"/>
              </a:endParaRPr>
            </a:p>
            <a:p>
              <a:pPr marL="457200" indent="-457200">
                <a:buFont typeface="Arial" pitchFamily="34" charset="0"/>
                <a:buChar char="•"/>
                <a:defRPr/>
              </a:pPr>
              <a:r>
                <a:rPr lang="en-US" sz="2400" dirty="0">
                  <a:solidFill>
                    <a:srgbClr val="0000FF"/>
                  </a:solidFill>
                  <a:latin typeface="+mj-lt"/>
                  <a:cs typeface="+mn-cs"/>
                </a:rPr>
                <a:t>Computational  complexity (cc).</a:t>
              </a:r>
            </a:p>
            <a:p>
              <a:pPr marL="457200" indent="-457200">
                <a:buFont typeface="Arial" pitchFamily="34" charset="0"/>
                <a:buChar char="•"/>
                <a:defRPr/>
              </a:pPr>
              <a:r>
                <a:rPr lang="en-US" sz="2400" dirty="0">
                  <a:solidFill>
                    <a:srgbClr val="0000FF"/>
                  </a:solidFill>
                  <a:latin typeface="+mj-lt"/>
                  <a:cs typeface="+mn-cs"/>
                </a:rPr>
                <a:t>Degree</a:t>
              </a:r>
              <a:r>
                <a:rPr lang="ru-RU" sz="2400" dirty="0">
                  <a:solidFill>
                    <a:srgbClr val="0000FF"/>
                  </a:solidFill>
                  <a:latin typeface="+mj-lt"/>
                  <a:cs typeface="+mn-cs"/>
                </a:rPr>
                <a:t> </a:t>
              </a:r>
              <a:r>
                <a:rPr lang="en-US" sz="2400" dirty="0">
                  <a:solidFill>
                    <a:srgbClr val="0000FF"/>
                  </a:solidFill>
                  <a:latin typeface="+mj-lt"/>
                  <a:cs typeface="+mn-cs"/>
                </a:rPr>
                <a:t>of the polynomial (n). </a:t>
              </a:r>
              <a:endParaRPr lang="ru-RU" sz="2400" dirty="0">
                <a:solidFill>
                  <a:srgbClr val="0000FF"/>
                </a:solidFill>
                <a:latin typeface="+mj-lt"/>
                <a:cs typeface="+mn-cs"/>
              </a:endParaRPr>
            </a:p>
            <a:p>
              <a:pPr marL="457200" indent="-457200">
                <a:buFont typeface="Arial" pitchFamily="34" charset="0"/>
                <a:buChar char="•"/>
                <a:defRPr/>
              </a:pPr>
              <a:r>
                <a:rPr lang="en-US" sz="2400" dirty="0">
                  <a:solidFill>
                    <a:srgbClr val="0000FF"/>
                  </a:solidFill>
                  <a:latin typeface="+mj-lt"/>
                  <a:cs typeface="+mn-cs"/>
                </a:rPr>
                <a:t>Basis functions (bf).</a:t>
              </a:r>
            </a:p>
            <a:p>
              <a:pPr marL="457200" indent="-457200">
                <a:buFont typeface="Arial" pitchFamily="34" charset="0"/>
                <a:buChar char="•"/>
                <a:defRPr/>
              </a:pPr>
              <a:r>
                <a:rPr lang="en-US" sz="2400" dirty="0">
                  <a:solidFill>
                    <a:srgbClr val="0000FF"/>
                  </a:solidFill>
                  <a:latin typeface="+mj-lt"/>
                  <a:cs typeface="+mn-cs"/>
                </a:rPr>
                <a:t>Length of intervals</a:t>
              </a:r>
              <a:r>
                <a:rPr lang="ru-RU" sz="2400" dirty="0">
                  <a:solidFill>
                    <a:srgbClr val="0000FF"/>
                  </a:solidFill>
                  <a:latin typeface="+mj-lt"/>
                  <a:cs typeface="+mn-cs"/>
                </a:rPr>
                <a:t> (</a:t>
              </a:r>
              <a:r>
                <a:rPr lang="en-US" sz="2400" dirty="0">
                  <a:solidFill>
                    <a:srgbClr val="0000FF"/>
                  </a:solidFill>
                  <a:latin typeface="+mj-lt"/>
                  <a:cs typeface="+mn-cs"/>
                </a:rPr>
                <a:t>W).</a:t>
              </a:r>
              <a:endParaRPr lang="ru-RU" sz="2400" dirty="0">
                <a:solidFill>
                  <a:srgbClr val="0000FF"/>
                </a:solidFill>
                <a:latin typeface="+mj-lt"/>
                <a:cs typeface="+mn-cs"/>
              </a:endParaRPr>
            </a:p>
            <a:p>
              <a:pPr marL="457200" indent="-457200">
                <a:buFont typeface="Arial" pitchFamily="34" charset="0"/>
                <a:buChar char="•"/>
                <a:defRPr/>
              </a:pPr>
              <a:r>
                <a:rPr lang="en-US" sz="2400" dirty="0">
                  <a:solidFill>
                    <a:srgbClr val="0000FF"/>
                  </a:solidFill>
                  <a:latin typeface="+mj-lt"/>
                  <a:cs typeface="+mn-cs"/>
                </a:rPr>
                <a:t>Arrangement of knots (h</a:t>
              </a:r>
              <a:r>
                <a:rPr lang="ru-RU" sz="2400" dirty="0">
                  <a:solidFill>
                    <a:srgbClr val="0000FF"/>
                  </a:solidFill>
                  <a:latin typeface="+mj-lt"/>
                  <a:cs typeface="+mn-cs"/>
                </a:rPr>
                <a:t>)</a:t>
              </a:r>
              <a:r>
                <a:rPr lang="en-US" sz="2400" dirty="0">
                  <a:solidFill>
                    <a:srgbClr val="0000FF"/>
                  </a:solidFill>
                  <a:latin typeface="+mj-lt"/>
                  <a:cs typeface="+mn-cs"/>
                </a:rPr>
                <a:t>.</a:t>
              </a:r>
            </a:p>
            <a:p>
              <a:pPr marL="457200" indent="-457200">
                <a:buFont typeface="Arial" pitchFamily="34" charset="0"/>
                <a:buChar char="•"/>
                <a:defRPr/>
              </a:pPr>
              <a:r>
                <a:rPr lang="en-US" sz="2400" dirty="0">
                  <a:solidFill>
                    <a:srgbClr val="0000FF"/>
                  </a:solidFill>
                  <a:latin typeface="+mj-lt"/>
                  <a:cs typeface="+mn-cs"/>
                </a:rPr>
                <a:t>Errors of data (e).</a:t>
              </a:r>
            </a:p>
            <a:p>
              <a:pPr marL="457200" indent="-457200">
                <a:buFont typeface="Arial" pitchFamily="34" charset="0"/>
                <a:buChar char="•"/>
                <a:defRPr/>
              </a:pPr>
              <a:r>
                <a:rPr lang="en-US" sz="2400" dirty="0">
                  <a:solidFill>
                    <a:srgbClr val="0000FF"/>
                  </a:solidFill>
                  <a:latin typeface="+mj-lt"/>
                  <a:cs typeface="+mn-cs"/>
                </a:rPr>
                <a:t>Robustness (r).</a:t>
              </a:r>
              <a:endParaRPr lang="ru-RU" sz="2400" dirty="0">
                <a:solidFill>
                  <a:srgbClr val="0000FF"/>
                </a:solidFill>
                <a:latin typeface="+mj-lt"/>
                <a:cs typeface="+mn-cs"/>
              </a:endParaRPr>
            </a:p>
            <a:p>
              <a:pPr marL="457200" indent="-457200">
                <a:buFont typeface="Arial" pitchFamily="34" charset="0"/>
                <a:buChar char="•"/>
                <a:defRPr/>
              </a:pPr>
              <a:r>
                <a:rPr lang="en-US" sz="2400" dirty="0">
                  <a:solidFill>
                    <a:srgbClr val="0000FF"/>
                  </a:solidFill>
                  <a:latin typeface="+mj-lt"/>
                  <a:cs typeface="+mn-cs"/>
                </a:rPr>
                <a:t>Smoothness order (o).</a:t>
              </a:r>
              <a:endParaRPr lang="ru-RU" sz="2400" dirty="0">
                <a:solidFill>
                  <a:srgbClr val="0000FF"/>
                </a:solidFill>
                <a:latin typeface="+mj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2" grpId="0"/>
      <p:bldP spid="13" grpId="0"/>
      <p:bldP spid="14" grpId="0"/>
      <p:bldP spid="15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3575050" y="2166938"/>
            <a:ext cx="1098550" cy="3521075"/>
            <a:chOff x="3540125" y="2098423"/>
            <a:chExt cx="1098550" cy="3520731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3962400" y="2098423"/>
              <a:ext cx="0" cy="31683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23" name="TextBox 17"/>
            <p:cNvSpPr txBox="1">
              <a:spLocks noChangeArrowheads="1"/>
            </p:cNvSpPr>
            <p:nvPr/>
          </p:nvSpPr>
          <p:spPr bwMode="auto">
            <a:xfrm>
              <a:off x="3814763" y="5157192"/>
              <a:ext cx="46920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4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ru-RU" sz="2400" i="1" baseline="-25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altLang="ru-RU" sz="24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3540125" y="4112763"/>
              <a:ext cx="0" cy="1115904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4611688" y="3134959"/>
              <a:ext cx="26987" cy="209847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Полилиния 102"/>
          <p:cNvSpPr/>
          <p:nvPr/>
        </p:nvSpPr>
        <p:spPr>
          <a:xfrm>
            <a:off x="2638425" y="4127500"/>
            <a:ext cx="2767013" cy="1000125"/>
          </a:xfrm>
          <a:custGeom>
            <a:avLst/>
            <a:gdLst>
              <a:gd name="connsiteX0" fmla="*/ 0 w 2793442"/>
              <a:gd name="connsiteY0" fmla="*/ 991338 h 991338"/>
              <a:gd name="connsiteX1" fmla="*/ 341644 w 2793442"/>
              <a:gd name="connsiteY1" fmla="*/ 770274 h 991338"/>
              <a:gd name="connsiteX2" fmla="*/ 1266093 w 2793442"/>
              <a:gd name="connsiteY2" fmla="*/ 298002 h 991338"/>
              <a:gd name="connsiteX3" fmla="*/ 2502040 w 2793442"/>
              <a:gd name="connsiteY3" fmla="*/ 16648 h 991338"/>
              <a:gd name="connsiteX4" fmla="*/ 2793442 w 2793442"/>
              <a:gd name="connsiteY4" fmla="*/ 56842 h 991338"/>
              <a:gd name="connsiteX0" fmla="*/ 0 w 2793442"/>
              <a:gd name="connsiteY0" fmla="*/ 989134 h 989134"/>
              <a:gd name="connsiteX1" fmla="*/ 341644 w 2793442"/>
              <a:gd name="connsiteY1" fmla="*/ 768070 h 989134"/>
              <a:gd name="connsiteX2" fmla="*/ 1396721 w 2793442"/>
              <a:gd name="connsiteY2" fmla="*/ 265653 h 989134"/>
              <a:gd name="connsiteX3" fmla="*/ 2502040 w 2793442"/>
              <a:gd name="connsiteY3" fmla="*/ 14444 h 989134"/>
              <a:gd name="connsiteX4" fmla="*/ 2793442 w 2793442"/>
              <a:gd name="connsiteY4" fmla="*/ 54638 h 989134"/>
              <a:gd name="connsiteX0" fmla="*/ 0 w 2793442"/>
              <a:gd name="connsiteY0" fmla="*/ 984748 h 984748"/>
              <a:gd name="connsiteX1" fmla="*/ 341644 w 2793442"/>
              <a:gd name="connsiteY1" fmla="*/ 763684 h 984748"/>
              <a:gd name="connsiteX2" fmla="*/ 1416818 w 2793442"/>
              <a:gd name="connsiteY2" fmla="*/ 200977 h 984748"/>
              <a:gd name="connsiteX3" fmla="*/ 2502040 w 2793442"/>
              <a:gd name="connsiteY3" fmla="*/ 10058 h 984748"/>
              <a:gd name="connsiteX4" fmla="*/ 2793442 w 2793442"/>
              <a:gd name="connsiteY4" fmla="*/ 50252 h 984748"/>
              <a:gd name="connsiteX0" fmla="*/ 0 w 2793442"/>
              <a:gd name="connsiteY0" fmla="*/ 988400 h 988400"/>
              <a:gd name="connsiteX1" fmla="*/ 341644 w 2793442"/>
              <a:gd name="connsiteY1" fmla="*/ 767336 h 988400"/>
              <a:gd name="connsiteX2" fmla="*/ 1406769 w 2793442"/>
              <a:gd name="connsiteY2" fmla="*/ 254871 h 988400"/>
              <a:gd name="connsiteX3" fmla="*/ 2502040 w 2793442"/>
              <a:gd name="connsiteY3" fmla="*/ 13710 h 988400"/>
              <a:gd name="connsiteX4" fmla="*/ 2793442 w 2793442"/>
              <a:gd name="connsiteY4" fmla="*/ 53904 h 988400"/>
              <a:gd name="connsiteX0" fmla="*/ 0 w 2843684"/>
              <a:gd name="connsiteY0" fmla="*/ 995134 h 995134"/>
              <a:gd name="connsiteX1" fmla="*/ 341644 w 2843684"/>
              <a:gd name="connsiteY1" fmla="*/ 774070 h 995134"/>
              <a:gd name="connsiteX2" fmla="*/ 1406769 w 2843684"/>
              <a:gd name="connsiteY2" fmla="*/ 261605 h 995134"/>
              <a:gd name="connsiteX3" fmla="*/ 2502040 w 2843684"/>
              <a:gd name="connsiteY3" fmla="*/ 20444 h 995134"/>
              <a:gd name="connsiteX4" fmla="*/ 2843684 w 2843684"/>
              <a:gd name="connsiteY4" fmla="*/ 40541 h 995134"/>
              <a:gd name="connsiteX0" fmla="*/ 0 w 2903975"/>
              <a:gd name="connsiteY0" fmla="*/ 1024974 h 1024974"/>
              <a:gd name="connsiteX1" fmla="*/ 341644 w 2903975"/>
              <a:gd name="connsiteY1" fmla="*/ 803910 h 1024974"/>
              <a:gd name="connsiteX2" fmla="*/ 1406769 w 2903975"/>
              <a:gd name="connsiteY2" fmla="*/ 291445 h 1024974"/>
              <a:gd name="connsiteX3" fmla="*/ 2502040 w 2903975"/>
              <a:gd name="connsiteY3" fmla="*/ 50284 h 1024974"/>
              <a:gd name="connsiteX4" fmla="*/ 2903975 w 2903975"/>
              <a:gd name="connsiteY4" fmla="*/ 20139 h 1024974"/>
              <a:gd name="connsiteX0" fmla="*/ 0 w 2903975"/>
              <a:gd name="connsiteY0" fmla="*/ 1004835 h 1004835"/>
              <a:gd name="connsiteX1" fmla="*/ 341644 w 2903975"/>
              <a:gd name="connsiteY1" fmla="*/ 783771 h 1004835"/>
              <a:gd name="connsiteX2" fmla="*/ 1406769 w 2903975"/>
              <a:gd name="connsiteY2" fmla="*/ 271306 h 1004835"/>
              <a:gd name="connsiteX3" fmla="*/ 2502040 w 2903975"/>
              <a:gd name="connsiteY3" fmla="*/ 30145 h 1004835"/>
              <a:gd name="connsiteX4" fmla="*/ 2767090 w 2903975"/>
              <a:gd name="connsiteY4" fmla="*/ 6889 h 1004835"/>
              <a:gd name="connsiteX5" fmla="*/ 2903975 w 2903975"/>
              <a:gd name="connsiteY5" fmla="*/ 0 h 1004835"/>
              <a:gd name="connsiteX0" fmla="*/ 0 w 2903975"/>
              <a:gd name="connsiteY0" fmla="*/ 1004835 h 1004835"/>
              <a:gd name="connsiteX1" fmla="*/ 341644 w 2903975"/>
              <a:gd name="connsiteY1" fmla="*/ 783771 h 1004835"/>
              <a:gd name="connsiteX2" fmla="*/ 1406769 w 2903975"/>
              <a:gd name="connsiteY2" fmla="*/ 271306 h 1004835"/>
              <a:gd name="connsiteX3" fmla="*/ 2502040 w 2903975"/>
              <a:gd name="connsiteY3" fmla="*/ 30145 h 1004835"/>
              <a:gd name="connsiteX4" fmla="*/ 2767090 w 2903975"/>
              <a:gd name="connsiteY4" fmla="*/ 6889 h 1004835"/>
              <a:gd name="connsiteX5" fmla="*/ 2903975 w 2903975"/>
              <a:gd name="connsiteY5" fmla="*/ 0 h 1004835"/>
              <a:gd name="connsiteX0" fmla="*/ 0 w 2903975"/>
              <a:gd name="connsiteY0" fmla="*/ 1004835 h 1004835"/>
              <a:gd name="connsiteX1" fmla="*/ 341644 w 2903975"/>
              <a:gd name="connsiteY1" fmla="*/ 783771 h 1004835"/>
              <a:gd name="connsiteX2" fmla="*/ 1406769 w 2903975"/>
              <a:gd name="connsiteY2" fmla="*/ 271306 h 1004835"/>
              <a:gd name="connsiteX3" fmla="*/ 2502040 w 2903975"/>
              <a:gd name="connsiteY3" fmla="*/ 30145 h 1004835"/>
              <a:gd name="connsiteX4" fmla="*/ 2767090 w 2903975"/>
              <a:gd name="connsiteY4" fmla="*/ 6889 h 1004835"/>
              <a:gd name="connsiteX5" fmla="*/ 2903975 w 2903975"/>
              <a:gd name="connsiteY5" fmla="*/ 0 h 1004835"/>
              <a:gd name="connsiteX0" fmla="*/ 0 w 2903975"/>
              <a:gd name="connsiteY0" fmla="*/ 1004835 h 1004835"/>
              <a:gd name="connsiteX1" fmla="*/ 341644 w 2903975"/>
              <a:gd name="connsiteY1" fmla="*/ 783771 h 1004835"/>
              <a:gd name="connsiteX2" fmla="*/ 1406769 w 2903975"/>
              <a:gd name="connsiteY2" fmla="*/ 271306 h 1004835"/>
              <a:gd name="connsiteX3" fmla="*/ 2502040 w 2903975"/>
              <a:gd name="connsiteY3" fmla="*/ 30145 h 1004835"/>
              <a:gd name="connsiteX4" fmla="*/ 2767090 w 2903975"/>
              <a:gd name="connsiteY4" fmla="*/ 6889 h 1004835"/>
              <a:gd name="connsiteX5" fmla="*/ 2903975 w 2903975"/>
              <a:gd name="connsiteY5" fmla="*/ 0 h 1004835"/>
              <a:gd name="connsiteX0" fmla="*/ 0 w 2903975"/>
              <a:gd name="connsiteY0" fmla="*/ 1004835 h 1004835"/>
              <a:gd name="connsiteX1" fmla="*/ 341644 w 2903975"/>
              <a:gd name="connsiteY1" fmla="*/ 783771 h 1004835"/>
              <a:gd name="connsiteX2" fmla="*/ 1406769 w 2903975"/>
              <a:gd name="connsiteY2" fmla="*/ 271306 h 1004835"/>
              <a:gd name="connsiteX3" fmla="*/ 2502040 w 2903975"/>
              <a:gd name="connsiteY3" fmla="*/ 30145 h 1004835"/>
              <a:gd name="connsiteX4" fmla="*/ 2767090 w 2903975"/>
              <a:gd name="connsiteY4" fmla="*/ 6889 h 1004835"/>
              <a:gd name="connsiteX5" fmla="*/ 2903975 w 2903975"/>
              <a:gd name="connsiteY5" fmla="*/ 0 h 1004835"/>
              <a:gd name="connsiteX0" fmla="*/ 0 w 2903975"/>
              <a:gd name="connsiteY0" fmla="*/ 1000976 h 1000976"/>
              <a:gd name="connsiteX1" fmla="*/ 341644 w 2903975"/>
              <a:gd name="connsiteY1" fmla="*/ 779912 h 1000976"/>
              <a:gd name="connsiteX2" fmla="*/ 1406769 w 2903975"/>
              <a:gd name="connsiteY2" fmla="*/ 267447 h 1000976"/>
              <a:gd name="connsiteX3" fmla="*/ 2502040 w 2903975"/>
              <a:gd name="connsiteY3" fmla="*/ 26286 h 1000976"/>
              <a:gd name="connsiteX4" fmla="*/ 2767090 w 2903975"/>
              <a:gd name="connsiteY4" fmla="*/ 3030 h 1000976"/>
              <a:gd name="connsiteX5" fmla="*/ 2903975 w 2903975"/>
              <a:gd name="connsiteY5" fmla="*/ 6190 h 1000976"/>
              <a:gd name="connsiteX0" fmla="*/ 0 w 2903975"/>
              <a:gd name="connsiteY0" fmla="*/ 1000976 h 1000976"/>
              <a:gd name="connsiteX1" fmla="*/ 341644 w 2903975"/>
              <a:gd name="connsiteY1" fmla="*/ 779912 h 1000976"/>
              <a:gd name="connsiteX2" fmla="*/ 1406769 w 2903975"/>
              <a:gd name="connsiteY2" fmla="*/ 267447 h 1000976"/>
              <a:gd name="connsiteX3" fmla="*/ 2502040 w 2903975"/>
              <a:gd name="connsiteY3" fmla="*/ 26286 h 1000976"/>
              <a:gd name="connsiteX4" fmla="*/ 2767090 w 2903975"/>
              <a:gd name="connsiteY4" fmla="*/ 3030 h 1000976"/>
              <a:gd name="connsiteX5" fmla="*/ 2903975 w 2903975"/>
              <a:gd name="connsiteY5" fmla="*/ 6190 h 1000976"/>
              <a:gd name="connsiteX0" fmla="*/ 0 w 2903975"/>
              <a:gd name="connsiteY0" fmla="*/ 1000976 h 1000976"/>
              <a:gd name="connsiteX1" fmla="*/ 341644 w 2903975"/>
              <a:gd name="connsiteY1" fmla="*/ 779912 h 1000976"/>
              <a:gd name="connsiteX2" fmla="*/ 1406769 w 2903975"/>
              <a:gd name="connsiteY2" fmla="*/ 267447 h 1000976"/>
              <a:gd name="connsiteX3" fmla="*/ 2502040 w 2903975"/>
              <a:gd name="connsiteY3" fmla="*/ 26286 h 1000976"/>
              <a:gd name="connsiteX4" fmla="*/ 2767090 w 2903975"/>
              <a:gd name="connsiteY4" fmla="*/ 3030 h 1000976"/>
              <a:gd name="connsiteX5" fmla="*/ 2903975 w 2903975"/>
              <a:gd name="connsiteY5" fmla="*/ 6190 h 1000976"/>
              <a:gd name="connsiteX0" fmla="*/ 0 w 2873830"/>
              <a:gd name="connsiteY0" fmla="*/ 1000976 h 1000976"/>
              <a:gd name="connsiteX1" fmla="*/ 341644 w 2873830"/>
              <a:gd name="connsiteY1" fmla="*/ 779912 h 1000976"/>
              <a:gd name="connsiteX2" fmla="*/ 1406769 w 2873830"/>
              <a:gd name="connsiteY2" fmla="*/ 267447 h 1000976"/>
              <a:gd name="connsiteX3" fmla="*/ 2502040 w 2873830"/>
              <a:gd name="connsiteY3" fmla="*/ 26286 h 1000976"/>
              <a:gd name="connsiteX4" fmla="*/ 2767090 w 2873830"/>
              <a:gd name="connsiteY4" fmla="*/ 3030 h 1000976"/>
              <a:gd name="connsiteX5" fmla="*/ 2873830 w 2873830"/>
              <a:gd name="connsiteY5" fmla="*/ 6190 h 1000976"/>
              <a:gd name="connsiteX0" fmla="*/ 0 w 2767090"/>
              <a:gd name="connsiteY0" fmla="*/ 1000976 h 1000976"/>
              <a:gd name="connsiteX1" fmla="*/ 341644 w 2767090"/>
              <a:gd name="connsiteY1" fmla="*/ 779912 h 1000976"/>
              <a:gd name="connsiteX2" fmla="*/ 1406769 w 2767090"/>
              <a:gd name="connsiteY2" fmla="*/ 267447 h 1000976"/>
              <a:gd name="connsiteX3" fmla="*/ 2502040 w 2767090"/>
              <a:gd name="connsiteY3" fmla="*/ 26286 h 1000976"/>
              <a:gd name="connsiteX4" fmla="*/ 2767090 w 2767090"/>
              <a:gd name="connsiteY4" fmla="*/ 3030 h 100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090" h="1000976">
                <a:moveTo>
                  <a:pt x="0" y="1000976"/>
                </a:moveTo>
                <a:cubicBezTo>
                  <a:pt x="65314" y="948222"/>
                  <a:pt x="107183" y="902167"/>
                  <a:pt x="341644" y="779912"/>
                </a:cubicBezTo>
                <a:cubicBezTo>
                  <a:pt x="576105" y="657657"/>
                  <a:pt x="1046703" y="393051"/>
                  <a:pt x="1406769" y="267447"/>
                </a:cubicBezTo>
                <a:cubicBezTo>
                  <a:pt x="1766835" y="141843"/>
                  <a:pt x="2275320" y="70356"/>
                  <a:pt x="2502040" y="26286"/>
                </a:cubicBezTo>
                <a:cubicBezTo>
                  <a:pt x="2728760" y="-17784"/>
                  <a:pt x="2700101" y="8054"/>
                  <a:pt x="2767090" y="3030"/>
                </a:cubicBezTo>
              </a:path>
            </a:pathLst>
          </a:cu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47" name="Полилиния 146"/>
          <p:cNvSpPr/>
          <p:nvPr/>
        </p:nvSpPr>
        <p:spPr>
          <a:xfrm>
            <a:off x="2616200" y="4910138"/>
            <a:ext cx="2947988" cy="554037"/>
          </a:xfrm>
          <a:custGeom>
            <a:avLst/>
            <a:gdLst>
              <a:gd name="connsiteX0" fmla="*/ 0 w 2898843"/>
              <a:gd name="connsiteY0" fmla="*/ 19464 h 622579"/>
              <a:gd name="connsiteX1" fmla="*/ 437745 w 2898843"/>
              <a:gd name="connsiteY1" fmla="*/ 340477 h 622579"/>
              <a:gd name="connsiteX2" fmla="*/ 904673 w 2898843"/>
              <a:gd name="connsiteY2" fmla="*/ 622579 h 622579"/>
              <a:gd name="connsiteX3" fmla="*/ 1391056 w 2898843"/>
              <a:gd name="connsiteY3" fmla="*/ 340477 h 622579"/>
              <a:gd name="connsiteX4" fmla="*/ 1896894 w 2898843"/>
              <a:gd name="connsiteY4" fmla="*/ 8 h 622579"/>
              <a:gd name="connsiteX5" fmla="*/ 2626469 w 2898843"/>
              <a:gd name="connsiteY5" fmla="*/ 330749 h 622579"/>
              <a:gd name="connsiteX6" fmla="*/ 2898843 w 2898843"/>
              <a:gd name="connsiteY6" fmla="*/ 622579 h 622579"/>
              <a:gd name="connsiteX0" fmla="*/ 0 w 2976665"/>
              <a:gd name="connsiteY0" fmla="*/ 19464 h 622579"/>
              <a:gd name="connsiteX1" fmla="*/ 437745 w 2976665"/>
              <a:gd name="connsiteY1" fmla="*/ 340477 h 622579"/>
              <a:gd name="connsiteX2" fmla="*/ 904673 w 2976665"/>
              <a:gd name="connsiteY2" fmla="*/ 622579 h 622579"/>
              <a:gd name="connsiteX3" fmla="*/ 1391056 w 2976665"/>
              <a:gd name="connsiteY3" fmla="*/ 340477 h 622579"/>
              <a:gd name="connsiteX4" fmla="*/ 1896894 w 2976665"/>
              <a:gd name="connsiteY4" fmla="*/ 8 h 622579"/>
              <a:gd name="connsiteX5" fmla="*/ 2626469 w 2976665"/>
              <a:gd name="connsiteY5" fmla="*/ 330749 h 622579"/>
              <a:gd name="connsiteX6" fmla="*/ 2976665 w 2976665"/>
              <a:gd name="connsiteY6" fmla="*/ 544758 h 622579"/>
              <a:gd name="connsiteX0" fmla="*/ 0 w 2976665"/>
              <a:gd name="connsiteY0" fmla="*/ 19464 h 622579"/>
              <a:gd name="connsiteX1" fmla="*/ 437745 w 2976665"/>
              <a:gd name="connsiteY1" fmla="*/ 340477 h 622579"/>
              <a:gd name="connsiteX2" fmla="*/ 904673 w 2976665"/>
              <a:gd name="connsiteY2" fmla="*/ 622579 h 622579"/>
              <a:gd name="connsiteX3" fmla="*/ 1391056 w 2976665"/>
              <a:gd name="connsiteY3" fmla="*/ 340477 h 622579"/>
              <a:gd name="connsiteX4" fmla="*/ 2003898 w 2976665"/>
              <a:gd name="connsiteY4" fmla="*/ 8 h 622579"/>
              <a:gd name="connsiteX5" fmla="*/ 2626469 w 2976665"/>
              <a:gd name="connsiteY5" fmla="*/ 330749 h 622579"/>
              <a:gd name="connsiteX6" fmla="*/ 2976665 w 2976665"/>
              <a:gd name="connsiteY6" fmla="*/ 544758 h 622579"/>
              <a:gd name="connsiteX0" fmla="*/ 0 w 2976665"/>
              <a:gd name="connsiteY0" fmla="*/ 19464 h 573941"/>
              <a:gd name="connsiteX1" fmla="*/ 437745 w 2976665"/>
              <a:gd name="connsiteY1" fmla="*/ 340477 h 573941"/>
              <a:gd name="connsiteX2" fmla="*/ 914400 w 2976665"/>
              <a:gd name="connsiteY2" fmla="*/ 573941 h 573941"/>
              <a:gd name="connsiteX3" fmla="*/ 1391056 w 2976665"/>
              <a:gd name="connsiteY3" fmla="*/ 340477 h 573941"/>
              <a:gd name="connsiteX4" fmla="*/ 2003898 w 2976665"/>
              <a:gd name="connsiteY4" fmla="*/ 8 h 573941"/>
              <a:gd name="connsiteX5" fmla="*/ 2626469 w 2976665"/>
              <a:gd name="connsiteY5" fmla="*/ 330749 h 573941"/>
              <a:gd name="connsiteX6" fmla="*/ 2976665 w 2976665"/>
              <a:gd name="connsiteY6" fmla="*/ 544758 h 573941"/>
              <a:gd name="connsiteX0" fmla="*/ 0 w 2976665"/>
              <a:gd name="connsiteY0" fmla="*/ 0 h 554477"/>
              <a:gd name="connsiteX1" fmla="*/ 437745 w 2976665"/>
              <a:gd name="connsiteY1" fmla="*/ 321013 h 554477"/>
              <a:gd name="connsiteX2" fmla="*/ 914400 w 2976665"/>
              <a:gd name="connsiteY2" fmla="*/ 554477 h 554477"/>
              <a:gd name="connsiteX3" fmla="*/ 1391056 w 2976665"/>
              <a:gd name="connsiteY3" fmla="*/ 321013 h 554477"/>
              <a:gd name="connsiteX4" fmla="*/ 2003898 w 2976665"/>
              <a:gd name="connsiteY4" fmla="*/ 29182 h 554477"/>
              <a:gd name="connsiteX5" fmla="*/ 2626469 w 2976665"/>
              <a:gd name="connsiteY5" fmla="*/ 311285 h 554477"/>
              <a:gd name="connsiteX6" fmla="*/ 2976665 w 2976665"/>
              <a:gd name="connsiteY6" fmla="*/ 525294 h 554477"/>
              <a:gd name="connsiteX0" fmla="*/ 0 w 2947481"/>
              <a:gd name="connsiteY0" fmla="*/ 0 h 554500"/>
              <a:gd name="connsiteX1" fmla="*/ 437745 w 2947481"/>
              <a:gd name="connsiteY1" fmla="*/ 321013 h 554500"/>
              <a:gd name="connsiteX2" fmla="*/ 914400 w 2947481"/>
              <a:gd name="connsiteY2" fmla="*/ 554477 h 554500"/>
              <a:gd name="connsiteX3" fmla="*/ 1391056 w 2947481"/>
              <a:gd name="connsiteY3" fmla="*/ 321013 h 554500"/>
              <a:gd name="connsiteX4" fmla="*/ 2003898 w 2947481"/>
              <a:gd name="connsiteY4" fmla="*/ 29182 h 554500"/>
              <a:gd name="connsiteX5" fmla="*/ 2626469 w 2947481"/>
              <a:gd name="connsiteY5" fmla="*/ 311285 h 554500"/>
              <a:gd name="connsiteX6" fmla="*/ 2947481 w 2947481"/>
              <a:gd name="connsiteY6" fmla="*/ 554500 h 554500"/>
              <a:gd name="connsiteX0" fmla="*/ 0 w 2947481"/>
              <a:gd name="connsiteY0" fmla="*/ 0 h 554500"/>
              <a:gd name="connsiteX1" fmla="*/ 437745 w 2947481"/>
              <a:gd name="connsiteY1" fmla="*/ 321013 h 554500"/>
              <a:gd name="connsiteX2" fmla="*/ 914400 w 2947481"/>
              <a:gd name="connsiteY2" fmla="*/ 554477 h 554500"/>
              <a:gd name="connsiteX3" fmla="*/ 1391056 w 2947481"/>
              <a:gd name="connsiteY3" fmla="*/ 321013 h 554500"/>
              <a:gd name="connsiteX4" fmla="*/ 2003898 w 2947481"/>
              <a:gd name="connsiteY4" fmla="*/ 29182 h 554500"/>
              <a:gd name="connsiteX5" fmla="*/ 2636196 w 2947481"/>
              <a:gd name="connsiteY5" fmla="*/ 350227 h 554500"/>
              <a:gd name="connsiteX6" fmla="*/ 2947481 w 2947481"/>
              <a:gd name="connsiteY6" fmla="*/ 554500 h 55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7481" h="554500">
                <a:moveTo>
                  <a:pt x="0" y="0"/>
                </a:moveTo>
                <a:cubicBezTo>
                  <a:pt x="143483" y="110247"/>
                  <a:pt x="285345" y="228600"/>
                  <a:pt x="437745" y="321013"/>
                </a:cubicBezTo>
                <a:cubicBezTo>
                  <a:pt x="590145" y="413426"/>
                  <a:pt x="755515" y="554477"/>
                  <a:pt x="914400" y="554477"/>
                </a:cubicBezTo>
                <a:cubicBezTo>
                  <a:pt x="1073285" y="554477"/>
                  <a:pt x="1209473" y="408562"/>
                  <a:pt x="1391056" y="321013"/>
                </a:cubicBezTo>
                <a:cubicBezTo>
                  <a:pt x="1572639" y="233464"/>
                  <a:pt x="1796375" y="24313"/>
                  <a:pt x="2003898" y="29182"/>
                </a:cubicBezTo>
                <a:cubicBezTo>
                  <a:pt x="2211421" y="34051"/>
                  <a:pt x="2474068" y="267542"/>
                  <a:pt x="2636196" y="350227"/>
                </a:cubicBezTo>
                <a:cubicBezTo>
                  <a:pt x="2798324" y="432912"/>
                  <a:pt x="2894789" y="460466"/>
                  <a:pt x="2947481" y="55450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6" name="Полилиния 105"/>
          <p:cNvSpPr/>
          <p:nvPr/>
        </p:nvSpPr>
        <p:spPr>
          <a:xfrm flipV="1">
            <a:off x="2755900" y="3908425"/>
            <a:ext cx="2784475" cy="1017588"/>
          </a:xfrm>
          <a:custGeom>
            <a:avLst/>
            <a:gdLst>
              <a:gd name="connsiteX0" fmla="*/ 0 w 2793442"/>
              <a:gd name="connsiteY0" fmla="*/ 991338 h 991338"/>
              <a:gd name="connsiteX1" fmla="*/ 341644 w 2793442"/>
              <a:gd name="connsiteY1" fmla="*/ 770274 h 991338"/>
              <a:gd name="connsiteX2" fmla="*/ 1266093 w 2793442"/>
              <a:gd name="connsiteY2" fmla="*/ 298002 h 991338"/>
              <a:gd name="connsiteX3" fmla="*/ 2502040 w 2793442"/>
              <a:gd name="connsiteY3" fmla="*/ 16648 h 991338"/>
              <a:gd name="connsiteX4" fmla="*/ 2793442 w 2793442"/>
              <a:gd name="connsiteY4" fmla="*/ 56842 h 991338"/>
              <a:gd name="connsiteX0" fmla="*/ 0 w 2793442"/>
              <a:gd name="connsiteY0" fmla="*/ 989134 h 989134"/>
              <a:gd name="connsiteX1" fmla="*/ 341644 w 2793442"/>
              <a:gd name="connsiteY1" fmla="*/ 768070 h 989134"/>
              <a:gd name="connsiteX2" fmla="*/ 1396721 w 2793442"/>
              <a:gd name="connsiteY2" fmla="*/ 265653 h 989134"/>
              <a:gd name="connsiteX3" fmla="*/ 2502040 w 2793442"/>
              <a:gd name="connsiteY3" fmla="*/ 14444 h 989134"/>
              <a:gd name="connsiteX4" fmla="*/ 2793442 w 2793442"/>
              <a:gd name="connsiteY4" fmla="*/ 54638 h 989134"/>
              <a:gd name="connsiteX0" fmla="*/ 0 w 2793442"/>
              <a:gd name="connsiteY0" fmla="*/ 984748 h 984748"/>
              <a:gd name="connsiteX1" fmla="*/ 341644 w 2793442"/>
              <a:gd name="connsiteY1" fmla="*/ 763684 h 984748"/>
              <a:gd name="connsiteX2" fmla="*/ 1416818 w 2793442"/>
              <a:gd name="connsiteY2" fmla="*/ 200977 h 984748"/>
              <a:gd name="connsiteX3" fmla="*/ 2502040 w 2793442"/>
              <a:gd name="connsiteY3" fmla="*/ 10058 h 984748"/>
              <a:gd name="connsiteX4" fmla="*/ 2793442 w 2793442"/>
              <a:gd name="connsiteY4" fmla="*/ 50252 h 984748"/>
              <a:gd name="connsiteX0" fmla="*/ 0 w 2793442"/>
              <a:gd name="connsiteY0" fmla="*/ 988400 h 988400"/>
              <a:gd name="connsiteX1" fmla="*/ 341644 w 2793442"/>
              <a:gd name="connsiteY1" fmla="*/ 767336 h 988400"/>
              <a:gd name="connsiteX2" fmla="*/ 1406769 w 2793442"/>
              <a:gd name="connsiteY2" fmla="*/ 254871 h 988400"/>
              <a:gd name="connsiteX3" fmla="*/ 2502040 w 2793442"/>
              <a:gd name="connsiteY3" fmla="*/ 13710 h 988400"/>
              <a:gd name="connsiteX4" fmla="*/ 2793442 w 2793442"/>
              <a:gd name="connsiteY4" fmla="*/ 53904 h 988400"/>
              <a:gd name="connsiteX0" fmla="*/ 0 w 2843684"/>
              <a:gd name="connsiteY0" fmla="*/ 995134 h 995134"/>
              <a:gd name="connsiteX1" fmla="*/ 341644 w 2843684"/>
              <a:gd name="connsiteY1" fmla="*/ 774070 h 995134"/>
              <a:gd name="connsiteX2" fmla="*/ 1406769 w 2843684"/>
              <a:gd name="connsiteY2" fmla="*/ 261605 h 995134"/>
              <a:gd name="connsiteX3" fmla="*/ 2502040 w 2843684"/>
              <a:gd name="connsiteY3" fmla="*/ 20444 h 995134"/>
              <a:gd name="connsiteX4" fmla="*/ 2843684 w 2843684"/>
              <a:gd name="connsiteY4" fmla="*/ 40541 h 995134"/>
              <a:gd name="connsiteX0" fmla="*/ 0 w 2903975"/>
              <a:gd name="connsiteY0" fmla="*/ 1024974 h 1024974"/>
              <a:gd name="connsiteX1" fmla="*/ 341644 w 2903975"/>
              <a:gd name="connsiteY1" fmla="*/ 803910 h 1024974"/>
              <a:gd name="connsiteX2" fmla="*/ 1406769 w 2903975"/>
              <a:gd name="connsiteY2" fmla="*/ 291445 h 1024974"/>
              <a:gd name="connsiteX3" fmla="*/ 2502040 w 2903975"/>
              <a:gd name="connsiteY3" fmla="*/ 50284 h 1024974"/>
              <a:gd name="connsiteX4" fmla="*/ 2903975 w 2903975"/>
              <a:gd name="connsiteY4" fmla="*/ 20139 h 1024974"/>
              <a:gd name="connsiteX0" fmla="*/ 0 w 2903975"/>
              <a:gd name="connsiteY0" fmla="*/ 1009370 h 1009370"/>
              <a:gd name="connsiteX1" fmla="*/ 341644 w 2903975"/>
              <a:gd name="connsiteY1" fmla="*/ 788306 h 1009370"/>
              <a:gd name="connsiteX2" fmla="*/ 1406769 w 2903975"/>
              <a:gd name="connsiteY2" fmla="*/ 275841 h 1009370"/>
              <a:gd name="connsiteX3" fmla="*/ 2502040 w 2903975"/>
              <a:gd name="connsiteY3" fmla="*/ 34680 h 1009370"/>
              <a:gd name="connsiteX4" fmla="*/ 2745797 w 2903975"/>
              <a:gd name="connsiteY4" fmla="*/ 1750 h 1009370"/>
              <a:gd name="connsiteX5" fmla="*/ 2903975 w 2903975"/>
              <a:gd name="connsiteY5" fmla="*/ 4535 h 1009370"/>
              <a:gd name="connsiteX0" fmla="*/ 0 w 2903975"/>
              <a:gd name="connsiteY0" fmla="*/ 1009370 h 1009370"/>
              <a:gd name="connsiteX1" fmla="*/ 341644 w 2903975"/>
              <a:gd name="connsiteY1" fmla="*/ 788306 h 1009370"/>
              <a:gd name="connsiteX2" fmla="*/ 1406769 w 2903975"/>
              <a:gd name="connsiteY2" fmla="*/ 275841 h 1009370"/>
              <a:gd name="connsiteX3" fmla="*/ 2502040 w 2903975"/>
              <a:gd name="connsiteY3" fmla="*/ 34680 h 1009370"/>
              <a:gd name="connsiteX4" fmla="*/ 2745797 w 2903975"/>
              <a:gd name="connsiteY4" fmla="*/ 1750 h 1009370"/>
              <a:gd name="connsiteX5" fmla="*/ 2903975 w 2903975"/>
              <a:gd name="connsiteY5" fmla="*/ 4535 h 100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3975" h="1009370">
                <a:moveTo>
                  <a:pt x="0" y="1009370"/>
                </a:moveTo>
                <a:cubicBezTo>
                  <a:pt x="65314" y="956616"/>
                  <a:pt x="107183" y="910561"/>
                  <a:pt x="341644" y="788306"/>
                </a:cubicBezTo>
                <a:cubicBezTo>
                  <a:pt x="576105" y="666051"/>
                  <a:pt x="1046703" y="401445"/>
                  <a:pt x="1406769" y="275841"/>
                </a:cubicBezTo>
                <a:cubicBezTo>
                  <a:pt x="1766835" y="150237"/>
                  <a:pt x="2278869" y="80362"/>
                  <a:pt x="2502040" y="34680"/>
                </a:cubicBezTo>
                <a:cubicBezTo>
                  <a:pt x="2725211" y="-11002"/>
                  <a:pt x="2678808" y="6774"/>
                  <a:pt x="2745797" y="1750"/>
                </a:cubicBezTo>
                <a:cubicBezTo>
                  <a:pt x="2812786" y="-3274"/>
                  <a:pt x="2877612" y="4071"/>
                  <a:pt x="2903975" y="4535"/>
                </a:cubicBezTo>
              </a:path>
            </a:pathLst>
          </a:custGeom>
          <a:ln w="3175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54" name="Группа 177"/>
          <p:cNvGrpSpPr>
            <a:grpSpLocks/>
          </p:cNvGrpSpPr>
          <p:nvPr/>
        </p:nvGrpSpPr>
        <p:grpSpPr bwMode="auto">
          <a:xfrm>
            <a:off x="4572000" y="2916238"/>
            <a:ext cx="4500563" cy="2097087"/>
            <a:chOff x="4625975" y="2916238"/>
            <a:chExt cx="4500563" cy="2097087"/>
          </a:xfrm>
        </p:grpSpPr>
        <p:grpSp>
          <p:nvGrpSpPr>
            <p:cNvPr id="16513" name="Группа 178"/>
            <p:cNvGrpSpPr>
              <a:grpSpLocks/>
            </p:cNvGrpSpPr>
            <p:nvPr/>
          </p:nvGrpSpPr>
          <p:grpSpPr bwMode="auto">
            <a:xfrm>
              <a:off x="4625975" y="2916238"/>
              <a:ext cx="4487863" cy="2097087"/>
              <a:chOff x="4625975" y="2916238"/>
              <a:chExt cx="4487863" cy="2097087"/>
            </a:xfrm>
          </p:grpSpPr>
          <p:sp>
            <p:nvSpPr>
              <p:cNvPr id="181" name="Скругленный прямоугольник 180"/>
              <p:cNvSpPr/>
              <p:nvPr/>
            </p:nvSpPr>
            <p:spPr>
              <a:xfrm>
                <a:off x="6629400" y="3778250"/>
                <a:ext cx="2484438" cy="1235075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2" name="Прямая со стрелкой 181"/>
              <p:cNvCxnSpPr/>
              <p:nvPr/>
            </p:nvCxnSpPr>
            <p:spPr>
              <a:xfrm flipH="1" flipV="1">
                <a:off x="4702175" y="3121025"/>
                <a:ext cx="2106613" cy="973138"/>
              </a:xfrm>
              <a:prstGeom prst="straightConnector1">
                <a:avLst/>
              </a:prstGeom>
              <a:ln w="95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Прямая со стрелкой 182"/>
              <p:cNvCxnSpPr/>
              <p:nvPr/>
            </p:nvCxnSpPr>
            <p:spPr>
              <a:xfrm flipH="1" flipV="1">
                <a:off x="4625975" y="2916238"/>
                <a:ext cx="2176463" cy="1747837"/>
              </a:xfrm>
              <a:prstGeom prst="straightConnector1">
                <a:avLst/>
              </a:prstGeom>
              <a:ln w="3175">
                <a:solidFill>
                  <a:srgbClr val="FF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Прямая со стрелкой 183"/>
              <p:cNvCxnSpPr>
                <a:endCxn id="140" idx="6"/>
              </p:cNvCxnSpPr>
              <p:nvPr/>
            </p:nvCxnSpPr>
            <p:spPr>
              <a:xfrm flipH="1" flipV="1">
                <a:off x="4741863" y="3814763"/>
                <a:ext cx="2060575" cy="857250"/>
              </a:xfrm>
              <a:prstGeom prst="straightConnector1">
                <a:avLst/>
              </a:prstGeom>
              <a:ln w="3175">
                <a:solidFill>
                  <a:srgbClr val="FF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Прямая со стрелкой 184"/>
              <p:cNvCxnSpPr/>
              <p:nvPr/>
            </p:nvCxnSpPr>
            <p:spPr>
              <a:xfrm flipH="1" flipV="1">
                <a:off x="4678363" y="4238625"/>
                <a:ext cx="2124075" cy="425450"/>
              </a:xfrm>
              <a:prstGeom prst="straightConnector1">
                <a:avLst/>
              </a:prstGeom>
              <a:ln w="3175">
                <a:solidFill>
                  <a:srgbClr val="FF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Прямая со стрелкой 185"/>
              <p:cNvCxnSpPr/>
              <p:nvPr/>
            </p:nvCxnSpPr>
            <p:spPr>
              <a:xfrm flipH="1">
                <a:off x="4672013" y="4672013"/>
                <a:ext cx="2132012" cy="136525"/>
              </a:xfrm>
              <a:prstGeom prst="straightConnector1">
                <a:avLst/>
              </a:prstGeom>
              <a:ln w="3175">
                <a:solidFill>
                  <a:srgbClr val="FF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Прямая со стрелкой 186"/>
              <p:cNvCxnSpPr/>
              <p:nvPr/>
            </p:nvCxnSpPr>
            <p:spPr>
              <a:xfrm flipH="1">
                <a:off x="4660900" y="4075113"/>
                <a:ext cx="3727450" cy="868362"/>
              </a:xfrm>
              <a:prstGeom prst="straightConnector1">
                <a:avLst/>
              </a:prstGeom>
              <a:ln w="3175">
                <a:solidFill>
                  <a:srgbClr val="FF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6514" name="Объект 179"/>
            <p:cNvGraphicFramePr>
              <a:graphicFrameLocks noChangeAspect="1"/>
            </p:cNvGraphicFramePr>
            <p:nvPr/>
          </p:nvGraphicFramePr>
          <p:xfrm>
            <a:off x="6746875" y="3789363"/>
            <a:ext cx="2379663" cy="1177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26" name="Equation" r:id="rId3" imgW="1143000" imgH="584200" progId="Equation.DSMT4">
                    <p:embed/>
                  </p:oleObj>
                </mc:Choice>
                <mc:Fallback>
                  <p:oleObj name="Equation" r:id="rId3" imgW="1143000" imgH="584200" progId="Equation.DSMT4">
                    <p:embed/>
                    <p:pic>
                      <p:nvPicPr>
                        <p:cNvPr id="0" name="Объект 1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46875" y="3789363"/>
                          <a:ext cx="2379663" cy="1177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" name="Группа 61"/>
          <p:cNvGrpSpPr>
            <a:grpSpLocks/>
          </p:cNvGrpSpPr>
          <p:nvPr/>
        </p:nvGrpSpPr>
        <p:grpSpPr bwMode="auto">
          <a:xfrm>
            <a:off x="1817688" y="2798763"/>
            <a:ext cx="4984750" cy="1403350"/>
            <a:chOff x="1817688" y="2800350"/>
            <a:chExt cx="4984750" cy="1403350"/>
          </a:xfrm>
        </p:grpSpPr>
        <p:sp>
          <p:nvSpPr>
            <p:cNvPr id="9" name="Полилиния 8"/>
            <p:cNvSpPr/>
            <p:nvPr/>
          </p:nvSpPr>
          <p:spPr>
            <a:xfrm>
              <a:off x="1817688" y="2800350"/>
              <a:ext cx="4381500" cy="1403350"/>
            </a:xfrm>
            <a:custGeom>
              <a:avLst/>
              <a:gdLst>
                <a:gd name="connsiteX0" fmla="*/ 0 w 5048656"/>
                <a:gd name="connsiteY0" fmla="*/ 1210806 h 1441740"/>
                <a:gd name="connsiteX1" fmla="*/ 846307 w 5048656"/>
                <a:gd name="connsiteY1" fmla="*/ 481231 h 1441740"/>
                <a:gd name="connsiteX2" fmla="*/ 1916349 w 5048656"/>
                <a:gd name="connsiteY2" fmla="*/ 1434542 h 1441740"/>
                <a:gd name="connsiteX3" fmla="*/ 2509737 w 5048656"/>
                <a:gd name="connsiteY3" fmla="*/ 889793 h 1441740"/>
                <a:gd name="connsiteX4" fmla="*/ 2762656 w 5048656"/>
                <a:gd name="connsiteY4" fmla="*/ 354772 h 1441740"/>
                <a:gd name="connsiteX5" fmla="*/ 3414409 w 5048656"/>
                <a:gd name="connsiteY5" fmla="*/ 24031 h 1441740"/>
                <a:gd name="connsiteX6" fmla="*/ 5048656 w 5048656"/>
                <a:gd name="connsiteY6" fmla="*/ 1016253 h 1441740"/>
                <a:gd name="connsiteX0" fmla="*/ 0 w 5048656"/>
                <a:gd name="connsiteY0" fmla="*/ 1208643 h 1439531"/>
                <a:gd name="connsiteX1" fmla="*/ 846307 w 5048656"/>
                <a:gd name="connsiteY1" fmla="*/ 479068 h 1439531"/>
                <a:gd name="connsiteX2" fmla="*/ 1916349 w 5048656"/>
                <a:gd name="connsiteY2" fmla="*/ 1432379 h 1439531"/>
                <a:gd name="connsiteX3" fmla="*/ 2509737 w 5048656"/>
                <a:gd name="connsiteY3" fmla="*/ 887630 h 1439531"/>
                <a:gd name="connsiteX4" fmla="*/ 2791839 w 5048656"/>
                <a:gd name="connsiteY4" fmla="*/ 372064 h 1439531"/>
                <a:gd name="connsiteX5" fmla="*/ 3414409 w 5048656"/>
                <a:gd name="connsiteY5" fmla="*/ 21868 h 1439531"/>
                <a:gd name="connsiteX6" fmla="*/ 5048656 w 5048656"/>
                <a:gd name="connsiteY6" fmla="*/ 1014090 h 1439531"/>
                <a:gd name="connsiteX0" fmla="*/ 0 w 5048656"/>
                <a:gd name="connsiteY0" fmla="*/ 1208233 h 1437154"/>
                <a:gd name="connsiteX1" fmla="*/ 846307 w 5048656"/>
                <a:gd name="connsiteY1" fmla="*/ 478658 h 1437154"/>
                <a:gd name="connsiteX2" fmla="*/ 1916349 w 5048656"/>
                <a:gd name="connsiteY2" fmla="*/ 1431969 h 1437154"/>
                <a:gd name="connsiteX3" fmla="*/ 2431915 w 5048656"/>
                <a:gd name="connsiteY3" fmla="*/ 838582 h 1437154"/>
                <a:gd name="connsiteX4" fmla="*/ 2791839 w 5048656"/>
                <a:gd name="connsiteY4" fmla="*/ 371654 h 1437154"/>
                <a:gd name="connsiteX5" fmla="*/ 3414409 w 5048656"/>
                <a:gd name="connsiteY5" fmla="*/ 21458 h 1437154"/>
                <a:gd name="connsiteX6" fmla="*/ 5048656 w 5048656"/>
                <a:gd name="connsiteY6" fmla="*/ 1013680 h 1437154"/>
                <a:gd name="connsiteX0" fmla="*/ 0 w 5048656"/>
                <a:gd name="connsiteY0" fmla="*/ 1143627 h 1372548"/>
                <a:gd name="connsiteX1" fmla="*/ 846307 w 5048656"/>
                <a:gd name="connsiteY1" fmla="*/ 414052 h 1372548"/>
                <a:gd name="connsiteX2" fmla="*/ 1916349 w 5048656"/>
                <a:gd name="connsiteY2" fmla="*/ 1367363 h 1372548"/>
                <a:gd name="connsiteX3" fmla="*/ 2431915 w 5048656"/>
                <a:gd name="connsiteY3" fmla="*/ 773976 h 1372548"/>
                <a:gd name="connsiteX4" fmla="*/ 2791839 w 5048656"/>
                <a:gd name="connsiteY4" fmla="*/ 307048 h 1372548"/>
                <a:gd name="connsiteX5" fmla="*/ 3472775 w 5048656"/>
                <a:gd name="connsiteY5" fmla="*/ 24945 h 1372548"/>
                <a:gd name="connsiteX6" fmla="*/ 5048656 w 5048656"/>
                <a:gd name="connsiteY6" fmla="*/ 949074 h 1372548"/>
                <a:gd name="connsiteX0" fmla="*/ 0 w 4426086"/>
                <a:gd name="connsiteY0" fmla="*/ 1189009 h 1714302"/>
                <a:gd name="connsiteX1" fmla="*/ 846307 w 4426086"/>
                <a:gd name="connsiteY1" fmla="*/ 459434 h 1714302"/>
                <a:gd name="connsiteX2" fmla="*/ 1916349 w 4426086"/>
                <a:gd name="connsiteY2" fmla="*/ 1412745 h 1714302"/>
                <a:gd name="connsiteX3" fmla="*/ 2431915 w 4426086"/>
                <a:gd name="connsiteY3" fmla="*/ 819358 h 1714302"/>
                <a:gd name="connsiteX4" fmla="*/ 2791839 w 4426086"/>
                <a:gd name="connsiteY4" fmla="*/ 352430 h 1714302"/>
                <a:gd name="connsiteX5" fmla="*/ 3472775 w 4426086"/>
                <a:gd name="connsiteY5" fmla="*/ 70327 h 1714302"/>
                <a:gd name="connsiteX6" fmla="*/ 4426086 w 4426086"/>
                <a:gd name="connsiteY6" fmla="*/ 1714302 h 1714302"/>
                <a:gd name="connsiteX0" fmla="*/ 0 w 4426086"/>
                <a:gd name="connsiteY0" fmla="*/ 1177779 h 1703072"/>
                <a:gd name="connsiteX1" fmla="*/ 846307 w 4426086"/>
                <a:gd name="connsiteY1" fmla="*/ 448204 h 1703072"/>
                <a:gd name="connsiteX2" fmla="*/ 1916349 w 4426086"/>
                <a:gd name="connsiteY2" fmla="*/ 1401515 h 1703072"/>
                <a:gd name="connsiteX3" fmla="*/ 2266545 w 4426086"/>
                <a:gd name="connsiteY3" fmla="*/ 117464 h 1703072"/>
                <a:gd name="connsiteX4" fmla="*/ 2791839 w 4426086"/>
                <a:gd name="connsiteY4" fmla="*/ 341200 h 1703072"/>
                <a:gd name="connsiteX5" fmla="*/ 3472775 w 4426086"/>
                <a:gd name="connsiteY5" fmla="*/ 59097 h 1703072"/>
                <a:gd name="connsiteX6" fmla="*/ 4426086 w 4426086"/>
                <a:gd name="connsiteY6" fmla="*/ 1703072 h 1703072"/>
                <a:gd name="connsiteX0" fmla="*/ 0 w 4381616"/>
                <a:gd name="connsiteY0" fmla="*/ 1177779 h 1403775"/>
                <a:gd name="connsiteX1" fmla="*/ 846307 w 4381616"/>
                <a:gd name="connsiteY1" fmla="*/ 448204 h 1403775"/>
                <a:gd name="connsiteX2" fmla="*/ 1916349 w 4381616"/>
                <a:gd name="connsiteY2" fmla="*/ 1401515 h 1403775"/>
                <a:gd name="connsiteX3" fmla="*/ 2266545 w 4381616"/>
                <a:gd name="connsiteY3" fmla="*/ 117464 h 1403775"/>
                <a:gd name="connsiteX4" fmla="*/ 2791839 w 4381616"/>
                <a:gd name="connsiteY4" fmla="*/ 341200 h 1403775"/>
                <a:gd name="connsiteX5" fmla="*/ 3472775 w 4381616"/>
                <a:gd name="connsiteY5" fmla="*/ 59097 h 1403775"/>
                <a:gd name="connsiteX6" fmla="*/ 4381616 w 4381616"/>
                <a:gd name="connsiteY6" fmla="*/ 855420 h 1403775"/>
                <a:gd name="connsiteX0" fmla="*/ 0 w 4381616"/>
                <a:gd name="connsiteY0" fmla="*/ 1177779 h 1403775"/>
                <a:gd name="connsiteX1" fmla="*/ 846307 w 4381616"/>
                <a:gd name="connsiteY1" fmla="*/ 448204 h 1403775"/>
                <a:gd name="connsiteX2" fmla="*/ 1916349 w 4381616"/>
                <a:gd name="connsiteY2" fmla="*/ 1401515 h 1403775"/>
                <a:gd name="connsiteX3" fmla="*/ 2266545 w 4381616"/>
                <a:gd name="connsiteY3" fmla="*/ 117464 h 1403775"/>
                <a:gd name="connsiteX4" fmla="*/ 2791839 w 4381616"/>
                <a:gd name="connsiteY4" fmla="*/ 341200 h 1403775"/>
                <a:gd name="connsiteX5" fmla="*/ 3472775 w 4381616"/>
                <a:gd name="connsiteY5" fmla="*/ 59097 h 1403775"/>
                <a:gd name="connsiteX6" fmla="*/ 4381616 w 4381616"/>
                <a:gd name="connsiteY6" fmla="*/ 855420 h 1403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1616" h="1403775">
                  <a:moveTo>
                    <a:pt x="0" y="1177779"/>
                  </a:moveTo>
                  <a:cubicBezTo>
                    <a:pt x="263458" y="794347"/>
                    <a:pt x="526916" y="410915"/>
                    <a:pt x="846307" y="448204"/>
                  </a:cubicBezTo>
                  <a:cubicBezTo>
                    <a:pt x="1165699" y="485493"/>
                    <a:pt x="1679643" y="1456638"/>
                    <a:pt x="1916349" y="1401515"/>
                  </a:cubicBezTo>
                  <a:cubicBezTo>
                    <a:pt x="2153055" y="1346392"/>
                    <a:pt x="2120630" y="294183"/>
                    <a:pt x="2266545" y="117464"/>
                  </a:cubicBezTo>
                  <a:cubicBezTo>
                    <a:pt x="2412460" y="-59255"/>
                    <a:pt x="2590801" y="350928"/>
                    <a:pt x="2791839" y="341200"/>
                  </a:cubicBezTo>
                  <a:cubicBezTo>
                    <a:pt x="2992877" y="331472"/>
                    <a:pt x="3200401" y="-167882"/>
                    <a:pt x="3472775" y="59097"/>
                  </a:cubicBezTo>
                  <a:cubicBezTo>
                    <a:pt x="3745149" y="286076"/>
                    <a:pt x="3576683" y="492399"/>
                    <a:pt x="4381616" y="855420"/>
                  </a:cubicBezTo>
                </a:path>
              </a:pathLst>
            </a:cu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6512" name="TextBox 60"/>
            <p:cNvSpPr txBox="1">
              <a:spLocks noChangeArrowheads="1"/>
            </p:cNvSpPr>
            <p:nvPr/>
          </p:nvSpPr>
          <p:spPr bwMode="auto">
            <a:xfrm>
              <a:off x="6156325" y="3068638"/>
              <a:ext cx="6461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8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 </a:t>
              </a:r>
              <a:endParaRPr lang="ru-RU" altLang="ru-RU" sz="28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5" name="Полилиния 104"/>
          <p:cNvSpPr/>
          <p:nvPr/>
        </p:nvSpPr>
        <p:spPr>
          <a:xfrm>
            <a:off x="2755900" y="2762250"/>
            <a:ext cx="2732088" cy="987425"/>
          </a:xfrm>
          <a:custGeom>
            <a:avLst/>
            <a:gdLst>
              <a:gd name="connsiteX0" fmla="*/ 0 w 2793442"/>
              <a:gd name="connsiteY0" fmla="*/ 991338 h 991338"/>
              <a:gd name="connsiteX1" fmla="*/ 341644 w 2793442"/>
              <a:gd name="connsiteY1" fmla="*/ 770274 h 991338"/>
              <a:gd name="connsiteX2" fmla="*/ 1266093 w 2793442"/>
              <a:gd name="connsiteY2" fmla="*/ 298002 h 991338"/>
              <a:gd name="connsiteX3" fmla="*/ 2502040 w 2793442"/>
              <a:gd name="connsiteY3" fmla="*/ 16648 h 991338"/>
              <a:gd name="connsiteX4" fmla="*/ 2793442 w 2793442"/>
              <a:gd name="connsiteY4" fmla="*/ 56842 h 991338"/>
              <a:gd name="connsiteX0" fmla="*/ 0 w 2823587"/>
              <a:gd name="connsiteY0" fmla="*/ 998066 h 998066"/>
              <a:gd name="connsiteX1" fmla="*/ 341644 w 2823587"/>
              <a:gd name="connsiteY1" fmla="*/ 777002 h 998066"/>
              <a:gd name="connsiteX2" fmla="*/ 1266093 w 2823587"/>
              <a:gd name="connsiteY2" fmla="*/ 304730 h 998066"/>
              <a:gd name="connsiteX3" fmla="*/ 2502040 w 2823587"/>
              <a:gd name="connsiteY3" fmla="*/ 23376 h 998066"/>
              <a:gd name="connsiteX4" fmla="*/ 2823587 w 2823587"/>
              <a:gd name="connsiteY4" fmla="*/ 43473 h 998066"/>
              <a:gd name="connsiteX0" fmla="*/ 0 w 2823587"/>
              <a:gd name="connsiteY0" fmla="*/ 1000172 h 1000172"/>
              <a:gd name="connsiteX1" fmla="*/ 341644 w 2823587"/>
              <a:gd name="connsiteY1" fmla="*/ 779108 h 1000172"/>
              <a:gd name="connsiteX2" fmla="*/ 1266093 w 2823587"/>
              <a:gd name="connsiteY2" fmla="*/ 306836 h 1000172"/>
              <a:gd name="connsiteX3" fmla="*/ 2502040 w 2823587"/>
              <a:gd name="connsiteY3" fmla="*/ 25482 h 1000172"/>
              <a:gd name="connsiteX4" fmla="*/ 2692959 w 2823587"/>
              <a:gd name="connsiteY4" fmla="*/ 15434 h 1000172"/>
              <a:gd name="connsiteX5" fmla="*/ 2823587 w 2823587"/>
              <a:gd name="connsiteY5" fmla="*/ 45579 h 1000172"/>
              <a:gd name="connsiteX0" fmla="*/ 0 w 2823587"/>
              <a:gd name="connsiteY0" fmla="*/ 1000172 h 1000172"/>
              <a:gd name="connsiteX1" fmla="*/ 341644 w 2823587"/>
              <a:gd name="connsiteY1" fmla="*/ 779108 h 1000172"/>
              <a:gd name="connsiteX2" fmla="*/ 1266093 w 2823587"/>
              <a:gd name="connsiteY2" fmla="*/ 306836 h 1000172"/>
              <a:gd name="connsiteX3" fmla="*/ 2502040 w 2823587"/>
              <a:gd name="connsiteY3" fmla="*/ 25482 h 1000172"/>
              <a:gd name="connsiteX4" fmla="*/ 2692959 w 2823587"/>
              <a:gd name="connsiteY4" fmla="*/ 15434 h 1000172"/>
              <a:gd name="connsiteX5" fmla="*/ 2823587 w 2823587"/>
              <a:gd name="connsiteY5" fmla="*/ 45579 h 1000172"/>
              <a:gd name="connsiteX0" fmla="*/ 0 w 2692959"/>
              <a:gd name="connsiteY0" fmla="*/ 1000172 h 1000172"/>
              <a:gd name="connsiteX1" fmla="*/ 341644 w 2692959"/>
              <a:gd name="connsiteY1" fmla="*/ 779108 h 1000172"/>
              <a:gd name="connsiteX2" fmla="*/ 1266093 w 2692959"/>
              <a:gd name="connsiteY2" fmla="*/ 306836 h 1000172"/>
              <a:gd name="connsiteX3" fmla="*/ 2502040 w 2692959"/>
              <a:gd name="connsiteY3" fmla="*/ 25482 h 1000172"/>
              <a:gd name="connsiteX4" fmla="*/ 2692959 w 2692959"/>
              <a:gd name="connsiteY4" fmla="*/ 15434 h 1000172"/>
              <a:gd name="connsiteX0" fmla="*/ 0 w 2692959"/>
              <a:gd name="connsiteY0" fmla="*/ 1000172 h 1000172"/>
              <a:gd name="connsiteX1" fmla="*/ 341644 w 2692959"/>
              <a:gd name="connsiteY1" fmla="*/ 779108 h 1000172"/>
              <a:gd name="connsiteX2" fmla="*/ 1275679 w 2692959"/>
              <a:gd name="connsiteY2" fmla="*/ 345749 h 1000172"/>
              <a:gd name="connsiteX3" fmla="*/ 2502040 w 2692959"/>
              <a:gd name="connsiteY3" fmla="*/ 25482 h 1000172"/>
              <a:gd name="connsiteX4" fmla="*/ 2692959 w 2692959"/>
              <a:gd name="connsiteY4" fmla="*/ 15434 h 1000172"/>
              <a:gd name="connsiteX0" fmla="*/ 0 w 2692959"/>
              <a:gd name="connsiteY0" fmla="*/ 986923 h 986923"/>
              <a:gd name="connsiteX1" fmla="*/ 341644 w 2692959"/>
              <a:gd name="connsiteY1" fmla="*/ 765859 h 986923"/>
              <a:gd name="connsiteX2" fmla="*/ 1275679 w 2692959"/>
              <a:gd name="connsiteY2" fmla="*/ 332500 h 986923"/>
              <a:gd name="connsiteX3" fmla="*/ 2502040 w 2692959"/>
              <a:gd name="connsiteY3" fmla="*/ 41418 h 986923"/>
              <a:gd name="connsiteX4" fmla="*/ 2692959 w 2692959"/>
              <a:gd name="connsiteY4" fmla="*/ 2185 h 98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2959" h="986923">
                <a:moveTo>
                  <a:pt x="0" y="986923"/>
                </a:moveTo>
                <a:cubicBezTo>
                  <a:pt x="65314" y="934169"/>
                  <a:pt x="129031" y="874929"/>
                  <a:pt x="341644" y="765859"/>
                </a:cubicBezTo>
                <a:cubicBezTo>
                  <a:pt x="554257" y="656789"/>
                  <a:pt x="915613" y="453240"/>
                  <a:pt x="1275679" y="332500"/>
                </a:cubicBezTo>
                <a:cubicBezTo>
                  <a:pt x="1635745" y="211760"/>
                  <a:pt x="2264229" y="89985"/>
                  <a:pt x="2502040" y="41418"/>
                </a:cubicBezTo>
                <a:cubicBezTo>
                  <a:pt x="2739851" y="-7149"/>
                  <a:pt x="2639368" y="-1164"/>
                  <a:pt x="2692959" y="2185"/>
                </a:cubicBezTo>
              </a:path>
            </a:pathLst>
          </a:custGeom>
          <a:ln w="31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" name="Группа 54"/>
          <p:cNvGrpSpPr>
            <a:grpSpLocks/>
          </p:cNvGrpSpPr>
          <p:nvPr/>
        </p:nvGrpSpPr>
        <p:grpSpPr bwMode="auto">
          <a:xfrm>
            <a:off x="3954463" y="1287463"/>
            <a:ext cx="4146550" cy="2936875"/>
            <a:chOff x="4001678" y="1300955"/>
            <a:chExt cx="4145188" cy="2936875"/>
          </a:xfrm>
        </p:grpSpPr>
        <p:grpSp>
          <p:nvGrpSpPr>
            <p:cNvPr id="16504" name="Группа 51"/>
            <p:cNvGrpSpPr>
              <a:grpSpLocks/>
            </p:cNvGrpSpPr>
            <p:nvPr/>
          </p:nvGrpSpPr>
          <p:grpSpPr bwMode="auto">
            <a:xfrm>
              <a:off x="4001678" y="1300955"/>
              <a:ext cx="4145188" cy="2936875"/>
              <a:chOff x="3958098" y="1300956"/>
              <a:chExt cx="4169316" cy="2882250"/>
            </a:xfrm>
          </p:grpSpPr>
          <p:cxnSp>
            <p:nvCxnSpPr>
              <p:cNvPr id="46" name="Прямая со стрелкой 45"/>
              <p:cNvCxnSpPr>
                <a:stCxn id="45" idx="5"/>
              </p:cNvCxnSpPr>
              <p:nvPr/>
            </p:nvCxnSpPr>
            <p:spPr>
              <a:xfrm flipH="1">
                <a:off x="3999600" y="1540884"/>
                <a:ext cx="1462134" cy="736921"/>
              </a:xfrm>
              <a:prstGeom prst="straightConnector1">
                <a:avLst/>
              </a:prstGeom>
              <a:ln>
                <a:solidFill>
                  <a:srgbClr val="0000CC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 стрелкой 46"/>
              <p:cNvCxnSpPr/>
              <p:nvPr/>
            </p:nvCxnSpPr>
            <p:spPr>
              <a:xfrm flipH="1">
                <a:off x="3958098" y="1525304"/>
                <a:ext cx="1482884" cy="1596922"/>
              </a:xfrm>
              <a:prstGeom prst="straightConnector1">
                <a:avLst/>
              </a:prstGeom>
              <a:ln>
                <a:solidFill>
                  <a:srgbClr val="0000CC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508" name="Группа 50"/>
              <p:cNvGrpSpPr>
                <a:grpSpLocks/>
              </p:cNvGrpSpPr>
              <p:nvPr/>
            </p:nvGrpSpPr>
            <p:grpSpPr bwMode="auto">
              <a:xfrm>
                <a:off x="3976480" y="1300956"/>
                <a:ext cx="4150934" cy="2882250"/>
                <a:chOff x="4021516" y="1330325"/>
                <a:chExt cx="4150934" cy="2882250"/>
              </a:xfrm>
            </p:grpSpPr>
            <p:sp>
              <p:nvSpPr>
                <p:cNvPr id="44" name="TextBox 43"/>
                <p:cNvSpPr txBox="1">
                  <a:spLocks noChangeArrowheads="1"/>
                </p:cNvSpPr>
                <p:nvPr/>
              </p:nvSpPr>
              <p:spPr bwMode="auto">
                <a:xfrm>
                  <a:off x="5545078" y="1330325"/>
                  <a:ext cx="2627372" cy="369239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US" altLang="ru-RU" dirty="0" smtClean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itchFamily="34" charset="0"/>
                    </a:rPr>
                    <a:t>Taylor coefficients</a:t>
                  </a:r>
                  <a:endParaRPr lang="ru-RU" altLang="ru-RU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endParaRPr>
                </a:p>
              </p:txBody>
            </p:sp>
            <p:cxnSp>
              <p:nvCxnSpPr>
                <p:cNvPr id="48" name="Прямая со стрелкой 47"/>
                <p:cNvCxnSpPr>
                  <a:stCxn id="45" idx="5"/>
                  <a:endCxn id="34" idx="7"/>
                </p:cNvCxnSpPr>
                <p:nvPr/>
              </p:nvCxnSpPr>
              <p:spPr>
                <a:xfrm flipH="1">
                  <a:off x="4022288" y="1545325"/>
                  <a:ext cx="1474904" cy="2667250"/>
                </a:xfrm>
                <a:prstGeom prst="straightConnector1">
                  <a:avLst/>
                </a:prstGeom>
                <a:ln>
                  <a:solidFill>
                    <a:srgbClr val="0000CC"/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5" name="Овал 44"/>
            <p:cNvSpPr/>
            <p:nvPr/>
          </p:nvSpPr>
          <p:spPr>
            <a:xfrm>
              <a:off x="5425197" y="1473992"/>
              <a:ext cx="84110" cy="8413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Группа 161"/>
          <p:cNvGrpSpPr>
            <a:grpSpLocks/>
          </p:cNvGrpSpPr>
          <p:nvPr/>
        </p:nvGrpSpPr>
        <p:grpSpPr bwMode="auto">
          <a:xfrm>
            <a:off x="4495800" y="2892425"/>
            <a:ext cx="455613" cy="2724150"/>
            <a:chOff x="4499992" y="2902559"/>
            <a:chExt cx="455613" cy="2723099"/>
          </a:xfrm>
        </p:grpSpPr>
        <p:sp>
          <p:nvSpPr>
            <p:cNvPr id="161" name="Овал 160"/>
            <p:cNvSpPr>
              <a:spLocks noChangeAspect="1"/>
            </p:cNvSpPr>
            <p:nvPr/>
          </p:nvSpPr>
          <p:spPr>
            <a:xfrm>
              <a:off x="4631755" y="4890930"/>
              <a:ext cx="95250" cy="93626"/>
            </a:xfrm>
            <a:prstGeom prst="ellipse">
              <a:avLst/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16497" name="Группа 145"/>
            <p:cNvGrpSpPr>
              <a:grpSpLocks/>
            </p:cNvGrpSpPr>
            <p:nvPr/>
          </p:nvGrpSpPr>
          <p:grpSpPr bwMode="auto">
            <a:xfrm>
              <a:off x="4499992" y="2902559"/>
              <a:ext cx="455613" cy="2723099"/>
              <a:chOff x="4486478" y="2902559"/>
              <a:chExt cx="455613" cy="2723099"/>
            </a:xfrm>
          </p:grpSpPr>
          <p:sp>
            <p:nvSpPr>
              <p:cNvPr id="16498" name="TextBox 144"/>
              <p:cNvSpPr txBox="1">
                <a:spLocks noChangeArrowheads="1"/>
              </p:cNvSpPr>
              <p:nvPr/>
            </p:nvSpPr>
            <p:spPr bwMode="auto">
              <a:xfrm>
                <a:off x="4486478" y="5163695"/>
                <a:ext cx="455613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ru-RU" sz="24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ru-RU" altLang="ru-RU" sz="2400" baseline="-25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8" name="Овал 137"/>
              <p:cNvSpPr>
                <a:spLocks noChangeAspect="1"/>
              </p:cNvSpPr>
              <p:nvPr/>
            </p:nvSpPr>
            <p:spPr>
              <a:xfrm>
                <a:off x="4619828" y="4754457"/>
                <a:ext cx="93663" cy="93626"/>
              </a:xfrm>
              <a:prstGeom prst="ellipse">
                <a:avLst/>
              </a:prstGeom>
              <a:solidFill>
                <a:srgbClr val="FF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39" name="Овал 138"/>
              <p:cNvSpPr>
                <a:spLocks noChangeAspect="1"/>
              </p:cNvSpPr>
              <p:nvPr/>
            </p:nvSpPr>
            <p:spPr>
              <a:xfrm>
                <a:off x="4618241" y="4219676"/>
                <a:ext cx="95250" cy="93627"/>
              </a:xfrm>
              <a:prstGeom prst="ellipse">
                <a:avLst/>
              </a:prstGeom>
              <a:solidFill>
                <a:srgbClr val="FF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40" name="Овал 139"/>
              <p:cNvSpPr>
                <a:spLocks noChangeAspect="1"/>
              </p:cNvSpPr>
              <p:nvPr/>
            </p:nvSpPr>
            <p:spPr>
              <a:xfrm>
                <a:off x="4583316" y="3776935"/>
                <a:ext cx="95250" cy="93626"/>
              </a:xfrm>
              <a:prstGeom prst="ellipse">
                <a:avLst/>
              </a:prstGeom>
              <a:solidFill>
                <a:srgbClr val="FF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41" name="Овал 140"/>
              <p:cNvSpPr>
                <a:spLocks noChangeAspect="1"/>
              </p:cNvSpPr>
              <p:nvPr/>
            </p:nvSpPr>
            <p:spPr>
              <a:xfrm>
                <a:off x="4573791" y="2902559"/>
                <a:ext cx="93662" cy="93627"/>
              </a:xfrm>
              <a:prstGeom prst="ellipse">
                <a:avLst/>
              </a:prstGeom>
              <a:solidFill>
                <a:srgbClr val="FF0000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42" name="Овал 141"/>
              <p:cNvSpPr>
                <a:spLocks noChangeAspect="1"/>
              </p:cNvSpPr>
              <p:nvPr/>
            </p:nvSpPr>
            <p:spPr>
              <a:xfrm>
                <a:off x="4565853" y="3085052"/>
                <a:ext cx="104775" cy="104735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grpSp>
        <p:nvGrpSpPr>
          <p:cNvPr id="14" name="Группа 59"/>
          <p:cNvGrpSpPr>
            <a:grpSpLocks/>
          </p:cNvGrpSpPr>
          <p:nvPr/>
        </p:nvGrpSpPr>
        <p:grpSpPr bwMode="auto">
          <a:xfrm>
            <a:off x="2535238" y="1984375"/>
            <a:ext cx="3621087" cy="3676650"/>
            <a:chOff x="2535238" y="1984375"/>
            <a:chExt cx="3621087" cy="3676650"/>
          </a:xfrm>
        </p:grpSpPr>
        <p:cxnSp>
          <p:nvCxnSpPr>
            <p:cNvPr id="56" name="Прямая соединительная линия 55"/>
            <p:cNvCxnSpPr/>
            <p:nvPr/>
          </p:nvCxnSpPr>
          <p:spPr>
            <a:xfrm>
              <a:off x="3059113" y="2146300"/>
              <a:ext cx="0" cy="30686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H="1">
              <a:off x="5219700" y="1984375"/>
              <a:ext cx="4763" cy="32448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94" name="TextBox 57"/>
            <p:cNvSpPr txBox="1">
              <a:spLocks noChangeArrowheads="1"/>
            </p:cNvSpPr>
            <p:nvPr/>
          </p:nvSpPr>
          <p:spPr bwMode="auto">
            <a:xfrm>
              <a:off x="2535238" y="5260975"/>
              <a:ext cx="12446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0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ru-RU" sz="2000" i="1" baseline="-25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altLang="ru-RU" sz="20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l-GR" altLang="ru-RU" sz="20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ru-RU" altLang="ru-RU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95" name="TextBox 58"/>
            <p:cNvSpPr txBox="1">
              <a:spLocks noChangeArrowheads="1"/>
            </p:cNvSpPr>
            <p:nvPr/>
          </p:nvSpPr>
          <p:spPr bwMode="auto">
            <a:xfrm>
              <a:off x="4899025" y="5260975"/>
              <a:ext cx="12573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0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ru-RU" sz="2000" i="1" baseline="-25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altLang="ru-RU" sz="20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l-GR" altLang="ru-RU" sz="20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endParaRPr lang="ru-RU" altLang="ru-RU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Группа 74"/>
          <p:cNvGrpSpPr>
            <a:grpSpLocks/>
          </p:cNvGrpSpPr>
          <p:nvPr/>
        </p:nvGrpSpPr>
        <p:grpSpPr bwMode="auto">
          <a:xfrm>
            <a:off x="2922588" y="2125663"/>
            <a:ext cx="3881437" cy="1427162"/>
            <a:chOff x="2923307" y="2125663"/>
            <a:chExt cx="3880718" cy="1427194"/>
          </a:xfrm>
        </p:grpSpPr>
        <p:sp>
          <p:nvSpPr>
            <p:cNvPr id="64" name="Левая фигурная скобка 63"/>
            <p:cNvSpPr/>
            <p:nvPr/>
          </p:nvSpPr>
          <p:spPr>
            <a:xfrm>
              <a:off x="2923307" y="2921018"/>
              <a:ext cx="136500" cy="631839"/>
            </a:xfrm>
            <a:prstGeom prst="leftBrace">
              <a:avLst>
                <a:gd name="adj1" fmla="val 8333"/>
                <a:gd name="adj2" fmla="val 50000"/>
              </a:avLst>
            </a:prstGeom>
            <a:ln w="12700">
              <a:solidFill>
                <a:srgbClr val="1B06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>
                <a:ln w="285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490" name="TextBox 64"/>
            <p:cNvSpPr txBox="1">
              <a:spLocks noChangeArrowheads="1"/>
            </p:cNvSpPr>
            <p:nvPr/>
          </p:nvSpPr>
          <p:spPr bwMode="auto">
            <a:xfrm>
              <a:off x="5381625" y="2184400"/>
              <a:ext cx="1422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800">
                  <a:solidFill>
                    <a:srgbClr val="1B069A"/>
                  </a:solidFill>
                </a:rPr>
                <a:t>|</a:t>
              </a:r>
              <a:r>
                <a:rPr lang="en-US" altLang="ru-RU" sz="2800" i="1">
                  <a:solidFill>
                    <a:srgbClr val="1B06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f-p</a:t>
              </a:r>
              <a:r>
                <a:rPr lang="en-US" altLang="ru-RU" sz="2800" i="1" baseline="-25000">
                  <a:solidFill>
                    <a:srgbClr val="1B069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ru-RU" sz="2800">
                  <a:solidFill>
                    <a:srgbClr val="1B069A"/>
                  </a:solidFill>
                </a:rPr>
                <a:t> |</a:t>
              </a:r>
              <a:endParaRPr lang="ru-RU" altLang="ru-RU" sz="2800" baseline="-25000">
                <a:solidFill>
                  <a:srgbClr val="1B069A"/>
                </a:solidFill>
              </a:endParaRPr>
            </a:p>
          </p:txBody>
        </p:sp>
        <p:sp>
          <p:nvSpPr>
            <p:cNvPr id="66" name="Правая фигурная скобка 65"/>
            <p:cNvSpPr/>
            <p:nvPr/>
          </p:nvSpPr>
          <p:spPr>
            <a:xfrm>
              <a:off x="5273958" y="2125663"/>
              <a:ext cx="155546" cy="654065"/>
            </a:xfrm>
            <a:prstGeom prst="rightBrace">
              <a:avLst/>
            </a:prstGeom>
            <a:ln w="12700">
              <a:solidFill>
                <a:srgbClr val="1B06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>
                <a:ln w="28575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4" name="Заголовок 1"/>
          <p:cNvSpPr txBox="1">
            <a:spLocks/>
          </p:cNvSpPr>
          <p:nvPr/>
        </p:nvSpPr>
        <p:spPr>
          <a:xfrm>
            <a:off x="1187450" y="115888"/>
            <a:ext cx="7705725" cy="51117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BEM-Approximation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it works?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Object 13"/>
          <p:cNvGraphicFramePr>
            <a:graphicFrameLocks noChangeAspect="1"/>
          </p:cNvGraphicFramePr>
          <p:nvPr/>
        </p:nvGraphicFramePr>
        <p:xfrm>
          <a:off x="3492500" y="628650"/>
          <a:ext cx="47720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7" name="Equation" r:id="rId5" imgW="3200400" imgH="254000" progId="Equation.DSMT4">
                  <p:embed/>
                </p:oleObj>
              </mc:Choice>
              <mc:Fallback>
                <p:oleObj name="Equation" r:id="rId5" imgW="3200400" imgH="2540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628650"/>
                        <a:ext cx="477202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52438" y="188913"/>
            <a:ext cx="3389312" cy="12065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 BEM-model:</a:t>
            </a:r>
          </a:p>
          <a:p>
            <a:pPr algn="ctr" eaLnBrk="1" hangingPunct="1">
              <a:defRPr/>
            </a:pP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Horner’s </a:t>
            </a:r>
            <a:r>
              <a:rPr lang="en-US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scheme type)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pSp>
        <p:nvGrpSpPr>
          <p:cNvPr id="16" name="Группа 13"/>
          <p:cNvGrpSpPr>
            <a:grpSpLocks/>
          </p:cNvGrpSpPr>
          <p:nvPr/>
        </p:nvGrpSpPr>
        <p:grpSpPr bwMode="auto">
          <a:xfrm>
            <a:off x="1511300" y="2014538"/>
            <a:ext cx="5646738" cy="3492500"/>
            <a:chOff x="1547813" y="1984375"/>
            <a:chExt cx="5646737" cy="3492500"/>
          </a:xfrm>
        </p:grpSpPr>
        <p:grpSp>
          <p:nvGrpSpPr>
            <p:cNvPr id="16484" name="Группа 9"/>
            <p:cNvGrpSpPr>
              <a:grpSpLocks/>
            </p:cNvGrpSpPr>
            <p:nvPr/>
          </p:nvGrpSpPr>
          <p:grpSpPr bwMode="auto">
            <a:xfrm>
              <a:off x="1547813" y="2276475"/>
              <a:ext cx="5111750" cy="3168650"/>
              <a:chOff x="1547813" y="2276475"/>
              <a:chExt cx="5111750" cy="3168650"/>
            </a:xfrm>
          </p:grpSpPr>
          <p:cxnSp>
            <p:nvCxnSpPr>
              <p:cNvPr id="7" name="Прямая со стрелкой 6"/>
              <p:cNvCxnSpPr/>
              <p:nvPr/>
            </p:nvCxnSpPr>
            <p:spPr>
              <a:xfrm>
                <a:off x="1547813" y="5229225"/>
                <a:ext cx="511174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 стрелкой 7"/>
              <p:cNvCxnSpPr/>
              <p:nvPr/>
            </p:nvCxnSpPr>
            <p:spPr>
              <a:xfrm flipV="1">
                <a:off x="1835151" y="2276475"/>
                <a:ext cx="0" cy="31686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485" name="TextBox 11"/>
            <p:cNvSpPr txBox="1">
              <a:spLocks noChangeArrowheads="1"/>
            </p:cNvSpPr>
            <p:nvPr/>
          </p:nvSpPr>
          <p:spPr bwMode="auto">
            <a:xfrm>
              <a:off x="6642100" y="4891088"/>
              <a:ext cx="552450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32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ru-RU" altLang="ru-RU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86" name="TextBox 12"/>
            <p:cNvSpPr txBox="1">
              <a:spLocks noChangeArrowheads="1"/>
            </p:cNvSpPr>
            <p:nvPr/>
          </p:nvSpPr>
          <p:spPr bwMode="auto">
            <a:xfrm>
              <a:off x="1870075" y="1984375"/>
              <a:ext cx="5524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32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ru-RU" altLang="ru-RU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Группа 35"/>
          <p:cNvGrpSpPr>
            <a:grpSpLocks/>
          </p:cNvGrpSpPr>
          <p:nvPr/>
        </p:nvGrpSpPr>
        <p:grpSpPr bwMode="auto">
          <a:xfrm>
            <a:off x="3949700" y="2247900"/>
            <a:ext cx="103188" cy="3024188"/>
            <a:chOff x="3949700" y="2247900"/>
            <a:chExt cx="103188" cy="3024188"/>
          </a:xfrm>
        </p:grpSpPr>
        <p:sp>
          <p:nvSpPr>
            <p:cNvPr id="24" name="Овал 23"/>
            <p:cNvSpPr/>
            <p:nvPr/>
          </p:nvSpPr>
          <p:spPr>
            <a:xfrm>
              <a:off x="3951288" y="2689225"/>
              <a:ext cx="84137" cy="7143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3959225" y="3625850"/>
              <a:ext cx="77788" cy="6508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3951288" y="3914775"/>
              <a:ext cx="93662" cy="6985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3957638" y="4829175"/>
              <a:ext cx="84137" cy="7143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3952875" y="5178425"/>
              <a:ext cx="93663" cy="9366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3952875" y="5013325"/>
              <a:ext cx="84138" cy="71438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" name="Овал 29"/>
            <p:cNvSpPr/>
            <p:nvPr/>
          </p:nvSpPr>
          <p:spPr>
            <a:xfrm>
              <a:off x="3956050" y="4487863"/>
              <a:ext cx="84138" cy="93662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1" name="Овал 30"/>
            <p:cNvSpPr/>
            <p:nvPr/>
          </p:nvSpPr>
          <p:spPr>
            <a:xfrm>
              <a:off x="3951288" y="3406775"/>
              <a:ext cx="84137" cy="9366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Овал 31"/>
            <p:cNvSpPr/>
            <p:nvPr/>
          </p:nvSpPr>
          <p:spPr>
            <a:xfrm>
              <a:off x="3951288" y="2452688"/>
              <a:ext cx="84137" cy="7143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3957638" y="2247900"/>
              <a:ext cx="84137" cy="7143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3949700" y="4202113"/>
              <a:ext cx="84138" cy="7143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3960813" y="3059113"/>
              <a:ext cx="92075" cy="93662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Группа 42"/>
          <p:cNvGrpSpPr>
            <a:grpSpLocks/>
          </p:cNvGrpSpPr>
          <p:nvPr/>
        </p:nvGrpSpPr>
        <p:grpSpPr bwMode="auto">
          <a:xfrm>
            <a:off x="2185988" y="1395413"/>
            <a:ext cx="3116262" cy="2789237"/>
            <a:chOff x="2195513" y="1394806"/>
            <a:chExt cx="3116871" cy="2789844"/>
          </a:xfrm>
        </p:grpSpPr>
        <p:sp>
          <p:nvSpPr>
            <p:cNvPr id="39" name="Полилиния 38"/>
            <p:cNvSpPr/>
            <p:nvPr/>
          </p:nvSpPr>
          <p:spPr>
            <a:xfrm>
              <a:off x="2735368" y="1983896"/>
              <a:ext cx="2577016" cy="2200754"/>
            </a:xfrm>
            <a:custGeom>
              <a:avLst/>
              <a:gdLst>
                <a:gd name="connsiteX0" fmla="*/ 0 w 1906621"/>
                <a:gd name="connsiteY0" fmla="*/ 1614791 h 2258210"/>
                <a:gd name="connsiteX1" fmla="*/ 175097 w 1906621"/>
                <a:gd name="connsiteY1" fmla="*/ 2140085 h 2258210"/>
                <a:gd name="connsiteX2" fmla="*/ 350195 w 1906621"/>
                <a:gd name="connsiteY2" fmla="*/ 2237362 h 2258210"/>
                <a:gd name="connsiteX3" fmla="*/ 525293 w 1906621"/>
                <a:gd name="connsiteY3" fmla="*/ 1838528 h 2258210"/>
                <a:gd name="connsiteX4" fmla="*/ 554476 w 1906621"/>
                <a:gd name="connsiteY4" fmla="*/ 1566153 h 2258210"/>
                <a:gd name="connsiteX5" fmla="*/ 642025 w 1906621"/>
                <a:gd name="connsiteY5" fmla="*/ 1089498 h 2258210"/>
                <a:gd name="connsiteX6" fmla="*/ 739302 w 1906621"/>
                <a:gd name="connsiteY6" fmla="*/ 885217 h 2258210"/>
                <a:gd name="connsiteX7" fmla="*/ 924127 w 1906621"/>
                <a:gd name="connsiteY7" fmla="*/ 953311 h 2258210"/>
                <a:gd name="connsiteX8" fmla="*/ 1079770 w 1906621"/>
                <a:gd name="connsiteY8" fmla="*/ 1108953 h 2258210"/>
                <a:gd name="connsiteX9" fmla="*/ 1245140 w 1906621"/>
                <a:gd name="connsiteY9" fmla="*/ 1138136 h 2258210"/>
                <a:gd name="connsiteX10" fmla="*/ 1906621 w 1906621"/>
                <a:gd name="connsiteY10" fmla="*/ 0 h 2258210"/>
                <a:gd name="connsiteX0" fmla="*/ 0 w 1906621"/>
                <a:gd name="connsiteY0" fmla="*/ 1614791 h 2258210"/>
                <a:gd name="connsiteX1" fmla="*/ 175097 w 1906621"/>
                <a:gd name="connsiteY1" fmla="*/ 2140085 h 2258210"/>
                <a:gd name="connsiteX2" fmla="*/ 350195 w 1906621"/>
                <a:gd name="connsiteY2" fmla="*/ 2237362 h 2258210"/>
                <a:gd name="connsiteX3" fmla="*/ 525293 w 1906621"/>
                <a:gd name="connsiteY3" fmla="*/ 1838528 h 2258210"/>
                <a:gd name="connsiteX4" fmla="*/ 554476 w 1906621"/>
                <a:gd name="connsiteY4" fmla="*/ 1566153 h 2258210"/>
                <a:gd name="connsiteX5" fmla="*/ 642025 w 1906621"/>
                <a:gd name="connsiteY5" fmla="*/ 1089498 h 2258210"/>
                <a:gd name="connsiteX6" fmla="*/ 739302 w 1906621"/>
                <a:gd name="connsiteY6" fmla="*/ 885217 h 2258210"/>
                <a:gd name="connsiteX7" fmla="*/ 924127 w 1906621"/>
                <a:gd name="connsiteY7" fmla="*/ 953311 h 2258210"/>
                <a:gd name="connsiteX8" fmla="*/ 1167319 w 1906621"/>
                <a:gd name="connsiteY8" fmla="*/ 1196502 h 2258210"/>
                <a:gd name="connsiteX9" fmla="*/ 1245140 w 1906621"/>
                <a:gd name="connsiteY9" fmla="*/ 1138136 h 2258210"/>
                <a:gd name="connsiteX10" fmla="*/ 1906621 w 1906621"/>
                <a:gd name="connsiteY10" fmla="*/ 0 h 2258210"/>
                <a:gd name="connsiteX0" fmla="*/ 0 w 1906621"/>
                <a:gd name="connsiteY0" fmla="*/ 1614791 h 2258210"/>
                <a:gd name="connsiteX1" fmla="*/ 175097 w 1906621"/>
                <a:gd name="connsiteY1" fmla="*/ 2140085 h 2258210"/>
                <a:gd name="connsiteX2" fmla="*/ 350195 w 1906621"/>
                <a:gd name="connsiteY2" fmla="*/ 2237362 h 2258210"/>
                <a:gd name="connsiteX3" fmla="*/ 525293 w 1906621"/>
                <a:gd name="connsiteY3" fmla="*/ 1838528 h 2258210"/>
                <a:gd name="connsiteX4" fmla="*/ 554476 w 1906621"/>
                <a:gd name="connsiteY4" fmla="*/ 1566153 h 2258210"/>
                <a:gd name="connsiteX5" fmla="*/ 642025 w 1906621"/>
                <a:gd name="connsiteY5" fmla="*/ 1089498 h 2258210"/>
                <a:gd name="connsiteX6" fmla="*/ 739302 w 1906621"/>
                <a:gd name="connsiteY6" fmla="*/ 885217 h 2258210"/>
                <a:gd name="connsiteX7" fmla="*/ 924127 w 1906621"/>
                <a:gd name="connsiteY7" fmla="*/ 953311 h 2258210"/>
                <a:gd name="connsiteX8" fmla="*/ 1167319 w 1906621"/>
                <a:gd name="connsiteY8" fmla="*/ 1196502 h 2258210"/>
                <a:gd name="connsiteX9" fmla="*/ 1410510 w 1906621"/>
                <a:gd name="connsiteY9" fmla="*/ 865762 h 2258210"/>
                <a:gd name="connsiteX10" fmla="*/ 1906621 w 1906621"/>
                <a:gd name="connsiteY10" fmla="*/ 0 h 2258210"/>
                <a:gd name="connsiteX0" fmla="*/ 0 w 1906621"/>
                <a:gd name="connsiteY0" fmla="*/ 1614791 h 2258210"/>
                <a:gd name="connsiteX1" fmla="*/ 175097 w 1906621"/>
                <a:gd name="connsiteY1" fmla="*/ 2140085 h 2258210"/>
                <a:gd name="connsiteX2" fmla="*/ 350195 w 1906621"/>
                <a:gd name="connsiteY2" fmla="*/ 2237362 h 2258210"/>
                <a:gd name="connsiteX3" fmla="*/ 525293 w 1906621"/>
                <a:gd name="connsiteY3" fmla="*/ 1838528 h 2258210"/>
                <a:gd name="connsiteX4" fmla="*/ 554476 w 1906621"/>
                <a:gd name="connsiteY4" fmla="*/ 1566153 h 2258210"/>
                <a:gd name="connsiteX5" fmla="*/ 642025 w 1906621"/>
                <a:gd name="connsiteY5" fmla="*/ 1089498 h 2258210"/>
                <a:gd name="connsiteX6" fmla="*/ 739302 w 1906621"/>
                <a:gd name="connsiteY6" fmla="*/ 885217 h 2258210"/>
                <a:gd name="connsiteX7" fmla="*/ 924127 w 1906621"/>
                <a:gd name="connsiteY7" fmla="*/ 953311 h 2258210"/>
                <a:gd name="connsiteX8" fmla="*/ 1206230 w 1906621"/>
                <a:gd name="connsiteY8" fmla="*/ 1138136 h 2258210"/>
                <a:gd name="connsiteX9" fmla="*/ 1410510 w 1906621"/>
                <a:gd name="connsiteY9" fmla="*/ 865762 h 2258210"/>
                <a:gd name="connsiteX10" fmla="*/ 1906621 w 1906621"/>
                <a:gd name="connsiteY10" fmla="*/ 0 h 2258210"/>
                <a:gd name="connsiteX0" fmla="*/ 0 w 1906621"/>
                <a:gd name="connsiteY0" fmla="*/ 1614791 h 2258210"/>
                <a:gd name="connsiteX1" fmla="*/ 175097 w 1906621"/>
                <a:gd name="connsiteY1" fmla="*/ 2140085 h 2258210"/>
                <a:gd name="connsiteX2" fmla="*/ 350195 w 1906621"/>
                <a:gd name="connsiteY2" fmla="*/ 2237362 h 2258210"/>
                <a:gd name="connsiteX3" fmla="*/ 525293 w 1906621"/>
                <a:gd name="connsiteY3" fmla="*/ 1838528 h 2258210"/>
                <a:gd name="connsiteX4" fmla="*/ 554476 w 1906621"/>
                <a:gd name="connsiteY4" fmla="*/ 1566153 h 2258210"/>
                <a:gd name="connsiteX5" fmla="*/ 642025 w 1906621"/>
                <a:gd name="connsiteY5" fmla="*/ 1089498 h 2258210"/>
                <a:gd name="connsiteX6" fmla="*/ 739302 w 1906621"/>
                <a:gd name="connsiteY6" fmla="*/ 904673 h 2258210"/>
                <a:gd name="connsiteX7" fmla="*/ 924127 w 1906621"/>
                <a:gd name="connsiteY7" fmla="*/ 953311 h 2258210"/>
                <a:gd name="connsiteX8" fmla="*/ 1206230 w 1906621"/>
                <a:gd name="connsiteY8" fmla="*/ 1138136 h 2258210"/>
                <a:gd name="connsiteX9" fmla="*/ 1410510 w 1906621"/>
                <a:gd name="connsiteY9" fmla="*/ 865762 h 2258210"/>
                <a:gd name="connsiteX10" fmla="*/ 1906621 w 1906621"/>
                <a:gd name="connsiteY10" fmla="*/ 0 h 2258210"/>
                <a:gd name="connsiteX0" fmla="*/ 73415 w 1980036"/>
                <a:gd name="connsiteY0" fmla="*/ 1614791 h 2267166"/>
                <a:gd name="connsiteX1" fmla="*/ 5321 w 1980036"/>
                <a:gd name="connsiteY1" fmla="*/ 1361872 h 2267166"/>
                <a:gd name="connsiteX2" fmla="*/ 248512 w 1980036"/>
                <a:gd name="connsiteY2" fmla="*/ 2140085 h 2267166"/>
                <a:gd name="connsiteX3" fmla="*/ 423610 w 1980036"/>
                <a:gd name="connsiteY3" fmla="*/ 2237362 h 2267166"/>
                <a:gd name="connsiteX4" fmla="*/ 598708 w 1980036"/>
                <a:gd name="connsiteY4" fmla="*/ 1838528 h 2267166"/>
                <a:gd name="connsiteX5" fmla="*/ 627891 w 1980036"/>
                <a:gd name="connsiteY5" fmla="*/ 1566153 h 2267166"/>
                <a:gd name="connsiteX6" fmla="*/ 715440 w 1980036"/>
                <a:gd name="connsiteY6" fmla="*/ 1089498 h 2267166"/>
                <a:gd name="connsiteX7" fmla="*/ 812717 w 1980036"/>
                <a:gd name="connsiteY7" fmla="*/ 904673 h 2267166"/>
                <a:gd name="connsiteX8" fmla="*/ 997542 w 1980036"/>
                <a:gd name="connsiteY8" fmla="*/ 953311 h 2267166"/>
                <a:gd name="connsiteX9" fmla="*/ 1279645 w 1980036"/>
                <a:gd name="connsiteY9" fmla="*/ 1138136 h 2267166"/>
                <a:gd name="connsiteX10" fmla="*/ 1483925 w 1980036"/>
                <a:gd name="connsiteY10" fmla="*/ 865762 h 2267166"/>
                <a:gd name="connsiteX11" fmla="*/ 1980036 w 1980036"/>
                <a:gd name="connsiteY11" fmla="*/ 0 h 2267166"/>
                <a:gd name="connsiteX0" fmla="*/ 672092 w 2578713"/>
                <a:gd name="connsiteY0" fmla="*/ 1614791 h 2347378"/>
                <a:gd name="connsiteX1" fmla="*/ 883 w 2578713"/>
                <a:gd name="connsiteY1" fmla="*/ 48638 h 2347378"/>
                <a:gd name="connsiteX2" fmla="*/ 847189 w 2578713"/>
                <a:gd name="connsiteY2" fmla="*/ 2140085 h 2347378"/>
                <a:gd name="connsiteX3" fmla="*/ 1022287 w 2578713"/>
                <a:gd name="connsiteY3" fmla="*/ 2237362 h 2347378"/>
                <a:gd name="connsiteX4" fmla="*/ 1197385 w 2578713"/>
                <a:gd name="connsiteY4" fmla="*/ 1838528 h 2347378"/>
                <a:gd name="connsiteX5" fmla="*/ 1226568 w 2578713"/>
                <a:gd name="connsiteY5" fmla="*/ 1566153 h 2347378"/>
                <a:gd name="connsiteX6" fmla="*/ 1314117 w 2578713"/>
                <a:gd name="connsiteY6" fmla="*/ 1089498 h 2347378"/>
                <a:gd name="connsiteX7" fmla="*/ 1411394 w 2578713"/>
                <a:gd name="connsiteY7" fmla="*/ 904673 h 2347378"/>
                <a:gd name="connsiteX8" fmla="*/ 1596219 w 2578713"/>
                <a:gd name="connsiteY8" fmla="*/ 953311 h 2347378"/>
                <a:gd name="connsiteX9" fmla="*/ 1878322 w 2578713"/>
                <a:gd name="connsiteY9" fmla="*/ 1138136 h 2347378"/>
                <a:gd name="connsiteX10" fmla="*/ 2082602 w 2578713"/>
                <a:gd name="connsiteY10" fmla="*/ 865762 h 2347378"/>
                <a:gd name="connsiteX11" fmla="*/ 2578713 w 2578713"/>
                <a:gd name="connsiteY11" fmla="*/ 0 h 2347378"/>
                <a:gd name="connsiteX0" fmla="*/ 0 w 2577830"/>
                <a:gd name="connsiteY0" fmla="*/ 48638 h 2347378"/>
                <a:gd name="connsiteX1" fmla="*/ 846306 w 2577830"/>
                <a:gd name="connsiteY1" fmla="*/ 2140085 h 2347378"/>
                <a:gd name="connsiteX2" fmla="*/ 1021404 w 2577830"/>
                <a:gd name="connsiteY2" fmla="*/ 2237362 h 2347378"/>
                <a:gd name="connsiteX3" fmla="*/ 1196502 w 2577830"/>
                <a:gd name="connsiteY3" fmla="*/ 1838528 h 2347378"/>
                <a:gd name="connsiteX4" fmla="*/ 1225685 w 2577830"/>
                <a:gd name="connsiteY4" fmla="*/ 1566153 h 2347378"/>
                <a:gd name="connsiteX5" fmla="*/ 1313234 w 2577830"/>
                <a:gd name="connsiteY5" fmla="*/ 1089498 h 2347378"/>
                <a:gd name="connsiteX6" fmla="*/ 1410511 w 2577830"/>
                <a:gd name="connsiteY6" fmla="*/ 904673 h 2347378"/>
                <a:gd name="connsiteX7" fmla="*/ 1595336 w 2577830"/>
                <a:gd name="connsiteY7" fmla="*/ 953311 h 2347378"/>
                <a:gd name="connsiteX8" fmla="*/ 1877439 w 2577830"/>
                <a:gd name="connsiteY8" fmla="*/ 1138136 h 2347378"/>
                <a:gd name="connsiteX9" fmla="*/ 2081719 w 2577830"/>
                <a:gd name="connsiteY9" fmla="*/ 865762 h 2347378"/>
                <a:gd name="connsiteX10" fmla="*/ 2577830 w 2577830"/>
                <a:gd name="connsiteY10" fmla="*/ 0 h 2347378"/>
                <a:gd name="connsiteX0" fmla="*/ 0 w 2577830"/>
                <a:gd name="connsiteY0" fmla="*/ 48638 h 2260576"/>
                <a:gd name="connsiteX1" fmla="*/ 778212 w 2577830"/>
                <a:gd name="connsiteY1" fmla="*/ 1974715 h 2260576"/>
                <a:gd name="connsiteX2" fmla="*/ 1021404 w 2577830"/>
                <a:gd name="connsiteY2" fmla="*/ 2237362 h 2260576"/>
                <a:gd name="connsiteX3" fmla="*/ 1196502 w 2577830"/>
                <a:gd name="connsiteY3" fmla="*/ 1838528 h 2260576"/>
                <a:gd name="connsiteX4" fmla="*/ 1225685 w 2577830"/>
                <a:gd name="connsiteY4" fmla="*/ 1566153 h 2260576"/>
                <a:gd name="connsiteX5" fmla="*/ 1313234 w 2577830"/>
                <a:gd name="connsiteY5" fmla="*/ 1089498 h 2260576"/>
                <a:gd name="connsiteX6" fmla="*/ 1410511 w 2577830"/>
                <a:gd name="connsiteY6" fmla="*/ 904673 h 2260576"/>
                <a:gd name="connsiteX7" fmla="*/ 1595336 w 2577830"/>
                <a:gd name="connsiteY7" fmla="*/ 953311 h 2260576"/>
                <a:gd name="connsiteX8" fmla="*/ 1877439 w 2577830"/>
                <a:gd name="connsiteY8" fmla="*/ 1138136 h 2260576"/>
                <a:gd name="connsiteX9" fmla="*/ 2081719 w 2577830"/>
                <a:gd name="connsiteY9" fmla="*/ 865762 h 2260576"/>
                <a:gd name="connsiteX10" fmla="*/ 2577830 w 2577830"/>
                <a:gd name="connsiteY10" fmla="*/ 0 h 2260576"/>
                <a:gd name="connsiteX0" fmla="*/ 0 w 2577830"/>
                <a:gd name="connsiteY0" fmla="*/ 48638 h 2240858"/>
                <a:gd name="connsiteX1" fmla="*/ 729573 w 2577830"/>
                <a:gd name="connsiteY1" fmla="*/ 1896894 h 2240858"/>
                <a:gd name="connsiteX2" fmla="*/ 1021404 w 2577830"/>
                <a:gd name="connsiteY2" fmla="*/ 2237362 h 2240858"/>
                <a:gd name="connsiteX3" fmla="*/ 1196502 w 2577830"/>
                <a:gd name="connsiteY3" fmla="*/ 1838528 h 2240858"/>
                <a:gd name="connsiteX4" fmla="*/ 1225685 w 2577830"/>
                <a:gd name="connsiteY4" fmla="*/ 1566153 h 2240858"/>
                <a:gd name="connsiteX5" fmla="*/ 1313234 w 2577830"/>
                <a:gd name="connsiteY5" fmla="*/ 1089498 h 2240858"/>
                <a:gd name="connsiteX6" fmla="*/ 1410511 w 2577830"/>
                <a:gd name="connsiteY6" fmla="*/ 904673 h 2240858"/>
                <a:gd name="connsiteX7" fmla="*/ 1595336 w 2577830"/>
                <a:gd name="connsiteY7" fmla="*/ 953311 h 2240858"/>
                <a:gd name="connsiteX8" fmla="*/ 1877439 w 2577830"/>
                <a:gd name="connsiteY8" fmla="*/ 1138136 h 2240858"/>
                <a:gd name="connsiteX9" fmla="*/ 2081719 w 2577830"/>
                <a:gd name="connsiteY9" fmla="*/ 865762 h 2240858"/>
                <a:gd name="connsiteX10" fmla="*/ 2577830 w 2577830"/>
                <a:gd name="connsiteY10" fmla="*/ 0 h 2240858"/>
                <a:gd name="connsiteX0" fmla="*/ 0 w 2577830"/>
                <a:gd name="connsiteY0" fmla="*/ 48638 h 2205828"/>
                <a:gd name="connsiteX1" fmla="*/ 729573 w 2577830"/>
                <a:gd name="connsiteY1" fmla="*/ 1896894 h 2205828"/>
                <a:gd name="connsiteX2" fmla="*/ 1001949 w 2577830"/>
                <a:gd name="connsiteY2" fmla="*/ 2198452 h 2205828"/>
                <a:gd name="connsiteX3" fmla="*/ 1196502 w 2577830"/>
                <a:gd name="connsiteY3" fmla="*/ 1838528 h 2205828"/>
                <a:gd name="connsiteX4" fmla="*/ 1225685 w 2577830"/>
                <a:gd name="connsiteY4" fmla="*/ 1566153 h 2205828"/>
                <a:gd name="connsiteX5" fmla="*/ 1313234 w 2577830"/>
                <a:gd name="connsiteY5" fmla="*/ 1089498 h 2205828"/>
                <a:gd name="connsiteX6" fmla="*/ 1410511 w 2577830"/>
                <a:gd name="connsiteY6" fmla="*/ 904673 h 2205828"/>
                <a:gd name="connsiteX7" fmla="*/ 1595336 w 2577830"/>
                <a:gd name="connsiteY7" fmla="*/ 953311 h 2205828"/>
                <a:gd name="connsiteX8" fmla="*/ 1877439 w 2577830"/>
                <a:gd name="connsiteY8" fmla="*/ 1138136 h 2205828"/>
                <a:gd name="connsiteX9" fmla="*/ 2081719 w 2577830"/>
                <a:gd name="connsiteY9" fmla="*/ 865762 h 2205828"/>
                <a:gd name="connsiteX10" fmla="*/ 2577830 w 2577830"/>
                <a:gd name="connsiteY10" fmla="*/ 0 h 2205828"/>
                <a:gd name="connsiteX0" fmla="*/ 0 w 2577830"/>
                <a:gd name="connsiteY0" fmla="*/ 48638 h 2205828"/>
                <a:gd name="connsiteX1" fmla="*/ 729573 w 2577830"/>
                <a:gd name="connsiteY1" fmla="*/ 1896894 h 2205828"/>
                <a:gd name="connsiteX2" fmla="*/ 1001949 w 2577830"/>
                <a:gd name="connsiteY2" fmla="*/ 2198452 h 2205828"/>
                <a:gd name="connsiteX3" fmla="*/ 1196502 w 2577830"/>
                <a:gd name="connsiteY3" fmla="*/ 1838528 h 2205828"/>
                <a:gd name="connsiteX4" fmla="*/ 1225685 w 2577830"/>
                <a:gd name="connsiteY4" fmla="*/ 1566153 h 2205828"/>
                <a:gd name="connsiteX5" fmla="*/ 1313234 w 2577830"/>
                <a:gd name="connsiteY5" fmla="*/ 1089498 h 2205828"/>
                <a:gd name="connsiteX6" fmla="*/ 1388918 w 2577830"/>
                <a:gd name="connsiteY6" fmla="*/ 870904 h 2205828"/>
                <a:gd name="connsiteX7" fmla="*/ 1595336 w 2577830"/>
                <a:gd name="connsiteY7" fmla="*/ 953311 h 2205828"/>
                <a:gd name="connsiteX8" fmla="*/ 1877439 w 2577830"/>
                <a:gd name="connsiteY8" fmla="*/ 1138136 h 2205828"/>
                <a:gd name="connsiteX9" fmla="*/ 2081719 w 2577830"/>
                <a:gd name="connsiteY9" fmla="*/ 865762 h 2205828"/>
                <a:gd name="connsiteX10" fmla="*/ 2577830 w 2577830"/>
                <a:gd name="connsiteY10" fmla="*/ 0 h 2205828"/>
                <a:gd name="connsiteX0" fmla="*/ 0 w 2577830"/>
                <a:gd name="connsiteY0" fmla="*/ 48638 h 2205828"/>
                <a:gd name="connsiteX1" fmla="*/ 729573 w 2577830"/>
                <a:gd name="connsiteY1" fmla="*/ 1896894 h 2205828"/>
                <a:gd name="connsiteX2" fmla="*/ 1001949 w 2577830"/>
                <a:gd name="connsiteY2" fmla="*/ 2198452 h 2205828"/>
                <a:gd name="connsiteX3" fmla="*/ 1196502 w 2577830"/>
                <a:gd name="connsiteY3" fmla="*/ 1838528 h 2205828"/>
                <a:gd name="connsiteX4" fmla="*/ 1225685 w 2577830"/>
                <a:gd name="connsiteY4" fmla="*/ 1566153 h 2205828"/>
                <a:gd name="connsiteX5" fmla="*/ 1313234 w 2577830"/>
                <a:gd name="connsiteY5" fmla="*/ 1089498 h 2205828"/>
                <a:gd name="connsiteX6" fmla="*/ 1388918 w 2577830"/>
                <a:gd name="connsiteY6" fmla="*/ 870904 h 2205828"/>
                <a:gd name="connsiteX7" fmla="*/ 1585603 w 2577830"/>
                <a:gd name="connsiteY7" fmla="*/ 982568 h 2205828"/>
                <a:gd name="connsiteX8" fmla="*/ 1877439 w 2577830"/>
                <a:gd name="connsiteY8" fmla="*/ 1138136 h 2205828"/>
                <a:gd name="connsiteX9" fmla="*/ 2081719 w 2577830"/>
                <a:gd name="connsiteY9" fmla="*/ 865762 h 2205828"/>
                <a:gd name="connsiteX10" fmla="*/ 2577830 w 2577830"/>
                <a:gd name="connsiteY10" fmla="*/ 0 h 220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7830" h="2205828">
                  <a:moveTo>
                    <a:pt x="0" y="48638"/>
                  </a:moveTo>
                  <a:cubicBezTo>
                    <a:pt x="29183" y="136187"/>
                    <a:pt x="562582" y="1538592"/>
                    <a:pt x="729573" y="1896894"/>
                  </a:cubicBezTo>
                  <a:cubicBezTo>
                    <a:pt x="896565" y="2255196"/>
                    <a:pt x="924128" y="2208180"/>
                    <a:pt x="1001949" y="2198452"/>
                  </a:cubicBezTo>
                  <a:cubicBezTo>
                    <a:pt x="1079770" y="2188724"/>
                    <a:pt x="1159213" y="1943911"/>
                    <a:pt x="1196502" y="1838528"/>
                  </a:cubicBezTo>
                  <a:cubicBezTo>
                    <a:pt x="1233791" y="1733145"/>
                    <a:pt x="1206230" y="1690991"/>
                    <a:pt x="1225685" y="1566153"/>
                  </a:cubicBezTo>
                  <a:cubicBezTo>
                    <a:pt x="1245140" y="1441315"/>
                    <a:pt x="1286029" y="1205373"/>
                    <a:pt x="1313234" y="1089498"/>
                  </a:cubicBezTo>
                  <a:cubicBezTo>
                    <a:pt x="1340440" y="973623"/>
                    <a:pt x="1343523" y="888726"/>
                    <a:pt x="1388918" y="870904"/>
                  </a:cubicBezTo>
                  <a:cubicBezTo>
                    <a:pt x="1434313" y="853082"/>
                    <a:pt x="1504183" y="938029"/>
                    <a:pt x="1585603" y="982568"/>
                  </a:cubicBezTo>
                  <a:cubicBezTo>
                    <a:pt x="1667023" y="1027107"/>
                    <a:pt x="1794753" y="1157604"/>
                    <a:pt x="1877439" y="1138136"/>
                  </a:cubicBezTo>
                  <a:cubicBezTo>
                    <a:pt x="1960125" y="1118668"/>
                    <a:pt x="1964987" y="1055451"/>
                    <a:pt x="2081719" y="865762"/>
                  </a:cubicBezTo>
                  <a:cubicBezTo>
                    <a:pt x="2198451" y="676073"/>
                    <a:pt x="2315993" y="476655"/>
                    <a:pt x="2577830" y="0"/>
                  </a:cubicBezTo>
                </a:path>
              </a:pathLst>
            </a:custGeom>
            <a:ln w="19050">
              <a:solidFill>
                <a:srgbClr val="0606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16469" name="Группа 61"/>
            <p:cNvGrpSpPr>
              <a:grpSpLocks/>
            </p:cNvGrpSpPr>
            <p:nvPr/>
          </p:nvGrpSpPr>
          <p:grpSpPr bwMode="auto">
            <a:xfrm>
              <a:off x="2195513" y="1394806"/>
              <a:ext cx="1223962" cy="703224"/>
              <a:chOff x="2146107" y="1084574"/>
              <a:chExt cx="529181" cy="1017541"/>
            </a:xfrm>
          </p:grpSpPr>
          <p:sp>
            <p:nvSpPr>
              <p:cNvPr id="16470" name="TextBox 53"/>
              <p:cNvSpPr txBox="1">
                <a:spLocks noChangeArrowheads="1"/>
              </p:cNvSpPr>
              <p:nvPr/>
            </p:nvSpPr>
            <p:spPr bwMode="auto">
              <a:xfrm>
                <a:off x="2146107" y="1328825"/>
                <a:ext cx="529181" cy="773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ru-RU" sz="3200" i="1">
                    <a:solidFill>
                      <a:srgbClr val="0606B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ru-RU" altLang="ru-RU" sz="2400" baseline="-25000">
                    <a:solidFill>
                      <a:srgbClr val="0606B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</a:t>
                </a:r>
                <a:r>
                  <a:rPr lang="ru-RU" altLang="ru-RU" sz="32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≈</a:t>
                </a:r>
                <a:r>
                  <a:rPr lang="en-US" altLang="ru-RU" sz="32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3200" i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ru-RU" altLang="ru-RU" sz="32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471" name="TextBox 54"/>
              <p:cNvSpPr txBox="1">
                <a:spLocks noChangeArrowheads="1"/>
              </p:cNvSpPr>
              <p:nvPr/>
            </p:nvSpPr>
            <p:spPr bwMode="auto">
              <a:xfrm>
                <a:off x="2208653" y="1084574"/>
                <a:ext cx="197052" cy="176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3200">
                  <a:solidFill>
                    <a:srgbClr val="0606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8" name="Группа 77"/>
          <p:cNvGrpSpPr>
            <a:grpSpLocks/>
          </p:cNvGrpSpPr>
          <p:nvPr/>
        </p:nvGrpSpPr>
        <p:grpSpPr bwMode="auto">
          <a:xfrm>
            <a:off x="3554413" y="5516563"/>
            <a:ext cx="1103312" cy="276225"/>
            <a:chOff x="3554413" y="5661025"/>
            <a:chExt cx="1103312" cy="276225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3554413" y="5775325"/>
              <a:ext cx="1103312" cy="4445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1" name="Двойные круглые скобки 70"/>
            <p:cNvSpPr/>
            <p:nvPr/>
          </p:nvSpPr>
          <p:spPr>
            <a:xfrm>
              <a:off x="3563938" y="5661025"/>
              <a:ext cx="1093787" cy="276225"/>
            </a:xfrm>
            <a:prstGeom prst="bracketPair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3851275" y="5653088"/>
            <a:ext cx="749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altLang="ru-RU" baseline="-25000">
                <a:solidFill>
                  <a:srgbClr val="000000"/>
                </a:solidFill>
              </a:rPr>
              <a:t>Т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3851275" y="6083300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ru-RU" baseline="-25000">
                <a:solidFill>
                  <a:srgbClr val="000000"/>
                </a:solidFill>
              </a:rPr>
              <a:t>BEM</a:t>
            </a:r>
            <a:endParaRPr lang="ru-RU" altLang="ru-RU" baseline="-25000">
              <a:solidFill>
                <a:srgbClr val="000000"/>
              </a:solidFill>
            </a:endParaRPr>
          </a:p>
        </p:txBody>
      </p:sp>
      <p:grpSp>
        <p:nvGrpSpPr>
          <p:cNvPr id="40" name="Группа 76"/>
          <p:cNvGrpSpPr>
            <a:grpSpLocks/>
          </p:cNvGrpSpPr>
          <p:nvPr/>
        </p:nvGrpSpPr>
        <p:grpSpPr bwMode="auto">
          <a:xfrm>
            <a:off x="3032125" y="5981700"/>
            <a:ext cx="2228850" cy="252413"/>
            <a:chOff x="3032125" y="5981700"/>
            <a:chExt cx="2228850" cy="252413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3059113" y="6097588"/>
              <a:ext cx="2171700" cy="3492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Двойные круглые скобки 75"/>
            <p:cNvSpPr/>
            <p:nvPr/>
          </p:nvSpPr>
          <p:spPr>
            <a:xfrm>
              <a:off x="3032125" y="5981700"/>
              <a:ext cx="2228850" cy="252413"/>
            </a:xfrm>
            <a:prstGeom prst="bracketPair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41" name="Группа 90"/>
          <p:cNvGrpSpPr>
            <a:grpSpLocks/>
          </p:cNvGrpSpPr>
          <p:nvPr/>
        </p:nvGrpSpPr>
        <p:grpSpPr bwMode="auto">
          <a:xfrm>
            <a:off x="3101975" y="2719388"/>
            <a:ext cx="5430838" cy="2098675"/>
            <a:chOff x="-3616219" y="4861975"/>
            <a:chExt cx="5431742" cy="2097223"/>
          </a:xfrm>
        </p:grpSpPr>
        <p:grpSp>
          <p:nvGrpSpPr>
            <p:cNvPr id="16456" name="Группа 86"/>
            <p:cNvGrpSpPr>
              <a:grpSpLocks/>
            </p:cNvGrpSpPr>
            <p:nvPr/>
          </p:nvGrpSpPr>
          <p:grpSpPr bwMode="auto">
            <a:xfrm>
              <a:off x="-3616219" y="4861975"/>
              <a:ext cx="5431742" cy="2097223"/>
              <a:chOff x="3101629" y="2753351"/>
              <a:chExt cx="5431742" cy="2097223"/>
            </a:xfrm>
          </p:grpSpPr>
          <p:sp>
            <p:nvSpPr>
              <p:cNvPr id="79" name="TextBox 78"/>
              <p:cNvSpPr txBox="1">
                <a:spLocks noChangeArrowheads="1"/>
              </p:cNvSpPr>
              <p:nvPr/>
            </p:nvSpPr>
            <p:spPr bwMode="auto">
              <a:xfrm>
                <a:off x="6370836" y="2753351"/>
                <a:ext cx="2162535" cy="36963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ru-RU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  BEM coefficients</a:t>
                </a:r>
                <a:endParaRPr lang="ru-RU" altLang="ru-RU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endParaRPr>
              </a:p>
            </p:txBody>
          </p:sp>
          <p:cxnSp>
            <p:nvCxnSpPr>
              <p:cNvPr id="81" name="Прямая со стрелкой 80"/>
              <p:cNvCxnSpPr>
                <a:stCxn id="90" idx="1"/>
                <a:endCxn id="92" idx="7"/>
              </p:cNvCxnSpPr>
              <p:nvPr/>
            </p:nvCxnSpPr>
            <p:spPr>
              <a:xfrm flipH="1">
                <a:off x="3101629" y="2932614"/>
                <a:ext cx="3347007" cy="585383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 стрелкой 81"/>
              <p:cNvCxnSpPr>
                <a:stCxn id="90" idx="6"/>
                <a:endCxn id="105" idx="2"/>
              </p:cNvCxnSpPr>
              <p:nvPr/>
            </p:nvCxnSpPr>
            <p:spPr>
              <a:xfrm flipH="1">
                <a:off x="4074929" y="2962756"/>
                <a:ext cx="2438806" cy="136431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 стрелкой 82"/>
              <p:cNvCxnSpPr>
                <a:stCxn id="90" idx="7"/>
                <a:endCxn id="9" idx="5"/>
              </p:cNvCxnSpPr>
              <p:nvPr/>
            </p:nvCxnSpPr>
            <p:spPr>
              <a:xfrm flipH="1" flipV="1">
                <a:off x="5291156" y="2891367"/>
                <a:ext cx="1211464" cy="41246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 стрелкой 83"/>
              <p:cNvCxnSpPr>
                <a:stCxn id="90" idx="7"/>
                <a:endCxn id="116" idx="6"/>
              </p:cNvCxnSpPr>
              <p:nvPr/>
            </p:nvCxnSpPr>
            <p:spPr>
              <a:xfrm flipH="1">
                <a:off x="4071753" y="2932614"/>
                <a:ext cx="2430867" cy="148328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 стрелкой 84"/>
              <p:cNvCxnSpPr>
                <a:stCxn id="90" idx="1"/>
                <a:endCxn id="109" idx="0"/>
              </p:cNvCxnSpPr>
              <p:nvPr/>
            </p:nvCxnSpPr>
            <p:spPr>
              <a:xfrm flipH="1">
                <a:off x="5248286" y="2932614"/>
                <a:ext cx="1200350" cy="1917960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Овал 89"/>
            <p:cNvSpPr/>
            <p:nvPr/>
          </p:nvSpPr>
          <p:spPr>
            <a:xfrm>
              <a:off x="-280326" y="5028547"/>
              <a:ext cx="76213" cy="8566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93" name="Овал 92"/>
          <p:cNvSpPr/>
          <p:nvPr/>
        </p:nvSpPr>
        <p:spPr>
          <a:xfrm>
            <a:off x="5176838" y="2781300"/>
            <a:ext cx="93662" cy="9207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95" name="Прямая со стрелкой 94"/>
          <p:cNvCxnSpPr>
            <a:stCxn id="90" idx="2"/>
            <a:endCxn id="108" idx="5"/>
          </p:cNvCxnSpPr>
          <p:nvPr/>
        </p:nvCxnSpPr>
        <p:spPr>
          <a:xfrm flipH="1" flipV="1">
            <a:off x="5254625" y="2855913"/>
            <a:ext cx="1182688" cy="73025"/>
          </a:xfrm>
          <a:prstGeom prst="straightConnector1">
            <a:avLst/>
          </a:prstGeom>
          <a:ln>
            <a:solidFill>
              <a:srgbClr val="008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2535238" y="5260975"/>
            <a:ext cx="124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ru-RU" sz="2000" i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ru-RU" sz="2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altLang="ru-RU" sz="2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ru-RU" altLang="ru-RU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4" name="Прямая соединительная линия 103"/>
          <p:cNvCxnSpPr/>
          <p:nvPr/>
        </p:nvCxnSpPr>
        <p:spPr>
          <a:xfrm flipV="1">
            <a:off x="2674938" y="3252788"/>
            <a:ext cx="3130550" cy="146526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Группа 122"/>
          <p:cNvGrpSpPr>
            <a:grpSpLocks/>
          </p:cNvGrpSpPr>
          <p:nvPr/>
        </p:nvGrpSpPr>
        <p:grpSpPr bwMode="auto">
          <a:xfrm>
            <a:off x="2997200" y="2778125"/>
            <a:ext cx="2273300" cy="2506663"/>
            <a:chOff x="2996812" y="2778052"/>
            <a:chExt cx="2273896" cy="2507272"/>
          </a:xfrm>
        </p:grpSpPr>
        <p:grpSp>
          <p:nvGrpSpPr>
            <p:cNvPr id="16437" name="Группа 117"/>
            <p:cNvGrpSpPr>
              <a:grpSpLocks/>
            </p:cNvGrpSpPr>
            <p:nvPr/>
          </p:nvGrpSpPr>
          <p:grpSpPr bwMode="auto">
            <a:xfrm>
              <a:off x="2996812" y="3501213"/>
              <a:ext cx="114688" cy="1778812"/>
              <a:chOff x="2996812" y="3501213"/>
              <a:chExt cx="114688" cy="1778812"/>
            </a:xfrm>
          </p:grpSpPr>
          <p:sp>
            <p:nvSpPr>
              <p:cNvPr id="92" name="Овал 91"/>
              <p:cNvSpPr/>
              <p:nvPr/>
            </p:nvSpPr>
            <p:spPr>
              <a:xfrm>
                <a:off x="2996812" y="3500541"/>
                <a:ext cx="93688" cy="92097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Овал 95"/>
              <p:cNvSpPr/>
              <p:nvPr/>
            </p:nvSpPr>
            <p:spPr>
              <a:xfrm>
                <a:off x="3012691" y="4076943"/>
                <a:ext cx="93688" cy="9368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Овал 96"/>
              <p:cNvSpPr/>
              <p:nvPr/>
            </p:nvSpPr>
            <p:spPr>
              <a:xfrm>
                <a:off x="3017455" y="4820073"/>
                <a:ext cx="93687" cy="92097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Овал 100"/>
              <p:cNvSpPr/>
              <p:nvPr/>
            </p:nvSpPr>
            <p:spPr>
              <a:xfrm>
                <a:off x="3019043" y="4508848"/>
                <a:ext cx="92099" cy="92097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Овал 101"/>
              <p:cNvSpPr/>
              <p:nvPr/>
            </p:nvSpPr>
            <p:spPr>
              <a:xfrm>
                <a:off x="3017455" y="5188463"/>
                <a:ext cx="93687" cy="9209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n>
                    <a:solidFill>
                      <a:prstClr val="white">
                        <a:lumMod val="85000"/>
                      </a:prstClr>
                    </a:solidFill>
                  </a:ln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6438" name="Группа 121"/>
            <p:cNvGrpSpPr>
              <a:grpSpLocks/>
            </p:cNvGrpSpPr>
            <p:nvPr/>
          </p:nvGrpSpPr>
          <p:grpSpPr bwMode="auto">
            <a:xfrm>
              <a:off x="5167520" y="2778052"/>
              <a:ext cx="103188" cy="2507272"/>
              <a:chOff x="5167520" y="2778052"/>
              <a:chExt cx="103188" cy="2507272"/>
            </a:xfrm>
          </p:grpSpPr>
          <p:sp>
            <p:nvSpPr>
              <p:cNvPr id="107" name="Овал 106"/>
              <p:cNvSpPr/>
              <p:nvPr/>
            </p:nvSpPr>
            <p:spPr>
              <a:xfrm>
                <a:off x="5167494" y="5191638"/>
                <a:ext cx="92099" cy="9368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Овал 107"/>
              <p:cNvSpPr/>
              <p:nvPr/>
            </p:nvSpPr>
            <p:spPr>
              <a:xfrm>
                <a:off x="5175433" y="2778052"/>
                <a:ext cx="93688" cy="92097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Овал 108"/>
              <p:cNvSpPr/>
              <p:nvPr/>
            </p:nvSpPr>
            <p:spPr>
              <a:xfrm>
                <a:off x="5177021" y="4847068"/>
                <a:ext cx="93687" cy="93685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Овал 109"/>
              <p:cNvSpPr/>
              <p:nvPr/>
            </p:nvSpPr>
            <p:spPr>
              <a:xfrm>
                <a:off x="5177021" y="4073767"/>
                <a:ext cx="93687" cy="9368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Овал 110"/>
              <p:cNvSpPr/>
              <p:nvPr/>
            </p:nvSpPr>
            <p:spPr>
              <a:xfrm>
                <a:off x="5177021" y="3468783"/>
                <a:ext cx="93687" cy="92097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6439" name="Группа 120"/>
            <p:cNvGrpSpPr>
              <a:grpSpLocks/>
            </p:cNvGrpSpPr>
            <p:nvPr/>
          </p:nvGrpSpPr>
          <p:grpSpPr bwMode="auto">
            <a:xfrm>
              <a:off x="3947296" y="3043238"/>
              <a:ext cx="102232" cy="2230985"/>
              <a:chOff x="3947296" y="3043238"/>
              <a:chExt cx="102232" cy="2230985"/>
            </a:xfrm>
          </p:grpSpPr>
          <p:grpSp>
            <p:nvGrpSpPr>
              <p:cNvPr id="16440" name="Группа 118"/>
              <p:cNvGrpSpPr>
                <a:grpSpLocks/>
              </p:cNvGrpSpPr>
              <p:nvPr/>
            </p:nvGrpSpPr>
            <p:grpSpPr bwMode="auto">
              <a:xfrm>
                <a:off x="3949515" y="3043238"/>
                <a:ext cx="100013" cy="1620837"/>
                <a:chOff x="3949515" y="3043238"/>
                <a:chExt cx="100013" cy="1620837"/>
              </a:xfrm>
            </p:grpSpPr>
            <p:sp>
              <p:nvSpPr>
                <p:cNvPr id="94" name="Овал 93"/>
                <p:cNvSpPr/>
                <p:nvPr/>
              </p:nvSpPr>
              <p:spPr>
                <a:xfrm>
                  <a:off x="3949562" y="3043229"/>
                  <a:ext cx="100039" cy="1048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Овал 113"/>
                <p:cNvSpPr/>
                <p:nvPr/>
              </p:nvSpPr>
              <p:spPr>
                <a:xfrm>
                  <a:off x="3952738" y="4029306"/>
                  <a:ext cx="93687" cy="92097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Овал 114"/>
                <p:cNvSpPr/>
                <p:nvPr/>
              </p:nvSpPr>
              <p:spPr>
                <a:xfrm>
                  <a:off x="3952738" y="4570775"/>
                  <a:ext cx="93687" cy="93685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Овал 115"/>
                <p:cNvSpPr/>
                <p:nvPr/>
              </p:nvSpPr>
              <p:spPr>
                <a:xfrm>
                  <a:off x="3952738" y="4365938"/>
                  <a:ext cx="93687" cy="92097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20" name="Овал 119"/>
              <p:cNvSpPr/>
              <p:nvPr/>
            </p:nvSpPr>
            <p:spPr>
              <a:xfrm>
                <a:off x="3947974" y="5180523"/>
                <a:ext cx="93687" cy="93685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53" name="Группа 128"/>
          <p:cNvGrpSpPr>
            <a:grpSpLocks/>
          </p:cNvGrpSpPr>
          <p:nvPr/>
        </p:nvGrpSpPr>
        <p:grpSpPr bwMode="auto">
          <a:xfrm>
            <a:off x="1979613" y="3421063"/>
            <a:ext cx="1006475" cy="1743075"/>
            <a:chOff x="1860145" y="3421672"/>
            <a:chExt cx="1006462" cy="1742088"/>
          </a:xfrm>
        </p:grpSpPr>
        <p:sp>
          <p:nvSpPr>
            <p:cNvPr id="16433" name="TextBox 124"/>
            <p:cNvSpPr txBox="1">
              <a:spLocks noChangeArrowheads="1"/>
            </p:cNvSpPr>
            <p:nvPr/>
          </p:nvSpPr>
          <p:spPr bwMode="auto">
            <a:xfrm>
              <a:off x="1872790" y="3421672"/>
              <a:ext cx="9121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ru-RU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altLang="ru-RU" sz="16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altLang="ru-RU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ru-RU" sz="16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x,</a:t>
              </a:r>
              <a:r>
                <a:rPr lang="en-US" altLang="ru-RU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ru-RU" sz="16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altLang="ru-RU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34" name="TextBox 125"/>
            <p:cNvSpPr txBox="1">
              <a:spLocks noChangeArrowheads="1"/>
            </p:cNvSpPr>
            <p:nvPr/>
          </p:nvSpPr>
          <p:spPr bwMode="auto">
            <a:xfrm>
              <a:off x="1892691" y="4400550"/>
              <a:ext cx="84581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ru-RU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altLang="ru-RU" sz="16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ru-RU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ru-RU" sz="16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x,</a:t>
              </a:r>
              <a:r>
                <a:rPr lang="en-US" altLang="ru-RU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ru-RU" sz="16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ru-RU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35" name="TextBox 126"/>
            <p:cNvSpPr txBox="1">
              <a:spLocks noChangeArrowheads="1"/>
            </p:cNvSpPr>
            <p:nvPr/>
          </p:nvSpPr>
          <p:spPr bwMode="auto">
            <a:xfrm>
              <a:off x="1870075" y="4825206"/>
              <a:ext cx="8684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ru-RU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altLang="ru-RU" sz="16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ru-RU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ru-RU" sz="16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x,</a:t>
              </a:r>
              <a:r>
                <a:rPr lang="en-US" altLang="ru-RU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ru-RU" sz="16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ru-RU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36" name="TextBox 127"/>
            <p:cNvSpPr txBox="1">
              <a:spLocks noChangeArrowheads="1"/>
            </p:cNvSpPr>
            <p:nvPr/>
          </p:nvSpPr>
          <p:spPr bwMode="auto">
            <a:xfrm>
              <a:off x="1860145" y="3794728"/>
              <a:ext cx="10064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ru-RU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altLang="ru-RU" sz="16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ru-RU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ru-RU" sz="16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x,</a:t>
              </a:r>
              <a:r>
                <a:rPr lang="en-US" altLang="ru-RU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ru-RU" sz="16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ru-RU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4" name="Овал 143"/>
          <p:cNvSpPr/>
          <p:nvPr/>
        </p:nvSpPr>
        <p:spPr>
          <a:xfrm>
            <a:off x="4597400" y="5176838"/>
            <a:ext cx="92075" cy="936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8" name="TextBox 147"/>
          <p:cNvSpPr txBox="1">
            <a:spLocks noChangeArrowheads="1"/>
          </p:cNvSpPr>
          <p:nvPr/>
        </p:nvSpPr>
        <p:spPr bwMode="auto">
          <a:xfrm>
            <a:off x="5586413" y="5287963"/>
            <a:ext cx="90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Q(</a:t>
            </a:r>
            <a:r>
              <a:rPr lang="en-US" altLang="ru-RU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ru-RU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Полилиния 187"/>
          <p:cNvSpPr/>
          <p:nvPr/>
        </p:nvSpPr>
        <p:spPr>
          <a:xfrm>
            <a:off x="2411413" y="2773363"/>
            <a:ext cx="4448175" cy="1422400"/>
          </a:xfrm>
          <a:custGeom>
            <a:avLst/>
            <a:gdLst>
              <a:gd name="connsiteX0" fmla="*/ 0 w 3416440"/>
              <a:gd name="connsiteY0" fmla="*/ 403422 h 1516242"/>
              <a:gd name="connsiteX1" fmla="*/ 281354 w 3416440"/>
              <a:gd name="connsiteY1" fmla="*/ 905840 h 1516242"/>
              <a:gd name="connsiteX2" fmla="*/ 673240 w 3416440"/>
              <a:gd name="connsiteY2" fmla="*/ 1358015 h 1516242"/>
              <a:gd name="connsiteX3" fmla="*/ 954593 w 3416440"/>
              <a:gd name="connsiteY3" fmla="*/ 1508741 h 1516242"/>
              <a:gd name="connsiteX4" fmla="*/ 1135464 w 3416440"/>
              <a:gd name="connsiteY4" fmla="*/ 1157048 h 1516242"/>
              <a:gd name="connsiteX5" fmla="*/ 1215851 w 3416440"/>
              <a:gd name="connsiteY5" fmla="*/ 564196 h 1516242"/>
              <a:gd name="connsiteX6" fmla="*/ 1245996 w 3416440"/>
              <a:gd name="connsiteY6" fmla="*/ 383325 h 1516242"/>
              <a:gd name="connsiteX7" fmla="*/ 1316334 w 3416440"/>
              <a:gd name="connsiteY7" fmla="*/ 182358 h 1516242"/>
              <a:gd name="connsiteX8" fmla="*/ 1467059 w 3416440"/>
              <a:gd name="connsiteY8" fmla="*/ 202455 h 1516242"/>
              <a:gd name="connsiteX9" fmla="*/ 1678075 w 3416440"/>
              <a:gd name="connsiteY9" fmla="*/ 413470 h 1516242"/>
              <a:gd name="connsiteX10" fmla="*/ 1798655 w 3416440"/>
              <a:gd name="connsiteY10" fmla="*/ 453664 h 1516242"/>
              <a:gd name="connsiteX11" fmla="*/ 2059912 w 3416440"/>
              <a:gd name="connsiteY11" fmla="*/ 323035 h 1516242"/>
              <a:gd name="connsiteX12" fmla="*/ 2381459 w 3416440"/>
              <a:gd name="connsiteY12" fmla="*/ 132116 h 1516242"/>
              <a:gd name="connsiteX13" fmla="*/ 2441750 w 3416440"/>
              <a:gd name="connsiteY13" fmla="*/ 142165 h 1516242"/>
              <a:gd name="connsiteX14" fmla="*/ 2642717 w 3416440"/>
              <a:gd name="connsiteY14" fmla="*/ 323035 h 1516242"/>
              <a:gd name="connsiteX15" fmla="*/ 2934119 w 3416440"/>
              <a:gd name="connsiteY15" fmla="*/ 433567 h 1516242"/>
              <a:gd name="connsiteX16" fmla="*/ 3416440 w 3416440"/>
              <a:gd name="connsiteY16" fmla="*/ 1488 h 1516242"/>
              <a:gd name="connsiteX17" fmla="*/ 3416440 w 3416440"/>
              <a:gd name="connsiteY17" fmla="*/ 1488 h 1516242"/>
              <a:gd name="connsiteX18" fmla="*/ 3376246 w 3416440"/>
              <a:gd name="connsiteY18" fmla="*/ 1488 h 1516242"/>
              <a:gd name="connsiteX0" fmla="*/ 0 w 3416440"/>
              <a:gd name="connsiteY0" fmla="*/ 403422 h 1510562"/>
              <a:gd name="connsiteX1" fmla="*/ 281354 w 3416440"/>
              <a:gd name="connsiteY1" fmla="*/ 905840 h 1510562"/>
              <a:gd name="connsiteX2" fmla="*/ 643095 w 3416440"/>
              <a:gd name="connsiteY2" fmla="*/ 1277628 h 1510562"/>
              <a:gd name="connsiteX3" fmla="*/ 954593 w 3416440"/>
              <a:gd name="connsiteY3" fmla="*/ 1508741 h 1510562"/>
              <a:gd name="connsiteX4" fmla="*/ 1135464 w 3416440"/>
              <a:gd name="connsiteY4" fmla="*/ 1157048 h 1510562"/>
              <a:gd name="connsiteX5" fmla="*/ 1215851 w 3416440"/>
              <a:gd name="connsiteY5" fmla="*/ 564196 h 1510562"/>
              <a:gd name="connsiteX6" fmla="*/ 1245996 w 3416440"/>
              <a:gd name="connsiteY6" fmla="*/ 383325 h 1510562"/>
              <a:gd name="connsiteX7" fmla="*/ 1316334 w 3416440"/>
              <a:gd name="connsiteY7" fmla="*/ 182358 h 1510562"/>
              <a:gd name="connsiteX8" fmla="*/ 1467059 w 3416440"/>
              <a:gd name="connsiteY8" fmla="*/ 202455 h 1510562"/>
              <a:gd name="connsiteX9" fmla="*/ 1678075 w 3416440"/>
              <a:gd name="connsiteY9" fmla="*/ 413470 h 1510562"/>
              <a:gd name="connsiteX10" fmla="*/ 1798655 w 3416440"/>
              <a:gd name="connsiteY10" fmla="*/ 453664 h 1510562"/>
              <a:gd name="connsiteX11" fmla="*/ 2059912 w 3416440"/>
              <a:gd name="connsiteY11" fmla="*/ 323035 h 1510562"/>
              <a:gd name="connsiteX12" fmla="*/ 2381459 w 3416440"/>
              <a:gd name="connsiteY12" fmla="*/ 132116 h 1510562"/>
              <a:gd name="connsiteX13" fmla="*/ 2441750 w 3416440"/>
              <a:gd name="connsiteY13" fmla="*/ 142165 h 1510562"/>
              <a:gd name="connsiteX14" fmla="*/ 2642717 w 3416440"/>
              <a:gd name="connsiteY14" fmla="*/ 323035 h 1510562"/>
              <a:gd name="connsiteX15" fmla="*/ 2934119 w 3416440"/>
              <a:gd name="connsiteY15" fmla="*/ 433567 h 1510562"/>
              <a:gd name="connsiteX16" fmla="*/ 3416440 w 3416440"/>
              <a:gd name="connsiteY16" fmla="*/ 1488 h 1510562"/>
              <a:gd name="connsiteX17" fmla="*/ 3416440 w 3416440"/>
              <a:gd name="connsiteY17" fmla="*/ 1488 h 1510562"/>
              <a:gd name="connsiteX18" fmla="*/ 3376246 w 3416440"/>
              <a:gd name="connsiteY18" fmla="*/ 1488 h 1510562"/>
              <a:gd name="connsiteX0" fmla="*/ 0 w 3416440"/>
              <a:gd name="connsiteY0" fmla="*/ 403422 h 1510562"/>
              <a:gd name="connsiteX1" fmla="*/ 281354 w 3416440"/>
              <a:gd name="connsiteY1" fmla="*/ 905840 h 1510562"/>
              <a:gd name="connsiteX2" fmla="*/ 643095 w 3416440"/>
              <a:gd name="connsiteY2" fmla="*/ 1277628 h 1510562"/>
              <a:gd name="connsiteX3" fmla="*/ 954593 w 3416440"/>
              <a:gd name="connsiteY3" fmla="*/ 1508741 h 1510562"/>
              <a:gd name="connsiteX4" fmla="*/ 1135464 w 3416440"/>
              <a:gd name="connsiteY4" fmla="*/ 1157048 h 1510562"/>
              <a:gd name="connsiteX5" fmla="*/ 1215851 w 3416440"/>
              <a:gd name="connsiteY5" fmla="*/ 564196 h 1510562"/>
              <a:gd name="connsiteX6" fmla="*/ 1245996 w 3416440"/>
              <a:gd name="connsiteY6" fmla="*/ 383325 h 1510562"/>
              <a:gd name="connsiteX7" fmla="*/ 1316334 w 3416440"/>
              <a:gd name="connsiteY7" fmla="*/ 182358 h 1510562"/>
              <a:gd name="connsiteX8" fmla="*/ 1467059 w 3416440"/>
              <a:gd name="connsiteY8" fmla="*/ 202455 h 1510562"/>
              <a:gd name="connsiteX9" fmla="*/ 1678075 w 3416440"/>
              <a:gd name="connsiteY9" fmla="*/ 413470 h 1510562"/>
              <a:gd name="connsiteX10" fmla="*/ 1848896 w 3416440"/>
              <a:gd name="connsiteY10" fmla="*/ 483809 h 1510562"/>
              <a:gd name="connsiteX11" fmla="*/ 2059912 w 3416440"/>
              <a:gd name="connsiteY11" fmla="*/ 323035 h 1510562"/>
              <a:gd name="connsiteX12" fmla="*/ 2381459 w 3416440"/>
              <a:gd name="connsiteY12" fmla="*/ 132116 h 1510562"/>
              <a:gd name="connsiteX13" fmla="*/ 2441750 w 3416440"/>
              <a:gd name="connsiteY13" fmla="*/ 142165 h 1510562"/>
              <a:gd name="connsiteX14" fmla="*/ 2642717 w 3416440"/>
              <a:gd name="connsiteY14" fmla="*/ 323035 h 1510562"/>
              <a:gd name="connsiteX15" fmla="*/ 2934119 w 3416440"/>
              <a:gd name="connsiteY15" fmla="*/ 433567 h 1510562"/>
              <a:gd name="connsiteX16" fmla="*/ 3416440 w 3416440"/>
              <a:gd name="connsiteY16" fmla="*/ 1488 h 1510562"/>
              <a:gd name="connsiteX17" fmla="*/ 3416440 w 3416440"/>
              <a:gd name="connsiteY17" fmla="*/ 1488 h 1510562"/>
              <a:gd name="connsiteX18" fmla="*/ 3376246 w 3416440"/>
              <a:gd name="connsiteY18" fmla="*/ 1488 h 1510562"/>
              <a:gd name="connsiteX0" fmla="*/ 0 w 3416440"/>
              <a:gd name="connsiteY0" fmla="*/ 403422 h 1510562"/>
              <a:gd name="connsiteX1" fmla="*/ 281354 w 3416440"/>
              <a:gd name="connsiteY1" fmla="*/ 905840 h 1510562"/>
              <a:gd name="connsiteX2" fmla="*/ 643095 w 3416440"/>
              <a:gd name="connsiteY2" fmla="*/ 1277628 h 1510562"/>
              <a:gd name="connsiteX3" fmla="*/ 954593 w 3416440"/>
              <a:gd name="connsiteY3" fmla="*/ 1508741 h 1510562"/>
              <a:gd name="connsiteX4" fmla="*/ 1135464 w 3416440"/>
              <a:gd name="connsiteY4" fmla="*/ 1157048 h 1510562"/>
              <a:gd name="connsiteX5" fmla="*/ 1215851 w 3416440"/>
              <a:gd name="connsiteY5" fmla="*/ 564196 h 1510562"/>
              <a:gd name="connsiteX6" fmla="*/ 1245996 w 3416440"/>
              <a:gd name="connsiteY6" fmla="*/ 383325 h 1510562"/>
              <a:gd name="connsiteX7" fmla="*/ 1316334 w 3416440"/>
              <a:gd name="connsiteY7" fmla="*/ 182358 h 1510562"/>
              <a:gd name="connsiteX8" fmla="*/ 1467059 w 3416440"/>
              <a:gd name="connsiteY8" fmla="*/ 202455 h 1510562"/>
              <a:gd name="connsiteX9" fmla="*/ 1678075 w 3416440"/>
              <a:gd name="connsiteY9" fmla="*/ 413470 h 1510562"/>
              <a:gd name="connsiteX10" fmla="*/ 1848896 w 3416440"/>
              <a:gd name="connsiteY10" fmla="*/ 483809 h 1510562"/>
              <a:gd name="connsiteX11" fmla="*/ 2059912 w 3416440"/>
              <a:gd name="connsiteY11" fmla="*/ 323035 h 1510562"/>
              <a:gd name="connsiteX12" fmla="*/ 2311120 w 3416440"/>
              <a:gd name="connsiteY12" fmla="*/ 122068 h 1510562"/>
              <a:gd name="connsiteX13" fmla="*/ 2441750 w 3416440"/>
              <a:gd name="connsiteY13" fmla="*/ 142165 h 1510562"/>
              <a:gd name="connsiteX14" fmla="*/ 2642717 w 3416440"/>
              <a:gd name="connsiteY14" fmla="*/ 323035 h 1510562"/>
              <a:gd name="connsiteX15" fmla="*/ 2934119 w 3416440"/>
              <a:gd name="connsiteY15" fmla="*/ 433567 h 1510562"/>
              <a:gd name="connsiteX16" fmla="*/ 3416440 w 3416440"/>
              <a:gd name="connsiteY16" fmla="*/ 1488 h 1510562"/>
              <a:gd name="connsiteX17" fmla="*/ 3416440 w 3416440"/>
              <a:gd name="connsiteY17" fmla="*/ 1488 h 1510562"/>
              <a:gd name="connsiteX18" fmla="*/ 3376246 w 3416440"/>
              <a:gd name="connsiteY18" fmla="*/ 1488 h 1510562"/>
              <a:gd name="connsiteX0" fmla="*/ 0 w 3416440"/>
              <a:gd name="connsiteY0" fmla="*/ 403422 h 1510562"/>
              <a:gd name="connsiteX1" fmla="*/ 281354 w 3416440"/>
              <a:gd name="connsiteY1" fmla="*/ 905840 h 1510562"/>
              <a:gd name="connsiteX2" fmla="*/ 643095 w 3416440"/>
              <a:gd name="connsiteY2" fmla="*/ 1277628 h 1510562"/>
              <a:gd name="connsiteX3" fmla="*/ 954593 w 3416440"/>
              <a:gd name="connsiteY3" fmla="*/ 1508741 h 1510562"/>
              <a:gd name="connsiteX4" fmla="*/ 1135464 w 3416440"/>
              <a:gd name="connsiteY4" fmla="*/ 1157048 h 1510562"/>
              <a:gd name="connsiteX5" fmla="*/ 1215851 w 3416440"/>
              <a:gd name="connsiteY5" fmla="*/ 564196 h 1510562"/>
              <a:gd name="connsiteX6" fmla="*/ 1245996 w 3416440"/>
              <a:gd name="connsiteY6" fmla="*/ 383325 h 1510562"/>
              <a:gd name="connsiteX7" fmla="*/ 1316334 w 3416440"/>
              <a:gd name="connsiteY7" fmla="*/ 182358 h 1510562"/>
              <a:gd name="connsiteX8" fmla="*/ 1467059 w 3416440"/>
              <a:gd name="connsiteY8" fmla="*/ 202455 h 1510562"/>
              <a:gd name="connsiteX9" fmla="*/ 1678075 w 3416440"/>
              <a:gd name="connsiteY9" fmla="*/ 413470 h 1510562"/>
              <a:gd name="connsiteX10" fmla="*/ 1848896 w 3416440"/>
              <a:gd name="connsiteY10" fmla="*/ 483809 h 1510562"/>
              <a:gd name="connsiteX11" fmla="*/ 2059912 w 3416440"/>
              <a:gd name="connsiteY11" fmla="*/ 323035 h 1510562"/>
              <a:gd name="connsiteX12" fmla="*/ 2311120 w 3416440"/>
              <a:gd name="connsiteY12" fmla="*/ 122068 h 1510562"/>
              <a:gd name="connsiteX13" fmla="*/ 2441750 w 3416440"/>
              <a:gd name="connsiteY13" fmla="*/ 142165 h 1510562"/>
              <a:gd name="connsiteX14" fmla="*/ 2602524 w 3416440"/>
              <a:gd name="connsiteY14" fmla="*/ 242648 h 1510562"/>
              <a:gd name="connsiteX15" fmla="*/ 2934119 w 3416440"/>
              <a:gd name="connsiteY15" fmla="*/ 433567 h 1510562"/>
              <a:gd name="connsiteX16" fmla="*/ 3416440 w 3416440"/>
              <a:gd name="connsiteY16" fmla="*/ 1488 h 1510562"/>
              <a:gd name="connsiteX17" fmla="*/ 3416440 w 3416440"/>
              <a:gd name="connsiteY17" fmla="*/ 1488 h 1510562"/>
              <a:gd name="connsiteX18" fmla="*/ 3376246 w 3416440"/>
              <a:gd name="connsiteY18" fmla="*/ 1488 h 1510562"/>
              <a:gd name="connsiteX0" fmla="*/ 0 w 3486778"/>
              <a:gd name="connsiteY0" fmla="*/ 353180 h 1510562"/>
              <a:gd name="connsiteX1" fmla="*/ 351692 w 3486778"/>
              <a:gd name="connsiteY1" fmla="*/ 905840 h 1510562"/>
              <a:gd name="connsiteX2" fmla="*/ 713433 w 3486778"/>
              <a:gd name="connsiteY2" fmla="*/ 1277628 h 1510562"/>
              <a:gd name="connsiteX3" fmla="*/ 1024931 w 3486778"/>
              <a:gd name="connsiteY3" fmla="*/ 1508741 h 1510562"/>
              <a:gd name="connsiteX4" fmla="*/ 1205802 w 3486778"/>
              <a:gd name="connsiteY4" fmla="*/ 1157048 h 1510562"/>
              <a:gd name="connsiteX5" fmla="*/ 1286189 w 3486778"/>
              <a:gd name="connsiteY5" fmla="*/ 564196 h 1510562"/>
              <a:gd name="connsiteX6" fmla="*/ 1316334 w 3486778"/>
              <a:gd name="connsiteY6" fmla="*/ 383325 h 1510562"/>
              <a:gd name="connsiteX7" fmla="*/ 1386672 w 3486778"/>
              <a:gd name="connsiteY7" fmla="*/ 182358 h 1510562"/>
              <a:gd name="connsiteX8" fmla="*/ 1537397 w 3486778"/>
              <a:gd name="connsiteY8" fmla="*/ 202455 h 1510562"/>
              <a:gd name="connsiteX9" fmla="*/ 1748413 w 3486778"/>
              <a:gd name="connsiteY9" fmla="*/ 413470 h 1510562"/>
              <a:gd name="connsiteX10" fmla="*/ 1919234 w 3486778"/>
              <a:gd name="connsiteY10" fmla="*/ 483809 h 1510562"/>
              <a:gd name="connsiteX11" fmla="*/ 2130250 w 3486778"/>
              <a:gd name="connsiteY11" fmla="*/ 323035 h 1510562"/>
              <a:gd name="connsiteX12" fmla="*/ 2381458 w 3486778"/>
              <a:gd name="connsiteY12" fmla="*/ 122068 h 1510562"/>
              <a:gd name="connsiteX13" fmla="*/ 2512088 w 3486778"/>
              <a:gd name="connsiteY13" fmla="*/ 142165 h 1510562"/>
              <a:gd name="connsiteX14" fmla="*/ 2672862 w 3486778"/>
              <a:gd name="connsiteY14" fmla="*/ 242648 h 1510562"/>
              <a:gd name="connsiteX15" fmla="*/ 3004457 w 3486778"/>
              <a:gd name="connsiteY15" fmla="*/ 433567 h 1510562"/>
              <a:gd name="connsiteX16" fmla="*/ 3486778 w 3486778"/>
              <a:gd name="connsiteY16" fmla="*/ 1488 h 1510562"/>
              <a:gd name="connsiteX17" fmla="*/ 3486778 w 3486778"/>
              <a:gd name="connsiteY17" fmla="*/ 1488 h 1510562"/>
              <a:gd name="connsiteX18" fmla="*/ 3446584 w 3486778"/>
              <a:gd name="connsiteY18" fmla="*/ 1488 h 1510562"/>
              <a:gd name="connsiteX0" fmla="*/ 0 w 3486778"/>
              <a:gd name="connsiteY0" fmla="*/ 452270 h 1609652"/>
              <a:gd name="connsiteX1" fmla="*/ 351692 w 3486778"/>
              <a:gd name="connsiteY1" fmla="*/ 1004930 h 1609652"/>
              <a:gd name="connsiteX2" fmla="*/ 713433 w 3486778"/>
              <a:gd name="connsiteY2" fmla="*/ 1376718 h 1609652"/>
              <a:gd name="connsiteX3" fmla="*/ 1024931 w 3486778"/>
              <a:gd name="connsiteY3" fmla="*/ 1607831 h 1609652"/>
              <a:gd name="connsiteX4" fmla="*/ 1205802 w 3486778"/>
              <a:gd name="connsiteY4" fmla="*/ 1256138 h 1609652"/>
              <a:gd name="connsiteX5" fmla="*/ 1286189 w 3486778"/>
              <a:gd name="connsiteY5" fmla="*/ 663286 h 1609652"/>
              <a:gd name="connsiteX6" fmla="*/ 1316334 w 3486778"/>
              <a:gd name="connsiteY6" fmla="*/ 482415 h 1609652"/>
              <a:gd name="connsiteX7" fmla="*/ 1386672 w 3486778"/>
              <a:gd name="connsiteY7" fmla="*/ 281448 h 1609652"/>
              <a:gd name="connsiteX8" fmla="*/ 1537397 w 3486778"/>
              <a:gd name="connsiteY8" fmla="*/ 301545 h 1609652"/>
              <a:gd name="connsiteX9" fmla="*/ 1748413 w 3486778"/>
              <a:gd name="connsiteY9" fmla="*/ 512560 h 1609652"/>
              <a:gd name="connsiteX10" fmla="*/ 1919234 w 3486778"/>
              <a:gd name="connsiteY10" fmla="*/ 582899 h 1609652"/>
              <a:gd name="connsiteX11" fmla="*/ 2130250 w 3486778"/>
              <a:gd name="connsiteY11" fmla="*/ 422125 h 1609652"/>
              <a:gd name="connsiteX12" fmla="*/ 2381458 w 3486778"/>
              <a:gd name="connsiteY12" fmla="*/ 221158 h 1609652"/>
              <a:gd name="connsiteX13" fmla="*/ 2512088 w 3486778"/>
              <a:gd name="connsiteY13" fmla="*/ 241255 h 1609652"/>
              <a:gd name="connsiteX14" fmla="*/ 2672862 w 3486778"/>
              <a:gd name="connsiteY14" fmla="*/ 341738 h 1609652"/>
              <a:gd name="connsiteX15" fmla="*/ 3004457 w 3486778"/>
              <a:gd name="connsiteY15" fmla="*/ 532657 h 1609652"/>
              <a:gd name="connsiteX16" fmla="*/ 3486778 w 3486778"/>
              <a:gd name="connsiteY16" fmla="*/ 100578 h 1609652"/>
              <a:gd name="connsiteX17" fmla="*/ 3486778 w 3486778"/>
              <a:gd name="connsiteY17" fmla="*/ 100578 h 1609652"/>
              <a:gd name="connsiteX18" fmla="*/ 3305907 w 3486778"/>
              <a:gd name="connsiteY18" fmla="*/ 94 h 1609652"/>
              <a:gd name="connsiteX0" fmla="*/ 0 w 3490611"/>
              <a:gd name="connsiteY0" fmla="*/ 452210 h 1609592"/>
              <a:gd name="connsiteX1" fmla="*/ 351692 w 3490611"/>
              <a:gd name="connsiteY1" fmla="*/ 1004870 h 1609592"/>
              <a:gd name="connsiteX2" fmla="*/ 713433 w 3490611"/>
              <a:gd name="connsiteY2" fmla="*/ 1376658 h 1609592"/>
              <a:gd name="connsiteX3" fmla="*/ 1024931 w 3490611"/>
              <a:gd name="connsiteY3" fmla="*/ 1607771 h 1609592"/>
              <a:gd name="connsiteX4" fmla="*/ 1205802 w 3490611"/>
              <a:gd name="connsiteY4" fmla="*/ 1256078 h 1609592"/>
              <a:gd name="connsiteX5" fmla="*/ 1286189 w 3490611"/>
              <a:gd name="connsiteY5" fmla="*/ 663226 h 1609592"/>
              <a:gd name="connsiteX6" fmla="*/ 1316334 w 3490611"/>
              <a:gd name="connsiteY6" fmla="*/ 482355 h 1609592"/>
              <a:gd name="connsiteX7" fmla="*/ 1386672 w 3490611"/>
              <a:gd name="connsiteY7" fmla="*/ 281388 h 1609592"/>
              <a:gd name="connsiteX8" fmla="*/ 1537397 w 3490611"/>
              <a:gd name="connsiteY8" fmla="*/ 301485 h 1609592"/>
              <a:gd name="connsiteX9" fmla="*/ 1748413 w 3490611"/>
              <a:gd name="connsiteY9" fmla="*/ 512500 h 1609592"/>
              <a:gd name="connsiteX10" fmla="*/ 1919234 w 3490611"/>
              <a:gd name="connsiteY10" fmla="*/ 582839 h 1609592"/>
              <a:gd name="connsiteX11" fmla="*/ 2130250 w 3490611"/>
              <a:gd name="connsiteY11" fmla="*/ 422065 h 1609592"/>
              <a:gd name="connsiteX12" fmla="*/ 2381458 w 3490611"/>
              <a:gd name="connsiteY12" fmla="*/ 221098 h 1609592"/>
              <a:gd name="connsiteX13" fmla="*/ 2512088 w 3490611"/>
              <a:gd name="connsiteY13" fmla="*/ 241195 h 1609592"/>
              <a:gd name="connsiteX14" fmla="*/ 2672862 w 3490611"/>
              <a:gd name="connsiteY14" fmla="*/ 341678 h 1609592"/>
              <a:gd name="connsiteX15" fmla="*/ 3004457 w 3490611"/>
              <a:gd name="connsiteY15" fmla="*/ 532597 h 1609592"/>
              <a:gd name="connsiteX16" fmla="*/ 3486778 w 3490611"/>
              <a:gd name="connsiteY16" fmla="*/ 100518 h 1609592"/>
              <a:gd name="connsiteX17" fmla="*/ 3215472 w 3490611"/>
              <a:gd name="connsiteY17" fmla="*/ 261291 h 1609592"/>
              <a:gd name="connsiteX18" fmla="*/ 3305907 w 3490611"/>
              <a:gd name="connsiteY18" fmla="*/ 34 h 1609592"/>
              <a:gd name="connsiteX0" fmla="*/ 0 w 3490611"/>
              <a:gd name="connsiteY0" fmla="*/ 359966 h 1517348"/>
              <a:gd name="connsiteX1" fmla="*/ 351692 w 3490611"/>
              <a:gd name="connsiteY1" fmla="*/ 912626 h 1517348"/>
              <a:gd name="connsiteX2" fmla="*/ 713433 w 3490611"/>
              <a:gd name="connsiteY2" fmla="*/ 1284414 h 1517348"/>
              <a:gd name="connsiteX3" fmla="*/ 1024931 w 3490611"/>
              <a:gd name="connsiteY3" fmla="*/ 1515527 h 1517348"/>
              <a:gd name="connsiteX4" fmla="*/ 1205802 w 3490611"/>
              <a:gd name="connsiteY4" fmla="*/ 1163834 h 1517348"/>
              <a:gd name="connsiteX5" fmla="*/ 1286189 w 3490611"/>
              <a:gd name="connsiteY5" fmla="*/ 570982 h 1517348"/>
              <a:gd name="connsiteX6" fmla="*/ 1316334 w 3490611"/>
              <a:gd name="connsiteY6" fmla="*/ 390111 h 1517348"/>
              <a:gd name="connsiteX7" fmla="*/ 1386672 w 3490611"/>
              <a:gd name="connsiteY7" fmla="*/ 189144 h 1517348"/>
              <a:gd name="connsiteX8" fmla="*/ 1537397 w 3490611"/>
              <a:gd name="connsiteY8" fmla="*/ 209241 h 1517348"/>
              <a:gd name="connsiteX9" fmla="*/ 1748413 w 3490611"/>
              <a:gd name="connsiteY9" fmla="*/ 420256 h 1517348"/>
              <a:gd name="connsiteX10" fmla="*/ 1919234 w 3490611"/>
              <a:gd name="connsiteY10" fmla="*/ 490595 h 1517348"/>
              <a:gd name="connsiteX11" fmla="*/ 2130250 w 3490611"/>
              <a:gd name="connsiteY11" fmla="*/ 329821 h 1517348"/>
              <a:gd name="connsiteX12" fmla="*/ 2381458 w 3490611"/>
              <a:gd name="connsiteY12" fmla="*/ 128854 h 1517348"/>
              <a:gd name="connsiteX13" fmla="*/ 2512088 w 3490611"/>
              <a:gd name="connsiteY13" fmla="*/ 148951 h 1517348"/>
              <a:gd name="connsiteX14" fmla="*/ 2672862 w 3490611"/>
              <a:gd name="connsiteY14" fmla="*/ 249434 h 1517348"/>
              <a:gd name="connsiteX15" fmla="*/ 3004457 w 3490611"/>
              <a:gd name="connsiteY15" fmla="*/ 440353 h 1517348"/>
              <a:gd name="connsiteX16" fmla="*/ 3486778 w 3490611"/>
              <a:gd name="connsiteY16" fmla="*/ 8274 h 1517348"/>
              <a:gd name="connsiteX17" fmla="*/ 3215472 w 3490611"/>
              <a:gd name="connsiteY17" fmla="*/ 169047 h 1517348"/>
              <a:gd name="connsiteX0" fmla="*/ 0 w 3486778"/>
              <a:gd name="connsiteY0" fmla="*/ 351692 h 1509074"/>
              <a:gd name="connsiteX1" fmla="*/ 351692 w 3486778"/>
              <a:gd name="connsiteY1" fmla="*/ 904352 h 1509074"/>
              <a:gd name="connsiteX2" fmla="*/ 713433 w 3486778"/>
              <a:gd name="connsiteY2" fmla="*/ 1276140 h 1509074"/>
              <a:gd name="connsiteX3" fmla="*/ 1024931 w 3486778"/>
              <a:gd name="connsiteY3" fmla="*/ 1507253 h 1509074"/>
              <a:gd name="connsiteX4" fmla="*/ 1205802 w 3486778"/>
              <a:gd name="connsiteY4" fmla="*/ 1155560 h 1509074"/>
              <a:gd name="connsiteX5" fmla="*/ 1286189 w 3486778"/>
              <a:gd name="connsiteY5" fmla="*/ 562708 h 1509074"/>
              <a:gd name="connsiteX6" fmla="*/ 1316334 w 3486778"/>
              <a:gd name="connsiteY6" fmla="*/ 381837 h 1509074"/>
              <a:gd name="connsiteX7" fmla="*/ 1386672 w 3486778"/>
              <a:gd name="connsiteY7" fmla="*/ 180870 h 1509074"/>
              <a:gd name="connsiteX8" fmla="*/ 1537397 w 3486778"/>
              <a:gd name="connsiteY8" fmla="*/ 200967 h 1509074"/>
              <a:gd name="connsiteX9" fmla="*/ 1748413 w 3486778"/>
              <a:gd name="connsiteY9" fmla="*/ 411982 h 1509074"/>
              <a:gd name="connsiteX10" fmla="*/ 1919234 w 3486778"/>
              <a:gd name="connsiteY10" fmla="*/ 482321 h 1509074"/>
              <a:gd name="connsiteX11" fmla="*/ 2130250 w 3486778"/>
              <a:gd name="connsiteY11" fmla="*/ 321547 h 1509074"/>
              <a:gd name="connsiteX12" fmla="*/ 2381458 w 3486778"/>
              <a:gd name="connsiteY12" fmla="*/ 120580 h 1509074"/>
              <a:gd name="connsiteX13" fmla="*/ 2512088 w 3486778"/>
              <a:gd name="connsiteY13" fmla="*/ 140677 h 1509074"/>
              <a:gd name="connsiteX14" fmla="*/ 2672862 w 3486778"/>
              <a:gd name="connsiteY14" fmla="*/ 241160 h 1509074"/>
              <a:gd name="connsiteX15" fmla="*/ 3004457 w 3486778"/>
              <a:gd name="connsiteY15" fmla="*/ 432079 h 1509074"/>
              <a:gd name="connsiteX16" fmla="*/ 3486778 w 3486778"/>
              <a:gd name="connsiteY16" fmla="*/ 0 h 1509074"/>
              <a:gd name="connsiteX0" fmla="*/ 0 w 3577213"/>
              <a:gd name="connsiteY0" fmla="*/ 351692 h 1509074"/>
              <a:gd name="connsiteX1" fmla="*/ 442127 w 3577213"/>
              <a:gd name="connsiteY1" fmla="*/ 904352 h 1509074"/>
              <a:gd name="connsiteX2" fmla="*/ 803868 w 3577213"/>
              <a:gd name="connsiteY2" fmla="*/ 1276140 h 1509074"/>
              <a:gd name="connsiteX3" fmla="*/ 1115366 w 3577213"/>
              <a:gd name="connsiteY3" fmla="*/ 1507253 h 1509074"/>
              <a:gd name="connsiteX4" fmla="*/ 1296237 w 3577213"/>
              <a:gd name="connsiteY4" fmla="*/ 1155560 h 1509074"/>
              <a:gd name="connsiteX5" fmla="*/ 1376624 w 3577213"/>
              <a:gd name="connsiteY5" fmla="*/ 562708 h 1509074"/>
              <a:gd name="connsiteX6" fmla="*/ 1406769 w 3577213"/>
              <a:gd name="connsiteY6" fmla="*/ 381837 h 1509074"/>
              <a:gd name="connsiteX7" fmla="*/ 1477107 w 3577213"/>
              <a:gd name="connsiteY7" fmla="*/ 180870 h 1509074"/>
              <a:gd name="connsiteX8" fmla="*/ 1627832 w 3577213"/>
              <a:gd name="connsiteY8" fmla="*/ 200967 h 1509074"/>
              <a:gd name="connsiteX9" fmla="*/ 1838848 w 3577213"/>
              <a:gd name="connsiteY9" fmla="*/ 411982 h 1509074"/>
              <a:gd name="connsiteX10" fmla="*/ 2009669 w 3577213"/>
              <a:gd name="connsiteY10" fmla="*/ 482321 h 1509074"/>
              <a:gd name="connsiteX11" fmla="*/ 2220685 w 3577213"/>
              <a:gd name="connsiteY11" fmla="*/ 321547 h 1509074"/>
              <a:gd name="connsiteX12" fmla="*/ 2471893 w 3577213"/>
              <a:gd name="connsiteY12" fmla="*/ 120580 h 1509074"/>
              <a:gd name="connsiteX13" fmla="*/ 2602523 w 3577213"/>
              <a:gd name="connsiteY13" fmla="*/ 140677 h 1509074"/>
              <a:gd name="connsiteX14" fmla="*/ 2763297 w 3577213"/>
              <a:gd name="connsiteY14" fmla="*/ 241160 h 1509074"/>
              <a:gd name="connsiteX15" fmla="*/ 3094892 w 3577213"/>
              <a:gd name="connsiteY15" fmla="*/ 432079 h 1509074"/>
              <a:gd name="connsiteX16" fmla="*/ 3577213 w 3577213"/>
              <a:gd name="connsiteY16" fmla="*/ 0 h 1509074"/>
              <a:gd name="connsiteX0" fmla="*/ 0 w 3637503"/>
              <a:gd name="connsiteY0" fmla="*/ 401934 h 1509074"/>
              <a:gd name="connsiteX1" fmla="*/ 502417 w 3637503"/>
              <a:gd name="connsiteY1" fmla="*/ 904352 h 1509074"/>
              <a:gd name="connsiteX2" fmla="*/ 864158 w 3637503"/>
              <a:gd name="connsiteY2" fmla="*/ 1276140 h 1509074"/>
              <a:gd name="connsiteX3" fmla="*/ 1175656 w 3637503"/>
              <a:gd name="connsiteY3" fmla="*/ 1507253 h 1509074"/>
              <a:gd name="connsiteX4" fmla="*/ 1356527 w 3637503"/>
              <a:gd name="connsiteY4" fmla="*/ 1155560 h 1509074"/>
              <a:gd name="connsiteX5" fmla="*/ 1436914 w 3637503"/>
              <a:gd name="connsiteY5" fmla="*/ 562708 h 1509074"/>
              <a:gd name="connsiteX6" fmla="*/ 1467059 w 3637503"/>
              <a:gd name="connsiteY6" fmla="*/ 381837 h 1509074"/>
              <a:gd name="connsiteX7" fmla="*/ 1537397 w 3637503"/>
              <a:gd name="connsiteY7" fmla="*/ 180870 h 1509074"/>
              <a:gd name="connsiteX8" fmla="*/ 1688122 w 3637503"/>
              <a:gd name="connsiteY8" fmla="*/ 200967 h 1509074"/>
              <a:gd name="connsiteX9" fmla="*/ 1899138 w 3637503"/>
              <a:gd name="connsiteY9" fmla="*/ 411982 h 1509074"/>
              <a:gd name="connsiteX10" fmla="*/ 2069959 w 3637503"/>
              <a:gd name="connsiteY10" fmla="*/ 482321 h 1509074"/>
              <a:gd name="connsiteX11" fmla="*/ 2280975 w 3637503"/>
              <a:gd name="connsiteY11" fmla="*/ 321547 h 1509074"/>
              <a:gd name="connsiteX12" fmla="*/ 2532183 w 3637503"/>
              <a:gd name="connsiteY12" fmla="*/ 120580 h 1509074"/>
              <a:gd name="connsiteX13" fmla="*/ 2662813 w 3637503"/>
              <a:gd name="connsiteY13" fmla="*/ 140677 h 1509074"/>
              <a:gd name="connsiteX14" fmla="*/ 2823587 w 3637503"/>
              <a:gd name="connsiteY14" fmla="*/ 241160 h 1509074"/>
              <a:gd name="connsiteX15" fmla="*/ 3155182 w 3637503"/>
              <a:gd name="connsiteY15" fmla="*/ 432079 h 1509074"/>
              <a:gd name="connsiteX16" fmla="*/ 3637503 w 3637503"/>
              <a:gd name="connsiteY16" fmla="*/ 0 h 1509074"/>
              <a:gd name="connsiteX0" fmla="*/ 0 w 3557117"/>
              <a:gd name="connsiteY0" fmla="*/ 100483 h 1509074"/>
              <a:gd name="connsiteX1" fmla="*/ 422031 w 3557117"/>
              <a:gd name="connsiteY1" fmla="*/ 904352 h 1509074"/>
              <a:gd name="connsiteX2" fmla="*/ 783772 w 3557117"/>
              <a:gd name="connsiteY2" fmla="*/ 1276140 h 1509074"/>
              <a:gd name="connsiteX3" fmla="*/ 1095270 w 3557117"/>
              <a:gd name="connsiteY3" fmla="*/ 1507253 h 1509074"/>
              <a:gd name="connsiteX4" fmla="*/ 1276141 w 3557117"/>
              <a:gd name="connsiteY4" fmla="*/ 1155560 h 1509074"/>
              <a:gd name="connsiteX5" fmla="*/ 1356528 w 3557117"/>
              <a:gd name="connsiteY5" fmla="*/ 562708 h 1509074"/>
              <a:gd name="connsiteX6" fmla="*/ 1386673 w 3557117"/>
              <a:gd name="connsiteY6" fmla="*/ 381837 h 1509074"/>
              <a:gd name="connsiteX7" fmla="*/ 1457011 w 3557117"/>
              <a:gd name="connsiteY7" fmla="*/ 180870 h 1509074"/>
              <a:gd name="connsiteX8" fmla="*/ 1607736 w 3557117"/>
              <a:gd name="connsiteY8" fmla="*/ 200967 h 1509074"/>
              <a:gd name="connsiteX9" fmla="*/ 1818752 w 3557117"/>
              <a:gd name="connsiteY9" fmla="*/ 411982 h 1509074"/>
              <a:gd name="connsiteX10" fmla="*/ 1989573 w 3557117"/>
              <a:gd name="connsiteY10" fmla="*/ 482321 h 1509074"/>
              <a:gd name="connsiteX11" fmla="*/ 2200589 w 3557117"/>
              <a:gd name="connsiteY11" fmla="*/ 321547 h 1509074"/>
              <a:gd name="connsiteX12" fmla="*/ 2451797 w 3557117"/>
              <a:gd name="connsiteY12" fmla="*/ 120580 h 1509074"/>
              <a:gd name="connsiteX13" fmla="*/ 2582427 w 3557117"/>
              <a:gd name="connsiteY13" fmla="*/ 140677 h 1509074"/>
              <a:gd name="connsiteX14" fmla="*/ 2743201 w 3557117"/>
              <a:gd name="connsiteY14" fmla="*/ 241160 h 1509074"/>
              <a:gd name="connsiteX15" fmla="*/ 3074796 w 3557117"/>
              <a:gd name="connsiteY15" fmla="*/ 432079 h 1509074"/>
              <a:gd name="connsiteX16" fmla="*/ 3557117 w 3557117"/>
              <a:gd name="connsiteY16" fmla="*/ 0 h 1509074"/>
              <a:gd name="connsiteX0" fmla="*/ 0 w 3768132"/>
              <a:gd name="connsiteY0" fmla="*/ 90434 h 1509074"/>
              <a:gd name="connsiteX1" fmla="*/ 633046 w 3768132"/>
              <a:gd name="connsiteY1" fmla="*/ 904352 h 1509074"/>
              <a:gd name="connsiteX2" fmla="*/ 994787 w 3768132"/>
              <a:gd name="connsiteY2" fmla="*/ 1276140 h 1509074"/>
              <a:gd name="connsiteX3" fmla="*/ 1306285 w 3768132"/>
              <a:gd name="connsiteY3" fmla="*/ 1507253 h 1509074"/>
              <a:gd name="connsiteX4" fmla="*/ 1487156 w 3768132"/>
              <a:gd name="connsiteY4" fmla="*/ 1155560 h 1509074"/>
              <a:gd name="connsiteX5" fmla="*/ 1567543 w 3768132"/>
              <a:gd name="connsiteY5" fmla="*/ 562708 h 1509074"/>
              <a:gd name="connsiteX6" fmla="*/ 1597688 w 3768132"/>
              <a:gd name="connsiteY6" fmla="*/ 381837 h 1509074"/>
              <a:gd name="connsiteX7" fmla="*/ 1668026 w 3768132"/>
              <a:gd name="connsiteY7" fmla="*/ 180870 h 1509074"/>
              <a:gd name="connsiteX8" fmla="*/ 1818751 w 3768132"/>
              <a:gd name="connsiteY8" fmla="*/ 200967 h 1509074"/>
              <a:gd name="connsiteX9" fmla="*/ 2029767 w 3768132"/>
              <a:gd name="connsiteY9" fmla="*/ 411982 h 1509074"/>
              <a:gd name="connsiteX10" fmla="*/ 2200588 w 3768132"/>
              <a:gd name="connsiteY10" fmla="*/ 482321 h 1509074"/>
              <a:gd name="connsiteX11" fmla="*/ 2411604 w 3768132"/>
              <a:gd name="connsiteY11" fmla="*/ 321547 h 1509074"/>
              <a:gd name="connsiteX12" fmla="*/ 2662812 w 3768132"/>
              <a:gd name="connsiteY12" fmla="*/ 120580 h 1509074"/>
              <a:gd name="connsiteX13" fmla="*/ 2793442 w 3768132"/>
              <a:gd name="connsiteY13" fmla="*/ 140677 h 1509074"/>
              <a:gd name="connsiteX14" fmla="*/ 2954216 w 3768132"/>
              <a:gd name="connsiteY14" fmla="*/ 241160 h 1509074"/>
              <a:gd name="connsiteX15" fmla="*/ 3285811 w 3768132"/>
              <a:gd name="connsiteY15" fmla="*/ 432079 h 1509074"/>
              <a:gd name="connsiteX16" fmla="*/ 3768132 w 3768132"/>
              <a:gd name="connsiteY16" fmla="*/ 0 h 1509074"/>
              <a:gd name="connsiteX0" fmla="*/ 0 w 3768132"/>
              <a:gd name="connsiteY0" fmla="*/ 90434 h 1514109"/>
              <a:gd name="connsiteX1" fmla="*/ 633046 w 3768132"/>
              <a:gd name="connsiteY1" fmla="*/ 904352 h 1514109"/>
              <a:gd name="connsiteX2" fmla="*/ 994787 w 3768132"/>
              <a:gd name="connsiteY2" fmla="*/ 1276140 h 1514109"/>
              <a:gd name="connsiteX3" fmla="*/ 1306285 w 3768132"/>
              <a:gd name="connsiteY3" fmla="*/ 1507253 h 1514109"/>
              <a:gd name="connsiteX4" fmla="*/ 1457011 w 3768132"/>
              <a:gd name="connsiteY4" fmla="*/ 1014883 h 1514109"/>
              <a:gd name="connsiteX5" fmla="*/ 1567543 w 3768132"/>
              <a:gd name="connsiteY5" fmla="*/ 562708 h 1514109"/>
              <a:gd name="connsiteX6" fmla="*/ 1597688 w 3768132"/>
              <a:gd name="connsiteY6" fmla="*/ 381837 h 1514109"/>
              <a:gd name="connsiteX7" fmla="*/ 1668026 w 3768132"/>
              <a:gd name="connsiteY7" fmla="*/ 180870 h 1514109"/>
              <a:gd name="connsiteX8" fmla="*/ 1818751 w 3768132"/>
              <a:gd name="connsiteY8" fmla="*/ 200967 h 1514109"/>
              <a:gd name="connsiteX9" fmla="*/ 2029767 w 3768132"/>
              <a:gd name="connsiteY9" fmla="*/ 411982 h 1514109"/>
              <a:gd name="connsiteX10" fmla="*/ 2200588 w 3768132"/>
              <a:gd name="connsiteY10" fmla="*/ 482321 h 1514109"/>
              <a:gd name="connsiteX11" fmla="*/ 2411604 w 3768132"/>
              <a:gd name="connsiteY11" fmla="*/ 321547 h 1514109"/>
              <a:gd name="connsiteX12" fmla="*/ 2662812 w 3768132"/>
              <a:gd name="connsiteY12" fmla="*/ 120580 h 1514109"/>
              <a:gd name="connsiteX13" fmla="*/ 2793442 w 3768132"/>
              <a:gd name="connsiteY13" fmla="*/ 140677 h 1514109"/>
              <a:gd name="connsiteX14" fmla="*/ 2954216 w 3768132"/>
              <a:gd name="connsiteY14" fmla="*/ 241160 h 1514109"/>
              <a:gd name="connsiteX15" fmla="*/ 3285811 w 3768132"/>
              <a:gd name="connsiteY15" fmla="*/ 432079 h 1514109"/>
              <a:gd name="connsiteX16" fmla="*/ 3768132 w 3768132"/>
              <a:gd name="connsiteY16" fmla="*/ 0 h 1514109"/>
              <a:gd name="connsiteX0" fmla="*/ 0 w 3768132"/>
              <a:gd name="connsiteY0" fmla="*/ 90434 h 1513264"/>
              <a:gd name="connsiteX1" fmla="*/ 633046 w 3768132"/>
              <a:gd name="connsiteY1" fmla="*/ 904352 h 1513264"/>
              <a:gd name="connsiteX2" fmla="*/ 994787 w 3768132"/>
              <a:gd name="connsiteY2" fmla="*/ 1276140 h 1513264"/>
              <a:gd name="connsiteX3" fmla="*/ 1306285 w 3768132"/>
              <a:gd name="connsiteY3" fmla="*/ 1507253 h 1513264"/>
              <a:gd name="connsiteX4" fmla="*/ 1497205 w 3768132"/>
              <a:gd name="connsiteY4" fmla="*/ 1034980 h 1513264"/>
              <a:gd name="connsiteX5" fmla="*/ 1567543 w 3768132"/>
              <a:gd name="connsiteY5" fmla="*/ 562708 h 1513264"/>
              <a:gd name="connsiteX6" fmla="*/ 1597688 w 3768132"/>
              <a:gd name="connsiteY6" fmla="*/ 381837 h 1513264"/>
              <a:gd name="connsiteX7" fmla="*/ 1668026 w 3768132"/>
              <a:gd name="connsiteY7" fmla="*/ 180870 h 1513264"/>
              <a:gd name="connsiteX8" fmla="*/ 1818751 w 3768132"/>
              <a:gd name="connsiteY8" fmla="*/ 200967 h 1513264"/>
              <a:gd name="connsiteX9" fmla="*/ 2029767 w 3768132"/>
              <a:gd name="connsiteY9" fmla="*/ 411982 h 1513264"/>
              <a:gd name="connsiteX10" fmla="*/ 2200588 w 3768132"/>
              <a:gd name="connsiteY10" fmla="*/ 482321 h 1513264"/>
              <a:gd name="connsiteX11" fmla="*/ 2411604 w 3768132"/>
              <a:gd name="connsiteY11" fmla="*/ 321547 h 1513264"/>
              <a:gd name="connsiteX12" fmla="*/ 2662812 w 3768132"/>
              <a:gd name="connsiteY12" fmla="*/ 120580 h 1513264"/>
              <a:gd name="connsiteX13" fmla="*/ 2793442 w 3768132"/>
              <a:gd name="connsiteY13" fmla="*/ 140677 h 1513264"/>
              <a:gd name="connsiteX14" fmla="*/ 2954216 w 3768132"/>
              <a:gd name="connsiteY14" fmla="*/ 241160 h 1513264"/>
              <a:gd name="connsiteX15" fmla="*/ 3285811 w 3768132"/>
              <a:gd name="connsiteY15" fmla="*/ 432079 h 1513264"/>
              <a:gd name="connsiteX16" fmla="*/ 3768132 w 3768132"/>
              <a:gd name="connsiteY16" fmla="*/ 0 h 1513264"/>
              <a:gd name="connsiteX0" fmla="*/ 0 w 3768132"/>
              <a:gd name="connsiteY0" fmla="*/ 90434 h 1513264"/>
              <a:gd name="connsiteX1" fmla="*/ 633046 w 3768132"/>
              <a:gd name="connsiteY1" fmla="*/ 904352 h 1513264"/>
              <a:gd name="connsiteX2" fmla="*/ 994787 w 3768132"/>
              <a:gd name="connsiteY2" fmla="*/ 1276140 h 1513264"/>
              <a:gd name="connsiteX3" fmla="*/ 1306285 w 3768132"/>
              <a:gd name="connsiteY3" fmla="*/ 1507253 h 1513264"/>
              <a:gd name="connsiteX4" fmla="*/ 1497205 w 3768132"/>
              <a:gd name="connsiteY4" fmla="*/ 1034980 h 1513264"/>
              <a:gd name="connsiteX5" fmla="*/ 1567543 w 3768132"/>
              <a:gd name="connsiteY5" fmla="*/ 562708 h 1513264"/>
              <a:gd name="connsiteX6" fmla="*/ 1597688 w 3768132"/>
              <a:gd name="connsiteY6" fmla="*/ 381837 h 1513264"/>
              <a:gd name="connsiteX7" fmla="*/ 1668026 w 3768132"/>
              <a:gd name="connsiteY7" fmla="*/ 180870 h 1513264"/>
              <a:gd name="connsiteX8" fmla="*/ 1818751 w 3768132"/>
              <a:gd name="connsiteY8" fmla="*/ 200967 h 1513264"/>
              <a:gd name="connsiteX9" fmla="*/ 2029767 w 3768132"/>
              <a:gd name="connsiteY9" fmla="*/ 411982 h 1513264"/>
              <a:gd name="connsiteX10" fmla="*/ 2190540 w 3768132"/>
              <a:gd name="connsiteY10" fmla="*/ 452176 h 1513264"/>
              <a:gd name="connsiteX11" fmla="*/ 2411604 w 3768132"/>
              <a:gd name="connsiteY11" fmla="*/ 321547 h 1513264"/>
              <a:gd name="connsiteX12" fmla="*/ 2662812 w 3768132"/>
              <a:gd name="connsiteY12" fmla="*/ 120580 h 1513264"/>
              <a:gd name="connsiteX13" fmla="*/ 2793442 w 3768132"/>
              <a:gd name="connsiteY13" fmla="*/ 140677 h 1513264"/>
              <a:gd name="connsiteX14" fmla="*/ 2954216 w 3768132"/>
              <a:gd name="connsiteY14" fmla="*/ 241160 h 1513264"/>
              <a:gd name="connsiteX15" fmla="*/ 3285811 w 3768132"/>
              <a:gd name="connsiteY15" fmla="*/ 432079 h 1513264"/>
              <a:gd name="connsiteX16" fmla="*/ 3768132 w 3768132"/>
              <a:gd name="connsiteY16" fmla="*/ 0 h 1513264"/>
              <a:gd name="connsiteX0" fmla="*/ 0 w 3768132"/>
              <a:gd name="connsiteY0" fmla="*/ 90434 h 1513424"/>
              <a:gd name="connsiteX1" fmla="*/ 666395 w 3768132"/>
              <a:gd name="connsiteY1" fmla="*/ 871115 h 1513424"/>
              <a:gd name="connsiteX2" fmla="*/ 994787 w 3768132"/>
              <a:gd name="connsiteY2" fmla="*/ 1276140 h 1513424"/>
              <a:gd name="connsiteX3" fmla="*/ 1306285 w 3768132"/>
              <a:gd name="connsiteY3" fmla="*/ 1507253 h 1513424"/>
              <a:gd name="connsiteX4" fmla="*/ 1497205 w 3768132"/>
              <a:gd name="connsiteY4" fmla="*/ 1034980 h 1513424"/>
              <a:gd name="connsiteX5" fmla="*/ 1567543 w 3768132"/>
              <a:gd name="connsiteY5" fmla="*/ 562708 h 1513424"/>
              <a:gd name="connsiteX6" fmla="*/ 1597688 w 3768132"/>
              <a:gd name="connsiteY6" fmla="*/ 381837 h 1513424"/>
              <a:gd name="connsiteX7" fmla="*/ 1668026 w 3768132"/>
              <a:gd name="connsiteY7" fmla="*/ 180870 h 1513424"/>
              <a:gd name="connsiteX8" fmla="*/ 1818751 w 3768132"/>
              <a:gd name="connsiteY8" fmla="*/ 200967 h 1513424"/>
              <a:gd name="connsiteX9" fmla="*/ 2029767 w 3768132"/>
              <a:gd name="connsiteY9" fmla="*/ 411982 h 1513424"/>
              <a:gd name="connsiteX10" fmla="*/ 2190540 w 3768132"/>
              <a:gd name="connsiteY10" fmla="*/ 452176 h 1513424"/>
              <a:gd name="connsiteX11" fmla="*/ 2411604 w 3768132"/>
              <a:gd name="connsiteY11" fmla="*/ 321547 h 1513424"/>
              <a:gd name="connsiteX12" fmla="*/ 2662812 w 3768132"/>
              <a:gd name="connsiteY12" fmla="*/ 120580 h 1513424"/>
              <a:gd name="connsiteX13" fmla="*/ 2793442 w 3768132"/>
              <a:gd name="connsiteY13" fmla="*/ 140677 h 1513424"/>
              <a:gd name="connsiteX14" fmla="*/ 2954216 w 3768132"/>
              <a:gd name="connsiteY14" fmla="*/ 241160 h 1513424"/>
              <a:gd name="connsiteX15" fmla="*/ 3285811 w 3768132"/>
              <a:gd name="connsiteY15" fmla="*/ 432079 h 1513424"/>
              <a:gd name="connsiteX16" fmla="*/ 3768132 w 3768132"/>
              <a:gd name="connsiteY16" fmla="*/ 0 h 1513424"/>
              <a:gd name="connsiteX0" fmla="*/ 0 w 3768132"/>
              <a:gd name="connsiteY0" fmla="*/ 90434 h 1513210"/>
              <a:gd name="connsiteX1" fmla="*/ 655141 w 3768132"/>
              <a:gd name="connsiteY1" fmla="*/ 915948 h 1513210"/>
              <a:gd name="connsiteX2" fmla="*/ 994787 w 3768132"/>
              <a:gd name="connsiteY2" fmla="*/ 1276140 h 1513210"/>
              <a:gd name="connsiteX3" fmla="*/ 1306285 w 3768132"/>
              <a:gd name="connsiteY3" fmla="*/ 1507253 h 1513210"/>
              <a:gd name="connsiteX4" fmla="*/ 1497205 w 3768132"/>
              <a:gd name="connsiteY4" fmla="*/ 1034980 h 1513210"/>
              <a:gd name="connsiteX5" fmla="*/ 1567543 w 3768132"/>
              <a:gd name="connsiteY5" fmla="*/ 562708 h 1513210"/>
              <a:gd name="connsiteX6" fmla="*/ 1597688 w 3768132"/>
              <a:gd name="connsiteY6" fmla="*/ 381837 h 1513210"/>
              <a:gd name="connsiteX7" fmla="*/ 1668026 w 3768132"/>
              <a:gd name="connsiteY7" fmla="*/ 180870 h 1513210"/>
              <a:gd name="connsiteX8" fmla="*/ 1818751 w 3768132"/>
              <a:gd name="connsiteY8" fmla="*/ 200967 h 1513210"/>
              <a:gd name="connsiteX9" fmla="*/ 2029767 w 3768132"/>
              <a:gd name="connsiteY9" fmla="*/ 411982 h 1513210"/>
              <a:gd name="connsiteX10" fmla="*/ 2190540 w 3768132"/>
              <a:gd name="connsiteY10" fmla="*/ 452176 h 1513210"/>
              <a:gd name="connsiteX11" fmla="*/ 2411604 w 3768132"/>
              <a:gd name="connsiteY11" fmla="*/ 321547 h 1513210"/>
              <a:gd name="connsiteX12" fmla="*/ 2662812 w 3768132"/>
              <a:gd name="connsiteY12" fmla="*/ 120580 h 1513210"/>
              <a:gd name="connsiteX13" fmla="*/ 2793442 w 3768132"/>
              <a:gd name="connsiteY13" fmla="*/ 140677 h 1513210"/>
              <a:gd name="connsiteX14" fmla="*/ 2954216 w 3768132"/>
              <a:gd name="connsiteY14" fmla="*/ 241160 h 1513210"/>
              <a:gd name="connsiteX15" fmla="*/ 3285811 w 3768132"/>
              <a:gd name="connsiteY15" fmla="*/ 432079 h 1513210"/>
              <a:gd name="connsiteX16" fmla="*/ 3768132 w 3768132"/>
              <a:gd name="connsiteY16" fmla="*/ 0 h 1513210"/>
              <a:gd name="connsiteX0" fmla="*/ 0 w 3768132"/>
              <a:gd name="connsiteY0" fmla="*/ 90434 h 1513209"/>
              <a:gd name="connsiteX1" fmla="*/ 688486 w 3768132"/>
              <a:gd name="connsiteY1" fmla="*/ 916176 h 1513209"/>
              <a:gd name="connsiteX2" fmla="*/ 994787 w 3768132"/>
              <a:gd name="connsiteY2" fmla="*/ 1276140 h 1513209"/>
              <a:gd name="connsiteX3" fmla="*/ 1306285 w 3768132"/>
              <a:gd name="connsiteY3" fmla="*/ 1507253 h 1513209"/>
              <a:gd name="connsiteX4" fmla="*/ 1497205 w 3768132"/>
              <a:gd name="connsiteY4" fmla="*/ 1034980 h 1513209"/>
              <a:gd name="connsiteX5" fmla="*/ 1567543 w 3768132"/>
              <a:gd name="connsiteY5" fmla="*/ 562708 h 1513209"/>
              <a:gd name="connsiteX6" fmla="*/ 1597688 w 3768132"/>
              <a:gd name="connsiteY6" fmla="*/ 381837 h 1513209"/>
              <a:gd name="connsiteX7" fmla="*/ 1668026 w 3768132"/>
              <a:gd name="connsiteY7" fmla="*/ 180870 h 1513209"/>
              <a:gd name="connsiteX8" fmla="*/ 1818751 w 3768132"/>
              <a:gd name="connsiteY8" fmla="*/ 200967 h 1513209"/>
              <a:gd name="connsiteX9" fmla="*/ 2029767 w 3768132"/>
              <a:gd name="connsiteY9" fmla="*/ 411982 h 1513209"/>
              <a:gd name="connsiteX10" fmla="*/ 2190540 w 3768132"/>
              <a:gd name="connsiteY10" fmla="*/ 452176 h 1513209"/>
              <a:gd name="connsiteX11" fmla="*/ 2411604 w 3768132"/>
              <a:gd name="connsiteY11" fmla="*/ 321547 h 1513209"/>
              <a:gd name="connsiteX12" fmla="*/ 2662812 w 3768132"/>
              <a:gd name="connsiteY12" fmla="*/ 120580 h 1513209"/>
              <a:gd name="connsiteX13" fmla="*/ 2793442 w 3768132"/>
              <a:gd name="connsiteY13" fmla="*/ 140677 h 1513209"/>
              <a:gd name="connsiteX14" fmla="*/ 2954216 w 3768132"/>
              <a:gd name="connsiteY14" fmla="*/ 241160 h 1513209"/>
              <a:gd name="connsiteX15" fmla="*/ 3285811 w 3768132"/>
              <a:gd name="connsiteY15" fmla="*/ 432079 h 1513209"/>
              <a:gd name="connsiteX16" fmla="*/ 3768132 w 3768132"/>
              <a:gd name="connsiteY16" fmla="*/ 0 h 1513209"/>
              <a:gd name="connsiteX0" fmla="*/ 0 w 3856735"/>
              <a:gd name="connsiteY0" fmla="*/ 0 h 1422775"/>
              <a:gd name="connsiteX1" fmla="*/ 688486 w 3856735"/>
              <a:gd name="connsiteY1" fmla="*/ 825742 h 1422775"/>
              <a:gd name="connsiteX2" fmla="*/ 994787 w 3856735"/>
              <a:gd name="connsiteY2" fmla="*/ 1185706 h 1422775"/>
              <a:gd name="connsiteX3" fmla="*/ 1306285 w 3856735"/>
              <a:gd name="connsiteY3" fmla="*/ 1416819 h 1422775"/>
              <a:gd name="connsiteX4" fmla="*/ 1497205 w 3856735"/>
              <a:gd name="connsiteY4" fmla="*/ 944546 h 1422775"/>
              <a:gd name="connsiteX5" fmla="*/ 1567543 w 3856735"/>
              <a:gd name="connsiteY5" fmla="*/ 472274 h 1422775"/>
              <a:gd name="connsiteX6" fmla="*/ 1597688 w 3856735"/>
              <a:gd name="connsiteY6" fmla="*/ 291403 h 1422775"/>
              <a:gd name="connsiteX7" fmla="*/ 1668026 w 3856735"/>
              <a:gd name="connsiteY7" fmla="*/ 90436 h 1422775"/>
              <a:gd name="connsiteX8" fmla="*/ 1818751 w 3856735"/>
              <a:gd name="connsiteY8" fmla="*/ 110533 h 1422775"/>
              <a:gd name="connsiteX9" fmla="*/ 2029767 w 3856735"/>
              <a:gd name="connsiteY9" fmla="*/ 321548 h 1422775"/>
              <a:gd name="connsiteX10" fmla="*/ 2190540 w 3856735"/>
              <a:gd name="connsiteY10" fmla="*/ 361742 h 1422775"/>
              <a:gd name="connsiteX11" fmla="*/ 2411604 w 3856735"/>
              <a:gd name="connsiteY11" fmla="*/ 231113 h 1422775"/>
              <a:gd name="connsiteX12" fmla="*/ 2662812 w 3856735"/>
              <a:gd name="connsiteY12" fmla="*/ 30146 h 1422775"/>
              <a:gd name="connsiteX13" fmla="*/ 2793442 w 3856735"/>
              <a:gd name="connsiteY13" fmla="*/ 50243 h 1422775"/>
              <a:gd name="connsiteX14" fmla="*/ 2954216 w 3856735"/>
              <a:gd name="connsiteY14" fmla="*/ 150726 h 1422775"/>
              <a:gd name="connsiteX15" fmla="*/ 3285811 w 3856735"/>
              <a:gd name="connsiteY15" fmla="*/ 341645 h 1422775"/>
              <a:gd name="connsiteX16" fmla="*/ 3856735 w 3856735"/>
              <a:gd name="connsiteY16" fmla="*/ 88023 h 1422775"/>
              <a:gd name="connsiteX0" fmla="*/ 0 w 3822679"/>
              <a:gd name="connsiteY0" fmla="*/ 0 h 1422775"/>
              <a:gd name="connsiteX1" fmla="*/ 688486 w 3822679"/>
              <a:gd name="connsiteY1" fmla="*/ 825742 h 1422775"/>
              <a:gd name="connsiteX2" fmla="*/ 994787 w 3822679"/>
              <a:gd name="connsiteY2" fmla="*/ 1185706 h 1422775"/>
              <a:gd name="connsiteX3" fmla="*/ 1306285 w 3822679"/>
              <a:gd name="connsiteY3" fmla="*/ 1416819 h 1422775"/>
              <a:gd name="connsiteX4" fmla="*/ 1497205 w 3822679"/>
              <a:gd name="connsiteY4" fmla="*/ 944546 h 1422775"/>
              <a:gd name="connsiteX5" fmla="*/ 1567543 w 3822679"/>
              <a:gd name="connsiteY5" fmla="*/ 472274 h 1422775"/>
              <a:gd name="connsiteX6" fmla="*/ 1597688 w 3822679"/>
              <a:gd name="connsiteY6" fmla="*/ 291403 h 1422775"/>
              <a:gd name="connsiteX7" fmla="*/ 1668026 w 3822679"/>
              <a:gd name="connsiteY7" fmla="*/ 90436 h 1422775"/>
              <a:gd name="connsiteX8" fmla="*/ 1818751 w 3822679"/>
              <a:gd name="connsiteY8" fmla="*/ 110533 h 1422775"/>
              <a:gd name="connsiteX9" fmla="*/ 2029767 w 3822679"/>
              <a:gd name="connsiteY9" fmla="*/ 321548 h 1422775"/>
              <a:gd name="connsiteX10" fmla="*/ 2190540 w 3822679"/>
              <a:gd name="connsiteY10" fmla="*/ 361742 h 1422775"/>
              <a:gd name="connsiteX11" fmla="*/ 2411604 w 3822679"/>
              <a:gd name="connsiteY11" fmla="*/ 231113 h 1422775"/>
              <a:gd name="connsiteX12" fmla="*/ 2662812 w 3822679"/>
              <a:gd name="connsiteY12" fmla="*/ 30146 h 1422775"/>
              <a:gd name="connsiteX13" fmla="*/ 2793442 w 3822679"/>
              <a:gd name="connsiteY13" fmla="*/ 50243 h 1422775"/>
              <a:gd name="connsiteX14" fmla="*/ 2954216 w 3822679"/>
              <a:gd name="connsiteY14" fmla="*/ 150726 h 1422775"/>
              <a:gd name="connsiteX15" fmla="*/ 3285811 w 3822679"/>
              <a:gd name="connsiteY15" fmla="*/ 341645 h 1422775"/>
              <a:gd name="connsiteX16" fmla="*/ 3822679 w 3822679"/>
              <a:gd name="connsiteY16" fmla="*/ 76888 h 1422775"/>
              <a:gd name="connsiteX0" fmla="*/ 0 w 3699433"/>
              <a:gd name="connsiteY0" fmla="*/ 0 h 1422775"/>
              <a:gd name="connsiteX1" fmla="*/ 688486 w 3699433"/>
              <a:gd name="connsiteY1" fmla="*/ 825742 h 1422775"/>
              <a:gd name="connsiteX2" fmla="*/ 994787 w 3699433"/>
              <a:gd name="connsiteY2" fmla="*/ 1185706 h 1422775"/>
              <a:gd name="connsiteX3" fmla="*/ 1306285 w 3699433"/>
              <a:gd name="connsiteY3" fmla="*/ 1416819 h 1422775"/>
              <a:gd name="connsiteX4" fmla="*/ 1497205 w 3699433"/>
              <a:gd name="connsiteY4" fmla="*/ 944546 h 1422775"/>
              <a:gd name="connsiteX5" fmla="*/ 1567543 w 3699433"/>
              <a:gd name="connsiteY5" fmla="*/ 472274 h 1422775"/>
              <a:gd name="connsiteX6" fmla="*/ 1597688 w 3699433"/>
              <a:gd name="connsiteY6" fmla="*/ 291403 h 1422775"/>
              <a:gd name="connsiteX7" fmla="*/ 1668026 w 3699433"/>
              <a:gd name="connsiteY7" fmla="*/ 90436 h 1422775"/>
              <a:gd name="connsiteX8" fmla="*/ 1818751 w 3699433"/>
              <a:gd name="connsiteY8" fmla="*/ 110533 h 1422775"/>
              <a:gd name="connsiteX9" fmla="*/ 2029767 w 3699433"/>
              <a:gd name="connsiteY9" fmla="*/ 321548 h 1422775"/>
              <a:gd name="connsiteX10" fmla="*/ 2190540 w 3699433"/>
              <a:gd name="connsiteY10" fmla="*/ 361742 h 1422775"/>
              <a:gd name="connsiteX11" fmla="*/ 2411604 w 3699433"/>
              <a:gd name="connsiteY11" fmla="*/ 231113 h 1422775"/>
              <a:gd name="connsiteX12" fmla="*/ 2662812 w 3699433"/>
              <a:gd name="connsiteY12" fmla="*/ 30146 h 1422775"/>
              <a:gd name="connsiteX13" fmla="*/ 2793442 w 3699433"/>
              <a:gd name="connsiteY13" fmla="*/ 50243 h 1422775"/>
              <a:gd name="connsiteX14" fmla="*/ 2954216 w 3699433"/>
              <a:gd name="connsiteY14" fmla="*/ 150726 h 1422775"/>
              <a:gd name="connsiteX15" fmla="*/ 3285811 w 3699433"/>
              <a:gd name="connsiteY15" fmla="*/ 341645 h 1422775"/>
              <a:gd name="connsiteX16" fmla="*/ 3699433 w 3699433"/>
              <a:gd name="connsiteY16" fmla="*/ 99212 h 1422775"/>
              <a:gd name="connsiteX0" fmla="*/ 0 w 4447226"/>
              <a:gd name="connsiteY0" fmla="*/ 0 h 1422775"/>
              <a:gd name="connsiteX1" fmla="*/ 688486 w 4447226"/>
              <a:gd name="connsiteY1" fmla="*/ 825742 h 1422775"/>
              <a:gd name="connsiteX2" fmla="*/ 994787 w 4447226"/>
              <a:gd name="connsiteY2" fmla="*/ 1185706 h 1422775"/>
              <a:gd name="connsiteX3" fmla="*/ 1306285 w 4447226"/>
              <a:gd name="connsiteY3" fmla="*/ 1416819 h 1422775"/>
              <a:gd name="connsiteX4" fmla="*/ 1497205 w 4447226"/>
              <a:gd name="connsiteY4" fmla="*/ 944546 h 1422775"/>
              <a:gd name="connsiteX5" fmla="*/ 1567543 w 4447226"/>
              <a:gd name="connsiteY5" fmla="*/ 472274 h 1422775"/>
              <a:gd name="connsiteX6" fmla="*/ 1597688 w 4447226"/>
              <a:gd name="connsiteY6" fmla="*/ 291403 h 1422775"/>
              <a:gd name="connsiteX7" fmla="*/ 1668026 w 4447226"/>
              <a:gd name="connsiteY7" fmla="*/ 90436 h 1422775"/>
              <a:gd name="connsiteX8" fmla="*/ 1818751 w 4447226"/>
              <a:gd name="connsiteY8" fmla="*/ 110533 h 1422775"/>
              <a:gd name="connsiteX9" fmla="*/ 2029767 w 4447226"/>
              <a:gd name="connsiteY9" fmla="*/ 321548 h 1422775"/>
              <a:gd name="connsiteX10" fmla="*/ 2190540 w 4447226"/>
              <a:gd name="connsiteY10" fmla="*/ 361742 h 1422775"/>
              <a:gd name="connsiteX11" fmla="*/ 2411604 w 4447226"/>
              <a:gd name="connsiteY11" fmla="*/ 231113 h 1422775"/>
              <a:gd name="connsiteX12" fmla="*/ 2662812 w 4447226"/>
              <a:gd name="connsiteY12" fmla="*/ 30146 h 1422775"/>
              <a:gd name="connsiteX13" fmla="*/ 2793442 w 4447226"/>
              <a:gd name="connsiteY13" fmla="*/ 50243 h 1422775"/>
              <a:gd name="connsiteX14" fmla="*/ 2954216 w 4447226"/>
              <a:gd name="connsiteY14" fmla="*/ 150726 h 1422775"/>
              <a:gd name="connsiteX15" fmla="*/ 3285811 w 4447226"/>
              <a:gd name="connsiteY15" fmla="*/ 341645 h 1422775"/>
              <a:gd name="connsiteX16" fmla="*/ 4447226 w 4447226"/>
              <a:gd name="connsiteY16" fmla="*/ 11666 h 1422775"/>
              <a:gd name="connsiteX0" fmla="*/ 0 w 4447226"/>
              <a:gd name="connsiteY0" fmla="*/ 0 h 1422775"/>
              <a:gd name="connsiteX1" fmla="*/ 688486 w 4447226"/>
              <a:gd name="connsiteY1" fmla="*/ 825742 h 1422775"/>
              <a:gd name="connsiteX2" fmla="*/ 994787 w 4447226"/>
              <a:gd name="connsiteY2" fmla="*/ 1185706 h 1422775"/>
              <a:gd name="connsiteX3" fmla="*/ 1306285 w 4447226"/>
              <a:gd name="connsiteY3" fmla="*/ 1416819 h 1422775"/>
              <a:gd name="connsiteX4" fmla="*/ 1497205 w 4447226"/>
              <a:gd name="connsiteY4" fmla="*/ 944546 h 1422775"/>
              <a:gd name="connsiteX5" fmla="*/ 1567543 w 4447226"/>
              <a:gd name="connsiteY5" fmla="*/ 472274 h 1422775"/>
              <a:gd name="connsiteX6" fmla="*/ 1597688 w 4447226"/>
              <a:gd name="connsiteY6" fmla="*/ 291403 h 1422775"/>
              <a:gd name="connsiteX7" fmla="*/ 1668026 w 4447226"/>
              <a:gd name="connsiteY7" fmla="*/ 90436 h 1422775"/>
              <a:gd name="connsiteX8" fmla="*/ 1818751 w 4447226"/>
              <a:gd name="connsiteY8" fmla="*/ 110533 h 1422775"/>
              <a:gd name="connsiteX9" fmla="*/ 2029767 w 4447226"/>
              <a:gd name="connsiteY9" fmla="*/ 321548 h 1422775"/>
              <a:gd name="connsiteX10" fmla="*/ 2190540 w 4447226"/>
              <a:gd name="connsiteY10" fmla="*/ 361742 h 1422775"/>
              <a:gd name="connsiteX11" fmla="*/ 2411604 w 4447226"/>
              <a:gd name="connsiteY11" fmla="*/ 231113 h 1422775"/>
              <a:gd name="connsiteX12" fmla="*/ 2662812 w 4447226"/>
              <a:gd name="connsiteY12" fmla="*/ 30146 h 1422775"/>
              <a:gd name="connsiteX13" fmla="*/ 2793442 w 4447226"/>
              <a:gd name="connsiteY13" fmla="*/ 50243 h 1422775"/>
              <a:gd name="connsiteX14" fmla="*/ 2954216 w 4447226"/>
              <a:gd name="connsiteY14" fmla="*/ 150726 h 1422775"/>
              <a:gd name="connsiteX15" fmla="*/ 3285811 w 4447226"/>
              <a:gd name="connsiteY15" fmla="*/ 341645 h 1422775"/>
              <a:gd name="connsiteX16" fmla="*/ 3949580 w 4447226"/>
              <a:gd name="connsiteY16" fmla="*/ 125513 h 1422775"/>
              <a:gd name="connsiteX17" fmla="*/ 4447226 w 4447226"/>
              <a:gd name="connsiteY17" fmla="*/ 11666 h 1422775"/>
              <a:gd name="connsiteX0" fmla="*/ 0 w 4447226"/>
              <a:gd name="connsiteY0" fmla="*/ 0 h 1422775"/>
              <a:gd name="connsiteX1" fmla="*/ 688486 w 4447226"/>
              <a:gd name="connsiteY1" fmla="*/ 825742 h 1422775"/>
              <a:gd name="connsiteX2" fmla="*/ 994787 w 4447226"/>
              <a:gd name="connsiteY2" fmla="*/ 1185706 h 1422775"/>
              <a:gd name="connsiteX3" fmla="*/ 1306285 w 4447226"/>
              <a:gd name="connsiteY3" fmla="*/ 1416819 h 1422775"/>
              <a:gd name="connsiteX4" fmla="*/ 1497205 w 4447226"/>
              <a:gd name="connsiteY4" fmla="*/ 944546 h 1422775"/>
              <a:gd name="connsiteX5" fmla="*/ 1567543 w 4447226"/>
              <a:gd name="connsiteY5" fmla="*/ 472274 h 1422775"/>
              <a:gd name="connsiteX6" fmla="*/ 1597688 w 4447226"/>
              <a:gd name="connsiteY6" fmla="*/ 291403 h 1422775"/>
              <a:gd name="connsiteX7" fmla="*/ 1668026 w 4447226"/>
              <a:gd name="connsiteY7" fmla="*/ 90436 h 1422775"/>
              <a:gd name="connsiteX8" fmla="*/ 1818751 w 4447226"/>
              <a:gd name="connsiteY8" fmla="*/ 110533 h 1422775"/>
              <a:gd name="connsiteX9" fmla="*/ 2029767 w 4447226"/>
              <a:gd name="connsiteY9" fmla="*/ 321548 h 1422775"/>
              <a:gd name="connsiteX10" fmla="*/ 2190540 w 4447226"/>
              <a:gd name="connsiteY10" fmla="*/ 361742 h 1422775"/>
              <a:gd name="connsiteX11" fmla="*/ 2411604 w 4447226"/>
              <a:gd name="connsiteY11" fmla="*/ 231113 h 1422775"/>
              <a:gd name="connsiteX12" fmla="*/ 2662812 w 4447226"/>
              <a:gd name="connsiteY12" fmla="*/ 30146 h 1422775"/>
              <a:gd name="connsiteX13" fmla="*/ 2793442 w 4447226"/>
              <a:gd name="connsiteY13" fmla="*/ 50243 h 1422775"/>
              <a:gd name="connsiteX14" fmla="*/ 2954216 w 4447226"/>
              <a:gd name="connsiteY14" fmla="*/ 150726 h 1422775"/>
              <a:gd name="connsiteX15" fmla="*/ 3285811 w 4447226"/>
              <a:gd name="connsiteY15" fmla="*/ 341645 h 1422775"/>
              <a:gd name="connsiteX16" fmla="*/ 3851232 w 4447226"/>
              <a:gd name="connsiteY16" fmla="*/ 349341 h 1422775"/>
              <a:gd name="connsiteX17" fmla="*/ 4447226 w 4447226"/>
              <a:gd name="connsiteY17" fmla="*/ 11666 h 1422775"/>
              <a:gd name="connsiteX0" fmla="*/ 0 w 4447226"/>
              <a:gd name="connsiteY0" fmla="*/ 0 h 1422775"/>
              <a:gd name="connsiteX1" fmla="*/ 688486 w 4447226"/>
              <a:gd name="connsiteY1" fmla="*/ 825742 h 1422775"/>
              <a:gd name="connsiteX2" fmla="*/ 994787 w 4447226"/>
              <a:gd name="connsiteY2" fmla="*/ 1185706 h 1422775"/>
              <a:gd name="connsiteX3" fmla="*/ 1306285 w 4447226"/>
              <a:gd name="connsiteY3" fmla="*/ 1416819 h 1422775"/>
              <a:gd name="connsiteX4" fmla="*/ 1497205 w 4447226"/>
              <a:gd name="connsiteY4" fmla="*/ 944546 h 1422775"/>
              <a:gd name="connsiteX5" fmla="*/ 1567543 w 4447226"/>
              <a:gd name="connsiteY5" fmla="*/ 472274 h 1422775"/>
              <a:gd name="connsiteX6" fmla="*/ 1597688 w 4447226"/>
              <a:gd name="connsiteY6" fmla="*/ 291403 h 1422775"/>
              <a:gd name="connsiteX7" fmla="*/ 1668026 w 4447226"/>
              <a:gd name="connsiteY7" fmla="*/ 90436 h 1422775"/>
              <a:gd name="connsiteX8" fmla="*/ 1818751 w 4447226"/>
              <a:gd name="connsiteY8" fmla="*/ 110533 h 1422775"/>
              <a:gd name="connsiteX9" fmla="*/ 2029767 w 4447226"/>
              <a:gd name="connsiteY9" fmla="*/ 321548 h 1422775"/>
              <a:gd name="connsiteX10" fmla="*/ 2190540 w 4447226"/>
              <a:gd name="connsiteY10" fmla="*/ 361742 h 1422775"/>
              <a:gd name="connsiteX11" fmla="*/ 2411604 w 4447226"/>
              <a:gd name="connsiteY11" fmla="*/ 231113 h 1422775"/>
              <a:gd name="connsiteX12" fmla="*/ 2662812 w 4447226"/>
              <a:gd name="connsiteY12" fmla="*/ 30146 h 1422775"/>
              <a:gd name="connsiteX13" fmla="*/ 2793442 w 4447226"/>
              <a:gd name="connsiteY13" fmla="*/ 50243 h 1422775"/>
              <a:gd name="connsiteX14" fmla="*/ 2954216 w 4447226"/>
              <a:gd name="connsiteY14" fmla="*/ 150726 h 1422775"/>
              <a:gd name="connsiteX15" fmla="*/ 3285811 w 4447226"/>
              <a:gd name="connsiteY15" fmla="*/ 341645 h 1422775"/>
              <a:gd name="connsiteX16" fmla="*/ 3851232 w 4447226"/>
              <a:gd name="connsiteY16" fmla="*/ 349341 h 1422775"/>
              <a:gd name="connsiteX17" fmla="*/ 4202429 w 4447226"/>
              <a:gd name="connsiteY17" fmla="*/ 76861 h 1422775"/>
              <a:gd name="connsiteX18" fmla="*/ 4447226 w 4447226"/>
              <a:gd name="connsiteY18" fmla="*/ 11666 h 1422775"/>
              <a:gd name="connsiteX0" fmla="*/ 0 w 4447226"/>
              <a:gd name="connsiteY0" fmla="*/ 0 h 1422775"/>
              <a:gd name="connsiteX1" fmla="*/ 688486 w 4447226"/>
              <a:gd name="connsiteY1" fmla="*/ 825742 h 1422775"/>
              <a:gd name="connsiteX2" fmla="*/ 994787 w 4447226"/>
              <a:gd name="connsiteY2" fmla="*/ 1185706 h 1422775"/>
              <a:gd name="connsiteX3" fmla="*/ 1306285 w 4447226"/>
              <a:gd name="connsiteY3" fmla="*/ 1416819 h 1422775"/>
              <a:gd name="connsiteX4" fmla="*/ 1497205 w 4447226"/>
              <a:gd name="connsiteY4" fmla="*/ 944546 h 1422775"/>
              <a:gd name="connsiteX5" fmla="*/ 1567543 w 4447226"/>
              <a:gd name="connsiteY5" fmla="*/ 472274 h 1422775"/>
              <a:gd name="connsiteX6" fmla="*/ 1597688 w 4447226"/>
              <a:gd name="connsiteY6" fmla="*/ 291403 h 1422775"/>
              <a:gd name="connsiteX7" fmla="*/ 1668026 w 4447226"/>
              <a:gd name="connsiteY7" fmla="*/ 90436 h 1422775"/>
              <a:gd name="connsiteX8" fmla="*/ 1818751 w 4447226"/>
              <a:gd name="connsiteY8" fmla="*/ 110533 h 1422775"/>
              <a:gd name="connsiteX9" fmla="*/ 2029767 w 4447226"/>
              <a:gd name="connsiteY9" fmla="*/ 321548 h 1422775"/>
              <a:gd name="connsiteX10" fmla="*/ 2190540 w 4447226"/>
              <a:gd name="connsiteY10" fmla="*/ 361742 h 1422775"/>
              <a:gd name="connsiteX11" fmla="*/ 2411604 w 4447226"/>
              <a:gd name="connsiteY11" fmla="*/ 231113 h 1422775"/>
              <a:gd name="connsiteX12" fmla="*/ 2662812 w 4447226"/>
              <a:gd name="connsiteY12" fmla="*/ 30146 h 1422775"/>
              <a:gd name="connsiteX13" fmla="*/ 2793442 w 4447226"/>
              <a:gd name="connsiteY13" fmla="*/ 50243 h 1422775"/>
              <a:gd name="connsiteX14" fmla="*/ 2954216 w 4447226"/>
              <a:gd name="connsiteY14" fmla="*/ 150726 h 1422775"/>
              <a:gd name="connsiteX15" fmla="*/ 3285811 w 4447226"/>
              <a:gd name="connsiteY15" fmla="*/ 341645 h 1422775"/>
              <a:gd name="connsiteX16" fmla="*/ 3743186 w 4447226"/>
              <a:gd name="connsiteY16" fmla="*/ 398084 h 1422775"/>
              <a:gd name="connsiteX17" fmla="*/ 4202429 w 4447226"/>
              <a:gd name="connsiteY17" fmla="*/ 76861 h 1422775"/>
              <a:gd name="connsiteX18" fmla="*/ 4447226 w 4447226"/>
              <a:gd name="connsiteY18" fmla="*/ 11666 h 1422775"/>
              <a:gd name="connsiteX0" fmla="*/ 0 w 4447226"/>
              <a:gd name="connsiteY0" fmla="*/ 0 h 1422775"/>
              <a:gd name="connsiteX1" fmla="*/ 688486 w 4447226"/>
              <a:gd name="connsiteY1" fmla="*/ 825742 h 1422775"/>
              <a:gd name="connsiteX2" fmla="*/ 994787 w 4447226"/>
              <a:gd name="connsiteY2" fmla="*/ 1185706 h 1422775"/>
              <a:gd name="connsiteX3" fmla="*/ 1306285 w 4447226"/>
              <a:gd name="connsiteY3" fmla="*/ 1416819 h 1422775"/>
              <a:gd name="connsiteX4" fmla="*/ 1497205 w 4447226"/>
              <a:gd name="connsiteY4" fmla="*/ 944546 h 1422775"/>
              <a:gd name="connsiteX5" fmla="*/ 1567543 w 4447226"/>
              <a:gd name="connsiteY5" fmla="*/ 472274 h 1422775"/>
              <a:gd name="connsiteX6" fmla="*/ 1597688 w 4447226"/>
              <a:gd name="connsiteY6" fmla="*/ 291403 h 1422775"/>
              <a:gd name="connsiteX7" fmla="*/ 1668026 w 4447226"/>
              <a:gd name="connsiteY7" fmla="*/ 90436 h 1422775"/>
              <a:gd name="connsiteX8" fmla="*/ 1818751 w 4447226"/>
              <a:gd name="connsiteY8" fmla="*/ 110533 h 1422775"/>
              <a:gd name="connsiteX9" fmla="*/ 2029767 w 4447226"/>
              <a:gd name="connsiteY9" fmla="*/ 321548 h 1422775"/>
              <a:gd name="connsiteX10" fmla="*/ 2190540 w 4447226"/>
              <a:gd name="connsiteY10" fmla="*/ 361742 h 1422775"/>
              <a:gd name="connsiteX11" fmla="*/ 2411604 w 4447226"/>
              <a:gd name="connsiteY11" fmla="*/ 231113 h 1422775"/>
              <a:gd name="connsiteX12" fmla="*/ 2662812 w 4447226"/>
              <a:gd name="connsiteY12" fmla="*/ 30146 h 1422775"/>
              <a:gd name="connsiteX13" fmla="*/ 2793442 w 4447226"/>
              <a:gd name="connsiteY13" fmla="*/ 50243 h 1422775"/>
              <a:gd name="connsiteX14" fmla="*/ 2954216 w 4447226"/>
              <a:gd name="connsiteY14" fmla="*/ 150726 h 1422775"/>
              <a:gd name="connsiteX15" fmla="*/ 3284897 w 4447226"/>
              <a:gd name="connsiteY15" fmla="*/ 341735 h 1422775"/>
              <a:gd name="connsiteX16" fmla="*/ 3743186 w 4447226"/>
              <a:gd name="connsiteY16" fmla="*/ 398084 h 1422775"/>
              <a:gd name="connsiteX17" fmla="*/ 4202429 w 4447226"/>
              <a:gd name="connsiteY17" fmla="*/ 76861 h 1422775"/>
              <a:gd name="connsiteX18" fmla="*/ 4447226 w 4447226"/>
              <a:gd name="connsiteY18" fmla="*/ 11666 h 1422775"/>
              <a:gd name="connsiteX0" fmla="*/ 0 w 4447226"/>
              <a:gd name="connsiteY0" fmla="*/ 0 h 1422775"/>
              <a:gd name="connsiteX1" fmla="*/ 688486 w 4447226"/>
              <a:gd name="connsiteY1" fmla="*/ 825742 h 1422775"/>
              <a:gd name="connsiteX2" fmla="*/ 994787 w 4447226"/>
              <a:gd name="connsiteY2" fmla="*/ 1185706 h 1422775"/>
              <a:gd name="connsiteX3" fmla="*/ 1306285 w 4447226"/>
              <a:gd name="connsiteY3" fmla="*/ 1416819 h 1422775"/>
              <a:gd name="connsiteX4" fmla="*/ 1497205 w 4447226"/>
              <a:gd name="connsiteY4" fmla="*/ 944546 h 1422775"/>
              <a:gd name="connsiteX5" fmla="*/ 1567543 w 4447226"/>
              <a:gd name="connsiteY5" fmla="*/ 472274 h 1422775"/>
              <a:gd name="connsiteX6" fmla="*/ 1597688 w 4447226"/>
              <a:gd name="connsiteY6" fmla="*/ 291403 h 1422775"/>
              <a:gd name="connsiteX7" fmla="*/ 1668026 w 4447226"/>
              <a:gd name="connsiteY7" fmla="*/ 90436 h 1422775"/>
              <a:gd name="connsiteX8" fmla="*/ 1818751 w 4447226"/>
              <a:gd name="connsiteY8" fmla="*/ 110533 h 1422775"/>
              <a:gd name="connsiteX9" fmla="*/ 2029767 w 4447226"/>
              <a:gd name="connsiteY9" fmla="*/ 321548 h 1422775"/>
              <a:gd name="connsiteX10" fmla="*/ 2190540 w 4447226"/>
              <a:gd name="connsiteY10" fmla="*/ 361742 h 1422775"/>
              <a:gd name="connsiteX11" fmla="*/ 2411604 w 4447226"/>
              <a:gd name="connsiteY11" fmla="*/ 231113 h 1422775"/>
              <a:gd name="connsiteX12" fmla="*/ 2662812 w 4447226"/>
              <a:gd name="connsiteY12" fmla="*/ 30146 h 1422775"/>
              <a:gd name="connsiteX13" fmla="*/ 2793442 w 4447226"/>
              <a:gd name="connsiteY13" fmla="*/ 50243 h 1422775"/>
              <a:gd name="connsiteX14" fmla="*/ 2954216 w 4447226"/>
              <a:gd name="connsiteY14" fmla="*/ 150726 h 1422775"/>
              <a:gd name="connsiteX15" fmla="*/ 3284897 w 4447226"/>
              <a:gd name="connsiteY15" fmla="*/ 341735 h 1422775"/>
              <a:gd name="connsiteX16" fmla="*/ 3743186 w 4447226"/>
              <a:gd name="connsiteY16" fmla="*/ 398084 h 1422775"/>
              <a:gd name="connsiteX17" fmla="*/ 4202429 w 4447226"/>
              <a:gd name="connsiteY17" fmla="*/ 76861 h 1422775"/>
              <a:gd name="connsiteX18" fmla="*/ 4447226 w 4447226"/>
              <a:gd name="connsiteY18" fmla="*/ 11666 h 1422775"/>
              <a:gd name="connsiteX0" fmla="*/ 0 w 4447226"/>
              <a:gd name="connsiteY0" fmla="*/ 0 h 1422775"/>
              <a:gd name="connsiteX1" fmla="*/ 688486 w 4447226"/>
              <a:gd name="connsiteY1" fmla="*/ 825742 h 1422775"/>
              <a:gd name="connsiteX2" fmla="*/ 994787 w 4447226"/>
              <a:gd name="connsiteY2" fmla="*/ 1185706 h 1422775"/>
              <a:gd name="connsiteX3" fmla="*/ 1306285 w 4447226"/>
              <a:gd name="connsiteY3" fmla="*/ 1416819 h 1422775"/>
              <a:gd name="connsiteX4" fmla="*/ 1497205 w 4447226"/>
              <a:gd name="connsiteY4" fmla="*/ 944546 h 1422775"/>
              <a:gd name="connsiteX5" fmla="*/ 1567543 w 4447226"/>
              <a:gd name="connsiteY5" fmla="*/ 472274 h 1422775"/>
              <a:gd name="connsiteX6" fmla="*/ 1597688 w 4447226"/>
              <a:gd name="connsiteY6" fmla="*/ 291403 h 1422775"/>
              <a:gd name="connsiteX7" fmla="*/ 1668026 w 4447226"/>
              <a:gd name="connsiteY7" fmla="*/ 90436 h 1422775"/>
              <a:gd name="connsiteX8" fmla="*/ 1818751 w 4447226"/>
              <a:gd name="connsiteY8" fmla="*/ 110533 h 1422775"/>
              <a:gd name="connsiteX9" fmla="*/ 2029767 w 4447226"/>
              <a:gd name="connsiteY9" fmla="*/ 321548 h 1422775"/>
              <a:gd name="connsiteX10" fmla="*/ 2190540 w 4447226"/>
              <a:gd name="connsiteY10" fmla="*/ 361742 h 1422775"/>
              <a:gd name="connsiteX11" fmla="*/ 2411604 w 4447226"/>
              <a:gd name="connsiteY11" fmla="*/ 231113 h 1422775"/>
              <a:gd name="connsiteX12" fmla="*/ 2662812 w 4447226"/>
              <a:gd name="connsiteY12" fmla="*/ 30146 h 1422775"/>
              <a:gd name="connsiteX13" fmla="*/ 2793442 w 4447226"/>
              <a:gd name="connsiteY13" fmla="*/ 50243 h 1422775"/>
              <a:gd name="connsiteX14" fmla="*/ 2954216 w 4447226"/>
              <a:gd name="connsiteY14" fmla="*/ 150726 h 1422775"/>
              <a:gd name="connsiteX15" fmla="*/ 3283984 w 4447226"/>
              <a:gd name="connsiteY15" fmla="*/ 341825 h 1422775"/>
              <a:gd name="connsiteX16" fmla="*/ 3743186 w 4447226"/>
              <a:gd name="connsiteY16" fmla="*/ 398084 h 1422775"/>
              <a:gd name="connsiteX17" fmla="*/ 4202429 w 4447226"/>
              <a:gd name="connsiteY17" fmla="*/ 76861 h 1422775"/>
              <a:gd name="connsiteX18" fmla="*/ 4447226 w 4447226"/>
              <a:gd name="connsiteY18" fmla="*/ 11666 h 1422775"/>
              <a:gd name="connsiteX0" fmla="*/ 0 w 4447226"/>
              <a:gd name="connsiteY0" fmla="*/ 0 h 1422775"/>
              <a:gd name="connsiteX1" fmla="*/ 688486 w 4447226"/>
              <a:gd name="connsiteY1" fmla="*/ 825742 h 1422775"/>
              <a:gd name="connsiteX2" fmla="*/ 994787 w 4447226"/>
              <a:gd name="connsiteY2" fmla="*/ 1185706 h 1422775"/>
              <a:gd name="connsiteX3" fmla="*/ 1306285 w 4447226"/>
              <a:gd name="connsiteY3" fmla="*/ 1416819 h 1422775"/>
              <a:gd name="connsiteX4" fmla="*/ 1497205 w 4447226"/>
              <a:gd name="connsiteY4" fmla="*/ 944546 h 1422775"/>
              <a:gd name="connsiteX5" fmla="*/ 1567543 w 4447226"/>
              <a:gd name="connsiteY5" fmla="*/ 472274 h 1422775"/>
              <a:gd name="connsiteX6" fmla="*/ 1597688 w 4447226"/>
              <a:gd name="connsiteY6" fmla="*/ 291403 h 1422775"/>
              <a:gd name="connsiteX7" fmla="*/ 1668026 w 4447226"/>
              <a:gd name="connsiteY7" fmla="*/ 90436 h 1422775"/>
              <a:gd name="connsiteX8" fmla="*/ 1818751 w 4447226"/>
              <a:gd name="connsiteY8" fmla="*/ 110533 h 1422775"/>
              <a:gd name="connsiteX9" fmla="*/ 2029767 w 4447226"/>
              <a:gd name="connsiteY9" fmla="*/ 321548 h 1422775"/>
              <a:gd name="connsiteX10" fmla="*/ 2190540 w 4447226"/>
              <a:gd name="connsiteY10" fmla="*/ 361742 h 1422775"/>
              <a:gd name="connsiteX11" fmla="*/ 2411604 w 4447226"/>
              <a:gd name="connsiteY11" fmla="*/ 231113 h 1422775"/>
              <a:gd name="connsiteX12" fmla="*/ 2662812 w 4447226"/>
              <a:gd name="connsiteY12" fmla="*/ 30146 h 1422775"/>
              <a:gd name="connsiteX13" fmla="*/ 2793442 w 4447226"/>
              <a:gd name="connsiteY13" fmla="*/ 50243 h 1422775"/>
              <a:gd name="connsiteX14" fmla="*/ 2954216 w 4447226"/>
              <a:gd name="connsiteY14" fmla="*/ 150726 h 1422775"/>
              <a:gd name="connsiteX15" fmla="*/ 3283071 w 4447226"/>
              <a:gd name="connsiteY15" fmla="*/ 341915 h 1422775"/>
              <a:gd name="connsiteX16" fmla="*/ 3743186 w 4447226"/>
              <a:gd name="connsiteY16" fmla="*/ 398084 h 1422775"/>
              <a:gd name="connsiteX17" fmla="*/ 4202429 w 4447226"/>
              <a:gd name="connsiteY17" fmla="*/ 76861 h 1422775"/>
              <a:gd name="connsiteX18" fmla="*/ 4447226 w 4447226"/>
              <a:gd name="connsiteY18" fmla="*/ 11666 h 1422775"/>
              <a:gd name="connsiteX0" fmla="*/ 0 w 4447226"/>
              <a:gd name="connsiteY0" fmla="*/ 0 h 1422775"/>
              <a:gd name="connsiteX1" fmla="*/ 688486 w 4447226"/>
              <a:gd name="connsiteY1" fmla="*/ 825742 h 1422775"/>
              <a:gd name="connsiteX2" fmla="*/ 994787 w 4447226"/>
              <a:gd name="connsiteY2" fmla="*/ 1185706 h 1422775"/>
              <a:gd name="connsiteX3" fmla="*/ 1306285 w 4447226"/>
              <a:gd name="connsiteY3" fmla="*/ 1416819 h 1422775"/>
              <a:gd name="connsiteX4" fmla="*/ 1497205 w 4447226"/>
              <a:gd name="connsiteY4" fmla="*/ 944546 h 1422775"/>
              <a:gd name="connsiteX5" fmla="*/ 1567543 w 4447226"/>
              <a:gd name="connsiteY5" fmla="*/ 472274 h 1422775"/>
              <a:gd name="connsiteX6" fmla="*/ 1597688 w 4447226"/>
              <a:gd name="connsiteY6" fmla="*/ 291403 h 1422775"/>
              <a:gd name="connsiteX7" fmla="*/ 1668026 w 4447226"/>
              <a:gd name="connsiteY7" fmla="*/ 90436 h 1422775"/>
              <a:gd name="connsiteX8" fmla="*/ 1818751 w 4447226"/>
              <a:gd name="connsiteY8" fmla="*/ 110533 h 1422775"/>
              <a:gd name="connsiteX9" fmla="*/ 2029767 w 4447226"/>
              <a:gd name="connsiteY9" fmla="*/ 321548 h 1422775"/>
              <a:gd name="connsiteX10" fmla="*/ 2190540 w 4447226"/>
              <a:gd name="connsiteY10" fmla="*/ 361742 h 1422775"/>
              <a:gd name="connsiteX11" fmla="*/ 2411604 w 4447226"/>
              <a:gd name="connsiteY11" fmla="*/ 231113 h 1422775"/>
              <a:gd name="connsiteX12" fmla="*/ 2662812 w 4447226"/>
              <a:gd name="connsiteY12" fmla="*/ 30146 h 1422775"/>
              <a:gd name="connsiteX13" fmla="*/ 2793442 w 4447226"/>
              <a:gd name="connsiteY13" fmla="*/ 50243 h 1422775"/>
              <a:gd name="connsiteX14" fmla="*/ 2954216 w 4447226"/>
              <a:gd name="connsiteY14" fmla="*/ 150726 h 1422775"/>
              <a:gd name="connsiteX15" fmla="*/ 3282158 w 4447226"/>
              <a:gd name="connsiteY15" fmla="*/ 342005 h 1422775"/>
              <a:gd name="connsiteX16" fmla="*/ 3743186 w 4447226"/>
              <a:gd name="connsiteY16" fmla="*/ 398084 h 1422775"/>
              <a:gd name="connsiteX17" fmla="*/ 4202429 w 4447226"/>
              <a:gd name="connsiteY17" fmla="*/ 76861 h 1422775"/>
              <a:gd name="connsiteX18" fmla="*/ 4447226 w 4447226"/>
              <a:gd name="connsiteY18" fmla="*/ 11666 h 1422775"/>
              <a:gd name="connsiteX0" fmla="*/ 0 w 4447226"/>
              <a:gd name="connsiteY0" fmla="*/ 0 h 1422775"/>
              <a:gd name="connsiteX1" fmla="*/ 688486 w 4447226"/>
              <a:gd name="connsiteY1" fmla="*/ 825742 h 1422775"/>
              <a:gd name="connsiteX2" fmla="*/ 994787 w 4447226"/>
              <a:gd name="connsiteY2" fmla="*/ 1185706 h 1422775"/>
              <a:gd name="connsiteX3" fmla="*/ 1306285 w 4447226"/>
              <a:gd name="connsiteY3" fmla="*/ 1416819 h 1422775"/>
              <a:gd name="connsiteX4" fmla="*/ 1497205 w 4447226"/>
              <a:gd name="connsiteY4" fmla="*/ 944546 h 1422775"/>
              <a:gd name="connsiteX5" fmla="*/ 1567543 w 4447226"/>
              <a:gd name="connsiteY5" fmla="*/ 472274 h 1422775"/>
              <a:gd name="connsiteX6" fmla="*/ 1597688 w 4447226"/>
              <a:gd name="connsiteY6" fmla="*/ 291403 h 1422775"/>
              <a:gd name="connsiteX7" fmla="*/ 1668026 w 4447226"/>
              <a:gd name="connsiteY7" fmla="*/ 90436 h 1422775"/>
              <a:gd name="connsiteX8" fmla="*/ 1818751 w 4447226"/>
              <a:gd name="connsiteY8" fmla="*/ 110533 h 1422775"/>
              <a:gd name="connsiteX9" fmla="*/ 2029767 w 4447226"/>
              <a:gd name="connsiteY9" fmla="*/ 321548 h 1422775"/>
              <a:gd name="connsiteX10" fmla="*/ 2190540 w 4447226"/>
              <a:gd name="connsiteY10" fmla="*/ 361742 h 1422775"/>
              <a:gd name="connsiteX11" fmla="*/ 2411604 w 4447226"/>
              <a:gd name="connsiteY11" fmla="*/ 231113 h 1422775"/>
              <a:gd name="connsiteX12" fmla="*/ 2662812 w 4447226"/>
              <a:gd name="connsiteY12" fmla="*/ 30146 h 1422775"/>
              <a:gd name="connsiteX13" fmla="*/ 2793442 w 4447226"/>
              <a:gd name="connsiteY13" fmla="*/ 50243 h 1422775"/>
              <a:gd name="connsiteX14" fmla="*/ 2954216 w 4447226"/>
              <a:gd name="connsiteY14" fmla="*/ 150726 h 1422775"/>
              <a:gd name="connsiteX15" fmla="*/ 3281245 w 4447226"/>
              <a:gd name="connsiteY15" fmla="*/ 332365 h 1422775"/>
              <a:gd name="connsiteX16" fmla="*/ 3743186 w 4447226"/>
              <a:gd name="connsiteY16" fmla="*/ 398084 h 1422775"/>
              <a:gd name="connsiteX17" fmla="*/ 4202429 w 4447226"/>
              <a:gd name="connsiteY17" fmla="*/ 76861 h 1422775"/>
              <a:gd name="connsiteX18" fmla="*/ 4447226 w 4447226"/>
              <a:gd name="connsiteY18" fmla="*/ 11666 h 1422775"/>
              <a:gd name="connsiteX0" fmla="*/ 0 w 4447226"/>
              <a:gd name="connsiteY0" fmla="*/ 0 h 1422775"/>
              <a:gd name="connsiteX1" fmla="*/ 688486 w 4447226"/>
              <a:gd name="connsiteY1" fmla="*/ 825742 h 1422775"/>
              <a:gd name="connsiteX2" fmla="*/ 994787 w 4447226"/>
              <a:gd name="connsiteY2" fmla="*/ 1185706 h 1422775"/>
              <a:gd name="connsiteX3" fmla="*/ 1306285 w 4447226"/>
              <a:gd name="connsiteY3" fmla="*/ 1416819 h 1422775"/>
              <a:gd name="connsiteX4" fmla="*/ 1497205 w 4447226"/>
              <a:gd name="connsiteY4" fmla="*/ 944546 h 1422775"/>
              <a:gd name="connsiteX5" fmla="*/ 1567543 w 4447226"/>
              <a:gd name="connsiteY5" fmla="*/ 472274 h 1422775"/>
              <a:gd name="connsiteX6" fmla="*/ 1597688 w 4447226"/>
              <a:gd name="connsiteY6" fmla="*/ 291403 h 1422775"/>
              <a:gd name="connsiteX7" fmla="*/ 1668026 w 4447226"/>
              <a:gd name="connsiteY7" fmla="*/ 90436 h 1422775"/>
              <a:gd name="connsiteX8" fmla="*/ 1818751 w 4447226"/>
              <a:gd name="connsiteY8" fmla="*/ 110533 h 1422775"/>
              <a:gd name="connsiteX9" fmla="*/ 2029767 w 4447226"/>
              <a:gd name="connsiteY9" fmla="*/ 321548 h 1422775"/>
              <a:gd name="connsiteX10" fmla="*/ 2190540 w 4447226"/>
              <a:gd name="connsiteY10" fmla="*/ 361742 h 1422775"/>
              <a:gd name="connsiteX11" fmla="*/ 2411604 w 4447226"/>
              <a:gd name="connsiteY11" fmla="*/ 231113 h 1422775"/>
              <a:gd name="connsiteX12" fmla="*/ 2662812 w 4447226"/>
              <a:gd name="connsiteY12" fmla="*/ 30146 h 1422775"/>
              <a:gd name="connsiteX13" fmla="*/ 2793442 w 4447226"/>
              <a:gd name="connsiteY13" fmla="*/ 50243 h 1422775"/>
              <a:gd name="connsiteX14" fmla="*/ 2954216 w 4447226"/>
              <a:gd name="connsiteY14" fmla="*/ 150726 h 1422775"/>
              <a:gd name="connsiteX15" fmla="*/ 3280333 w 4447226"/>
              <a:gd name="connsiteY15" fmla="*/ 351913 h 1422775"/>
              <a:gd name="connsiteX16" fmla="*/ 3743186 w 4447226"/>
              <a:gd name="connsiteY16" fmla="*/ 398084 h 1422775"/>
              <a:gd name="connsiteX17" fmla="*/ 4202429 w 4447226"/>
              <a:gd name="connsiteY17" fmla="*/ 76861 h 1422775"/>
              <a:gd name="connsiteX18" fmla="*/ 4447226 w 4447226"/>
              <a:gd name="connsiteY18" fmla="*/ 11666 h 1422775"/>
              <a:gd name="connsiteX0" fmla="*/ 0 w 4447226"/>
              <a:gd name="connsiteY0" fmla="*/ 0 h 1422775"/>
              <a:gd name="connsiteX1" fmla="*/ 688486 w 4447226"/>
              <a:gd name="connsiteY1" fmla="*/ 825742 h 1422775"/>
              <a:gd name="connsiteX2" fmla="*/ 994787 w 4447226"/>
              <a:gd name="connsiteY2" fmla="*/ 1185706 h 1422775"/>
              <a:gd name="connsiteX3" fmla="*/ 1306285 w 4447226"/>
              <a:gd name="connsiteY3" fmla="*/ 1416819 h 1422775"/>
              <a:gd name="connsiteX4" fmla="*/ 1497205 w 4447226"/>
              <a:gd name="connsiteY4" fmla="*/ 944546 h 1422775"/>
              <a:gd name="connsiteX5" fmla="*/ 1567543 w 4447226"/>
              <a:gd name="connsiteY5" fmla="*/ 472274 h 1422775"/>
              <a:gd name="connsiteX6" fmla="*/ 1597688 w 4447226"/>
              <a:gd name="connsiteY6" fmla="*/ 291403 h 1422775"/>
              <a:gd name="connsiteX7" fmla="*/ 1668026 w 4447226"/>
              <a:gd name="connsiteY7" fmla="*/ 90436 h 1422775"/>
              <a:gd name="connsiteX8" fmla="*/ 1818751 w 4447226"/>
              <a:gd name="connsiteY8" fmla="*/ 110533 h 1422775"/>
              <a:gd name="connsiteX9" fmla="*/ 2029767 w 4447226"/>
              <a:gd name="connsiteY9" fmla="*/ 321548 h 1422775"/>
              <a:gd name="connsiteX10" fmla="*/ 2190540 w 4447226"/>
              <a:gd name="connsiteY10" fmla="*/ 361742 h 1422775"/>
              <a:gd name="connsiteX11" fmla="*/ 2411604 w 4447226"/>
              <a:gd name="connsiteY11" fmla="*/ 231113 h 1422775"/>
              <a:gd name="connsiteX12" fmla="*/ 2662812 w 4447226"/>
              <a:gd name="connsiteY12" fmla="*/ 30146 h 1422775"/>
              <a:gd name="connsiteX13" fmla="*/ 2793442 w 4447226"/>
              <a:gd name="connsiteY13" fmla="*/ 50243 h 1422775"/>
              <a:gd name="connsiteX14" fmla="*/ 2954216 w 4447226"/>
              <a:gd name="connsiteY14" fmla="*/ 150726 h 1422775"/>
              <a:gd name="connsiteX15" fmla="*/ 3337771 w 4447226"/>
              <a:gd name="connsiteY15" fmla="*/ 410387 h 1422775"/>
              <a:gd name="connsiteX16" fmla="*/ 3743186 w 4447226"/>
              <a:gd name="connsiteY16" fmla="*/ 398084 h 1422775"/>
              <a:gd name="connsiteX17" fmla="*/ 4202429 w 4447226"/>
              <a:gd name="connsiteY17" fmla="*/ 76861 h 1422775"/>
              <a:gd name="connsiteX18" fmla="*/ 4447226 w 4447226"/>
              <a:gd name="connsiteY18" fmla="*/ 11666 h 1422775"/>
              <a:gd name="connsiteX0" fmla="*/ 0 w 4447226"/>
              <a:gd name="connsiteY0" fmla="*/ 0 h 1422775"/>
              <a:gd name="connsiteX1" fmla="*/ 688486 w 4447226"/>
              <a:gd name="connsiteY1" fmla="*/ 825742 h 1422775"/>
              <a:gd name="connsiteX2" fmla="*/ 994787 w 4447226"/>
              <a:gd name="connsiteY2" fmla="*/ 1185706 h 1422775"/>
              <a:gd name="connsiteX3" fmla="*/ 1306285 w 4447226"/>
              <a:gd name="connsiteY3" fmla="*/ 1416819 h 1422775"/>
              <a:gd name="connsiteX4" fmla="*/ 1497205 w 4447226"/>
              <a:gd name="connsiteY4" fmla="*/ 944546 h 1422775"/>
              <a:gd name="connsiteX5" fmla="*/ 1567543 w 4447226"/>
              <a:gd name="connsiteY5" fmla="*/ 472274 h 1422775"/>
              <a:gd name="connsiteX6" fmla="*/ 1597688 w 4447226"/>
              <a:gd name="connsiteY6" fmla="*/ 291403 h 1422775"/>
              <a:gd name="connsiteX7" fmla="*/ 1668026 w 4447226"/>
              <a:gd name="connsiteY7" fmla="*/ 90436 h 1422775"/>
              <a:gd name="connsiteX8" fmla="*/ 1818751 w 4447226"/>
              <a:gd name="connsiteY8" fmla="*/ 110533 h 1422775"/>
              <a:gd name="connsiteX9" fmla="*/ 2029767 w 4447226"/>
              <a:gd name="connsiteY9" fmla="*/ 321548 h 1422775"/>
              <a:gd name="connsiteX10" fmla="*/ 2190540 w 4447226"/>
              <a:gd name="connsiteY10" fmla="*/ 361742 h 1422775"/>
              <a:gd name="connsiteX11" fmla="*/ 2411604 w 4447226"/>
              <a:gd name="connsiteY11" fmla="*/ 231113 h 1422775"/>
              <a:gd name="connsiteX12" fmla="*/ 2662812 w 4447226"/>
              <a:gd name="connsiteY12" fmla="*/ 30146 h 1422775"/>
              <a:gd name="connsiteX13" fmla="*/ 2793442 w 4447226"/>
              <a:gd name="connsiteY13" fmla="*/ 50243 h 1422775"/>
              <a:gd name="connsiteX14" fmla="*/ 2954216 w 4447226"/>
              <a:gd name="connsiteY14" fmla="*/ 150726 h 1422775"/>
              <a:gd name="connsiteX15" fmla="*/ 3337771 w 4447226"/>
              <a:gd name="connsiteY15" fmla="*/ 410387 h 1422775"/>
              <a:gd name="connsiteX16" fmla="*/ 3743186 w 4447226"/>
              <a:gd name="connsiteY16" fmla="*/ 398084 h 1422775"/>
              <a:gd name="connsiteX17" fmla="*/ 4240161 w 4447226"/>
              <a:gd name="connsiteY17" fmla="*/ 154723 h 1422775"/>
              <a:gd name="connsiteX18" fmla="*/ 4447226 w 4447226"/>
              <a:gd name="connsiteY18" fmla="*/ 11666 h 1422775"/>
              <a:gd name="connsiteX0" fmla="*/ 0 w 4447226"/>
              <a:gd name="connsiteY0" fmla="*/ 0 h 1422775"/>
              <a:gd name="connsiteX1" fmla="*/ 688486 w 4447226"/>
              <a:gd name="connsiteY1" fmla="*/ 825742 h 1422775"/>
              <a:gd name="connsiteX2" fmla="*/ 994787 w 4447226"/>
              <a:gd name="connsiteY2" fmla="*/ 1185706 h 1422775"/>
              <a:gd name="connsiteX3" fmla="*/ 1306285 w 4447226"/>
              <a:gd name="connsiteY3" fmla="*/ 1416819 h 1422775"/>
              <a:gd name="connsiteX4" fmla="*/ 1497205 w 4447226"/>
              <a:gd name="connsiteY4" fmla="*/ 944546 h 1422775"/>
              <a:gd name="connsiteX5" fmla="*/ 1567543 w 4447226"/>
              <a:gd name="connsiteY5" fmla="*/ 472274 h 1422775"/>
              <a:gd name="connsiteX6" fmla="*/ 1597688 w 4447226"/>
              <a:gd name="connsiteY6" fmla="*/ 291403 h 1422775"/>
              <a:gd name="connsiteX7" fmla="*/ 1668026 w 4447226"/>
              <a:gd name="connsiteY7" fmla="*/ 90436 h 1422775"/>
              <a:gd name="connsiteX8" fmla="*/ 1818751 w 4447226"/>
              <a:gd name="connsiteY8" fmla="*/ 110533 h 1422775"/>
              <a:gd name="connsiteX9" fmla="*/ 2029767 w 4447226"/>
              <a:gd name="connsiteY9" fmla="*/ 321548 h 1422775"/>
              <a:gd name="connsiteX10" fmla="*/ 2190540 w 4447226"/>
              <a:gd name="connsiteY10" fmla="*/ 361742 h 1422775"/>
              <a:gd name="connsiteX11" fmla="*/ 2411604 w 4447226"/>
              <a:gd name="connsiteY11" fmla="*/ 231113 h 1422775"/>
              <a:gd name="connsiteX12" fmla="*/ 2662812 w 4447226"/>
              <a:gd name="connsiteY12" fmla="*/ 30146 h 1422775"/>
              <a:gd name="connsiteX13" fmla="*/ 2793442 w 4447226"/>
              <a:gd name="connsiteY13" fmla="*/ 50243 h 1422775"/>
              <a:gd name="connsiteX14" fmla="*/ 2954216 w 4447226"/>
              <a:gd name="connsiteY14" fmla="*/ 150726 h 1422775"/>
              <a:gd name="connsiteX15" fmla="*/ 3414643 w 4447226"/>
              <a:gd name="connsiteY15" fmla="*/ 449416 h 1422775"/>
              <a:gd name="connsiteX16" fmla="*/ 3743186 w 4447226"/>
              <a:gd name="connsiteY16" fmla="*/ 398084 h 1422775"/>
              <a:gd name="connsiteX17" fmla="*/ 4240161 w 4447226"/>
              <a:gd name="connsiteY17" fmla="*/ 154723 h 1422775"/>
              <a:gd name="connsiteX18" fmla="*/ 4447226 w 4447226"/>
              <a:gd name="connsiteY18" fmla="*/ 11666 h 1422775"/>
              <a:gd name="connsiteX0" fmla="*/ 0 w 4447226"/>
              <a:gd name="connsiteY0" fmla="*/ 0 h 1422371"/>
              <a:gd name="connsiteX1" fmla="*/ 688486 w 4447226"/>
              <a:gd name="connsiteY1" fmla="*/ 825742 h 1422371"/>
              <a:gd name="connsiteX2" fmla="*/ 994787 w 4447226"/>
              <a:gd name="connsiteY2" fmla="*/ 1185706 h 1422371"/>
              <a:gd name="connsiteX3" fmla="*/ 1306285 w 4447226"/>
              <a:gd name="connsiteY3" fmla="*/ 1416819 h 1422371"/>
              <a:gd name="connsiteX4" fmla="*/ 1526062 w 4447226"/>
              <a:gd name="connsiteY4" fmla="*/ 954526 h 1422371"/>
              <a:gd name="connsiteX5" fmla="*/ 1567543 w 4447226"/>
              <a:gd name="connsiteY5" fmla="*/ 472274 h 1422371"/>
              <a:gd name="connsiteX6" fmla="*/ 1597688 w 4447226"/>
              <a:gd name="connsiteY6" fmla="*/ 291403 h 1422371"/>
              <a:gd name="connsiteX7" fmla="*/ 1668026 w 4447226"/>
              <a:gd name="connsiteY7" fmla="*/ 90436 h 1422371"/>
              <a:gd name="connsiteX8" fmla="*/ 1818751 w 4447226"/>
              <a:gd name="connsiteY8" fmla="*/ 110533 h 1422371"/>
              <a:gd name="connsiteX9" fmla="*/ 2029767 w 4447226"/>
              <a:gd name="connsiteY9" fmla="*/ 321548 h 1422371"/>
              <a:gd name="connsiteX10" fmla="*/ 2190540 w 4447226"/>
              <a:gd name="connsiteY10" fmla="*/ 361742 h 1422371"/>
              <a:gd name="connsiteX11" fmla="*/ 2411604 w 4447226"/>
              <a:gd name="connsiteY11" fmla="*/ 231113 h 1422371"/>
              <a:gd name="connsiteX12" fmla="*/ 2662812 w 4447226"/>
              <a:gd name="connsiteY12" fmla="*/ 30146 h 1422371"/>
              <a:gd name="connsiteX13" fmla="*/ 2793442 w 4447226"/>
              <a:gd name="connsiteY13" fmla="*/ 50243 h 1422371"/>
              <a:gd name="connsiteX14" fmla="*/ 2954216 w 4447226"/>
              <a:gd name="connsiteY14" fmla="*/ 150726 h 1422371"/>
              <a:gd name="connsiteX15" fmla="*/ 3414643 w 4447226"/>
              <a:gd name="connsiteY15" fmla="*/ 449416 h 1422371"/>
              <a:gd name="connsiteX16" fmla="*/ 3743186 w 4447226"/>
              <a:gd name="connsiteY16" fmla="*/ 398084 h 1422371"/>
              <a:gd name="connsiteX17" fmla="*/ 4240161 w 4447226"/>
              <a:gd name="connsiteY17" fmla="*/ 154723 h 1422371"/>
              <a:gd name="connsiteX18" fmla="*/ 4447226 w 4447226"/>
              <a:gd name="connsiteY18" fmla="*/ 11666 h 142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47226" h="1422371">
                <a:moveTo>
                  <a:pt x="0" y="0"/>
                </a:moveTo>
                <a:cubicBezTo>
                  <a:pt x="84573" y="171659"/>
                  <a:pt x="522688" y="628124"/>
                  <a:pt x="688486" y="825742"/>
                </a:cubicBezTo>
                <a:cubicBezTo>
                  <a:pt x="854284" y="1023360"/>
                  <a:pt x="891821" y="1087193"/>
                  <a:pt x="994787" y="1185706"/>
                </a:cubicBezTo>
                <a:cubicBezTo>
                  <a:pt x="1097753" y="1284219"/>
                  <a:pt x="1217739" y="1455349"/>
                  <a:pt x="1306285" y="1416819"/>
                </a:cubicBezTo>
                <a:cubicBezTo>
                  <a:pt x="1394831" y="1378289"/>
                  <a:pt x="1482519" y="1111950"/>
                  <a:pt x="1526062" y="954526"/>
                </a:cubicBezTo>
                <a:cubicBezTo>
                  <a:pt x="1569605" y="797102"/>
                  <a:pt x="1555605" y="582795"/>
                  <a:pt x="1567543" y="472274"/>
                </a:cubicBezTo>
                <a:cubicBezTo>
                  <a:pt x="1579481" y="361753"/>
                  <a:pt x="1580941" y="355043"/>
                  <a:pt x="1597688" y="291403"/>
                </a:cubicBezTo>
                <a:cubicBezTo>
                  <a:pt x="1614435" y="227763"/>
                  <a:pt x="1631182" y="120581"/>
                  <a:pt x="1668026" y="90436"/>
                </a:cubicBezTo>
                <a:cubicBezTo>
                  <a:pt x="1704870" y="60291"/>
                  <a:pt x="1758461" y="72014"/>
                  <a:pt x="1818751" y="110533"/>
                </a:cubicBezTo>
                <a:cubicBezTo>
                  <a:pt x="1879041" y="149052"/>
                  <a:pt x="1967802" y="279680"/>
                  <a:pt x="2029767" y="321548"/>
                </a:cubicBezTo>
                <a:cubicBezTo>
                  <a:pt x="2091732" y="363416"/>
                  <a:pt x="2126901" y="376814"/>
                  <a:pt x="2190540" y="361742"/>
                </a:cubicBezTo>
                <a:cubicBezTo>
                  <a:pt x="2254179" y="346670"/>
                  <a:pt x="2332892" y="286379"/>
                  <a:pt x="2411604" y="231113"/>
                </a:cubicBezTo>
                <a:cubicBezTo>
                  <a:pt x="2490316" y="175847"/>
                  <a:pt x="2599172" y="60291"/>
                  <a:pt x="2662812" y="30146"/>
                </a:cubicBezTo>
                <a:cubicBezTo>
                  <a:pt x="2726452" y="1"/>
                  <a:pt x="2744875" y="30146"/>
                  <a:pt x="2793442" y="50243"/>
                </a:cubicBezTo>
                <a:cubicBezTo>
                  <a:pt x="2842009" y="70340"/>
                  <a:pt x="2850682" y="84197"/>
                  <a:pt x="2954216" y="150726"/>
                </a:cubicBezTo>
                <a:cubicBezTo>
                  <a:pt x="3057750" y="217255"/>
                  <a:pt x="3261716" y="442266"/>
                  <a:pt x="3414643" y="449416"/>
                </a:cubicBezTo>
                <a:cubicBezTo>
                  <a:pt x="3634689" y="466389"/>
                  <a:pt x="3583933" y="434106"/>
                  <a:pt x="3743186" y="398084"/>
                </a:cubicBezTo>
                <a:cubicBezTo>
                  <a:pt x="3902439" y="362062"/>
                  <a:pt x="4140829" y="211002"/>
                  <a:pt x="4240161" y="154723"/>
                </a:cubicBezTo>
                <a:cubicBezTo>
                  <a:pt x="4339493" y="98444"/>
                  <a:pt x="4412910" y="30640"/>
                  <a:pt x="4447226" y="11666"/>
                </a:cubicBezTo>
              </a:path>
            </a:pathLst>
          </a:cu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58" name="Группа 13"/>
          <p:cNvGrpSpPr>
            <a:grpSpLocks/>
          </p:cNvGrpSpPr>
          <p:nvPr/>
        </p:nvGrpSpPr>
        <p:grpSpPr bwMode="auto">
          <a:xfrm>
            <a:off x="6875463" y="2484438"/>
            <a:ext cx="1296987" cy="584200"/>
            <a:chOff x="6227763" y="2412801"/>
            <a:chExt cx="1296565" cy="584775"/>
          </a:xfrm>
        </p:grpSpPr>
        <p:sp>
          <p:nvSpPr>
            <p:cNvPr id="16431" name="TextBox 53"/>
            <p:cNvSpPr txBox="1">
              <a:spLocks noChangeArrowheads="1"/>
            </p:cNvSpPr>
            <p:nvPr/>
          </p:nvSpPr>
          <p:spPr bwMode="auto">
            <a:xfrm>
              <a:off x="6227763" y="2412801"/>
              <a:ext cx="129656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3200" i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ru-RU" sz="2400" baseline="-2500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BEM</a:t>
              </a:r>
              <a:r>
                <a:rPr lang="ru-RU" altLang="ru-RU" sz="320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≈</a:t>
              </a:r>
              <a:r>
                <a:rPr lang="en-US" altLang="ru-RU" sz="320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ru-RU" sz="3200" i="1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ru-RU" altLang="ru-RU" sz="3200" i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32" name="TextBox 54"/>
            <p:cNvSpPr txBox="1">
              <a:spLocks noChangeArrowheads="1"/>
            </p:cNvSpPr>
            <p:nvPr/>
          </p:nvSpPr>
          <p:spPr bwMode="auto">
            <a:xfrm>
              <a:off x="6274756" y="2489000"/>
              <a:ext cx="216297" cy="26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8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2" name="TextBox 191"/>
          <p:cNvSpPr txBox="1">
            <a:spLocks noChangeArrowheads="1"/>
          </p:cNvSpPr>
          <p:nvPr/>
        </p:nvSpPr>
        <p:spPr bwMode="auto">
          <a:xfrm>
            <a:off x="7175500" y="2900363"/>
            <a:ext cx="787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440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ru-RU" altLang="ru-RU" sz="4400">
              <a:solidFill>
                <a:srgbClr val="00B050"/>
              </a:solidFill>
            </a:endParaRPr>
          </a:p>
        </p:txBody>
      </p:sp>
      <p:graphicFrame>
        <p:nvGraphicFramePr>
          <p:cNvPr id="194" name="Объект 193"/>
          <p:cNvGraphicFramePr>
            <a:graphicFrameLocks noChangeAspect="1"/>
          </p:cNvGraphicFramePr>
          <p:nvPr/>
        </p:nvGraphicFramePr>
        <p:xfrm>
          <a:off x="6623050" y="1814513"/>
          <a:ext cx="193357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8" name="Equation" r:id="rId7" imgW="1231366" imgH="507780" progId="Equation.DSMT4">
                  <p:embed/>
                </p:oleObj>
              </mc:Choice>
              <mc:Fallback>
                <p:oleObj name="Equation" r:id="rId7" imgW="1231366" imgH="507780" progId="Equation.DSMT4">
                  <p:embed/>
                  <p:pic>
                    <p:nvPicPr>
                      <p:cNvPr id="0" name="Объект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3050" y="1814513"/>
                        <a:ext cx="1933575" cy="860425"/>
                      </a:xfrm>
                      <a:prstGeom prst="rect">
                        <a:avLst/>
                      </a:prstGeom>
                      <a:solidFill>
                        <a:srgbClr val="E3F2C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420" name="Группа 103"/>
          <p:cNvGrpSpPr>
            <a:grpSpLocks/>
          </p:cNvGrpSpPr>
          <p:nvPr/>
        </p:nvGrpSpPr>
        <p:grpSpPr bwMode="auto">
          <a:xfrm>
            <a:off x="287338" y="6330950"/>
            <a:ext cx="684212" cy="357188"/>
            <a:chOff x="0" y="0"/>
            <a:chExt cx="1003300" cy="577850"/>
          </a:xfrm>
        </p:grpSpPr>
        <p:sp>
          <p:nvSpPr>
            <p:cNvPr id="197" name="Скругленный прямоугольник 196"/>
            <p:cNvSpPr/>
            <p:nvPr/>
          </p:nvSpPr>
          <p:spPr>
            <a:xfrm>
              <a:off x="0" y="0"/>
              <a:ext cx="1003300" cy="5778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0000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6430" name="Рисунок 105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77" t="42021" r="46417" b="42767"/>
            <a:stretch>
              <a:fillRect/>
            </a:stretch>
          </p:blipFill>
          <p:spPr bwMode="auto">
            <a:xfrm>
              <a:off x="31750" y="19050"/>
              <a:ext cx="9588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" name="Нижний колонтитул 39"/>
          <p:cNvSpPr>
            <a:spLocks noGrp="1"/>
          </p:cNvSpPr>
          <p:nvPr>
            <p:ph type="ftr" sz="quarter" idx="11"/>
          </p:nvPr>
        </p:nvSpPr>
        <p:spPr>
          <a:xfrm>
            <a:off x="1116013" y="6356350"/>
            <a:ext cx="6805612" cy="365125"/>
          </a:xfrm>
        </p:spPr>
        <p:txBody>
          <a:bodyPr/>
          <a:lstStyle/>
          <a:p>
            <a:pPr>
              <a:defRPr/>
            </a:pPr>
            <a:r>
              <a:rPr lang="en-US" b="1" dirty="0"/>
              <a:t>© Dikusar N. Shape Approximation Based on Higher-Degree Polynomials.  MMCP2017</a:t>
            </a:r>
            <a:endParaRPr lang="ru-RU" b="1" dirty="0"/>
          </a:p>
        </p:txBody>
      </p:sp>
      <p:sp>
        <p:nvSpPr>
          <p:cNvPr id="143" name="Дата 3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b="1"/>
              <a:t>3-7.07.2017</a:t>
            </a:r>
            <a:endParaRPr lang="ru-RU" b="1" dirty="0"/>
          </a:p>
        </p:txBody>
      </p:sp>
      <p:sp>
        <p:nvSpPr>
          <p:cNvPr id="14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2" name="Группа 41"/>
          <p:cNvGrpSpPr>
            <a:grpSpLocks/>
          </p:cNvGrpSpPr>
          <p:nvPr/>
        </p:nvGrpSpPr>
        <p:grpSpPr bwMode="auto">
          <a:xfrm>
            <a:off x="177800" y="1341438"/>
            <a:ext cx="8856663" cy="863600"/>
            <a:chOff x="172243" y="1235076"/>
            <a:chExt cx="8856663" cy="863408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61143" y="1235076"/>
              <a:ext cx="8605838" cy="863408"/>
            </a:xfrm>
            <a:prstGeom prst="roundRect">
              <a:avLst/>
            </a:prstGeom>
            <a:solidFill>
              <a:srgbClr val="FAFEE2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72243" y="1235076"/>
              <a:ext cx="8856663" cy="83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400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©</a:t>
              </a:r>
              <a:r>
                <a:rPr lang="ru-RU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400" dirty="0">
                  <a:solidFill>
                    <a:srgbClr val="008000"/>
                  </a:solidFill>
                  <a:latin typeface="+mj-lt"/>
                  <a:cs typeface="Arial" charset="0"/>
                </a:rPr>
                <a:t>BEM synthesizes </a:t>
              </a:r>
              <a:r>
                <a:rPr lang="en-US" sz="2400" dirty="0"/>
                <a:t> </a:t>
              </a:r>
              <a:r>
                <a:rPr lang="en-US" sz="2400" dirty="0">
                  <a:solidFill>
                    <a:srgbClr val="008000"/>
                  </a:solidFill>
                  <a:latin typeface="+mj-lt"/>
                  <a:cs typeface="Arial" charset="0"/>
                </a:rPr>
                <a:t>properties of the Taylor polynomial and the  Lagrange polynomial of the second degree</a:t>
              </a:r>
              <a:r>
                <a:rPr lang="ru-RU" sz="2400" dirty="0">
                  <a:solidFill>
                    <a:srgbClr val="008000"/>
                  </a:solidFill>
                  <a:latin typeface="+mj-lt"/>
                  <a:cs typeface="Arial" charset="0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2" grpId="0"/>
      <p:bldP spid="74" grpId="0"/>
      <p:bldP spid="93" grpId="0" animBg="1"/>
      <p:bldP spid="93" grpId="1" animBg="1"/>
      <p:bldP spid="98" grpId="0"/>
      <p:bldP spid="98" grpId="1"/>
      <p:bldP spid="144" grpId="0" animBg="1"/>
      <p:bldP spid="148" grpId="0"/>
      <p:bldP spid="1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98450" y="2084388"/>
            <a:ext cx="8413750" cy="1200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+mj-lt"/>
                <a:cs typeface="+mn-cs"/>
              </a:rPr>
              <a:t>Unfortunately</a:t>
            </a:r>
            <a:r>
              <a:rPr lang="en-US" sz="2400" dirty="0">
                <a:solidFill>
                  <a:srgbClr val="0000CC"/>
                </a:solidFill>
                <a:latin typeface="+mj-lt"/>
                <a:cs typeface="+mn-cs"/>
              </a:rPr>
              <a:t>,</a:t>
            </a:r>
          </a:p>
          <a:p>
            <a:pPr algn="ctr">
              <a:defRPr/>
            </a:pPr>
            <a:r>
              <a:rPr lang="en-US" sz="2400" dirty="0">
                <a:solidFill>
                  <a:srgbClr val="0000CC"/>
                </a:solidFill>
                <a:latin typeface="+mj-lt"/>
                <a:cs typeface="+mn-cs"/>
              </a:rPr>
              <a:t>the use of cubic splines  for approximation of complex shapes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+mj-lt"/>
                <a:cs typeface="+mn-cs"/>
              </a:rPr>
              <a:t>gives us 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+mn-cs"/>
              </a:rPr>
              <a:t>a large quantity  of segments </a:t>
            </a:r>
            <a:r>
              <a:rPr lang="en-US" sz="2400" dirty="0">
                <a:solidFill>
                  <a:srgbClr val="0000CC"/>
                </a:solidFill>
                <a:latin typeface="+mj-lt"/>
                <a:cs typeface="+mn-cs"/>
              </a:rPr>
              <a:t>!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04850" y="1489075"/>
            <a:ext cx="7392988" cy="19399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                         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Main difficulties of PPA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  <a:sym typeface="Symbol" pitchFamily="18" charset="2"/>
              </a:rPr>
              <a:t>: </a:t>
            </a: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  <a:sym typeface="Symbol" pitchFamily="18" charset="2"/>
            </a:endParaRPr>
          </a:p>
          <a:p>
            <a:pPr eaLnBrk="1" hangingPunct="1">
              <a:defRPr/>
            </a:pP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charset="0"/>
              <a:sym typeface="Symbol" pitchFamily="18" charset="2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+mj-lt"/>
                <a:cs typeface="Arial" charset="0"/>
              </a:rPr>
              <a:t>Optimum 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cs typeface="Arial" charset="0"/>
              </a:rPr>
              <a:t>arrangement 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Arial" charset="0"/>
              </a:rPr>
              <a:t>of 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cs typeface="Arial" charset="0"/>
              </a:rPr>
              <a:t>nodes on the grid.</a:t>
            </a:r>
          </a:p>
          <a:p>
            <a:pPr>
              <a:defRPr/>
            </a:pPr>
            <a:endParaRPr lang="en-US" sz="2400" dirty="0">
              <a:solidFill>
                <a:srgbClr val="FF0000"/>
              </a:solidFill>
              <a:latin typeface="+mj-lt"/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  <a:latin typeface="+mj-lt"/>
                <a:cs typeface="Arial" charset="0"/>
              </a:rPr>
              <a:t>Smoothness order at  junction knots.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73125" y="820738"/>
            <a:ext cx="70834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CC"/>
                </a:solidFill>
                <a:latin typeface="+mj-lt"/>
                <a:cs typeface="+mn-cs"/>
              </a:rPr>
              <a:t>On practice contour of complex topology is approximated by 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+mn-cs"/>
              </a:rPr>
              <a:t>segments</a:t>
            </a:r>
            <a:r>
              <a:rPr lang="en-US" sz="2400" dirty="0">
                <a:latin typeface="+mj-lt"/>
                <a:cs typeface="+mn-cs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+mj-lt"/>
                <a:cs typeface="+mn-cs"/>
              </a:rPr>
              <a:t>using</a:t>
            </a:r>
            <a:r>
              <a:rPr lang="en-US" sz="2400" dirty="0">
                <a:latin typeface="+mj-lt"/>
                <a:cs typeface="+mn-cs"/>
              </a:rPr>
              <a:t> </a:t>
            </a:r>
            <a:r>
              <a:rPr lang="en-US" sz="2400" dirty="0">
                <a:solidFill>
                  <a:srgbClr val="FF3300"/>
                </a:solidFill>
                <a:latin typeface="+mj-lt"/>
                <a:cs typeface="+mn-cs"/>
              </a:rPr>
              <a:t> Splines </a:t>
            </a:r>
            <a:r>
              <a:rPr lang="en-US" sz="2400" dirty="0">
                <a:latin typeface="+mj-lt"/>
                <a:cs typeface="+mn-cs"/>
              </a:rPr>
              <a:t>or </a:t>
            </a: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+mj-lt"/>
                <a:cs typeface="+mn-cs"/>
              </a:rPr>
              <a:t>Piecewise Polynomial Approximation (PPA).</a:t>
            </a:r>
            <a:endParaRPr lang="ru-RU" sz="2400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425" y="-12700"/>
            <a:ext cx="9036050" cy="6905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Piecewise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Polynomial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Approximation (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PPA)</a:t>
            </a:r>
            <a:endPara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116013" y="6381750"/>
            <a:ext cx="7729537" cy="365125"/>
          </a:xfrm>
        </p:spPr>
        <p:txBody>
          <a:bodyPr/>
          <a:lstStyle/>
          <a:p>
            <a:pPr>
              <a:defRPr/>
            </a:pPr>
            <a:r>
              <a:rPr lang="en-US" b="1" dirty="0"/>
              <a:t>© Dikusar N. Shape Approximation Based on Higher-Degree Polynomials.  MMCP2017</a:t>
            </a:r>
            <a:endParaRPr lang="ru-RU" b="1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7416" name="Группа 14"/>
          <p:cNvGrpSpPr>
            <a:grpSpLocks/>
          </p:cNvGrpSpPr>
          <p:nvPr/>
        </p:nvGrpSpPr>
        <p:grpSpPr bwMode="auto">
          <a:xfrm>
            <a:off x="287338" y="6330950"/>
            <a:ext cx="684212" cy="357188"/>
            <a:chOff x="0" y="0"/>
            <a:chExt cx="1003300" cy="57785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0" y="0"/>
              <a:ext cx="1003300" cy="5778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0000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7427" name="Рисунок 1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77" t="42021" r="46417" b="42767"/>
            <a:stretch>
              <a:fillRect/>
            </a:stretch>
          </p:blipFill>
          <p:spPr bwMode="auto">
            <a:xfrm>
              <a:off x="31750" y="19050"/>
              <a:ext cx="9588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3-7.07.2017</a:t>
            </a:r>
            <a:endParaRPr lang="ru-RU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037513" y="2957513"/>
            <a:ext cx="504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>
                <a:solidFill>
                  <a:srgbClr val="FF3300"/>
                </a:solidFill>
                <a:sym typeface="Wingdings" panose="05000000000000000000" pitchFamily="2" charset="2"/>
              </a:rPr>
              <a:t></a:t>
            </a:r>
            <a:endParaRPr lang="ru-RU" altLang="ru-RU" sz="3200">
              <a:solidFill>
                <a:srgbClr val="FF33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388" y="3500438"/>
            <a:ext cx="8785225" cy="1570037"/>
          </a:xfrm>
          <a:prstGeom prst="rect">
            <a:avLst/>
          </a:prstGeom>
          <a:solidFill>
            <a:srgbClr val="FAFEE2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dirty="0">
                <a:solidFill>
                  <a:srgbClr val="0000CC"/>
                </a:solidFill>
                <a:latin typeface="+mj-lt"/>
                <a:cs typeface="+mn-cs"/>
              </a:rPr>
              <a:t>The curve approximating contour of an object should </a:t>
            </a:r>
            <a:r>
              <a:rPr lang="en-US" sz="2400" b="1" dirty="0">
                <a:solidFill>
                  <a:srgbClr val="008000"/>
                </a:solidFill>
                <a:latin typeface="+mj-lt"/>
                <a:cs typeface="+mn-cs"/>
              </a:rPr>
              <a:t>lie near to measurement points</a:t>
            </a:r>
            <a:r>
              <a:rPr lang="en-US" sz="2400" dirty="0">
                <a:solidFill>
                  <a:srgbClr val="008000"/>
                </a:solidFill>
                <a:latin typeface="+mj-lt"/>
                <a:cs typeface="+mn-cs"/>
              </a:rPr>
              <a:t>, </a:t>
            </a:r>
            <a:r>
              <a:rPr lang="en-US" sz="2400" dirty="0">
                <a:solidFill>
                  <a:srgbClr val="0000CC"/>
                </a:solidFill>
                <a:latin typeface="+mj-lt"/>
                <a:cs typeface="+mn-cs"/>
              </a:rPr>
              <a:t>and its representation will be </a:t>
            </a:r>
            <a:r>
              <a:rPr lang="en-US" sz="2400" dirty="0">
                <a:solidFill>
                  <a:srgbClr val="008000"/>
                </a:solidFill>
                <a:latin typeface="+mj-lt"/>
                <a:cs typeface="+mn-cs"/>
              </a:rPr>
              <a:t>the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400" b="1" dirty="0">
                <a:solidFill>
                  <a:srgbClr val="008000"/>
                </a:solidFill>
                <a:latin typeface="+mj-lt"/>
                <a:cs typeface="+mn-cs"/>
              </a:rPr>
              <a:t>most effective </a:t>
            </a:r>
            <a:r>
              <a:rPr lang="en-US" sz="2400" dirty="0">
                <a:solidFill>
                  <a:srgbClr val="0000CC"/>
                </a:solidFill>
                <a:latin typeface="+mj-lt"/>
                <a:cs typeface="+mn-cs"/>
              </a:rPr>
              <a:t>if we use </a:t>
            </a:r>
            <a:r>
              <a:rPr lang="en-US" sz="2400" b="1" dirty="0">
                <a:solidFill>
                  <a:srgbClr val="00B050"/>
                </a:solidFill>
                <a:latin typeface="+mj-lt"/>
                <a:cs typeface="+mn-cs"/>
              </a:rPr>
              <a:t>minimum possible number of segments K</a:t>
            </a:r>
            <a:r>
              <a:rPr lang="ru-RU" sz="2400" dirty="0">
                <a:solidFill>
                  <a:srgbClr val="0000CC"/>
                </a:solidFill>
                <a:latin typeface="+mj-lt"/>
                <a:cs typeface="+mn-cs"/>
              </a:rPr>
              <a:t>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027988" y="2838450"/>
            <a:ext cx="504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>
                <a:solidFill>
                  <a:srgbClr val="FF3300"/>
                </a:solidFill>
                <a:sym typeface="Wingdings" panose="05000000000000000000" pitchFamily="2" charset="2"/>
              </a:rPr>
              <a:t></a:t>
            </a:r>
            <a:endParaRPr lang="ru-RU" altLang="ru-RU" sz="3200">
              <a:solidFill>
                <a:srgbClr val="FF3300"/>
              </a:solidFill>
            </a:endParaRPr>
          </a:p>
        </p:txBody>
      </p: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468313" y="2135188"/>
            <a:ext cx="8070850" cy="1344612"/>
            <a:chOff x="282821" y="2155826"/>
            <a:chExt cx="8249991" cy="1344612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308785" y="2155826"/>
              <a:ext cx="8224027" cy="1344612"/>
            </a:xfrm>
            <a:prstGeom prst="roundRect">
              <a:avLst/>
            </a:prstGeom>
            <a:solidFill>
              <a:srgbClr val="FAFEE2"/>
            </a:solidFill>
            <a:ln w="127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423" name="TextBox 6"/>
            <p:cNvSpPr txBox="1">
              <a:spLocks noChangeArrowheads="1"/>
            </p:cNvSpPr>
            <p:nvPr/>
          </p:nvSpPr>
          <p:spPr bwMode="auto">
            <a:xfrm>
              <a:off x="282821" y="2157413"/>
              <a:ext cx="8105567" cy="12001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2400" dirty="0" smtClean="0">
                  <a:solidFill>
                    <a:srgbClr val="0000CC"/>
                  </a:solidFill>
                  <a:latin typeface="+mj-lt"/>
                  <a:cs typeface="+mn-cs"/>
                </a:rPr>
                <a:t>The higher the degree of the polynomial, the smaller of the grid nodes, and the accuracy and quality of the approximation is better.</a:t>
              </a:r>
              <a:endParaRPr lang="ru-RU" sz="2400" dirty="0" smtClean="0">
                <a:solidFill>
                  <a:srgbClr val="0000CC"/>
                </a:solidFill>
                <a:latin typeface="+mj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4" grpId="0"/>
      <p:bldP spid="4" grpId="1"/>
      <p:bldP spid="2" grpId="0"/>
      <p:bldP spid="19" grpId="0"/>
      <p:bldP spid="6" grpId="0" animBg="1"/>
      <p:bldP spid="6" grpId="1" animBg="1"/>
      <p:bldP spid="21" grpId="0"/>
      <p:bldP spid="2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5" name="Object 3"/>
          <p:cNvGraphicFramePr>
            <a:graphicFrameLocks noChangeAspect="1"/>
          </p:cNvGraphicFramePr>
          <p:nvPr/>
        </p:nvGraphicFramePr>
        <p:xfrm>
          <a:off x="2154238" y="1166813"/>
          <a:ext cx="38068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Equation" r:id="rId3" imgW="1612900" imgH="266700" progId="Equation.DSMT4">
                  <p:embed/>
                </p:oleObj>
              </mc:Choice>
              <mc:Fallback>
                <p:oleObj name="Equation" r:id="rId3" imgW="1612900" imgH="266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4238" y="1166813"/>
                        <a:ext cx="3806825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44450"/>
            <a:ext cx="9037638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BEM and Mean-Squares Approximation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BEM-MSA)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50825" y="44450"/>
            <a:ext cx="864235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indent="0" algn="ctr" eaLnBrk="1" hangingPunct="1">
              <a:defRPr/>
            </a:pPr>
            <a:r>
              <a:rPr lang="en-US" sz="2800" dirty="0" smtClean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BEM-MSA </a:t>
            </a:r>
            <a:r>
              <a:rPr lang="en-US" sz="2800" dirty="0" smtClean="0">
                <a:latin typeface="Comic Sans MS" pitchFamily="66" charset="0"/>
              </a:rPr>
              <a:t>(K=1)</a:t>
            </a:r>
            <a:endParaRPr lang="ru-RU" sz="2800" dirty="0" smtClean="0">
              <a:latin typeface="Comic Sans MS" pitchFamily="66" charset="0"/>
            </a:endParaRPr>
          </a:p>
        </p:txBody>
      </p:sp>
      <p:graphicFrame>
        <p:nvGraphicFramePr>
          <p:cNvPr id="18" name="Object 10"/>
          <p:cNvGraphicFramePr>
            <a:graphicFrameLocks noChangeAspect="1"/>
          </p:cNvGraphicFramePr>
          <p:nvPr/>
        </p:nvGraphicFramePr>
        <p:xfrm>
          <a:off x="811213" y="1773238"/>
          <a:ext cx="799306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name="Equation" r:id="rId5" imgW="3987800" imgH="292100" progId="Equation.DSMT4">
                  <p:embed/>
                </p:oleObj>
              </mc:Choice>
              <mc:Fallback>
                <p:oleObj name="Equation" r:id="rId5" imgW="3987800" imgH="2921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1773238"/>
                        <a:ext cx="7993062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968375" y="3327400"/>
          <a:ext cx="7208838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4" name="Equation" r:id="rId7" imgW="3492500" imgH="584200" progId="Equation.DSMT4">
                  <p:embed/>
                </p:oleObj>
              </mc:Choice>
              <mc:Fallback>
                <p:oleObj name="Equation" r:id="rId7" imgW="3492500" imgH="584200" progId="Equation.DSMT4">
                  <p:embed/>
                  <p:pic>
                    <p:nvPicPr>
                      <p:cNvPr id="0" name="Объект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3327400"/>
                        <a:ext cx="7208838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/>
        </p:nvGraphicFramePr>
        <p:xfrm>
          <a:off x="1260475" y="1039813"/>
          <a:ext cx="668178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5" name="Equation" r:id="rId9" imgW="2032000" imgH="266700" progId="Equation.DSMT4">
                  <p:embed/>
                </p:oleObj>
              </mc:Choice>
              <mc:Fallback>
                <p:oleObj name="Equation" r:id="rId9" imgW="2032000" imgH="266700" progId="Equation.DSMT4">
                  <p:embed/>
                  <p:pic>
                    <p:nvPicPr>
                      <p:cNvPr id="0" name="Объект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1039813"/>
                        <a:ext cx="6681788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Объект 7"/>
          <p:cNvGraphicFramePr>
            <a:graphicFrameLocks noChangeAspect="1"/>
          </p:cNvGraphicFramePr>
          <p:nvPr/>
        </p:nvGraphicFramePr>
        <p:xfrm>
          <a:off x="5775325" y="5084763"/>
          <a:ext cx="2998788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name="Equation" r:id="rId11" imgW="1104900" imgH="254000" progId="Equation.DSMT4">
                  <p:embed/>
                </p:oleObj>
              </mc:Choice>
              <mc:Fallback>
                <p:oleObj name="Equation" r:id="rId11" imgW="1104900" imgH="254000" progId="Equation.DSMT4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5325" y="5084763"/>
                        <a:ext cx="2998788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4"/>
          <p:cNvGraphicFramePr>
            <a:graphicFrameLocks noChangeAspect="1"/>
          </p:cNvGraphicFramePr>
          <p:nvPr/>
        </p:nvGraphicFramePr>
        <p:xfrm>
          <a:off x="1933575" y="2501900"/>
          <a:ext cx="7148513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name="Equation" r:id="rId13" imgW="2895600" imgH="279400" progId="Equation.DSMT4">
                  <p:embed/>
                </p:oleObj>
              </mc:Choice>
              <mc:Fallback>
                <p:oleObj name="Equation" r:id="rId13" imgW="2895600" imgH="279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75" y="2501900"/>
                        <a:ext cx="7148513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468313" y="4291013"/>
          <a:ext cx="4184650" cy="158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name="Equation" r:id="rId15" imgW="3022600" imgH="1143000" progId="Equation.DSMT4">
                  <p:embed/>
                </p:oleObj>
              </mc:Choice>
              <mc:Fallback>
                <p:oleObj name="Equation" r:id="rId15" imgW="3022600" imgH="1143000" progId="Equation.DSMT4">
                  <p:embed/>
                  <p:pic>
                    <p:nvPicPr>
                      <p:cNvPr id="0" name="Объект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291013"/>
                        <a:ext cx="4184650" cy="158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538163" y="1270000"/>
          <a:ext cx="14573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" name="Equation" r:id="rId17" imgW="698500" imgH="228600" progId="Equation.DSMT4">
                  <p:embed/>
                </p:oleObj>
              </mc:Choice>
              <mc:Fallback>
                <p:oleObj name="Equation" r:id="rId17" imgW="6985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1270000"/>
                        <a:ext cx="145732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130175" y="2708275"/>
          <a:ext cx="1852613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0" name="Equation" r:id="rId19" imgW="863225" imgH="177723" progId="Equation.DSMT4">
                  <p:embed/>
                </p:oleObj>
              </mc:Choice>
              <mc:Fallback>
                <p:oleObj name="Equation" r:id="rId19" imgW="863225" imgH="177723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" y="2708275"/>
                        <a:ext cx="1852613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1"/>
          <p:cNvGraphicFramePr>
            <a:graphicFrameLocks noChangeAspect="1"/>
          </p:cNvGraphicFramePr>
          <p:nvPr/>
        </p:nvGraphicFramePr>
        <p:xfrm>
          <a:off x="2889250" y="3706813"/>
          <a:ext cx="42513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1" name="Equation" r:id="rId21" imgW="1409088" imgH="190417" progId="Equation.DSMT4">
                  <p:embed/>
                </p:oleObj>
              </mc:Choice>
              <mc:Fallback>
                <p:oleObj name="Equation" r:id="rId21" imgW="1409088" imgH="190417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0" y="3706813"/>
                        <a:ext cx="425132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/>
          <p:cNvGraphicFramePr>
            <a:graphicFrameLocks noChangeAspect="1"/>
          </p:cNvGraphicFramePr>
          <p:nvPr/>
        </p:nvGraphicFramePr>
        <p:xfrm>
          <a:off x="5440363" y="4470400"/>
          <a:ext cx="366871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2" name="Equation" r:id="rId23" imgW="1624895" imgH="266584" progId="Equation.DSMT4">
                  <p:embed/>
                </p:oleObj>
              </mc:Choice>
              <mc:Fallback>
                <p:oleObj name="Equation" r:id="rId23" imgW="1624895" imgH="26658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363" y="4470400"/>
                        <a:ext cx="3668712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2888" y="3648075"/>
            <a:ext cx="2168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stage </a:t>
            </a:r>
            <a:r>
              <a:rPr lang="en-US" altLang="ru-RU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MBE</a:t>
            </a:r>
            <a:r>
              <a:rPr lang="ru-RU" altLang="ru-RU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090613" y="6356350"/>
            <a:ext cx="7729537" cy="365125"/>
          </a:xfrm>
        </p:spPr>
        <p:txBody>
          <a:bodyPr/>
          <a:lstStyle/>
          <a:p>
            <a:pPr>
              <a:defRPr/>
            </a:pPr>
            <a:r>
              <a:rPr lang="en-US" b="1"/>
              <a:t>© Dikusar N. Shape Approximation Based on Higher-Degree Polynomials.  MMCP2017</a:t>
            </a:r>
            <a:endParaRPr lang="ru-RU" b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635CDB-AFA0-4556-AB53-B363D4C66393}" type="slidenum">
              <a:rPr lang="ru-RU" altLang="ru-RU" sz="2000">
                <a:solidFill>
                  <a:srgbClr val="595959"/>
                </a:solidFill>
                <a:latin typeface="Century Gothic" panose="020B0502020202020204" pitchFamily="34" charset="0"/>
              </a:rPr>
              <a:pPr eaLnBrk="1" hangingPunct="1"/>
              <a:t>16</a:t>
            </a:fld>
            <a:endParaRPr lang="ru-RU" altLang="ru-RU" sz="200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787900" y="5589588"/>
            <a:ext cx="504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ru-RU" altLang="ru-RU" sz="3200">
              <a:solidFill>
                <a:srgbClr val="00B050"/>
              </a:solidFill>
            </a:endParaRPr>
          </a:p>
        </p:txBody>
      </p:sp>
      <p:grpSp>
        <p:nvGrpSpPr>
          <p:cNvPr id="18451" name="Группа 20"/>
          <p:cNvGrpSpPr>
            <a:grpSpLocks/>
          </p:cNvGrpSpPr>
          <p:nvPr/>
        </p:nvGrpSpPr>
        <p:grpSpPr bwMode="auto">
          <a:xfrm>
            <a:off x="287338" y="6330950"/>
            <a:ext cx="684212" cy="357188"/>
            <a:chOff x="0" y="0"/>
            <a:chExt cx="1003300" cy="57785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0"/>
              <a:ext cx="1003300" cy="5778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0000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8461" name="Рисунок 23"/>
            <p:cNvPicPr>
              <a:picLocks noChangeAspect="1"/>
            </p:cNvPicPr>
            <p:nvPr/>
          </p:nvPicPr>
          <p:blipFill>
            <a:blip r:embed="rId2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77" t="42021" r="46417" b="42767"/>
            <a:stretch>
              <a:fillRect/>
            </a:stretch>
          </p:blipFill>
          <p:spPr bwMode="auto">
            <a:xfrm>
              <a:off x="31750" y="19050"/>
              <a:ext cx="9588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b="1"/>
              <a:t>3-7.07.2017</a:t>
            </a:r>
            <a:endParaRPr lang="ru-RU" b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39975" y="846138"/>
            <a:ext cx="4464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0000FF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Let’s  consider two polynomial models:</a:t>
            </a:r>
            <a:endParaRPr lang="ru-RU" altLang="ru-RU">
              <a:solidFill>
                <a:srgbClr val="0000FF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/>
        </p:nvGraphicFramePr>
        <p:xfrm>
          <a:off x="4191000" y="4365625"/>
          <a:ext cx="1192213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" name="Equation" r:id="rId26" imgW="647700" imgH="736600" progId="Equation.DSMT4">
                  <p:embed/>
                </p:oleObj>
              </mc:Choice>
              <mc:Fallback>
                <p:oleObj name="Equation" r:id="rId26" imgW="647700" imgH="736600" progId="Equation.DSMT4">
                  <p:embed/>
                  <p:pic>
                    <p:nvPicPr>
                      <p:cNvPr id="0" name="Объект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365625"/>
                        <a:ext cx="1192213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/>
        </p:nvGraphicFramePr>
        <p:xfrm>
          <a:off x="2622550" y="2646363"/>
          <a:ext cx="389890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" name="Equation" r:id="rId28" imgW="1651000" imgH="254000" progId="Equation.DSMT4">
                  <p:embed/>
                </p:oleObj>
              </mc:Choice>
              <mc:Fallback>
                <p:oleObj name="Equation" r:id="rId28" imgW="1651000" imgH="254000" progId="Equation.DSMT4">
                  <p:embed/>
                  <p:pic>
                    <p:nvPicPr>
                      <p:cNvPr id="0" name="Объект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2646363"/>
                        <a:ext cx="3898900" cy="601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9563" y="2133600"/>
            <a:ext cx="5702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stage:        Smoothing u-data</a:t>
            </a:r>
            <a:endParaRPr lang="ru-RU" altLang="ru-RU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0175" y="3186113"/>
            <a:ext cx="9013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/>
              <a:t> BEM-MSA  smoothing algorithm performs calculations at two stages </a:t>
            </a:r>
            <a:r>
              <a:rPr lang="en-US" altLang="ru-RU" sz="2400">
                <a:latin typeface="Century Gothic" panose="020B0502020202020204" pitchFamily="34" charset="0"/>
              </a:rPr>
              <a:t>: </a:t>
            </a:r>
            <a:endParaRPr lang="ru-RU" alt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2" grpId="0"/>
      <p:bldP spid="2" grpId="0"/>
      <p:bldP spid="2" grpId="1"/>
      <p:bldP spid="20" grpId="0"/>
      <p:bldP spid="20" grpId="1"/>
      <p:bldP spid="4" grpId="0"/>
      <p:bldP spid="4" grpId="1"/>
      <p:bldP spid="5" grpId="0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14" name="Picture 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914400"/>
            <a:ext cx="3948112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6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363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вал 11"/>
          <p:cNvSpPr>
            <a:spLocks noChangeAspect="1"/>
          </p:cNvSpPr>
          <p:nvPr/>
        </p:nvSpPr>
        <p:spPr>
          <a:xfrm>
            <a:off x="6137275" y="4632325"/>
            <a:ext cx="177800" cy="1793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>
            <a:spLocks noChangeAspect="1"/>
          </p:cNvSpPr>
          <p:nvPr/>
        </p:nvSpPr>
        <p:spPr>
          <a:xfrm>
            <a:off x="6132513" y="925513"/>
            <a:ext cx="177800" cy="177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>
            <a:spLocks noChangeAspect="1"/>
          </p:cNvSpPr>
          <p:nvPr/>
        </p:nvSpPr>
        <p:spPr>
          <a:xfrm>
            <a:off x="6151563" y="2100263"/>
            <a:ext cx="179387" cy="17938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6259513" y="1001713"/>
            <a:ext cx="504825" cy="255111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>
            <a:spLocks noChangeAspect="1"/>
          </p:cNvSpPr>
          <p:nvPr/>
        </p:nvSpPr>
        <p:spPr>
          <a:xfrm>
            <a:off x="6157913" y="5378450"/>
            <a:ext cx="177800" cy="1793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авая фигурная скобка 17"/>
          <p:cNvSpPr/>
          <p:nvPr/>
        </p:nvSpPr>
        <p:spPr>
          <a:xfrm flipH="1">
            <a:off x="5675313" y="3552825"/>
            <a:ext cx="585787" cy="1916113"/>
          </a:xfrm>
          <a:prstGeom prst="rightBrace">
            <a:avLst>
              <a:gd name="adj1" fmla="val 8333"/>
              <a:gd name="adj2" fmla="val 4444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>
            <a:spLocks noChangeAspect="1"/>
          </p:cNvSpPr>
          <p:nvPr/>
        </p:nvSpPr>
        <p:spPr>
          <a:xfrm>
            <a:off x="6156325" y="2828925"/>
            <a:ext cx="177800" cy="177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15888"/>
            <a:ext cx="9144000" cy="66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51500" y="684213"/>
            <a:ext cx="576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altLang="ru-RU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745163" y="1843088"/>
            <a:ext cx="5762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altLang="ru-RU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148263" y="4365625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B-A</a:t>
            </a:r>
            <a:endParaRPr lang="ru-RU" altLang="ru-RU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340350" y="2339975"/>
            <a:ext cx="1463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F=C+A</a:t>
            </a:r>
            <a:endParaRPr lang="ru-RU" altLang="ru-RU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572125" y="5086350"/>
            <a:ext cx="5762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altLang="ru-RU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Левая фигурная скобка 35"/>
          <p:cNvSpPr/>
          <p:nvPr/>
        </p:nvSpPr>
        <p:spPr>
          <a:xfrm rot="16200000">
            <a:off x="1997869" y="2639219"/>
            <a:ext cx="374650" cy="2614612"/>
          </a:xfrm>
          <a:prstGeom prst="leftBrace">
            <a:avLst>
              <a:gd name="adj1" fmla="val 8333"/>
              <a:gd name="adj2" fmla="val 5041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Левая фигурная скобка 36"/>
          <p:cNvSpPr/>
          <p:nvPr/>
        </p:nvSpPr>
        <p:spPr>
          <a:xfrm rot="16200000">
            <a:off x="5971381" y="1285082"/>
            <a:ext cx="369887" cy="5327650"/>
          </a:xfrm>
          <a:prstGeom prst="leftBrace">
            <a:avLst>
              <a:gd name="adj1" fmla="val 8333"/>
              <a:gd name="adj2" fmla="val 5041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55650" y="4049713"/>
            <a:ext cx="360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ru-RU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ru-RU" altLang="ru-RU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8675688" y="3933825"/>
            <a:ext cx="3603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ru-RU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ru-RU" altLang="ru-RU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381375" y="4005263"/>
            <a:ext cx="43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ru-RU" sz="2000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altLang="ru-RU" sz="2000" i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727450" y="3835400"/>
          <a:ext cx="1966913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5" name="Equation" r:id="rId16" imgW="672808" imgH="253890" progId="Equation.DSMT4">
                  <p:embed/>
                </p:oleObj>
              </mc:Choice>
              <mc:Fallback>
                <p:oleObj name="Equation" r:id="rId16" imgW="672808" imgH="253890" progId="Equation.DSMT4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7450" y="3835400"/>
                        <a:ext cx="1966913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738438" y="2633663"/>
          <a:ext cx="1506537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6" name="Equation" r:id="rId18" imgW="622030" imgH="253890" progId="Equation.DSMT4">
                  <p:embed/>
                </p:oleObj>
              </mc:Choice>
              <mc:Fallback>
                <p:oleObj name="Equation" r:id="rId18" imgW="622030" imgH="253890" progId="Equation.DSMT4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2633663"/>
                        <a:ext cx="1506537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012825" y="2278063"/>
          <a:ext cx="503238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7" name="Equation" r:id="rId20" imgW="152268" imgH="203024" progId="Equation.DSMT4">
                  <p:embed/>
                </p:oleObj>
              </mc:Choice>
              <mc:Fallback>
                <p:oleObj name="Equation" r:id="rId20" imgW="152268" imgH="203024" progId="Equation.DSMT4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2278063"/>
                        <a:ext cx="503238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Объект 44"/>
          <p:cNvGraphicFramePr>
            <a:graphicFrameLocks noChangeAspect="1"/>
          </p:cNvGraphicFramePr>
          <p:nvPr/>
        </p:nvGraphicFramePr>
        <p:xfrm>
          <a:off x="4303713" y="1412875"/>
          <a:ext cx="62865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8" name="Equation" r:id="rId22" imgW="304536" imgH="253780" progId="Equation.DSMT4">
                  <p:embed/>
                </p:oleObj>
              </mc:Choice>
              <mc:Fallback>
                <p:oleObj name="Equation" r:id="rId22" imgW="304536" imgH="253780" progId="Equation.DSMT4">
                  <p:embed/>
                  <p:pic>
                    <p:nvPicPr>
                      <p:cNvPr id="0" name="Объект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713" y="1412875"/>
                        <a:ext cx="628650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Объект 45"/>
          <p:cNvGraphicFramePr>
            <a:graphicFrameLocks noChangeAspect="1"/>
          </p:cNvGraphicFramePr>
          <p:nvPr/>
        </p:nvGraphicFramePr>
        <p:xfrm>
          <a:off x="3795713" y="785813"/>
          <a:ext cx="93980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9" name="Equation" r:id="rId24" imgW="330057" imgH="253890" progId="Equation.DSMT4">
                  <p:embed/>
                </p:oleObj>
              </mc:Choice>
              <mc:Fallback>
                <p:oleObj name="Equation" r:id="rId24" imgW="330057" imgH="253890" progId="Equation.DSMT4">
                  <p:embed/>
                  <p:pic>
                    <p:nvPicPr>
                      <p:cNvPr id="0" name="Объект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5713" y="785813"/>
                        <a:ext cx="939800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6310313" y="1506538"/>
          <a:ext cx="503237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0" name="Equation" r:id="rId26" imgW="152268" imgH="253780" progId="Equation.DSMT4">
                  <p:embed/>
                </p:oleObj>
              </mc:Choice>
              <mc:Fallback>
                <p:oleObj name="Equation" r:id="rId26" imgW="152268" imgH="253780" progId="Equation.DSMT4">
                  <p:embed/>
                  <p:pic>
                    <p:nvPicPr>
                      <p:cNvPr id="0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3" y="1506538"/>
                        <a:ext cx="503237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6308725" y="4135438"/>
          <a:ext cx="5032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1" name="Equation" r:id="rId28" imgW="152334" imgH="228501" progId="Equation.DSMT4">
                  <p:embed/>
                </p:oleObj>
              </mc:Choice>
              <mc:Fallback>
                <p:oleObj name="Equation" r:id="rId28" imgW="152334" imgH="228501" progId="Equation.DSMT4">
                  <p:embed/>
                  <p:pic>
                    <p:nvPicPr>
                      <p:cNvPr id="0" name="Объект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8725" y="4135438"/>
                        <a:ext cx="503238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6772275" y="785813"/>
          <a:ext cx="53657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2" name="Equation" r:id="rId30" imgW="215713" imgH="253780" progId="Equation.DSMT4">
                  <p:embed/>
                </p:oleObj>
              </mc:Choice>
              <mc:Fallback>
                <p:oleObj name="Equation" r:id="rId30" imgW="215713" imgH="253780" progId="Equation.DSMT4">
                  <p:embed/>
                  <p:pic>
                    <p:nvPicPr>
                      <p:cNvPr id="0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2275" y="785813"/>
                        <a:ext cx="536575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3779838" y="4772025"/>
          <a:ext cx="420687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3" name="Equation" r:id="rId32" imgW="126725" imgH="177415" progId="Equation.DSMT4">
                  <p:embed/>
                </p:oleObj>
              </mc:Choice>
              <mc:Fallback>
                <p:oleObj name="Equation" r:id="rId32" imgW="126725" imgH="177415" progId="Equation.DSMT4">
                  <p:embed/>
                  <p:pic>
                    <p:nvPicPr>
                      <p:cNvPr id="0" name="Объект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4772025"/>
                        <a:ext cx="420687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Овал 42"/>
          <p:cNvSpPr/>
          <p:nvPr/>
        </p:nvSpPr>
        <p:spPr>
          <a:xfrm>
            <a:off x="722313" y="2828925"/>
            <a:ext cx="290512" cy="2857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+</a:t>
            </a:r>
            <a:endParaRPr lang="ru-RU" dirty="0"/>
          </a:p>
        </p:txBody>
      </p:sp>
      <p:sp>
        <p:nvSpPr>
          <p:cNvPr id="48" name="Овал 47"/>
          <p:cNvSpPr/>
          <p:nvPr/>
        </p:nvSpPr>
        <p:spPr>
          <a:xfrm>
            <a:off x="3381375" y="817563"/>
            <a:ext cx="290513" cy="2857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+</a:t>
            </a:r>
            <a:endParaRPr lang="ru-RU" dirty="0"/>
          </a:p>
        </p:txBody>
      </p:sp>
      <p:sp>
        <p:nvSpPr>
          <p:cNvPr id="49" name="Овал 48"/>
          <p:cNvSpPr/>
          <p:nvPr/>
        </p:nvSpPr>
        <p:spPr>
          <a:xfrm>
            <a:off x="8710613" y="2828925"/>
            <a:ext cx="290512" cy="28575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+</a:t>
            </a:r>
            <a:endParaRPr lang="ru-RU" dirty="0"/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1258888" y="100013"/>
            <a:ext cx="7850187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800" dirty="0" smtClean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Comic Sans MS" pitchFamily="66" charset="0"/>
              </a:rPr>
              <a:t>7 Steps of the 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BEM-MSA Algorithm 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M=3, K=1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Нижний колонтитул 43"/>
          <p:cNvSpPr>
            <a:spLocks noGrp="1"/>
          </p:cNvSpPr>
          <p:nvPr>
            <p:ph type="ftr" sz="quarter" idx="11"/>
          </p:nvPr>
        </p:nvSpPr>
        <p:spPr>
          <a:xfrm>
            <a:off x="971550" y="6351588"/>
            <a:ext cx="7369175" cy="365125"/>
          </a:xfrm>
        </p:spPr>
        <p:txBody>
          <a:bodyPr/>
          <a:lstStyle/>
          <a:p>
            <a:pPr>
              <a:defRPr/>
            </a:pPr>
            <a:r>
              <a:rPr lang="en-US" b="1" dirty="0"/>
              <a:t>© Dikusar N. Shape Approximation Based on Higher-Degree Polynomials.  MMCP2017</a:t>
            </a:r>
            <a:endParaRPr lang="ru-RU" b="1" dirty="0"/>
          </a:p>
        </p:txBody>
      </p:sp>
      <p:sp>
        <p:nvSpPr>
          <p:cNvPr id="47" name="Номер слайда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F3CD49-7413-4C7F-926E-D18DEC7CADE9}" type="slidenum">
              <a:rPr lang="ru-RU" altLang="ru-RU" sz="2000">
                <a:solidFill>
                  <a:srgbClr val="595959"/>
                </a:solidFill>
                <a:latin typeface="Century Gothic" panose="020B0502020202020204" pitchFamily="34" charset="0"/>
              </a:rPr>
              <a:pPr eaLnBrk="1" hangingPunct="1"/>
              <a:t>17</a:t>
            </a:fld>
            <a:endParaRPr lang="ru-RU" altLang="ru-RU" sz="200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5676900" y="4005263"/>
            <a:ext cx="504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ru-RU" altLang="ru-RU" sz="3200">
              <a:solidFill>
                <a:srgbClr val="00B050"/>
              </a:solidFill>
            </a:endParaRPr>
          </a:p>
        </p:txBody>
      </p:sp>
      <p:grpSp>
        <p:nvGrpSpPr>
          <p:cNvPr id="19504" name="Группа 52"/>
          <p:cNvGrpSpPr>
            <a:grpSpLocks/>
          </p:cNvGrpSpPr>
          <p:nvPr/>
        </p:nvGrpSpPr>
        <p:grpSpPr bwMode="auto">
          <a:xfrm>
            <a:off x="287338" y="6330950"/>
            <a:ext cx="684212" cy="357188"/>
            <a:chOff x="0" y="0"/>
            <a:chExt cx="1003300" cy="577850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0" y="0"/>
              <a:ext cx="1003300" cy="5778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0000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9524" name="Рисунок 54"/>
            <p:cNvPicPr>
              <a:picLocks noChangeAspect="1"/>
            </p:cNvPicPr>
            <p:nvPr/>
          </p:nvPicPr>
          <p:blipFill>
            <a:blip r:embed="rId3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77" t="42021" r="46417" b="42767"/>
            <a:stretch>
              <a:fillRect/>
            </a:stretch>
          </p:blipFill>
          <p:spPr bwMode="auto">
            <a:xfrm>
              <a:off x="31750" y="19050"/>
              <a:ext cx="9588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Дата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b="1"/>
              <a:t>3-7.07.2017</a:t>
            </a:r>
            <a:endParaRPr lang="ru-RU" b="1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66675" y="254000"/>
            <a:ext cx="1381125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1. Input data</a:t>
            </a:r>
          </a:p>
        </p:txBody>
      </p: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57150" y="1263650"/>
            <a:ext cx="2700338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3. 2M+1 points near nodes</a:t>
            </a:r>
          </a:p>
        </p:txBody>
      </p: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50800" y="1600200"/>
            <a:ext cx="2613025" cy="4000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4. Estimation of </a:t>
            </a:r>
            <a:r>
              <a:rPr lang="en-US" altLang="ru-RU" sz="2000" b="1"/>
              <a:t>r</a:t>
            </a:r>
            <a:r>
              <a:rPr lang="en-US" altLang="ru-RU" baseline="-25000"/>
              <a:t>0</a:t>
            </a:r>
            <a:r>
              <a:rPr lang="en-US" altLang="ru-RU"/>
              <a:t>  and </a:t>
            </a:r>
            <a:r>
              <a:rPr lang="en-US" altLang="ru-RU">
                <a:cs typeface="Times New Roman" panose="02020603050405020304" pitchFamily="18" charset="0"/>
              </a:rPr>
              <a:t>Π</a:t>
            </a:r>
            <a:r>
              <a:rPr lang="en-US" altLang="ru-RU" baseline="-25000"/>
              <a:t>0</a:t>
            </a:r>
          </a:p>
        </p:txBody>
      </p:sp>
      <p:sp>
        <p:nvSpPr>
          <p:cNvPr id="53" name="Прямоугольник 52"/>
          <p:cNvSpPr>
            <a:spLocks noChangeArrowheads="1"/>
          </p:cNvSpPr>
          <p:nvPr/>
        </p:nvSpPr>
        <p:spPr bwMode="auto">
          <a:xfrm>
            <a:off x="49213" y="1971675"/>
            <a:ext cx="3690937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5. MD: Modification of the input data</a:t>
            </a:r>
            <a:endParaRPr lang="ru-RU" altLang="ru-RU"/>
          </a:p>
        </p:txBody>
      </p:sp>
      <p:sp>
        <p:nvSpPr>
          <p:cNvPr id="55" name="Прямоугольник 54"/>
          <p:cNvSpPr>
            <a:spLocks noChangeArrowheads="1"/>
          </p:cNvSpPr>
          <p:nvPr/>
        </p:nvSpPr>
        <p:spPr bwMode="auto">
          <a:xfrm>
            <a:off x="53975" y="2339975"/>
            <a:ext cx="2555875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6. MSA-smoothing of MD</a:t>
            </a:r>
          </a:p>
        </p:txBody>
      </p:sp>
      <p:sp>
        <p:nvSpPr>
          <p:cNvPr id="56" name="Прямоугольник 55"/>
          <p:cNvSpPr>
            <a:spLocks noChangeArrowheads="1"/>
          </p:cNvSpPr>
          <p:nvPr/>
        </p:nvSpPr>
        <p:spPr bwMode="auto">
          <a:xfrm>
            <a:off x="39688" y="2732088"/>
            <a:ext cx="4114800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7. Obtaining of the regression polynomial </a:t>
            </a:r>
            <a:endParaRPr lang="ru-RU" altLang="ru-RU"/>
          </a:p>
        </p:txBody>
      </p:sp>
      <p:sp>
        <p:nvSpPr>
          <p:cNvPr id="59" name="Прямоугольник 58"/>
          <p:cNvSpPr>
            <a:spLocks noChangeArrowheads="1"/>
          </p:cNvSpPr>
          <p:nvPr/>
        </p:nvSpPr>
        <p:spPr bwMode="auto">
          <a:xfrm>
            <a:off x="66675" y="617538"/>
            <a:ext cx="3302000" cy="646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2</a:t>
            </a:r>
            <a:r>
              <a:rPr lang="en-US" altLang="ru-RU"/>
              <a:t>. Nodes of three-point grid.</a:t>
            </a:r>
          </a:p>
          <a:p>
            <a:pPr eaLnBrk="1" hangingPunct="1"/>
            <a:r>
              <a:rPr lang="en-US" altLang="ru-RU"/>
              <a:t> Installation of parameters </a:t>
            </a:r>
            <a:r>
              <a:rPr lang="el-GR" altLang="ru-RU"/>
              <a:t>α</a:t>
            </a:r>
            <a:r>
              <a:rPr lang="en-US" altLang="ru-RU"/>
              <a:t>, </a:t>
            </a:r>
            <a:r>
              <a:rPr lang="el-GR" altLang="ru-RU"/>
              <a:t>β</a:t>
            </a:r>
            <a:r>
              <a:rPr lang="en-US" altLang="ru-RU"/>
              <a:t>,x</a:t>
            </a:r>
            <a:r>
              <a:rPr lang="en-US" altLang="ru-RU" baseline="-25000"/>
              <a:t>0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682625" y="4033838"/>
            <a:ext cx="83534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>
                <a:solidFill>
                  <a:srgbClr val="0000CC"/>
                </a:solidFill>
                <a:latin typeface="Comic Sans MS" panose="030F0702030302020204" pitchFamily="66" charset="0"/>
              </a:rPr>
              <a:t>f(x)=exp{-0.5 (x-1.3)</a:t>
            </a:r>
            <a:r>
              <a:rPr lang="en-US" altLang="ru-RU" sz="2800" baseline="30000">
                <a:solidFill>
                  <a:srgbClr val="0000CC"/>
                </a:solidFill>
                <a:latin typeface="Comic Sans MS" panose="030F0702030302020204" pitchFamily="66" charset="0"/>
              </a:rPr>
              <a:t>2</a:t>
            </a:r>
            <a:r>
              <a:rPr lang="en-US" altLang="ru-RU" sz="2800">
                <a:solidFill>
                  <a:srgbClr val="0000CC"/>
                </a:solidFill>
                <a:latin typeface="Comic Sans MS" panose="030F0702030302020204" pitchFamily="66" charset="0"/>
              </a:rPr>
              <a:t>/(0.025x-0.02665)</a:t>
            </a:r>
            <a:r>
              <a:rPr lang="en-US" altLang="ru-RU" sz="2800" baseline="30000">
                <a:solidFill>
                  <a:srgbClr val="0000CC"/>
                </a:solidFill>
                <a:latin typeface="Comic Sans MS" panose="030F0702030302020204" pitchFamily="66" charset="0"/>
              </a:rPr>
              <a:t>2</a:t>
            </a:r>
            <a:r>
              <a:rPr lang="en-US" altLang="ru-RU" sz="2800">
                <a:solidFill>
                  <a:srgbClr val="0000CC"/>
                </a:solidFill>
                <a:latin typeface="Comic Sans MS" panose="030F0702030302020204" pitchFamily="66" charset="0"/>
              </a:rPr>
              <a:t>}+0.3,</a:t>
            </a:r>
          </a:p>
          <a:p>
            <a:pPr eaLnBrk="1" hangingPunct="1"/>
            <a:r>
              <a:rPr lang="en-US" altLang="ru-RU" sz="2800">
                <a:solidFill>
                  <a:srgbClr val="0000CC"/>
                </a:solidFill>
                <a:latin typeface="Comic Sans MS" panose="030F0702030302020204" pitchFamily="66" charset="0"/>
              </a:rPr>
              <a:t>                      x</a:t>
            </a:r>
            <a:r>
              <a:rPr lang="el-GR" altLang="ru-RU" sz="2800">
                <a:solidFill>
                  <a:srgbClr val="0000CC"/>
                </a:solidFill>
              </a:rPr>
              <a:t>ϵ</a:t>
            </a:r>
            <a:r>
              <a:rPr lang="en-US" altLang="ru-RU" sz="2800">
                <a:solidFill>
                  <a:srgbClr val="0000CC"/>
                </a:solidFill>
              </a:rPr>
              <a:t>[1.25,1.4],  h=0.0003</a:t>
            </a:r>
            <a:endParaRPr lang="ru-RU" altLang="ru-RU" sz="280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489" name="Группа 56"/>
          <p:cNvGrpSpPr>
            <a:grpSpLocks/>
          </p:cNvGrpSpPr>
          <p:nvPr/>
        </p:nvGrpSpPr>
        <p:grpSpPr bwMode="auto">
          <a:xfrm>
            <a:off x="1695450" y="4632325"/>
            <a:ext cx="1876425" cy="1762125"/>
            <a:chOff x="1695933" y="4632325"/>
            <a:chExt cx="1876425" cy="1762288"/>
          </a:xfrm>
        </p:grpSpPr>
        <p:pic>
          <p:nvPicPr>
            <p:cNvPr id="19519" name="Picture 71"/>
            <p:cNvPicPr>
              <a:picLocks noChangeAspect="1" noChangeArrowheads="1"/>
            </p:cNvPicPr>
            <p:nvPr/>
          </p:nvPicPr>
          <p:blipFill>
            <a:blip r:embed="rId3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933" y="4632325"/>
              <a:ext cx="1876425" cy="159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20" name="TextBox 51"/>
            <p:cNvSpPr txBox="1">
              <a:spLocks noChangeArrowheads="1"/>
            </p:cNvSpPr>
            <p:nvPr/>
          </p:nvSpPr>
          <p:spPr bwMode="auto">
            <a:xfrm>
              <a:off x="2364953" y="6025281"/>
              <a:ext cx="9043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/>
                <a:t>errors</a:t>
              </a:r>
              <a:endParaRPr lang="ru-RU" altLang="ru-RU"/>
            </a:p>
          </p:txBody>
        </p:sp>
      </p:grpSp>
      <p:grpSp>
        <p:nvGrpSpPr>
          <p:cNvPr id="19490" name="Группа 57"/>
          <p:cNvGrpSpPr>
            <a:grpSpLocks/>
          </p:cNvGrpSpPr>
          <p:nvPr/>
        </p:nvGrpSpPr>
        <p:grpSpPr bwMode="auto">
          <a:xfrm>
            <a:off x="6767513" y="4510088"/>
            <a:ext cx="1981200" cy="1831975"/>
            <a:chOff x="6793884" y="4722018"/>
            <a:chExt cx="1981200" cy="1830045"/>
          </a:xfrm>
        </p:grpSpPr>
        <p:pic>
          <p:nvPicPr>
            <p:cNvPr id="19517" name="Picture 72"/>
            <p:cNvPicPr>
              <a:picLocks noChangeAspect="1" noChangeArrowheads="1"/>
            </p:cNvPicPr>
            <p:nvPr/>
          </p:nvPicPr>
          <p:blipFill>
            <a:blip r:embed="rId3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3884" y="4722018"/>
              <a:ext cx="1981200" cy="159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18" name="TextBox 62"/>
            <p:cNvSpPr txBox="1">
              <a:spLocks noChangeArrowheads="1"/>
            </p:cNvSpPr>
            <p:nvPr/>
          </p:nvSpPr>
          <p:spPr bwMode="auto">
            <a:xfrm>
              <a:off x="7280719" y="6182731"/>
              <a:ext cx="10356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/>
                <a:t>residuals</a:t>
              </a:r>
              <a:endParaRPr lang="ru-RU" altLang="ru-RU"/>
            </a:p>
          </p:txBody>
        </p:sp>
      </p:grpSp>
      <p:sp>
        <p:nvSpPr>
          <p:cNvPr id="66" name="Прямоугольник 65"/>
          <p:cNvSpPr>
            <a:spLocks noChangeArrowheads="1"/>
          </p:cNvSpPr>
          <p:nvPr/>
        </p:nvSpPr>
        <p:spPr bwMode="auto">
          <a:xfrm>
            <a:off x="3709988" y="5672138"/>
            <a:ext cx="4062412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Reducing of the order of the model  on 3 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4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 nodeType="clickPar">
                      <p:stCondLst>
                        <p:cond delay="indefinite"/>
                      </p:stCondLst>
                      <p:childTnLst>
                        <p:par>
                          <p:cTn id="2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 nodeType="clickPar">
                      <p:stCondLst>
                        <p:cond delay="indefinite"/>
                      </p:stCondLst>
                      <p:childTnLst>
                        <p:par>
                          <p:cTn id="2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 nodeType="clickPar">
                      <p:stCondLst>
                        <p:cond delay="indefinite"/>
                      </p:stCondLst>
                      <p:childTnLst>
                        <p:par>
                          <p:cTn id="3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 nodeType="clickPar">
                      <p:stCondLst>
                        <p:cond delay="indefinite"/>
                      </p:stCondLst>
                      <p:childTnLst>
                        <p:par>
                          <p:cTn id="3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 nodeType="clickPar">
                      <p:stCondLst>
                        <p:cond delay="indefinite"/>
                      </p:stCondLst>
                      <p:childTnLst>
                        <p:par>
                          <p:cTn id="3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2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" grpId="0" animBg="1"/>
      <p:bldP spid="2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9" grpId="2" animBg="1"/>
      <p:bldP spid="19" grpId="3" animBg="1"/>
      <p:bldP spid="5" grpId="0"/>
      <p:bldP spid="5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 animBg="1"/>
      <p:bldP spid="37" grpId="0" animBg="1"/>
      <p:bldP spid="38" grpId="0"/>
      <p:bldP spid="39" grpId="0"/>
      <p:bldP spid="40" grpId="0"/>
      <p:bldP spid="43" grpId="0" animBg="1"/>
      <p:bldP spid="43" grpId="1" animBg="1"/>
      <p:bldP spid="48" grpId="0" animBg="1"/>
      <p:bldP spid="48" grpId="1" animBg="1"/>
      <p:bldP spid="49" grpId="0" animBg="1"/>
      <p:bldP spid="49" grpId="1" animBg="1"/>
      <p:bldP spid="50" grpId="0"/>
      <p:bldP spid="51" grpId="0"/>
      <p:bldP spid="21" grpId="0" animBg="1"/>
      <p:bldP spid="21" grpId="1" animBg="1"/>
      <p:bldP spid="41" grpId="0" animBg="1"/>
      <p:bldP spid="41" grpId="1" animBg="1"/>
      <p:bldP spid="42" grpId="0" animBg="1"/>
      <p:bldP spid="42" grpId="1" animBg="1"/>
      <p:bldP spid="53" grpId="0" animBg="1"/>
      <p:bldP spid="53" grpId="1" animBg="1"/>
      <p:bldP spid="55" grpId="0" animBg="1"/>
      <p:bldP spid="55" grpId="1" animBg="1"/>
      <p:bldP spid="56" grpId="0" animBg="1"/>
      <p:bldP spid="56" grpId="1" animBg="1"/>
      <p:bldP spid="59" grpId="0" animBg="1"/>
      <p:bldP spid="59" grpId="1" animBg="1"/>
      <p:bldP spid="10" grpId="0"/>
      <p:bldP spid="10" grpId="1"/>
      <p:bldP spid="66" grpId="0" animBg="1"/>
      <p:bldP spid="6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692275" y="1931988"/>
            <a:ext cx="6335713" cy="252888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9388" y="188913"/>
            <a:ext cx="8856662" cy="7191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Five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 Parameters for </a:t>
            </a:r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Optimization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of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BEM-MSPPA</a:t>
            </a:r>
          </a:p>
          <a:p>
            <a:pPr algn="ctr">
              <a:defRPr/>
            </a:pPr>
            <a:r>
              <a:rPr lang="en-US" sz="2000" dirty="0" smtClean="0">
                <a:latin typeface="Century Gothic" pitchFamily="34" charset="0"/>
                <a:ea typeface="+mj-ea"/>
                <a:cs typeface="+mj-cs"/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ean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quares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P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iecewise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P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olynomial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pproximation</a:t>
            </a:r>
            <a:r>
              <a:rPr lang="en-US" sz="2000" dirty="0" smtClean="0">
                <a:latin typeface="Century Gothic" pitchFamily="34" charset="0"/>
                <a:ea typeface="+mj-ea"/>
                <a:cs typeface="+mj-cs"/>
              </a:rPr>
              <a:t>)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j-ea"/>
              <a:cs typeface="+mj-cs"/>
            </a:endParaRPr>
          </a:p>
        </p:txBody>
      </p:sp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2195513" y="2401888"/>
            <a:ext cx="5965825" cy="1484312"/>
            <a:chOff x="1491996" y="2993396"/>
            <a:chExt cx="4455484" cy="1483221"/>
          </a:xfrm>
        </p:grpSpPr>
        <p:graphicFrame>
          <p:nvGraphicFramePr>
            <p:cNvPr id="20510" name="Object 7"/>
            <p:cNvGraphicFramePr>
              <a:graphicFrameLocks noChangeAspect="1"/>
            </p:cNvGraphicFramePr>
            <p:nvPr/>
          </p:nvGraphicFramePr>
          <p:xfrm>
            <a:off x="1491996" y="2993396"/>
            <a:ext cx="393289" cy="14832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2" name="Equation" r:id="rId3" imgW="279279" imgH="710891" progId="Equation.DSMT4">
                    <p:embed/>
                  </p:oleObj>
                </mc:Choice>
                <mc:Fallback>
                  <p:oleObj name="Equation" r:id="rId3" imgW="279279" imgH="710891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1996" y="2993396"/>
                          <a:ext cx="393289" cy="14832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792" name="TextBox 11"/>
            <p:cNvSpPr txBox="1">
              <a:spLocks noChangeArrowheads="1"/>
            </p:cNvSpPr>
            <p:nvPr/>
          </p:nvSpPr>
          <p:spPr bwMode="auto">
            <a:xfrm>
              <a:off x="1834634" y="3470882"/>
              <a:ext cx="4112846" cy="46162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r>
                <a:rPr lang="en-US" altLang="ru-RU" sz="2400" dirty="0" smtClean="0">
                  <a:latin typeface="+mj-lt"/>
                </a:rPr>
                <a:t>- parameters</a:t>
              </a:r>
              <a:r>
                <a:rPr lang="ru-RU" altLang="ru-RU" sz="2400" dirty="0" smtClean="0">
                  <a:latin typeface="+mj-lt"/>
                </a:rPr>
                <a:t> </a:t>
              </a:r>
              <a:r>
                <a:rPr lang="en-US" altLang="ru-RU" sz="2400" dirty="0" smtClean="0">
                  <a:latin typeface="+mj-lt"/>
                </a:rPr>
                <a:t>of local smoothing.</a:t>
              </a:r>
              <a:endParaRPr lang="ru-RU" altLang="ru-RU" sz="2400" dirty="0" smtClean="0">
                <a:latin typeface="+mj-lt"/>
              </a:endParaRPr>
            </a:p>
          </p:txBody>
        </p:sp>
      </p:grpSp>
      <p:grpSp>
        <p:nvGrpSpPr>
          <p:cNvPr id="3" name="Группа 6"/>
          <p:cNvGrpSpPr>
            <a:grpSpLocks/>
          </p:cNvGrpSpPr>
          <p:nvPr/>
        </p:nvGrpSpPr>
        <p:grpSpPr bwMode="auto">
          <a:xfrm>
            <a:off x="2222500" y="1871663"/>
            <a:ext cx="3781425" cy="612775"/>
            <a:chOff x="743690" y="2673770"/>
            <a:chExt cx="3780955" cy="612775"/>
          </a:xfrm>
        </p:grpSpPr>
        <p:graphicFrame>
          <p:nvGraphicFramePr>
            <p:cNvPr id="20508" name="Object 6"/>
            <p:cNvGraphicFramePr>
              <a:graphicFrameLocks noChangeAspect="1"/>
            </p:cNvGraphicFramePr>
            <p:nvPr/>
          </p:nvGraphicFramePr>
          <p:xfrm>
            <a:off x="743690" y="2673770"/>
            <a:ext cx="398442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3" name="Equation" r:id="rId5" imgW="165028" imgH="228501" progId="Equation.DSMT4">
                    <p:embed/>
                  </p:oleObj>
                </mc:Choice>
                <mc:Fallback>
                  <p:oleObj name="Equation" r:id="rId5" imgW="165028" imgH="228501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3690" y="2673770"/>
                          <a:ext cx="398442" cy="612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15"/>
            <p:cNvSpPr txBox="1">
              <a:spLocks noChangeArrowheads="1"/>
            </p:cNvSpPr>
            <p:nvPr/>
          </p:nvSpPr>
          <p:spPr bwMode="auto">
            <a:xfrm>
              <a:off x="1188135" y="2734095"/>
              <a:ext cx="3336510" cy="46196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r>
                <a:rPr lang="en-US" altLang="ru-RU" sz="2400" dirty="0" smtClean="0">
                  <a:latin typeface="+mj-lt"/>
                </a:rPr>
                <a:t>- </a:t>
              </a:r>
              <a:r>
                <a:rPr lang="en-US" sz="2400" dirty="0" smtClean="0">
                  <a:latin typeface="+mj-lt"/>
                </a:rPr>
                <a:t>shift parameter.</a:t>
              </a:r>
              <a:endParaRPr lang="ru-RU" altLang="ru-RU" sz="2400" dirty="0">
                <a:latin typeface="+mj-lt"/>
              </a:endParaRPr>
            </a:p>
          </p:txBody>
        </p:sp>
      </p:grpSp>
      <p:grpSp>
        <p:nvGrpSpPr>
          <p:cNvPr id="5" name="Группа 29"/>
          <p:cNvGrpSpPr>
            <a:grpSpLocks/>
          </p:cNvGrpSpPr>
          <p:nvPr/>
        </p:nvGrpSpPr>
        <p:grpSpPr bwMode="auto">
          <a:xfrm>
            <a:off x="2124075" y="3813175"/>
            <a:ext cx="5976938" cy="461963"/>
            <a:chOff x="972047" y="2448768"/>
            <a:chExt cx="3713480" cy="461367"/>
          </a:xfrm>
        </p:grpSpPr>
        <p:graphicFrame>
          <p:nvGraphicFramePr>
            <p:cNvPr id="20506" name="Object 19"/>
            <p:cNvGraphicFramePr>
              <a:graphicFrameLocks noChangeAspect="1"/>
            </p:cNvGraphicFramePr>
            <p:nvPr/>
          </p:nvGraphicFramePr>
          <p:xfrm>
            <a:off x="972047" y="2492647"/>
            <a:ext cx="576263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4" name="Equation" r:id="rId7" imgW="164885" imgH="164885" progId="Equation.DSMT4">
                    <p:embed/>
                  </p:oleObj>
                </mc:Choice>
                <mc:Fallback>
                  <p:oleObj name="Equation" r:id="rId7" imgW="164885" imgH="164885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2047" y="2492647"/>
                          <a:ext cx="576263" cy="361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35"/>
            <p:cNvSpPr txBox="1">
              <a:spLocks noChangeArrowheads="1"/>
            </p:cNvSpPr>
            <p:nvPr/>
          </p:nvSpPr>
          <p:spPr bwMode="auto">
            <a:xfrm>
              <a:off x="1347834" y="2448768"/>
              <a:ext cx="3337693" cy="46136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r>
                <a:rPr lang="ru-RU" altLang="ru-RU" sz="2400" dirty="0" smtClean="0">
                  <a:latin typeface="+mj-lt"/>
                </a:rPr>
                <a:t>- </a:t>
              </a:r>
              <a:r>
                <a:rPr lang="en-US" altLang="ru-RU" sz="2400" dirty="0" smtClean="0">
                  <a:latin typeface="+mj-lt"/>
                </a:rPr>
                <a:t>parameter of global smoothing</a:t>
              </a:r>
              <a:r>
                <a:rPr lang="ru-RU" altLang="ru-RU" sz="2400" dirty="0" smtClean="0">
                  <a:latin typeface="+mj-lt"/>
                </a:rPr>
                <a:t>,</a:t>
              </a:r>
            </a:p>
          </p:txBody>
        </p:sp>
      </p:grpSp>
      <p:grpSp>
        <p:nvGrpSpPr>
          <p:cNvPr id="6" name="Группа 8"/>
          <p:cNvGrpSpPr>
            <a:grpSpLocks/>
          </p:cNvGrpSpPr>
          <p:nvPr/>
        </p:nvGrpSpPr>
        <p:grpSpPr bwMode="auto">
          <a:xfrm>
            <a:off x="1187450" y="4679950"/>
            <a:ext cx="7848600" cy="1485900"/>
            <a:chOff x="640423" y="1672045"/>
            <a:chExt cx="7996371" cy="1085400"/>
          </a:xfrm>
        </p:grpSpPr>
        <p:grpSp>
          <p:nvGrpSpPr>
            <p:cNvPr id="20501" name="Группа 5"/>
            <p:cNvGrpSpPr>
              <a:grpSpLocks/>
            </p:cNvGrpSpPr>
            <p:nvPr/>
          </p:nvGrpSpPr>
          <p:grpSpPr bwMode="auto">
            <a:xfrm>
              <a:off x="640423" y="1672045"/>
              <a:ext cx="7996371" cy="1085400"/>
              <a:chOff x="646981" y="1672045"/>
              <a:chExt cx="7014759" cy="1085400"/>
            </a:xfrm>
          </p:grpSpPr>
          <p:graphicFrame>
            <p:nvGraphicFramePr>
              <p:cNvPr id="20503" name="Object 4"/>
              <p:cNvGraphicFramePr>
                <a:graphicFrameLocks noChangeAspect="1"/>
              </p:cNvGraphicFramePr>
              <p:nvPr/>
            </p:nvGraphicFramePr>
            <p:xfrm>
              <a:off x="735661" y="2225576"/>
              <a:ext cx="426339" cy="2450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15" name="Equation" r:id="rId9" imgW="203024" imgH="164957" progId="Equation.DSMT4">
                      <p:embed/>
                    </p:oleObj>
                  </mc:Choice>
                  <mc:Fallback>
                    <p:oleObj name="Equation" r:id="rId9" imgW="203024" imgH="164957" progId="Equation.DSMT4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5661" y="2225576"/>
                            <a:ext cx="426339" cy="2450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785" name="TextBox 38"/>
              <p:cNvSpPr txBox="1">
                <a:spLocks noChangeArrowheads="1"/>
              </p:cNvSpPr>
              <p:nvPr/>
            </p:nvSpPr>
            <p:spPr bwMode="auto">
              <a:xfrm>
                <a:off x="1259921" y="1880776"/>
                <a:ext cx="6401819" cy="87666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2400" dirty="0" smtClean="0">
                    <a:latin typeface="+mj-lt"/>
                  </a:rPr>
                  <a:t>- </a:t>
                </a:r>
                <a:r>
                  <a:rPr lang="en-US" altLang="ru-RU" sz="2400" dirty="0" smtClean="0">
                    <a:solidFill>
                      <a:srgbClr val="0000CC"/>
                    </a:solidFill>
                    <a:latin typeface="+mj-lt"/>
                  </a:rPr>
                  <a:t>parameters of the three-point grid</a:t>
                </a:r>
                <a:endParaRPr lang="ru-RU" altLang="ru-RU" sz="2400" dirty="0" smtClean="0">
                  <a:solidFill>
                    <a:srgbClr val="0000CC"/>
                  </a:solidFill>
                  <a:latin typeface="+mj-lt"/>
                </a:endParaRPr>
              </a:p>
              <a:p>
                <a:pPr>
                  <a:defRPr/>
                </a:pPr>
                <a:r>
                  <a:rPr lang="ru-RU" altLang="ru-RU" sz="2400" dirty="0" smtClean="0">
                    <a:solidFill>
                      <a:srgbClr val="0000CC"/>
                    </a:solidFill>
                    <a:latin typeface="+mj-lt"/>
                  </a:rPr>
                  <a:t>- </a:t>
                </a:r>
                <a:r>
                  <a:rPr lang="en-US" altLang="ru-RU" sz="2400" dirty="0" smtClean="0">
                    <a:solidFill>
                      <a:srgbClr val="0000CC"/>
                    </a:solidFill>
                    <a:latin typeface="+mj-lt"/>
                  </a:rPr>
                  <a:t>number points for calculation of </a:t>
                </a:r>
                <a:endParaRPr lang="ru-RU" altLang="ru-RU" sz="2400" dirty="0" smtClean="0">
                  <a:solidFill>
                    <a:srgbClr val="0000CC"/>
                  </a:solidFill>
                  <a:latin typeface="+mj-lt"/>
                </a:endParaRPr>
              </a:p>
              <a:p>
                <a:pPr>
                  <a:defRPr/>
                </a:pPr>
                <a:r>
                  <a:rPr lang="ru-RU" altLang="ru-RU" sz="2400" dirty="0" smtClean="0">
                    <a:solidFill>
                      <a:srgbClr val="0000CC"/>
                    </a:solidFill>
                    <a:latin typeface="+mj-lt"/>
                  </a:rPr>
                  <a:t>- </a:t>
                </a:r>
                <a:r>
                  <a:rPr lang="en-US" altLang="ru-RU" sz="2400" dirty="0" smtClean="0">
                    <a:solidFill>
                      <a:srgbClr val="0000CC"/>
                    </a:solidFill>
                    <a:latin typeface="+mj-lt"/>
                  </a:rPr>
                  <a:t>number of segments</a:t>
                </a:r>
                <a:endParaRPr lang="ru-RU" altLang="ru-RU" sz="2400" dirty="0" smtClean="0">
                  <a:solidFill>
                    <a:srgbClr val="0000CC"/>
                  </a:solidFill>
                  <a:latin typeface="+mj-lt"/>
                </a:endParaRPr>
              </a:p>
            </p:txBody>
          </p:sp>
          <p:sp>
            <p:nvSpPr>
              <p:cNvPr id="32786" name="TextBox 38"/>
              <p:cNvSpPr txBox="1">
                <a:spLocks noChangeArrowheads="1"/>
              </p:cNvSpPr>
              <p:nvPr/>
            </p:nvSpPr>
            <p:spPr bwMode="auto">
              <a:xfrm>
                <a:off x="646981" y="1672045"/>
                <a:ext cx="1352158" cy="337448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ru-RU" sz="2400" dirty="0" smtClean="0">
                    <a:latin typeface="+mj-lt"/>
                  </a:rPr>
                  <a:t>where</a:t>
                </a:r>
                <a:endParaRPr lang="ru-RU" altLang="ru-RU" sz="2400" dirty="0" smtClean="0">
                  <a:latin typeface="+mj-lt"/>
                </a:endParaRPr>
              </a:p>
            </p:txBody>
          </p:sp>
        </p:grpSp>
        <p:graphicFrame>
          <p:nvGraphicFramePr>
            <p:cNvPr id="20502" name="Object 3"/>
            <p:cNvGraphicFramePr>
              <a:graphicFrameLocks noChangeAspect="1"/>
            </p:cNvGraphicFramePr>
            <p:nvPr/>
          </p:nvGraphicFramePr>
          <p:xfrm>
            <a:off x="6453071" y="2142922"/>
            <a:ext cx="2037450" cy="352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6" name="Equation" r:id="rId11" imgW="876300" imgH="228600" progId="Equation.DSMT4">
                    <p:embed/>
                  </p:oleObj>
                </mc:Choice>
                <mc:Fallback>
                  <p:oleObj name="Equation" r:id="rId11" imgW="876300" imgH="2286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3071" y="2142922"/>
                          <a:ext cx="2037450" cy="3523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" name="Object 5"/>
          <p:cNvGraphicFramePr>
            <a:graphicFrameLocks noChangeAspect="1"/>
          </p:cNvGraphicFramePr>
          <p:nvPr/>
        </p:nvGraphicFramePr>
        <p:xfrm>
          <a:off x="1293813" y="5803900"/>
          <a:ext cx="525462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7" name="Equation" r:id="rId13" imgW="164885" imgH="164885" progId="Equation.DSMT4">
                  <p:embed/>
                </p:oleObj>
              </mc:Choice>
              <mc:Fallback>
                <p:oleObj name="Equation" r:id="rId13" imgW="164885" imgH="16488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3" y="5803900"/>
                        <a:ext cx="525462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268538" y="1004888"/>
          <a:ext cx="440531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8" name="Equation" r:id="rId15" imgW="1638300" imgH="241300" progId="Equation.DSMT4">
                  <p:embed/>
                </p:oleObj>
              </mc:Choice>
              <mc:Fallback>
                <p:oleObj name="Equation" r:id="rId15" imgW="1638300" imgH="241300" progId="Equation.DSMT4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004888"/>
                        <a:ext cx="4405312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1187450" y="5062538"/>
          <a:ext cx="5762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9" name="Equation" r:id="rId17" imgW="304536" imgH="203024" progId="Equation.DSMT4">
                  <p:embed/>
                </p:oleObj>
              </mc:Choice>
              <mc:Fallback>
                <p:oleObj name="Equation" r:id="rId17" imgW="304536" imgH="203024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062538"/>
                        <a:ext cx="5762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7318375" y="4951413"/>
          <a:ext cx="56673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0" name="Equation" r:id="rId19" imgW="266469" imgH="241091" progId="Equation.DSMT4">
                  <p:embed/>
                </p:oleObj>
              </mc:Choice>
              <mc:Fallback>
                <p:oleObj name="Equation" r:id="rId19" imgW="266469" imgH="241091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75" y="4951413"/>
                        <a:ext cx="566738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1068388" y="6356350"/>
            <a:ext cx="7680325" cy="365125"/>
          </a:xfrm>
        </p:spPr>
        <p:txBody>
          <a:bodyPr/>
          <a:lstStyle/>
          <a:p>
            <a:pPr>
              <a:defRPr/>
            </a:pPr>
            <a:r>
              <a:rPr lang="en-US" b="1"/>
              <a:t>© Dikusar N. Shape Approximation Based on Higher-Degree Polynomials.  MMCP2017</a:t>
            </a:r>
            <a:endParaRPr lang="ru-RU" b="1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CBA7C7D-C3B8-43ED-99E0-EADD81A3B6A1}" type="slidenum">
              <a:rPr lang="ru-RU" altLang="ru-RU" sz="2000">
                <a:solidFill>
                  <a:srgbClr val="595959"/>
                </a:solidFill>
                <a:latin typeface="Century Gothic" panose="020B0502020202020204" pitchFamily="34" charset="0"/>
              </a:rPr>
              <a:pPr eaLnBrk="1" hangingPunct="1"/>
              <a:t>18</a:t>
            </a:fld>
            <a:endParaRPr lang="ru-RU" altLang="ru-RU" sz="200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440613" y="863600"/>
            <a:ext cx="898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540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ru-RU" altLang="ru-RU" sz="5400">
              <a:solidFill>
                <a:srgbClr val="00B050"/>
              </a:solidFill>
            </a:endParaRPr>
          </a:p>
        </p:txBody>
      </p:sp>
      <p:grpSp>
        <p:nvGrpSpPr>
          <p:cNvPr id="20495" name="Группа 26"/>
          <p:cNvGrpSpPr>
            <a:grpSpLocks/>
          </p:cNvGrpSpPr>
          <p:nvPr/>
        </p:nvGrpSpPr>
        <p:grpSpPr bwMode="auto">
          <a:xfrm>
            <a:off x="287338" y="6330950"/>
            <a:ext cx="684212" cy="357188"/>
            <a:chOff x="0" y="0"/>
            <a:chExt cx="1003300" cy="577850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0" y="0"/>
              <a:ext cx="1003300" cy="5778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0000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20500" name="Рисунок 28"/>
            <p:cNvPicPr>
              <a:picLocks noChangeAspect="1"/>
            </p:cNvPicPr>
            <p:nvPr/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77" t="42021" r="46417" b="42767"/>
            <a:stretch>
              <a:fillRect/>
            </a:stretch>
          </p:blipFill>
          <p:spPr bwMode="auto">
            <a:xfrm>
              <a:off x="31750" y="19050"/>
              <a:ext cx="9588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Дата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b="1"/>
              <a:t>3-7.07.2017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8" y="188913"/>
            <a:ext cx="8928100" cy="546100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Properties of the BEM-Polynomials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98692" name="Text Box 4"/>
          <p:cNvSpPr txBox="1">
            <a:spLocks noChangeArrowheads="1"/>
          </p:cNvSpPr>
          <p:nvPr/>
        </p:nvSpPr>
        <p:spPr bwMode="auto">
          <a:xfrm>
            <a:off x="630238" y="4344988"/>
            <a:ext cx="2811462" cy="368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dirty="0" smtClean="0">
                <a:latin typeface="Arial" pitchFamily="34" charset="0"/>
              </a:rPr>
              <a:t>9. </a:t>
            </a:r>
            <a:r>
              <a:rPr lang="en-US" b="1" dirty="0">
                <a:solidFill>
                  <a:srgbClr val="008000"/>
                </a:solidFill>
                <a:latin typeface="+mj-lt"/>
                <a:cs typeface="+mn-cs"/>
              </a:rPr>
              <a:t>Physical realizability.</a:t>
            </a:r>
            <a:endParaRPr lang="ru-RU" b="1" dirty="0">
              <a:solidFill>
                <a:srgbClr val="008000"/>
              </a:solidFill>
              <a:latin typeface="+mj-lt"/>
              <a:cs typeface="+mn-cs"/>
            </a:endParaRPr>
          </a:p>
        </p:txBody>
      </p:sp>
      <p:sp>
        <p:nvSpPr>
          <p:cNvPr id="498693" name="Text Box 5"/>
          <p:cNvSpPr txBox="1">
            <a:spLocks noChangeArrowheads="1"/>
          </p:cNvSpPr>
          <p:nvPr/>
        </p:nvSpPr>
        <p:spPr bwMode="auto">
          <a:xfrm>
            <a:off x="549275" y="1819275"/>
            <a:ext cx="5175250" cy="369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dirty="0" smtClean="0">
                <a:latin typeface="Arial" pitchFamily="34" charset="0"/>
              </a:rPr>
              <a:t>3</a:t>
            </a:r>
            <a:r>
              <a:rPr lang="ru-RU" dirty="0" smtClean="0"/>
              <a:t>. </a:t>
            </a:r>
            <a:r>
              <a:rPr lang="en-US" b="1" dirty="0">
                <a:solidFill>
                  <a:srgbClr val="008000"/>
                </a:solidFill>
                <a:latin typeface="+mj-lt"/>
                <a:cs typeface="+mn-cs"/>
              </a:rPr>
              <a:t>Parametrical control</a:t>
            </a:r>
            <a:r>
              <a:rPr lang="en-US" dirty="0">
                <a:solidFill>
                  <a:srgbClr val="008000"/>
                </a:solidFill>
                <a:latin typeface="+mj-lt"/>
                <a:cs typeface="+mn-cs"/>
              </a:rPr>
              <a:t> </a:t>
            </a:r>
            <a:r>
              <a:rPr lang="en-US" dirty="0">
                <a:latin typeface="+mj-lt"/>
                <a:cs typeface="+mn-cs"/>
              </a:rPr>
              <a:t>of the </a:t>
            </a:r>
            <a:r>
              <a:rPr lang="en-US" dirty="0" smtClean="0">
                <a:latin typeface="+mj-lt"/>
                <a:cs typeface="+mn-cs"/>
              </a:rPr>
              <a:t>basis </a:t>
            </a:r>
            <a:r>
              <a:rPr lang="en-US" dirty="0">
                <a:latin typeface="+mj-lt"/>
                <a:cs typeface="+mn-cs"/>
              </a:rPr>
              <a:t>functions</a:t>
            </a:r>
            <a:r>
              <a:rPr lang="ru-RU" dirty="0">
                <a:latin typeface="+mj-lt"/>
                <a:cs typeface="+mn-cs"/>
              </a:rPr>
              <a:t>.</a:t>
            </a:r>
          </a:p>
        </p:txBody>
      </p:sp>
      <p:sp>
        <p:nvSpPr>
          <p:cNvPr id="498694" name="Text Box 6"/>
          <p:cNvSpPr txBox="1">
            <a:spLocks noChangeArrowheads="1"/>
          </p:cNvSpPr>
          <p:nvPr/>
        </p:nvSpPr>
        <p:spPr bwMode="auto">
          <a:xfrm>
            <a:off x="596900" y="3074988"/>
            <a:ext cx="5414963" cy="368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pitchFamily="34" charset="0"/>
              </a:rPr>
              <a:t>6</a:t>
            </a:r>
            <a:r>
              <a:rPr lang="ru-RU" dirty="0" smtClean="0">
                <a:latin typeface="Arial" pitchFamily="34" charset="0"/>
              </a:rPr>
              <a:t>. </a:t>
            </a:r>
            <a:r>
              <a:rPr lang="en-US" b="1" dirty="0">
                <a:solidFill>
                  <a:srgbClr val="008000"/>
                </a:solidFill>
                <a:latin typeface="+mj-lt"/>
                <a:cs typeface="+mn-cs"/>
              </a:rPr>
              <a:t>Quality control </a:t>
            </a:r>
            <a:r>
              <a:rPr lang="en-US" dirty="0">
                <a:latin typeface="+mj-lt"/>
                <a:cs typeface="+mn-cs"/>
              </a:rPr>
              <a:t>of regression matrixes in LSM</a:t>
            </a:r>
            <a:r>
              <a:rPr lang="ru-RU" dirty="0">
                <a:latin typeface="+mj-lt"/>
                <a:cs typeface="+mn-cs"/>
              </a:rPr>
              <a:t>.</a:t>
            </a:r>
          </a:p>
        </p:txBody>
      </p:sp>
      <p:sp>
        <p:nvSpPr>
          <p:cNvPr id="498695" name="Text Box 7"/>
          <p:cNvSpPr txBox="1">
            <a:spLocks noChangeArrowheads="1"/>
          </p:cNvSpPr>
          <p:nvPr/>
        </p:nvSpPr>
        <p:spPr bwMode="auto">
          <a:xfrm>
            <a:off x="595313" y="2674938"/>
            <a:ext cx="4624387" cy="369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 pitchFamily="34" charset="0"/>
              </a:rPr>
              <a:t>5</a:t>
            </a:r>
            <a:r>
              <a:rPr lang="ru-RU" dirty="0" smtClean="0"/>
              <a:t>. </a:t>
            </a:r>
            <a:r>
              <a:rPr lang="en-US" b="1" dirty="0">
                <a:solidFill>
                  <a:srgbClr val="008000"/>
                </a:solidFill>
                <a:latin typeface="+mj-lt"/>
                <a:cs typeface="+mn-cs"/>
              </a:rPr>
              <a:t>Decreasing </a:t>
            </a:r>
            <a:r>
              <a:rPr lang="en-US" dirty="0">
                <a:latin typeface="+mj-lt"/>
                <a:cs typeface="+mn-cs"/>
              </a:rPr>
              <a:t>of computing complexity.</a:t>
            </a:r>
          </a:p>
        </p:txBody>
      </p:sp>
      <p:sp>
        <p:nvSpPr>
          <p:cNvPr id="498696" name="Text Box 8"/>
          <p:cNvSpPr txBox="1">
            <a:spLocks noChangeArrowheads="1"/>
          </p:cNvSpPr>
          <p:nvPr/>
        </p:nvSpPr>
        <p:spPr bwMode="auto">
          <a:xfrm>
            <a:off x="596900" y="3500438"/>
            <a:ext cx="6135688" cy="369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+mj-lt"/>
                <a:cs typeface="+mn-cs"/>
              </a:rPr>
              <a:t>7</a:t>
            </a:r>
            <a:r>
              <a:rPr lang="ru-RU" dirty="0" smtClean="0">
                <a:latin typeface="+mj-lt"/>
                <a:cs typeface="+mn-cs"/>
              </a:rPr>
              <a:t>. </a:t>
            </a:r>
            <a:r>
              <a:rPr lang="en-US" b="1" dirty="0">
                <a:solidFill>
                  <a:srgbClr val="008000"/>
                </a:solidFill>
                <a:latin typeface="+mj-lt"/>
                <a:cs typeface="+mn-cs"/>
              </a:rPr>
              <a:t>Stability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latin typeface="+mj-lt"/>
                <a:cs typeface="+mn-cs"/>
              </a:rPr>
              <a:t>of calculations to input errors (robustness).</a:t>
            </a:r>
            <a:endParaRPr lang="ru-RU" dirty="0">
              <a:latin typeface="+mj-lt"/>
              <a:cs typeface="+mn-cs"/>
            </a:endParaRPr>
          </a:p>
        </p:txBody>
      </p:sp>
      <p:sp>
        <p:nvSpPr>
          <p:cNvPr id="498699" name="Text Box 11"/>
          <p:cNvSpPr txBox="1">
            <a:spLocks noChangeArrowheads="1"/>
          </p:cNvSpPr>
          <p:nvPr/>
        </p:nvSpPr>
        <p:spPr bwMode="auto">
          <a:xfrm>
            <a:off x="622300" y="3930650"/>
            <a:ext cx="4741863" cy="369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pitchFamily="34" charset="0"/>
              </a:rPr>
              <a:t>8</a:t>
            </a:r>
            <a:r>
              <a:rPr lang="ru-RU" dirty="0" smtClean="0">
                <a:latin typeface="Arial" pitchFamily="34" charset="0"/>
              </a:rPr>
              <a:t>. </a:t>
            </a:r>
            <a:r>
              <a:rPr lang="en-US" b="1" dirty="0" smtClean="0">
                <a:solidFill>
                  <a:srgbClr val="008000"/>
                </a:solidFill>
                <a:latin typeface="+mj-lt"/>
                <a:cs typeface="+mn-cs"/>
              </a:rPr>
              <a:t>Optimization of smoothing parameters</a:t>
            </a:r>
            <a:r>
              <a:rPr lang="ru-RU" dirty="0" smtClean="0">
                <a:latin typeface="+mj-lt"/>
                <a:cs typeface="+mn-cs"/>
              </a:rPr>
              <a:t>.</a:t>
            </a:r>
            <a:endParaRPr lang="en-US" dirty="0">
              <a:latin typeface="+mj-lt"/>
              <a:cs typeface="+mn-cs"/>
            </a:endParaRPr>
          </a:p>
        </p:txBody>
      </p:sp>
      <p:sp>
        <p:nvSpPr>
          <p:cNvPr id="498700" name="Text Box 12"/>
          <p:cNvSpPr txBox="1">
            <a:spLocks noChangeArrowheads="1"/>
          </p:cNvSpPr>
          <p:nvPr/>
        </p:nvSpPr>
        <p:spPr bwMode="auto">
          <a:xfrm>
            <a:off x="549275" y="1387475"/>
            <a:ext cx="6078538" cy="369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dirty="0" smtClean="0">
                <a:latin typeface="Arial" pitchFamily="34" charset="0"/>
              </a:rPr>
              <a:t>2</a:t>
            </a:r>
            <a:r>
              <a:rPr lang="ru-RU" dirty="0" smtClean="0"/>
              <a:t>. </a:t>
            </a:r>
            <a:r>
              <a:rPr lang="en-US" dirty="0">
                <a:latin typeface="+mj-lt"/>
                <a:cs typeface="+mn-cs"/>
              </a:rPr>
              <a:t>All </a:t>
            </a:r>
            <a:r>
              <a:rPr lang="en-US" b="1" dirty="0">
                <a:solidFill>
                  <a:srgbClr val="008000"/>
                </a:solidFill>
                <a:latin typeface="+mj-lt"/>
                <a:cs typeface="+mn-cs"/>
              </a:rPr>
              <a:t>variables and parameters </a:t>
            </a:r>
            <a:r>
              <a:rPr lang="en-US" dirty="0">
                <a:latin typeface="+mj-lt"/>
                <a:cs typeface="+mn-cs"/>
              </a:rPr>
              <a:t>are</a:t>
            </a:r>
            <a:r>
              <a:rPr lang="en-US" dirty="0">
                <a:solidFill>
                  <a:srgbClr val="008000"/>
                </a:solidFill>
                <a:latin typeface="+mj-lt"/>
                <a:cs typeface="+mn-cs"/>
              </a:rPr>
              <a:t> </a:t>
            </a:r>
            <a:r>
              <a:rPr lang="en-US" b="1" dirty="0">
                <a:solidFill>
                  <a:srgbClr val="008000"/>
                </a:solidFill>
                <a:latin typeface="+mj-lt"/>
                <a:cs typeface="+mn-cs"/>
              </a:rPr>
              <a:t>measured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>
                <a:latin typeface="+mj-lt"/>
                <a:cs typeface="+mn-cs"/>
              </a:rPr>
              <a:t>values</a:t>
            </a:r>
            <a:r>
              <a:rPr lang="en-US" dirty="0" smtClean="0"/>
              <a:t>.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47688" y="2239963"/>
            <a:ext cx="8537575" cy="369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latin typeface="Arial" pitchFamily="34" charset="0"/>
              </a:rPr>
              <a:t>4</a:t>
            </a:r>
            <a:r>
              <a:rPr lang="ru-RU" dirty="0" smtClean="0">
                <a:latin typeface="Arial" pitchFamily="34" charset="0"/>
              </a:rPr>
              <a:t>. </a:t>
            </a:r>
            <a:r>
              <a:rPr lang="en-US" b="1" dirty="0">
                <a:solidFill>
                  <a:srgbClr val="008000"/>
                </a:solidFill>
                <a:latin typeface="+mj-lt"/>
                <a:cs typeface="+mn-cs"/>
              </a:rPr>
              <a:t>Decreasing of </a:t>
            </a:r>
            <a:r>
              <a:rPr lang="en-US" dirty="0">
                <a:latin typeface="+mj-lt"/>
                <a:cs typeface="+mn-cs"/>
              </a:rPr>
              <a:t>an order of derivatives </a:t>
            </a:r>
            <a:r>
              <a:rPr lang="en-US" b="1" dirty="0">
                <a:solidFill>
                  <a:srgbClr val="008000"/>
                </a:solidFill>
                <a:latin typeface="+mj-lt"/>
                <a:cs typeface="+mn-cs"/>
              </a:rPr>
              <a:t>and increasing </a:t>
            </a:r>
            <a:r>
              <a:rPr lang="en-US" b="1" dirty="0" smtClean="0">
                <a:solidFill>
                  <a:srgbClr val="008000"/>
                </a:solidFill>
                <a:latin typeface="+mj-lt"/>
                <a:cs typeface="+mn-cs"/>
              </a:rPr>
              <a:t>in </a:t>
            </a:r>
            <a:r>
              <a:rPr lang="en-US" dirty="0">
                <a:latin typeface="+mj-lt"/>
                <a:cs typeface="+mn-cs"/>
              </a:rPr>
              <a:t>a step of the grid</a:t>
            </a:r>
            <a:r>
              <a:rPr lang="ru-RU" b="1" dirty="0">
                <a:solidFill>
                  <a:srgbClr val="008000"/>
                </a:solidFill>
                <a:latin typeface="+mj-lt"/>
                <a:cs typeface="+mn-cs"/>
              </a:rPr>
              <a:t>.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17525" y="4786313"/>
            <a:ext cx="7135813" cy="368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dirty="0" smtClean="0">
                <a:latin typeface="Arial" pitchFamily="34" charset="0"/>
              </a:rPr>
              <a:t>10. </a:t>
            </a:r>
            <a:r>
              <a:rPr lang="en-US" b="1" dirty="0">
                <a:solidFill>
                  <a:srgbClr val="008000"/>
                </a:solidFill>
                <a:latin typeface="+mj-lt"/>
                <a:cs typeface="+mn-cs"/>
              </a:rPr>
              <a:t>Expansion </a:t>
            </a:r>
            <a:r>
              <a:rPr lang="en-US" dirty="0">
                <a:latin typeface="+mj-lt"/>
                <a:cs typeface="+mn-cs"/>
              </a:rPr>
              <a:t>of borders of applicability of existing methods</a:t>
            </a:r>
            <a:r>
              <a:rPr lang="ru-RU" dirty="0">
                <a:latin typeface="+mj-lt"/>
                <a:cs typeface="+mn-cs"/>
              </a:rPr>
              <a:t>.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-36513" y="5373688"/>
            <a:ext cx="9144001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solidFill>
                  <a:srgbClr val="008000"/>
                </a:solidFill>
                <a:latin typeface="+mj-lt"/>
                <a:cs typeface="+mn-cs"/>
              </a:rPr>
              <a:t>BEM is a </a:t>
            </a:r>
            <a:r>
              <a:rPr lang="en-US" sz="2000" b="1" dirty="0">
                <a:solidFill>
                  <a:srgbClr val="008000"/>
                </a:solidFill>
                <a:latin typeface="+mj-lt"/>
                <a:cs typeface="+mn-cs"/>
              </a:rPr>
              <a:t>new tool for the </a:t>
            </a:r>
            <a:r>
              <a:rPr lang="en-US" sz="2000" b="1" dirty="0" smtClean="0">
                <a:solidFill>
                  <a:srgbClr val="008000"/>
                </a:solidFill>
                <a:latin typeface="+mj-lt"/>
                <a:cs typeface="+mn-cs"/>
              </a:rPr>
              <a:t>solution </a:t>
            </a:r>
            <a:r>
              <a:rPr lang="en-US" sz="2000" b="1" dirty="0">
                <a:solidFill>
                  <a:srgbClr val="008000"/>
                </a:solidFill>
                <a:latin typeface="+mj-lt"/>
                <a:cs typeface="+mn-cs"/>
              </a:rPr>
              <a:t>of problems of applied mathematics</a:t>
            </a:r>
            <a:r>
              <a:rPr lang="ru-RU" altLang="ru-RU" sz="2000" b="1" dirty="0" smtClean="0">
                <a:solidFill>
                  <a:srgbClr val="008000"/>
                </a:solidFill>
                <a:latin typeface="+mj-lt"/>
                <a:cs typeface="+mn-cs"/>
              </a:rPr>
              <a:t>.</a:t>
            </a:r>
            <a:endParaRPr lang="ru-RU" altLang="ru-RU" sz="2000" b="1" dirty="0">
              <a:solidFill>
                <a:srgbClr val="008000"/>
              </a:solidFill>
              <a:latin typeface="+mj-lt"/>
              <a:cs typeface="+mn-cs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69913" y="969963"/>
            <a:ext cx="6057900" cy="368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dirty="0" smtClean="0">
                <a:latin typeface="Arial" pitchFamily="34" charset="0"/>
              </a:rPr>
              <a:t>1</a:t>
            </a:r>
            <a:r>
              <a:rPr lang="en-US" dirty="0" smtClean="0">
                <a:latin typeface="Arial" pitchFamily="34" charset="0"/>
              </a:rPr>
              <a:t>. </a:t>
            </a:r>
            <a:r>
              <a:rPr lang="en-US" dirty="0">
                <a:latin typeface="+mj-lt"/>
                <a:cs typeface="+mn-cs"/>
              </a:rPr>
              <a:t>BEM-polynomials are set on </a:t>
            </a:r>
            <a:r>
              <a:rPr lang="en-US" b="1" dirty="0" smtClean="0">
                <a:solidFill>
                  <a:srgbClr val="008000"/>
                </a:solidFill>
                <a:latin typeface="+mj-lt"/>
                <a:cs typeface="+mn-cs"/>
              </a:rPr>
              <a:t>the</a:t>
            </a:r>
            <a:r>
              <a:rPr lang="en-US" dirty="0" smtClean="0">
                <a:solidFill>
                  <a:srgbClr val="008000"/>
                </a:solidFill>
                <a:latin typeface="+mj-lt"/>
                <a:cs typeface="+mn-cs"/>
              </a:rPr>
              <a:t> </a:t>
            </a:r>
            <a:r>
              <a:rPr lang="en-US" b="1" dirty="0">
                <a:solidFill>
                  <a:srgbClr val="008000"/>
                </a:solidFill>
                <a:latin typeface="+mj-lt"/>
                <a:cs typeface="+mn-cs"/>
              </a:rPr>
              <a:t>three-point</a:t>
            </a:r>
            <a:r>
              <a:rPr lang="en-US" dirty="0">
                <a:solidFill>
                  <a:srgbClr val="008000"/>
                </a:solidFill>
                <a:latin typeface="+mj-lt"/>
                <a:cs typeface="+mn-cs"/>
              </a:rPr>
              <a:t> </a:t>
            </a:r>
            <a:r>
              <a:rPr lang="en-US" b="1" dirty="0" smtClean="0">
                <a:solidFill>
                  <a:srgbClr val="008000"/>
                </a:solidFill>
                <a:latin typeface="+mj-lt"/>
                <a:cs typeface="+mn-cs"/>
              </a:rPr>
              <a:t>grid.</a:t>
            </a:r>
            <a:endParaRPr lang="ru-RU" b="1" dirty="0">
              <a:solidFill>
                <a:srgbClr val="008000"/>
              </a:solidFill>
              <a:latin typeface="+mj-lt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16013" y="6342063"/>
            <a:ext cx="7513637" cy="365125"/>
          </a:xfrm>
        </p:spPr>
        <p:txBody>
          <a:bodyPr/>
          <a:lstStyle/>
          <a:p>
            <a:pPr>
              <a:defRPr/>
            </a:pPr>
            <a:r>
              <a:rPr lang="en-US" b="1" dirty="0"/>
              <a:t>© Dikusar N. Shape Approximation Based on Higher-Degree Polynomials.  MMCP2017</a:t>
            </a:r>
            <a:endParaRPr lang="ru-RU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02E6061-2168-47A2-9C37-0C0DB6D177E5}" type="slidenum">
              <a:rPr lang="ru-RU" altLang="ru-RU" sz="2000">
                <a:solidFill>
                  <a:srgbClr val="595959"/>
                </a:solidFill>
                <a:latin typeface="Century Gothic" panose="020B0502020202020204" pitchFamily="34" charset="0"/>
              </a:rPr>
              <a:pPr eaLnBrk="1" hangingPunct="1"/>
              <a:t>19</a:t>
            </a:fld>
            <a:endParaRPr lang="ru-RU" altLang="ru-RU" sz="200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093075" y="620713"/>
            <a:ext cx="727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440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ru-RU" altLang="ru-RU" sz="4400">
              <a:solidFill>
                <a:srgbClr val="00B050"/>
              </a:solidFill>
            </a:endParaRPr>
          </a:p>
        </p:txBody>
      </p:sp>
      <p:grpSp>
        <p:nvGrpSpPr>
          <p:cNvPr id="21521" name="Группа 17"/>
          <p:cNvGrpSpPr>
            <a:grpSpLocks/>
          </p:cNvGrpSpPr>
          <p:nvPr/>
        </p:nvGrpSpPr>
        <p:grpSpPr bwMode="auto">
          <a:xfrm>
            <a:off x="287338" y="6330950"/>
            <a:ext cx="684212" cy="357188"/>
            <a:chOff x="0" y="0"/>
            <a:chExt cx="1003300" cy="57785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0" y="0"/>
              <a:ext cx="1003300" cy="5778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0000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21526" name="Рисунок 1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77" t="42021" r="46417" b="42767"/>
            <a:stretch>
              <a:fillRect/>
            </a:stretch>
          </p:blipFill>
          <p:spPr bwMode="auto">
            <a:xfrm>
              <a:off x="31750" y="19050"/>
              <a:ext cx="9588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b="1"/>
              <a:t>3-7.07.2017</a:t>
            </a:r>
            <a:endParaRPr lang="ru-RU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8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0" grpId="0"/>
      <p:bldP spid="498692" grpId="0" animBg="1"/>
      <p:bldP spid="498693" grpId="0" animBg="1"/>
      <p:bldP spid="498694" grpId="0" animBg="1"/>
      <p:bldP spid="498695" grpId="0" animBg="1"/>
      <p:bldP spid="498696" grpId="0" animBg="1"/>
      <p:bldP spid="498699" grpId="0" animBg="1"/>
      <p:bldP spid="498700" grpId="0" animBg="1"/>
      <p:bldP spid="11" grpId="0" animBg="1"/>
      <p:bldP spid="13" grpId="0" animBg="1"/>
      <p:bldP spid="14" grpId="0"/>
      <p:bldP spid="15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>
            <a:spLocks noChangeArrowheads="1"/>
          </p:cNvSpPr>
          <p:nvPr/>
        </p:nvSpPr>
        <p:spPr bwMode="auto">
          <a:xfrm>
            <a:off x="239713" y="2149475"/>
            <a:ext cx="8509000" cy="831850"/>
          </a:xfrm>
          <a:prstGeom prst="rect">
            <a:avLst/>
          </a:prstGeom>
          <a:solidFill>
            <a:srgbClr val="BCFCC8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00CC"/>
                </a:solidFill>
              </a:rPr>
              <a:t>To reduce these </a:t>
            </a:r>
            <a:r>
              <a:rPr lang="en-US" sz="2400" dirty="0">
                <a:solidFill>
                  <a:srgbClr val="FF0000"/>
                </a:solidFill>
              </a:rPr>
              <a:t>difficulties 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008000"/>
                </a:solidFill>
              </a:rPr>
              <a:t>a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b="1" dirty="0">
                <a:solidFill>
                  <a:srgbClr val="008000"/>
                </a:solidFill>
              </a:rPr>
              <a:t>new design</a:t>
            </a: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>
                <a:solidFill>
                  <a:srgbClr val="0000CC"/>
                </a:solidFill>
              </a:rPr>
              <a:t>of the polynomial (</a:t>
            </a:r>
            <a:r>
              <a:rPr lang="en-US" sz="2400" b="1" dirty="0">
                <a:solidFill>
                  <a:srgbClr val="008000"/>
                </a:solidFill>
              </a:rPr>
              <a:t>BEM-polynomial</a:t>
            </a:r>
            <a:r>
              <a:rPr lang="en-US" sz="2400" dirty="0">
                <a:solidFill>
                  <a:srgbClr val="0000CC"/>
                </a:solidFill>
              </a:rPr>
              <a:t>) is proposed.</a:t>
            </a:r>
            <a:endParaRPr lang="ru-RU" sz="2400" dirty="0">
              <a:solidFill>
                <a:srgbClr val="0000CC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9388" y="115888"/>
            <a:ext cx="8816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ru-RU">
                <a:solidFill>
                  <a:srgbClr val="0000CC"/>
                </a:solidFill>
                <a:latin typeface="Segoe Print" panose="02000600000000000000" pitchFamily="2" charset="0"/>
              </a:rPr>
              <a:t>Not the goal is the subject of decision, </a:t>
            </a:r>
          </a:p>
          <a:p>
            <a:pPr algn="r" eaLnBrk="1" hangingPunct="1"/>
            <a:r>
              <a:rPr lang="en-US" altLang="ru-RU">
                <a:solidFill>
                  <a:srgbClr val="0000CC"/>
                </a:solidFill>
                <a:latin typeface="Segoe Print" panose="02000600000000000000" pitchFamily="2" charset="0"/>
              </a:rPr>
              <a:t>but the means to the goal ...</a:t>
            </a:r>
          </a:p>
          <a:p>
            <a:pPr algn="r" eaLnBrk="1" hangingPunct="1"/>
            <a:r>
              <a:rPr lang="en-US" altLang="ru-RU">
                <a:solidFill>
                  <a:srgbClr val="0000CC"/>
                </a:solidFill>
                <a:latin typeface="Segoe Print" panose="02000600000000000000" pitchFamily="2" charset="0"/>
              </a:rPr>
              <a:t>                                                                          Aristotle</a:t>
            </a:r>
          </a:p>
        </p:txBody>
      </p:sp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60325" y="2303463"/>
            <a:ext cx="8959850" cy="2132012"/>
            <a:chOff x="-31090" y="3098602"/>
            <a:chExt cx="8959850" cy="1938409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-31090" y="3098602"/>
              <a:ext cx="8959850" cy="892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softEdge rad="635000"/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solidFill>
                    <a:srgbClr val="0000CC"/>
                  </a:solidFill>
                  <a:latin typeface="+mj-lt"/>
                  <a:ea typeface="+mj-ea"/>
                  <a:cs typeface="+mj-cs"/>
                </a:rPr>
                <a:t>The following </a:t>
              </a:r>
              <a:r>
                <a:rPr lang="en-US" sz="2000" dirty="0">
                  <a:solidFill>
                    <a:srgbClr val="008000"/>
                  </a:solidFill>
                  <a:latin typeface="+mj-lt"/>
                  <a:ea typeface="+mj-ea"/>
                  <a:cs typeface="+mj-cs"/>
                </a:rPr>
                <a:t>conception</a:t>
              </a:r>
              <a:r>
                <a:rPr lang="en-US" sz="2000" dirty="0">
                  <a:solidFill>
                    <a:srgbClr val="0000CC"/>
                  </a:solidFill>
                  <a:latin typeface="+mj-lt"/>
                  <a:ea typeface="+mj-ea"/>
                  <a:cs typeface="+mj-cs"/>
                </a:rPr>
                <a:t> underlies in the construction of 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rgbClr val="0000CC"/>
                  </a:solidFill>
                  <a:latin typeface="+mj-lt"/>
                  <a:ea typeface="+mj-ea"/>
                  <a:cs typeface="+mj-cs"/>
                </a:rPr>
                <a:t>the BEM-polynomial:  </a:t>
              </a:r>
              <a:r>
                <a:rPr lang="en-US" sz="3200" dirty="0">
                  <a:latin typeface="+mj-lt"/>
                </a:rPr>
                <a:t>  </a:t>
              </a:r>
              <a:endParaRPr lang="en-US" sz="2800" dirty="0">
                <a:solidFill>
                  <a:srgbClr val="008000"/>
                </a:solidFill>
                <a:latin typeface="+mj-lt"/>
                <a:ea typeface="+mj-ea"/>
                <a:cs typeface="+mj-cs"/>
              </a:endParaRPr>
            </a:p>
          </p:txBody>
        </p:sp>
        <p:grpSp>
          <p:nvGrpSpPr>
            <p:cNvPr id="4135" name="Группа 14"/>
            <p:cNvGrpSpPr>
              <a:grpSpLocks/>
            </p:cNvGrpSpPr>
            <p:nvPr/>
          </p:nvGrpSpPr>
          <p:grpSpPr bwMode="auto">
            <a:xfrm>
              <a:off x="-10393" y="4023205"/>
              <a:ext cx="8789987" cy="1013806"/>
              <a:chOff x="34925" y="4644987"/>
              <a:chExt cx="8789987" cy="1013806"/>
            </a:xfrm>
          </p:grpSpPr>
          <p:sp>
            <p:nvSpPr>
              <p:cNvPr id="10" name="Скругленный прямоугольник 9"/>
              <p:cNvSpPr/>
              <p:nvPr/>
            </p:nvSpPr>
            <p:spPr>
              <a:xfrm>
                <a:off x="34866" y="4645566"/>
                <a:ext cx="8789987" cy="1013227"/>
              </a:xfrm>
              <a:prstGeom prst="roundRect">
                <a:avLst/>
              </a:prstGeom>
              <a:solidFill>
                <a:srgbClr val="E2F9FE"/>
              </a:solidFill>
              <a:ln w="9525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137" name="TextBox 13"/>
              <p:cNvSpPr txBox="1">
                <a:spLocks noChangeArrowheads="1"/>
              </p:cNvSpPr>
              <p:nvPr/>
            </p:nvSpPr>
            <p:spPr bwMode="auto">
              <a:xfrm>
                <a:off x="339812" y="4868101"/>
                <a:ext cx="8261350" cy="6435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ru-RU" sz="2000">
                    <a:solidFill>
                      <a:srgbClr val="008000"/>
                    </a:solidFill>
                  </a:rPr>
                  <a:t>" analytical connection between nodes of a three-point grid and relevant triplets of pivot points of a polynomial and of its derivatives ".</a:t>
                </a:r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107950" y="1017588"/>
            <a:ext cx="8904288" cy="1200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00CC"/>
                </a:solidFill>
                <a:latin typeface="+mj-lt"/>
                <a:cs typeface="+mn-cs"/>
              </a:rPr>
              <a:t>The BEM-polynomial is based on Chebyshev's idea about </a:t>
            </a:r>
            <a:r>
              <a:rPr lang="en-US" sz="2400" dirty="0">
                <a:solidFill>
                  <a:srgbClr val="008000"/>
                </a:solidFill>
                <a:latin typeface="+mj-lt"/>
                <a:cs typeface="+mn-cs"/>
              </a:rPr>
              <a:t>approximation of smooth function by a polynomial on an interval of limited length </a:t>
            </a:r>
            <a:r>
              <a:rPr lang="en-US" sz="2400" dirty="0">
                <a:solidFill>
                  <a:srgbClr val="0000CC"/>
                </a:solidFill>
                <a:latin typeface="+mj-lt"/>
                <a:cs typeface="+mn-cs"/>
              </a:rPr>
              <a:t>(1853).</a:t>
            </a:r>
            <a:endParaRPr lang="ru-RU" sz="2400" dirty="0">
              <a:solidFill>
                <a:srgbClr val="0000CC"/>
              </a:solidFill>
              <a:latin typeface="+mj-lt"/>
              <a:cs typeface="+mn-cs"/>
            </a:endParaRP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88900" y="1844675"/>
            <a:ext cx="8869363" cy="8302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dirty="0">
                <a:solidFill>
                  <a:srgbClr val="008000"/>
                </a:solidFill>
                <a:latin typeface="+mj-lt"/>
                <a:cs typeface="+mn-cs"/>
              </a:rPr>
              <a:t>The Basic Element Method </a:t>
            </a:r>
            <a:r>
              <a:rPr lang="en-US" sz="2400" dirty="0">
                <a:latin typeface="+mj-lt"/>
                <a:cs typeface="+mn-cs"/>
              </a:rPr>
              <a:t>(BEM</a:t>
            </a:r>
            <a:r>
              <a:rPr lang="ru-RU" sz="2400" dirty="0">
                <a:latin typeface="+mj-lt"/>
                <a:cs typeface="+mn-cs"/>
              </a:rPr>
              <a:t>)</a:t>
            </a:r>
            <a:r>
              <a:rPr lang="en-US" sz="2400" dirty="0">
                <a:latin typeface="+mj-lt"/>
                <a:cs typeface="+mn-cs"/>
              </a:rPr>
              <a:t> has been developed recently in the Laboratory of Information Technologies*).</a:t>
            </a:r>
            <a:endParaRPr lang="ru-RU" sz="2400" dirty="0">
              <a:latin typeface="+mj-lt"/>
              <a:cs typeface="+mn-cs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643188" y="292100"/>
            <a:ext cx="5010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 b="1">
                <a:solidFill>
                  <a:srgbClr val="008000"/>
                </a:solidFill>
              </a:rPr>
              <a:t>What is a BEM-Polynomial?</a:t>
            </a:r>
            <a:endParaRPr lang="ru-RU" altLang="ru-RU" sz="3200" b="1">
              <a:solidFill>
                <a:srgbClr val="008000"/>
              </a:solidFill>
            </a:endParaRPr>
          </a:p>
        </p:txBody>
      </p: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177800" y="3306763"/>
            <a:ext cx="8281988" cy="3011487"/>
            <a:chOff x="177360" y="3443353"/>
            <a:chExt cx="8283072" cy="2739000"/>
          </a:xfrm>
        </p:grpSpPr>
        <p:sp>
          <p:nvSpPr>
            <p:cNvPr id="49" name="Прямоугольник 48"/>
            <p:cNvSpPr>
              <a:spLocks noChangeArrowheads="1"/>
            </p:cNvSpPr>
            <p:nvPr/>
          </p:nvSpPr>
          <p:spPr bwMode="auto">
            <a:xfrm>
              <a:off x="177360" y="3443353"/>
              <a:ext cx="7694032" cy="27390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rgbClr val="0000CC"/>
                  </a:solidFill>
                </a:rPr>
                <a:t>                                          </a:t>
              </a:r>
              <a:r>
                <a:rPr lang="en-US" sz="2800" dirty="0">
                  <a:solidFill>
                    <a:srgbClr val="FF0000"/>
                  </a:solidFill>
                </a:rPr>
                <a:t>At the same time</a:t>
              </a:r>
              <a:r>
                <a:rPr lang="en-US" sz="2800" dirty="0">
                  <a:solidFill>
                    <a:srgbClr val="0000CC"/>
                  </a:solidFill>
                </a:rPr>
                <a:t>, </a:t>
              </a:r>
            </a:p>
            <a:p>
              <a:pPr>
                <a:defRPr/>
              </a:pPr>
              <a:r>
                <a:rPr lang="en-US" sz="2400" dirty="0">
                  <a:solidFill>
                    <a:srgbClr val="0000CC"/>
                  </a:solidFill>
                  <a:latin typeface="+mj-lt"/>
                  <a:cs typeface="+mn-cs"/>
                </a:rPr>
                <a:t>          </a:t>
              </a:r>
              <a:r>
                <a:rPr lang="en-US" sz="2000" b="1" dirty="0">
                  <a:solidFill>
                    <a:srgbClr val="0000CC"/>
                  </a:solidFill>
                  <a:latin typeface="+mj-lt"/>
                  <a:cs typeface="+mn-cs"/>
                </a:rPr>
                <a:t>an increasing in the degree of the polynomial leads to</a:t>
              </a:r>
            </a:p>
            <a:p>
              <a:pPr algn="just">
                <a:defRPr/>
              </a:pPr>
              <a:r>
                <a:rPr lang="en-US" sz="2000" dirty="0">
                  <a:solidFill>
                    <a:srgbClr val="0000CC"/>
                  </a:solidFill>
                </a:rPr>
                <a:t> </a:t>
              </a:r>
            </a:p>
            <a:p>
              <a:pPr algn="just">
                <a:defRPr/>
              </a:pPr>
              <a:r>
                <a:rPr lang="en-US" sz="2000" dirty="0">
                  <a:solidFill>
                    <a:srgbClr val="FF0000"/>
                  </a:solidFill>
                </a:rPr>
                <a:t>1)    loss of stability;</a:t>
              </a:r>
              <a:r>
                <a:rPr lang="en-US" sz="2000" dirty="0">
                  <a:solidFill>
                    <a:srgbClr val="0000CC"/>
                  </a:solidFill>
                </a:rPr>
                <a:t> </a:t>
              </a:r>
            </a:p>
            <a:p>
              <a:pPr algn="just">
                <a:defRPr/>
              </a:pPr>
              <a:r>
                <a:rPr lang="en-US" sz="2000" dirty="0">
                  <a:solidFill>
                    <a:srgbClr val="FF0000"/>
                  </a:solidFill>
                </a:rPr>
                <a:t>2)    considerable emission of  the </a:t>
              </a:r>
            </a:p>
            <a:p>
              <a:pPr>
                <a:defRPr/>
              </a:pPr>
              <a:r>
                <a:rPr lang="en-US" sz="2000" dirty="0">
                  <a:solidFill>
                    <a:srgbClr val="FF0000"/>
                  </a:solidFill>
                </a:rPr>
                <a:t>        predicted value at extrapolation;</a:t>
              </a:r>
            </a:p>
            <a:p>
              <a:pPr algn="just">
                <a:defRPr/>
              </a:pPr>
              <a:r>
                <a:rPr lang="en-US" sz="2000" dirty="0">
                  <a:solidFill>
                    <a:srgbClr val="FF0000"/>
                  </a:solidFill>
                </a:rPr>
                <a:t>3)     increase of the order of derivatives;</a:t>
              </a:r>
              <a:r>
                <a:rPr lang="en-US" sz="2000" dirty="0">
                  <a:solidFill>
                    <a:srgbClr val="0000CC"/>
                  </a:solidFill>
                </a:rPr>
                <a:t> </a:t>
              </a:r>
            </a:p>
            <a:p>
              <a:pPr marL="457200" indent="-457200" algn="just">
                <a:buFontTx/>
                <a:buAutoNum type="arabicParenR" startAt="4"/>
                <a:defRPr/>
              </a:pPr>
              <a:r>
                <a:rPr lang="en-US" sz="2000" dirty="0">
                  <a:solidFill>
                    <a:srgbClr val="FF0000"/>
                  </a:solidFill>
                </a:rPr>
                <a:t>increase of computational complexity.</a:t>
              </a:r>
              <a:r>
                <a:rPr lang="en-US" sz="2000" dirty="0">
                  <a:solidFill>
                    <a:srgbClr val="0000CC"/>
                  </a:solidFill>
                </a:rPr>
                <a:t> </a:t>
              </a:r>
            </a:p>
          </p:txBody>
        </p:sp>
        <p:sp>
          <p:nvSpPr>
            <p:cNvPr id="51" name="Правая фигурная скобка 50"/>
            <p:cNvSpPr/>
            <p:nvPr/>
          </p:nvSpPr>
          <p:spPr bwMode="auto">
            <a:xfrm>
              <a:off x="4859511" y="4634536"/>
              <a:ext cx="576337" cy="1485731"/>
            </a:xfrm>
            <a:prstGeom prst="rightBrac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4131" name="TextBox 7"/>
            <p:cNvSpPr txBox="1">
              <a:spLocks noChangeArrowheads="1"/>
            </p:cNvSpPr>
            <p:nvPr/>
          </p:nvSpPr>
          <p:spPr bwMode="auto">
            <a:xfrm>
              <a:off x="5534668" y="4648196"/>
              <a:ext cx="2925764" cy="1517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ru-RU">
                  <a:solidFill>
                    <a:srgbClr val="FF0000"/>
                  </a:solidFill>
                </a:rPr>
                <a:t>formulas of smoothing by   higher-degree polynomials</a:t>
              </a:r>
            </a:p>
            <a:p>
              <a:pPr algn="just" eaLnBrk="1" hangingPunct="1"/>
              <a:r>
                <a:rPr lang="en-US" altLang="ru-RU" b="1">
                  <a:solidFill>
                    <a:srgbClr val="FF0000"/>
                  </a:solidFill>
                </a:rPr>
                <a:t>almost are not used  …  </a:t>
              </a:r>
              <a:r>
                <a:rPr lang="en-US" altLang="ru-RU" sz="3200">
                  <a:solidFill>
                    <a:srgbClr val="FF3300"/>
                  </a:solidFill>
                  <a:sym typeface="Wingdings" panose="05000000000000000000" pitchFamily="2" charset="2"/>
                </a:rPr>
                <a:t></a:t>
              </a:r>
              <a:endParaRPr lang="ru-RU" altLang="ru-RU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Группа 7"/>
          <p:cNvGrpSpPr>
            <a:grpSpLocks/>
          </p:cNvGrpSpPr>
          <p:nvPr/>
        </p:nvGrpSpPr>
        <p:grpSpPr bwMode="auto">
          <a:xfrm>
            <a:off x="34925" y="2900363"/>
            <a:ext cx="9145588" cy="2184400"/>
            <a:chOff x="-85278" y="1660736"/>
            <a:chExt cx="9145141" cy="2184773"/>
          </a:xfrm>
        </p:grpSpPr>
        <p:sp>
          <p:nvSpPr>
            <p:cNvPr id="4122" name="Прямоугольник 29"/>
            <p:cNvSpPr>
              <a:spLocks noChangeArrowheads="1"/>
            </p:cNvSpPr>
            <p:nvPr/>
          </p:nvSpPr>
          <p:spPr bwMode="auto">
            <a:xfrm>
              <a:off x="51250" y="2823183"/>
              <a:ext cx="8972100" cy="33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600" u="sng">
                  <a:solidFill>
                    <a:srgbClr val="00B0F0"/>
                  </a:solidFill>
                </a:rPr>
                <a:t>  </a:t>
              </a:r>
              <a:r>
                <a:rPr lang="ru-RU" altLang="ru-RU" sz="1600" u="sng">
                  <a:solidFill>
                    <a:srgbClr val="00B0F0"/>
                  </a:solidFill>
                </a:rPr>
                <a:t>http://www.mathnet.ru/php/archive.phtml?wshow=paper&amp;jrnid=mm&amp;paperid=3056&amp;option lang=r</a:t>
              </a:r>
              <a:r>
                <a:rPr lang="en-US" altLang="ru-RU" sz="1600" u="sng">
                  <a:solidFill>
                    <a:srgbClr val="00B0F0"/>
                  </a:solidFill>
                </a:rPr>
                <a:t>us</a:t>
              </a:r>
              <a:r>
                <a:rPr lang="ru-RU" altLang="ru-RU" sz="1600" u="sng">
                  <a:solidFill>
                    <a:srgbClr val="00B0F0"/>
                  </a:solidFill>
                </a:rPr>
                <a:t> </a:t>
              </a:r>
            </a:p>
          </p:txBody>
        </p:sp>
        <p:sp>
          <p:nvSpPr>
            <p:cNvPr id="4123" name="Прямоугольник 26"/>
            <p:cNvSpPr>
              <a:spLocks noChangeArrowheads="1"/>
            </p:cNvSpPr>
            <p:nvPr/>
          </p:nvSpPr>
          <p:spPr bwMode="auto">
            <a:xfrm>
              <a:off x="82550" y="1910991"/>
              <a:ext cx="6248400" cy="33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600" u="sng">
                  <a:solidFill>
                    <a:srgbClr val="00B0F0"/>
                  </a:solidFill>
                </a:rPr>
                <a:t> http://link.springer.com/article/10.1134%2FS2070048211040053</a:t>
              </a:r>
              <a:endParaRPr lang="ru-RU" altLang="ru-RU" sz="1600" u="sng">
                <a:solidFill>
                  <a:srgbClr val="00B0F0"/>
                </a:solidFill>
              </a:endParaRPr>
            </a:p>
          </p:txBody>
        </p:sp>
        <p:sp>
          <p:nvSpPr>
            <p:cNvPr id="4124" name="Прямоугольник 28"/>
            <p:cNvSpPr>
              <a:spLocks noChangeArrowheads="1"/>
            </p:cNvSpPr>
            <p:nvPr/>
          </p:nvSpPr>
          <p:spPr bwMode="auto">
            <a:xfrm>
              <a:off x="74612" y="2515394"/>
              <a:ext cx="6221413" cy="33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600" u="sng">
                  <a:solidFill>
                    <a:srgbClr val="00B0F0"/>
                  </a:solidFill>
                </a:rPr>
                <a:t> http://link.springer.com/article/10.1134%2FS2070048214050020 </a:t>
              </a:r>
              <a:endParaRPr lang="ru-RU" altLang="ru-RU" sz="1600" u="sng">
                <a:solidFill>
                  <a:srgbClr val="00B0F0"/>
                </a:solidFill>
              </a:endParaRPr>
            </a:p>
          </p:txBody>
        </p:sp>
        <p:sp>
          <p:nvSpPr>
            <p:cNvPr id="4125" name="Прямоугольник 31"/>
            <p:cNvSpPr>
              <a:spLocks noChangeArrowheads="1"/>
            </p:cNvSpPr>
            <p:nvPr/>
          </p:nvSpPr>
          <p:spPr bwMode="auto">
            <a:xfrm>
              <a:off x="57150" y="3507371"/>
              <a:ext cx="900271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600" u="sng">
                  <a:solidFill>
                    <a:srgbClr val="00B0F0"/>
                  </a:solidFill>
                  <a:hlinkClick r:id="rId3"/>
                </a:rPr>
                <a:t> http://www.mathnet.ru/php/archive.phtml?wshow=paper&amp;jrnid=mm&amp;paperid=3457&amp;option_lang=rus</a:t>
              </a:r>
              <a:r>
                <a:rPr lang="en-US" altLang="ru-RU" sz="1600" u="sng">
                  <a:solidFill>
                    <a:srgbClr val="0000CC"/>
                  </a:solidFill>
                </a:rPr>
                <a:t> </a:t>
              </a:r>
              <a:endParaRPr lang="ru-RU" altLang="ru-RU" sz="1600" u="sng">
                <a:solidFill>
                  <a:srgbClr val="0000CC"/>
                </a:solidFill>
              </a:endParaRPr>
            </a:p>
          </p:txBody>
        </p:sp>
        <p:sp>
          <p:nvSpPr>
            <p:cNvPr id="4126" name="Прямоугольник 30"/>
            <p:cNvSpPr>
              <a:spLocks noChangeArrowheads="1"/>
            </p:cNvSpPr>
            <p:nvPr/>
          </p:nvSpPr>
          <p:spPr bwMode="auto">
            <a:xfrm>
              <a:off x="58738" y="3127177"/>
              <a:ext cx="90011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600" u="sng">
                  <a:solidFill>
                    <a:srgbClr val="0000CC"/>
                  </a:solidFill>
                  <a:hlinkClick r:id="rId4"/>
                </a:rPr>
                <a:t> </a:t>
              </a:r>
              <a:r>
                <a:rPr lang="ru-RU" altLang="ru-RU" sz="1600" u="sng">
                  <a:solidFill>
                    <a:srgbClr val="0000CC"/>
                  </a:solidFill>
                  <a:hlinkClick r:id="rId4"/>
                </a:rPr>
                <a:t>http://www.mathnet.ru/php/archive.phtml?wshow=paper&amp;jrnid=mm&amp;paperid=3651&amp;option_lang=rus</a:t>
              </a:r>
              <a:endParaRPr lang="ru-RU" altLang="ru-RU" sz="1600" u="sng">
                <a:solidFill>
                  <a:srgbClr val="0000CC"/>
                </a:solidFill>
              </a:endParaRPr>
            </a:p>
          </p:txBody>
        </p:sp>
        <p:sp>
          <p:nvSpPr>
            <p:cNvPr id="33" name="Прямоугольник 32"/>
            <p:cNvSpPr>
              <a:spLocks noChangeArrowheads="1"/>
            </p:cNvSpPr>
            <p:nvPr/>
          </p:nvSpPr>
          <p:spPr bwMode="auto">
            <a:xfrm>
              <a:off x="-85278" y="1660736"/>
              <a:ext cx="430192" cy="46204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+mn-cs"/>
                </a:rPr>
                <a:t>*)</a:t>
              </a:r>
              <a:endParaRPr lang="ru-RU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endParaRPr>
            </a:p>
          </p:txBody>
        </p:sp>
        <p:sp>
          <p:nvSpPr>
            <p:cNvPr id="4128" name="Прямоугольник 27"/>
            <p:cNvSpPr>
              <a:spLocks noChangeArrowheads="1"/>
            </p:cNvSpPr>
            <p:nvPr/>
          </p:nvSpPr>
          <p:spPr bwMode="auto">
            <a:xfrm>
              <a:off x="125412" y="2226726"/>
              <a:ext cx="6770688" cy="33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600" u="sng">
                  <a:solidFill>
                    <a:srgbClr val="0000CC"/>
                  </a:solidFill>
                  <a:hlinkClick r:id="rId5"/>
                </a:rPr>
                <a:t>http://link.springer.com/article/10.1134/S2070048216020058</a:t>
              </a:r>
              <a:endParaRPr lang="ru-RU" altLang="ru-RU" sz="1600" u="sng">
                <a:solidFill>
                  <a:srgbClr val="0000CC"/>
                </a:solidFill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468313" y="-1035050"/>
            <a:ext cx="8564562" cy="830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dirty="0">
                <a:solidFill>
                  <a:srgbClr val="0000CC"/>
                </a:solidFill>
                <a:latin typeface="+mj-lt"/>
                <a:cs typeface="+mn-cs"/>
              </a:rPr>
              <a:t>Approximation and smoothing 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+mn-cs"/>
              </a:rPr>
              <a:t>become</a:t>
            </a:r>
            <a:r>
              <a:rPr lang="en-US" sz="2400" dirty="0">
                <a:solidFill>
                  <a:srgbClr val="00B050"/>
                </a:solidFill>
                <a:latin typeface="+mj-lt"/>
                <a:cs typeface="+mn-cs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+mn-cs"/>
              </a:rPr>
              <a:t>simple</a:t>
            </a:r>
            <a:r>
              <a:rPr lang="en-US" sz="2400" dirty="0">
                <a:solidFill>
                  <a:srgbClr val="00B050"/>
                </a:solidFill>
                <a:latin typeface="+mj-lt"/>
                <a:cs typeface="+mn-cs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+mj-lt"/>
                <a:cs typeface="+mn-cs"/>
              </a:rPr>
              <a:t>when they 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+mn-cs"/>
              </a:rPr>
              <a:t>are</a:t>
            </a:r>
            <a:r>
              <a:rPr lang="en-US" sz="2400" dirty="0">
                <a:solidFill>
                  <a:srgbClr val="0000CC"/>
                </a:solidFill>
                <a:latin typeface="+mj-lt"/>
                <a:cs typeface="+mn-cs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+mn-cs"/>
              </a:rPr>
              <a:t>based on higher-degree BEM -Polynomials.</a:t>
            </a:r>
            <a:endParaRPr lang="ru-RU" sz="2400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95288" y="0"/>
            <a:ext cx="8539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/>
              <a:t>Higher-Degree Polynomials (</a:t>
            </a:r>
            <a:r>
              <a:rPr lang="en-US" altLang="ru-RU" sz="3200">
                <a:solidFill>
                  <a:srgbClr val="008000"/>
                </a:solidFill>
              </a:rPr>
              <a:t>Pro</a:t>
            </a:r>
            <a:r>
              <a:rPr lang="en-US" altLang="ru-RU" sz="3200"/>
              <a:t> and </a:t>
            </a:r>
            <a:r>
              <a:rPr lang="en-US" altLang="ru-RU" sz="3200">
                <a:solidFill>
                  <a:srgbClr val="FF0000"/>
                </a:solidFill>
              </a:rPr>
              <a:t>Contra</a:t>
            </a:r>
            <a:r>
              <a:rPr lang="en-US" altLang="ru-RU" sz="3200"/>
              <a:t>)</a:t>
            </a:r>
            <a:endParaRPr lang="ru-RU" altLang="ru-RU" sz="320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62050" y="6356350"/>
            <a:ext cx="7658100" cy="365125"/>
          </a:xfrm>
        </p:spPr>
        <p:txBody>
          <a:bodyPr/>
          <a:lstStyle/>
          <a:p>
            <a:pPr>
              <a:defRPr/>
            </a:pPr>
            <a:r>
              <a:rPr lang="en-US" b="1"/>
              <a:t>© Dikusar N. Shape Approximation Based on Higher-Degree Polynomials.  MMCP2017</a:t>
            </a:r>
            <a:endParaRPr lang="ru-RU" b="1" dirty="0"/>
          </a:p>
        </p:txBody>
      </p:sp>
      <p:grpSp>
        <p:nvGrpSpPr>
          <p:cNvPr id="4109" name="Группа 10"/>
          <p:cNvGrpSpPr>
            <a:grpSpLocks/>
          </p:cNvGrpSpPr>
          <p:nvPr/>
        </p:nvGrpSpPr>
        <p:grpSpPr bwMode="auto">
          <a:xfrm>
            <a:off x="287338" y="6330950"/>
            <a:ext cx="684212" cy="357188"/>
            <a:chOff x="0" y="0"/>
            <a:chExt cx="1003300" cy="57785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0"/>
              <a:ext cx="1003300" cy="5778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0000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4121" name="Рисунок 1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77" t="42021" r="46417" b="42767"/>
            <a:stretch>
              <a:fillRect/>
            </a:stretch>
          </p:blipFill>
          <p:spPr bwMode="auto">
            <a:xfrm>
              <a:off x="31750" y="19050"/>
              <a:ext cx="9588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b="1"/>
              <a:t>3-7.07.2017</a:t>
            </a:r>
            <a:endParaRPr lang="ru-RU" b="1" dirty="0"/>
          </a:p>
        </p:txBody>
      </p:sp>
      <p:sp>
        <p:nvSpPr>
          <p:cNvPr id="4111" name="Номер слайда 9"/>
          <p:cNvSpPr txBox="1">
            <a:spLocks/>
          </p:cNvSpPr>
          <p:nvPr/>
        </p:nvSpPr>
        <p:spPr bwMode="auto">
          <a:xfrm>
            <a:off x="8718550" y="6343650"/>
            <a:ext cx="34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rIns="4572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9371EF-1834-4E62-985D-149186C3F319}" type="slidenum">
              <a:rPr lang="ru-RU" altLang="ru-RU" sz="2000">
                <a:solidFill>
                  <a:srgbClr val="595959"/>
                </a:solidFill>
                <a:latin typeface="Century Gothic" panose="020B0502020202020204" pitchFamily="34" charset="0"/>
              </a:rPr>
              <a:pPr eaLnBrk="1" hangingPunct="1"/>
              <a:t>2</a:t>
            </a:fld>
            <a:endParaRPr lang="ru-RU" altLang="ru-RU" sz="200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AC2EA1-291C-4C13-ACD9-1A9F025BF809}" type="slidenum">
              <a:rPr lang="ru-RU" altLang="ru-RU">
                <a:solidFill>
                  <a:srgbClr val="595959"/>
                </a:solidFill>
                <a:latin typeface="Century Gothic" panose="020B0502020202020204" pitchFamily="34" charset="0"/>
              </a:rPr>
              <a:pPr eaLnBrk="1" hangingPunct="1"/>
              <a:t>2</a:t>
            </a:fld>
            <a:endParaRPr lang="ru-RU" altLang="ru-RU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89113" y="692150"/>
            <a:ext cx="5014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>
                <a:solidFill>
                  <a:srgbClr val="008000"/>
                </a:solidFill>
              </a:rPr>
              <a:t>The Basic Element Method</a:t>
            </a:r>
            <a:endParaRPr lang="ru-RU" altLang="ru-RU" sz="3200">
              <a:solidFill>
                <a:srgbClr val="008000"/>
              </a:solidFill>
            </a:endParaRPr>
          </a:p>
        </p:txBody>
      </p:sp>
      <p:grpSp>
        <p:nvGrpSpPr>
          <p:cNvPr id="11" name="Группа 43"/>
          <p:cNvGrpSpPr>
            <a:grpSpLocks/>
          </p:cNvGrpSpPr>
          <p:nvPr/>
        </p:nvGrpSpPr>
        <p:grpSpPr bwMode="auto">
          <a:xfrm>
            <a:off x="107950" y="801688"/>
            <a:ext cx="8150225" cy="2978150"/>
            <a:chOff x="-1440254" y="499975"/>
            <a:chExt cx="8150200" cy="1949969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-1440254" y="499975"/>
              <a:ext cx="7923189" cy="19499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rgbClr val="0000CC"/>
                  </a:solidFill>
                  <a:latin typeface="+mj-lt"/>
                  <a:cs typeface="+mn-cs"/>
                </a:rPr>
                <a:t>      </a:t>
              </a:r>
              <a:r>
                <a:rPr lang="en-US" sz="2000" b="1" dirty="0">
                  <a:latin typeface="+mj-lt"/>
                  <a:cs typeface="+mn-cs"/>
                </a:rPr>
                <a:t>Higher-order </a:t>
              </a:r>
              <a:r>
                <a:rPr lang="en-US" sz="2000" b="1" dirty="0">
                  <a:latin typeface="Century Gothic" pitchFamily="34" charset="0"/>
                </a:rPr>
                <a:t>(n&gt;6) </a:t>
              </a:r>
              <a:r>
                <a:rPr lang="en-US" sz="2000" b="1" dirty="0">
                  <a:latin typeface="+mj-lt"/>
                  <a:cs typeface="+mn-cs"/>
                </a:rPr>
                <a:t>polynomial approximation allows to</a:t>
              </a:r>
            </a:p>
            <a:p>
              <a:pPr marL="457200" indent="-457200">
                <a:lnSpc>
                  <a:spcPct val="150000"/>
                </a:lnSpc>
                <a:buFont typeface="+mj-lt"/>
                <a:buAutoNum type="arabicParenR"/>
                <a:defRPr/>
              </a:pPr>
              <a:r>
                <a:rPr lang="en-US" sz="2000" dirty="0">
                  <a:solidFill>
                    <a:srgbClr val="008000"/>
                  </a:solidFill>
                  <a:latin typeface="+mj-lt"/>
                  <a:cs typeface="+mn-cs"/>
                </a:rPr>
                <a:t>increase the length </a:t>
              </a:r>
              <a:r>
                <a:rPr lang="en-US" sz="2000" dirty="0">
                  <a:solidFill>
                    <a:srgbClr val="0000CC"/>
                  </a:solidFill>
                  <a:latin typeface="+mj-lt"/>
                  <a:cs typeface="+mn-cs"/>
                </a:rPr>
                <a:t>of intervals;</a:t>
              </a:r>
            </a:p>
            <a:p>
              <a:pPr marL="457200" indent="-457200">
                <a:lnSpc>
                  <a:spcPct val="150000"/>
                </a:lnSpc>
                <a:buFont typeface="+mj-lt"/>
                <a:buAutoNum type="arabicParenR"/>
                <a:defRPr/>
              </a:pPr>
              <a:r>
                <a:rPr lang="en-US" sz="2000" dirty="0">
                  <a:solidFill>
                    <a:srgbClr val="008000"/>
                  </a:solidFill>
                  <a:latin typeface="+mj-lt"/>
                  <a:cs typeface="+mn-cs"/>
                </a:rPr>
                <a:t>decrease</a:t>
              </a:r>
              <a:r>
                <a:rPr lang="en-US" sz="2000" dirty="0">
                  <a:solidFill>
                    <a:srgbClr val="008000"/>
                  </a:solidFill>
                </a:rPr>
                <a:t> </a:t>
              </a:r>
              <a:r>
                <a:rPr lang="en-US" sz="2000" dirty="0">
                  <a:solidFill>
                    <a:srgbClr val="008000"/>
                  </a:solidFill>
                  <a:latin typeface="+mj-lt"/>
                  <a:cs typeface="+mn-cs"/>
                </a:rPr>
                <a:t>errors</a:t>
              </a:r>
              <a:r>
                <a:rPr lang="en-US" sz="2000" dirty="0">
                  <a:solidFill>
                    <a:srgbClr val="0000CC"/>
                  </a:solidFill>
                  <a:latin typeface="+mj-lt"/>
                  <a:cs typeface="+mn-cs"/>
                </a:rPr>
                <a:t>  of approximation;</a:t>
              </a:r>
              <a:endParaRPr lang="ru-RU" sz="2000" dirty="0">
                <a:solidFill>
                  <a:srgbClr val="0000CC"/>
                </a:solidFill>
                <a:latin typeface="+mj-lt"/>
                <a:cs typeface="+mn-cs"/>
              </a:endParaRPr>
            </a:p>
            <a:p>
              <a:pPr marL="457200" indent="-457200">
                <a:lnSpc>
                  <a:spcPct val="150000"/>
                </a:lnSpc>
                <a:buFont typeface="+mj-lt"/>
                <a:buAutoNum type="arabicParenR"/>
                <a:defRPr/>
              </a:pPr>
              <a:r>
                <a:rPr lang="en-US" sz="2000" dirty="0">
                  <a:solidFill>
                    <a:srgbClr val="0000CC"/>
                  </a:solidFill>
                  <a:latin typeface="+mj-lt"/>
                  <a:cs typeface="+mn-cs"/>
                </a:rPr>
                <a:t> </a:t>
              </a:r>
              <a:r>
                <a:rPr lang="en-US" sz="2000" dirty="0">
                  <a:solidFill>
                    <a:srgbClr val="008000"/>
                  </a:solidFill>
                  <a:latin typeface="+mj-lt"/>
                  <a:cs typeface="+mn-cs"/>
                </a:rPr>
                <a:t>decrease the number of segments </a:t>
              </a:r>
              <a:r>
                <a:rPr lang="en-US" sz="2000" dirty="0">
                  <a:solidFill>
                    <a:srgbClr val="0000CC"/>
                  </a:solidFill>
                  <a:latin typeface="+mj-lt"/>
                  <a:cs typeface="+mn-cs"/>
                </a:rPr>
                <a:t>on the contour; </a:t>
              </a:r>
            </a:p>
            <a:p>
              <a:pPr marL="457200" indent="-457200">
                <a:lnSpc>
                  <a:spcPct val="150000"/>
                </a:lnSpc>
                <a:buFont typeface="+mj-lt"/>
                <a:buAutoNum type="arabicParenR"/>
                <a:defRPr/>
              </a:pPr>
              <a:r>
                <a:rPr lang="en-US" sz="2000" dirty="0">
                  <a:solidFill>
                    <a:srgbClr val="0000CC"/>
                  </a:solidFill>
                  <a:latin typeface="+mj-lt"/>
                  <a:cs typeface="+mn-cs"/>
                </a:rPr>
                <a:t> </a:t>
              </a:r>
              <a:r>
                <a:rPr lang="en-US" sz="2000" dirty="0">
                  <a:solidFill>
                    <a:srgbClr val="008000"/>
                  </a:solidFill>
                  <a:latin typeface="+mj-lt"/>
                  <a:cs typeface="+mn-cs"/>
                </a:rPr>
                <a:t>more</a:t>
              </a:r>
              <a:r>
                <a:rPr lang="en-US" sz="2000" dirty="0">
                  <a:solidFill>
                    <a:srgbClr val="0000CC"/>
                  </a:solidFill>
                  <a:latin typeface="+mj-lt"/>
                  <a:cs typeface="+mn-cs"/>
                </a:rPr>
                <a:t> </a:t>
              </a:r>
              <a:r>
                <a:rPr lang="en-US" sz="2000" dirty="0">
                  <a:solidFill>
                    <a:srgbClr val="008000"/>
                  </a:solidFill>
                  <a:latin typeface="+mj-lt"/>
                  <a:cs typeface="+mn-cs"/>
                </a:rPr>
                <a:t>exact calculation of informative signs</a:t>
              </a:r>
              <a:r>
                <a:rPr lang="en-US" sz="2000" dirty="0">
                  <a:solidFill>
                    <a:srgbClr val="0000CC"/>
                  </a:solidFill>
                  <a:latin typeface="+mj-lt"/>
                  <a:cs typeface="+mn-cs"/>
                </a:rPr>
                <a:t>. </a:t>
              </a:r>
            </a:p>
            <a:p>
              <a:pPr marL="457200" indent="-457200">
                <a:lnSpc>
                  <a:spcPct val="150000"/>
                </a:lnSpc>
                <a:buFont typeface="+mj-lt"/>
                <a:buAutoNum type="arabicParenR"/>
                <a:defRPr/>
              </a:pPr>
              <a:r>
                <a:rPr lang="en-US" sz="2000" dirty="0">
                  <a:solidFill>
                    <a:srgbClr val="008000"/>
                  </a:solidFill>
                  <a:latin typeface="+mj-lt"/>
                  <a:cs typeface="+mn-cs"/>
                </a:rPr>
                <a:t>get more information </a:t>
              </a:r>
              <a:r>
                <a:rPr lang="en-US" sz="2000" dirty="0">
                  <a:solidFill>
                    <a:srgbClr val="0000CC"/>
                  </a:solidFill>
                  <a:latin typeface="+mj-lt"/>
                  <a:cs typeface="+mn-cs"/>
                </a:rPr>
                <a:t>about an approximated curve</a:t>
              </a:r>
              <a:endParaRPr lang="ru-RU" sz="2000" dirty="0">
                <a:solidFill>
                  <a:srgbClr val="0000CC"/>
                </a:solidFill>
                <a:latin typeface="+mj-lt"/>
                <a:cs typeface="+mn-cs"/>
              </a:endParaRPr>
            </a:p>
          </p:txBody>
        </p:sp>
        <p:sp>
          <p:nvSpPr>
            <p:cNvPr id="4116" name="TextBox 45"/>
            <p:cNvSpPr txBox="1">
              <a:spLocks noChangeArrowheads="1"/>
            </p:cNvSpPr>
            <p:nvPr/>
          </p:nvSpPr>
          <p:spPr bwMode="auto">
            <a:xfrm>
              <a:off x="5989866" y="1277620"/>
              <a:ext cx="720080" cy="463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4000">
                  <a:solidFill>
                    <a:srgbClr val="00B050"/>
                  </a:solidFill>
                  <a:sym typeface="Wingdings" panose="05000000000000000000" pitchFamily="2" charset="2"/>
                </a:rPr>
                <a:t></a:t>
              </a:r>
              <a:endParaRPr lang="ru-RU" altLang="ru-RU" sz="4000">
                <a:solidFill>
                  <a:srgbClr val="00B050"/>
                </a:solidFill>
              </a:endParaRPr>
            </a:p>
          </p:txBody>
        </p:sp>
        <p:sp>
          <p:nvSpPr>
            <p:cNvPr id="47" name="Правая фигурная скобка 46"/>
            <p:cNvSpPr/>
            <p:nvPr/>
          </p:nvSpPr>
          <p:spPr>
            <a:xfrm>
              <a:off x="5368513" y="867933"/>
              <a:ext cx="576260" cy="1549788"/>
            </a:xfrm>
            <a:prstGeom prst="righ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00B05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9" grpId="0" animBg="1"/>
      <p:bldP spid="36" grpId="0" animBg="1"/>
      <p:bldP spid="36" grpId="1" animBg="1"/>
      <p:bldP spid="38" grpId="0"/>
      <p:bldP spid="3" grpId="0"/>
      <p:bldP spid="3" grpId="1"/>
      <p:bldP spid="9" grpId="0"/>
      <p:bldP spid="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21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"/>
          <a:stretch>
            <a:fillRect/>
          </a:stretch>
        </p:blipFill>
        <p:spPr bwMode="auto">
          <a:xfrm>
            <a:off x="722313" y="866775"/>
            <a:ext cx="84201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6" name="Picture 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" t="2045" r="404" b="2528"/>
          <a:stretch>
            <a:fillRect/>
          </a:stretch>
        </p:blipFill>
        <p:spPr bwMode="auto">
          <a:xfrm>
            <a:off x="800100" y="1004888"/>
            <a:ext cx="8062913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0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8"/>
          <a:stretch>
            <a:fillRect/>
          </a:stretch>
        </p:blipFill>
        <p:spPr bwMode="auto">
          <a:xfrm>
            <a:off x="714375" y="814388"/>
            <a:ext cx="8423275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32" name="Picture 2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993775"/>
            <a:ext cx="80724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6" descr="Пергамент"/>
          <p:cNvGraphicFramePr>
            <a:graphicFrameLocks noChangeAspect="1"/>
          </p:cNvGraphicFramePr>
          <p:nvPr/>
        </p:nvGraphicFramePr>
        <p:xfrm>
          <a:off x="309563" y="5753100"/>
          <a:ext cx="867886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2" name="Equation" r:id="rId7" imgW="5219700" imgH="241300" progId="Equation.DSMT4">
                  <p:embed/>
                </p:oleObj>
              </mc:Choice>
              <mc:Fallback>
                <p:oleObj name="Equation" r:id="rId7" imgW="5219700" imgH="241300" progId="Equation.DSMT4">
                  <p:embed/>
                  <p:pic>
                    <p:nvPicPr>
                      <p:cNvPr id="0" name="Объект 6" descr="Пергамент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5753100"/>
                        <a:ext cx="8678862" cy="4857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51050" y="1174750"/>
            <a:ext cx="1050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i="1">
                <a:solidFill>
                  <a:srgbClr val="0000CC"/>
                </a:solidFill>
                <a:sym typeface="Symbol" panose="05050102010706020507" pitchFamily="18" charset="2"/>
              </a:rPr>
              <a:t> </a:t>
            </a:r>
            <a:r>
              <a:rPr lang="en-US" altLang="ru-RU" sz="2400">
                <a:solidFill>
                  <a:srgbClr val="0000CC"/>
                </a:solidFill>
              </a:rPr>
              <a:t>= 0.1</a:t>
            </a:r>
            <a:endParaRPr lang="ru-RU" altLang="ru-RU" sz="2400" i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2738438" y="3644900"/>
          <a:ext cx="14462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3" name="Equation" r:id="rId9" imgW="723586" imgH="253890" progId="Equation.DSMT4">
                  <p:embed/>
                </p:oleObj>
              </mc:Choice>
              <mc:Fallback>
                <p:oleObj name="Equation" r:id="rId9" imgW="723586" imgH="253890" progId="Equation.DSMT4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3644900"/>
                        <a:ext cx="1446212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5046663" y="1989138"/>
          <a:ext cx="14462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4" name="Equation" r:id="rId11" imgW="723586" imgH="253890" progId="Equation.DSMT4">
                  <p:embed/>
                </p:oleObj>
              </mc:Choice>
              <mc:Fallback>
                <p:oleObj name="Equation" r:id="rId11" imgW="723586" imgH="253890" progId="Equation.DSMT4">
                  <p:embed/>
                  <p:pic>
                    <p:nvPicPr>
                      <p:cNvPr id="0" name="Объект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63" y="1989138"/>
                        <a:ext cx="1446212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Левая фигурная скобка 4"/>
          <p:cNvSpPr/>
          <p:nvPr/>
        </p:nvSpPr>
        <p:spPr>
          <a:xfrm rot="16200000">
            <a:off x="2858294" y="4237831"/>
            <a:ext cx="339725" cy="563563"/>
          </a:xfrm>
          <a:prstGeom prst="leftBrace">
            <a:avLst>
              <a:gd name="adj1" fmla="val 8333"/>
              <a:gd name="adj2" fmla="val 45151"/>
            </a:avLst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Левая фигурная скобка 20"/>
          <p:cNvSpPr/>
          <p:nvPr/>
        </p:nvSpPr>
        <p:spPr>
          <a:xfrm rot="16200000">
            <a:off x="3860800" y="3811588"/>
            <a:ext cx="301625" cy="1409700"/>
          </a:xfrm>
          <a:prstGeom prst="leftBrace">
            <a:avLst>
              <a:gd name="adj1" fmla="val 8333"/>
              <a:gd name="adj2" fmla="val 70216"/>
            </a:avLst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97175" y="4506913"/>
            <a:ext cx="379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endParaRPr lang="ru-RU" altLang="ru-RU" sz="240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013200" y="4508500"/>
            <a:ext cx="352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endParaRPr lang="ru-RU" altLang="ru-RU" sz="2400">
              <a:solidFill>
                <a:srgbClr val="FF0000"/>
              </a:solidFill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2627313" y="423863"/>
          <a:ext cx="633730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5" name="Equation" r:id="rId13" imgW="3911600" imgH="431800" progId="Equation.DSMT4">
                  <p:embed/>
                </p:oleObj>
              </mc:Choice>
              <mc:Fallback>
                <p:oleObj name="Equation" r:id="rId13" imgW="3911600" imgH="431800" progId="Equation.DSMT4">
                  <p:embed/>
                  <p:pic>
                    <p:nvPicPr>
                      <p:cNvPr id="0" name="Объект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23863"/>
                        <a:ext cx="6337300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Группа 4"/>
          <p:cNvGrpSpPr>
            <a:grpSpLocks/>
          </p:cNvGrpSpPr>
          <p:nvPr/>
        </p:nvGrpSpPr>
        <p:grpSpPr bwMode="auto">
          <a:xfrm>
            <a:off x="890588" y="1130300"/>
            <a:ext cx="1490662" cy="1047750"/>
            <a:chOff x="1052954" y="1484784"/>
            <a:chExt cx="2362880" cy="1758641"/>
          </a:xfrm>
        </p:grpSpPr>
        <p:pic>
          <p:nvPicPr>
            <p:cNvPr id="22600" name="Picture 11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954" y="1484784"/>
              <a:ext cx="2362880" cy="1257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01" name="TextBox 3"/>
            <p:cNvSpPr txBox="1">
              <a:spLocks noChangeArrowheads="1"/>
            </p:cNvSpPr>
            <p:nvPr/>
          </p:nvSpPr>
          <p:spPr bwMode="auto">
            <a:xfrm>
              <a:off x="1167116" y="2571860"/>
              <a:ext cx="1514918" cy="671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000">
                  <a:latin typeface="Comic Sans MS" panose="030F0702030302020204" pitchFamily="66" charset="0"/>
                </a:rPr>
                <a:t>errors</a:t>
              </a:r>
              <a:endParaRPr lang="ru-RU" altLang="ru-RU" sz="2000">
                <a:latin typeface="Comic Sans MS" panose="030F0702030302020204" pitchFamily="66" charset="0"/>
              </a:endParaRPr>
            </a:p>
          </p:txBody>
        </p:sp>
      </p:grpSp>
      <p:sp>
        <p:nvSpPr>
          <p:cNvPr id="11" name="Овал 10"/>
          <p:cNvSpPr/>
          <p:nvPr/>
        </p:nvSpPr>
        <p:spPr>
          <a:xfrm>
            <a:off x="4572000" y="2228850"/>
            <a:ext cx="249238" cy="47942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2593975" y="3284538"/>
            <a:ext cx="249238" cy="48101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554788" y="3668713"/>
            <a:ext cx="249237" cy="48101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40000" y="3079750"/>
            <a:ext cx="358775" cy="936625"/>
          </a:xfrm>
          <a:prstGeom prst="rect">
            <a:avLst/>
          </a:prstGeom>
          <a:noFill/>
          <a:ln w="9525">
            <a:solidFill>
              <a:srgbClr val="1B06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537075" y="1804988"/>
            <a:ext cx="358775" cy="1154112"/>
          </a:xfrm>
          <a:prstGeom prst="rect">
            <a:avLst/>
          </a:prstGeom>
          <a:solidFill>
            <a:srgbClr val="FFFF00">
              <a:alpha val="16000"/>
            </a:srgbClr>
          </a:solidFill>
          <a:ln w="9525">
            <a:solidFill>
              <a:srgbClr val="1B06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499225" y="3079750"/>
            <a:ext cx="360363" cy="1524000"/>
          </a:xfrm>
          <a:prstGeom prst="rect">
            <a:avLst/>
          </a:prstGeom>
          <a:solidFill>
            <a:srgbClr val="FFFF00">
              <a:alpha val="12000"/>
            </a:srgbClr>
          </a:solidFill>
          <a:ln w="9525">
            <a:solidFill>
              <a:srgbClr val="1B06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2452688" y="2439988"/>
            <a:ext cx="3502025" cy="1708150"/>
          </a:xfrm>
          <a:custGeom>
            <a:avLst/>
            <a:gdLst>
              <a:gd name="connsiteX0" fmla="*/ 0 w 3501483"/>
              <a:gd name="connsiteY0" fmla="*/ 1707526 h 1707526"/>
              <a:gd name="connsiteX1" fmla="*/ 78059 w 3501483"/>
              <a:gd name="connsiteY1" fmla="*/ 1551409 h 1707526"/>
              <a:gd name="connsiteX2" fmla="*/ 122664 w 3501483"/>
              <a:gd name="connsiteY2" fmla="*/ 1473350 h 1707526"/>
              <a:gd name="connsiteX3" fmla="*/ 312234 w 3501483"/>
              <a:gd name="connsiteY3" fmla="*/ 1094209 h 1707526"/>
              <a:gd name="connsiteX4" fmla="*/ 412595 w 3501483"/>
              <a:gd name="connsiteY4" fmla="*/ 926940 h 1707526"/>
              <a:gd name="connsiteX5" fmla="*/ 847493 w 3501483"/>
              <a:gd name="connsiteY5" fmla="*/ 436287 h 1707526"/>
              <a:gd name="connsiteX6" fmla="*/ 2274849 w 3501483"/>
              <a:gd name="connsiteY6" fmla="*/ 1389 h 1707526"/>
              <a:gd name="connsiteX7" fmla="*/ 3501483 w 3501483"/>
              <a:gd name="connsiteY7" fmla="*/ 324774 h 1707526"/>
              <a:gd name="connsiteX0" fmla="*/ 0 w 3501483"/>
              <a:gd name="connsiteY0" fmla="*/ 1707526 h 1707526"/>
              <a:gd name="connsiteX1" fmla="*/ 78059 w 3501483"/>
              <a:gd name="connsiteY1" fmla="*/ 1551409 h 1707526"/>
              <a:gd name="connsiteX2" fmla="*/ 122664 w 3501483"/>
              <a:gd name="connsiteY2" fmla="*/ 1473350 h 1707526"/>
              <a:gd name="connsiteX3" fmla="*/ 312234 w 3501483"/>
              <a:gd name="connsiteY3" fmla="*/ 1094209 h 1707526"/>
              <a:gd name="connsiteX4" fmla="*/ 468351 w 3501483"/>
              <a:gd name="connsiteY4" fmla="*/ 860033 h 1707526"/>
              <a:gd name="connsiteX5" fmla="*/ 847493 w 3501483"/>
              <a:gd name="connsiteY5" fmla="*/ 436287 h 1707526"/>
              <a:gd name="connsiteX6" fmla="*/ 2274849 w 3501483"/>
              <a:gd name="connsiteY6" fmla="*/ 1389 h 1707526"/>
              <a:gd name="connsiteX7" fmla="*/ 3501483 w 3501483"/>
              <a:gd name="connsiteY7" fmla="*/ 324774 h 1707526"/>
              <a:gd name="connsiteX0" fmla="*/ 0 w 3501483"/>
              <a:gd name="connsiteY0" fmla="*/ 1707526 h 1707526"/>
              <a:gd name="connsiteX1" fmla="*/ 78059 w 3501483"/>
              <a:gd name="connsiteY1" fmla="*/ 1551409 h 1707526"/>
              <a:gd name="connsiteX2" fmla="*/ 122664 w 3501483"/>
              <a:gd name="connsiteY2" fmla="*/ 1473350 h 1707526"/>
              <a:gd name="connsiteX3" fmla="*/ 312234 w 3501483"/>
              <a:gd name="connsiteY3" fmla="*/ 1094209 h 1707526"/>
              <a:gd name="connsiteX4" fmla="*/ 468351 w 3501483"/>
              <a:gd name="connsiteY4" fmla="*/ 860033 h 1707526"/>
              <a:gd name="connsiteX5" fmla="*/ 847493 w 3501483"/>
              <a:gd name="connsiteY5" fmla="*/ 436287 h 1707526"/>
              <a:gd name="connsiteX6" fmla="*/ 2274849 w 3501483"/>
              <a:gd name="connsiteY6" fmla="*/ 1389 h 1707526"/>
              <a:gd name="connsiteX7" fmla="*/ 3501483 w 3501483"/>
              <a:gd name="connsiteY7" fmla="*/ 324774 h 170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01483" h="1707526">
                <a:moveTo>
                  <a:pt x="0" y="1707526"/>
                </a:moveTo>
                <a:cubicBezTo>
                  <a:pt x="28807" y="1648982"/>
                  <a:pt x="57615" y="1590438"/>
                  <a:pt x="78059" y="1551409"/>
                </a:cubicBezTo>
                <a:cubicBezTo>
                  <a:pt x="98503" y="1512380"/>
                  <a:pt x="83635" y="1549550"/>
                  <a:pt x="122664" y="1473350"/>
                </a:cubicBezTo>
                <a:cubicBezTo>
                  <a:pt x="161693" y="1397150"/>
                  <a:pt x="254620" y="1196428"/>
                  <a:pt x="312234" y="1094209"/>
                </a:cubicBezTo>
                <a:cubicBezTo>
                  <a:pt x="369848" y="991990"/>
                  <a:pt x="379141" y="969687"/>
                  <a:pt x="468351" y="860033"/>
                </a:cubicBezTo>
                <a:cubicBezTo>
                  <a:pt x="557561" y="750379"/>
                  <a:pt x="535259" y="657452"/>
                  <a:pt x="847493" y="436287"/>
                </a:cubicBezTo>
                <a:cubicBezTo>
                  <a:pt x="1159727" y="215122"/>
                  <a:pt x="1832517" y="19974"/>
                  <a:pt x="2274849" y="1389"/>
                </a:cubicBezTo>
                <a:cubicBezTo>
                  <a:pt x="2717181" y="-17197"/>
                  <a:pt x="3109332" y="153788"/>
                  <a:pt x="3501483" y="324774"/>
                </a:cubicBezTo>
              </a:path>
            </a:pathLst>
          </a:custGeom>
          <a:ln w="6350">
            <a:solidFill>
              <a:srgbClr val="1B069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4005263" y="866775"/>
            <a:ext cx="2151062" cy="1841500"/>
          </a:xfrm>
          <a:prstGeom prst="straightConnector1">
            <a:avLst/>
          </a:prstGeom>
          <a:ln w="12700" cmpd="sng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3132138" y="2351088"/>
            <a:ext cx="360362" cy="1006475"/>
          </a:xfrm>
          <a:prstGeom prst="rect">
            <a:avLst/>
          </a:prstGeom>
          <a:solidFill>
            <a:srgbClr val="FFFF00">
              <a:alpha val="15000"/>
            </a:srgbClr>
          </a:solidFill>
          <a:ln w="9525">
            <a:solidFill>
              <a:srgbClr val="1B06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168400" y="2541588"/>
            <a:ext cx="360363" cy="1608137"/>
          </a:xfrm>
          <a:prstGeom prst="rect">
            <a:avLst/>
          </a:prstGeom>
          <a:solidFill>
            <a:srgbClr val="FFFF00">
              <a:alpha val="15000"/>
            </a:srgbClr>
          </a:solidFill>
          <a:ln w="9525">
            <a:solidFill>
              <a:srgbClr val="1B06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20713" y="3541713"/>
            <a:ext cx="360362" cy="936625"/>
          </a:xfrm>
          <a:prstGeom prst="rect">
            <a:avLst/>
          </a:prstGeom>
          <a:solidFill>
            <a:srgbClr val="FFFF00">
              <a:alpha val="15000"/>
            </a:srgbClr>
          </a:solidFill>
          <a:ln w="9525">
            <a:solidFill>
              <a:srgbClr val="1B06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116513" y="2541588"/>
            <a:ext cx="360362" cy="1468437"/>
          </a:xfrm>
          <a:prstGeom prst="rect">
            <a:avLst/>
          </a:prstGeom>
          <a:solidFill>
            <a:srgbClr val="FFFF00">
              <a:alpha val="16000"/>
            </a:srgbClr>
          </a:solidFill>
          <a:ln w="9525">
            <a:solidFill>
              <a:srgbClr val="1B06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8478838" y="3476625"/>
            <a:ext cx="360362" cy="1492250"/>
          </a:xfrm>
          <a:prstGeom prst="rect">
            <a:avLst/>
          </a:prstGeom>
          <a:solidFill>
            <a:srgbClr val="FFFF00">
              <a:alpha val="15000"/>
            </a:srgbClr>
          </a:solidFill>
          <a:ln w="9525">
            <a:solidFill>
              <a:srgbClr val="1B06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7077075" y="3294063"/>
            <a:ext cx="360363" cy="1674812"/>
          </a:xfrm>
          <a:prstGeom prst="rect">
            <a:avLst/>
          </a:prstGeom>
          <a:solidFill>
            <a:srgbClr val="FFFF00">
              <a:alpha val="11000"/>
            </a:srgbClr>
          </a:solidFill>
          <a:ln w="9525">
            <a:solidFill>
              <a:srgbClr val="1B06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47" name="Объект 46"/>
          <p:cNvGraphicFramePr>
            <a:graphicFrameLocks noChangeAspect="1"/>
          </p:cNvGraphicFramePr>
          <p:nvPr/>
        </p:nvGraphicFramePr>
        <p:xfrm>
          <a:off x="3214688" y="3684588"/>
          <a:ext cx="2027237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6" name="Equation" r:id="rId16" imgW="1066337" imgH="253890" progId="Equation.DSMT4">
                  <p:embed/>
                </p:oleObj>
              </mc:Choice>
              <mc:Fallback>
                <p:oleObj name="Equation" r:id="rId16" imgW="1066337" imgH="253890" progId="Equation.DSMT4">
                  <p:embed/>
                  <p:pic>
                    <p:nvPicPr>
                      <p:cNvPr id="0" name="Объект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8" y="3684588"/>
                        <a:ext cx="2027237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" name="Прямая соединительная линия 50"/>
          <p:cNvCxnSpPr/>
          <p:nvPr/>
        </p:nvCxnSpPr>
        <p:spPr>
          <a:xfrm flipH="1" flipV="1">
            <a:off x="2741613" y="3524250"/>
            <a:ext cx="0" cy="831850"/>
          </a:xfrm>
          <a:prstGeom prst="line">
            <a:avLst/>
          </a:prstGeom>
          <a:ln w="254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endCxn id="13" idx="6"/>
          </p:cNvCxnSpPr>
          <p:nvPr/>
        </p:nvCxnSpPr>
        <p:spPr>
          <a:xfrm flipV="1">
            <a:off x="4711700" y="2441575"/>
            <a:ext cx="15875" cy="1909763"/>
          </a:xfrm>
          <a:prstGeom prst="line">
            <a:avLst/>
          </a:prstGeom>
          <a:ln w="254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вал 55"/>
          <p:cNvSpPr>
            <a:spLocks noChangeAspect="1"/>
          </p:cNvSpPr>
          <p:nvPr/>
        </p:nvSpPr>
        <p:spPr>
          <a:xfrm>
            <a:off x="2652713" y="3476625"/>
            <a:ext cx="144462" cy="14446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Овал 56"/>
          <p:cNvSpPr>
            <a:spLocks noChangeAspect="1"/>
          </p:cNvSpPr>
          <p:nvPr/>
        </p:nvSpPr>
        <p:spPr>
          <a:xfrm>
            <a:off x="4656138" y="2392363"/>
            <a:ext cx="144462" cy="14446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Левая фигурная скобка 13"/>
          <p:cNvSpPr/>
          <p:nvPr/>
        </p:nvSpPr>
        <p:spPr>
          <a:xfrm rot="16200000">
            <a:off x="1493044" y="3885407"/>
            <a:ext cx="498475" cy="2020887"/>
          </a:xfrm>
          <a:prstGeom prst="leftBrace">
            <a:avLst>
              <a:gd name="adj1" fmla="val 8333"/>
              <a:gd name="adj2" fmla="val 29802"/>
            </a:avLst>
          </a:prstGeom>
          <a:ln w="95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Левая фигурная скобка 51"/>
          <p:cNvSpPr/>
          <p:nvPr/>
        </p:nvSpPr>
        <p:spPr>
          <a:xfrm rot="16200000">
            <a:off x="3475831" y="3909219"/>
            <a:ext cx="496888" cy="1974850"/>
          </a:xfrm>
          <a:prstGeom prst="leftBrace">
            <a:avLst>
              <a:gd name="adj1" fmla="val 8333"/>
              <a:gd name="adj2" fmla="val 28822"/>
            </a:avLst>
          </a:prstGeom>
          <a:ln w="95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Левая фигурная скобка 52"/>
          <p:cNvSpPr/>
          <p:nvPr/>
        </p:nvSpPr>
        <p:spPr>
          <a:xfrm rot="16200000">
            <a:off x="5453856" y="3931444"/>
            <a:ext cx="498475" cy="1976438"/>
          </a:xfrm>
          <a:prstGeom prst="leftBrace">
            <a:avLst>
              <a:gd name="adj1" fmla="val 8333"/>
              <a:gd name="adj2" fmla="val 31080"/>
            </a:avLst>
          </a:prstGeom>
          <a:ln w="95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Левая фигурная скобка 58"/>
          <p:cNvSpPr/>
          <p:nvPr/>
        </p:nvSpPr>
        <p:spPr>
          <a:xfrm rot="16200000">
            <a:off x="7439025" y="3951288"/>
            <a:ext cx="498475" cy="1974850"/>
          </a:xfrm>
          <a:prstGeom prst="leftBrace">
            <a:avLst>
              <a:gd name="adj1" fmla="val 8333"/>
              <a:gd name="adj2" fmla="val 26564"/>
            </a:avLst>
          </a:prstGeom>
          <a:ln w="95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954713" y="2468563"/>
            <a:ext cx="633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altLang="ru-RU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altLang="ru-RU" sz="28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 flipV="1">
            <a:off x="3281363" y="2892425"/>
            <a:ext cx="1447800" cy="1017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Объект 29"/>
          <p:cNvGraphicFramePr>
            <a:graphicFrameLocks noChangeAspect="1"/>
          </p:cNvGraphicFramePr>
          <p:nvPr/>
        </p:nvGraphicFramePr>
        <p:xfrm>
          <a:off x="4779963" y="1062038"/>
          <a:ext cx="42481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7" name="Equation" r:id="rId18" imgW="2273300" imgH="254000" progId="Equation.DSMT4">
                  <p:embed/>
                </p:oleObj>
              </mc:Choice>
              <mc:Fallback>
                <p:oleObj name="Equation" r:id="rId18" imgW="2273300" imgH="254000" progId="Equation.DSMT4">
                  <p:embed/>
                  <p:pic>
                    <p:nvPicPr>
                      <p:cNvPr id="0" name="Объект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9963" y="1062038"/>
                        <a:ext cx="4248150" cy="506412"/>
                      </a:xfrm>
                      <a:prstGeom prst="rect">
                        <a:avLst/>
                      </a:prstGeom>
                      <a:solidFill>
                        <a:srgbClr val="E3F2C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9" name="Прямая со стрелкой 68"/>
          <p:cNvCxnSpPr>
            <a:endCxn id="56" idx="6"/>
          </p:cNvCxnSpPr>
          <p:nvPr/>
        </p:nvCxnSpPr>
        <p:spPr>
          <a:xfrm flipH="1" flipV="1">
            <a:off x="2797175" y="3549650"/>
            <a:ext cx="1054100" cy="292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endCxn id="57" idx="4"/>
          </p:cNvCxnSpPr>
          <p:nvPr/>
        </p:nvCxnSpPr>
        <p:spPr>
          <a:xfrm flipV="1">
            <a:off x="4365625" y="2536825"/>
            <a:ext cx="363538" cy="13731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Object 8"/>
          <p:cNvGraphicFramePr>
            <a:graphicFrameLocks noChangeAspect="1"/>
          </p:cNvGraphicFramePr>
          <p:nvPr/>
        </p:nvGraphicFramePr>
        <p:xfrm>
          <a:off x="174625" y="5210175"/>
          <a:ext cx="402907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8" name="Equation" r:id="rId20" imgW="1778000" imgH="190500" progId="Equation.DSMT4">
                  <p:embed/>
                </p:oleObj>
              </mc:Choice>
              <mc:Fallback>
                <p:oleObj name="Equation" r:id="rId20" imgW="1778000" imgH="1905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5210175"/>
                        <a:ext cx="4029075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11"/>
          <p:cNvGraphicFramePr>
            <a:graphicFrameLocks noChangeAspect="1"/>
          </p:cNvGraphicFramePr>
          <p:nvPr/>
        </p:nvGraphicFramePr>
        <p:xfrm>
          <a:off x="4995863" y="5241925"/>
          <a:ext cx="15208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9" name="Equation" r:id="rId22" imgW="660113" imgH="190417" progId="Equation.DSMT4">
                  <p:embed/>
                </p:oleObj>
              </mc:Choice>
              <mc:Fallback>
                <p:oleObj name="Equation" r:id="rId22" imgW="660113" imgH="190417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863" y="5241925"/>
                        <a:ext cx="15208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12"/>
          <p:cNvGraphicFramePr>
            <a:graphicFrameLocks noChangeAspect="1"/>
          </p:cNvGraphicFramePr>
          <p:nvPr/>
        </p:nvGraphicFramePr>
        <p:xfrm>
          <a:off x="3203575" y="4470400"/>
          <a:ext cx="36036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0" name="Equation" r:id="rId24" imgW="165028" imgH="228501" progId="Equation.DSMT4">
                  <p:embed/>
                </p:oleObj>
              </mc:Choice>
              <mc:Fallback>
                <p:oleObj name="Equation" r:id="rId24" imgW="165028" imgH="228501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4470400"/>
                        <a:ext cx="360363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" name="Прямая со стрелкой 66"/>
          <p:cNvCxnSpPr/>
          <p:nvPr/>
        </p:nvCxnSpPr>
        <p:spPr>
          <a:xfrm flipV="1">
            <a:off x="468313" y="3141663"/>
            <a:ext cx="863600" cy="2087562"/>
          </a:xfrm>
          <a:prstGeom prst="straightConnector1">
            <a:avLst/>
          </a:prstGeom>
          <a:ln w="63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H="1" flipV="1">
            <a:off x="2736850" y="3549650"/>
            <a:ext cx="2063750" cy="19288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H="1" flipV="1">
            <a:off x="4729163" y="2481263"/>
            <a:ext cx="71437" cy="299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V="1">
            <a:off x="4800600" y="3940175"/>
            <a:ext cx="1890713" cy="15382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744788" y="1663700"/>
            <a:ext cx="0" cy="3022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4716463" y="1697038"/>
            <a:ext cx="0" cy="3022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6692900" y="1701800"/>
            <a:ext cx="0" cy="3022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5"/>
          <p:cNvGrpSpPr>
            <a:grpSpLocks/>
          </p:cNvGrpSpPr>
          <p:nvPr/>
        </p:nvGrpSpPr>
        <p:grpSpPr bwMode="auto">
          <a:xfrm>
            <a:off x="6826250" y="1916113"/>
            <a:ext cx="1778000" cy="1203325"/>
            <a:chOff x="6121011" y="1484784"/>
            <a:chExt cx="2520280" cy="1900147"/>
          </a:xfrm>
        </p:grpSpPr>
        <p:pic>
          <p:nvPicPr>
            <p:cNvPr id="22598" name="Picture 10"/>
            <p:cNvPicPr>
              <a:picLocks noChangeAspect="1" noChangeArrowheads="1"/>
            </p:cNvPicPr>
            <p:nvPr/>
          </p:nvPicPr>
          <p:blipFill>
            <a:blip r:embed="rId2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1011" y="1484784"/>
              <a:ext cx="2520280" cy="1360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99" name="TextBox 14"/>
            <p:cNvSpPr txBox="1">
              <a:spLocks noChangeArrowheads="1"/>
            </p:cNvSpPr>
            <p:nvPr/>
          </p:nvSpPr>
          <p:spPr bwMode="auto">
            <a:xfrm>
              <a:off x="6690898" y="2752838"/>
              <a:ext cx="1781879" cy="632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000">
                  <a:latin typeface="Comic Sans MS" panose="030F0702030302020204" pitchFamily="66" charset="0"/>
                </a:rPr>
                <a:t>residuals</a:t>
              </a:r>
              <a:endParaRPr lang="ru-RU" altLang="ru-RU" sz="2000">
                <a:latin typeface="Comic Sans MS" panose="030F0702030302020204" pitchFamily="66" charset="0"/>
              </a:endParaRPr>
            </a:p>
          </p:txBody>
        </p:sp>
      </p:grpSp>
      <p:sp>
        <p:nvSpPr>
          <p:cNvPr id="26" name="Нижний колонтитул 25"/>
          <p:cNvSpPr>
            <a:spLocks noGrp="1"/>
          </p:cNvSpPr>
          <p:nvPr>
            <p:ph type="ftr" sz="quarter" idx="11"/>
          </p:nvPr>
        </p:nvSpPr>
        <p:spPr>
          <a:xfrm>
            <a:off x="1090613" y="6356350"/>
            <a:ext cx="7442200" cy="365125"/>
          </a:xfrm>
        </p:spPr>
        <p:txBody>
          <a:bodyPr/>
          <a:lstStyle/>
          <a:p>
            <a:pPr>
              <a:defRPr/>
            </a:pPr>
            <a:r>
              <a:rPr lang="en-US" b="1"/>
              <a:t>© Dikusar N. Shape Approximation Based on Higher-Degree Polynomials.  MMCP2017</a:t>
            </a:r>
            <a:endParaRPr lang="ru-RU" b="1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B8584F-6165-45B6-9647-681FB4B2C34D}" type="slidenum">
              <a:rPr lang="ru-RU" altLang="ru-RU" sz="2000">
                <a:solidFill>
                  <a:srgbClr val="595959"/>
                </a:solidFill>
                <a:latin typeface="Century Gothic" panose="020B0502020202020204" pitchFamily="34" charset="0"/>
              </a:rPr>
              <a:pPr eaLnBrk="1" hangingPunct="1"/>
              <a:t>20</a:t>
            </a:fld>
            <a:endParaRPr lang="ru-RU" altLang="ru-RU" sz="200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288" y="0"/>
            <a:ext cx="87423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Segmented Polynomial Regression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(BEM-MSPPA)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659688" y="5229225"/>
            <a:ext cx="1239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>
                <a:solidFill>
                  <a:srgbClr val="FF0000"/>
                </a:solidFill>
              </a:rPr>
              <a:t>(K=4)</a:t>
            </a:r>
            <a:endParaRPr lang="ru-RU" altLang="ru-RU" sz="2800">
              <a:solidFill>
                <a:srgbClr val="FF0000"/>
              </a:solidFill>
            </a:endParaRPr>
          </a:p>
        </p:txBody>
      </p:sp>
      <p:graphicFrame>
        <p:nvGraphicFramePr>
          <p:cNvPr id="33834" name="Объект 33833"/>
          <p:cNvGraphicFramePr>
            <a:graphicFrameLocks noChangeAspect="1"/>
          </p:cNvGraphicFramePr>
          <p:nvPr/>
        </p:nvGraphicFramePr>
        <p:xfrm>
          <a:off x="6611938" y="3067050"/>
          <a:ext cx="14462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1" name="Equation" r:id="rId27" imgW="723586" imgH="253890" progId="Equation.DSMT4">
                  <p:embed/>
                </p:oleObj>
              </mc:Choice>
              <mc:Fallback>
                <p:oleObj name="Equation" r:id="rId27" imgW="723586" imgH="253890" progId="Equation.DSMT4">
                  <p:embed/>
                  <p:pic>
                    <p:nvPicPr>
                      <p:cNvPr id="0" name="Объект 338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1938" y="3067050"/>
                        <a:ext cx="1446212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8509000" y="1879600"/>
            <a:ext cx="504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ru-RU" altLang="ru-RU" sz="3200">
              <a:solidFill>
                <a:srgbClr val="00B050"/>
              </a:solidFill>
            </a:endParaRPr>
          </a:p>
        </p:txBody>
      </p:sp>
      <p:grpSp>
        <p:nvGrpSpPr>
          <p:cNvPr id="22589" name="Группа 67"/>
          <p:cNvGrpSpPr>
            <a:grpSpLocks/>
          </p:cNvGrpSpPr>
          <p:nvPr/>
        </p:nvGrpSpPr>
        <p:grpSpPr bwMode="auto">
          <a:xfrm>
            <a:off x="287338" y="6330950"/>
            <a:ext cx="684212" cy="357188"/>
            <a:chOff x="0" y="0"/>
            <a:chExt cx="1003300" cy="577850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0" y="0"/>
              <a:ext cx="1003300" cy="5778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0000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22597" name="Рисунок 77"/>
            <p:cNvPicPr>
              <a:picLocks noChangeAspect="1"/>
            </p:cNvPicPr>
            <p:nvPr/>
          </p:nvPicPr>
          <p:blipFill>
            <a:blip r:embed="rId2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77" t="42021" r="46417" b="42767"/>
            <a:stretch>
              <a:fillRect/>
            </a:stretch>
          </p:blipFill>
          <p:spPr bwMode="auto">
            <a:xfrm>
              <a:off x="31750" y="19050"/>
              <a:ext cx="9588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Дата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b="1"/>
              <a:t>3-7.07.2017</a:t>
            </a:r>
            <a:endParaRPr lang="ru-RU" b="1" dirty="0"/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6610350" y="3811588"/>
            <a:ext cx="161925" cy="16192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4" name="Прямоугольник 83"/>
          <p:cNvSpPr>
            <a:spLocks noChangeArrowheads="1"/>
          </p:cNvSpPr>
          <p:nvPr/>
        </p:nvSpPr>
        <p:spPr bwMode="auto">
          <a:xfrm>
            <a:off x="7256463" y="2197100"/>
            <a:ext cx="112395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CC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BEM-MSA</a:t>
            </a:r>
            <a:endParaRPr lang="en-US" dirty="0"/>
          </a:p>
        </p:txBody>
      </p:sp>
      <p:sp>
        <p:nvSpPr>
          <p:cNvPr id="86" name="Прямоугольник 85"/>
          <p:cNvSpPr>
            <a:spLocks noChangeArrowheads="1"/>
          </p:cNvSpPr>
          <p:nvPr/>
        </p:nvSpPr>
        <p:spPr bwMode="auto">
          <a:xfrm>
            <a:off x="42863" y="523875"/>
            <a:ext cx="2409825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CC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BEM-model (n=5/m=1).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 nodeType="clickPar">
                      <p:stCondLst>
                        <p:cond delay="indefinite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 nodeType="clickPar">
                      <p:stCondLst>
                        <p:cond delay="indefinite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2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 nodeType="clickPar">
                      <p:stCondLst>
                        <p:cond delay="indefinite"/>
                      </p:stCondLst>
                      <p:childTnLst>
                        <p:par>
                          <p:cTn id="2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 nodeType="clickPar">
                      <p:stCondLst>
                        <p:cond delay="indefinite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 nodeType="clickPar">
                      <p:stCondLst>
                        <p:cond delay="indefinite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 nodeType="clickPar">
                      <p:stCondLst>
                        <p:cond delay="indefinite"/>
                      </p:stCondLst>
                      <p:childTnLst>
                        <p:par>
                          <p:cTn id="3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6" dur="500"/>
                                        <p:tgtEl>
                                          <p:spTgt spid="3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 nodeType="clickPar">
                      <p:stCondLst>
                        <p:cond delay="indefinite"/>
                      </p:stCondLst>
                      <p:childTnLst>
                        <p:par>
                          <p:cTn id="3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 nodeType="clickPar">
                      <p:stCondLst>
                        <p:cond delay="indefinite"/>
                      </p:stCondLst>
                      <p:childTnLst>
                        <p:par>
                          <p:cTn id="3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 nodeType="clickPar">
                      <p:stCondLst>
                        <p:cond delay="indefinite"/>
                      </p:stCondLst>
                      <p:childTnLst>
                        <p:par>
                          <p:cTn id="3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8" dur="500"/>
                                        <p:tgtEl>
                                          <p:spTgt spid="33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 nodeType="clickPar">
                      <p:stCondLst>
                        <p:cond delay="indefinite"/>
                      </p:stCondLst>
                      <p:childTnLst>
                        <p:par>
                          <p:cTn id="3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4" dur="10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 nodeType="clickPar">
                      <p:stCondLst>
                        <p:cond delay="indefinite"/>
                      </p:stCondLst>
                      <p:childTnLst>
                        <p:par>
                          <p:cTn id="3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8" dur="5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21" grpId="0" animBg="1"/>
      <p:bldP spid="9" grpId="0"/>
      <p:bldP spid="23" grpId="0"/>
      <p:bldP spid="11" grpId="0" animBg="1"/>
      <p:bldP spid="11" grpId="1" animBg="1"/>
      <p:bldP spid="31" grpId="0" animBg="1"/>
      <p:bldP spid="31" grpId="1" animBg="1"/>
      <p:bldP spid="32" grpId="0" animBg="1"/>
      <p:bldP spid="32" grpId="1" animBg="1"/>
      <p:bldP spid="12" grpId="0" animBg="1"/>
      <p:bldP spid="12" grpId="1" animBg="1"/>
      <p:bldP spid="34" grpId="0" animBg="1"/>
      <p:bldP spid="34" grpId="1" animBg="1"/>
      <p:bldP spid="35" grpId="0" animBg="1"/>
      <p:bldP spid="35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56" grpId="0" animBg="1"/>
      <p:bldP spid="56" grpId="1" animBg="1"/>
      <p:bldP spid="57" grpId="0" animBg="1"/>
      <p:bldP spid="57" grpId="1" animBg="1"/>
      <p:bldP spid="14" grpId="0" animBg="1"/>
      <p:bldP spid="14" grpId="1" animBg="1"/>
      <p:bldP spid="52" grpId="0" animBg="1"/>
      <p:bldP spid="52" grpId="1" animBg="1"/>
      <p:bldP spid="53" grpId="0" animBg="1"/>
      <p:bldP spid="53" grpId="1" animBg="1"/>
      <p:bldP spid="59" grpId="0" animBg="1"/>
      <p:bldP spid="59" grpId="1" animBg="1"/>
      <p:bldP spid="16" grpId="0"/>
      <p:bldP spid="16" grpId="1"/>
      <p:bldP spid="6" grpId="0"/>
      <p:bldP spid="19" grpId="0"/>
      <p:bldP spid="65" grpId="0"/>
      <p:bldP spid="20" grpId="0" animBg="1"/>
      <p:bldP spid="20" grpId="1" animBg="1"/>
      <p:bldP spid="84" grpId="0" animBg="1"/>
      <p:bldP spid="84" grpId="1" animBg="1"/>
      <p:bldP spid="86" grpId="0" animBg="1"/>
      <p:bldP spid="8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53"/>
          <p:cNvGrpSpPr>
            <a:grpSpLocks/>
          </p:cNvGrpSpPr>
          <p:nvPr/>
        </p:nvGrpSpPr>
        <p:grpSpPr bwMode="auto">
          <a:xfrm>
            <a:off x="111125" y="236538"/>
            <a:ext cx="9028113" cy="6145212"/>
            <a:chOff x="111125" y="236538"/>
            <a:chExt cx="9028113" cy="6145212"/>
          </a:xfrm>
        </p:grpSpPr>
        <p:sp>
          <p:nvSpPr>
            <p:cNvPr id="57" name="Прямоугольник 55"/>
            <p:cNvSpPr>
              <a:spLocks noChangeArrowheads="1"/>
            </p:cNvSpPr>
            <p:nvPr/>
          </p:nvSpPr>
          <p:spPr bwMode="auto">
            <a:xfrm>
              <a:off x="2411413" y="236538"/>
              <a:ext cx="5661025" cy="83026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606BA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The sixth order BEM</a:t>
              </a:r>
              <a:r>
                <a:rPr lang="ru-RU" sz="2400" dirty="0">
                  <a:solidFill>
                    <a:srgbClr val="0606BA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-</a:t>
              </a:r>
              <a:r>
                <a:rPr lang="en-US" sz="2400" dirty="0">
                  <a:solidFill>
                    <a:srgbClr val="0606BA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MSPPA.</a:t>
              </a:r>
              <a:r>
                <a:rPr lang="ru-RU" sz="2400" dirty="0">
                  <a:solidFill>
                    <a:srgbClr val="0606BA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  </a:t>
              </a:r>
            </a:p>
            <a:p>
              <a:pPr>
                <a:defRPr/>
              </a:pPr>
              <a:r>
                <a:rPr lang="en-US" sz="2400" dirty="0">
                  <a:solidFill>
                    <a:srgbClr val="0606BA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Data</a:t>
              </a:r>
              <a:r>
                <a:rPr lang="ru-RU" sz="2400" dirty="0">
                  <a:solidFill>
                    <a:srgbClr val="0606BA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 </a:t>
              </a:r>
              <a:r>
                <a:rPr lang="en-US" sz="2400" dirty="0">
                  <a:solidFill>
                    <a:srgbClr val="0606BA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from</a:t>
              </a:r>
              <a:r>
                <a:rPr lang="ru-RU" sz="2400" dirty="0">
                  <a:solidFill>
                    <a:srgbClr val="0606BA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 </a:t>
              </a:r>
              <a:r>
                <a:rPr lang="en-US" sz="2400" dirty="0">
                  <a:solidFill>
                    <a:srgbClr val="0606BA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IBR</a:t>
              </a:r>
              <a:r>
                <a:rPr lang="ru-RU" sz="2400" dirty="0">
                  <a:solidFill>
                    <a:srgbClr val="0606BA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-2М (180000 </a:t>
              </a:r>
              <a:r>
                <a:rPr lang="en-US" sz="2400" dirty="0">
                  <a:solidFill>
                    <a:srgbClr val="0606BA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points</a:t>
              </a:r>
              <a:r>
                <a:rPr lang="ru-RU" sz="2400" dirty="0">
                  <a:solidFill>
                    <a:srgbClr val="0606BA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Comic Sans MS" pitchFamily="66" charset="0"/>
                  <a:ea typeface="+mj-ea"/>
                  <a:cs typeface="+mj-cs"/>
                </a:rPr>
                <a:t>)</a:t>
              </a:r>
              <a:endParaRPr lang="en-US" sz="2400" dirty="0">
                <a:solidFill>
                  <a:srgbClr val="0606BA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omic Sans MS" pitchFamily="66" charset="0"/>
                <a:ea typeface="+mj-ea"/>
                <a:cs typeface="+mj-cs"/>
              </a:endParaRPr>
            </a:p>
          </p:txBody>
        </p:sp>
        <p:sp>
          <p:nvSpPr>
            <p:cNvPr id="23607" name="Прямоугольник 57"/>
            <p:cNvSpPr>
              <a:spLocks noChangeArrowheads="1"/>
            </p:cNvSpPr>
            <p:nvPr/>
          </p:nvSpPr>
          <p:spPr bwMode="auto">
            <a:xfrm>
              <a:off x="111125" y="2924175"/>
              <a:ext cx="222885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/>
                <a:t>N.V. Korepanova, </a:t>
              </a:r>
            </a:p>
            <a:p>
              <a:pPr eaLnBrk="1" hangingPunct="1"/>
              <a:r>
                <a:rPr lang="en-US" altLang="ru-RU"/>
                <a:t>N.D. Dikusar, </a:t>
              </a:r>
            </a:p>
            <a:p>
              <a:pPr eaLnBrk="1" hangingPunct="1"/>
              <a:r>
                <a:rPr lang="en-US" altLang="ru-RU"/>
                <a:t>Y.N. Pepelyshev, </a:t>
              </a:r>
            </a:p>
            <a:p>
              <a:pPr eaLnBrk="1" hangingPunct="1"/>
              <a:r>
                <a:rPr lang="en-US" altLang="ru-RU"/>
                <a:t>M. Dima</a:t>
              </a:r>
              <a:endParaRPr lang="ru-RU" altLang="ru-RU"/>
            </a:p>
          </p:txBody>
        </p:sp>
        <p:sp>
          <p:nvSpPr>
            <p:cNvPr id="23608" name="Прямоугольник 58"/>
            <p:cNvSpPr>
              <a:spLocks noChangeArrowheads="1"/>
            </p:cNvSpPr>
            <p:nvPr/>
          </p:nvSpPr>
          <p:spPr bwMode="auto">
            <a:xfrm>
              <a:off x="111125" y="4121150"/>
              <a:ext cx="2805113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i="1">
                  <a:solidFill>
                    <a:srgbClr val="000000"/>
                  </a:solidFill>
                </a:rPr>
                <a:t>Basic element method for neutron noise analysis // </a:t>
              </a:r>
              <a:r>
                <a:rPr lang="en-US" altLang="ru-RU">
                  <a:solidFill>
                    <a:srgbClr val="000000"/>
                  </a:solidFill>
                </a:rPr>
                <a:t>(prepare for publication)</a:t>
              </a:r>
            </a:p>
          </p:txBody>
        </p:sp>
        <p:pic>
          <p:nvPicPr>
            <p:cNvPr id="23609" name="Рисунок 59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513" y="1500188"/>
              <a:ext cx="6943725" cy="488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Прямоугольник 6"/>
          <p:cNvSpPr>
            <a:spLocks noChangeArrowheads="1"/>
          </p:cNvSpPr>
          <p:nvPr/>
        </p:nvSpPr>
        <p:spPr bwMode="auto">
          <a:xfrm>
            <a:off x="34925" y="4227513"/>
            <a:ext cx="9145588" cy="21224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Micro photo of a triplet of tracks-particles. Traces of interaction of fast neutrons with kernels of the polymer, tracks of kernels of return (dispersion) causing occurrence and the charged particles (Nuclear reactions)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*)</a:t>
            </a:r>
            <a:r>
              <a:rPr lang="en-US" sz="2000" dirty="0"/>
              <a:t>.</a:t>
            </a:r>
          </a:p>
          <a:p>
            <a:pPr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*)</a:t>
            </a:r>
            <a:r>
              <a:rPr lang="en-US" dirty="0"/>
              <a:t> </a:t>
            </a:r>
            <a:r>
              <a:rPr lang="en-US" sz="1600" dirty="0" err="1"/>
              <a:t>G.N.Zorin</a:t>
            </a:r>
            <a:r>
              <a:rPr lang="en-US" sz="1600" dirty="0"/>
              <a:t>, </a:t>
            </a:r>
            <a:r>
              <a:rPr lang="ru-RU" sz="1600" dirty="0"/>
              <a:t>А.</a:t>
            </a:r>
            <a:r>
              <a:rPr lang="en-US" sz="1600" dirty="0"/>
              <a:t>V. Marksmen, </a:t>
            </a:r>
            <a:r>
              <a:rPr lang="en-US" sz="1600" dirty="0" err="1"/>
              <a:t>S.P.Tretjakova</a:t>
            </a:r>
            <a:r>
              <a:rPr lang="en-US" sz="1600" dirty="0"/>
              <a:t>, </a:t>
            </a:r>
            <a:r>
              <a:rPr lang="ru-RU" sz="1600" dirty="0"/>
              <a:t>А.М. </a:t>
            </a:r>
            <a:r>
              <a:rPr lang="en-US" sz="1600" dirty="0" err="1"/>
              <a:t>Voinov</a:t>
            </a:r>
            <a:r>
              <a:rPr lang="en-US" sz="1600" dirty="0"/>
              <a:t>, </a:t>
            </a:r>
            <a:r>
              <a:rPr lang="en-US" sz="1600" dirty="0" err="1"/>
              <a:t>V.M.Gorbachev</a:t>
            </a:r>
            <a:r>
              <a:rPr lang="en-US" sz="1600" dirty="0"/>
              <a:t>, </a:t>
            </a:r>
            <a:r>
              <a:rPr lang="en-US" sz="1600" dirty="0" err="1"/>
              <a:t>B.A.Emeljanov</a:t>
            </a:r>
            <a:r>
              <a:rPr lang="en-US" sz="1600" dirty="0"/>
              <a:t>, </a:t>
            </a:r>
            <a:r>
              <a:rPr lang="en-US" sz="1600" dirty="0" err="1"/>
              <a:t>R.Ilich</a:t>
            </a:r>
            <a:r>
              <a:rPr lang="en-US" sz="1600" dirty="0"/>
              <a:t>, </a:t>
            </a:r>
            <a:r>
              <a:rPr lang="en-US" sz="1600" dirty="0" err="1"/>
              <a:t>J.Skvarch</a:t>
            </a:r>
            <a:r>
              <a:rPr lang="en-US" sz="1600" dirty="0"/>
              <a:t>. Studying of possibility of registration of thermonuclear neutrons in the conditions of a high background of the nuclear reactor.//Atomic energy, 1996, </a:t>
            </a:r>
            <a:r>
              <a:rPr lang="ru-RU" sz="1600" dirty="0"/>
              <a:t>Т.80, №6, </a:t>
            </a:r>
            <a:r>
              <a:rPr lang="en-US" sz="1600" dirty="0"/>
              <a:t>with. 473-474 (in Russian).</a:t>
            </a:r>
            <a:endParaRPr lang="ru-RU" sz="1600" dirty="0">
              <a:solidFill>
                <a:srgbClr val="0000FF"/>
              </a:solidFill>
              <a:latin typeface="+mj-lt"/>
              <a:cs typeface="+mn-cs"/>
            </a:endParaRPr>
          </a:p>
        </p:txBody>
      </p:sp>
      <p:graphicFrame>
        <p:nvGraphicFramePr>
          <p:cNvPr id="111661" name="Object 5"/>
          <p:cNvGraphicFramePr>
            <a:graphicFrameLocks noChangeAspect="1"/>
          </p:cNvGraphicFramePr>
          <p:nvPr/>
        </p:nvGraphicFramePr>
        <p:xfrm>
          <a:off x="2484438" y="4573588"/>
          <a:ext cx="484187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0" name="Equation" r:id="rId4" imgW="177646" imgH="241091" progId="Equation.DSMT4">
                  <p:embed/>
                </p:oleObj>
              </mc:Choice>
              <mc:Fallback>
                <p:oleObj name="Equation" r:id="rId4" imgW="177646" imgH="24109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4573588"/>
                        <a:ext cx="484187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00113" y="1052513"/>
            <a:ext cx="2587625" cy="2894012"/>
            <a:chOff x="-75" y="142"/>
            <a:chExt cx="1971" cy="2157"/>
          </a:xfrm>
        </p:grpSpPr>
        <p:pic>
          <p:nvPicPr>
            <p:cNvPr id="23604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660"/>
            <a:stretch>
              <a:fillRect/>
            </a:stretch>
          </p:blipFill>
          <p:spPr bwMode="auto">
            <a:xfrm>
              <a:off x="-75" y="142"/>
              <a:ext cx="1970" cy="2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3605" name="Text Box 11"/>
            <p:cNvSpPr txBox="1">
              <a:spLocks noChangeArrowheads="1"/>
            </p:cNvSpPr>
            <p:nvPr/>
          </p:nvSpPr>
          <p:spPr bwMode="auto">
            <a:xfrm>
              <a:off x="1399" y="162"/>
              <a:ext cx="429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816350" y="1060450"/>
            <a:ext cx="2339975" cy="2884488"/>
            <a:chOff x="3905" y="3047"/>
            <a:chExt cx="1723" cy="1827"/>
          </a:xfrm>
        </p:grpSpPr>
        <p:grpSp>
          <p:nvGrpSpPr>
            <p:cNvPr id="23596" name="Group 13"/>
            <p:cNvGrpSpPr>
              <a:grpSpLocks/>
            </p:cNvGrpSpPr>
            <p:nvPr/>
          </p:nvGrpSpPr>
          <p:grpSpPr bwMode="auto">
            <a:xfrm>
              <a:off x="3905" y="3047"/>
              <a:ext cx="1723" cy="1827"/>
              <a:chOff x="1993" y="143"/>
              <a:chExt cx="1971" cy="2157"/>
            </a:xfrm>
          </p:grpSpPr>
          <p:pic>
            <p:nvPicPr>
              <p:cNvPr id="23600" name="Picture 1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660"/>
              <a:stretch>
                <a:fillRect/>
              </a:stretch>
            </p:blipFill>
            <p:spPr bwMode="auto">
              <a:xfrm>
                <a:off x="1993" y="143"/>
                <a:ext cx="1970" cy="2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3601" name="Picture 1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748" t="43936" r="61537" b="46141"/>
              <a:stretch>
                <a:fillRect/>
              </a:stretch>
            </p:blipFill>
            <p:spPr bwMode="auto">
              <a:xfrm>
                <a:off x="2510" y="873"/>
                <a:ext cx="664" cy="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3602" name="Picture 1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83" t="42502" r="55310" b="48930"/>
              <a:stretch>
                <a:fillRect/>
              </a:stretch>
            </p:blipFill>
            <p:spPr bwMode="auto">
              <a:xfrm>
                <a:off x="3182" y="787"/>
                <a:ext cx="639" cy="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23603" name="Picture 17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83" t="29591" r="60475" b="55086"/>
              <a:stretch>
                <a:fillRect/>
              </a:stretch>
            </p:blipFill>
            <p:spPr bwMode="auto">
              <a:xfrm>
                <a:off x="3004" y="150"/>
                <a:ext cx="325" cy="7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sp>
          <p:nvSpPr>
            <p:cNvPr id="23597" name="Text Box 18"/>
            <p:cNvSpPr txBox="1">
              <a:spLocks noChangeArrowheads="1"/>
            </p:cNvSpPr>
            <p:nvPr/>
          </p:nvSpPr>
          <p:spPr bwMode="auto">
            <a:xfrm>
              <a:off x="4415" y="3670"/>
              <a:ext cx="308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altLang="ru-RU" sz="1100">
                  <a:latin typeface="Times New Roman" panose="02020603050405020304" pitchFamily="18" charset="0"/>
                </a:rPr>
                <a:t>2</a:t>
              </a:r>
              <a:endParaRPr lang="ru-RU" altLang="ru-RU"/>
            </a:p>
          </p:txBody>
        </p:sp>
        <p:sp>
          <p:nvSpPr>
            <p:cNvPr id="23598" name="Text Box 19"/>
            <p:cNvSpPr txBox="1">
              <a:spLocks noChangeArrowheads="1"/>
            </p:cNvSpPr>
            <p:nvPr/>
          </p:nvSpPr>
          <p:spPr bwMode="auto">
            <a:xfrm>
              <a:off x="5074" y="3593"/>
              <a:ext cx="30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en-US" altLang="ru-RU" sz="1100">
                  <a:latin typeface="Times New Roman" panose="02020603050405020304" pitchFamily="18" charset="0"/>
                </a:rPr>
                <a:t>1</a:t>
              </a:r>
              <a:endParaRPr lang="ru-RU" altLang="ru-RU"/>
            </a:p>
          </p:txBody>
        </p:sp>
        <p:sp>
          <p:nvSpPr>
            <p:cNvPr id="23599" name="Text Box 20"/>
            <p:cNvSpPr txBox="1">
              <a:spLocks noChangeArrowheads="1"/>
            </p:cNvSpPr>
            <p:nvPr/>
          </p:nvSpPr>
          <p:spPr bwMode="auto">
            <a:xfrm>
              <a:off x="4731" y="3066"/>
              <a:ext cx="309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ru-RU" altLang="ru-RU" sz="1100">
                  <a:latin typeface="Times New Roman" panose="02020603050405020304" pitchFamily="18" charset="0"/>
                </a:rPr>
                <a:t>3</a:t>
              </a:r>
              <a:endParaRPr lang="ru-RU" altLang="ru-RU"/>
            </a:p>
          </p:txBody>
        </p:sp>
      </p:grpSp>
      <p:sp>
        <p:nvSpPr>
          <p:cNvPr id="23559" name="Text Box 22"/>
          <p:cNvSpPr txBox="1">
            <a:spLocks noChangeArrowheads="1"/>
          </p:cNvSpPr>
          <p:nvPr/>
        </p:nvSpPr>
        <p:spPr bwMode="auto">
          <a:xfrm>
            <a:off x="7629525" y="954088"/>
            <a:ext cx="763588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560" name="Text Box 24"/>
          <p:cNvSpPr txBox="1">
            <a:spLocks noChangeArrowheads="1"/>
          </p:cNvSpPr>
          <p:nvPr/>
        </p:nvSpPr>
        <p:spPr bwMode="auto">
          <a:xfrm>
            <a:off x="7866063" y="2008188"/>
            <a:ext cx="739775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6178550" y="1052513"/>
            <a:ext cx="2786063" cy="2909887"/>
            <a:chOff x="4172" y="238"/>
            <a:chExt cx="1417" cy="1571"/>
          </a:xfrm>
        </p:grpSpPr>
        <p:pic>
          <p:nvPicPr>
            <p:cNvPr id="23593" name="Picture 26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66" t="8282" r="41373" b="8545"/>
            <a:stretch>
              <a:fillRect/>
            </a:stretch>
          </p:blipFill>
          <p:spPr bwMode="auto">
            <a:xfrm>
              <a:off x="4646" y="238"/>
              <a:ext cx="381" cy="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3594" name="Picture 27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80" t="8531" r="9204" b="9552"/>
            <a:stretch>
              <a:fillRect/>
            </a:stretch>
          </p:blipFill>
          <p:spPr bwMode="auto">
            <a:xfrm>
              <a:off x="4914" y="1267"/>
              <a:ext cx="674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3595" name="Picture 28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81" t="8652" r="11940" b="9679"/>
            <a:stretch>
              <a:fillRect/>
            </a:stretch>
          </p:blipFill>
          <p:spPr bwMode="auto">
            <a:xfrm>
              <a:off x="4172" y="1341"/>
              <a:ext cx="738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graphicFrame>
        <p:nvGraphicFramePr>
          <p:cNvPr id="111645" name="Object 2"/>
          <p:cNvGraphicFramePr>
            <a:graphicFrameLocks noChangeAspect="1"/>
          </p:cNvGraphicFramePr>
          <p:nvPr/>
        </p:nvGraphicFramePr>
        <p:xfrm>
          <a:off x="6480175" y="3217863"/>
          <a:ext cx="4540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1" name="Equation" r:id="rId13" imgW="190417" imgH="241195" progId="Equation.DSMT4">
                  <p:embed/>
                </p:oleObj>
              </mc:Choice>
              <mc:Fallback>
                <p:oleObj name="Equation" r:id="rId13" imgW="190417" imgH="241195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175" y="3217863"/>
                        <a:ext cx="45402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47" name="Object 3"/>
          <p:cNvGraphicFramePr>
            <a:graphicFrameLocks noChangeAspect="1"/>
          </p:cNvGraphicFramePr>
          <p:nvPr/>
        </p:nvGraphicFramePr>
        <p:xfrm>
          <a:off x="7232650" y="1309688"/>
          <a:ext cx="5588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2" name="Equation" r:id="rId15" imgW="190417" imgH="253890" progId="Equation.DSMT4">
                  <p:embed/>
                </p:oleObj>
              </mc:Choice>
              <mc:Fallback>
                <p:oleObj name="Equation" r:id="rId15" imgW="190417" imgH="25389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2650" y="1309688"/>
                        <a:ext cx="55880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49" name="Object 4"/>
          <p:cNvGraphicFramePr>
            <a:graphicFrameLocks noChangeAspect="1"/>
          </p:cNvGraphicFramePr>
          <p:nvPr/>
        </p:nvGraphicFramePr>
        <p:xfrm>
          <a:off x="8126413" y="2970213"/>
          <a:ext cx="47942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3" name="Equation" r:id="rId17" imgW="177646" imgH="241091" progId="Equation.DSMT4">
                  <p:embed/>
                </p:oleObj>
              </mc:Choice>
              <mc:Fallback>
                <p:oleObj name="Equation" r:id="rId17" imgW="177646" imgH="24109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6413" y="2970213"/>
                        <a:ext cx="479425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5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56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567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3159125" y="3789363"/>
            <a:ext cx="3744913" cy="2409825"/>
            <a:chOff x="7924" y="3150"/>
            <a:chExt cx="3109" cy="1789"/>
          </a:xfrm>
        </p:grpSpPr>
        <p:grpSp>
          <p:nvGrpSpPr>
            <p:cNvPr id="23584" name="Group 36"/>
            <p:cNvGrpSpPr>
              <a:grpSpLocks/>
            </p:cNvGrpSpPr>
            <p:nvPr/>
          </p:nvGrpSpPr>
          <p:grpSpPr bwMode="auto">
            <a:xfrm>
              <a:off x="7924" y="3150"/>
              <a:ext cx="3109" cy="1789"/>
              <a:chOff x="7924" y="3150"/>
              <a:chExt cx="3109" cy="1789"/>
            </a:xfrm>
          </p:grpSpPr>
          <p:pic>
            <p:nvPicPr>
              <p:cNvPr id="23588" name="Picture 37" descr="ZIKL"/>
              <p:cNvPicPr>
                <a:picLocks noChangeAspect="1" noChangeArrowheads="1"/>
              </p:cNvPicPr>
              <p:nvPr/>
            </p:nvPicPr>
            <p:blipFill>
              <a:blip r:embed="rId1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4" y="3416"/>
                <a:ext cx="2979" cy="1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89" name="Picture 38" descr="ZI_rmse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74" y="3579"/>
                <a:ext cx="1195" cy="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90" name="Text Box 39"/>
              <p:cNvSpPr txBox="1">
                <a:spLocks noChangeArrowheads="1"/>
              </p:cNvSpPr>
              <p:nvPr/>
            </p:nvSpPr>
            <p:spPr bwMode="auto">
              <a:xfrm>
                <a:off x="10589" y="4442"/>
                <a:ext cx="444" cy="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en-US" altLang="ru-RU" sz="1200" i="1">
                    <a:latin typeface="Times New Roman" panose="02020603050405020304" pitchFamily="18" charset="0"/>
                  </a:rPr>
                  <a:t>x</a:t>
                </a:r>
                <a:endParaRPr lang="ru-RU" altLang="ru-RU"/>
              </a:p>
            </p:txBody>
          </p:sp>
          <p:sp>
            <p:nvSpPr>
              <p:cNvPr id="23591" name="Text Box 40"/>
              <p:cNvSpPr txBox="1">
                <a:spLocks noChangeArrowheads="1"/>
              </p:cNvSpPr>
              <p:nvPr/>
            </p:nvSpPr>
            <p:spPr bwMode="auto">
              <a:xfrm>
                <a:off x="8062" y="3150"/>
                <a:ext cx="444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en-US" altLang="ru-RU" sz="1200" i="1">
                    <a:latin typeface="Times New Roman" panose="02020603050405020304" pitchFamily="18" charset="0"/>
                  </a:rPr>
                  <a:t>y</a:t>
                </a:r>
                <a:endParaRPr lang="ru-RU" altLang="ru-RU"/>
              </a:p>
            </p:txBody>
          </p:sp>
          <p:sp>
            <p:nvSpPr>
              <p:cNvPr id="23592" name="Text Box 41"/>
              <p:cNvSpPr txBox="1">
                <a:spLocks noChangeArrowheads="1"/>
              </p:cNvSpPr>
              <p:nvPr/>
            </p:nvSpPr>
            <p:spPr bwMode="auto">
              <a:xfrm>
                <a:off x="9465" y="3629"/>
                <a:ext cx="1124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en-US" altLang="ru-RU">
                    <a:latin typeface="Times New Roman" panose="02020603050405020304" pitchFamily="18" charset="0"/>
                  </a:rPr>
                  <a:t>rmse</a:t>
                </a:r>
                <a:r>
                  <a:rPr lang="ru-RU" altLang="ru-RU">
                    <a:latin typeface="Times New Roman" panose="02020603050405020304" pitchFamily="18" charset="0"/>
                  </a:rPr>
                  <a:t>=0.1091</a:t>
                </a:r>
                <a:endParaRPr lang="ru-RU" altLang="ru-RU"/>
              </a:p>
            </p:txBody>
          </p:sp>
        </p:grpSp>
        <p:sp>
          <p:nvSpPr>
            <p:cNvPr id="23585" name="Oval 42"/>
            <p:cNvSpPr>
              <a:spLocks noChangeAspect="1" noChangeArrowheads="1"/>
            </p:cNvSpPr>
            <p:nvPr/>
          </p:nvSpPr>
          <p:spPr bwMode="auto">
            <a:xfrm>
              <a:off x="8145" y="3925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cxnSp>
          <p:nvCxnSpPr>
            <p:cNvPr id="23586" name="AutoShape 43"/>
            <p:cNvCxnSpPr>
              <a:cxnSpLocks noChangeShapeType="1"/>
            </p:cNvCxnSpPr>
            <p:nvPr/>
          </p:nvCxnSpPr>
          <p:spPr bwMode="auto">
            <a:xfrm flipV="1">
              <a:off x="8202" y="3813"/>
              <a:ext cx="85" cy="11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87" name="Text Box 44"/>
            <p:cNvSpPr txBox="1">
              <a:spLocks noChangeArrowheads="1"/>
            </p:cNvSpPr>
            <p:nvPr/>
          </p:nvSpPr>
          <p:spPr bwMode="auto">
            <a:xfrm>
              <a:off x="8272" y="3927"/>
              <a:ext cx="510" cy="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3569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570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5" name="Прямоугольник 6"/>
          <p:cNvSpPr>
            <a:spLocks noChangeArrowheads="1"/>
          </p:cNvSpPr>
          <p:nvPr/>
        </p:nvSpPr>
        <p:spPr bwMode="auto">
          <a:xfrm>
            <a:off x="230188" y="352425"/>
            <a:ext cx="8556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/>
              <a:t>              </a:t>
            </a:r>
            <a:r>
              <a:rPr lang="en-US" altLang="ru-RU" sz="2800">
                <a:solidFill>
                  <a:srgbClr val="0000CC"/>
                </a:solidFill>
                <a:latin typeface="Comic Sans MS" panose="030F0702030302020204" pitchFamily="66" charset="0"/>
              </a:rPr>
              <a:t>Micro photo of a triplet of tracks-particles</a:t>
            </a:r>
            <a:r>
              <a:rPr lang="en-US" altLang="ru-RU" sz="2400"/>
              <a:t>.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6443663" y="3527425"/>
            <a:ext cx="1568450" cy="9810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E282B0-DF4F-4C89-8B3B-469CF40A18B6}" type="slidenum">
              <a:rPr lang="ru-RU" altLang="ru-RU" sz="2000">
                <a:solidFill>
                  <a:srgbClr val="595959"/>
                </a:solidFill>
                <a:latin typeface="Century Gothic" panose="020B0502020202020204" pitchFamily="34" charset="0"/>
              </a:rPr>
              <a:pPr eaLnBrk="1" hangingPunct="1"/>
              <a:t>21</a:t>
            </a:fld>
            <a:endParaRPr lang="ru-RU" altLang="ru-RU" sz="200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1079500" y="6399213"/>
            <a:ext cx="7680325" cy="365125"/>
          </a:xfrm>
        </p:spPr>
        <p:txBody>
          <a:bodyPr/>
          <a:lstStyle/>
          <a:p>
            <a:pPr>
              <a:defRPr/>
            </a:pPr>
            <a:r>
              <a:rPr lang="en-US" b="1"/>
              <a:t>© Dikusar N. Shape Approximation Based on Higher-Degree Polynomials.  MMCP2017</a:t>
            </a:r>
            <a:endParaRPr lang="ru-RU" b="1" dirty="0"/>
          </a:p>
        </p:txBody>
      </p:sp>
      <p:sp>
        <p:nvSpPr>
          <p:cNvPr id="48" name="Дата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b="1"/>
              <a:t>3-7.07.2017</a:t>
            </a:r>
            <a:endParaRPr lang="ru-RU" b="1" dirty="0"/>
          </a:p>
        </p:txBody>
      </p:sp>
      <p:grpSp>
        <p:nvGrpSpPr>
          <p:cNvPr id="23576" name="Группа 24"/>
          <p:cNvGrpSpPr>
            <a:grpSpLocks/>
          </p:cNvGrpSpPr>
          <p:nvPr/>
        </p:nvGrpSpPr>
        <p:grpSpPr bwMode="auto">
          <a:xfrm>
            <a:off x="287338" y="6330950"/>
            <a:ext cx="684212" cy="357188"/>
            <a:chOff x="0" y="0"/>
            <a:chExt cx="1003300" cy="577850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0" y="0"/>
              <a:ext cx="1003300" cy="5778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0000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23583" name="Рисунок 27"/>
            <p:cNvPicPr>
              <a:picLocks noChangeAspect="1"/>
            </p:cNvPicPr>
            <p:nvPr/>
          </p:nvPicPr>
          <p:blipFill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77" t="42021" r="46417" b="42767"/>
            <a:stretch>
              <a:fillRect/>
            </a:stretch>
          </p:blipFill>
          <p:spPr bwMode="auto">
            <a:xfrm>
              <a:off x="31750" y="19050"/>
              <a:ext cx="9588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6" name="Прямоугольник 55"/>
          <p:cNvSpPr>
            <a:spLocks noChangeArrowheads="1"/>
          </p:cNvSpPr>
          <p:nvPr/>
        </p:nvSpPr>
        <p:spPr bwMode="auto">
          <a:xfrm>
            <a:off x="176213" y="115888"/>
            <a:ext cx="1133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0000CC"/>
                </a:solidFill>
                <a:latin typeface="Comic Sans MS" panose="030F0702030302020204" pitchFamily="66" charset="0"/>
              </a:rPr>
              <a:t>Example.</a:t>
            </a:r>
            <a:endParaRPr lang="ru-RU" altLang="ru-RU"/>
          </a:p>
        </p:txBody>
      </p:sp>
      <p:sp>
        <p:nvSpPr>
          <p:cNvPr id="51" name="TextBox 18"/>
          <p:cNvSpPr txBox="1">
            <a:spLocks noChangeArrowheads="1"/>
          </p:cNvSpPr>
          <p:nvPr/>
        </p:nvSpPr>
        <p:spPr bwMode="auto">
          <a:xfrm>
            <a:off x="7812088" y="895350"/>
            <a:ext cx="9747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α=-14</a:t>
            </a:r>
          </a:p>
          <a:p>
            <a:pPr eaLnBrk="1" hangingPunct="1"/>
            <a:r>
              <a:rPr lang="en-US" altLang="ru-RU" sz="20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altLang="ru-RU" sz="20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ru-RU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=15</a:t>
            </a:r>
          </a:p>
          <a:p>
            <a:pPr eaLnBrk="1" hangingPunct="1"/>
            <a:r>
              <a:rPr lang="en-US" altLang="ru-RU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ru-RU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ru-RU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=15</a:t>
            </a:r>
          </a:p>
          <a:p>
            <a:pPr eaLnBrk="1" hangingPunct="1"/>
            <a:r>
              <a:rPr lang="en-US" altLang="ru-RU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K=1</a:t>
            </a:r>
          </a:p>
          <a:p>
            <a:pPr eaLnBrk="1" hangingPunct="1"/>
            <a:r>
              <a:rPr lang="en-US" altLang="ru-RU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M=0</a:t>
            </a:r>
          </a:p>
        </p:txBody>
      </p:sp>
      <p:grpSp>
        <p:nvGrpSpPr>
          <p:cNvPr id="11" name="Группа 57"/>
          <p:cNvGrpSpPr/>
          <p:nvPr/>
        </p:nvGrpSpPr>
        <p:grpSpPr>
          <a:xfrm>
            <a:off x="107504" y="4216144"/>
            <a:ext cx="8881448" cy="1654688"/>
            <a:chOff x="131263" y="692696"/>
            <a:chExt cx="9012737" cy="2141018"/>
          </a:xfrm>
          <a:solidFill>
            <a:schemeClr val="bg1"/>
          </a:solidFill>
        </p:grpSpPr>
        <p:sp>
          <p:nvSpPr>
            <p:cNvPr id="59" name="Прямоугольник 58"/>
            <p:cNvSpPr/>
            <p:nvPr/>
          </p:nvSpPr>
          <p:spPr>
            <a:xfrm>
              <a:off x="179512" y="692696"/>
              <a:ext cx="8964488" cy="107523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i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(s)=-16.28411-0.43558s+0.47093s</a:t>
              </a:r>
              <a:r>
                <a:rPr lang="pt-BR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+0.04332s</a:t>
              </a:r>
              <a:r>
                <a:rPr lang="pt-BR" baseline="30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-0.04458s</a:t>
              </a:r>
              <a:r>
                <a:rPr lang="pt-BR" baseline="30000" dirty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+0.01000s</a:t>
              </a:r>
              <a:r>
                <a:rPr lang="pt-BR" baseline="30000" dirty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-0.00116s</a:t>
              </a:r>
              <a:r>
                <a:rPr lang="pt-BR" baseline="30000" dirty="0"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+0.00008s</a:t>
              </a:r>
              <a:r>
                <a:rPr lang="pt-BR" baseline="30000" dirty="0"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+0.00000s</a:t>
              </a:r>
              <a:r>
                <a:rPr lang="pt-BR" baseline="30000" dirty="0">
                  <a:latin typeface="Times New Roman" pitchFamily="18" charset="0"/>
                  <a:cs typeface="Times New Roman" pitchFamily="18" charset="0"/>
                </a:rPr>
                <a:t>8</a:t>
              </a: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+8.47564</a:t>
              </a:r>
              <a:r>
                <a:rPr lang="pt-BR" dirty="0">
                  <a:latin typeface="+mj-lt"/>
                  <a:cs typeface="Times New Roman" pitchFamily="18" charset="0"/>
                </a:rPr>
                <a:t>x</a:t>
              </a: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pt-BR" baseline="30000" dirty="0">
                  <a:latin typeface="Times New Roman" pitchFamily="18" charset="0"/>
                  <a:cs typeface="Times New Roman" pitchFamily="18" charset="0"/>
                </a:rPr>
                <a:t> -8</a:t>
              </a: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pt-BR" baseline="30000" dirty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-1.19113</a:t>
              </a:r>
              <a:r>
                <a:rPr lang="pt-BR" dirty="0">
                  <a:latin typeface="+mj-lt"/>
                  <a:cs typeface="Times New Roman" pitchFamily="18" charset="0"/>
                </a:rPr>
                <a:t>x</a:t>
              </a: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pt-BR" baseline="30000" dirty="0">
                  <a:latin typeface="Times New Roman" pitchFamily="18" charset="0"/>
                  <a:cs typeface="Times New Roman" pitchFamily="18" charset="0"/>
                </a:rPr>
                <a:t>-9</a:t>
              </a: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pt-BR" baseline="30000" dirty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+7.14724</a:t>
              </a:r>
              <a:r>
                <a:rPr lang="pt-BR" dirty="0">
                  <a:latin typeface="+mj-lt"/>
                  <a:cs typeface="Times New Roman" pitchFamily="18" charset="0"/>
                </a:rPr>
                <a:t>x</a:t>
              </a: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pt-BR" baseline="30000" dirty="0">
                  <a:latin typeface="Times New Roman" pitchFamily="18" charset="0"/>
                  <a:cs typeface="Times New Roman" pitchFamily="18" charset="0"/>
                </a:rPr>
                <a:t>-12</a:t>
              </a: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pt-BR" baseline="30000" dirty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ru-RU" baseline="300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ru-RU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131263" y="1758478"/>
              <a:ext cx="9012736" cy="1075236"/>
            </a:xfrm>
            <a:prstGeom prst="rect">
              <a:avLst/>
            </a:prstGeom>
            <a:solidFill>
              <a:srgbClr val="FAFEE2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i="1" dirty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(s)=10.38376-8.56007s+8.36636s</a:t>
              </a:r>
              <a:r>
                <a:rPr lang="pt-BR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-3.18876s</a:t>
              </a:r>
              <a:r>
                <a:rPr lang="pt-BR" baseline="30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+0.67222s</a:t>
              </a:r>
              <a:r>
                <a:rPr lang="pt-BR" baseline="30000" dirty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-0.08700s</a:t>
              </a:r>
              <a:r>
                <a:rPr lang="pt-BR" baseline="30000" dirty="0"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+</a:t>
              </a:r>
            </a:p>
            <a:p>
              <a:pPr>
                <a:defRPr/>
              </a:pP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0.00723s</a:t>
              </a:r>
              <a:r>
                <a:rPr lang="pt-BR" baseline="30000" dirty="0"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-0.00039s</a:t>
              </a:r>
              <a:r>
                <a:rPr lang="pt-BR" baseline="30000" dirty="0"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+0.00001s</a:t>
              </a:r>
              <a:r>
                <a:rPr lang="pt-BR" baseline="30000" dirty="0">
                  <a:latin typeface="Times New Roman" pitchFamily="18" charset="0"/>
                  <a:cs typeface="Times New Roman" pitchFamily="18" charset="0"/>
                </a:rPr>
                <a:t>8</a:t>
              </a: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-3.15177</a:t>
              </a:r>
              <a:r>
                <a:rPr lang="pt-BR" dirty="0">
                  <a:latin typeface="+mj-lt"/>
                  <a:cs typeface="Times New Roman" pitchFamily="18" charset="0"/>
                </a:rPr>
                <a:t>x</a:t>
              </a: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pt-BR" baseline="30000" dirty="0">
                  <a:latin typeface="Times New Roman" pitchFamily="18" charset="0"/>
                  <a:cs typeface="Times New Roman" pitchFamily="18" charset="0"/>
                </a:rPr>
                <a:t>-7</a:t>
              </a: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pt-BR" baseline="30000" dirty="0">
                  <a:latin typeface="Times New Roman" pitchFamily="18" charset="0"/>
                  <a:cs typeface="Times New Roman" pitchFamily="18" charset="0"/>
                </a:rPr>
                <a:t>9</a:t>
              </a: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+4.04712</a:t>
              </a:r>
              <a:r>
                <a:rPr lang="pt-BR" dirty="0">
                  <a:latin typeface="+mj-lt"/>
                  <a:cs typeface="Times New Roman" pitchFamily="18" charset="0"/>
                </a:rPr>
                <a:t>x</a:t>
              </a: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pt-BR" baseline="30000" dirty="0">
                  <a:latin typeface="Times New Roman" pitchFamily="18" charset="0"/>
                  <a:cs typeface="Times New Roman" pitchFamily="18" charset="0"/>
                </a:rPr>
                <a:t>-9</a:t>
              </a: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pt-BR" baseline="30000" dirty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-2.26925</a:t>
              </a:r>
              <a:r>
                <a:rPr lang="pt-BR" dirty="0">
                  <a:latin typeface="+mj-lt"/>
                  <a:cs typeface="Times New Roman" pitchFamily="18" charset="0"/>
                </a:rPr>
                <a:t>x</a:t>
              </a: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pt-BR" baseline="30000" dirty="0">
                  <a:latin typeface="Times New Roman" pitchFamily="18" charset="0"/>
                  <a:cs typeface="Times New Roman" pitchFamily="18" charset="0"/>
                </a:rPr>
                <a:t>-11</a:t>
              </a:r>
              <a:r>
                <a:rPr lang="pt-BR" dirty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pt-BR" baseline="30000" dirty="0">
                  <a:latin typeface="Times New Roman" pitchFamily="18" charset="0"/>
                  <a:cs typeface="Times New Roman" pitchFamily="18" charset="0"/>
                </a:rPr>
                <a:t>11</a:t>
              </a:r>
              <a:endParaRPr lang="ru-RU" baseline="300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ru-RU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111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111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11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111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5" grpId="0"/>
      <p:bldP spid="55" grpId="1"/>
      <p:bldP spid="56" grpId="0"/>
      <p:bldP spid="51" grpId="0"/>
      <p:bldP spid="5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 bwMode="auto">
          <a:xfrm>
            <a:off x="898525" y="1196975"/>
            <a:ext cx="5365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Examples of shapes of complex topology:</a:t>
            </a:r>
            <a:endParaRPr lang="ru-RU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388" y="3957638"/>
            <a:ext cx="8785225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j-lt"/>
                <a:cs typeface="+mn-cs"/>
              </a:rPr>
              <a:t>High degree BEM-polynomials are used for obtaining </a:t>
            </a:r>
            <a:r>
              <a:rPr lang="en-US" sz="2400" dirty="0" err="1">
                <a:solidFill>
                  <a:srgbClr val="008000"/>
                </a:solidFill>
                <a:latin typeface="+mj-lt"/>
                <a:cs typeface="+mn-cs"/>
              </a:rPr>
              <a:t>analitical</a:t>
            </a:r>
            <a:r>
              <a:rPr lang="en-US" sz="2400" dirty="0">
                <a:solidFill>
                  <a:srgbClr val="008000"/>
                </a:solidFill>
                <a:latin typeface="+mj-lt"/>
                <a:cs typeface="+mn-cs"/>
              </a:rPr>
              <a:t> dependence 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+mn-cs"/>
              </a:rPr>
              <a:t>of borders of 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+mn-cs"/>
              </a:rPr>
              <a:t>complex geometric shapes 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+mn-cs"/>
              </a:rPr>
              <a:t>through approximation (smoothing) of 2D curves.</a:t>
            </a:r>
            <a:endParaRPr lang="ru-RU" sz="2400" dirty="0">
              <a:solidFill>
                <a:srgbClr val="0000FF"/>
              </a:solidFill>
              <a:latin typeface="+mj-lt"/>
              <a:cs typeface="+mn-cs"/>
            </a:endParaRPr>
          </a:p>
        </p:txBody>
      </p:sp>
      <p:pic>
        <p:nvPicPr>
          <p:cNvPr id="30762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641475"/>
            <a:ext cx="159067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7" name="Picture 4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24038"/>
            <a:ext cx="189706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1" name="Picture 31" descr="F:\WORK\2015\Dec2015\D2Digit\Новая папка\Mitochond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8"/>
          <a:stretch>
            <a:fillRect/>
          </a:stretch>
        </p:blipFill>
        <p:spPr bwMode="auto">
          <a:xfrm>
            <a:off x="3563938" y="1925638"/>
            <a:ext cx="2016125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8"/>
          <p:cNvGrpSpPr>
            <a:grpSpLocks/>
          </p:cNvGrpSpPr>
          <p:nvPr/>
        </p:nvGrpSpPr>
        <p:grpSpPr bwMode="auto">
          <a:xfrm>
            <a:off x="93663" y="142875"/>
            <a:ext cx="9036050" cy="4149725"/>
            <a:chOff x="93663" y="142126"/>
            <a:chExt cx="9036050" cy="4150474"/>
          </a:xfrm>
        </p:grpSpPr>
        <p:grpSp>
          <p:nvGrpSpPr>
            <p:cNvPr id="24609" name="Группа 6"/>
            <p:cNvGrpSpPr>
              <a:grpSpLocks/>
            </p:cNvGrpSpPr>
            <p:nvPr/>
          </p:nvGrpSpPr>
          <p:grpSpPr bwMode="auto">
            <a:xfrm>
              <a:off x="93663" y="2555875"/>
              <a:ext cx="9036050" cy="1200150"/>
              <a:chOff x="107504" y="2898112"/>
              <a:chExt cx="8856983" cy="1200893"/>
            </a:xfrm>
          </p:grpSpPr>
          <p:sp>
            <p:nvSpPr>
              <p:cNvPr id="36" name="Прямоугольник 35"/>
              <p:cNvSpPr/>
              <p:nvPr/>
            </p:nvSpPr>
            <p:spPr>
              <a:xfrm>
                <a:off x="199310" y="2897799"/>
                <a:ext cx="8765177" cy="12011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defRPr/>
                </a:pPr>
                <a:r>
                  <a:rPr lang="en-US" sz="2400" dirty="0">
                    <a:solidFill>
                      <a:srgbClr val="0000FF"/>
                    </a:solidFill>
                    <a:latin typeface="+mj-lt"/>
                    <a:cs typeface="+mn-cs"/>
                  </a:rPr>
                  <a:t>Parametrically CL is presented in the form of two functions             </a:t>
                </a:r>
              </a:p>
              <a:p>
                <a:pPr>
                  <a:defRPr/>
                </a:pPr>
                <a:r>
                  <a:rPr lang="en-US" sz="2400" dirty="0">
                    <a:solidFill>
                      <a:srgbClr val="0000FF"/>
                    </a:solidFill>
                    <a:latin typeface="+mj-lt"/>
                    <a:cs typeface="+mn-cs"/>
                  </a:rPr>
                  <a:t>      and        depending on parameter    (length of an arch)</a:t>
                </a:r>
                <a:r>
                  <a:rPr lang="ru-RU" sz="2400" dirty="0">
                    <a:solidFill>
                      <a:srgbClr val="0000FF"/>
                    </a:solidFill>
                    <a:latin typeface="+mj-lt"/>
                    <a:cs typeface="+mn-cs"/>
                  </a:rPr>
                  <a:t>:      </a:t>
                </a:r>
              </a:p>
            </p:txBody>
          </p:sp>
          <p:graphicFrame>
            <p:nvGraphicFramePr>
              <p:cNvPr id="24616" name="Объект 57"/>
              <p:cNvGraphicFramePr>
                <a:graphicFrameLocks noChangeAspect="1"/>
              </p:cNvGraphicFramePr>
              <p:nvPr/>
            </p:nvGraphicFramePr>
            <p:xfrm>
              <a:off x="107504" y="3278762"/>
              <a:ext cx="613239" cy="4705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19" name="Equation" r:id="rId6" imgW="304536" imgH="203024" progId="Equation.DSMT4">
                      <p:embed/>
                    </p:oleObj>
                  </mc:Choice>
                  <mc:Fallback>
                    <p:oleObj name="Equation" r:id="rId6" imgW="304536" imgH="203024" progId="Equation.DSMT4">
                      <p:embed/>
                      <p:pic>
                        <p:nvPicPr>
                          <p:cNvPr id="0" name="Объект 5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7504" y="3278762"/>
                            <a:ext cx="613239" cy="4705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617" name="Object 4"/>
              <p:cNvGraphicFramePr>
                <a:graphicFrameLocks noChangeAspect="1"/>
              </p:cNvGraphicFramePr>
              <p:nvPr/>
            </p:nvGraphicFramePr>
            <p:xfrm>
              <a:off x="1377525" y="3258092"/>
              <a:ext cx="628981" cy="4705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20" name="Equation" r:id="rId8" imgW="304536" imgH="203024" progId="Equation.DSMT4">
                      <p:embed/>
                    </p:oleObj>
                  </mc:Choice>
                  <mc:Fallback>
                    <p:oleObj name="Equation" r:id="rId8" imgW="304536" imgH="203024" progId="Equation.DSMT4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77525" y="3258092"/>
                            <a:ext cx="628981" cy="4705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618" name="Object 22"/>
              <p:cNvGraphicFramePr>
                <a:graphicFrameLocks noChangeAspect="1"/>
              </p:cNvGraphicFramePr>
              <p:nvPr/>
            </p:nvGraphicFramePr>
            <p:xfrm>
              <a:off x="5823930" y="3340041"/>
              <a:ext cx="225947" cy="38849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21" name="Equation" r:id="rId10" imgW="114201" imgH="139579" progId="Equation.DSMT4">
                      <p:embed/>
                    </p:oleObj>
                  </mc:Choice>
                  <mc:Fallback>
                    <p:oleObj name="Equation" r:id="rId10" imgW="114201" imgH="139579" progId="Equation.DSMT4">
                      <p:embed/>
                      <p:pic>
                        <p:nvPicPr>
                          <p:cNvPr id="0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23930" y="3340041"/>
                            <a:ext cx="225947" cy="38849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1" name="TextBox 4"/>
            <p:cNvSpPr txBox="1">
              <a:spLocks noChangeArrowheads="1"/>
            </p:cNvSpPr>
            <p:nvPr/>
          </p:nvSpPr>
          <p:spPr bwMode="auto">
            <a:xfrm>
              <a:off x="250825" y="1556844"/>
              <a:ext cx="8688388" cy="83041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Palatino Linotype" pitchFamily="18" charset="0"/>
                  <a:cs typeface="Arial" charset="0"/>
                </a:defRPr>
              </a:lvl9pPr>
            </a:lstStyle>
            <a:p>
              <a:pPr algn="just">
                <a:defRPr/>
              </a:pPr>
              <a:r>
                <a:rPr lang="ru-RU" b="1" dirty="0"/>
                <a:t> </a:t>
              </a:r>
              <a:r>
                <a:rPr lang="en-US" sz="2400" dirty="0">
                  <a:solidFill>
                    <a:srgbClr val="0000FF"/>
                  </a:solidFill>
                  <a:latin typeface="+mj-lt"/>
                  <a:cs typeface="+mn-cs"/>
                </a:rPr>
                <a:t>In a practice </a:t>
              </a:r>
              <a:r>
                <a:rPr lang="en-US" sz="2400" dirty="0" smtClean="0">
                  <a:solidFill>
                    <a:srgbClr val="0000FF"/>
                  </a:solidFill>
                  <a:latin typeface="+mj-lt"/>
                  <a:cs typeface="+mn-cs"/>
                </a:rPr>
                <a:t>points of a contour line </a:t>
              </a:r>
              <a:r>
                <a:rPr lang="en-US" sz="2400" dirty="0">
                  <a:solidFill>
                    <a:srgbClr val="0000FF"/>
                  </a:solidFill>
                  <a:latin typeface="+mj-lt"/>
                  <a:cs typeface="+mn-cs"/>
                </a:rPr>
                <a:t>(CL) </a:t>
              </a:r>
              <a:r>
                <a:rPr lang="en-US" sz="2400" dirty="0" smtClean="0">
                  <a:solidFill>
                    <a:srgbClr val="0000FF"/>
                  </a:solidFill>
                  <a:latin typeface="+mj-lt"/>
                  <a:cs typeface="+mn-cs"/>
                </a:rPr>
                <a:t>are </a:t>
              </a:r>
              <a:r>
                <a:rPr lang="en-US" sz="2400" dirty="0" smtClean="0">
                  <a:solidFill>
                    <a:srgbClr val="FF0000"/>
                  </a:solidFill>
                  <a:latin typeface="+mj-lt"/>
                  <a:cs typeface="+mn-cs"/>
                </a:rPr>
                <a:t>measured with errors</a:t>
              </a:r>
              <a:r>
                <a:rPr lang="en-US" sz="2400" dirty="0" smtClean="0">
                  <a:solidFill>
                    <a:srgbClr val="0000FF"/>
                  </a:solidFill>
                  <a:latin typeface="+mj-lt"/>
                  <a:cs typeface="+mn-cs"/>
                </a:rPr>
                <a:t>. </a:t>
              </a:r>
            </a:p>
          </p:txBody>
        </p:sp>
        <p:graphicFrame>
          <p:nvGraphicFramePr>
            <p:cNvPr id="24611" name="Object 47"/>
            <p:cNvGraphicFramePr>
              <a:graphicFrameLocks noChangeAspect="1"/>
            </p:cNvGraphicFramePr>
            <p:nvPr/>
          </p:nvGraphicFramePr>
          <p:xfrm>
            <a:off x="2749550" y="3429000"/>
            <a:ext cx="2516188" cy="86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22" name="Equation" r:id="rId12" imgW="939800" imgH="457200" progId="Equation.DSMT4">
                    <p:embed/>
                  </p:oleObj>
                </mc:Choice>
                <mc:Fallback>
                  <p:oleObj name="Equation" r:id="rId12" imgW="939800" imgH="457200" progId="Equation.DSMT4">
                    <p:embed/>
                    <p:pic>
                      <p:nvPicPr>
                        <p:cNvPr id="0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9550" y="3429000"/>
                          <a:ext cx="2516188" cy="863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612" name="Object 48"/>
            <p:cNvGraphicFramePr>
              <a:graphicFrameLocks noChangeAspect="1"/>
            </p:cNvGraphicFramePr>
            <p:nvPr/>
          </p:nvGraphicFramePr>
          <p:xfrm>
            <a:off x="5375275" y="3678238"/>
            <a:ext cx="1949450" cy="373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23" name="Equation" r:id="rId14" imgW="583947" imgH="203112" progId="Equation.DSMT4">
                    <p:embed/>
                  </p:oleObj>
                </mc:Choice>
                <mc:Fallback>
                  <p:oleObj name="Equation" r:id="rId14" imgW="583947" imgH="203112" progId="Equation.DSMT4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5275" y="3678238"/>
                          <a:ext cx="1949450" cy="373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Прямоугольник 33"/>
            <p:cNvSpPr/>
            <p:nvPr/>
          </p:nvSpPr>
          <p:spPr>
            <a:xfrm>
              <a:off x="1828800" y="142126"/>
              <a:ext cx="5291138" cy="5843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ea typeface="+mj-ea"/>
                  <a:cs typeface="+mj-cs"/>
                </a:rPr>
                <a:t>Planar Shape Description </a:t>
              </a:r>
              <a:endPara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endParaRPr>
            </a:p>
          </p:txBody>
        </p:sp>
        <p:sp>
          <p:nvSpPr>
            <p:cNvPr id="24614" name="TextBox 34"/>
            <p:cNvSpPr txBox="1">
              <a:spLocks noChangeArrowheads="1"/>
            </p:cNvSpPr>
            <p:nvPr/>
          </p:nvSpPr>
          <p:spPr bwMode="auto">
            <a:xfrm>
              <a:off x="1949450" y="1960563"/>
              <a:ext cx="504825" cy="585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3200">
                  <a:solidFill>
                    <a:srgbClr val="FF3300"/>
                  </a:solidFill>
                  <a:sym typeface="Wingdings" panose="05000000000000000000" pitchFamily="2" charset="2"/>
                </a:rPr>
                <a:t></a:t>
              </a:r>
              <a:endParaRPr lang="ru-RU" altLang="ru-RU" sz="3200">
                <a:solidFill>
                  <a:srgbClr val="FF330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44513" y="107950"/>
            <a:ext cx="8229600" cy="6207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Planar Shape Approximation</a:t>
            </a:r>
            <a:endParaRPr lang="ru-RU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1046163" y="6356350"/>
            <a:ext cx="7342187" cy="365125"/>
          </a:xfrm>
        </p:spPr>
        <p:txBody>
          <a:bodyPr/>
          <a:lstStyle/>
          <a:p>
            <a:pPr>
              <a:defRPr/>
            </a:pPr>
            <a:r>
              <a:rPr lang="en-US" b="1"/>
              <a:t>© Dikusar N. Shape Approximation Based on Higher-Degree Polynomials.  MMCP2017</a:t>
            </a:r>
            <a:endParaRPr lang="ru-RU" b="1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984796C-0516-4746-8985-B2B6C4AA40E4}" type="slidenum">
              <a:rPr lang="ru-RU" altLang="ru-RU" sz="2000">
                <a:solidFill>
                  <a:srgbClr val="595959"/>
                </a:solidFill>
                <a:latin typeface="Century Gothic" panose="020B0502020202020204" pitchFamily="34" charset="0"/>
              </a:rPr>
              <a:pPr eaLnBrk="1" hangingPunct="1"/>
              <a:t>22</a:t>
            </a:fld>
            <a:endParaRPr lang="ru-RU" altLang="ru-RU" sz="200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Группа 9"/>
          <p:cNvGrpSpPr>
            <a:grpSpLocks/>
          </p:cNvGrpSpPr>
          <p:nvPr/>
        </p:nvGrpSpPr>
        <p:grpSpPr bwMode="auto">
          <a:xfrm>
            <a:off x="441325" y="1049338"/>
            <a:ext cx="8229600" cy="3500437"/>
            <a:chOff x="441325" y="1049338"/>
            <a:chExt cx="8229600" cy="3500437"/>
          </a:xfrm>
        </p:grpSpPr>
        <p:sp>
          <p:nvSpPr>
            <p:cNvPr id="27" name="Заголовок 1"/>
            <p:cNvSpPr txBox="1">
              <a:spLocks/>
            </p:cNvSpPr>
            <p:nvPr/>
          </p:nvSpPr>
          <p:spPr bwMode="auto">
            <a:xfrm>
              <a:off x="441325" y="1049338"/>
              <a:ext cx="8229600" cy="620712"/>
            </a:xfrm>
            <a:prstGeom prst="rect">
              <a:avLst/>
            </a:prstGeom>
          </p:spPr>
          <p:txBody>
            <a:bodyPr anchor="b"/>
            <a:lstStyle>
              <a:lvl1pPr algn="ctr" rtl="0" eaLnBrk="0" fontAlgn="base" hangingPunct="0">
                <a:lnSpc>
                  <a:spcPts val="5800"/>
                </a:lnSpc>
                <a:spcBef>
                  <a:spcPct val="0"/>
                </a:spcBef>
                <a:spcAft>
                  <a:spcPct val="0"/>
                </a:spcAft>
                <a:defRPr sz="5400" kern="1200">
                  <a:solidFill>
                    <a:schemeClr val="tx2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+mn-lt"/>
                  <a:ea typeface="+mj-ea"/>
                  <a:cs typeface="+mj-cs"/>
                </a:defRPr>
              </a:lvl1pPr>
              <a:lvl2pPr algn="ctr" rtl="0" eaLnBrk="0" fontAlgn="base" hangingPunct="0">
                <a:lnSpc>
                  <a:spcPts val="58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2"/>
                  </a:solidFill>
                  <a:latin typeface="Palatino Linotype" pitchFamily="18" charset="0"/>
                </a:defRPr>
              </a:lvl2pPr>
              <a:lvl3pPr algn="ctr" rtl="0" eaLnBrk="0" fontAlgn="base" hangingPunct="0">
                <a:lnSpc>
                  <a:spcPts val="58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2"/>
                  </a:solidFill>
                  <a:latin typeface="Palatino Linotype" pitchFamily="18" charset="0"/>
                </a:defRPr>
              </a:lvl3pPr>
              <a:lvl4pPr algn="ctr" rtl="0" eaLnBrk="0" fontAlgn="base" hangingPunct="0">
                <a:lnSpc>
                  <a:spcPts val="58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2"/>
                  </a:solidFill>
                  <a:latin typeface="Palatino Linotype" pitchFamily="18" charset="0"/>
                </a:defRPr>
              </a:lvl4pPr>
              <a:lvl5pPr algn="ctr" rtl="0" eaLnBrk="0" fontAlgn="base" hangingPunct="0">
                <a:lnSpc>
                  <a:spcPts val="58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2"/>
                  </a:solidFill>
                  <a:latin typeface="Palatino Linotype" pitchFamily="18" charset="0"/>
                </a:defRPr>
              </a:lvl5pPr>
              <a:lvl6pPr marL="457200" algn="ctr" rtl="0" fontAlgn="base">
                <a:lnSpc>
                  <a:spcPts val="58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2"/>
                  </a:solidFill>
                  <a:latin typeface="Palatino Linotype" pitchFamily="18" charset="0"/>
                </a:defRPr>
              </a:lvl6pPr>
              <a:lvl7pPr marL="914400" algn="ctr" rtl="0" fontAlgn="base">
                <a:lnSpc>
                  <a:spcPts val="58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2"/>
                  </a:solidFill>
                  <a:latin typeface="Palatino Linotype" pitchFamily="18" charset="0"/>
                </a:defRPr>
              </a:lvl7pPr>
              <a:lvl8pPr marL="1371600" algn="ctr" rtl="0" fontAlgn="base">
                <a:lnSpc>
                  <a:spcPts val="58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2"/>
                  </a:solidFill>
                  <a:latin typeface="Palatino Linotype" pitchFamily="18" charset="0"/>
                </a:defRPr>
              </a:lvl8pPr>
              <a:lvl9pPr marL="1828800" algn="ctr" rtl="0" fontAlgn="base">
                <a:lnSpc>
                  <a:spcPts val="5800"/>
                </a:lnSpc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2"/>
                  </a:solidFill>
                  <a:latin typeface="Palatino Linotype" pitchFamily="18" charset="0"/>
                </a:defRPr>
              </a:lvl9pPr>
            </a:lstStyle>
            <a:p>
              <a:pPr eaLnBrk="1" hangingPunct="1">
                <a:defRPr/>
              </a:pPr>
              <a:r>
                <a:rPr lang="en-US" sz="28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Informative sings of the shape:</a:t>
              </a:r>
              <a:endPara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grpSp>
          <p:nvGrpSpPr>
            <p:cNvPr id="24595" name="Группа 8"/>
            <p:cNvGrpSpPr>
              <a:grpSpLocks/>
            </p:cNvGrpSpPr>
            <p:nvPr/>
          </p:nvGrpSpPr>
          <p:grpSpPr bwMode="auto">
            <a:xfrm>
              <a:off x="1292225" y="1692275"/>
              <a:ext cx="1743075" cy="400050"/>
              <a:chOff x="1259632" y="1268760"/>
              <a:chExt cx="1743527" cy="400350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259632" y="1268760"/>
                <a:ext cx="1743527" cy="40035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Wingdings" pitchFamily="2" charset="2"/>
                  <a:buChar char="q"/>
                  <a:defRPr/>
                </a:pPr>
                <a:r>
                  <a:rPr lang="en-US" sz="20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+mn-cs"/>
                  </a:rPr>
                  <a:t>Length    .</a:t>
                </a:r>
                <a:endParaRPr lang="ru-RU" sz="2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+mn-cs"/>
                </a:endParaRPr>
              </a:p>
            </p:txBody>
          </p:sp>
          <p:graphicFrame>
            <p:nvGraphicFramePr>
              <p:cNvPr id="24608" name="Объект 5"/>
              <p:cNvGraphicFramePr>
                <a:graphicFrameLocks noChangeAspect="1"/>
              </p:cNvGraphicFramePr>
              <p:nvPr/>
            </p:nvGraphicFramePr>
            <p:xfrm>
              <a:off x="2595760" y="1277298"/>
              <a:ext cx="276225" cy="3286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24" name="Equation" r:id="rId16" imgW="139579" imgH="164957" progId="Equation.DSMT4">
                      <p:embed/>
                    </p:oleObj>
                  </mc:Choice>
                  <mc:Fallback>
                    <p:oleObj name="Equation" r:id="rId16" imgW="139579" imgH="164957" progId="Equation.DSMT4">
                      <p:embed/>
                      <p:pic>
                        <p:nvPicPr>
                          <p:cNvPr id="0" name="Объект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95760" y="1277298"/>
                            <a:ext cx="276225" cy="3286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4596" name="Группа 7"/>
            <p:cNvGrpSpPr>
              <a:grpSpLocks/>
            </p:cNvGrpSpPr>
            <p:nvPr/>
          </p:nvGrpSpPr>
          <p:grpSpPr bwMode="auto">
            <a:xfrm>
              <a:off x="1282700" y="2268538"/>
              <a:ext cx="6408738" cy="822325"/>
              <a:chOff x="1331640" y="1822758"/>
              <a:chExt cx="6408712" cy="82363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331640" y="1822758"/>
                <a:ext cx="6408712" cy="4006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  <a:defRPr/>
                </a:pPr>
                <a:r>
                  <a:rPr lang="ru-RU" sz="2000" b="1" dirty="0">
                    <a:solidFill>
                      <a:srgbClr val="0000FF"/>
                    </a:solidFill>
                    <a:latin typeface="+mj-lt"/>
                    <a:cs typeface="+mn-cs"/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+mn-cs"/>
                  </a:rPr>
                  <a:t>The relation of a thickness</a:t>
                </a:r>
                <a:endParaRPr lang="ru-RU" sz="2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+mn-cs"/>
                </a:endParaRPr>
              </a:p>
            </p:txBody>
          </p:sp>
          <p:graphicFrame>
            <p:nvGraphicFramePr>
              <p:cNvPr id="24606" name="Объект 6"/>
              <p:cNvGraphicFramePr>
                <a:graphicFrameLocks noChangeAspect="1"/>
              </p:cNvGraphicFramePr>
              <p:nvPr/>
            </p:nvGraphicFramePr>
            <p:xfrm>
              <a:off x="2074587" y="2191645"/>
              <a:ext cx="4975205" cy="4547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25" name="Equation" r:id="rId18" imgW="2514600" imgH="228600" progId="Equation.DSMT4">
                      <p:embed/>
                    </p:oleObj>
                  </mc:Choice>
                  <mc:Fallback>
                    <p:oleObj name="Equation" r:id="rId18" imgW="2514600" imgH="228600" progId="Equation.DSMT4">
                      <p:embed/>
                      <p:pic>
                        <p:nvPicPr>
                          <p:cNvPr id="0" name="Объект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74587" y="2191645"/>
                            <a:ext cx="4975205" cy="45474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4597" name="Группа 17"/>
            <p:cNvGrpSpPr>
              <a:grpSpLocks/>
            </p:cNvGrpSpPr>
            <p:nvPr/>
          </p:nvGrpSpPr>
          <p:grpSpPr bwMode="auto">
            <a:xfrm>
              <a:off x="1303338" y="3652838"/>
              <a:ext cx="6697662" cy="412750"/>
              <a:chOff x="1475656" y="2959347"/>
              <a:chExt cx="3816424" cy="413539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475656" y="2973661"/>
                <a:ext cx="3816424" cy="39922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  <a:defRPr/>
                </a:pPr>
                <a:r>
                  <a:rPr lang="ru-RU" sz="2000" b="1" dirty="0">
                    <a:solidFill>
                      <a:srgbClr val="0000CC"/>
                    </a:solidFill>
                    <a:latin typeface="+mj-lt"/>
                    <a:cs typeface="+mn-cs"/>
                  </a:rPr>
                  <a:t> </a:t>
                </a:r>
                <a:r>
                  <a:rPr lang="en-US" sz="200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+mn-cs"/>
                  </a:rPr>
                  <a:t>Zeros of a curvature            .</a:t>
                </a:r>
                <a:r>
                  <a:rPr lang="ru-RU" sz="2000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sz="2000" b="1" dirty="0">
                    <a:solidFill>
                      <a:srgbClr val="0000CC"/>
                    </a:solidFill>
                  </a:rPr>
                  <a:t>                                       </a:t>
                </a:r>
                <a:endParaRPr lang="ru-RU" sz="2000" b="1" dirty="0">
                  <a:solidFill>
                    <a:srgbClr val="0000CC"/>
                  </a:solidFill>
                  <a:latin typeface="+mj-lt"/>
                  <a:cs typeface="+mn-cs"/>
                </a:endParaRPr>
              </a:p>
            </p:txBody>
          </p:sp>
          <p:graphicFrame>
            <p:nvGraphicFramePr>
              <p:cNvPr id="24604" name="Объект 19"/>
              <p:cNvGraphicFramePr>
                <a:graphicFrameLocks noChangeAspect="1"/>
              </p:cNvGraphicFramePr>
              <p:nvPr/>
            </p:nvGraphicFramePr>
            <p:xfrm>
              <a:off x="3174062" y="2959347"/>
              <a:ext cx="473095" cy="4055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26" name="Equation" r:id="rId20" imgW="317225" imgH="203024" progId="Equation.DSMT4">
                      <p:embed/>
                    </p:oleObj>
                  </mc:Choice>
                  <mc:Fallback>
                    <p:oleObj name="Equation" r:id="rId20" imgW="317225" imgH="203024" progId="Equation.DSMT4">
                      <p:embed/>
                      <p:pic>
                        <p:nvPicPr>
                          <p:cNvPr id="0" name="Объект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74062" y="2959347"/>
                            <a:ext cx="473095" cy="40558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4598" name="Группа 9"/>
            <p:cNvGrpSpPr>
              <a:grpSpLocks/>
            </p:cNvGrpSpPr>
            <p:nvPr/>
          </p:nvGrpSpPr>
          <p:grpSpPr bwMode="auto">
            <a:xfrm>
              <a:off x="1282700" y="3213100"/>
              <a:ext cx="6529388" cy="427038"/>
              <a:chOff x="1282701" y="3717255"/>
              <a:chExt cx="6530965" cy="427708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1282701" y="3717255"/>
                <a:ext cx="6530965" cy="40067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342900" indent="-342900">
                  <a:buFont typeface="Wingdings" pitchFamily="2" charset="2"/>
                  <a:buChar char="q"/>
                  <a:defRPr/>
                </a:pPr>
                <a:r>
                  <a:rPr lang="en-US" sz="20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cs typeface="+mn-cs"/>
                  </a:rPr>
                  <a:t>Differential informative signs                            .</a:t>
                </a:r>
                <a:r>
                  <a:rPr lang="en-US" sz="2000" b="1" dirty="0">
                    <a:solidFill>
                      <a:srgbClr val="0000FF"/>
                    </a:solidFill>
                    <a:latin typeface="+mj-lt"/>
                    <a:cs typeface="+mn-cs"/>
                  </a:rPr>
                  <a:t>                               </a:t>
                </a:r>
                <a:endParaRPr lang="ru-RU" sz="2000" b="1" dirty="0">
                  <a:solidFill>
                    <a:srgbClr val="0000CC"/>
                  </a:solidFill>
                  <a:latin typeface="+mj-lt"/>
                  <a:cs typeface="+mn-cs"/>
                </a:endParaRPr>
              </a:p>
            </p:txBody>
          </p:sp>
          <p:graphicFrame>
            <p:nvGraphicFramePr>
              <p:cNvPr id="24602" name="Объект 8"/>
              <p:cNvGraphicFramePr>
                <a:graphicFrameLocks noChangeAspect="1"/>
              </p:cNvGraphicFramePr>
              <p:nvPr/>
            </p:nvGraphicFramePr>
            <p:xfrm>
              <a:off x="5292882" y="3773562"/>
              <a:ext cx="1841669" cy="37140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27" name="Equation" r:id="rId22" imgW="888614" imgH="203112" progId="Equation.DSMT4">
                      <p:embed/>
                    </p:oleObj>
                  </mc:Choice>
                  <mc:Fallback>
                    <p:oleObj name="Equation" r:id="rId22" imgW="888614" imgH="203112" progId="Equation.DSMT4">
                      <p:embed/>
                      <p:pic>
                        <p:nvPicPr>
                          <p:cNvPr id="0" name="Объект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92882" y="3773562"/>
                            <a:ext cx="1841669" cy="37140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9" name="Овал 8"/>
            <p:cNvSpPr/>
            <p:nvPr/>
          </p:nvSpPr>
          <p:spPr>
            <a:xfrm>
              <a:off x="5148263" y="3213100"/>
              <a:ext cx="2303462" cy="504825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1350963" y="4149725"/>
              <a:ext cx="1590675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342900" indent="-342900">
                <a:buFont typeface="Wingdings" pitchFamily="2" charset="2"/>
                <a:buChar char="q"/>
                <a:defRPr/>
              </a:pPr>
              <a:r>
                <a:rPr lang="en-US" sz="2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+mn-cs"/>
                </a:rPr>
                <a:t>Others</a:t>
              </a:r>
              <a:r>
                <a:rPr lang="ru-RU" sz="2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+mn-cs"/>
                </a:rPr>
                <a:t>…</a:t>
              </a:r>
            </a:p>
          </p:txBody>
        </p:sp>
      </p:grpSp>
      <p:grpSp>
        <p:nvGrpSpPr>
          <p:cNvPr id="24588" name="Группа 24"/>
          <p:cNvGrpSpPr>
            <a:grpSpLocks/>
          </p:cNvGrpSpPr>
          <p:nvPr/>
        </p:nvGrpSpPr>
        <p:grpSpPr bwMode="auto">
          <a:xfrm>
            <a:off x="287338" y="6330950"/>
            <a:ext cx="684212" cy="357188"/>
            <a:chOff x="0" y="0"/>
            <a:chExt cx="1003300" cy="577850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0" y="0"/>
              <a:ext cx="1003300" cy="5778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0000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24593" name="Рисунок 27"/>
            <p:cNvPicPr>
              <a:picLocks noChangeAspect="1"/>
            </p:cNvPicPr>
            <p:nvPr/>
          </p:nvPicPr>
          <p:blipFill>
            <a:blip r:embed="rId2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77" t="42021" r="46417" b="42767"/>
            <a:stretch>
              <a:fillRect/>
            </a:stretch>
          </p:blipFill>
          <p:spPr bwMode="auto">
            <a:xfrm>
              <a:off x="31750" y="19050"/>
              <a:ext cx="9588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Дата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b="1"/>
              <a:t>3-7.07.2017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500"/>
                                        <p:tgtEl>
                                          <p:spTgt spid="30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1" grpId="0"/>
      <p:bldP spid="21" grpId="1"/>
      <p:bldP spid="2" grpId="0"/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Object 14"/>
          <p:cNvGraphicFramePr>
            <a:graphicFrameLocks noChangeAspect="1"/>
          </p:cNvGraphicFramePr>
          <p:nvPr/>
        </p:nvGraphicFramePr>
        <p:xfrm>
          <a:off x="1441450" y="1508125"/>
          <a:ext cx="3757613" cy="145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2" name="Equation" r:id="rId3" imgW="2235200" imgH="812800" progId="Equation.DSMT4">
                  <p:embed/>
                </p:oleObj>
              </mc:Choice>
              <mc:Fallback>
                <p:oleObj name="Equation" r:id="rId3" imgW="2235200" imgH="812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450" y="1508125"/>
                        <a:ext cx="3757613" cy="1452563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97"/>
          <p:cNvGrpSpPr>
            <a:grpSpLocks/>
          </p:cNvGrpSpPr>
          <p:nvPr/>
        </p:nvGrpSpPr>
        <p:grpSpPr bwMode="auto">
          <a:xfrm>
            <a:off x="4927600" y="1411288"/>
            <a:ext cx="4037013" cy="2881312"/>
            <a:chOff x="5421998" y="4053974"/>
            <a:chExt cx="3038434" cy="2418264"/>
          </a:xfrm>
        </p:grpSpPr>
        <p:sp>
          <p:nvSpPr>
            <p:cNvPr id="38" name="Полилиния 37"/>
            <p:cNvSpPr/>
            <p:nvPr/>
          </p:nvSpPr>
          <p:spPr>
            <a:xfrm>
              <a:off x="5580910" y="4436366"/>
              <a:ext cx="2365749" cy="1332377"/>
            </a:xfrm>
            <a:custGeom>
              <a:avLst/>
              <a:gdLst>
                <a:gd name="connsiteX0" fmla="*/ 972532 w 1775750"/>
                <a:gd name="connsiteY0" fmla="*/ 0 h 1060692"/>
                <a:gd name="connsiteX1" fmla="*/ 1544032 w 1775750"/>
                <a:gd name="connsiteY1" fmla="*/ 114300 h 1060692"/>
                <a:gd name="connsiteX2" fmla="*/ 1772632 w 1775750"/>
                <a:gd name="connsiteY2" fmla="*/ 520700 h 1060692"/>
                <a:gd name="connsiteX3" fmla="*/ 1651982 w 1775750"/>
                <a:gd name="connsiteY3" fmla="*/ 946150 h 1060692"/>
                <a:gd name="connsiteX4" fmla="*/ 1315432 w 1775750"/>
                <a:gd name="connsiteY4" fmla="*/ 1060450 h 1060692"/>
                <a:gd name="connsiteX5" fmla="*/ 845532 w 1775750"/>
                <a:gd name="connsiteY5" fmla="*/ 927100 h 1060692"/>
                <a:gd name="connsiteX6" fmla="*/ 515332 w 1775750"/>
                <a:gd name="connsiteY6" fmla="*/ 552450 h 1060692"/>
                <a:gd name="connsiteX7" fmla="*/ 254982 w 1775750"/>
                <a:gd name="connsiteY7" fmla="*/ 450850 h 1060692"/>
                <a:gd name="connsiteX8" fmla="*/ 83532 w 1775750"/>
                <a:gd name="connsiteY8" fmla="*/ 603250 h 1060692"/>
                <a:gd name="connsiteX9" fmla="*/ 7332 w 1775750"/>
                <a:gd name="connsiteY9" fmla="*/ 882650 h 1060692"/>
                <a:gd name="connsiteX10" fmla="*/ 7332 w 1775750"/>
                <a:gd name="connsiteY10" fmla="*/ 914400 h 106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75750" h="1060692">
                  <a:moveTo>
                    <a:pt x="972532" y="0"/>
                  </a:moveTo>
                  <a:cubicBezTo>
                    <a:pt x="1191607" y="13758"/>
                    <a:pt x="1410682" y="27517"/>
                    <a:pt x="1544032" y="114300"/>
                  </a:cubicBezTo>
                  <a:cubicBezTo>
                    <a:pt x="1677382" y="201083"/>
                    <a:pt x="1754640" y="382058"/>
                    <a:pt x="1772632" y="520700"/>
                  </a:cubicBezTo>
                  <a:cubicBezTo>
                    <a:pt x="1790624" y="659342"/>
                    <a:pt x="1728182" y="856192"/>
                    <a:pt x="1651982" y="946150"/>
                  </a:cubicBezTo>
                  <a:cubicBezTo>
                    <a:pt x="1575782" y="1036108"/>
                    <a:pt x="1449840" y="1063625"/>
                    <a:pt x="1315432" y="1060450"/>
                  </a:cubicBezTo>
                  <a:cubicBezTo>
                    <a:pt x="1181024" y="1057275"/>
                    <a:pt x="978882" y="1011767"/>
                    <a:pt x="845532" y="927100"/>
                  </a:cubicBezTo>
                  <a:cubicBezTo>
                    <a:pt x="712182" y="842433"/>
                    <a:pt x="613757" y="631825"/>
                    <a:pt x="515332" y="552450"/>
                  </a:cubicBezTo>
                  <a:cubicBezTo>
                    <a:pt x="416907" y="473075"/>
                    <a:pt x="326949" y="442383"/>
                    <a:pt x="254982" y="450850"/>
                  </a:cubicBezTo>
                  <a:cubicBezTo>
                    <a:pt x="183015" y="459317"/>
                    <a:pt x="124807" y="531283"/>
                    <a:pt x="83532" y="603250"/>
                  </a:cubicBezTo>
                  <a:cubicBezTo>
                    <a:pt x="42257" y="675217"/>
                    <a:pt x="20032" y="830792"/>
                    <a:pt x="7332" y="882650"/>
                  </a:cubicBezTo>
                  <a:cubicBezTo>
                    <a:pt x="-5368" y="934508"/>
                    <a:pt x="982" y="924454"/>
                    <a:pt x="7332" y="914400"/>
                  </a:cubicBezTo>
                </a:path>
              </a:pathLst>
            </a:cu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627" name="TextBox 38"/>
            <p:cNvSpPr txBox="1">
              <a:spLocks noChangeArrowheads="1"/>
            </p:cNvSpPr>
            <p:nvPr/>
          </p:nvSpPr>
          <p:spPr bwMode="auto">
            <a:xfrm rot="1922777">
              <a:off x="6383770" y="5244207"/>
              <a:ext cx="274637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800">
                  <a:solidFill>
                    <a:srgbClr val="FF0000"/>
                  </a:solidFill>
                  <a:latin typeface="Palatino Linotype" panose="02040502050505030304" pitchFamily="18" charset="0"/>
                </a:rPr>
                <a:t>I</a:t>
              </a:r>
              <a:endParaRPr lang="ru-RU" altLang="ru-RU" sz="2800">
                <a:solidFill>
                  <a:srgbClr val="FF0000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25628" name="TextBox 39"/>
            <p:cNvSpPr txBox="1">
              <a:spLocks noChangeArrowheads="1"/>
            </p:cNvSpPr>
            <p:nvPr/>
          </p:nvSpPr>
          <p:spPr bwMode="auto">
            <a:xfrm rot="-4603598">
              <a:off x="5546617" y="5325318"/>
              <a:ext cx="27463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800">
                  <a:solidFill>
                    <a:srgbClr val="FF0000"/>
                  </a:solidFill>
                  <a:latin typeface="Palatino Linotype" panose="02040502050505030304" pitchFamily="18" charset="0"/>
                </a:rPr>
                <a:t>I</a:t>
              </a:r>
              <a:endParaRPr lang="ru-RU" altLang="ru-RU" sz="2800">
                <a:solidFill>
                  <a:srgbClr val="FF0000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25629" name="TextBox 40"/>
            <p:cNvSpPr txBox="1">
              <a:spLocks noChangeArrowheads="1"/>
            </p:cNvSpPr>
            <p:nvPr/>
          </p:nvSpPr>
          <p:spPr bwMode="auto">
            <a:xfrm>
              <a:off x="7399282" y="5569492"/>
              <a:ext cx="274637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800">
                  <a:solidFill>
                    <a:srgbClr val="FF0000"/>
                  </a:solidFill>
                  <a:latin typeface="Palatino Linotype" panose="02040502050505030304" pitchFamily="18" charset="0"/>
                </a:rPr>
                <a:t>I</a:t>
              </a:r>
              <a:endParaRPr lang="ru-RU" altLang="ru-RU" sz="2800">
                <a:solidFill>
                  <a:srgbClr val="FF0000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25630" name="TextBox 41"/>
            <p:cNvSpPr txBox="1">
              <a:spLocks noChangeArrowheads="1"/>
            </p:cNvSpPr>
            <p:nvPr/>
          </p:nvSpPr>
          <p:spPr bwMode="auto">
            <a:xfrm rot="1919095">
              <a:off x="7525394" y="4403452"/>
              <a:ext cx="273050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800">
                  <a:solidFill>
                    <a:srgbClr val="FF0000"/>
                  </a:solidFill>
                  <a:latin typeface="Palatino Linotype" panose="02040502050505030304" pitchFamily="18" charset="0"/>
                </a:rPr>
                <a:t>I</a:t>
              </a:r>
              <a:endParaRPr lang="ru-RU" altLang="ru-RU" sz="2800">
                <a:solidFill>
                  <a:srgbClr val="FF0000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25631" name="TextBox 42"/>
            <p:cNvSpPr txBox="1">
              <a:spLocks noChangeArrowheads="1"/>
            </p:cNvSpPr>
            <p:nvPr/>
          </p:nvSpPr>
          <p:spPr bwMode="auto">
            <a:xfrm>
              <a:off x="6753869" y="4240305"/>
              <a:ext cx="27463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800">
                  <a:solidFill>
                    <a:srgbClr val="FF0000"/>
                  </a:solidFill>
                  <a:latin typeface="Palatino Linotype" panose="02040502050505030304" pitchFamily="18" charset="0"/>
                </a:rPr>
                <a:t>I</a:t>
              </a:r>
              <a:endParaRPr lang="ru-RU" altLang="ru-RU" sz="2800">
                <a:solidFill>
                  <a:srgbClr val="FF0000"/>
                </a:solidFill>
                <a:latin typeface="Palatino Linotype" panose="02040502050505030304" pitchFamily="18" charset="0"/>
              </a:endParaRPr>
            </a:p>
          </p:txBody>
        </p:sp>
        <p:graphicFrame>
          <p:nvGraphicFramePr>
            <p:cNvPr id="25632" name="Объект 43"/>
            <p:cNvGraphicFramePr>
              <a:graphicFrameLocks noChangeAspect="1"/>
            </p:cNvGraphicFramePr>
            <p:nvPr/>
          </p:nvGraphicFramePr>
          <p:xfrm>
            <a:off x="5766444" y="5019725"/>
            <a:ext cx="317500" cy="438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43" name="Equation" r:id="rId5" imgW="165028" imgH="228501" progId="Equation.DSMT4">
                    <p:embed/>
                  </p:oleObj>
                </mc:Choice>
                <mc:Fallback>
                  <p:oleObj name="Equation" r:id="rId5" imgW="165028" imgH="228501" progId="Equation.DSMT4">
                    <p:embed/>
                    <p:pic>
                      <p:nvPicPr>
                        <p:cNvPr id="0" name="Объект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6444" y="5019725"/>
                          <a:ext cx="317500" cy="438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3" name="Объект 44"/>
            <p:cNvGraphicFramePr>
              <a:graphicFrameLocks noChangeAspect="1"/>
            </p:cNvGraphicFramePr>
            <p:nvPr/>
          </p:nvGraphicFramePr>
          <p:xfrm>
            <a:off x="6876256" y="5085184"/>
            <a:ext cx="341313" cy="438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44" name="Equation" r:id="rId7" imgW="177646" imgH="228402" progId="Equation.DSMT4">
                    <p:embed/>
                  </p:oleObj>
                </mc:Choice>
                <mc:Fallback>
                  <p:oleObj name="Equation" r:id="rId7" imgW="177646" imgH="228402" progId="Equation.DSMT4">
                    <p:embed/>
                    <p:pic>
                      <p:nvPicPr>
                        <p:cNvPr id="0" name="Объект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6256" y="5085184"/>
                          <a:ext cx="341313" cy="438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4" name="Объект 45"/>
            <p:cNvGraphicFramePr>
              <a:graphicFrameLocks noChangeAspect="1"/>
            </p:cNvGraphicFramePr>
            <p:nvPr/>
          </p:nvGraphicFramePr>
          <p:xfrm>
            <a:off x="7947669" y="4857800"/>
            <a:ext cx="512763" cy="438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45" name="Equation" r:id="rId9" imgW="266584" imgH="228501" progId="Equation.DSMT4">
                    <p:embed/>
                  </p:oleObj>
                </mc:Choice>
                <mc:Fallback>
                  <p:oleObj name="Equation" r:id="rId9" imgW="266584" imgH="228501" progId="Equation.DSMT4">
                    <p:embed/>
                    <p:pic>
                      <p:nvPicPr>
                        <p:cNvPr id="0" name="Объект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47669" y="4857800"/>
                          <a:ext cx="512763" cy="438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5" name="Объект 46"/>
            <p:cNvGraphicFramePr>
              <a:graphicFrameLocks noChangeAspect="1"/>
            </p:cNvGraphicFramePr>
            <p:nvPr/>
          </p:nvGraphicFramePr>
          <p:xfrm>
            <a:off x="7105142" y="4053974"/>
            <a:ext cx="389472" cy="4385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46" name="Equation" r:id="rId11" imgW="203112" imgH="228501" progId="Equation.DSMT4">
                    <p:embed/>
                  </p:oleObj>
                </mc:Choice>
                <mc:Fallback>
                  <p:oleObj name="Equation" r:id="rId11" imgW="203112" imgH="228501" progId="Equation.DSMT4">
                    <p:embed/>
                    <p:pic>
                      <p:nvPicPr>
                        <p:cNvPr id="0" name="Объект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05142" y="4053974"/>
                          <a:ext cx="389472" cy="4385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36" name="TextBox 92"/>
            <p:cNvSpPr txBox="1">
              <a:spLocks noChangeArrowheads="1"/>
            </p:cNvSpPr>
            <p:nvPr/>
          </p:nvSpPr>
          <p:spPr bwMode="auto">
            <a:xfrm rot="-5400000">
              <a:off x="7859642" y="5057825"/>
              <a:ext cx="274637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800">
                  <a:solidFill>
                    <a:srgbClr val="FF0000"/>
                  </a:solidFill>
                  <a:latin typeface="Palatino Linotype" panose="02040502050505030304" pitchFamily="18" charset="0"/>
                </a:rPr>
                <a:t>I</a:t>
              </a:r>
              <a:endParaRPr lang="ru-RU" altLang="ru-RU" sz="2800">
                <a:solidFill>
                  <a:srgbClr val="FF0000"/>
                </a:solidFill>
                <a:latin typeface="Palatino Linotype" panose="02040502050505030304" pitchFamily="18" charset="0"/>
              </a:endParaRPr>
            </a:p>
          </p:txBody>
        </p:sp>
        <p:graphicFrame>
          <p:nvGraphicFramePr>
            <p:cNvPr id="25637" name="Object 60"/>
            <p:cNvGraphicFramePr>
              <a:graphicFrameLocks noChangeAspect="1"/>
            </p:cNvGraphicFramePr>
            <p:nvPr/>
          </p:nvGraphicFramePr>
          <p:xfrm>
            <a:off x="6088709" y="6009904"/>
            <a:ext cx="1636907" cy="462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47" name="Equation" r:id="rId13" imgW="850531" imgH="241195" progId="Equation.DSMT4">
                    <p:embed/>
                  </p:oleObj>
                </mc:Choice>
                <mc:Fallback>
                  <p:oleObj name="Equation" r:id="rId13" imgW="850531" imgH="241195" progId="Equation.DSMT4">
                    <p:embed/>
                    <p:pic>
                      <p:nvPicPr>
                        <p:cNvPr id="0" name="Object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8709" y="6009904"/>
                          <a:ext cx="1636907" cy="4623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" name="Левая фигурная скобка 87"/>
            <p:cNvSpPr/>
            <p:nvPr/>
          </p:nvSpPr>
          <p:spPr>
            <a:xfrm rot="17195401">
              <a:off x="6715931" y="5348541"/>
              <a:ext cx="475659" cy="974975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9" name="Блок-схема: узел 88"/>
            <p:cNvSpPr/>
            <p:nvPr/>
          </p:nvSpPr>
          <p:spPr>
            <a:xfrm>
              <a:off x="6922695" y="5660821"/>
              <a:ext cx="97975" cy="97263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0" name="Блок-схема: узел 89"/>
            <p:cNvSpPr/>
            <p:nvPr/>
          </p:nvSpPr>
          <p:spPr>
            <a:xfrm>
              <a:off x="7455586" y="5723442"/>
              <a:ext cx="96781" cy="97264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1" name="Блок-схема: узел 90"/>
            <p:cNvSpPr/>
            <p:nvPr/>
          </p:nvSpPr>
          <p:spPr>
            <a:xfrm>
              <a:off x="6469858" y="5387683"/>
              <a:ext cx="96780" cy="97264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700088" y="115888"/>
            <a:ext cx="745013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BEM-Segmentation of a Contour Line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1039813" y="6356350"/>
            <a:ext cx="7493000" cy="365125"/>
          </a:xfrm>
        </p:spPr>
        <p:txBody>
          <a:bodyPr/>
          <a:lstStyle/>
          <a:p>
            <a:pPr>
              <a:defRPr/>
            </a:pPr>
            <a:r>
              <a:rPr lang="en-US" b="1"/>
              <a:t>© Dikusar N. Shape Approximation Based on Higher-Degree Polynomials.  MMCP2017</a:t>
            </a:r>
            <a:endParaRPr lang="ru-RU" b="1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39C7A21-5044-4401-95DF-1FD156A109BA}" type="slidenum">
              <a:rPr lang="ru-RU" altLang="ru-RU" sz="2000">
                <a:solidFill>
                  <a:srgbClr val="595959"/>
                </a:solidFill>
                <a:latin typeface="Century Gothic" panose="020B0502020202020204" pitchFamily="34" charset="0"/>
              </a:rPr>
              <a:pPr eaLnBrk="1" hangingPunct="1"/>
              <a:t>23</a:t>
            </a:fld>
            <a:endParaRPr lang="ru-RU" altLang="ru-RU" sz="200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1476375" y="779463"/>
            <a:ext cx="6565900" cy="561975"/>
            <a:chOff x="1403648" y="992449"/>
            <a:chExt cx="6566221" cy="560736"/>
          </a:xfrm>
        </p:grpSpPr>
        <p:sp>
          <p:nvSpPr>
            <p:cNvPr id="23571" name="Прямоугольник 4"/>
            <p:cNvSpPr>
              <a:spLocks noChangeArrowheads="1"/>
            </p:cNvSpPr>
            <p:nvPr/>
          </p:nvSpPr>
          <p:spPr bwMode="auto">
            <a:xfrm>
              <a:off x="1403648" y="1041553"/>
              <a:ext cx="6566221" cy="46252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Preparation of the three-point grids</a:t>
              </a:r>
              <a:r>
                <a:rPr lang="en-US" sz="2400" dirty="0">
                  <a:solidFill>
                    <a:srgbClr val="0000CC"/>
                  </a:solidFill>
                  <a:latin typeface="Century Gothic" pitchFamily="34" charset="0"/>
                </a:rPr>
                <a:t>              </a:t>
              </a:r>
              <a:endParaRPr lang="ru-RU" sz="2400" dirty="0">
                <a:solidFill>
                  <a:srgbClr val="0000CC"/>
                </a:solidFill>
                <a:latin typeface="Century Gothic" pitchFamily="34" charset="0"/>
              </a:endParaRPr>
            </a:p>
          </p:txBody>
        </p:sp>
        <p:graphicFrame>
          <p:nvGraphicFramePr>
            <p:cNvPr id="25625" name="Object 25"/>
            <p:cNvGraphicFramePr>
              <a:graphicFrameLocks noChangeAspect="1"/>
            </p:cNvGraphicFramePr>
            <p:nvPr/>
          </p:nvGraphicFramePr>
          <p:xfrm>
            <a:off x="6787936" y="992449"/>
            <a:ext cx="591949" cy="5607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48" name="Equation" r:id="rId15" imgW="266469" imgH="241091" progId="Equation.DSMT4">
                    <p:embed/>
                  </p:oleObj>
                </mc:Choice>
                <mc:Fallback>
                  <p:oleObj name="Equation" r:id="rId15" imgW="266469" imgH="241091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7936" y="992449"/>
                          <a:ext cx="591949" cy="5607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608" name="Группа 31"/>
          <p:cNvGrpSpPr>
            <a:grpSpLocks/>
          </p:cNvGrpSpPr>
          <p:nvPr/>
        </p:nvGrpSpPr>
        <p:grpSpPr bwMode="auto">
          <a:xfrm>
            <a:off x="287338" y="6330950"/>
            <a:ext cx="684212" cy="357188"/>
            <a:chOff x="0" y="0"/>
            <a:chExt cx="1003300" cy="577850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0"/>
              <a:ext cx="1003300" cy="5778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0000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25623" name="Рисунок 33"/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77" t="42021" r="46417" b="42767"/>
            <a:stretch>
              <a:fillRect/>
            </a:stretch>
          </p:blipFill>
          <p:spPr bwMode="auto">
            <a:xfrm>
              <a:off x="31750" y="19050"/>
              <a:ext cx="9588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b="1"/>
              <a:t>3-7.07.2017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79463" y="4043363"/>
            <a:ext cx="1216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>
                <a:solidFill>
                  <a:srgbClr val="000000"/>
                </a:solidFill>
                <a:latin typeface="Century Gothic" panose="020B0502020202020204" pitchFamily="34" charset="0"/>
              </a:rPr>
              <a:t>where                        </a:t>
            </a:r>
            <a:endParaRPr lang="ru-RU" altLang="ru-RU"/>
          </a:p>
        </p:txBody>
      </p:sp>
      <p:grpSp>
        <p:nvGrpSpPr>
          <p:cNvPr id="7" name="Группа 12"/>
          <p:cNvGrpSpPr>
            <a:grpSpLocks/>
          </p:cNvGrpSpPr>
          <p:nvPr/>
        </p:nvGrpSpPr>
        <p:grpSpPr bwMode="auto">
          <a:xfrm>
            <a:off x="755650" y="4437063"/>
            <a:ext cx="7940675" cy="1028700"/>
            <a:chOff x="755575" y="4149080"/>
            <a:chExt cx="7940210" cy="102895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801610" y="4717548"/>
              <a:ext cx="4508236" cy="4604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>
                  <a:latin typeface="+mj-lt"/>
                  <a:cs typeface="+mn-cs"/>
                </a:rPr>
                <a:t>is the number of segments.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dirty="0"/>
            </a:p>
          </p:txBody>
        </p:sp>
        <p:graphicFrame>
          <p:nvGraphicFramePr>
            <p:cNvPr id="25617" name="Object 15"/>
            <p:cNvGraphicFramePr>
              <a:graphicFrameLocks noChangeAspect="1"/>
            </p:cNvGraphicFramePr>
            <p:nvPr/>
          </p:nvGraphicFramePr>
          <p:xfrm>
            <a:off x="755575" y="4181800"/>
            <a:ext cx="2195191" cy="534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49" name="Equation" r:id="rId18" imgW="774364" imgH="253890" progId="Equation.DSMT4">
                    <p:embed/>
                  </p:oleObj>
                </mc:Choice>
                <mc:Fallback>
                  <p:oleObj name="Equation" r:id="rId18" imgW="774364" imgH="25389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575" y="4181800"/>
                          <a:ext cx="2195191" cy="5349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8" name="Объект 59"/>
            <p:cNvGraphicFramePr>
              <a:graphicFrameLocks noChangeAspect="1"/>
            </p:cNvGraphicFramePr>
            <p:nvPr/>
          </p:nvGraphicFramePr>
          <p:xfrm>
            <a:off x="8086279" y="4149080"/>
            <a:ext cx="590177" cy="5876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50" name="Equation" r:id="rId20" imgW="266469" imgH="241091" progId="Equation.DSMT4">
                    <p:embed/>
                  </p:oleObj>
                </mc:Choice>
                <mc:Fallback>
                  <p:oleObj name="Equation" r:id="rId20" imgW="266469" imgH="241091" progId="Equation.DSMT4">
                    <p:embed/>
                    <p:pic>
                      <p:nvPicPr>
                        <p:cNvPr id="0" name="Объект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86279" y="4149080"/>
                          <a:ext cx="590177" cy="5876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Прямоугольник 8"/>
            <p:cNvSpPr/>
            <p:nvPr/>
          </p:nvSpPr>
          <p:spPr>
            <a:xfrm>
              <a:off x="2773170" y="4220535"/>
              <a:ext cx="5922615" cy="83047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>
                  <a:latin typeface="+mj-lt"/>
                  <a:cs typeface="+mn-cs"/>
                </a:rPr>
                <a:t> is the number of points on the grid      </a:t>
              </a:r>
              <a:r>
                <a:rPr lang="en-US" sz="2400" dirty="0"/>
                <a:t> </a:t>
              </a:r>
              <a:r>
                <a:rPr lang="en-US" sz="2400" dirty="0">
                  <a:latin typeface="+mj-lt"/>
                  <a:cs typeface="+mn-cs"/>
                </a:rPr>
                <a:t>.</a:t>
              </a:r>
              <a:endParaRPr lang="ru-RU" sz="2400" dirty="0">
                <a:latin typeface="+mj-lt"/>
                <a:cs typeface="+mn-cs"/>
              </a:endParaRPr>
            </a:p>
          </p:txBody>
        </p:sp>
      </p:grpSp>
      <p:sp>
        <p:nvSpPr>
          <p:cNvPr id="40" name="Овал 39"/>
          <p:cNvSpPr/>
          <p:nvPr/>
        </p:nvSpPr>
        <p:spPr>
          <a:xfrm>
            <a:off x="5727700" y="3836988"/>
            <a:ext cx="555625" cy="528637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7470775" y="3789363"/>
            <a:ext cx="557213" cy="530225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6607175" y="3762375"/>
            <a:ext cx="557213" cy="530225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46" name="Object 13"/>
          <p:cNvGraphicFramePr>
            <a:graphicFrameLocks noChangeAspect="1"/>
          </p:cNvGraphicFramePr>
          <p:nvPr/>
        </p:nvGraphicFramePr>
        <p:xfrm>
          <a:off x="2773363" y="2989263"/>
          <a:ext cx="1150937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1" name="Equation" r:id="rId22" imgW="634725" imgH="241195" progId="Equation.DSMT4">
                  <p:embed/>
                </p:oleObj>
              </mc:Choice>
              <mc:Fallback>
                <p:oleObj name="Equation" r:id="rId22" imgW="634725" imgH="24119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363" y="2989263"/>
                        <a:ext cx="1150937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6" grpId="0"/>
      <p:bldP spid="40" grpId="0" animBg="1"/>
      <p:bldP spid="41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b="10811"/>
          <a:stretch>
            <a:fillRect/>
          </a:stretch>
        </p:blipFill>
        <p:spPr bwMode="auto">
          <a:xfrm>
            <a:off x="571500" y="3098800"/>
            <a:ext cx="14795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b="10757"/>
          <a:stretch>
            <a:fillRect/>
          </a:stretch>
        </p:blipFill>
        <p:spPr bwMode="auto">
          <a:xfrm>
            <a:off x="565150" y="3117850"/>
            <a:ext cx="150177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95288" y="44450"/>
            <a:ext cx="8229600" cy="936625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Three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Stages of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BEM-MSPPA Algorithm </a:t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for Planar Curves Approximation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pSp>
        <p:nvGrpSpPr>
          <p:cNvPr id="2" name="Группа 45"/>
          <p:cNvGrpSpPr>
            <a:grpSpLocks/>
          </p:cNvGrpSpPr>
          <p:nvPr/>
        </p:nvGrpSpPr>
        <p:grpSpPr bwMode="auto">
          <a:xfrm>
            <a:off x="4486275" y="3305175"/>
            <a:ext cx="1979613" cy="1066800"/>
            <a:chOff x="5486400" y="3204691"/>
            <a:chExt cx="1608709" cy="1190509"/>
          </a:xfrm>
        </p:grpSpPr>
        <p:pic>
          <p:nvPicPr>
            <p:cNvPr id="26693" name="Picture 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0" t="6877" b="11610"/>
            <a:stretch>
              <a:fillRect/>
            </a:stretch>
          </p:blipFill>
          <p:spPr bwMode="auto">
            <a:xfrm>
              <a:off x="5486400" y="3204691"/>
              <a:ext cx="1456038" cy="1165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94" name="Picture 1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3627" y="3376357"/>
              <a:ext cx="1381482" cy="1018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388938" y="1757363"/>
            <a:ext cx="7915275" cy="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entury Gothic" pitchFamily="34" charset="0"/>
                <a:cs typeface="Arial" charset="0"/>
              </a:rPr>
              <a:t> </a:t>
            </a:r>
            <a:r>
              <a:rPr lang="en-US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omic Sans MS" pitchFamily="66" charset="0"/>
                <a:cs typeface="Arial" charset="0"/>
              </a:rPr>
              <a:t>III.</a:t>
            </a:r>
            <a:r>
              <a:rPr lang="ru-RU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omic Sans MS" pitchFamily="66" charset="0"/>
                <a:cs typeface="Arial" charset="0"/>
              </a:rPr>
              <a:t>BEM-Approximation (</a:t>
            </a:r>
            <a:r>
              <a:rPr lang="en-US" dirty="0">
                <a:solidFill>
                  <a:srgbClr val="008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omic Sans MS" pitchFamily="66" charset="0"/>
                <a:cs typeface="Arial" charset="0"/>
              </a:rPr>
              <a:t>Regularization</a:t>
            </a:r>
            <a:r>
              <a:rPr lang="en-US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omic Sans MS" pitchFamily="66" charset="0"/>
                <a:cs typeface="Arial" charset="0"/>
              </a:rPr>
              <a:t>). Cubic</a:t>
            </a:r>
            <a:r>
              <a:rPr lang="ru-RU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omic Sans MS" pitchFamily="66" charset="0"/>
                <a:cs typeface="Arial" charset="0"/>
              </a:rPr>
              <a:t>“joining”</a:t>
            </a:r>
            <a:r>
              <a:rPr lang="ru-RU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omic Sans MS" pitchFamily="66" charset="0"/>
                <a:cs typeface="Arial" charset="0"/>
              </a:rPr>
              <a:t>of segments</a:t>
            </a:r>
            <a:r>
              <a:rPr lang="ru-RU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omic Sans MS" pitchFamily="66" charset="0"/>
                <a:cs typeface="Arial" charset="0"/>
              </a:rPr>
              <a:t>. </a:t>
            </a:r>
            <a:endParaRPr lang="en-US" dirty="0"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grpSp>
        <p:nvGrpSpPr>
          <p:cNvPr id="3" name="Группа 13"/>
          <p:cNvGrpSpPr>
            <a:grpSpLocks/>
          </p:cNvGrpSpPr>
          <p:nvPr/>
        </p:nvGrpSpPr>
        <p:grpSpPr bwMode="auto">
          <a:xfrm>
            <a:off x="6934200" y="3225800"/>
            <a:ext cx="1670050" cy="1355725"/>
            <a:chOff x="7002463" y="3125874"/>
            <a:chExt cx="1876424" cy="1586110"/>
          </a:xfrm>
        </p:grpSpPr>
        <p:pic>
          <p:nvPicPr>
            <p:cNvPr id="26690" name="Picture 14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5" b="10510"/>
            <a:stretch>
              <a:fillRect/>
            </a:stretch>
          </p:blipFill>
          <p:spPr bwMode="auto">
            <a:xfrm>
              <a:off x="7002463" y="3217863"/>
              <a:ext cx="1670050" cy="147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6691" name="Object 12"/>
            <p:cNvGraphicFramePr>
              <a:graphicFrameLocks noChangeAspect="1"/>
            </p:cNvGraphicFramePr>
            <p:nvPr/>
          </p:nvGraphicFramePr>
          <p:xfrm>
            <a:off x="8651874" y="4457984"/>
            <a:ext cx="227013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95" name="Equation" r:id="rId9" imgW="126835" imgH="139518" progId="Equation.DSMT4">
                    <p:embed/>
                  </p:oleObj>
                </mc:Choice>
                <mc:Fallback>
                  <p:oleObj name="Equation" r:id="rId9" imgW="126835" imgH="139518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51874" y="4457984"/>
                          <a:ext cx="227013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92" name="Object 13"/>
            <p:cNvGraphicFramePr>
              <a:graphicFrameLocks noChangeAspect="1"/>
            </p:cNvGraphicFramePr>
            <p:nvPr/>
          </p:nvGraphicFramePr>
          <p:xfrm>
            <a:off x="7254961" y="3125874"/>
            <a:ext cx="249237" cy="300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96" name="Equation" r:id="rId11" imgW="139579" imgH="164957" progId="Equation.DSMT4">
                    <p:embed/>
                  </p:oleObj>
                </mc:Choice>
                <mc:Fallback>
                  <p:oleObj name="Equation" r:id="rId11" imgW="139579" imgH="164957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54961" y="3125874"/>
                          <a:ext cx="249237" cy="300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Группа 18"/>
          <p:cNvGrpSpPr>
            <a:grpSpLocks/>
          </p:cNvGrpSpPr>
          <p:nvPr/>
        </p:nvGrpSpPr>
        <p:grpSpPr bwMode="auto">
          <a:xfrm>
            <a:off x="6686550" y="5160963"/>
            <a:ext cx="1646238" cy="1295400"/>
            <a:chOff x="6105181" y="4988571"/>
            <a:chExt cx="1833135" cy="1502936"/>
          </a:xfrm>
        </p:grpSpPr>
        <p:pic>
          <p:nvPicPr>
            <p:cNvPr id="26687" name="Picture 15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8" b="10980"/>
            <a:stretch>
              <a:fillRect/>
            </a:stretch>
          </p:blipFill>
          <p:spPr bwMode="auto">
            <a:xfrm>
              <a:off x="6105181" y="5048842"/>
              <a:ext cx="1646581" cy="1442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6688" name="Object 55"/>
            <p:cNvGraphicFramePr>
              <a:graphicFrameLocks noChangeAspect="1"/>
            </p:cNvGraphicFramePr>
            <p:nvPr/>
          </p:nvGraphicFramePr>
          <p:xfrm>
            <a:off x="7711303" y="6237507"/>
            <a:ext cx="227013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97" name="Equation" r:id="rId14" imgW="126835" imgH="139518" progId="Equation.DSMT4">
                    <p:embed/>
                  </p:oleObj>
                </mc:Choice>
                <mc:Fallback>
                  <p:oleObj name="Equation" r:id="rId14" imgW="126835" imgH="139518" progId="Equation.DSMT4">
                    <p:embed/>
                    <p:pic>
                      <p:nvPicPr>
                        <p:cNvPr id="0" name="Object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11303" y="6237507"/>
                          <a:ext cx="227013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89" name="Object 56"/>
            <p:cNvGraphicFramePr>
              <a:graphicFrameLocks noChangeAspect="1"/>
            </p:cNvGraphicFramePr>
            <p:nvPr/>
          </p:nvGraphicFramePr>
          <p:xfrm>
            <a:off x="6241342" y="4988571"/>
            <a:ext cx="249237" cy="300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98" name="Equation" r:id="rId15" imgW="139579" imgH="164957" progId="Equation.DSMT4">
                    <p:embed/>
                  </p:oleObj>
                </mc:Choice>
                <mc:Fallback>
                  <p:oleObj name="Equation" r:id="rId15" imgW="139579" imgH="164957" progId="Equation.DSMT4">
                    <p:embed/>
                    <p:pic>
                      <p:nvPicPr>
                        <p:cNvPr id="0" name="Object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1342" y="4988571"/>
                          <a:ext cx="249237" cy="300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4" name="Object 15"/>
          <p:cNvGraphicFramePr>
            <a:graphicFrameLocks noChangeAspect="1"/>
          </p:cNvGraphicFramePr>
          <p:nvPr/>
        </p:nvGraphicFramePr>
        <p:xfrm>
          <a:off x="952500" y="2924175"/>
          <a:ext cx="24923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9" name="Equation" r:id="rId16" imgW="139639" imgH="190417" progId="Equation.DSMT4">
                  <p:embed/>
                </p:oleObj>
              </mc:Choice>
              <mc:Fallback>
                <p:oleObj name="Equation" r:id="rId16" imgW="139639" imgH="190417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2924175"/>
                        <a:ext cx="249238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Группа 17"/>
          <p:cNvGrpSpPr>
            <a:grpSpLocks/>
          </p:cNvGrpSpPr>
          <p:nvPr/>
        </p:nvGrpSpPr>
        <p:grpSpPr bwMode="auto">
          <a:xfrm>
            <a:off x="3659188" y="5035550"/>
            <a:ext cx="2124075" cy="1362075"/>
            <a:chOff x="3276600" y="5340569"/>
            <a:chExt cx="1744448" cy="1237524"/>
          </a:xfrm>
        </p:grpSpPr>
        <p:pic>
          <p:nvPicPr>
            <p:cNvPr id="26683" name="Picture 13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4" t="6442" b="11829"/>
            <a:stretch>
              <a:fillRect/>
            </a:stretch>
          </p:blipFill>
          <p:spPr bwMode="auto">
            <a:xfrm>
              <a:off x="3276600" y="5340569"/>
              <a:ext cx="1514475" cy="1227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6684" name="Object 7"/>
            <p:cNvGraphicFramePr>
              <a:graphicFrameLocks noChangeAspect="1"/>
            </p:cNvGraphicFramePr>
            <p:nvPr/>
          </p:nvGraphicFramePr>
          <p:xfrm>
            <a:off x="3581400" y="5603875"/>
            <a:ext cx="227012" cy="415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00" name="Equation" r:id="rId19" imgW="126890" imgH="228402" progId="Equation.DSMT4">
                    <p:embed/>
                  </p:oleObj>
                </mc:Choice>
                <mc:Fallback>
                  <p:oleObj name="Equation" r:id="rId19" imgW="126890" imgH="228402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1400" y="5603875"/>
                          <a:ext cx="227012" cy="415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85" name="Object 8"/>
            <p:cNvGraphicFramePr>
              <a:graphicFrameLocks noChangeAspect="1"/>
            </p:cNvGraphicFramePr>
            <p:nvPr/>
          </p:nvGraphicFramePr>
          <p:xfrm>
            <a:off x="4267200" y="5356225"/>
            <a:ext cx="249238" cy="46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01" name="Equation" r:id="rId21" imgW="139639" imgH="253890" progId="Equation.DSMT4">
                    <p:embed/>
                  </p:oleObj>
                </mc:Choice>
                <mc:Fallback>
                  <p:oleObj name="Equation" r:id="rId21" imgW="139639" imgH="25389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7200" y="5356225"/>
                          <a:ext cx="249238" cy="460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86" name="Object 9"/>
            <p:cNvGraphicFramePr>
              <a:graphicFrameLocks noChangeAspect="1"/>
            </p:cNvGraphicFramePr>
            <p:nvPr/>
          </p:nvGraphicFramePr>
          <p:xfrm>
            <a:off x="4817848" y="6324093"/>
            <a:ext cx="2032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02" name="Equation" r:id="rId23" imgW="114201" imgH="139579" progId="Equation.DSMT4">
                    <p:embed/>
                  </p:oleObj>
                </mc:Choice>
                <mc:Fallback>
                  <p:oleObj name="Equation" r:id="rId23" imgW="114201" imgH="139579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17848" y="6324093"/>
                          <a:ext cx="203200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Группа 4095"/>
          <p:cNvGrpSpPr>
            <a:grpSpLocks/>
          </p:cNvGrpSpPr>
          <p:nvPr/>
        </p:nvGrpSpPr>
        <p:grpSpPr bwMode="auto">
          <a:xfrm>
            <a:off x="1109663" y="4913313"/>
            <a:ext cx="1679575" cy="1362075"/>
            <a:chOff x="609600" y="5365900"/>
            <a:chExt cx="1679575" cy="1238031"/>
          </a:xfrm>
        </p:grpSpPr>
        <p:pic>
          <p:nvPicPr>
            <p:cNvPr id="26675" name="Picture 12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1" t="6973" b="12479"/>
            <a:stretch>
              <a:fillRect/>
            </a:stretch>
          </p:blipFill>
          <p:spPr bwMode="auto">
            <a:xfrm>
              <a:off x="609600" y="5365900"/>
              <a:ext cx="1439863" cy="1150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6676" name="Object 6"/>
            <p:cNvGraphicFramePr>
              <a:graphicFrameLocks noChangeAspect="1"/>
            </p:cNvGraphicFramePr>
            <p:nvPr/>
          </p:nvGraphicFramePr>
          <p:xfrm>
            <a:off x="2085975" y="6349931"/>
            <a:ext cx="2032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03" name="Equation" r:id="rId26" imgW="114201" imgH="139579" progId="Equation.DSMT4">
                    <p:embed/>
                  </p:oleObj>
                </mc:Choice>
                <mc:Fallback>
                  <p:oleObj name="Equation" r:id="rId26" imgW="114201" imgH="139579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5975" y="6349931"/>
                          <a:ext cx="203200" cy="25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6677" name="Группа 61"/>
            <p:cNvGrpSpPr>
              <a:grpSpLocks/>
            </p:cNvGrpSpPr>
            <p:nvPr/>
          </p:nvGrpSpPr>
          <p:grpSpPr bwMode="auto">
            <a:xfrm>
              <a:off x="1143000" y="5438416"/>
              <a:ext cx="457200" cy="502953"/>
              <a:chOff x="1143000" y="5438416"/>
              <a:chExt cx="457200" cy="502953"/>
            </a:xfrm>
          </p:grpSpPr>
          <p:cxnSp>
            <p:nvCxnSpPr>
              <p:cNvPr id="50" name="Прямая со стрелкой 49"/>
              <p:cNvCxnSpPr/>
              <p:nvPr/>
            </p:nvCxnSpPr>
            <p:spPr>
              <a:xfrm flipH="1">
                <a:off x="1143000" y="5438046"/>
                <a:ext cx="381000" cy="200566"/>
              </a:xfrm>
              <a:prstGeom prst="straightConnector1">
                <a:avLst/>
              </a:prstGeom>
              <a:ln w="9525">
                <a:solidFill>
                  <a:srgbClr val="00CC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 стрелкой 62"/>
              <p:cNvCxnSpPr/>
              <p:nvPr/>
            </p:nvCxnSpPr>
            <p:spPr>
              <a:xfrm>
                <a:off x="1524000" y="5438046"/>
                <a:ext cx="76200" cy="503581"/>
              </a:xfrm>
              <a:prstGeom prst="straightConnector1">
                <a:avLst/>
              </a:prstGeom>
              <a:ln w="9525">
                <a:solidFill>
                  <a:srgbClr val="00CC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78" name="Группа 60"/>
            <p:cNvGrpSpPr>
              <a:grpSpLocks/>
            </p:cNvGrpSpPr>
            <p:nvPr/>
          </p:nvGrpSpPr>
          <p:grpSpPr bwMode="auto">
            <a:xfrm>
              <a:off x="1075038" y="5824152"/>
              <a:ext cx="381000" cy="533400"/>
              <a:chOff x="1075038" y="5824152"/>
              <a:chExt cx="381000" cy="533400"/>
            </a:xfrm>
          </p:grpSpPr>
          <p:cxnSp>
            <p:nvCxnSpPr>
              <p:cNvPr id="66" name="Прямая со стрелкой 65"/>
              <p:cNvCxnSpPr/>
              <p:nvPr/>
            </p:nvCxnSpPr>
            <p:spPr>
              <a:xfrm flipH="1" flipV="1">
                <a:off x="1074737" y="5824751"/>
                <a:ext cx="152400" cy="564184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 стрелкой 69"/>
              <p:cNvCxnSpPr/>
              <p:nvPr/>
            </p:nvCxnSpPr>
            <p:spPr>
              <a:xfrm flipV="1">
                <a:off x="1227137" y="6160952"/>
                <a:ext cx="228600" cy="227982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108" name="Стрелка вправо 4107"/>
          <p:cNvSpPr/>
          <p:nvPr/>
        </p:nvSpPr>
        <p:spPr>
          <a:xfrm>
            <a:off x="6459538" y="3643313"/>
            <a:ext cx="406400" cy="279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7" name="Стрелка вправо 86"/>
          <p:cNvSpPr/>
          <p:nvPr/>
        </p:nvSpPr>
        <p:spPr>
          <a:xfrm>
            <a:off x="5943600" y="5557838"/>
            <a:ext cx="404813" cy="3079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1" name="Стрелка вправо 90"/>
          <p:cNvSpPr/>
          <p:nvPr/>
        </p:nvSpPr>
        <p:spPr>
          <a:xfrm>
            <a:off x="2901950" y="5405438"/>
            <a:ext cx="404813" cy="3079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4" name="Группа 16"/>
          <p:cNvGrpSpPr>
            <a:grpSpLocks/>
          </p:cNvGrpSpPr>
          <p:nvPr/>
        </p:nvGrpSpPr>
        <p:grpSpPr bwMode="auto">
          <a:xfrm>
            <a:off x="2160588" y="3284538"/>
            <a:ext cx="2144712" cy="1065212"/>
            <a:chOff x="6716713" y="1982788"/>
            <a:chExt cx="2144713" cy="1065212"/>
          </a:xfrm>
        </p:grpSpPr>
        <p:grpSp>
          <p:nvGrpSpPr>
            <p:cNvPr id="26666" name="Группа 19"/>
            <p:cNvGrpSpPr>
              <a:grpSpLocks/>
            </p:cNvGrpSpPr>
            <p:nvPr/>
          </p:nvGrpSpPr>
          <p:grpSpPr bwMode="auto">
            <a:xfrm>
              <a:off x="6716713" y="1982788"/>
              <a:ext cx="2144713" cy="1065212"/>
              <a:chOff x="7124700" y="1676400"/>
              <a:chExt cx="1413476" cy="1064912"/>
            </a:xfrm>
          </p:grpSpPr>
          <p:pic>
            <p:nvPicPr>
              <p:cNvPr id="26671" name="Picture 11"/>
              <p:cNvPicPr>
                <a:picLocks noChangeAspect="1" noChangeArrowheads="1"/>
              </p:cNvPicPr>
              <p:nvPr/>
            </p:nvPicPr>
            <p:blipFill>
              <a:blip r:embed="rId2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5" b="15892"/>
              <a:stretch>
                <a:fillRect/>
              </a:stretch>
            </p:blipFill>
            <p:spPr bwMode="auto">
              <a:xfrm>
                <a:off x="7124700" y="1676400"/>
                <a:ext cx="1254125" cy="1046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26672" name="Object 3"/>
              <p:cNvGraphicFramePr>
                <a:graphicFrameLocks noChangeAspect="1"/>
              </p:cNvGraphicFramePr>
              <p:nvPr/>
            </p:nvGraphicFramePr>
            <p:xfrm>
              <a:off x="7315200" y="2036763"/>
              <a:ext cx="227013" cy="3238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704" name="Equation" r:id="rId28" imgW="126725" imgH="177415" progId="Equation.DSMT4">
                      <p:embed/>
                    </p:oleObj>
                  </mc:Choice>
                  <mc:Fallback>
                    <p:oleObj name="Equation" r:id="rId28" imgW="126725" imgH="177415" progId="Equation.DSMT4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15200" y="2036763"/>
                            <a:ext cx="227013" cy="3238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673" name="Object 4"/>
              <p:cNvGraphicFramePr>
                <a:graphicFrameLocks noChangeAspect="1"/>
              </p:cNvGraphicFramePr>
              <p:nvPr/>
            </p:nvGraphicFramePr>
            <p:xfrm>
              <a:off x="7904162" y="1765300"/>
              <a:ext cx="249238" cy="368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705" name="Equation" r:id="rId30" imgW="139639" imgH="203112" progId="Equation.DSMT4">
                      <p:embed/>
                    </p:oleObj>
                  </mc:Choice>
                  <mc:Fallback>
                    <p:oleObj name="Equation" r:id="rId30" imgW="139639" imgH="203112" progId="Equation.DSMT4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904162" y="1765300"/>
                            <a:ext cx="249238" cy="3683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674" name="Object 5"/>
              <p:cNvGraphicFramePr>
                <a:graphicFrameLocks noChangeAspect="1"/>
              </p:cNvGraphicFramePr>
              <p:nvPr/>
            </p:nvGraphicFramePr>
            <p:xfrm>
              <a:off x="8334976" y="2487312"/>
              <a:ext cx="203200" cy="254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706" name="Equation" r:id="rId32" imgW="114201" imgH="139579" progId="Equation.DSMT4">
                      <p:embed/>
                    </p:oleObj>
                  </mc:Choice>
                  <mc:Fallback>
                    <p:oleObj name="Equation" r:id="rId32" imgW="114201" imgH="139579" progId="Equation.DSMT4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34976" y="2487312"/>
                            <a:ext cx="203200" cy="254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6667" name="Группа 15"/>
            <p:cNvGrpSpPr>
              <a:grpSpLocks/>
            </p:cNvGrpSpPr>
            <p:nvPr/>
          </p:nvGrpSpPr>
          <p:grpSpPr bwMode="auto">
            <a:xfrm>
              <a:off x="7543800" y="2209800"/>
              <a:ext cx="957648" cy="762000"/>
              <a:chOff x="7543800" y="2209800"/>
              <a:chExt cx="957648" cy="762000"/>
            </a:xfrm>
          </p:grpSpPr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7543800" y="2209800"/>
                <a:ext cx="0" cy="7429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/>
              <p:cNvCxnSpPr/>
              <p:nvPr/>
            </p:nvCxnSpPr>
            <p:spPr>
              <a:xfrm>
                <a:off x="8007350" y="2228850"/>
                <a:ext cx="0" cy="7429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>
                <a:off x="8501063" y="2209800"/>
                <a:ext cx="0" cy="74295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9" name="TextBox 68"/>
          <p:cNvSpPr txBox="1"/>
          <p:nvPr/>
        </p:nvSpPr>
        <p:spPr>
          <a:xfrm>
            <a:off x="460375" y="941388"/>
            <a:ext cx="7391400" cy="400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Century Gothic" pitchFamily="34" charset="0"/>
                <a:cs typeface="Arial" charset="0"/>
              </a:rPr>
              <a:t> </a:t>
            </a:r>
            <a:r>
              <a:rPr lang="en-US" sz="20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omic Sans MS" pitchFamily="66" charset="0"/>
                <a:cs typeface="Arial" charset="0"/>
              </a:rPr>
              <a:t>I. Computation of three-point grids and of Basis Functions</a:t>
            </a:r>
          </a:p>
        </p:txBody>
      </p:sp>
      <p:sp>
        <p:nvSpPr>
          <p:cNvPr id="71" name="Овал 70"/>
          <p:cNvSpPr/>
          <p:nvPr/>
        </p:nvSpPr>
        <p:spPr>
          <a:xfrm>
            <a:off x="8183563" y="3503613"/>
            <a:ext cx="257175" cy="1857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7464425" y="4184650"/>
            <a:ext cx="255588" cy="1841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73" name="Object 10"/>
          <p:cNvGraphicFramePr>
            <a:graphicFrameLocks noChangeAspect="1"/>
          </p:cNvGraphicFramePr>
          <p:nvPr/>
        </p:nvGraphicFramePr>
        <p:xfrm>
          <a:off x="1630363" y="3775075"/>
          <a:ext cx="227012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7" name="Equation" r:id="rId34" imgW="126835" imgH="139518" progId="Equation.DSMT4">
                  <p:embed/>
                </p:oleObj>
              </mc:Choice>
              <mc:Fallback>
                <p:oleObj name="Equation" r:id="rId34" imgW="126835" imgH="139518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363" y="3775075"/>
                        <a:ext cx="227012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11"/>
          <p:cNvGraphicFramePr>
            <a:graphicFrameLocks noChangeAspect="1"/>
          </p:cNvGraphicFramePr>
          <p:nvPr/>
        </p:nvGraphicFramePr>
        <p:xfrm>
          <a:off x="425450" y="2673350"/>
          <a:ext cx="249238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8" name="Equation" r:id="rId35" imgW="139579" imgH="164957" progId="Equation.DSMT4">
                  <p:embed/>
                </p:oleObj>
              </mc:Choice>
              <mc:Fallback>
                <p:oleObj name="Equation" r:id="rId35" imgW="139579" imgH="164957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" y="2673350"/>
                        <a:ext cx="249238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084263" y="6378575"/>
            <a:ext cx="6508750" cy="365125"/>
          </a:xfrm>
        </p:spPr>
        <p:txBody>
          <a:bodyPr/>
          <a:lstStyle/>
          <a:p>
            <a:pPr>
              <a:defRPr/>
            </a:pPr>
            <a:r>
              <a:rPr lang="en-US" b="1"/>
              <a:t>© Dikusar N. Shape Approximation Based on Higher-Degree Polynomials.  MMCP2017</a:t>
            </a:r>
            <a:endParaRPr lang="ru-RU" b="1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9B46F1E-7F29-44B3-8850-53F32D3E6A3C}" type="slidenum">
              <a:rPr lang="ru-RU" altLang="ru-RU" sz="2000">
                <a:solidFill>
                  <a:srgbClr val="595959"/>
                </a:solidFill>
                <a:latin typeface="Century Gothic" panose="020B0502020202020204" pitchFamily="34" charset="0"/>
              </a:rPr>
              <a:pPr eaLnBrk="1" hangingPunct="1"/>
              <a:t>24</a:t>
            </a:fld>
            <a:endParaRPr lang="ru-RU" altLang="ru-RU" sz="200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3538" y="1373188"/>
            <a:ext cx="3729037" cy="400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entury Gothic" pitchFamily="34" charset="0"/>
              </a:rPr>
              <a:t> </a:t>
            </a:r>
            <a:r>
              <a:rPr lang="en-US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omic Sans MS" pitchFamily="66" charset="0"/>
              </a:rPr>
              <a:t>II. BEM-Parametric Smoothing</a:t>
            </a:r>
            <a:endParaRPr lang="ru-RU" dirty="0"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75" name="Стрелка вправо 74"/>
          <p:cNvSpPr/>
          <p:nvPr/>
        </p:nvSpPr>
        <p:spPr>
          <a:xfrm>
            <a:off x="4143375" y="3690938"/>
            <a:ext cx="406400" cy="279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Левая фигурная скобка 18"/>
          <p:cNvSpPr/>
          <p:nvPr/>
        </p:nvSpPr>
        <p:spPr>
          <a:xfrm rot="5400000">
            <a:off x="2353469" y="1369219"/>
            <a:ext cx="442912" cy="32893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436813" y="2500313"/>
            <a:ext cx="381000" cy="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omic Sans MS" pitchFamily="66" charset="0"/>
                <a:cs typeface="Arial" charset="0"/>
              </a:rPr>
              <a:t>I </a:t>
            </a:r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6062663" y="2559050"/>
            <a:ext cx="506412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omic Sans MS" pitchFamily="66" charset="0"/>
                <a:cs typeface="Arial" charset="0"/>
              </a:rPr>
              <a:t>II </a:t>
            </a:r>
            <a:endParaRPr lang="ru-RU" dirty="0"/>
          </a:p>
        </p:txBody>
      </p:sp>
      <p:sp>
        <p:nvSpPr>
          <p:cNvPr id="79" name="Левая фигурная скобка 78"/>
          <p:cNvSpPr/>
          <p:nvPr/>
        </p:nvSpPr>
        <p:spPr>
          <a:xfrm rot="5400000">
            <a:off x="6055518" y="1427957"/>
            <a:ext cx="442913" cy="32893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4211638" y="4319588"/>
            <a:ext cx="658812" cy="4048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omic Sans MS" pitchFamily="66" charset="0"/>
                <a:cs typeface="Arial" charset="0"/>
              </a:rPr>
              <a:t>III</a:t>
            </a:r>
            <a:endParaRPr lang="ru-RU" dirty="0"/>
          </a:p>
        </p:txBody>
      </p:sp>
      <p:sp>
        <p:nvSpPr>
          <p:cNvPr id="81" name="Левая фигурная скобка 80"/>
          <p:cNvSpPr/>
          <p:nvPr/>
        </p:nvSpPr>
        <p:spPr>
          <a:xfrm rot="5400000">
            <a:off x="4318794" y="1272381"/>
            <a:ext cx="444500" cy="731043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Прямоугольник 63"/>
          <p:cNvSpPr>
            <a:spLocks noChangeArrowheads="1"/>
          </p:cNvSpPr>
          <p:nvPr/>
        </p:nvSpPr>
        <p:spPr bwMode="auto">
          <a:xfrm>
            <a:off x="269875" y="2151063"/>
            <a:ext cx="843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0000CC"/>
                </a:solidFill>
                <a:latin typeface="Century Gothic" panose="020B0502020202020204" pitchFamily="34" charset="0"/>
              </a:rPr>
              <a:t> </a:t>
            </a:r>
            <a:r>
              <a:rPr lang="en-US" altLang="ru-RU" sz="2000">
                <a:solidFill>
                  <a:srgbClr val="0000CC"/>
                </a:solidFill>
                <a:latin typeface="Century Gothic" panose="020B0502020202020204" pitchFamily="34" charset="0"/>
              </a:rPr>
              <a:t>CL is  a parametric curve. It is presented in the form</a:t>
            </a:r>
            <a:endParaRPr lang="ru-RU" altLang="ru-RU" sz="2000">
              <a:solidFill>
                <a:srgbClr val="0000CC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5" name="Объект 64"/>
          <p:cNvGraphicFramePr>
            <a:graphicFrameLocks noChangeAspect="1"/>
          </p:cNvGraphicFramePr>
          <p:nvPr/>
        </p:nvGraphicFramePr>
        <p:xfrm>
          <a:off x="6756400" y="1944688"/>
          <a:ext cx="226695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9" name="Equation" r:id="rId36" imgW="1092200" imgH="457200" progId="Equation.DSMT4">
                  <p:embed/>
                </p:oleObj>
              </mc:Choice>
              <mc:Fallback>
                <p:oleObj name="Equation" r:id="rId36" imgW="1092200" imgH="457200" progId="Equation.DSMT4">
                  <p:embed/>
                  <p:pic>
                    <p:nvPicPr>
                      <p:cNvPr id="0" name="Объект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6400" y="1944688"/>
                        <a:ext cx="2266950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8450263" y="5467350"/>
            <a:ext cx="504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ru-RU" altLang="ru-RU" sz="3200">
              <a:solidFill>
                <a:srgbClr val="00B050"/>
              </a:solidFill>
            </a:endParaRPr>
          </a:p>
        </p:txBody>
      </p:sp>
      <p:grpSp>
        <p:nvGrpSpPr>
          <p:cNvPr id="26658" name="Группа 67"/>
          <p:cNvGrpSpPr>
            <a:grpSpLocks/>
          </p:cNvGrpSpPr>
          <p:nvPr/>
        </p:nvGrpSpPr>
        <p:grpSpPr bwMode="auto">
          <a:xfrm>
            <a:off x="287338" y="6330950"/>
            <a:ext cx="684212" cy="357188"/>
            <a:chOff x="0" y="0"/>
            <a:chExt cx="1003300" cy="577850"/>
          </a:xfrm>
        </p:grpSpPr>
        <p:sp>
          <p:nvSpPr>
            <p:cNvPr id="76" name="Скругленный прямоугольник 75"/>
            <p:cNvSpPr/>
            <p:nvPr/>
          </p:nvSpPr>
          <p:spPr>
            <a:xfrm>
              <a:off x="0" y="0"/>
              <a:ext cx="1003300" cy="5778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0000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26665" name="Рисунок 81"/>
            <p:cNvPicPr>
              <a:picLocks noChangeAspect="1"/>
            </p:cNvPicPr>
            <p:nvPr/>
          </p:nvPicPr>
          <p:blipFill>
            <a:blip r:embed="rId3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77" t="42021" r="46417" b="42767"/>
            <a:stretch>
              <a:fillRect/>
            </a:stretch>
          </p:blipFill>
          <p:spPr bwMode="auto">
            <a:xfrm>
              <a:off x="31750" y="19050"/>
              <a:ext cx="9588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Дата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b="1"/>
              <a:t>3-7.07.2017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450263" y="3600450"/>
            <a:ext cx="611187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ru-RU" sz="24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altLang="ru-RU" sz="2400" baseline="30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8396288" y="5048250"/>
            <a:ext cx="612775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ru-RU" sz="24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altLang="ru-RU" sz="2400" baseline="30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5" grpId="0" animBg="1"/>
      <p:bldP spid="4108" grpId="0" animBg="1"/>
      <p:bldP spid="87" grpId="0" animBg="1"/>
      <p:bldP spid="91" grpId="0" animBg="1"/>
      <p:bldP spid="69" grpId="0" animBg="1"/>
      <p:bldP spid="71" grpId="0" animBg="1"/>
      <p:bldP spid="72" grpId="0" animBg="1"/>
      <p:bldP spid="16" grpId="0" animBg="1"/>
      <p:bldP spid="75" grpId="0" animBg="1"/>
      <p:bldP spid="19" grpId="0" animBg="1"/>
      <p:bldP spid="20" grpId="0" animBg="1"/>
      <p:bldP spid="78" grpId="0" animBg="1"/>
      <p:bldP spid="79" grpId="0" animBg="1"/>
      <p:bldP spid="80" grpId="0" animBg="1"/>
      <p:bldP spid="81" grpId="0" animBg="1"/>
      <p:bldP spid="64" grpId="0"/>
      <p:bldP spid="67" grpId="0"/>
      <p:bldP spid="10" grpId="0" animBg="1"/>
      <p:bldP spid="6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5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2" b="21178"/>
          <a:stretch>
            <a:fillRect/>
          </a:stretch>
        </p:blipFill>
        <p:spPr bwMode="auto">
          <a:xfrm>
            <a:off x="754063" y="271463"/>
            <a:ext cx="6410325" cy="531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7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2"/>
          <a:stretch>
            <a:fillRect/>
          </a:stretch>
        </p:blipFill>
        <p:spPr bwMode="auto">
          <a:xfrm>
            <a:off x="611188" y="188913"/>
            <a:ext cx="658495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4"/>
          <a:stretch>
            <a:fillRect/>
          </a:stretch>
        </p:blipFill>
        <p:spPr bwMode="auto">
          <a:xfrm>
            <a:off x="693738" y="284163"/>
            <a:ext cx="6421437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7"/>
          <a:stretch>
            <a:fillRect/>
          </a:stretch>
        </p:blipFill>
        <p:spPr bwMode="auto">
          <a:xfrm>
            <a:off x="687388" y="288925"/>
            <a:ext cx="6461125" cy="543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01650"/>
            <a:ext cx="17097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2217738"/>
            <a:ext cx="17145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149725"/>
            <a:ext cx="17145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5794375" y="2095500"/>
            <a:ext cx="141288" cy="142875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816600" y="1844675"/>
            <a:ext cx="141288" cy="14287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6076950" y="1490663"/>
            <a:ext cx="165100" cy="14922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2075" y="515938"/>
            <a:ext cx="1166813" cy="2247900"/>
          </a:xfrm>
          <a:prstGeom prst="rect">
            <a:avLst/>
          </a:prstGeom>
          <a:solidFill>
            <a:srgbClr val="FFFF0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>
                <a:solidFill>
                  <a:srgbClr val="FF0000"/>
                </a:solidFill>
              </a:rPr>
              <a:t>N=311K=10M=0</a:t>
            </a:r>
          </a:p>
          <a:p>
            <a:pPr eaLnBrk="1" hangingPunct="1"/>
            <a:r>
              <a:rPr lang="el-GR" altLang="ru-RU" sz="2800">
                <a:solidFill>
                  <a:srgbClr val="FF0000"/>
                </a:solidFill>
              </a:rPr>
              <a:t>α</a:t>
            </a:r>
            <a:r>
              <a:rPr lang="en-US" altLang="ru-RU" sz="2800">
                <a:solidFill>
                  <a:srgbClr val="FF0000"/>
                </a:solidFill>
              </a:rPr>
              <a:t>=-17</a:t>
            </a:r>
          </a:p>
          <a:p>
            <a:pPr eaLnBrk="1" hangingPunct="1"/>
            <a:r>
              <a:rPr lang="el-GR" altLang="ru-RU" sz="2800">
                <a:solidFill>
                  <a:srgbClr val="FF0000"/>
                </a:solidFill>
              </a:rPr>
              <a:t>β</a:t>
            </a:r>
            <a:r>
              <a:rPr lang="en-US" altLang="ru-RU" sz="2800">
                <a:solidFill>
                  <a:srgbClr val="FF0000"/>
                </a:solidFill>
              </a:rPr>
              <a:t>=16</a:t>
            </a:r>
            <a:endParaRPr lang="ru-RU" altLang="ru-RU" sz="2800">
              <a:solidFill>
                <a:srgbClr val="FF0000"/>
              </a:solidFill>
            </a:endParaRPr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084263" y="6378575"/>
            <a:ext cx="6508750" cy="365125"/>
          </a:xfrm>
        </p:spPr>
        <p:txBody>
          <a:bodyPr/>
          <a:lstStyle/>
          <a:p>
            <a:pPr>
              <a:defRPr/>
            </a:pPr>
            <a:r>
              <a:rPr lang="en-US" b="1"/>
              <a:t>© Dikusar N. Shape Approximation Based on Higher-Degree Polynomials.  MMCP2017</a:t>
            </a:r>
            <a:endParaRPr lang="ru-RU" b="1" dirty="0"/>
          </a:p>
        </p:txBody>
      </p:sp>
      <p:sp>
        <p:nvSpPr>
          <p:cNvPr id="1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624AA93-41F2-4AF1-BCD4-C3B922990D31}" type="slidenum">
              <a:rPr lang="ru-RU" altLang="ru-RU" sz="2000">
                <a:solidFill>
                  <a:srgbClr val="595959"/>
                </a:solidFill>
                <a:latin typeface="Century Gothic" panose="020B0502020202020204" pitchFamily="34" charset="0"/>
              </a:rPr>
              <a:pPr eaLnBrk="1" hangingPunct="1"/>
              <a:t>25</a:t>
            </a:fld>
            <a:endParaRPr lang="ru-RU" altLang="ru-RU" sz="200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7663" name="Группа 67"/>
          <p:cNvGrpSpPr>
            <a:grpSpLocks/>
          </p:cNvGrpSpPr>
          <p:nvPr/>
        </p:nvGrpSpPr>
        <p:grpSpPr bwMode="auto">
          <a:xfrm>
            <a:off x="287338" y="6330950"/>
            <a:ext cx="684212" cy="357188"/>
            <a:chOff x="0" y="0"/>
            <a:chExt cx="1003300" cy="57785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0"/>
              <a:ext cx="1003300" cy="5778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0000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27695" name="Рисунок 81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77" t="42021" r="46417" b="42767"/>
            <a:stretch>
              <a:fillRect/>
            </a:stretch>
          </p:blipFill>
          <p:spPr bwMode="auto">
            <a:xfrm>
              <a:off x="31750" y="19050"/>
              <a:ext cx="9588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Дата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b="1"/>
              <a:t>3-7.07.2017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28575" y="49213"/>
            <a:ext cx="89947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Example.</a:t>
            </a:r>
            <a:r>
              <a:rPr lang="en-US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CL of complex topology was made in pencil by hand.</a:t>
            </a:r>
            <a:endParaRPr lang="ru-RU" sz="2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29150" y="4941888"/>
            <a:ext cx="2895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 Contour Line has 21 self-intersection points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  <p:grpSp>
        <p:nvGrpSpPr>
          <p:cNvPr id="7" name="Группа 10"/>
          <p:cNvGrpSpPr>
            <a:grpSpLocks/>
          </p:cNvGrpSpPr>
          <p:nvPr/>
        </p:nvGrpSpPr>
        <p:grpSpPr bwMode="auto">
          <a:xfrm>
            <a:off x="2589213" y="1041400"/>
            <a:ext cx="3927475" cy="4122738"/>
            <a:chOff x="6893848" y="1097476"/>
            <a:chExt cx="3927881" cy="4123125"/>
          </a:xfrm>
        </p:grpSpPr>
        <p:sp>
          <p:nvSpPr>
            <p:cNvPr id="23" name="Блок-схема: узел 22"/>
            <p:cNvSpPr/>
            <p:nvPr/>
          </p:nvSpPr>
          <p:spPr bwMode="auto">
            <a:xfrm>
              <a:off x="10707417" y="2094520"/>
              <a:ext cx="114312" cy="103198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Блок-схема: узел 23"/>
            <p:cNvSpPr/>
            <p:nvPr/>
          </p:nvSpPr>
          <p:spPr bwMode="auto">
            <a:xfrm>
              <a:off x="10193014" y="2627970"/>
              <a:ext cx="114312" cy="103198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Блок-схема: узел 24"/>
            <p:cNvSpPr/>
            <p:nvPr/>
          </p:nvSpPr>
          <p:spPr bwMode="auto">
            <a:xfrm>
              <a:off x="8868902" y="2945499"/>
              <a:ext cx="114312" cy="103198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Блок-схема: узел 25"/>
            <p:cNvSpPr/>
            <p:nvPr/>
          </p:nvSpPr>
          <p:spPr bwMode="auto">
            <a:xfrm>
              <a:off x="7981397" y="3018531"/>
              <a:ext cx="114312" cy="103198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Блок-схема: узел 26"/>
            <p:cNvSpPr/>
            <p:nvPr/>
          </p:nvSpPr>
          <p:spPr bwMode="auto">
            <a:xfrm>
              <a:off x="7768650" y="3007418"/>
              <a:ext cx="114312" cy="103197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8" name="Блок-схема: узел 27"/>
            <p:cNvSpPr/>
            <p:nvPr/>
          </p:nvSpPr>
          <p:spPr bwMode="auto">
            <a:xfrm>
              <a:off x="7787702" y="2915335"/>
              <a:ext cx="114312" cy="103197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" name="Блок-схема: узел 28"/>
            <p:cNvSpPr/>
            <p:nvPr/>
          </p:nvSpPr>
          <p:spPr bwMode="auto">
            <a:xfrm>
              <a:off x="7027212" y="2967727"/>
              <a:ext cx="114312" cy="103198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Блок-схема: узел 29"/>
            <p:cNvSpPr/>
            <p:nvPr/>
          </p:nvSpPr>
          <p:spPr bwMode="auto">
            <a:xfrm>
              <a:off x="7249485" y="3583734"/>
              <a:ext cx="114312" cy="103198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Блок-схема: узел 30"/>
            <p:cNvSpPr/>
            <p:nvPr/>
          </p:nvSpPr>
          <p:spPr bwMode="auto">
            <a:xfrm>
              <a:off x="7447942" y="3658354"/>
              <a:ext cx="114312" cy="103197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" name="Блок-схема: узел 31"/>
            <p:cNvSpPr/>
            <p:nvPr/>
          </p:nvSpPr>
          <p:spPr bwMode="auto">
            <a:xfrm>
              <a:off x="6893848" y="4757007"/>
              <a:ext cx="114312" cy="103197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Блок-схема: узел 33"/>
            <p:cNvSpPr/>
            <p:nvPr/>
          </p:nvSpPr>
          <p:spPr bwMode="auto">
            <a:xfrm>
              <a:off x="8611701" y="5007856"/>
              <a:ext cx="114312" cy="103197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Блок-схема: узел 34"/>
            <p:cNvSpPr/>
            <p:nvPr/>
          </p:nvSpPr>
          <p:spPr bwMode="auto">
            <a:xfrm>
              <a:off x="8527554" y="4574427"/>
              <a:ext cx="114312" cy="10161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" name="Блок-схема: узел 35"/>
            <p:cNvSpPr/>
            <p:nvPr/>
          </p:nvSpPr>
          <p:spPr bwMode="auto">
            <a:xfrm>
              <a:off x="9175321" y="3617075"/>
              <a:ext cx="114312" cy="103197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7" name="Блок-схема: узел 36"/>
            <p:cNvSpPr/>
            <p:nvPr/>
          </p:nvSpPr>
          <p:spPr bwMode="auto">
            <a:xfrm>
              <a:off x="8492625" y="2516834"/>
              <a:ext cx="114312" cy="103198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" name="Блок-схема: узел 37"/>
            <p:cNvSpPr/>
            <p:nvPr/>
          </p:nvSpPr>
          <p:spPr bwMode="auto">
            <a:xfrm>
              <a:off x="8148103" y="2405699"/>
              <a:ext cx="114312" cy="10161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9" name="Блок-схема: узел 38"/>
            <p:cNvSpPr/>
            <p:nvPr/>
          </p:nvSpPr>
          <p:spPr bwMode="auto">
            <a:xfrm>
              <a:off x="8270352" y="2258048"/>
              <a:ext cx="114312" cy="103197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0" name="Блок-схема: узел 39"/>
            <p:cNvSpPr/>
            <p:nvPr/>
          </p:nvSpPr>
          <p:spPr bwMode="auto">
            <a:xfrm>
              <a:off x="7263773" y="2073881"/>
              <a:ext cx="114312" cy="103197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1" name="Блок-схема: узел 40"/>
            <p:cNvSpPr/>
            <p:nvPr/>
          </p:nvSpPr>
          <p:spPr bwMode="auto">
            <a:xfrm>
              <a:off x="7951232" y="1962745"/>
              <a:ext cx="114312" cy="103197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2" name="Блок-схема: узел 41"/>
            <p:cNvSpPr/>
            <p:nvPr/>
          </p:nvSpPr>
          <p:spPr bwMode="auto">
            <a:xfrm>
              <a:off x="7365384" y="1354675"/>
              <a:ext cx="114312" cy="103198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3" name="Блок-схема: узел 42"/>
            <p:cNvSpPr/>
            <p:nvPr/>
          </p:nvSpPr>
          <p:spPr bwMode="auto">
            <a:xfrm>
              <a:off x="9637332" y="1097476"/>
              <a:ext cx="114312" cy="103198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4" name="Блок-схема: узел 43"/>
            <p:cNvSpPr/>
            <p:nvPr/>
          </p:nvSpPr>
          <p:spPr bwMode="auto">
            <a:xfrm>
              <a:off x="8013151" y="5117403"/>
              <a:ext cx="114312" cy="103198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95288" y="5805488"/>
            <a:ext cx="842803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most shape we don’t know  what the equation of the curve is.</a:t>
            </a:r>
            <a:endParaRPr lang="ru-RU" sz="2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 rot="-1940980">
            <a:off x="5099050" y="3576638"/>
            <a:ext cx="3863975" cy="522287"/>
          </a:xfrm>
          <a:prstGeom prst="rect">
            <a:avLst/>
          </a:prstGeom>
          <a:solidFill>
            <a:srgbClr val="FFFF0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>
                <a:solidFill>
                  <a:srgbClr val="FF0000"/>
                </a:solidFill>
              </a:rPr>
              <a:t>2x12x10=240 coefficients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097713" y="3887788"/>
            <a:ext cx="2046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/>
              <a:t>C</a:t>
            </a:r>
            <a:r>
              <a:rPr lang="en-US" altLang="ru-RU" sz="2800" baseline="30000"/>
              <a:t>0</a:t>
            </a:r>
            <a:r>
              <a:rPr lang="en-US" altLang="ru-RU" sz="2800"/>
              <a:t>-</a:t>
            </a:r>
            <a:r>
              <a:rPr lang="en-US" altLang="ru-RU" sz="2400"/>
              <a:t>smoothing</a:t>
            </a:r>
            <a:endParaRPr lang="ru-RU" altLang="ru-RU" sz="2400" baseline="30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6" grpId="0" animBg="1"/>
      <p:bldP spid="16" grpId="1" animBg="1"/>
      <p:bldP spid="8" grpId="0" animBg="1"/>
      <p:bldP spid="21" grpId="0"/>
      <p:bldP spid="2" grpId="0"/>
      <p:bldP spid="3" grpId="0"/>
      <p:bldP spid="45" grpId="0" animBg="1"/>
      <p:bldP spid="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-76200" y="1989138"/>
            <a:ext cx="884555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0000CC"/>
                </a:solidFill>
                <a:latin typeface="+mj-lt"/>
              </a:rPr>
              <a:t>Objects are represented by their boundary curves  </a:t>
            </a:r>
            <a:r>
              <a:rPr lang="el-GR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400" dirty="0">
                <a:solidFill>
                  <a:srgbClr val="0000CC"/>
                </a:solidFill>
                <a:latin typeface="+mj-lt"/>
              </a:rPr>
              <a:t> ⊂ 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30000" dirty="0">
                <a:solidFill>
                  <a:srgbClr val="0000CC"/>
                </a:solidFill>
                <a:latin typeface="+mj-lt"/>
              </a:rPr>
              <a:t>2</a:t>
            </a:r>
            <a:r>
              <a:rPr lang="en-US" sz="2400" dirty="0">
                <a:solidFill>
                  <a:srgbClr val="0000CC"/>
                </a:solidFill>
                <a:latin typeface="+mj-lt"/>
              </a:rPr>
              <a:t>.</a:t>
            </a:r>
            <a:endParaRPr lang="ru-RU" sz="2400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26988" y="2668588"/>
            <a:ext cx="3951288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0000CC"/>
                </a:solidFill>
                <a:latin typeface="+mj-lt"/>
              </a:rPr>
              <a:t>Measurement points on the border  of the shape</a:t>
            </a:r>
          </a:p>
          <a:p>
            <a:pPr>
              <a:defRPr/>
            </a:pPr>
            <a:r>
              <a:rPr lang="en-US" sz="2400" dirty="0">
                <a:solidFill>
                  <a:srgbClr val="0000CC"/>
                </a:solidFill>
                <a:latin typeface="+mj-lt"/>
              </a:rPr>
              <a:t>            (Contour Line) </a:t>
            </a:r>
            <a:endParaRPr lang="ru-RU" sz="2400" dirty="0">
              <a:solidFill>
                <a:srgbClr val="0000CC"/>
              </a:solidFill>
              <a:latin typeface="+mj-lt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rcRect b="7646"/>
          <a:stretch/>
        </p:blipFill>
        <p:spPr bwMode="auto">
          <a:xfrm>
            <a:off x="3709208" y="2442906"/>
            <a:ext cx="2477760" cy="1778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5154" name="Picture 3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1" b="6079"/>
          <a:stretch>
            <a:fillRect/>
          </a:stretch>
        </p:blipFill>
        <p:spPr bwMode="auto">
          <a:xfrm>
            <a:off x="6443663" y="2581275"/>
            <a:ext cx="20891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2459038"/>
            <a:ext cx="2436813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8" y="2490788"/>
            <a:ext cx="2355850" cy="18018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5202238"/>
            <a:ext cx="9144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5175250"/>
            <a:ext cx="912812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07950" y="1331913"/>
            <a:ext cx="8959850" cy="584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 ( Zhang D, Lu G. Review of shape representation and description techniques. Pattern Recognition. 2004; v37: pp.1-19,   p.2. Elsevier Ltd.)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5588" y="560388"/>
            <a:ext cx="8348662" cy="831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CC"/>
                </a:solidFill>
                <a:latin typeface="+mj-lt"/>
              </a:rPr>
              <a:t>“Shape is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an important visual feature </a:t>
            </a:r>
            <a:r>
              <a:rPr lang="en-US" sz="2400" dirty="0">
                <a:solidFill>
                  <a:srgbClr val="0000CC"/>
                </a:solidFill>
                <a:latin typeface="+mj-lt"/>
              </a:rPr>
              <a:t>and it is one of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the basic features </a:t>
            </a:r>
            <a:r>
              <a:rPr lang="en-US" sz="2400" dirty="0">
                <a:solidFill>
                  <a:srgbClr val="0000CC"/>
                </a:solidFill>
                <a:latin typeface="+mj-lt"/>
              </a:rPr>
              <a:t>used to describe image content”.</a:t>
            </a:r>
            <a:endParaRPr lang="ru-RU" sz="2400" dirty="0">
              <a:solidFill>
                <a:srgbClr val="0000CC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44450"/>
            <a:ext cx="9144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Shape Representation and Description Techniques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38" y="4370388"/>
            <a:ext cx="909796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omic Sans MS" pitchFamily="66" charset="0"/>
                <a:ea typeface="+mj-ea"/>
                <a:cs typeface="+mj-cs"/>
              </a:rPr>
              <a:t> PPA</a:t>
            </a:r>
            <a:r>
              <a:rPr lang="en-US" sz="2400" dirty="0">
                <a:solidFill>
                  <a:srgbClr val="0606BA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omic Sans MS" pitchFamily="66" charset="0"/>
                <a:ea typeface="+mj-ea"/>
                <a:cs typeface="+mj-cs"/>
              </a:rPr>
              <a:t> is used to calculate </a:t>
            </a:r>
          </a:p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omic Sans MS" pitchFamily="66" charset="0"/>
                <a:ea typeface="+mj-ea"/>
                <a:cs typeface="+mj-cs"/>
              </a:rPr>
              <a:t>curvature</a:t>
            </a:r>
            <a:r>
              <a:rPr lang="en-US" sz="2400" dirty="0">
                <a:solidFill>
                  <a:srgbClr val="0606BA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omic Sans MS" pitchFamily="66" charset="0"/>
                <a:ea typeface="+mj-ea"/>
                <a:cs typeface="+mj-cs"/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omic Sans MS" pitchFamily="66" charset="0"/>
                <a:ea typeface="+mj-ea"/>
                <a:cs typeface="+mj-cs"/>
              </a:rPr>
              <a:t>shape's invariants</a:t>
            </a:r>
            <a:r>
              <a:rPr lang="en-US" sz="2400" dirty="0">
                <a:solidFill>
                  <a:srgbClr val="0606BA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omic Sans MS" pitchFamily="66" charset="0"/>
                <a:ea typeface="+mj-ea"/>
                <a:cs typeface="+mj-cs"/>
              </a:rPr>
              <a:t>,  </a:t>
            </a:r>
            <a:r>
              <a:rPr lang="en-US" sz="2400" dirty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omic Sans MS" pitchFamily="66" charset="0"/>
                <a:ea typeface="+mj-ea"/>
                <a:cs typeface="+mj-cs"/>
              </a:rPr>
              <a:t>histograms of  features</a:t>
            </a:r>
            <a:r>
              <a:rPr lang="en-US" sz="2400" dirty="0">
                <a:solidFill>
                  <a:srgbClr val="0606BA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omic Sans MS" pitchFamily="66" charset="0"/>
                <a:ea typeface="+mj-ea"/>
                <a:cs typeface="+mj-cs"/>
              </a:rPr>
              <a:t>, etc.</a:t>
            </a:r>
            <a:endParaRPr lang="ru-RU" sz="2400" dirty="0">
              <a:solidFill>
                <a:srgbClr val="0606BA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42988" y="3165475"/>
            <a:ext cx="248443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P</a:t>
            </a:r>
            <a:r>
              <a:rPr lang="en-US" sz="2400" dirty="0">
                <a:solidFill>
                  <a:srgbClr val="0000CC"/>
                </a:solidFill>
                <a:latin typeface="+mj-lt"/>
              </a:rPr>
              <a:t>iecewise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P</a:t>
            </a:r>
            <a:r>
              <a:rPr lang="en-US" sz="2400" dirty="0">
                <a:solidFill>
                  <a:srgbClr val="0000CC"/>
                </a:solidFill>
                <a:latin typeface="+mj-lt"/>
              </a:rPr>
              <a:t>olynomial </a:t>
            </a: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US" sz="2400" dirty="0">
                <a:solidFill>
                  <a:srgbClr val="0000CC"/>
                </a:solidFill>
                <a:latin typeface="+mj-lt"/>
              </a:rPr>
              <a:t>pproximation</a:t>
            </a:r>
            <a:endParaRPr lang="ru-RU" sz="2400" dirty="0">
              <a:solidFill>
                <a:srgbClr val="0000CC"/>
              </a:solidFill>
              <a:latin typeface="+mj-lt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3635375" y="3141663"/>
            <a:ext cx="568325" cy="555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3413125" y="3438525"/>
            <a:ext cx="1158875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689" name="Группа 22"/>
          <p:cNvGrpSpPr>
            <a:grpSpLocks/>
          </p:cNvGrpSpPr>
          <p:nvPr/>
        </p:nvGrpSpPr>
        <p:grpSpPr bwMode="auto">
          <a:xfrm>
            <a:off x="287338" y="6330950"/>
            <a:ext cx="684212" cy="357188"/>
            <a:chOff x="0" y="0"/>
            <a:chExt cx="1003300" cy="57785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0" y="0"/>
              <a:ext cx="1003300" cy="5778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0000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28705" name="Рисунок 24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77" t="42021" r="46417" b="42767"/>
            <a:stretch>
              <a:fillRect/>
            </a:stretch>
          </p:blipFill>
          <p:spPr bwMode="auto">
            <a:xfrm>
              <a:off x="31750" y="19050"/>
              <a:ext cx="9588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90" name="Номер слайда 9"/>
          <p:cNvSpPr txBox="1">
            <a:spLocks/>
          </p:cNvSpPr>
          <p:nvPr/>
        </p:nvSpPr>
        <p:spPr bwMode="auto">
          <a:xfrm>
            <a:off x="8532813" y="6343650"/>
            <a:ext cx="5349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rIns="4572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8633594-1CE6-4FD2-A9CA-28B6B4A4158C}" type="slidenum">
              <a:rPr lang="ru-RU" altLang="ru-RU" sz="2000">
                <a:solidFill>
                  <a:srgbClr val="595959"/>
                </a:solidFill>
                <a:latin typeface="Century Gothic" panose="020B0502020202020204" pitchFamily="34" charset="0"/>
              </a:rPr>
              <a:pPr eaLnBrk="1" hangingPunct="1"/>
              <a:t>26</a:t>
            </a:fld>
            <a:endParaRPr lang="ru-RU" altLang="ru-RU" sz="200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7" name="Picture 1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t="6436" b="12132"/>
          <a:stretch>
            <a:fillRect/>
          </a:stretch>
        </p:blipFill>
        <p:spPr bwMode="auto">
          <a:xfrm>
            <a:off x="4364038" y="5281613"/>
            <a:ext cx="115728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31" b="10217"/>
          <a:stretch>
            <a:fillRect/>
          </a:stretch>
        </p:blipFill>
        <p:spPr bwMode="auto">
          <a:xfrm>
            <a:off x="442913" y="5368925"/>
            <a:ext cx="312102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Прямая соединительная линия 40"/>
          <p:cNvCxnSpPr/>
          <p:nvPr/>
        </p:nvCxnSpPr>
        <p:spPr>
          <a:xfrm flipH="1" flipV="1">
            <a:off x="3732213" y="5108575"/>
            <a:ext cx="630237" cy="6254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 flipV="1">
            <a:off x="1560513" y="5138738"/>
            <a:ext cx="203200" cy="7000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 flipV="1">
            <a:off x="7019925" y="5202238"/>
            <a:ext cx="468313" cy="3317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7235825" y="3155950"/>
            <a:ext cx="15843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CC"/>
                </a:solidFill>
                <a:latin typeface="+mj-lt"/>
              </a:rPr>
              <a:t>Transforms</a:t>
            </a:r>
            <a:endParaRPr lang="ru-RU" sz="2000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51" name="Прямоугольник 50"/>
          <p:cNvSpPr>
            <a:spLocks noChangeArrowheads="1"/>
          </p:cNvSpPr>
          <p:nvPr/>
        </p:nvSpPr>
        <p:spPr bwMode="auto">
          <a:xfrm>
            <a:off x="4467225" y="1854200"/>
            <a:ext cx="962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ru-RU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ru-RU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400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altLang="ru-RU" sz="2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4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7450760">
            <a:off x="4683125" y="3092451"/>
            <a:ext cx="10636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Object</a:t>
            </a:r>
            <a:endParaRPr lang="ru-RU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1924634">
            <a:off x="4489450" y="3051175"/>
            <a:ext cx="1327150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contour</a:t>
            </a:r>
            <a:endParaRPr lang="ru-RU" sz="16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962025" y="6343650"/>
            <a:ext cx="7713663" cy="365125"/>
          </a:xfrm>
        </p:spPr>
        <p:txBody>
          <a:bodyPr/>
          <a:lstStyle/>
          <a:p>
            <a:pPr>
              <a:defRPr/>
            </a:pPr>
            <a:r>
              <a:rPr lang="en-US" b="1" dirty="0"/>
              <a:t>© Dikusar N. Shape Approximation Based on Higher-Degree Polynomials.  MMCP2017</a:t>
            </a:r>
            <a:endParaRPr lang="ru-RU" b="1" dirty="0"/>
          </a:p>
        </p:txBody>
      </p:sp>
      <p:sp>
        <p:nvSpPr>
          <p:cNvPr id="33" name="Дата 20"/>
          <p:cNvSpPr>
            <a:spLocks noGrp="1"/>
          </p:cNvSpPr>
          <p:nvPr>
            <p:ph type="dt" sz="quarter" idx="10"/>
          </p:nvPr>
        </p:nvSpPr>
        <p:spPr>
          <a:xfrm>
            <a:off x="6235700" y="6354763"/>
            <a:ext cx="2085975" cy="365125"/>
          </a:xfrm>
        </p:spPr>
        <p:txBody>
          <a:bodyPr/>
          <a:lstStyle/>
          <a:p>
            <a:pPr>
              <a:defRPr/>
            </a:pPr>
            <a:r>
              <a:rPr lang="ru-RU" b="1"/>
              <a:t>3-7.07.2017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10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  <p:bldP spid="4" grpId="0" animBg="1"/>
      <p:bldP spid="7" grpId="0" animBg="1"/>
      <p:bldP spid="2" grpId="0"/>
      <p:bldP spid="15" grpId="0"/>
      <p:bldP spid="19" grpId="0"/>
      <p:bldP spid="50" grpId="0"/>
      <p:bldP spid="51" grpId="0"/>
      <p:bldP spid="32" grpId="0"/>
      <p:bldP spid="32" grpId="1"/>
      <p:bldP spid="43" grpId="0"/>
      <p:bldP spid="4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66"/>
          <p:cNvGrpSpPr>
            <a:grpSpLocks/>
          </p:cNvGrpSpPr>
          <p:nvPr/>
        </p:nvGrpSpPr>
        <p:grpSpPr bwMode="auto">
          <a:xfrm>
            <a:off x="1527175" y="917575"/>
            <a:ext cx="6564313" cy="5184775"/>
            <a:chOff x="1374775" y="765174"/>
            <a:chExt cx="6564313" cy="5184776"/>
          </a:xfrm>
        </p:grpSpPr>
        <p:graphicFrame>
          <p:nvGraphicFramePr>
            <p:cNvPr id="29753" name="Объект 68"/>
            <p:cNvGraphicFramePr>
              <a:graphicFrameLocks noChangeAspect="1"/>
            </p:cNvGraphicFramePr>
            <p:nvPr/>
          </p:nvGraphicFramePr>
          <p:xfrm>
            <a:off x="1985168" y="2848767"/>
            <a:ext cx="4835525" cy="915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61" name="Equation" r:id="rId3" imgW="2159000" imgH="457200" progId="Equation.DSMT4">
                    <p:embed/>
                  </p:oleObj>
                </mc:Choice>
                <mc:Fallback>
                  <p:oleObj name="Equation" r:id="rId3" imgW="2159000" imgH="457200" progId="Equation.DSMT4">
                    <p:embed/>
                    <p:pic>
                      <p:nvPicPr>
                        <p:cNvPr id="0" name="Объект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5168" y="2848767"/>
                          <a:ext cx="4835525" cy="915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9754" name="Группа 67"/>
            <p:cNvGrpSpPr>
              <a:grpSpLocks/>
            </p:cNvGrpSpPr>
            <p:nvPr/>
          </p:nvGrpSpPr>
          <p:grpSpPr bwMode="auto">
            <a:xfrm>
              <a:off x="1438275" y="765174"/>
              <a:ext cx="5942013" cy="1655764"/>
              <a:chOff x="1438275" y="765174"/>
              <a:chExt cx="5942013" cy="1655764"/>
            </a:xfrm>
          </p:grpSpPr>
          <p:sp>
            <p:nvSpPr>
              <p:cNvPr id="74" name="Заголовок 1"/>
              <p:cNvSpPr txBox="1">
                <a:spLocks/>
              </p:cNvSpPr>
              <p:nvPr/>
            </p:nvSpPr>
            <p:spPr bwMode="auto">
              <a:xfrm>
                <a:off x="2195513" y="765174"/>
                <a:ext cx="5183187" cy="57626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anchor="ctr"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defRPr/>
                </a:pPr>
                <a:r>
                  <a:rPr lang="en-US" sz="3200" dirty="0">
                    <a:solidFill>
                      <a:srgbClr val="0606BA"/>
                    </a:solidFill>
                    <a:effectLst>
                      <a:outerShdw blurRad="63500" dist="38100" dir="5400000" algn="t" rotWithShape="0">
                        <a:prstClr val="black">
                          <a:alpha val="25000"/>
                        </a:prstClr>
                      </a:outerShdw>
                    </a:effectLst>
                    <a:latin typeface="Comic Sans MS" pitchFamily="66" charset="0"/>
                  </a:rPr>
                  <a:t>Isometric</a:t>
                </a:r>
                <a:r>
                  <a:rPr lang="ru-RU" sz="3200" dirty="0" smtClean="0">
                    <a:solidFill>
                      <a:srgbClr val="0606BA"/>
                    </a:solidFill>
                    <a:effectLst>
                      <a:outerShdw blurRad="63500" dist="38100" dir="5400000" algn="t" rotWithShape="0">
                        <a:prstClr val="black">
                          <a:alpha val="25000"/>
                        </a:prstClr>
                      </a:outerShdw>
                    </a:effectLst>
                    <a:latin typeface="Comic Sans MS" pitchFamily="66" charset="0"/>
                  </a:rPr>
                  <a:t>   </a:t>
                </a:r>
                <a:r>
                  <a:rPr lang="en-US" sz="3200" dirty="0" smtClean="0">
                    <a:solidFill>
                      <a:srgbClr val="0606BA"/>
                    </a:solidFill>
                    <a:effectLst>
                      <a:outerShdw blurRad="63500" dist="38100" dir="5400000" algn="t" rotWithShape="0">
                        <a:prstClr val="black">
                          <a:alpha val="25000"/>
                        </a:prstClr>
                      </a:outerShdw>
                    </a:effectLst>
                    <a:latin typeface="Comic Sans MS" pitchFamily="66" charset="0"/>
                  </a:rPr>
                  <a:t>(T</a:t>
                </a:r>
                <a:r>
                  <a:rPr lang="en-US" sz="3200" baseline="-25000" dirty="0" smtClean="0">
                    <a:solidFill>
                      <a:srgbClr val="0606BA"/>
                    </a:solidFill>
                    <a:effectLst>
                      <a:outerShdw blurRad="63500" dist="38100" dir="5400000" algn="t" rotWithShape="0">
                        <a:prstClr val="black">
                          <a:alpha val="25000"/>
                        </a:prstClr>
                      </a:outerShdw>
                    </a:effectLst>
                    <a:latin typeface="Comic Sans MS" pitchFamily="66" charset="0"/>
                  </a:rPr>
                  <a:t>I</a:t>
                </a:r>
                <a:r>
                  <a:rPr lang="en-US" sz="3200" dirty="0" smtClean="0">
                    <a:solidFill>
                      <a:srgbClr val="0606BA"/>
                    </a:solidFill>
                    <a:effectLst>
                      <a:outerShdw blurRad="63500" dist="38100" dir="5400000" algn="t" rotWithShape="0">
                        <a:prstClr val="black">
                          <a:alpha val="25000"/>
                        </a:prstClr>
                      </a:outerShdw>
                    </a:effectLst>
                    <a:latin typeface="Comic Sans MS" pitchFamily="66" charset="0"/>
                  </a:rPr>
                  <a:t>)</a:t>
                </a:r>
                <a:endParaRPr lang="ru-RU" sz="3200" dirty="0">
                  <a:solidFill>
                    <a:srgbClr val="0606BA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Comic Sans MS" pitchFamily="66" charset="0"/>
                </a:endParaRPr>
              </a:p>
            </p:txBody>
          </p:sp>
          <p:graphicFrame>
            <p:nvGraphicFramePr>
              <p:cNvPr id="29760" name="Объект 74"/>
              <p:cNvGraphicFramePr>
                <a:graphicFrameLocks noChangeAspect="1"/>
              </p:cNvGraphicFramePr>
              <p:nvPr/>
            </p:nvGraphicFramePr>
            <p:xfrm>
              <a:off x="1438275" y="1454150"/>
              <a:ext cx="5942013" cy="9667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762" name="Equation" r:id="rId5" imgW="2654300" imgH="482600" progId="Equation.DSMT4">
                      <p:embed/>
                    </p:oleObj>
                  </mc:Choice>
                  <mc:Fallback>
                    <p:oleObj name="Equation" r:id="rId5" imgW="2654300" imgH="482600" progId="Equation.DSMT4">
                      <p:embed/>
                      <p:pic>
                        <p:nvPicPr>
                          <p:cNvPr id="0" name="Объект 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38275" y="1454150"/>
                            <a:ext cx="5942013" cy="9667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9755" name="Объект 69"/>
            <p:cNvGraphicFramePr>
              <a:graphicFrameLocks noChangeAspect="1"/>
            </p:cNvGraphicFramePr>
            <p:nvPr/>
          </p:nvGraphicFramePr>
          <p:xfrm>
            <a:off x="1374775" y="4340225"/>
            <a:ext cx="6000750" cy="966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63" name="Equation" r:id="rId7" imgW="2679700" imgH="482600" progId="Equation.DSMT4">
                    <p:embed/>
                  </p:oleObj>
                </mc:Choice>
                <mc:Fallback>
                  <p:oleObj name="Equation" r:id="rId7" imgW="2679700" imgH="482600" progId="Equation.DSMT4">
                    <p:embed/>
                    <p:pic>
                      <p:nvPicPr>
                        <p:cNvPr id="0" name="Объект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4775" y="4340225"/>
                          <a:ext cx="6000750" cy="966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56" name="Объект 70"/>
            <p:cNvGraphicFramePr>
              <a:graphicFrameLocks noChangeAspect="1"/>
            </p:cNvGraphicFramePr>
            <p:nvPr/>
          </p:nvGraphicFramePr>
          <p:xfrm>
            <a:off x="5549900" y="5492750"/>
            <a:ext cx="2389188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64" name="Equation" r:id="rId9" imgW="1066800" imgH="228600" progId="Equation.DSMT4">
                    <p:embed/>
                  </p:oleObj>
                </mc:Choice>
                <mc:Fallback>
                  <p:oleObj name="Equation" r:id="rId9" imgW="1066800" imgH="228600" progId="Equation.DSMT4">
                    <p:embed/>
                    <p:pic>
                      <p:nvPicPr>
                        <p:cNvPr id="0" name="Объект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49900" y="5492750"/>
                          <a:ext cx="2389188" cy="457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" name="Заголовок 1"/>
            <p:cNvSpPr txBox="1">
              <a:spLocks/>
            </p:cNvSpPr>
            <p:nvPr/>
          </p:nvSpPr>
          <p:spPr bwMode="auto">
            <a:xfrm>
              <a:off x="2268538" y="2349499"/>
              <a:ext cx="5183187" cy="57626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3200" dirty="0">
                  <a:solidFill>
                    <a:srgbClr val="0606BA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Comic Sans MS" pitchFamily="66" charset="0"/>
                </a:rPr>
                <a:t>Similarity</a:t>
              </a:r>
              <a:r>
                <a:rPr lang="ru-RU" sz="3200" dirty="0">
                  <a:solidFill>
                    <a:srgbClr val="0606BA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Comic Sans MS" pitchFamily="66" charset="0"/>
                </a:rPr>
                <a:t> </a:t>
              </a:r>
              <a:r>
                <a:rPr lang="ru-RU" sz="3200" dirty="0" smtClean="0">
                  <a:solidFill>
                    <a:srgbClr val="0606BA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Comic Sans MS" pitchFamily="66" charset="0"/>
                </a:rPr>
                <a:t>  </a:t>
              </a:r>
              <a:r>
                <a:rPr lang="en-US" sz="3200" dirty="0" smtClean="0">
                  <a:solidFill>
                    <a:srgbClr val="0606BA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Comic Sans MS" pitchFamily="66" charset="0"/>
                </a:rPr>
                <a:t>(T</a:t>
              </a:r>
              <a:r>
                <a:rPr lang="en-US" sz="3200" baseline="-25000" dirty="0" smtClean="0">
                  <a:solidFill>
                    <a:srgbClr val="0606BA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Comic Sans MS" pitchFamily="66" charset="0"/>
                </a:rPr>
                <a:t>S</a:t>
              </a:r>
              <a:r>
                <a:rPr lang="en-US" sz="3200" dirty="0" smtClean="0">
                  <a:solidFill>
                    <a:srgbClr val="0606BA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Comic Sans MS" pitchFamily="66" charset="0"/>
                </a:rPr>
                <a:t>)</a:t>
              </a:r>
              <a:endParaRPr lang="ru-RU" sz="3200" dirty="0">
                <a:solidFill>
                  <a:srgbClr val="0606BA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3" name="Заголовок 1"/>
            <p:cNvSpPr txBox="1">
              <a:spLocks/>
            </p:cNvSpPr>
            <p:nvPr/>
          </p:nvSpPr>
          <p:spPr bwMode="auto">
            <a:xfrm>
              <a:off x="2051050" y="3860800"/>
              <a:ext cx="5184775" cy="57626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en-US" sz="3200" dirty="0">
                  <a:solidFill>
                    <a:srgbClr val="0606BA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Comic Sans MS" pitchFamily="66" charset="0"/>
                </a:rPr>
                <a:t>Affine</a:t>
              </a:r>
              <a:r>
                <a:rPr lang="ru-RU" sz="3200" dirty="0" smtClean="0">
                  <a:solidFill>
                    <a:srgbClr val="0606BA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Comic Sans MS" pitchFamily="66" charset="0"/>
                </a:rPr>
                <a:t>   </a:t>
              </a:r>
              <a:r>
                <a:rPr lang="en-US" sz="3200" dirty="0" smtClean="0">
                  <a:solidFill>
                    <a:srgbClr val="0606BA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Comic Sans MS" pitchFamily="66" charset="0"/>
                </a:rPr>
                <a:t>(T</a:t>
              </a:r>
              <a:r>
                <a:rPr lang="ru-RU" sz="3200" baseline="-25000" dirty="0" smtClean="0">
                  <a:solidFill>
                    <a:srgbClr val="0606BA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Comic Sans MS" pitchFamily="66" charset="0"/>
                </a:rPr>
                <a:t>А</a:t>
              </a:r>
              <a:r>
                <a:rPr lang="en-US" sz="3200" dirty="0" smtClean="0">
                  <a:solidFill>
                    <a:srgbClr val="0606BA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Comic Sans MS" pitchFamily="66" charset="0"/>
                </a:rPr>
                <a:t>)</a:t>
              </a:r>
              <a:endParaRPr lang="ru-RU" sz="3200" dirty="0">
                <a:solidFill>
                  <a:srgbClr val="0606BA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omic Sans MS" pitchFamily="66" charset="0"/>
              </a:endParaRPr>
            </a:p>
          </p:txBody>
        </p:sp>
      </p:grpSp>
      <p:cxnSp>
        <p:nvCxnSpPr>
          <p:cNvPr id="52" name="Прямая соединительная линия 51"/>
          <p:cNvCxnSpPr/>
          <p:nvPr/>
        </p:nvCxnSpPr>
        <p:spPr>
          <a:xfrm flipH="1" flipV="1">
            <a:off x="5465763" y="4033838"/>
            <a:ext cx="34925" cy="15128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Заголовок 1"/>
          <p:cNvSpPr txBox="1">
            <a:spLocks/>
          </p:cNvSpPr>
          <p:nvPr/>
        </p:nvSpPr>
        <p:spPr>
          <a:xfrm>
            <a:off x="908050" y="249238"/>
            <a:ext cx="7416800" cy="576262"/>
          </a:xfrm>
          <a:prstGeom prst="rect">
            <a:avLst/>
          </a:prstGeom>
        </p:spPr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Geometrical Transformations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43048" name="Объект 44"/>
          <p:cNvGraphicFramePr>
            <a:graphicFrameLocks noChangeAspect="1"/>
          </p:cNvGraphicFramePr>
          <p:nvPr/>
        </p:nvGraphicFramePr>
        <p:xfrm>
          <a:off x="4140200" y="4762500"/>
          <a:ext cx="121126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5" name="Equation" r:id="rId11" imgW="711200" imgH="228600" progId="Equation.DSMT4">
                  <p:embed/>
                </p:oleObj>
              </mc:Choice>
              <mc:Fallback>
                <p:oleObj name="Equation" r:id="rId11" imgW="711200" imgH="228600" progId="Equation.DSMT4">
                  <p:embed/>
                  <p:pic>
                    <p:nvPicPr>
                      <p:cNvPr id="0" name="Объект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762500"/>
                        <a:ext cx="1211263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Группа 17"/>
          <p:cNvGrpSpPr>
            <a:grpSpLocks/>
          </p:cNvGrpSpPr>
          <p:nvPr/>
        </p:nvGrpSpPr>
        <p:grpSpPr bwMode="auto">
          <a:xfrm>
            <a:off x="3319463" y="2811463"/>
            <a:ext cx="2620962" cy="1758950"/>
            <a:chOff x="3319537" y="2163332"/>
            <a:chExt cx="2620615" cy="1758613"/>
          </a:xfrm>
        </p:grpSpPr>
        <p:graphicFrame>
          <p:nvGraphicFramePr>
            <p:cNvPr id="29749" name="Объект 43"/>
            <p:cNvGraphicFramePr>
              <a:graphicFrameLocks noChangeAspect="1"/>
            </p:cNvGraphicFramePr>
            <p:nvPr/>
          </p:nvGraphicFramePr>
          <p:xfrm>
            <a:off x="3319537" y="3275707"/>
            <a:ext cx="331713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66" name="Equation" r:id="rId13" imgW="203112" imgH="241195" progId="Equation.DSMT4">
                    <p:embed/>
                  </p:oleObj>
                </mc:Choice>
                <mc:Fallback>
                  <p:oleObj name="Equation" r:id="rId13" imgW="203112" imgH="241195" progId="Equation.DSMT4">
                    <p:embed/>
                    <p:pic>
                      <p:nvPicPr>
                        <p:cNvPr id="0" name="Объект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9537" y="3275707"/>
                          <a:ext cx="331713" cy="441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50" name="Объект 45"/>
            <p:cNvGraphicFramePr>
              <a:graphicFrameLocks noChangeAspect="1"/>
            </p:cNvGraphicFramePr>
            <p:nvPr/>
          </p:nvGraphicFramePr>
          <p:xfrm>
            <a:off x="5529044" y="3479117"/>
            <a:ext cx="411108" cy="4428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67" name="Equation" r:id="rId15" imgW="279279" imgH="241195" progId="Equation.DSMT4">
                    <p:embed/>
                  </p:oleObj>
                </mc:Choice>
                <mc:Fallback>
                  <p:oleObj name="Equation" r:id="rId15" imgW="279279" imgH="241195" progId="Equation.DSMT4">
                    <p:embed/>
                    <p:pic>
                      <p:nvPicPr>
                        <p:cNvPr id="0" name="Объект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9044" y="3479117"/>
                          <a:ext cx="411108" cy="4428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51" name="Object 37"/>
            <p:cNvGraphicFramePr>
              <a:graphicFrameLocks noChangeAspect="1"/>
            </p:cNvGraphicFramePr>
            <p:nvPr/>
          </p:nvGraphicFramePr>
          <p:xfrm>
            <a:off x="4635804" y="2163332"/>
            <a:ext cx="381286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68" name="Equation" r:id="rId17" imgW="241195" imgH="241195" progId="Equation.DSMT4">
                    <p:embed/>
                  </p:oleObj>
                </mc:Choice>
                <mc:Fallback>
                  <p:oleObj name="Equation" r:id="rId17" imgW="241195" imgH="241195" progId="Equation.DSMT4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5804" y="2163332"/>
                          <a:ext cx="381286" cy="441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52" name="Object 60"/>
            <p:cNvGraphicFramePr>
              <a:graphicFrameLocks noChangeAspect="1"/>
            </p:cNvGraphicFramePr>
            <p:nvPr/>
          </p:nvGraphicFramePr>
          <p:xfrm>
            <a:off x="4375429" y="3305216"/>
            <a:ext cx="377775" cy="5634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69" name="Equation" r:id="rId19" imgW="203112" imgH="241195" progId="Equation.DSMT4">
                    <p:embed/>
                  </p:oleObj>
                </mc:Choice>
                <mc:Fallback>
                  <p:oleObj name="Equation" r:id="rId19" imgW="203112" imgH="241195" progId="Equation.DSMT4">
                    <p:embed/>
                    <p:pic>
                      <p:nvPicPr>
                        <p:cNvPr id="0" name="Object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5429" y="3305216"/>
                          <a:ext cx="377775" cy="5634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Группа 15"/>
          <p:cNvGrpSpPr>
            <a:grpSpLocks/>
          </p:cNvGrpSpPr>
          <p:nvPr/>
        </p:nvGrpSpPr>
        <p:grpSpPr bwMode="auto">
          <a:xfrm>
            <a:off x="2470150" y="2973388"/>
            <a:ext cx="3336925" cy="1779587"/>
            <a:chOff x="2492375" y="2321515"/>
            <a:chExt cx="3337248" cy="1778996"/>
          </a:xfrm>
        </p:grpSpPr>
        <p:sp>
          <p:nvSpPr>
            <p:cNvPr id="17" name="Полилиния 16"/>
            <p:cNvSpPr/>
            <p:nvPr/>
          </p:nvSpPr>
          <p:spPr bwMode="auto">
            <a:xfrm>
              <a:off x="2762276" y="2542104"/>
              <a:ext cx="2781569" cy="1266404"/>
            </a:xfrm>
            <a:custGeom>
              <a:avLst/>
              <a:gdLst>
                <a:gd name="connsiteX0" fmla="*/ 972532 w 1775750"/>
                <a:gd name="connsiteY0" fmla="*/ 0 h 1060692"/>
                <a:gd name="connsiteX1" fmla="*/ 1544032 w 1775750"/>
                <a:gd name="connsiteY1" fmla="*/ 114300 h 1060692"/>
                <a:gd name="connsiteX2" fmla="*/ 1772632 w 1775750"/>
                <a:gd name="connsiteY2" fmla="*/ 520700 h 1060692"/>
                <a:gd name="connsiteX3" fmla="*/ 1651982 w 1775750"/>
                <a:gd name="connsiteY3" fmla="*/ 946150 h 1060692"/>
                <a:gd name="connsiteX4" fmla="*/ 1315432 w 1775750"/>
                <a:gd name="connsiteY4" fmla="*/ 1060450 h 1060692"/>
                <a:gd name="connsiteX5" fmla="*/ 845532 w 1775750"/>
                <a:gd name="connsiteY5" fmla="*/ 927100 h 1060692"/>
                <a:gd name="connsiteX6" fmla="*/ 515332 w 1775750"/>
                <a:gd name="connsiteY6" fmla="*/ 552450 h 1060692"/>
                <a:gd name="connsiteX7" fmla="*/ 254982 w 1775750"/>
                <a:gd name="connsiteY7" fmla="*/ 450850 h 1060692"/>
                <a:gd name="connsiteX8" fmla="*/ 83532 w 1775750"/>
                <a:gd name="connsiteY8" fmla="*/ 603250 h 1060692"/>
                <a:gd name="connsiteX9" fmla="*/ 7332 w 1775750"/>
                <a:gd name="connsiteY9" fmla="*/ 882650 h 1060692"/>
                <a:gd name="connsiteX10" fmla="*/ 7332 w 1775750"/>
                <a:gd name="connsiteY10" fmla="*/ 914400 h 106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75750" h="1060692">
                  <a:moveTo>
                    <a:pt x="972532" y="0"/>
                  </a:moveTo>
                  <a:cubicBezTo>
                    <a:pt x="1191607" y="13758"/>
                    <a:pt x="1410682" y="27517"/>
                    <a:pt x="1544032" y="114300"/>
                  </a:cubicBezTo>
                  <a:cubicBezTo>
                    <a:pt x="1677382" y="201083"/>
                    <a:pt x="1754640" y="382058"/>
                    <a:pt x="1772632" y="520700"/>
                  </a:cubicBezTo>
                  <a:cubicBezTo>
                    <a:pt x="1790624" y="659342"/>
                    <a:pt x="1728182" y="856192"/>
                    <a:pt x="1651982" y="946150"/>
                  </a:cubicBezTo>
                  <a:cubicBezTo>
                    <a:pt x="1575782" y="1036108"/>
                    <a:pt x="1449840" y="1063625"/>
                    <a:pt x="1315432" y="1060450"/>
                  </a:cubicBezTo>
                  <a:cubicBezTo>
                    <a:pt x="1181024" y="1057275"/>
                    <a:pt x="978882" y="1011767"/>
                    <a:pt x="845532" y="927100"/>
                  </a:cubicBezTo>
                  <a:cubicBezTo>
                    <a:pt x="712182" y="842433"/>
                    <a:pt x="613757" y="631825"/>
                    <a:pt x="515332" y="552450"/>
                  </a:cubicBezTo>
                  <a:cubicBezTo>
                    <a:pt x="416907" y="473075"/>
                    <a:pt x="326949" y="442383"/>
                    <a:pt x="254982" y="450850"/>
                  </a:cubicBezTo>
                  <a:cubicBezTo>
                    <a:pt x="183015" y="459317"/>
                    <a:pt x="124807" y="531283"/>
                    <a:pt x="83532" y="603250"/>
                  </a:cubicBezTo>
                  <a:cubicBezTo>
                    <a:pt x="42257" y="675217"/>
                    <a:pt x="20032" y="830792"/>
                    <a:pt x="7332" y="882650"/>
                  </a:cubicBezTo>
                  <a:cubicBezTo>
                    <a:pt x="-5368" y="934508"/>
                    <a:pt x="982" y="924454"/>
                    <a:pt x="7332" y="914400"/>
                  </a:cubicBezTo>
                </a:path>
              </a:pathLst>
            </a:cu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9739" name="TextBox 38"/>
            <p:cNvSpPr txBox="1">
              <a:spLocks noChangeArrowheads="1"/>
            </p:cNvSpPr>
            <p:nvPr/>
          </p:nvSpPr>
          <p:spPr bwMode="auto">
            <a:xfrm rot="1922777">
              <a:off x="3732521" y="3256281"/>
              <a:ext cx="322774" cy="497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800">
                  <a:solidFill>
                    <a:srgbClr val="FF0000"/>
                  </a:solidFill>
                  <a:latin typeface="Palatino Linotype" panose="02040502050505030304" pitchFamily="18" charset="0"/>
                </a:rPr>
                <a:t>I</a:t>
              </a:r>
              <a:endParaRPr lang="ru-RU" altLang="ru-RU" sz="2800">
                <a:solidFill>
                  <a:srgbClr val="FF0000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29740" name="TextBox 39"/>
            <p:cNvSpPr txBox="1">
              <a:spLocks noChangeArrowheads="1"/>
            </p:cNvSpPr>
            <p:nvPr/>
          </p:nvSpPr>
          <p:spPr bwMode="auto">
            <a:xfrm rot="-4603598">
              <a:off x="2669387" y="3328843"/>
              <a:ext cx="261674" cy="615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800">
                  <a:solidFill>
                    <a:srgbClr val="FF0000"/>
                  </a:solidFill>
                  <a:latin typeface="Palatino Linotype" panose="02040502050505030304" pitchFamily="18" charset="0"/>
                </a:rPr>
                <a:t>I</a:t>
              </a:r>
              <a:endParaRPr lang="ru-RU" altLang="ru-RU" sz="2800">
                <a:solidFill>
                  <a:srgbClr val="FF0000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29741" name="TextBox 40"/>
            <p:cNvSpPr txBox="1">
              <a:spLocks noChangeArrowheads="1"/>
            </p:cNvSpPr>
            <p:nvPr/>
          </p:nvSpPr>
          <p:spPr bwMode="auto">
            <a:xfrm>
              <a:off x="4855702" y="3548206"/>
              <a:ext cx="322774" cy="497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800">
                  <a:solidFill>
                    <a:srgbClr val="FF0000"/>
                  </a:solidFill>
                  <a:latin typeface="Palatino Linotype" panose="02040502050505030304" pitchFamily="18" charset="0"/>
                </a:rPr>
                <a:t>I</a:t>
              </a:r>
              <a:endParaRPr lang="ru-RU" altLang="ru-RU" sz="2800">
                <a:solidFill>
                  <a:srgbClr val="FF0000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29742" name="TextBox 41"/>
            <p:cNvSpPr txBox="1">
              <a:spLocks noChangeArrowheads="1"/>
            </p:cNvSpPr>
            <p:nvPr/>
          </p:nvSpPr>
          <p:spPr bwMode="auto">
            <a:xfrm rot="1919095">
              <a:off x="5047874" y="2453108"/>
              <a:ext cx="320909" cy="497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800">
                  <a:solidFill>
                    <a:srgbClr val="FF0000"/>
                  </a:solidFill>
                  <a:latin typeface="Palatino Linotype" panose="02040502050505030304" pitchFamily="18" charset="0"/>
                </a:rPr>
                <a:t>I</a:t>
              </a:r>
              <a:endParaRPr lang="ru-RU" altLang="ru-RU" sz="2800">
                <a:solidFill>
                  <a:srgbClr val="FF0000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29743" name="TextBox 42"/>
            <p:cNvSpPr txBox="1">
              <a:spLocks noChangeArrowheads="1"/>
            </p:cNvSpPr>
            <p:nvPr/>
          </p:nvSpPr>
          <p:spPr bwMode="auto">
            <a:xfrm>
              <a:off x="4141120" y="2321515"/>
              <a:ext cx="322775" cy="499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800">
                  <a:solidFill>
                    <a:srgbClr val="FF0000"/>
                  </a:solidFill>
                  <a:latin typeface="Palatino Linotype" panose="02040502050505030304" pitchFamily="18" charset="0"/>
                </a:rPr>
                <a:t>I</a:t>
              </a:r>
              <a:endParaRPr lang="ru-RU" altLang="ru-RU" sz="2800">
                <a:solidFill>
                  <a:srgbClr val="FF0000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29744" name="TextBox 92"/>
            <p:cNvSpPr txBox="1">
              <a:spLocks noChangeArrowheads="1"/>
            </p:cNvSpPr>
            <p:nvPr/>
          </p:nvSpPr>
          <p:spPr bwMode="auto">
            <a:xfrm rot="-5400000">
              <a:off x="5391870" y="3074152"/>
              <a:ext cx="261673" cy="613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800">
                  <a:solidFill>
                    <a:srgbClr val="FF0000"/>
                  </a:solidFill>
                  <a:latin typeface="Palatino Linotype" panose="02040502050505030304" pitchFamily="18" charset="0"/>
                </a:rPr>
                <a:t>I</a:t>
              </a:r>
              <a:endParaRPr lang="ru-RU" altLang="ru-RU" sz="2800">
                <a:solidFill>
                  <a:srgbClr val="FF0000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29" name="Левая фигурная скобка 28"/>
            <p:cNvSpPr/>
            <p:nvPr/>
          </p:nvSpPr>
          <p:spPr bwMode="auto">
            <a:xfrm rot="17195401">
              <a:off x="4149983" y="3300431"/>
              <a:ext cx="453874" cy="1146286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Блок-схема: узел 29"/>
            <p:cNvSpPr/>
            <p:nvPr/>
          </p:nvSpPr>
          <p:spPr bwMode="auto">
            <a:xfrm>
              <a:off x="4340404" y="3706942"/>
              <a:ext cx="114311" cy="92044"/>
            </a:xfrm>
            <a:prstGeom prst="flowChartConnector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1" name="Блок-схема: узел 30"/>
            <p:cNvSpPr/>
            <p:nvPr/>
          </p:nvSpPr>
          <p:spPr bwMode="auto">
            <a:xfrm>
              <a:off x="4965939" y="3765660"/>
              <a:ext cx="114311" cy="93631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2" name="Блок-схема: узел 31"/>
            <p:cNvSpPr/>
            <p:nvPr/>
          </p:nvSpPr>
          <p:spPr bwMode="auto">
            <a:xfrm>
              <a:off x="3806952" y="3446678"/>
              <a:ext cx="114311" cy="92044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Блок-схема: узел 32"/>
          <p:cNvSpPr/>
          <p:nvPr/>
        </p:nvSpPr>
        <p:spPr bwMode="auto">
          <a:xfrm>
            <a:off x="4713288" y="3178175"/>
            <a:ext cx="115887" cy="90488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Блок-схема: узел 33"/>
          <p:cNvSpPr/>
          <p:nvPr/>
        </p:nvSpPr>
        <p:spPr bwMode="auto">
          <a:xfrm>
            <a:off x="5349875" y="3475038"/>
            <a:ext cx="115888" cy="92075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Блок-схема: узел 34"/>
          <p:cNvSpPr/>
          <p:nvPr/>
        </p:nvSpPr>
        <p:spPr bwMode="auto">
          <a:xfrm>
            <a:off x="5349875" y="4200525"/>
            <a:ext cx="115888" cy="92075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4464050" y="3298825"/>
            <a:ext cx="249238" cy="644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4464050" y="3578225"/>
            <a:ext cx="857250" cy="371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464050" y="3943350"/>
            <a:ext cx="857250" cy="257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3711575" y="3890963"/>
            <a:ext cx="749300" cy="52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30" idx="0"/>
          </p:cNvCxnSpPr>
          <p:nvPr/>
        </p:nvCxnSpPr>
        <p:spPr>
          <a:xfrm flipH="1">
            <a:off x="4375150" y="3943350"/>
            <a:ext cx="88900" cy="415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Signature curves.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Informative Si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ns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46188" y="6381750"/>
            <a:ext cx="6997700" cy="365125"/>
          </a:xfrm>
        </p:spPr>
        <p:txBody>
          <a:bodyPr/>
          <a:lstStyle/>
          <a:p>
            <a:pPr>
              <a:defRPr/>
            </a:pPr>
            <a:r>
              <a:rPr lang="en-US" b="1"/>
              <a:t>© Dikusar N. Shape Approximation Based on Higher-Degree Polynomials.  MMCP2017</a:t>
            </a:r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3BD468-6F13-4216-826D-DB01DEC68311}" type="slidenum">
              <a:rPr lang="ru-RU" altLang="ru-RU" sz="2000">
                <a:solidFill>
                  <a:srgbClr val="595959"/>
                </a:solidFill>
                <a:latin typeface="Century Gothic" panose="020B0502020202020204" pitchFamily="34" charset="0"/>
              </a:rPr>
              <a:pPr eaLnBrk="1" hangingPunct="1"/>
              <a:t>27</a:t>
            </a:fld>
            <a:endParaRPr lang="ru-RU" altLang="ru-RU" sz="200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Группа 19"/>
          <p:cNvGrpSpPr>
            <a:grpSpLocks/>
          </p:cNvGrpSpPr>
          <p:nvPr/>
        </p:nvGrpSpPr>
        <p:grpSpPr bwMode="auto">
          <a:xfrm>
            <a:off x="392113" y="2259013"/>
            <a:ext cx="8640762" cy="723900"/>
            <a:chOff x="399198" y="3754382"/>
            <a:chExt cx="8933298" cy="72494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99198" y="3754382"/>
              <a:ext cx="8933298" cy="7090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rgbClr val="0000FF"/>
                  </a:solidFill>
                  <a:latin typeface="+mj-lt"/>
                  <a:cs typeface="+mn-cs"/>
                </a:rPr>
                <a:t>It is possible to use various functions depending on points of the phase curve</a:t>
              </a:r>
              <a:r>
                <a:rPr lang="en-US" sz="2000" dirty="0">
                  <a:solidFill>
                    <a:srgbClr val="0000FF"/>
                  </a:solidFill>
                  <a:latin typeface="+mj-lt"/>
                  <a:cs typeface="+mn-cs"/>
                </a:rPr>
                <a:t>                        </a:t>
              </a:r>
              <a:r>
                <a:rPr lang="en-US" sz="2000" b="1" dirty="0">
                  <a:solidFill>
                    <a:srgbClr val="0000FF"/>
                  </a:solidFill>
                  <a:latin typeface="+mj-lt"/>
                  <a:cs typeface="+mn-cs"/>
                </a:rPr>
                <a:t>as </a:t>
              </a:r>
              <a:r>
                <a:rPr lang="en-US" sz="2000" b="1" dirty="0">
                  <a:solidFill>
                    <a:srgbClr val="FF0000"/>
                  </a:solidFill>
                  <a:latin typeface="+mj-lt"/>
                  <a:cs typeface="+mn-cs"/>
                </a:rPr>
                <a:t>an informative sign</a:t>
              </a:r>
              <a:r>
                <a:rPr lang="ru-RU" sz="2000" dirty="0">
                  <a:solidFill>
                    <a:srgbClr val="0606BA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Comic Sans MS" pitchFamily="66" charset="0"/>
                </a:rPr>
                <a:t>.</a:t>
              </a:r>
            </a:p>
          </p:txBody>
        </p:sp>
        <p:graphicFrame>
          <p:nvGraphicFramePr>
            <p:cNvPr id="29737" name="Объект 34"/>
            <p:cNvGraphicFramePr>
              <a:graphicFrameLocks noChangeAspect="1"/>
            </p:cNvGraphicFramePr>
            <p:nvPr/>
          </p:nvGraphicFramePr>
          <p:xfrm>
            <a:off x="2223559" y="4061429"/>
            <a:ext cx="1528000" cy="4178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70" name="Equation" r:id="rId21" imgW="736600" imgH="228600" progId="Equation.DSMT4">
                    <p:embed/>
                  </p:oleObj>
                </mc:Choice>
                <mc:Fallback>
                  <p:oleObj name="Equation" r:id="rId21" imgW="736600" imgH="228600" progId="Equation.DSMT4">
                    <p:embed/>
                    <p:pic>
                      <p:nvPicPr>
                        <p:cNvPr id="0" name="Объект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3559" y="4061429"/>
                          <a:ext cx="1528000" cy="4178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6300788" y="3195638"/>
          <a:ext cx="256381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1" name="Equation" r:id="rId23" imgW="1409088" imgH="444307" progId="Equation.DSMT4">
                  <p:embed/>
                </p:oleObj>
              </mc:Choice>
              <mc:Fallback>
                <p:oleObj name="Equation" r:id="rId23" imgW="1409088" imgH="444307" progId="Equation.DSMT4">
                  <p:embed/>
                  <p:pic>
                    <p:nvPicPr>
                      <p:cNvPr id="0" name="Объект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3195638"/>
                        <a:ext cx="2563812" cy="923925"/>
                      </a:xfrm>
                      <a:prstGeom prst="rect">
                        <a:avLst/>
                      </a:prstGeom>
                      <a:solidFill>
                        <a:srgbClr val="D7E4B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6300788" y="4141788"/>
            <a:ext cx="2619375" cy="7064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606BA"/>
                </a:solidFill>
                <a:latin typeface="Comic Sans MS" pitchFamily="66" charset="0"/>
              </a:rPr>
              <a:t>  </a:t>
            </a:r>
            <a:r>
              <a:rPr lang="en-US" i="1" dirty="0">
                <a:solidFill>
                  <a:srgbClr val="0606BA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-25000" dirty="0">
                <a:solidFill>
                  <a:srgbClr val="0606BA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>
                <a:solidFill>
                  <a:srgbClr val="0606BA"/>
                </a:solidFill>
                <a:latin typeface="Comic Sans MS" pitchFamily="66" charset="0"/>
              </a:rPr>
              <a:t>   </a:t>
            </a:r>
            <a:r>
              <a:rPr lang="en-US" sz="2000" dirty="0">
                <a:solidFill>
                  <a:srgbClr val="0000FF"/>
                </a:solidFill>
                <a:latin typeface="+mj-lt"/>
                <a:cs typeface="+mn-cs"/>
              </a:rPr>
              <a:t>is</a:t>
            </a:r>
            <a:r>
              <a:rPr lang="en-US" dirty="0">
                <a:solidFill>
                  <a:srgbClr val="0606BA"/>
                </a:solidFill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+mj-lt"/>
                <a:cs typeface="+mn-cs"/>
              </a:rPr>
              <a:t>the number </a:t>
            </a:r>
          </a:p>
          <a:p>
            <a:pPr algn="ctr">
              <a:defRPr/>
            </a:pPr>
            <a:r>
              <a:rPr lang="en-US" sz="2000" dirty="0">
                <a:solidFill>
                  <a:srgbClr val="0000FF"/>
                </a:solidFill>
                <a:latin typeface="+mj-lt"/>
                <a:cs typeface="+mn-cs"/>
              </a:rPr>
              <a:t>of transforms.</a:t>
            </a:r>
            <a:endParaRPr lang="ru-RU" sz="2000" dirty="0">
              <a:solidFill>
                <a:srgbClr val="0000FF"/>
              </a:solidFill>
              <a:latin typeface="+mj-lt"/>
              <a:cs typeface="+mn-cs"/>
            </a:endParaRPr>
          </a:p>
        </p:txBody>
      </p:sp>
      <p:sp>
        <p:nvSpPr>
          <p:cNvPr id="36" name="Блок-схема: узел 35"/>
          <p:cNvSpPr/>
          <p:nvPr/>
        </p:nvSpPr>
        <p:spPr bwMode="auto">
          <a:xfrm>
            <a:off x="3533775" y="3851275"/>
            <a:ext cx="114300" cy="92075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43035" name="Объект 6"/>
          <p:cNvGraphicFramePr>
            <a:graphicFrameLocks noChangeAspect="1"/>
          </p:cNvGraphicFramePr>
          <p:nvPr/>
        </p:nvGraphicFramePr>
        <p:xfrm>
          <a:off x="257175" y="3351213"/>
          <a:ext cx="23622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2" name="Equation" r:id="rId25" imgW="1358310" imgH="482391" progId="Equation.DSMT4">
                  <p:embed/>
                </p:oleObj>
              </mc:Choice>
              <mc:Fallback>
                <p:oleObj name="Equation" r:id="rId25" imgW="1358310" imgH="482391" progId="Equation.DSMT4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" y="3351213"/>
                        <a:ext cx="2362200" cy="885825"/>
                      </a:xfrm>
                      <a:prstGeom prst="rect">
                        <a:avLst/>
                      </a:prstGeom>
                      <a:solidFill>
                        <a:srgbClr val="D7E4B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Группа 14"/>
          <p:cNvGrpSpPr>
            <a:grpSpLocks/>
          </p:cNvGrpSpPr>
          <p:nvPr/>
        </p:nvGrpSpPr>
        <p:grpSpPr bwMode="auto">
          <a:xfrm>
            <a:off x="1763713" y="1268413"/>
            <a:ext cx="5400675" cy="990600"/>
            <a:chOff x="837071" y="921785"/>
            <a:chExt cx="5400419" cy="990359"/>
          </a:xfrm>
        </p:grpSpPr>
        <p:grpSp>
          <p:nvGrpSpPr>
            <p:cNvPr id="29732" name="Группа 9"/>
            <p:cNvGrpSpPr>
              <a:grpSpLocks/>
            </p:cNvGrpSpPr>
            <p:nvPr/>
          </p:nvGrpSpPr>
          <p:grpSpPr bwMode="auto">
            <a:xfrm>
              <a:off x="848182" y="921785"/>
              <a:ext cx="5389308" cy="985657"/>
              <a:chOff x="848182" y="921785"/>
              <a:chExt cx="5389308" cy="985657"/>
            </a:xfrm>
          </p:grpSpPr>
          <p:graphicFrame>
            <p:nvGraphicFramePr>
              <p:cNvPr id="29734" name="Объект 12"/>
              <p:cNvGraphicFramePr>
                <a:graphicFrameLocks noChangeAspect="1"/>
              </p:cNvGraphicFramePr>
              <p:nvPr/>
            </p:nvGraphicFramePr>
            <p:xfrm>
              <a:off x="2022884" y="921785"/>
              <a:ext cx="2736850" cy="5320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773" name="Equation" r:id="rId27" imgW="1270000" imgH="228600" progId="Equation.DSMT4">
                      <p:embed/>
                    </p:oleObj>
                  </mc:Choice>
                  <mc:Fallback>
                    <p:oleObj name="Equation" r:id="rId27" imgW="1270000" imgH="228600" progId="Equation.DSMT4">
                      <p:embed/>
                      <p:pic>
                        <p:nvPicPr>
                          <p:cNvPr id="0" name="Объект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22884" y="921785"/>
                            <a:ext cx="2736850" cy="532072"/>
                          </a:xfrm>
                          <a:prstGeom prst="rect">
                            <a:avLst/>
                          </a:prstGeom>
                          <a:solidFill>
                            <a:srgbClr val="D7E4BD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6" name="Прямоугольник 1"/>
              <p:cNvSpPr>
                <a:spLocks noChangeArrowheads="1"/>
              </p:cNvSpPr>
              <p:nvPr/>
            </p:nvSpPr>
            <p:spPr bwMode="auto">
              <a:xfrm>
                <a:off x="848182" y="1507429"/>
                <a:ext cx="5389308" cy="39995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solidFill>
                      <a:srgbClr val="0606BA"/>
                    </a:solidFill>
                    <a:latin typeface="Comic Sans MS" pitchFamily="66" charset="0"/>
                  </a:rPr>
                  <a:t>   </a:t>
                </a:r>
                <a:r>
                  <a:rPr lang="en-US" sz="2000" dirty="0">
                    <a:solidFill>
                      <a:srgbClr val="0000FF"/>
                    </a:solidFill>
                    <a:latin typeface="+mj-lt"/>
                    <a:cs typeface="+mn-cs"/>
                  </a:rPr>
                  <a:t> is an internal nod of </a:t>
                </a:r>
                <a:r>
                  <a:rPr lang="en-US" sz="2000" dirty="0" err="1">
                    <a:solidFill>
                      <a:srgbClr val="0000FF"/>
                    </a:solidFill>
                    <a:latin typeface="+mj-lt"/>
                    <a:cs typeface="+mn-cs"/>
                  </a:rPr>
                  <a:t>kth</a:t>
                </a:r>
                <a:r>
                  <a:rPr lang="ru-RU" sz="2000" dirty="0">
                    <a:solidFill>
                      <a:srgbClr val="0000FF"/>
                    </a:solidFill>
                    <a:latin typeface="+mj-lt"/>
                    <a:cs typeface="+mn-cs"/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  <a:latin typeface="+mj-lt"/>
                    <a:cs typeface="+mn-cs"/>
                  </a:rPr>
                  <a:t>segment on </a:t>
                </a:r>
                <a:r>
                  <a:rPr lang="el-GR" sz="2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Γ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ru-RU" sz="20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p:grpSp>
        <p:graphicFrame>
          <p:nvGraphicFramePr>
            <p:cNvPr id="29733" name="Объект 46"/>
            <p:cNvGraphicFramePr>
              <a:graphicFrameLocks noChangeAspect="1"/>
            </p:cNvGraphicFramePr>
            <p:nvPr/>
          </p:nvGraphicFramePr>
          <p:xfrm>
            <a:off x="837071" y="1369294"/>
            <a:ext cx="412724" cy="542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74" name="Equation" r:id="rId29" imgW="203112" imgH="241195" progId="Equation.DSMT4">
                    <p:embed/>
                  </p:oleObj>
                </mc:Choice>
                <mc:Fallback>
                  <p:oleObj name="Equation" r:id="rId29" imgW="203112" imgH="241195" progId="Equation.DSMT4">
                    <p:embed/>
                    <p:pic>
                      <p:nvPicPr>
                        <p:cNvPr id="0" name="Объект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7071" y="1369294"/>
                          <a:ext cx="412724" cy="542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721" name="Группа 43"/>
          <p:cNvGrpSpPr>
            <a:grpSpLocks/>
          </p:cNvGrpSpPr>
          <p:nvPr/>
        </p:nvGrpSpPr>
        <p:grpSpPr bwMode="auto">
          <a:xfrm>
            <a:off x="287338" y="6330950"/>
            <a:ext cx="684212" cy="357188"/>
            <a:chOff x="0" y="0"/>
            <a:chExt cx="1003300" cy="57785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0" y="0"/>
              <a:ext cx="1003300" cy="5778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0000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29731" name="Рисунок 46"/>
            <p:cNvPicPr>
              <a:picLocks noChangeAspect="1"/>
            </p:cNvPicPr>
            <p:nvPr/>
          </p:nvPicPr>
          <p:blipFill>
            <a:blip r:embed="rId3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77" t="42021" r="46417" b="42767"/>
            <a:stretch>
              <a:fillRect/>
            </a:stretch>
          </p:blipFill>
          <p:spPr bwMode="auto">
            <a:xfrm>
              <a:off x="31750" y="19050"/>
              <a:ext cx="9588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Дата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b="1"/>
              <a:t>3-7.07.2017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92275" y="609600"/>
            <a:ext cx="63881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+mj-lt"/>
                <a:cs typeface="+mn-cs"/>
              </a:rPr>
              <a:t>A point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z(s) ∈ </a:t>
            </a:r>
            <a:r>
              <a:rPr lang="el-G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+mn-cs"/>
              </a:rPr>
              <a:t>is</a:t>
            </a:r>
            <a:r>
              <a:rPr lang="ru-RU" sz="2400" dirty="0">
                <a:solidFill>
                  <a:srgbClr val="0000FF"/>
                </a:solidFill>
                <a:latin typeface="+mj-lt"/>
                <a:cs typeface="+mn-cs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+mj-lt"/>
                <a:cs typeface="+mn-cs"/>
              </a:rPr>
              <a:t>called regular if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κ</a:t>
            </a:r>
            <a:r>
              <a:rPr lang="en-US" sz="2400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(s) ≠ 0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+mn-cs"/>
              </a:rPr>
              <a:t>. </a:t>
            </a:r>
            <a:endParaRPr lang="ru-RU" sz="2400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88" y="5546725"/>
            <a:ext cx="8955087" cy="7080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  <a:latin typeface="+mj-lt"/>
                <a:cs typeface="+mn-cs"/>
              </a:rPr>
              <a:t>Remark. </a:t>
            </a:r>
            <a:r>
              <a:rPr lang="en-US" sz="2000" dirty="0">
                <a:solidFill>
                  <a:srgbClr val="FF0000"/>
                </a:solidFill>
                <a:latin typeface="+mj-lt"/>
                <a:cs typeface="+mn-cs"/>
              </a:rPr>
              <a:t>The 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+mn-cs"/>
              </a:rPr>
              <a:t>smoothness</a:t>
            </a:r>
            <a:r>
              <a:rPr lang="en-US" sz="2000" dirty="0">
                <a:solidFill>
                  <a:srgbClr val="FF0000"/>
                </a:solidFill>
                <a:latin typeface="+mj-lt"/>
                <a:cs typeface="+mn-cs"/>
              </a:rPr>
              <a:t> of segments in 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+mn-cs"/>
              </a:rPr>
              <a:t>breakpoints</a:t>
            </a:r>
            <a:r>
              <a:rPr lang="en-US" sz="2000" dirty="0">
                <a:solidFill>
                  <a:srgbClr val="FF0000"/>
                </a:solidFill>
                <a:latin typeface="+mj-lt"/>
                <a:cs typeface="+mn-cs"/>
              </a:rPr>
              <a:t> is 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+mn-cs"/>
              </a:rPr>
              <a:t>not critical </a:t>
            </a:r>
            <a:r>
              <a:rPr lang="en-US" sz="2000" dirty="0">
                <a:solidFill>
                  <a:srgbClr val="FF0000"/>
                </a:solidFill>
                <a:latin typeface="+mj-lt"/>
                <a:cs typeface="+mn-cs"/>
              </a:rPr>
              <a:t>under such choice of internal nodes. </a:t>
            </a:r>
            <a:endParaRPr lang="ru-RU" sz="2000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5165725" y="3354388"/>
            <a:ext cx="344488" cy="223520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 flipV="1">
            <a:off x="4999038" y="4484688"/>
            <a:ext cx="493712" cy="1052512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3852863" y="4167188"/>
            <a:ext cx="1639887" cy="1412875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6" grpId="1"/>
      <p:bldP spid="33" grpId="0" animBg="1"/>
      <p:bldP spid="34" grpId="0" animBg="1"/>
      <p:bldP spid="35" grpId="0" animBg="1"/>
      <p:bldP spid="2" grpId="0"/>
      <p:bldP spid="14" grpId="0"/>
      <p:bldP spid="36" grpId="0" animBg="1"/>
      <p:bldP spid="11" grpId="0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Прямоугольник 10"/>
          <p:cNvSpPr>
            <a:spLocks noChangeArrowheads="1"/>
          </p:cNvSpPr>
          <p:nvPr/>
        </p:nvSpPr>
        <p:spPr bwMode="auto">
          <a:xfrm>
            <a:off x="144463" y="549275"/>
            <a:ext cx="8891587" cy="25542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 </a:t>
            </a:r>
            <a:r>
              <a:rPr lang="en-US" sz="2000" dirty="0">
                <a:latin typeface="Century Gothic" pitchFamily="34" charset="0"/>
                <a:ea typeface="+mj-ea"/>
                <a:cs typeface="+mj-cs"/>
              </a:rPr>
              <a:t>Signature curves very useful for developments </a:t>
            </a:r>
          </a:p>
          <a:p>
            <a:pPr algn="ctr">
              <a:defRPr/>
            </a:pPr>
            <a:r>
              <a:rPr lang="en-US" sz="2000" dirty="0">
                <a:latin typeface="Century Gothic" pitchFamily="34" charset="0"/>
                <a:ea typeface="+mj-ea"/>
                <a:cs typeface="+mj-cs"/>
              </a:rPr>
              <a:t>in computer vision applications [2], [3]:</a:t>
            </a:r>
          </a:p>
          <a:p>
            <a:pPr>
              <a:defRPr/>
            </a:pPr>
            <a:r>
              <a:rPr lang="en-US" sz="2000" dirty="0">
                <a:solidFill>
                  <a:srgbClr val="0000CC"/>
                </a:solidFill>
                <a:latin typeface="Century Gothic" pitchFamily="34" charset="0"/>
                <a:ea typeface="+mj-ea"/>
                <a:cs typeface="+mj-cs"/>
              </a:rPr>
              <a:t>• In artificial intelligence.</a:t>
            </a:r>
          </a:p>
          <a:p>
            <a:pPr>
              <a:defRPr/>
            </a:pPr>
            <a:r>
              <a:rPr lang="en-US" sz="2000" dirty="0">
                <a:solidFill>
                  <a:srgbClr val="0000CC"/>
                </a:solidFill>
                <a:latin typeface="Century Gothic" pitchFamily="34" charset="0"/>
                <a:ea typeface="+mj-ea"/>
                <a:cs typeface="+mj-cs"/>
              </a:rPr>
              <a:t>• In medical imaging devices such as CAT or MRI scans.</a:t>
            </a:r>
          </a:p>
          <a:p>
            <a:pPr>
              <a:defRPr/>
            </a:pPr>
            <a:r>
              <a:rPr lang="en-US" sz="2000" dirty="0">
                <a:solidFill>
                  <a:srgbClr val="0000CC"/>
                </a:solidFill>
                <a:latin typeface="Century Gothic" pitchFamily="34" charset="0"/>
                <a:ea typeface="+mj-ea"/>
                <a:cs typeface="+mj-cs"/>
              </a:rPr>
              <a:t>• In the study of DNA.</a:t>
            </a:r>
          </a:p>
          <a:p>
            <a:pPr>
              <a:defRPr/>
            </a:pPr>
            <a:r>
              <a:rPr lang="en-US" sz="2000" dirty="0">
                <a:solidFill>
                  <a:srgbClr val="0000CC"/>
                </a:solidFill>
                <a:latin typeface="Century Gothic" pitchFamily="34" charset="0"/>
                <a:ea typeface="+mj-ea"/>
                <a:cs typeface="+mj-cs"/>
              </a:rPr>
              <a:t>• Applications to the Military.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CC"/>
                </a:solidFill>
                <a:latin typeface="Century Gothic" pitchFamily="34" charset="0"/>
                <a:ea typeface="+mj-ea"/>
                <a:cs typeface="+mj-cs"/>
              </a:rPr>
              <a:t>…</a:t>
            </a:r>
          </a:p>
          <a:p>
            <a:pPr>
              <a:defRPr/>
            </a:pPr>
            <a:endParaRPr lang="en-US" sz="2000" dirty="0">
              <a:solidFill>
                <a:srgbClr val="0000CC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grpSp>
        <p:nvGrpSpPr>
          <p:cNvPr id="3" name="Группа 42"/>
          <p:cNvGrpSpPr>
            <a:grpSpLocks/>
          </p:cNvGrpSpPr>
          <p:nvPr/>
        </p:nvGrpSpPr>
        <p:grpSpPr bwMode="auto">
          <a:xfrm>
            <a:off x="107950" y="90488"/>
            <a:ext cx="9109075" cy="5868987"/>
            <a:chOff x="0" y="115888"/>
            <a:chExt cx="9109075" cy="5867737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15875" y="2074446"/>
              <a:ext cx="9093200" cy="390917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en-US" sz="2400" dirty="0">
                  <a:latin typeface="+mj-lt"/>
                  <a:cs typeface="+mn-cs"/>
                </a:rPr>
                <a:t>Both</a:t>
              </a:r>
              <a:r>
                <a:rPr lang="en-US" sz="2400" dirty="0">
                  <a:solidFill>
                    <a:srgbClr val="0000FF"/>
                  </a:solidFill>
                  <a:latin typeface="+mj-lt"/>
                  <a:cs typeface="+mn-cs"/>
                </a:rPr>
                <a:t> </a:t>
              </a:r>
              <a:r>
                <a:rPr lang="el-GR" sz="24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κ</a:t>
              </a:r>
              <a:r>
                <a:rPr lang="en-US" sz="2400" dirty="0">
                  <a:solidFill>
                    <a:srgbClr val="0000FF"/>
                  </a:solidFill>
                  <a:latin typeface="+mj-lt"/>
                  <a:cs typeface="+mn-cs"/>
                </a:rPr>
                <a:t> </a:t>
              </a:r>
              <a:r>
                <a:rPr lang="en-US" sz="2400" dirty="0">
                  <a:latin typeface="+mj-lt"/>
                  <a:cs typeface="+mn-cs"/>
                </a:rPr>
                <a:t>and</a:t>
              </a:r>
              <a:r>
                <a:rPr lang="en-US" sz="2400" dirty="0">
                  <a:solidFill>
                    <a:srgbClr val="0000FF"/>
                  </a:solidFill>
                  <a:latin typeface="+mj-lt"/>
                  <a:cs typeface="+mn-cs"/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κ</a:t>
              </a:r>
              <a:r>
                <a:rPr lang="en-US" sz="2400" baseline="-25000" dirty="0" err="1">
                  <a:solidFill>
                    <a:srgbClr val="FF0000"/>
                  </a:solidFill>
                  <a:latin typeface="+mj-lt"/>
                  <a:cs typeface="+mn-cs"/>
                </a:rPr>
                <a:t>s</a:t>
              </a:r>
              <a:r>
                <a:rPr lang="en-US" sz="2400" dirty="0">
                  <a:solidFill>
                    <a:srgbClr val="0000FF"/>
                  </a:solidFill>
                  <a:latin typeface="+mj-lt"/>
                  <a:cs typeface="+mn-cs"/>
                </a:rPr>
                <a:t> </a:t>
              </a:r>
              <a:r>
                <a:rPr lang="en-US" sz="2400" dirty="0">
                  <a:latin typeface="+mj-lt"/>
                  <a:cs typeface="+mn-cs"/>
                </a:rPr>
                <a:t>(as well as all higher order arc length derivatives) are </a:t>
              </a:r>
              <a:r>
                <a:rPr lang="en-US" sz="2400" dirty="0">
                  <a:solidFill>
                    <a:srgbClr val="FF0000"/>
                  </a:solidFill>
                  <a:latin typeface="+mj-lt"/>
                  <a:cs typeface="+mn-cs"/>
                </a:rPr>
                <a:t>Euclidean</a:t>
              </a:r>
              <a:r>
                <a:rPr lang="en-US" sz="2400" dirty="0">
                  <a:solidFill>
                    <a:srgbClr val="0000FF"/>
                  </a:solidFill>
                  <a:latin typeface="+mj-lt"/>
                  <a:cs typeface="+mn-cs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+mj-lt"/>
                  <a:cs typeface="+mn-cs"/>
                </a:rPr>
                <a:t>diﬀerential</a:t>
              </a:r>
              <a:r>
                <a:rPr lang="ru-RU" sz="2400" dirty="0">
                  <a:solidFill>
                    <a:srgbClr val="FF0000"/>
                  </a:solidFill>
                  <a:latin typeface="+mj-lt"/>
                  <a:cs typeface="+mn-cs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+mj-lt"/>
                  <a:cs typeface="+mn-cs"/>
                </a:rPr>
                <a:t>invariants</a:t>
              </a:r>
              <a:r>
                <a:rPr lang="en-US" sz="2400" dirty="0">
                  <a:latin typeface="+mj-lt"/>
                  <a:cs typeface="+mn-cs"/>
                </a:rPr>
                <a:t>, meaning that they are unchanged under rigid motion.</a:t>
              </a:r>
              <a:r>
                <a:rPr lang="en-US" sz="2400" dirty="0"/>
                <a:t> *)</a:t>
              </a:r>
              <a:endParaRPr lang="en-US" sz="2400" baseline="30000" dirty="0"/>
            </a:p>
            <a:p>
              <a:pPr algn="just">
                <a:defRPr/>
              </a:pPr>
              <a:r>
                <a:rPr lang="en-US" sz="2400" dirty="0">
                  <a:latin typeface="+mj-lt"/>
                  <a:cs typeface="+mn-cs"/>
                </a:rPr>
                <a:t> </a:t>
              </a:r>
            </a:p>
            <a:p>
              <a:pPr algn="just">
                <a:defRPr/>
              </a:pPr>
              <a:endParaRPr lang="en-US" sz="2400" baseline="30000" dirty="0">
                <a:latin typeface="+mj-lt"/>
                <a:cs typeface="+mn-cs"/>
              </a:endParaRPr>
            </a:p>
            <a:p>
              <a:pPr algn="just">
                <a:defRPr/>
              </a:pPr>
              <a:endParaRPr lang="en-US" sz="2400" baseline="30000" dirty="0">
                <a:latin typeface="+mj-lt"/>
                <a:cs typeface="+mn-cs"/>
              </a:endParaRPr>
            </a:p>
            <a:p>
              <a:pPr algn="just">
                <a:defRPr/>
              </a:pPr>
              <a:endParaRPr lang="en-US" sz="2400" baseline="30000" dirty="0">
                <a:latin typeface="+mj-lt"/>
                <a:cs typeface="+mn-cs"/>
              </a:endParaRPr>
            </a:p>
            <a:p>
              <a:pPr algn="just">
                <a:defRPr/>
              </a:pPr>
              <a:endParaRPr lang="en-US" sz="2400" baseline="30000" dirty="0">
                <a:latin typeface="+mj-lt"/>
                <a:cs typeface="+mn-cs"/>
              </a:endParaRPr>
            </a:p>
            <a:p>
              <a:pPr algn="just">
                <a:defRPr/>
              </a:pPr>
              <a:endParaRPr lang="en-US" sz="2400" baseline="30000" dirty="0">
                <a:latin typeface="+mj-lt"/>
                <a:cs typeface="+mn-cs"/>
              </a:endParaRPr>
            </a:p>
            <a:p>
              <a:pPr algn="just">
                <a:defRPr/>
              </a:pPr>
              <a:endParaRPr lang="en-US" sz="2400" baseline="30000" dirty="0">
                <a:latin typeface="+mj-lt"/>
                <a:cs typeface="+mn-cs"/>
              </a:endParaRPr>
            </a:p>
            <a:p>
              <a:pPr algn="just">
                <a:defRPr/>
              </a:pPr>
              <a:endParaRPr lang="en-US" sz="2400" baseline="30000" dirty="0">
                <a:latin typeface="+mj-lt"/>
                <a:cs typeface="+mn-cs"/>
              </a:endParaRPr>
            </a:p>
            <a:p>
              <a:pPr algn="just">
                <a:defRPr/>
              </a:pPr>
              <a:endParaRPr lang="en-US" sz="2400" baseline="30000" dirty="0">
                <a:latin typeface="+mj-lt"/>
                <a:cs typeface="+mn-cs"/>
              </a:endParaRPr>
            </a:p>
            <a:p>
              <a:pPr algn="just">
                <a:defRPr/>
              </a:pPr>
              <a:r>
                <a:rPr lang="en-US" sz="2400" baseline="30000" dirty="0">
                  <a:latin typeface="+mj-lt"/>
                  <a:cs typeface="+mn-cs"/>
                </a:rPr>
                <a:t> </a:t>
              </a:r>
              <a:endParaRPr lang="ru-RU" sz="2400" dirty="0">
                <a:latin typeface="+mj-lt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 bwMode="auto">
            <a:xfrm>
              <a:off x="215900" y="115888"/>
              <a:ext cx="8877300" cy="5840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ea typeface="+mj-ea"/>
                  <a:cs typeface="+mj-cs"/>
                </a:rPr>
                <a:t>Differential  Invariants:</a:t>
              </a:r>
              <a:endParaRPr lang="ru-RU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endParaRPr>
            </a:p>
          </p:txBody>
        </p:sp>
        <p:graphicFrame>
          <p:nvGraphicFramePr>
            <p:cNvPr id="30787" name="Объект 45"/>
            <p:cNvGraphicFramePr>
              <a:graphicFrameLocks noChangeAspect="1"/>
            </p:cNvGraphicFramePr>
            <p:nvPr/>
          </p:nvGraphicFramePr>
          <p:xfrm>
            <a:off x="1042988" y="836613"/>
            <a:ext cx="2817812" cy="511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2" name="Equation" r:id="rId3" imgW="1358900" imgH="279400" progId="Equation.DSMT4">
                    <p:embed/>
                  </p:oleObj>
                </mc:Choice>
                <mc:Fallback>
                  <p:oleObj name="Equation" r:id="rId3" imgW="1358900" imgH="279400" progId="Equation.DSMT4">
                    <p:embed/>
                    <p:pic>
                      <p:nvPicPr>
                        <p:cNvPr id="0" name="Объект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2988" y="836613"/>
                          <a:ext cx="2817812" cy="511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88" name="Объект 46"/>
            <p:cNvGraphicFramePr>
              <a:graphicFrameLocks noChangeAspect="1"/>
            </p:cNvGraphicFramePr>
            <p:nvPr/>
          </p:nvGraphicFramePr>
          <p:xfrm>
            <a:off x="5180013" y="757238"/>
            <a:ext cx="1581150" cy="720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3" name="Equation" r:id="rId5" imgW="761669" imgH="393529" progId="Equation.DSMT4">
                    <p:embed/>
                  </p:oleObj>
                </mc:Choice>
                <mc:Fallback>
                  <p:oleObj name="Equation" r:id="rId5" imgW="761669" imgH="393529" progId="Equation.DSMT4">
                    <p:embed/>
                    <p:pic>
                      <p:nvPicPr>
                        <p:cNvPr id="0" name="Объект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0013" y="757238"/>
                          <a:ext cx="1581150" cy="720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89" name="Прямоугольник 47"/>
            <p:cNvSpPr>
              <a:spLocks noChangeArrowheads="1"/>
            </p:cNvSpPr>
            <p:nvPr/>
          </p:nvSpPr>
          <p:spPr bwMode="auto">
            <a:xfrm>
              <a:off x="0" y="1393825"/>
              <a:ext cx="90614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>
                  <a:latin typeface="Century Gothic" panose="020B0502020202020204" pitchFamily="34" charset="0"/>
                </a:rPr>
                <a:t>where</a:t>
              </a:r>
              <a:r>
                <a:rPr lang="en-US" altLang="ru-RU"/>
                <a:t> </a:t>
              </a:r>
              <a:r>
                <a:rPr lang="el-GR" altLang="ru-RU" sz="28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κ</a:t>
              </a:r>
              <a:r>
                <a:rPr lang="en-US" altLang="ru-RU"/>
                <a:t> </a:t>
              </a:r>
              <a:r>
                <a:rPr lang="en-US" altLang="ru-RU">
                  <a:latin typeface="Century Gothic" panose="020B0502020202020204" pitchFamily="34" charset="0"/>
                </a:rPr>
                <a:t>is the curvature and </a:t>
              </a:r>
              <a:r>
                <a:rPr lang="en-US" altLang="ru-RU" sz="28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κ</a:t>
              </a:r>
              <a:r>
                <a:rPr lang="en-US" altLang="ru-RU" baseline="-25000">
                  <a:solidFill>
                    <a:srgbClr val="FF0000"/>
                  </a:solidFill>
                </a:rPr>
                <a:t>s  </a:t>
              </a:r>
              <a:r>
                <a:rPr lang="en-US" altLang="ru-RU">
                  <a:latin typeface="Century Gothic" panose="020B0502020202020204" pitchFamily="34" charset="0"/>
                </a:rPr>
                <a:t>is the ﬁrst derivative with respect to arc length </a:t>
              </a:r>
              <a:r>
                <a:rPr lang="en-US" altLang="ru-RU" sz="2400">
                  <a:solidFill>
                    <a:srgbClr val="FF0000"/>
                  </a:solidFill>
                  <a:latin typeface="Century Gothic" panose="020B0502020202020204" pitchFamily="34" charset="0"/>
                </a:rPr>
                <a:t>s</a:t>
              </a:r>
              <a:r>
                <a:rPr lang="en-US" altLang="ru-RU">
                  <a:latin typeface="Century Gothic" panose="020B0502020202020204" pitchFamily="34" charset="0"/>
                </a:rPr>
                <a:t>.</a:t>
              </a:r>
              <a:endParaRPr lang="ru-RU" altLang="ru-RU">
                <a:latin typeface="Century Gothic" panose="020B0502020202020204" pitchFamily="34" charset="0"/>
              </a:endParaRPr>
            </a:p>
          </p:txBody>
        </p:sp>
        <p:sp>
          <p:nvSpPr>
            <p:cNvPr id="49" name="Овал 48"/>
            <p:cNvSpPr/>
            <p:nvPr/>
          </p:nvSpPr>
          <p:spPr>
            <a:xfrm>
              <a:off x="5048250" y="692027"/>
              <a:ext cx="1944688" cy="7919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791" name="Прямоугольник 49"/>
            <p:cNvSpPr>
              <a:spLocks noChangeArrowheads="1"/>
            </p:cNvSpPr>
            <p:nvPr/>
          </p:nvSpPr>
          <p:spPr bwMode="auto">
            <a:xfrm>
              <a:off x="4076700" y="836613"/>
              <a:ext cx="8159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800"/>
                <a:t>and</a:t>
              </a:r>
              <a:r>
                <a:rPr lang="en-US" altLang="ru-RU" sz="2800">
                  <a:solidFill>
                    <a:srgbClr val="0000FF"/>
                  </a:solidFill>
                </a:rPr>
                <a:t> </a:t>
              </a:r>
              <a:endParaRPr lang="ru-RU" altLang="ru-RU" sz="2800"/>
            </a:p>
          </p:txBody>
        </p:sp>
      </p:grpSp>
      <p:grpSp>
        <p:nvGrpSpPr>
          <p:cNvPr id="7" name="Группа 52"/>
          <p:cNvGrpSpPr>
            <a:grpSpLocks/>
          </p:cNvGrpSpPr>
          <p:nvPr/>
        </p:nvGrpSpPr>
        <p:grpSpPr bwMode="auto">
          <a:xfrm>
            <a:off x="1547813" y="1268413"/>
            <a:ext cx="6119812" cy="4071937"/>
            <a:chOff x="1835696" y="1810266"/>
            <a:chExt cx="6120680" cy="4072232"/>
          </a:xfrm>
        </p:grpSpPr>
        <p:grpSp>
          <p:nvGrpSpPr>
            <p:cNvPr id="30769" name="Группа 53"/>
            <p:cNvGrpSpPr>
              <a:grpSpLocks/>
            </p:cNvGrpSpPr>
            <p:nvPr/>
          </p:nvGrpSpPr>
          <p:grpSpPr bwMode="auto">
            <a:xfrm>
              <a:off x="1835696" y="1810266"/>
              <a:ext cx="6120680" cy="4072232"/>
              <a:chOff x="1835696" y="1810266"/>
              <a:chExt cx="6120680" cy="4072232"/>
            </a:xfrm>
          </p:grpSpPr>
          <p:pic>
            <p:nvPicPr>
              <p:cNvPr id="30781" name="Picture 3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7147"/>
              <a:stretch>
                <a:fillRect/>
              </a:stretch>
            </p:blipFill>
            <p:spPr bwMode="auto">
              <a:xfrm>
                <a:off x="1835696" y="1829836"/>
                <a:ext cx="1346622" cy="4047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82" name="Picture 3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33" r="25638"/>
              <a:stretch>
                <a:fillRect/>
              </a:stretch>
            </p:blipFill>
            <p:spPr bwMode="auto">
              <a:xfrm>
                <a:off x="4608073" y="1825930"/>
                <a:ext cx="2140621" cy="4047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83" name="Picture 3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800" r="47452"/>
              <a:stretch>
                <a:fillRect/>
              </a:stretch>
            </p:blipFill>
            <p:spPr bwMode="auto">
              <a:xfrm>
                <a:off x="3177914" y="1827131"/>
                <a:ext cx="1876518" cy="4054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84" name="Picture 3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298"/>
              <a:stretch>
                <a:fillRect/>
              </a:stretch>
            </p:blipFill>
            <p:spPr bwMode="auto">
              <a:xfrm>
                <a:off x="5855720" y="1810266"/>
                <a:ext cx="2100656" cy="4072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770" name="TextBox 55"/>
            <p:cNvSpPr txBox="1">
              <a:spLocks noChangeArrowheads="1"/>
            </p:cNvSpPr>
            <p:nvPr/>
          </p:nvSpPr>
          <p:spPr bwMode="auto">
            <a:xfrm>
              <a:off x="3109082" y="2060848"/>
              <a:ext cx="6000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srgbClr val="FF0000"/>
                  </a:solidFill>
                </a:rPr>
                <a:t>K=4</a:t>
              </a:r>
              <a:endParaRPr lang="ru-RU" altLang="ru-RU">
                <a:solidFill>
                  <a:srgbClr val="FF0000"/>
                </a:solidFill>
              </a:endParaRPr>
            </a:p>
          </p:txBody>
        </p:sp>
        <p:sp>
          <p:nvSpPr>
            <p:cNvPr id="30771" name="TextBox 56"/>
            <p:cNvSpPr txBox="1">
              <a:spLocks noChangeArrowheads="1"/>
            </p:cNvSpPr>
            <p:nvPr/>
          </p:nvSpPr>
          <p:spPr bwMode="auto">
            <a:xfrm>
              <a:off x="6124220" y="3215762"/>
              <a:ext cx="6016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srgbClr val="FF0000"/>
                  </a:solidFill>
                </a:rPr>
                <a:t>K=6</a:t>
              </a:r>
              <a:endParaRPr lang="ru-RU" altLang="ru-RU">
                <a:solidFill>
                  <a:srgbClr val="FF0000"/>
                </a:solidFill>
              </a:endParaRPr>
            </a:p>
          </p:txBody>
        </p:sp>
        <p:sp>
          <p:nvSpPr>
            <p:cNvPr id="30772" name="TextBox 57"/>
            <p:cNvSpPr txBox="1">
              <a:spLocks noChangeArrowheads="1"/>
            </p:cNvSpPr>
            <p:nvPr/>
          </p:nvSpPr>
          <p:spPr bwMode="auto">
            <a:xfrm>
              <a:off x="2051720" y="5387665"/>
              <a:ext cx="14128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srgbClr val="FF0000"/>
                  </a:solidFill>
                </a:rPr>
                <a:t>BEM-MSPPA</a:t>
              </a:r>
              <a:endParaRPr lang="ru-RU" altLang="ru-RU">
                <a:solidFill>
                  <a:srgbClr val="FF0000"/>
                </a:solidFill>
              </a:endParaRPr>
            </a:p>
          </p:txBody>
        </p:sp>
        <p:pic>
          <p:nvPicPr>
            <p:cNvPr id="30773" name="Picture 53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67" b="6679"/>
            <a:stretch>
              <a:fillRect/>
            </a:stretch>
          </p:blipFill>
          <p:spPr bwMode="auto">
            <a:xfrm>
              <a:off x="2411760" y="2927516"/>
              <a:ext cx="1187110" cy="944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4" name="Picture 54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67" b="6679"/>
            <a:stretch>
              <a:fillRect/>
            </a:stretch>
          </p:blipFill>
          <p:spPr bwMode="auto">
            <a:xfrm>
              <a:off x="4298280" y="3037879"/>
              <a:ext cx="1068696" cy="850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5" name="Picture 55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67" b="6679"/>
            <a:stretch>
              <a:fillRect/>
            </a:stretch>
          </p:blipFill>
          <p:spPr bwMode="auto">
            <a:xfrm>
              <a:off x="5502921" y="4581128"/>
              <a:ext cx="1245773" cy="991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6" name="Picture 59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0" b="6680"/>
            <a:stretch>
              <a:fillRect/>
            </a:stretch>
          </p:blipFill>
          <p:spPr bwMode="auto">
            <a:xfrm>
              <a:off x="6425051" y="2060848"/>
              <a:ext cx="1204988" cy="977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77" name="TextBox 62"/>
            <p:cNvSpPr txBox="1">
              <a:spLocks noChangeArrowheads="1"/>
            </p:cNvSpPr>
            <p:nvPr/>
          </p:nvSpPr>
          <p:spPr bwMode="auto">
            <a:xfrm>
              <a:off x="7020272" y="2378070"/>
              <a:ext cx="6016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srgbClr val="FFFF00"/>
                  </a:solidFill>
                </a:rPr>
                <a:t>29.3</a:t>
              </a:r>
              <a:endParaRPr lang="ru-RU" altLang="ru-RU">
                <a:solidFill>
                  <a:srgbClr val="FFFF00"/>
                </a:solidFill>
              </a:endParaRPr>
            </a:p>
          </p:txBody>
        </p:sp>
        <p:sp>
          <p:nvSpPr>
            <p:cNvPr id="30778" name="TextBox 63"/>
            <p:cNvSpPr txBox="1">
              <a:spLocks noChangeArrowheads="1"/>
            </p:cNvSpPr>
            <p:nvPr/>
          </p:nvSpPr>
          <p:spPr bwMode="auto">
            <a:xfrm>
              <a:off x="2730085" y="3279003"/>
              <a:ext cx="7345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srgbClr val="FFFF00"/>
                  </a:solidFill>
                </a:rPr>
                <a:t>12.12</a:t>
              </a:r>
              <a:endParaRPr lang="ru-RU" altLang="ru-RU">
                <a:solidFill>
                  <a:srgbClr val="FFFF00"/>
                </a:solidFill>
              </a:endParaRPr>
            </a:p>
          </p:txBody>
        </p:sp>
        <p:sp>
          <p:nvSpPr>
            <p:cNvPr id="30779" name="TextBox 64"/>
            <p:cNvSpPr txBox="1">
              <a:spLocks noChangeArrowheads="1"/>
            </p:cNvSpPr>
            <p:nvPr/>
          </p:nvSpPr>
          <p:spPr bwMode="auto">
            <a:xfrm>
              <a:off x="4413554" y="3635732"/>
              <a:ext cx="7345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srgbClr val="FFFF00"/>
                  </a:solidFill>
                </a:rPr>
                <a:t>13.87</a:t>
              </a:r>
              <a:endParaRPr lang="ru-RU" altLang="ru-RU">
                <a:solidFill>
                  <a:srgbClr val="FFFF00"/>
                </a:solidFill>
              </a:endParaRPr>
            </a:p>
          </p:txBody>
        </p:sp>
        <p:sp>
          <p:nvSpPr>
            <p:cNvPr id="30780" name="TextBox 65"/>
            <p:cNvSpPr txBox="1">
              <a:spLocks noChangeArrowheads="1"/>
            </p:cNvSpPr>
            <p:nvPr/>
          </p:nvSpPr>
          <p:spPr bwMode="auto">
            <a:xfrm>
              <a:off x="5875354" y="4212828"/>
              <a:ext cx="78487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srgbClr val="FFFF00"/>
                  </a:solidFill>
                </a:rPr>
                <a:t>25.75</a:t>
              </a:r>
              <a:endParaRPr lang="ru-RU" altLang="ru-RU">
                <a:solidFill>
                  <a:srgbClr val="FFFF00"/>
                </a:solidFill>
              </a:endParaRPr>
            </a:p>
          </p:txBody>
        </p:sp>
      </p:grpSp>
      <p:grpSp>
        <p:nvGrpSpPr>
          <p:cNvPr id="11" name="Группа 21"/>
          <p:cNvGrpSpPr>
            <a:grpSpLocks/>
          </p:cNvGrpSpPr>
          <p:nvPr/>
        </p:nvGrpSpPr>
        <p:grpSpPr bwMode="auto">
          <a:xfrm>
            <a:off x="2916238" y="3716338"/>
            <a:ext cx="2773362" cy="811212"/>
            <a:chOff x="2690006" y="3789040"/>
            <a:chExt cx="2774425" cy="810074"/>
          </a:xfrm>
        </p:grpSpPr>
        <p:graphicFrame>
          <p:nvGraphicFramePr>
            <p:cNvPr id="30767" name="Объект 4"/>
            <p:cNvGraphicFramePr>
              <a:graphicFrameLocks noChangeAspect="1"/>
            </p:cNvGraphicFramePr>
            <p:nvPr/>
          </p:nvGraphicFramePr>
          <p:xfrm>
            <a:off x="2690006" y="3789040"/>
            <a:ext cx="2774425" cy="8100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4" name="Equation" r:id="rId13" imgW="660400" imgH="228600" progId="Equation.DSMT4">
                    <p:embed/>
                  </p:oleObj>
                </mc:Choice>
                <mc:Fallback>
                  <p:oleObj name="Equation" r:id="rId13" imgW="660400" imgH="228600" progId="Equation.DSMT4">
                    <p:embed/>
                    <p:pic>
                      <p:nvPicPr>
                        <p:cNvPr id="0" name="Объект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0006" y="3789040"/>
                          <a:ext cx="2774425" cy="8100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68" name="TextBox 20"/>
            <p:cNvSpPr txBox="1">
              <a:spLocks noChangeArrowheads="1"/>
            </p:cNvSpPr>
            <p:nvPr/>
          </p:nvSpPr>
          <p:spPr bwMode="auto">
            <a:xfrm>
              <a:off x="3563888" y="3792425"/>
              <a:ext cx="576064" cy="68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4800">
                  <a:solidFill>
                    <a:srgbClr val="FF0000"/>
                  </a:solidFill>
                </a:rPr>
                <a:t>\</a:t>
              </a:r>
              <a:endParaRPr lang="ru-RU" altLang="ru-RU" sz="4800">
                <a:solidFill>
                  <a:srgbClr val="FF0000"/>
                </a:solidFill>
              </a:endParaRPr>
            </a:p>
          </p:txBody>
        </p:sp>
      </p:grpSp>
      <p:sp>
        <p:nvSpPr>
          <p:cNvPr id="31753" name="Прямоугольник 12"/>
          <p:cNvSpPr>
            <a:spLocks noChangeArrowheads="1"/>
          </p:cNvSpPr>
          <p:nvPr/>
        </p:nvSpPr>
        <p:spPr bwMode="auto">
          <a:xfrm>
            <a:off x="1054100" y="5157788"/>
            <a:ext cx="7766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/>
              <a:t>[2] D.Calabi, E. Olver, P.J., Shakiban, C. Tannenbaum, A., and Haker. Differential and numerically invariant signature curves applied to object recognition. 1998. </a:t>
            </a:r>
          </a:p>
        </p:txBody>
      </p:sp>
      <p:sp>
        <p:nvSpPr>
          <p:cNvPr id="31754" name="Прямоугольник 13"/>
          <p:cNvSpPr>
            <a:spLocks noChangeArrowheads="1"/>
          </p:cNvSpPr>
          <p:nvPr/>
        </p:nvSpPr>
        <p:spPr bwMode="auto">
          <a:xfrm>
            <a:off x="1054100" y="5851525"/>
            <a:ext cx="6264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/>
              <a:t>[3] Mireille Boutin. Numerically invariant signature curves. </a:t>
            </a:r>
          </a:p>
          <a:p>
            <a:pPr eaLnBrk="1" hangingPunct="1"/>
            <a:r>
              <a:rPr lang="en-US" altLang="ru-RU" sz="1600"/>
              <a:t>Int. J. Comput. Vision, 40(3), 235-248 , 2000.</a:t>
            </a:r>
          </a:p>
        </p:txBody>
      </p:sp>
      <p:sp>
        <p:nvSpPr>
          <p:cNvPr id="51" name="Прямоугольник 50"/>
          <p:cNvSpPr>
            <a:spLocks noChangeArrowheads="1"/>
          </p:cNvSpPr>
          <p:nvPr/>
        </p:nvSpPr>
        <p:spPr bwMode="auto">
          <a:xfrm>
            <a:off x="193675" y="5516563"/>
            <a:ext cx="85836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/>
              <a:t>*)</a:t>
            </a:r>
            <a:r>
              <a:rPr lang="en-US" altLang="ru-RU" baseline="30000"/>
              <a:t> </a:t>
            </a:r>
            <a:r>
              <a:rPr lang="en-US" altLang="ru-RU" baseline="30000">
                <a:solidFill>
                  <a:srgbClr val="0000FF"/>
                </a:solidFill>
              </a:rPr>
              <a:t>  </a:t>
            </a:r>
            <a:r>
              <a:rPr lang="en-US" altLang="ru-RU"/>
              <a:t>Hoff, D.J., Olver, P.J. Extensions of invariant signatures for object recognition. // </a:t>
            </a:r>
          </a:p>
          <a:p>
            <a:pPr eaLnBrk="1" hangingPunct="1"/>
            <a:r>
              <a:rPr lang="en-US" altLang="ru-RU" i="1"/>
              <a:t>      J. Math. Imaging Vision 45 (2013), no. 2, 176–185.</a:t>
            </a:r>
          </a:p>
        </p:txBody>
      </p: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5267325" y="3836988"/>
            <a:ext cx="3502025" cy="1296987"/>
            <a:chOff x="5217998" y="3339208"/>
            <a:chExt cx="3501217" cy="1297320"/>
          </a:xfrm>
        </p:grpSpPr>
        <p:pic>
          <p:nvPicPr>
            <p:cNvPr id="30763" name="Picture 3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147"/>
            <a:stretch>
              <a:fillRect/>
            </a:stretch>
          </p:blipFill>
          <p:spPr bwMode="auto">
            <a:xfrm>
              <a:off x="5217998" y="3365332"/>
              <a:ext cx="770309" cy="127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4" name="Picture 3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33" r="25638"/>
            <a:stretch>
              <a:fillRect/>
            </a:stretch>
          </p:blipFill>
          <p:spPr bwMode="auto">
            <a:xfrm>
              <a:off x="6803883" y="3359111"/>
              <a:ext cx="1224501" cy="127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5" name="Picture 3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00" r="47452"/>
            <a:stretch>
              <a:fillRect/>
            </a:stretch>
          </p:blipFill>
          <p:spPr bwMode="auto">
            <a:xfrm>
              <a:off x="5985788" y="3356991"/>
              <a:ext cx="1073426" cy="1273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6" name="Picture 3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298"/>
            <a:stretch>
              <a:fillRect/>
            </a:stretch>
          </p:blipFill>
          <p:spPr bwMode="auto">
            <a:xfrm>
              <a:off x="7517575" y="3339208"/>
              <a:ext cx="1201640" cy="1278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3-7.07.2017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235075" y="6356350"/>
            <a:ext cx="6865938" cy="365125"/>
          </a:xfrm>
        </p:spPr>
        <p:txBody>
          <a:bodyPr/>
          <a:lstStyle/>
          <a:p>
            <a:pPr>
              <a:defRPr/>
            </a:pPr>
            <a:r>
              <a:rPr lang="en-US" b="1"/>
              <a:t>© Dikusar N. Shape Approximation Based on Higher-Degree Polynomials.  MMCP2017</a:t>
            </a:r>
            <a:endParaRPr lang="ru-RU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0FBFD26-05C9-49B7-8A81-193BFA6276D8}" type="slidenum">
              <a:rPr lang="ru-RU" altLang="ru-RU">
                <a:solidFill>
                  <a:srgbClr val="595959"/>
                </a:solidFill>
                <a:latin typeface="Century Gothic" panose="020B0502020202020204" pitchFamily="34" charset="0"/>
              </a:rPr>
              <a:pPr eaLnBrk="1" hangingPunct="1"/>
              <a:t>28</a:t>
            </a:fld>
            <a:endParaRPr lang="ru-RU" altLang="ru-RU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0733" name="Группа 43"/>
          <p:cNvGrpSpPr>
            <a:grpSpLocks/>
          </p:cNvGrpSpPr>
          <p:nvPr/>
        </p:nvGrpSpPr>
        <p:grpSpPr bwMode="auto">
          <a:xfrm>
            <a:off x="287338" y="6330950"/>
            <a:ext cx="684212" cy="357188"/>
            <a:chOff x="0" y="0"/>
            <a:chExt cx="1003300" cy="57785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0"/>
              <a:ext cx="1003300" cy="5778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0000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30762" name="Рисунок 46"/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77" t="42021" r="46417" b="42767"/>
            <a:stretch>
              <a:fillRect/>
            </a:stretch>
          </p:blipFill>
          <p:spPr bwMode="auto">
            <a:xfrm>
              <a:off x="31750" y="19050"/>
              <a:ext cx="9588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50" name="Прямоугольник 9"/>
          <p:cNvSpPr>
            <a:spLocks noChangeArrowheads="1"/>
          </p:cNvSpPr>
          <p:nvPr/>
        </p:nvSpPr>
        <p:spPr bwMode="auto">
          <a:xfrm>
            <a:off x="107950" y="44450"/>
            <a:ext cx="8828088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CC"/>
                </a:solidFill>
                <a:latin typeface="Century Gothic" pitchFamily="34" charset="0"/>
                <a:ea typeface="+mj-ea"/>
                <a:cs typeface="+mj-cs"/>
              </a:rPr>
              <a:t>Signature curves are invariant under isometric transformations (T</a:t>
            </a:r>
            <a:r>
              <a:rPr lang="en-US" sz="2000" b="1" baseline="-25000" dirty="0">
                <a:solidFill>
                  <a:srgbClr val="0000CC"/>
                </a:solidFill>
                <a:latin typeface="Century Gothic" pitchFamily="34" charset="0"/>
                <a:ea typeface="+mj-ea"/>
                <a:cs typeface="+mj-cs"/>
              </a:rPr>
              <a:t>I</a:t>
            </a:r>
            <a:r>
              <a:rPr lang="en-US" sz="2000" b="1" dirty="0">
                <a:solidFill>
                  <a:srgbClr val="0000CC"/>
                </a:solidFill>
                <a:latin typeface="Century Gothic" pitchFamily="34" charset="0"/>
                <a:ea typeface="+mj-ea"/>
                <a:cs typeface="+mj-cs"/>
              </a:rPr>
              <a:t>)</a:t>
            </a:r>
            <a:endParaRPr lang="ru-RU" sz="2000" dirty="0">
              <a:solidFill>
                <a:srgbClr val="0000CC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7813" y="2565400"/>
            <a:ext cx="11080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CC"/>
                </a:solidFill>
              </a:rPr>
              <a:t>Example</a:t>
            </a: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/>
          </a:p>
        </p:txBody>
      </p:sp>
      <p:grpSp>
        <p:nvGrpSpPr>
          <p:cNvPr id="17" name="Группа 10"/>
          <p:cNvGrpSpPr>
            <a:grpSpLocks/>
          </p:cNvGrpSpPr>
          <p:nvPr/>
        </p:nvGrpSpPr>
        <p:grpSpPr bwMode="auto">
          <a:xfrm>
            <a:off x="484188" y="3929063"/>
            <a:ext cx="4076700" cy="1228725"/>
            <a:chOff x="277154" y="2924944"/>
            <a:chExt cx="4076253" cy="1934924"/>
          </a:xfrm>
        </p:grpSpPr>
        <p:pic>
          <p:nvPicPr>
            <p:cNvPr id="30755" name="Picture 33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35"/>
            <a:stretch>
              <a:fillRect/>
            </a:stretch>
          </p:blipFill>
          <p:spPr bwMode="auto">
            <a:xfrm>
              <a:off x="2662712" y="2982014"/>
              <a:ext cx="400607" cy="1772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6" name="Picture 31"/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2" t="2" b="21271"/>
            <a:stretch>
              <a:fillRect/>
            </a:stretch>
          </p:blipFill>
          <p:spPr bwMode="auto">
            <a:xfrm>
              <a:off x="3476719" y="3250744"/>
              <a:ext cx="876688" cy="1112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7" name="Picture 35"/>
            <p:cNvPicPr>
              <a:picLocks noChangeAspect="1" noChangeArrowheads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35"/>
            <a:stretch>
              <a:fillRect/>
            </a:stretch>
          </p:blipFill>
          <p:spPr bwMode="auto">
            <a:xfrm>
              <a:off x="1628430" y="2924944"/>
              <a:ext cx="396353" cy="1934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8" name="Picture 37"/>
            <p:cNvPicPr>
              <a:picLocks noChangeAspect="1" noChangeArrowheads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453"/>
            <a:stretch>
              <a:fillRect/>
            </a:stretch>
          </p:blipFill>
          <p:spPr bwMode="auto">
            <a:xfrm>
              <a:off x="277154" y="2944887"/>
              <a:ext cx="962084" cy="1579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619250" y="2555875"/>
            <a:ext cx="2581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rgbClr val="0000CC"/>
                </a:solidFill>
              </a:rPr>
              <a:t>DNA Supercoiled  Model.</a:t>
            </a:r>
            <a:endParaRPr lang="ru-RU" altLang="ru-RU" b="1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53088" y="3914775"/>
            <a:ext cx="600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FF0000"/>
                </a:solidFill>
              </a:rPr>
              <a:t>K=4</a:t>
            </a:r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895350" y="4184650"/>
            <a:ext cx="723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FF0000"/>
                </a:solidFill>
              </a:rPr>
              <a:t>N=56</a:t>
            </a:r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203575" y="4113213"/>
            <a:ext cx="725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FF0000"/>
                </a:solidFill>
              </a:rPr>
              <a:t>N=89</a:t>
            </a:r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351338" y="4429125"/>
            <a:ext cx="723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FF0000"/>
                </a:solidFill>
              </a:rPr>
              <a:t>N=98</a:t>
            </a:r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185988" y="4125913"/>
            <a:ext cx="723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FF0000"/>
                </a:solidFill>
              </a:rPr>
              <a:t>N=76</a:t>
            </a:r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7516813" y="4292600"/>
            <a:ext cx="601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FF0000"/>
                </a:solidFill>
              </a:rPr>
              <a:t>K=6</a:t>
            </a:r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451725" y="3836988"/>
            <a:ext cx="1412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FF0000"/>
                </a:solidFill>
              </a:rPr>
              <a:t>BEM-MSPPA</a:t>
            </a:r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423863" y="3492500"/>
            <a:ext cx="220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0000CC"/>
                </a:solidFill>
              </a:rPr>
              <a:t>Measurement points:</a:t>
            </a:r>
            <a:endParaRPr lang="ru-RU" altLang="ru-RU">
              <a:solidFill>
                <a:srgbClr val="0000CC"/>
              </a:solidFill>
            </a:endParaRPr>
          </a:p>
        </p:txBody>
      </p:sp>
      <p:sp>
        <p:nvSpPr>
          <p:cNvPr id="55" name="Прямоугольник 54"/>
          <p:cNvSpPr>
            <a:spLocks noChangeArrowheads="1"/>
          </p:cNvSpPr>
          <p:nvPr/>
        </p:nvSpPr>
        <p:spPr bwMode="auto">
          <a:xfrm>
            <a:off x="3168650" y="4648200"/>
            <a:ext cx="20637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>
                <a:latin typeface="Comic Sans MS" panose="030F0702030302020204" pitchFamily="66" charset="0"/>
              </a:rPr>
              <a:t>  </a:t>
            </a:r>
            <a:r>
              <a:rPr lang="en-US" alt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3200" baseline="-25000">
                <a:latin typeface="Comic Sans MS" panose="030F0702030302020204" pitchFamily="66" charset="0"/>
              </a:rPr>
              <a:t>S</a:t>
            </a:r>
            <a:r>
              <a:rPr lang="en-US" altLang="ru-RU" sz="3200">
                <a:latin typeface="Comic Sans MS" panose="030F0702030302020204" pitchFamily="66" charset="0"/>
              </a:rPr>
              <a:t>, T</a:t>
            </a:r>
            <a:r>
              <a:rPr lang="en-US" altLang="ru-RU" sz="3200" baseline="-25000">
                <a:latin typeface="Comic Sans MS" panose="030F0702030302020204" pitchFamily="66" charset="0"/>
              </a:rPr>
              <a:t>A</a:t>
            </a:r>
            <a:r>
              <a:rPr lang="en-US" altLang="ru-RU" sz="3200">
                <a:latin typeface="Comic Sans MS" panose="030F0702030302020204" pitchFamily="66" charset="0"/>
              </a:rPr>
              <a:t> ?</a:t>
            </a:r>
            <a:endParaRPr lang="ru-RU" altLang="ru-RU" sz="3200"/>
          </a:p>
        </p:txBody>
      </p:sp>
      <p:sp>
        <p:nvSpPr>
          <p:cNvPr id="14" name="Овал 13"/>
          <p:cNvSpPr/>
          <p:nvPr/>
        </p:nvSpPr>
        <p:spPr>
          <a:xfrm>
            <a:off x="3116263" y="5186363"/>
            <a:ext cx="1208087" cy="2905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1761" name="Picture 17" descr="D:\РАБОЧАЯ\2017\I-2017\2Dig\DNA Supercoil Model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7" t="14589" r="30751" b="56184"/>
          <a:stretch>
            <a:fillRect/>
          </a:stretch>
        </p:blipFill>
        <p:spPr bwMode="auto">
          <a:xfrm>
            <a:off x="5187950" y="2509838"/>
            <a:ext cx="35433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4484688" y="1851025"/>
            <a:ext cx="4570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rgbClr val="FF0000"/>
                </a:solidFill>
              </a:rPr>
              <a:t>C. Shakiban. (Slides)</a:t>
            </a:r>
          </a:p>
          <a:p>
            <a:pPr eaLnBrk="1" hangingPunct="1"/>
            <a:r>
              <a:rPr lang="en-US" altLang="ru-RU" b="1">
                <a:solidFill>
                  <a:srgbClr val="FF0000"/>
                </a:solidFill>
              </a:rPr>
              <a:t>Signature Curves In Classifying DNA Supercoils</a:t>
            </a:r>
            <a:endParaRPr lang="ru-RU" altLang="ru-RU" b="1">
              <a:solidFill>
                <a:srgbClr val="FF0000"/>
              </a:solidFill>
            </a:endParaRPr>
          </a:p>
        </p:txBody>
      </p:sp>
      <p:pic>
        <p:nvPicPr>
          <p:cNvPr id="31797" name="Picture 5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7" b="6679"/>
          <a:stretch>
            <a:fillRect/>
          </a:stretch>
        </p:blipFill>
        <p:spPr bwMode="auto">
          <a:xfrm>
            <a:off x="6013450" y="4467225"/>
            <a:ext cx="5302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98" name="Picture 5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7" b="6679"/>
          <a:stretch>
            <a:fillRect/>
          </a:stretch>
        </p:blipFill>
        <p:spPr bwMode="auto">
          <a:xfrm>
            <a:off x="6770688" y="4244975"/>
            <a:ext cx="61595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99" name="Picture 5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7" b="6679"/>
          <a:stretch>
            <a:fillRect/>
          </a:stretch>
        </p:blipFill>
        <p:spPr bwMode="auto">
          <a:xfrm>
            <a:off x="7451725" y="4610100"/>
            <a:ext cx="61595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03" name="Picture 59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0" b="6680"/>
          <a:stretch>
            <a:fillRect/>
          </a:stretch>
        </p:blipFill>
        <p:spPr bwMode="auto">
          <a:xfrm>
            <a:off x="8045450" y="4152900"/>
            <a:ext cx="4810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1979613" y="1331913"/>
            <a:ext cx="461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66FF33"/>
                </a:solidFill>
              </a:rPr>
              <a:t>C</a:t>
            </a:r>
            <a:r>
              <a:rPr lang="en-US" altLang="ru-RU" baseline="30000">
                <a:solidFill>
                  <a:srgbClr val="66FF33"/>
                </a:solidFill>
              </a:rPr>
              <a:t>0</a:t>
            </a:r>
            <a:endParaRPr lang="ru-RU" altLang="ru-RU" baseline="3000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7" dur="500"/>
                                        <p:tgtEl>
                                          <p:spTgt spid="31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31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3" dur="500"/>
                                        <p:tgtEl>
                                          <p:spTgt spid="31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6" dur="500"/>
                                        <p:tgtEl>
                                          <p:spTgt spid="31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4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/>
      <p:bldP spid="31751" grpId="1"/>
      <p:bldP spid="31753" grpId="0"/>
      <p:bldP spid="31753" grpId="1"/>
      <p:bldP spid="31754" grpId="0"/>
      <p:bldP spid="31754" grpId="1"/>
      <p:bldP spid="51" grpId="0"/>
      <p:bldP spid="51" grpId="1"/>
      <p:bldP spid="31750" grpId="0"/>
      <p:bldP spid="31750" grpId="1"/>
      <p:bldP spid="2" grpId="0"/>
      <p:bldP spid="2" grpId="1"/>
      <p:bldP spid="10" grpId="0"/>
      <p:bldP spid="10" grpId="1"/>
      <p:bldP spid="12" grpId="0"/>
      <p:bldP spid="1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8" grpId="0"/>
      <p:bldP spid="38" grpId="1"/>
      <p:bldP spid="39" grpId="0"/>
      <p:bldP spid="39" grpId="1"/>
      <p:bldP spid="40" grpId="0"/>
      <p:bldP spid="40" grpId="1"/>
      <p:bldP spid="55" grpId="0"/>
      <p:bldP spid="55" grpId="1"/>
      <p:bldP spid="14" grpId="0" animBg="1"/>
      <p:bldP spid="14" grpId="1" animBg="1"/>
      <p:bldP spid="15" grpId="0"/>
      <p:bldP spid="15" grpId="1"/>
      <p:bldP spid="6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3" name="Picture 13" descr="D:\РАБОЧАЯ\2017\II-2017\BEM-SMOOTH_Figs\LHEP-2017\Circle\CIRCL+SPIRAL\Image4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84538"/>
            <a:ext cx="273685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4" name="Picture 14" descr="D:\РАБОЧАЯ\2017\II-2017\BEM-SMOOTH_Figs\LHEP-2017\Circle\CIRCL+SPIRAL\Image4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7" b="2"/>
          <a:stretch>
            <a:fillRect/>
          </a:stretch>
        </p:blipFill>
        <p:spPr bwMode="auto">
          <a:xfrm>
            <a:off x="5473700" y="2971800"/>
            <a:ext cx="3286125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5" name="Picture 15" descr="D:\РАБОЧАЯ\2017\II-2017\BEM-SMOOTH_Figs\LHEP-2017\Circle\CIRCL+SPIRAL\Image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9" b="5891"/>
          <a:stretch>
            <a:fillRect/>
          </a:stretch>
        </p:blipFill>
        <p:spPr bwMode="auto">
          <a:xfrm>
            <a:off x="2987675" y="3284538"/>
            <a:ext cx="2633663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6" name="Picture 16" descr="D:\РАБОЧАЯ\2017\II-2017\BEM-SMOOTH_Figs\LHEP-2017\Circle\CIRCL+SPIRAL\Image4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3" b="8327"/>
          <a:stretch>
            <a:fillRect/>
          </a:stretch>
        </p:blipFill>
        <p:spPr bwMode="auto">
          <a:xfrm>
            <a:off x="6291263" y="2816225"/>
            <a:ext cx="127793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2" name="Picture 22" descr="D:\РАБОЧАЯ\2017\II-2017\BEM-SMOOTH_Figs\LHEP-2017\Circle\OldFolder\Image15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612775"/>
            <a:ext cx="2012950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3" name="Picture 23" descr="D:\РАБОЧАЯ\2017\II-2017\BEM-SMOOTH_Figs\LHEP-2017\Circle\OldFolder\Image16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5" b="10419"/>
          <a:stretch>
            <a:fillRect/>
          </a:stretch>
        </p:blipFill>
        <p:spPr bwMode="auto">
          <a:xfrm>
            <a:off x="1835150" y="603250"/>
            <a:ext cx="2641600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2" name="Picture 32" descr="D:\РАБОЧАЯ\2017\II-2017\BEM-SMOOTH_Figs\LHEP-2017\Circle\OldFolder\Image2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4" b="14388"/>
          <a:stretch>
            <a:fillRect/>
          </a:stretch>
        </p:blipFill>
        <p:spPr bwMode="auto">
          <a:xfrm>
            <a:off x="4783138" y="735013"/>
            <a:ext cx="209232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 bwMode="auto">
          <a:xfrm>
            <a:off x="39688" y="44450"/>
            <a:ext cx="88773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Examples of Phase Curves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042988" y="6376988"/>
            <a:ext cx="7370762" cy="365125"/>
          </a:xfrm>
        </p:spPr>
        <p:txBody>
          <a:bodyPr/>
          <a:lstStyle/>
          <a:p>
            <a:pPr>
              <a:defRPr/>
            </a:pPr>
            <a:r>
              <a:rPr lang="en-US" b="1" dirty="0"/>
              <a:t>© Dikusar N. Shape Approximation Based on Higher-Degree Polynomials.  MMCP2017</a:t>
            </a:r>
            <a:endParaRPr lang="ru-RU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62F9349-B243-4EE1-8A54-37DA71761F18}" type="slidenum">
              <a:rPr lang="ru-RU" altLang="ru-RU" sz="2000">
                <a:solidFill>
                  <a:srgbClr val="595959"/>
                </a:solidFill>
                <a:latin typeface="Century Gothic" panose="020B0502020202020204" pitchFamily="34" charset="0"/>
              </a:rPr>
              <a:pPr eaLnBrk="1" hangingPunct="1"/>
              <a:t>29</a:t>
            </a:fld>
            <a:endParaRPr lang="ru-RU" altLang="ru-RU" sz="200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1756" name="Группа 24"/>
          <p:cNvGrpSpPr>
            <a:grpSpLocks/>
          </p:cNvGrpSpPr>
          <p:nvPr/>
        </p:nvGrpSpPr>
        <p:grpSpPr bwMode="auto">
          <a:xfrm>
            <a:off x="287338" y="6330950"/>
            <a:ext cx="684212" cy="357188"/>
            <a:chOff x="0" y="0"/>
            <a:chExt cx="1003300" cy="577850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0" y="0"/>
              <a:ext cx="1003300" cy="5778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0000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31769" name="Рисунок 26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77" t="42021" r="46417" b="42767"/>
            <a:stretch>
              <a:fillRect/>
            </a:stretch>
          </p:blipFill>
          <p:spPr bwMode="auto">
            <a:xfrm>
              <a:off x="31750" y="19050"/>
              <a:ext cx="9588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b="1"/>
              <a:t>3-7.07.2017</a:t>
            </a:r>
            <a:endParaRPr lang="ru-RU" b="1" dirty="0"/>
          </a:p>
        </p:txBody>
      </p:sp>
      <p:pic>
        <p:nvPicPr>
          <p:cNvPr id="92184" name="Picture 24" descr="D:\РАБОЧАЯ\2017\II-2017\BEM-SMOOTH_Figs\LHEP-2017\Circle\OldFolder\Image17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7" b="12958"/>
          <a:stretch>
            <a:fillRect/>
          </a:stretch>
        </p:blipFill>
        <p:spPr bwMode="auto">
          <a:xfrm>
            <a:off x="6810375" y="579438"/>
            <a:ext cx="2171700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2" name="Picture 12" descr="D:\РАБОЧАЯ\2017\II-2017\BEM-SMOOTH_Figs\LHEP-2017\Circle\CIRCL+SPIRAL\Image49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260850"/>
            <a:ext cx="161131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18"/>
          <p:cNvSpPr txBox="1">
            <a:spLocks noChangeArrowheads="1"/>
          </p:cNvSpPr>
          <p:nvPr/>
        </p:nvSpPr>
        <p:spPr bwMode="auto">
          <a:xfrm>
            <a:off x="5908675" y="633413"/>
            <a:ext cx="576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2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altLang="ru-RU" sz="2800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18"/>
          <p:cNvSpPr txBox="1">
            <a:spLocks noChangeArrowheads="1"/>
          </p:cNvSpPr>
          <p:nvPr/>
        </p:nvSpPr>
        <p:spPr bwMode="auto">
          <a:xfrm>
            <a:off x="8340725" y="587375"/>
            <a:ext cx="576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2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altLang="ru-RU" sz="2800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18"/>
          <p:cNvSpPr txBox="1">
            <a:spLocks noChangeArrowheads="1"/>
          </p:cNvSpPr>
          <p:nvPr/>
        </p:nvSpPr>
        <p:spPr bwMode="auto">
          <a:xfrm>
            <a:off x="4191000" y="4111625"/>
            <a:ext cx="574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2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altLang="ru-RU" sz="2800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18"/>
          <p:cNvSpPr txBox="1">
            <a:spLocks noChangeArrowheads="1"/>
          </p:cNvSpPr>
          <p:nvPr/>
        </p:nvSpPr>
        <p:spPr bwMode="auto">
          <a:xfrm>
            <a:off x="7607300" y="2955925"/>
            <a:ext cx="576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2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altLang="ru-RU" sz="2800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18"/>
          <p:cNvSpPr txBox="1">
            <a:spLocks noChangeArrowheads="1"/>
          </p:cNvSpPr>
          <p:nvPr/>
        </p:nvSpPr>
        <p:spPr bwMode="auto">
          <a:xfrm>
            <a:off x="6726238" y="4868863"/>
            <a:ext cx="1733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Curvature</a:t>
            </a:r>
            <a:endParaRPr lang="ru-RU" altLang="ru-RU" sz="2000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4356100" y="1484313"/>
            <a:ext cx="36036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4" grpId="0"/>
      <p:bldP spid="35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4316413" y="4959350"/>
            <a:ext cx="4862512" cy="1062038"/>
            <a:chOff x="4427538" y="4887913"/>
            <a:chExt cx="4862512" cy="1062037"/>
          </a:xfrm>
        </p:grpSpPr>
        <p:cxnSp>
          <p:nvCxnSpPr>
            <p:cNvPr id="28" name="Прямая со стрелкой 27"/>
            <p:cNvCxnSpPr/>
            <p:nvPr/>
          </p:nvCxnSpPr>
          <p:spPr bwMode="auto">
            <a:xfrm>
              <a:off x="4427538" y="5230813"/>
              <a:ext cx="4257675" cy="17463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80" name="TextBox 29"/>
            <p:cNvSpPr txBox="1">
              <a:spLocks noChangeArrowheads="1"/>
            </p:cNvSpPr>
            <p:nvPr/>
          </p:nvSpPr>
          <p:spPr bwMode="auto">
            <a:xfrm>
              <a:off x="6342796" y="5426530"/>
              <a:ext cx="605218" cy="523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8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5181" name="TextBox 30"/>
            <p:cNvSpPr txBox="1">
              <a:spLocks noChangeArrowheads="1"/>
            </p:cNvSpPr>
            <p:nvPr/>
          </p:nvSpPr>
          <p:spPr bwMode="auto">
            <a:xfrm>
              <a:off x="8684832" y="4887913"/>
              <a:ext cx="605218" cy="646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ru-RU" sz="36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endParaRPr lang="ru-RU" altLang="ru-RU" sz="3600">
                <a:solidFill>
                  <a:srgbClr val="000000"/>
                </a:solidFill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0" y="4797425"/>
            <a:ext cx="9074150" cy="954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entury Gothic" pitchFamily="34" charset="0"/>
                <a:ea typeface="+mj-ea"/>
                <a:cs typeface="+mj-cs"/>
              </a:rPr>
              <a:t>An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+mn-cs"/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interrelation</a:t>
            </a:r>
            <a:r>
              <a:rPr lang="en-US" sz="2800" dirty="0">
                <a:solidFill>
                  <a:srgbClr val="0000CC"/>
                </a:solidFill>
                <a:latin typeface="+mj-lt"/>
                <a:cs typeface="+mn-cs"/>
              </a:rPr>
              <a:t> </a:t>
            </a:r>
            <a:r>
              <a:rPr lang="en-US" sz="28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entury Gothic" pitchFamily="34" charset="0"/>
                <a:ea typeface="+mj-ea"/>
                <a:cs typeface="+mj-cs"/>
              </a:rPr>
              <a:t>between four points is established by the </a:t>
            </a:r>
            <a:r>
              <a:rPr lang="en-US" sz="2800" dirty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entury Gothic" pitchFamily="34" charset="0"/>
                <a:ea typeface="+mj-ea"/>
                <a:cs typeface="+mj-cs"/>
              </a:rPr>
              <a:t>cross-ratio functions (CRF).   </a:t>
            </a:r>
            <a:r>
              <a:rPr lang="en-US" altLang="ru-RU" sz="280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entury Gothic" pitchFamily="34" charset="0"/>
                <a:ea typeface="+mj-ea"/>
                <a:cs typeface="+mj-cs"/>
              </a:rPr>
              <a:t>!!!</a:t>
            </a:r>
            <a:endParaRPr lang="ru-RU" altLang="ru-RU" sz="2800" dirty="0"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entury Gothic" pitchFamily="34" charset="0"/>
              <a:ea typeface="+mj-ea"/>
              <a:cs typeface="+mj-cs"/>
            </a:endParaRPr>
          </a:p>
        </p:txBody>
      </p:sp>
      <p:grpSp>
        <p:nvGrpSpPr>
          <p:cNvPr id="4" name="Группа 15"/>
          <p:cNvGrpSpPr>
            <a:grpSpLocks/>
          </p:cNvGrpSpPr>
          <p:nvPr/>
        </p:nvGrpSpPr>
        <p:grpSpPr bwMode="auto">
          <a:xfrm>
            <a:off x="1112838" y="3590925"/>
            <a:ext cx="7229475" cy="1062038"/>
            <a:chOff x="1403648" y="2097722"/>
            <a:chExt cx="7229907" cy="1062744"/>
          </a:xfrm>
        </p:grpSpPr>
        <p:cxnSp>
          <p:nvCxnSpPr>
            <p:cNvPr id="3" name="Прямая со стрелкой 2"/>
            <p:cNvCxnSpPr/>
            <p:nvPr/>
          </p:nvCxnSpPr>
          <p:spPr>
            <a:xfrm>
              <a:off x="1403648" y="2421787"/>
              <a:ext cx="6625033" cy="0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Левая круглая скобка 11"/>
            <p:cNvSpPr/>
            <p:nvPr/>
          </p:nvSpPr>
          <p:spPr>
            <a:xfrm>
              <a:off x="2487975" y="2153322"/>
              <a:ext cx="150822" cy="486098"/>
            </a:xfrm>
            <a:prstGeom prst="leftBracket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n>
                  <a:solidFill>
                    <a:prstClr val="black"/>
                  </a:solidFill>
                </a:ln>
                <a:solidFill>
                  <a:prstClr val="black"/>
                </a:solidFill>
              </a:endParaRPr>
            </a:p>
          </p:txBody>
        </p:sp>
        <p:sp>
          <p:nvSpPr>
            <p:cNvPr id="13" name="Правая круглая скобка 12"/>
            <p:cNvSpPr/>
            <p:nvPr/>
          </p:nvSpPr>
          <p:spPr>
            <a:xfrm>
              <a:off x="5656814" y="2153322"/>
              <a:ext cx="150822" cy="486098"/>
            </a:xfrm>
            <a:prstGeom prst="rightBracket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b="1" dirty="0">
                <a:solidFill>
                  <a:prstClr val="black"/>
                </a:solidFill>
              </a:endParaRPr>
            </a:p>
          </p:txBody>
        </p:sp>
        <p:sp>
          <p:nvSpPr>
            <p:cNvPr id="5174" name="TextBox 22"/>
            <p:cNvSpPr txBox="1">
              <a:spLocks noChangeArrowheads="1"/>
            </p:cNvSpPr>
            <p:nvPr/>
          </p:nvSpPr>
          <p:spPr bwMode="auto">
            <a:xfrm>
              <a:off x="2310645" y="2636912"/>
              <a:ext cx="60517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ru-RU" sz="2800" i="1">
                  <a:solidFill>
                    <a:srgbClr val="000000"/>
                  </a:solidFill>
                </a:rPr>
                <a:t>α</a:t>
              </a:r>
              <a:endParaRPr lang="ru-RU" altLang="ru-RU" sz="2800" i="1">
                <a:solidFill>
                  <a:srgbClr val="000000"/>
                </a:solidFill>
              </a:endParaRPr>
            </a:p>
          </p:txBody>
        </p:sp>
        <p:sp>
          <p:nvSpPr>
            <p:cNvPr id="5175" name="TextBox 25"/>
            <p:cNvSpPr txBox="1">
              <a:spLocks noChangeArrowheads="1"/>
            </p:cNvSpPr>
            <p:nvPr/>
          </p:nvSpPr>
          <p:spPr bwMode="auto">
            <a:xfrm>
              <a:off x="5551005" y="2636911"/>
              <a:ext cx="605171" cy="523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ru-RU" sz="2800">
                  <a:solidFill>
                    <a:srgbClr val="000000"/>
                  </a:solidFill>
                </a:rPr>
                <a:t>β</a:t>
              </a:r>
              <a:endParaRPr lang="ru-RU" altLang="ru-RU" sz="2800">
                <a:solidFill>
                  <a:srgbClr val="000000"/>
                </a:solidFill>
              </a:endParaRPr>
            </a:p>
          </p:txBody>
        </p:sp>
        <p:sp>
          <p:nvSpPr>
            <p:cNvPr id="5176" name="TextBox 26"/>
            <p:cNvSpPr txBox="1">
              <a:spLocks noChangeArrowheads="1"/>
            </p:cNvSpPr>
            <p:nvPr/>
          </p:nvSpPr>
          <p:spPr bwMode="auto">
            <a:xfrm>
              <a:off x="8028384" y="2097722"/>
              <a:ext cx="60517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ru-RU" sz="36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endParaRPr lang="ru-RU" altLang="ru-RU" sz="3600">
                <a:solidFill>
                  <a:srgbClr val="000000"/>
                </a:solidFill>
              </a:endParaRPr>
            </a:p>
          </p:txBody>
        </p:sp>
        <p:sp>
          <p:nvSpPr>
            <p:cNvPr id="11" name="Овал 10"/>
            <p:cNvSpPr>
              <a:spLocks noChangeAspect="1"/>
            </p:cNvSpPr>
            <p:nvPr/>
          </p:nvSpPr>
          <p:spPr>
            <a:xfrm>
              <a:off x="2418121" y="2337594"/>
              <a:ext cx="150822" cy="150912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Овал 18"/>
            <p:cNvSpPr>
              <a:spLocks noChangeAspect="1"/>
            </p:cNvSpPr>
            <p:nvPr/>
          </p:nvSpPr>
          <p:spPr>
            <a:xfrm>
              <a:off x="5723493" y="2337594"/>
              <a:ext cx="150822" cy="150912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cxnSp>
        <p:nvCxnSpPr>
          <p:cNvPr id="56" name="Прямая соединительная линия 55"/>
          <p:cNvCxnSpPr/>
          <p:nvPr/>
        </p:nvCxnSpPr>
        <p:spPr>
          <a:xfrm>
            <a:off x="6797675" y="4916488"/>
            <a:ext cx="371475" cy="19367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олилиния 36"/>
          <p:cNvSpPr/>
          <p:nvPr/>
        </p:nvSpPr>
        <p:spPr>
          <a:xfrm>
            <a:off x="5989638" y="4832350"/>
            <a:ext cx="808037" cy="490538"/>
          </a:xfrm>
          <a:custGeom>
            <a:avLst/>
            <a:gdLst>
              <a:gd name="connsiteX0" fmla="*/ 0 w 818147"/>
              <a:gd name="connsiteY0" fmla="*/ 0 h 338488"/>
              <a:gd name="connsiteX1" fmla="*/ 115503 w 818147"/>
              <a:gd name="connsiteY1" fmla="*/ 259882 h 338488"/>
              <a:gd name="connsiteX2" fmla="*/ 423512 w 818147"/>
              <a:gd name="connsiteY2" fmla="*/ 336884 h 338488"/>
              <a:gd name="connsiteX3" fmla="*/ 664143 w 818147"/>
              <a:gd name="connsiteY3" fmla="*/ 250256 h 338488"/>
              <a:gd name="connsiteX4" fmla="*/ 818147 w 818147"/>
              <a:gd name="connsiteY4" fmla="*/ 28875 h 338488"/>
              <a:gd name="connsiteX5" fmla="*/ 818147 w 818147"/>
              <a:gd name="connsiteY5" fmla="*/ 28875 h 338488"/>
              <a:gd name="connsiteX0" fmla="*/ 0 w 843814"/>
              <a:gd name="connsiteY0" fmla="*/ 60698 h 399186"/>
              <a:gd name="connsiteX1" fmla="*/ 115503 w 843814"/>
              <a:gd name="connsiteY1" fmla="*/ 320580 h 399186"/>
              <a:gd name="connsiteX2" fmla="*/ 423512 w 843814"/>
              <a:gd name="connsiteY2" fmla="*/ 397582 h 399186"/>
              <a:gd name="connsiteX3" fmla="*/ 664143 w 843814"/>
              <a:gd name="connsiteY3" fmla="*/ 310954 h 399186"/>
              <a:gd name="connsiteX4" fmla="*/ 818147 w 843814"/>
              <a:gd name="connsiteY4" fmla="*/ 89573 h 399186"/>
              <a:gd name="connsiteX5" fmla="*/ 818147 w 843814"/>
              <a:gd name="connsiteY5" fmla="*/ 0 h 399186"/>
              <a:gd name="connsiteX0" fmla="*/ 0 w 869714"/>
              <a:gd name="connsiteY0" fmla="*/ 37030 h 375518"/>
              <a:gd name="connsiteX1" fmla="*/ 115503 w 869714"/>
              <a:gd name="connsiteY1" fmla="*/ 296912 h 375518"/>
              <a:gd name="connsiteX2" fmla="*/ 423512 w 869714"/>
              <a:gd name="connsiteY2" fmla="*/ 373914 h 375518"/>
              <a:gd name="connsiteX3" fmla="*/ 664143 w 869714"/>
              <a:gd name="connsiteY3" fmla="*/ 287286 h 375518"/>
              <a:gd name="connsiteX4" fmla="*/ 818147 w 869714"/>
              <a:gd name="connsiteY4" fmla="*/ 65905 h 375518"/>
              <a:gd name="connsiteX5" fmla="*/ 869714 w 869714"/>
              <a:gd name="connsiteY5" fmla="*/ 0 h 37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9714" h="375518">
                <a:moveTo>
                  <a:pt x="0" y="37030"/>
                </a:moveTo>
                <a:cubicBezTo>
                  <a:pt x="22459" y="138897"/>
                  <a:pt x="44918" y="240765"/>
                  <a:pt x="115503" y="296912"/>
                </a:cubicBezTo>
                <a:cubicBezTo>
                  <a:pt x="186088" y="353059"/>
                  <a:pt x="332072" y="375518"/>
                  <a:pt x="423512" y="373914"/>
                </a:cubicBezTo>
                <a:cubicBezTo>
                  <a:pt x="514952" y="372310"/>
                  <a:pt x="598371" y="338621"/>
                  <a:pt x="664143" y="287286"/>
                </a:cubicBezTo>
                <a:cubicBezTo>
                  <a:pt x="729915" y="235951"/>
                  <a:pt x="783885" y="113786"/>
                  <a:pt x="818147" y="65905"/>
                </a:cubicBezTo>
                <a:cubicBezTo>
                  <a:pt x="852409" y="18024"/>
                  <a:pt x="869714" y="29858"/>
                  <a:pt x="869714" y="0"/>
                </a:cubicBezTo>
              </a:path>
            </a:pathLst>
          </a:custGeom>
          <a:ln w="222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Полилиния 49"/>
          <p:cNvSpPr/>
          <p:nvPr/>
        </p:nvSpPr>
        <p:spPr>
          <a:xfrm>
            <a:off x="1379538" y="3013075"/>
            <a:ext cx="4826000" cy="919163"/>
          </a:xfrm>
          <a:custGeom>
            <a:avLst/>
            <a:gdLst>
              <a:gd name="connsiteX0" fmla="*/ 0 w 4826833"/>
              <a:gd name="connsiteY0" fmla="*/ 0 h 919397"/>
              <a:gd name="connsiteX1" fmla="*/ 554636 w 4826833"/>
              <a:gd name="connsiteY1" fmla="*/ 734518 h 919397"/>
              <a:gd name="connsiteX2" fmla="*/ 914400 w 4826833"/>
              <a:gd name="connsiteY2" fmla="*/ 854439 h 919397"/>
              <a:gd name="connsiteX3" fmla="*/ 1888761 w 4826833"/>
              <a:gd name="connsiteY3" fmla="*/ 479685 h 919397"/>
              <a:gd name="connsiteX4" fmla="*/ 3132945 w 4826833"/>
              <a:gd name="connsiteY4" fmla="*/ 869430 h 919397"/>
              <a:gd name="connsiteX5" fmla="*/ 3657600 w 4826833"/>
              <a:gd name="connsiteY5" fmla="*/ 734518 h 919397"/>
              <a:gd name="connsiteX6" fmla="*/ 4092315 w 4826833"/>
              <a:gd name="connsiteY6" fmla="*/ 869430 h 919397"/>
              <a:gd name="connsiteX7" fmla="*/ 4317168 w 4826833"/>
              <a:gd name="connsiteY7" fmla="*/ 794479 h 919397"/>
              <a:gd name="connsiteX8" fmla="*/ 4826833 w 4826833"/>
              <a:gd name="connsiteY8" fmla="*/ 119921 h 91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26833" h="919397">
                <a:moveTo>
                  <a:pt x="0" y="0"/>
                </a:moveTo>
                <a:cubicBezTo>
                  <a:pt x="201118" y="296056"/>
                  <a:pt x="402236" y="592112"/>
                  <a:pt x="554636" y="734518"/>
                </a:cubicBezTo>
                <a:cubicBezTo>
                  <a:pt x="707036" y="876924"/>
                  <a:pt x="692046" y="896911"/>
                  <a:pt x="914400" y="854439"/>
                </a:cubicBezTo>
                <a:cubicBezTo>
                  <a:pt x="1136754" y="811967"/>
                  <a:pt x="1519004" y="477187"/>
                  <a:pt x="1888761" y="479685"/>
                </a:cubicBezTo>
                <a:cubicBezTo>
                  <a:pt x="2258518" y="482183"/>
                  <a:pt x="2838139" y="826958"/>
                  <a:pt x="3132945" y="869430"/>
                </a:cubicBezTo>
                <a:cubicBezTo>
                  <a:pt x="3427752" y="911902"/>
                  <a:pt x="3497705" y="734518"/>
                  <a:pt x="3657600" y="734518"/>
                </a:cubicBezTo>
                <a:cubicBezTo>
                  <a:pt x="3817495" y="734518"/>
                  <a:pt x="3982387" y="859437"/>
                  <a:pt x="4092315" y="869430"/>
                </a:cubicBezTo>
                <a:cubicBezTo>
                  <a:pt x="4202243" y="879424"/>
                  <a:pt x="4194748" y="919397"/>
                  <a:pt x="4317168" y="794479"/>
                </a:cubicBezTo>
                <a:cubicBezTo>
                  <a:pt x="4439588" y="669561"/>
                  <a:pt x="4826833" y="119921"/>
                  <a:pt x="4826833" y="119921"/>
                </a:cubicBezTo>
              </a:path>
            </a:pathLst>
          </a:cu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Заголовок 1"/>
          <p:cNvSpPr>
            <a:spLocks noGrp="1"/>
          </p:cNvSpPr>
          <p:nvPr>
            <p:ph type="title"/>
          </p:nvPr>
        </p:nvSpPr>
        <p:spPr bwMode="auto">
          <a:xfrm>
            <a:off x="2587625" y="309563"/>
            <a:ext cx="4192588" cy="6032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ru-RU" sz="2800" b="1" smtClean="0">
                <a:solidFill>
                  <a:srgbClr val="008000"/>
                </a:solidFill>
                <a:effectLst/>
                <a:latin typeface="Century Gothic" panose="020B0502020202020204" pitchFamily="34" charset="0"/>
              </a:rPr>
              <a:t>The Three-Point Grid</a:t>
            </a:r>
            <a:endParaRPr lang="ru-RU" altLang="ru-RU" sz="2800" b="1" smtClean="0">
              <a:solidFill>
                <a:srgbClr val="008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9" name="Овал 28"/>
          <p:cNvSpPr>
            <a:spLocks noChangeAspect="1"/>
          </p:cNvSpPr>
          <p:nvPr/>
        </p:nvSpPr>
        <p:spPr bwMode="auto">
          <a:xfrm>
            <a:off x="6302375" y="5238750"/>
            <a:ext cx="150813" cy="15081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00B05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07950" y="5013325"/>
            <a:ext cx="4176713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2400" b="1" dirty="0" smtClean="0">
                <a:solidFill>
                  <a:srgbClr val="FF0000"/>
                </a:solidFill>
                <a:latin typeface="+mj-lt"/>
                <a:cs typeface="+mn-cs"/>
              </a:rPr>
              <a:t>A one-point grid </a:t>
            </a:r>
            <a:r>
              <a:rPr lang="ru-RU" altLang="ru-RU" sz="2400" b="1" dirty="0" smtClean="0">
                <a:solidFill>
                  <a:srgbClr val="FF0000"/>
                </a:solidFill>
                <a:latin typeface="+mj-lt"/>
                <a:cs typeface="+mn-cs"/>
              </a:rPr>
              <a:t>(</a:t>
            </a:r>
            <a:r>
              <a:rPr lang="en-US" altLang="ru-RU" sz="2400" b="1" dirty="0" smtClean="0">
                <a:solidFill>
                  <a:srgbClr val="FF0000"/>
                </a:solidFill>
                <a:latin typeface="+mj-lt"/>
                <a:cs typeface="+mn-cs"/>
              </a:rPr>
              <a:t>Taylor</a:t>
            </a:r>
            <a:r>
              <a:rPr lang="ru-RU" altLang="ru-RU" sz="2400" b="1" dirty="0" smtClean="0">
                <a:solidFill>
                  <a:srgbClr val="FF0000"/>
                </a:solidFill>
                <a:latin typeface="+mj-lt"/>
                <a:cs typeface="+mn-cs"/>
              </a:rPr>
              <a:t>)</a:t>
            </a:r>
          </a:p>
        </p:txBody>
      </p:sp>
      <p:grpSp>
        <p:nvGrpSpPr>
          <p:cNvPr id="5" name="Группа 20"/>
          <p:cNvGrpSpPr>
            <a:grpSpLocks/>
          </p:cNvGrpSpPr>
          <p:nvPr/>
        </p:nvGrpSpPr>
        <p:grpSpPr bwMode="auto">
          <a:xfrm>
            <a:off x="1143000" y="3833813"/>
            <a:ext cx="604838" cy="800100"/>
            <a:chOff x="2014864" y="3635024"/>
            <a:chExt cx="605171" cy="800028"/>
          </a:xfrm>
        </p:grpSpPr>
        <p:sp>
          <p:nvSpPr>
            <p:cNvPr id="18" name="Овал 17"/>
            <p:cNvSpPr>
              <a:spLocks noChangeAspect="1"/>
            </p:cNvSpPr>
            <p:nvPr/>
          </p:nvSpPr>
          <p:spPr>
            <a:xfrm>
              <a:off x="2167348" y="3635024"/>
              <a:ext cx="150896" cy="15079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5170" name="TextBox 34"/>
            <p:cNvSpPr txBox="1">
              <a:spLocks noChangeArrowheads="1"/>
            </p:cNvSpPr>
            <p:nvPr/>
          </p:nvSpPr>
          <p:spPr bwMode="auto">
            <a:xfrm>
              <a:off x="2014864" y="3788723"/>
              <a:ext cx="605171" cy="646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ru-RU" sz="36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endParaRPr lang="ru-RU" altLang="ru-RU" sz="360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07950" y="2133600"/>
          <a:ext cx="2516188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Equation" r:id="rId3" imgW="977900" imgH="241300" progId="Equation.DSMT4">
                  <p:embed/>
                </p:oleObj>
              </mc:Choice>
              <mc:Fallback>
                <p:oleObj name="Equation" r:id="rId3" imgW="977900" imgH="241300" progId="Equation.DSMT4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2133600"/>
                        <a:ext cx="2516188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Двойные круглые скобки 35"/>
          <p:cNvSpPr/>
          <p:nvPr/>
        </p:nvSpPr>
        <p:spPr>
          <a:xfrm>
            <a:off x="5940425" y="5156200"/>
            <a:ext cx="914400" cy="288925"/>
          </a:xfrm>
          <a:prstGeom prst="bracketPair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072313" y="4706938"/>
            <a:ext cx="1112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/>
              <a:t>|</a:t>
            </a:r>
            <a:r>
              <a:rPr lang="en-US" altLang="ru-RU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f-p</a:t>
            </a:r>
            <a:r>
              <a:rPr lang="en-US" altLang="ru-RU" sz="20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3200"/>
              <a:t>|</a:t>
            </a:r>
            <a:endParaRPr lang="ru-RU" altLang="ru-RU" sz="3200"/>
          </a:p>
        </p:txBody>
      </p:sp>
      <p:graphicFrame>
        <p:nvGraphicFramePr>
          <p:cNvPr id="39" name="Объект 38"/>
          <p:cNvGraphicFramePr>
            <a:graphicFrameLocks noChangeAspect="1"/>
          </p:cNvGraphicFramePr>
          <p:nvPr/>
        </p:nvGraphicFramePr>
        <p:xfrm>
          <a:off x="2679700" y="2176463"/>
          <a:ext cx="12176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Equation" r:id="rId5" imgW="457002" imgH="203112" progId="Equation.DSMT4">
                  <p:embed/>
                </p:oleObj>
              </mc:Choice>
              <mc:Fallback>
                <p:oleObj name="Equation" r:id="rId5" imgW="457002" imgH="203112" progId="Equation.DSMT4">
                  <p:embed/>
                  <p:pic>
                    <p:nvPicPr>
                      <p:cNvPr id="0" name="Объект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700" y="2176463"/>
                        <a:ext cx="1217613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404813" y="1700213"/>
            <a:ext cx="4121150" cy="4619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ru-RU" sz="2400" b="1" dirty="0">
                <a:solidFill>
                  <a:srgbClr val="008000"/>
                </a:solidFill>
                <a:latin typeface="+mj-lt"/>
                <a:cs typeface="+mn-cs"/>
              </a:rPr>
              <a:t>The three-point grid  (BEM)</a:t>
            </a:r>
            <a:endParaRPr lang="ru-RU" altLang="ru-RU" sz="2400" b="1" dirty="0">
              <a:solidFill>
                <a:srgbClr val="008000"/>
              </a:solidFill>
              <a:latin typeface="+mj-lt"/>
              <a:cs typeface="+mn-cs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971550" y="6342063"/>
            <a:ext cx="7713663" cy="365125"/>
          </a:xfrm>
        </p:spPr>
        <p:txBody>
          <a:bodyPr/>
          <a:lstStyle/>
          <a:p>
            <a:pPr>
              <a:defRPr/>
            </a:pPr>
            <a:r>
              <a:rPr lang="en-US" b="1" dirty="0"/>
              <a:t>© Dikusar N. Shape Approximation Based on Higher-Degree Polynomials.  MMCP2017</a:t>
            </a:r>
            <a:endParaRPr lang="ru-RU" b="1" dirty="0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5EC0BF-7981-4C45-B9DF-15B9828152D1}" type="slidenum">
              <a:rPr lang="ru-RU" altLang="ru-RU" sz="2000">
                <a:solidFill>
                  <a:srgbClr val="595959"/>
                </a:solidFill>
                <a:latin typeface="Century Gothic" panose="020B0502020202020204" pitchFamily="34" charset="0"/>
              </a:rPr>
              <a:pPr eaLnBrk="1" hangingPunct="1"/>
              <a:t>3</a:t>
            </a:fld>
            <a:endParaRPr lang="ru-RU" altLang="ru-RU" sz="200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4413" y="3900488"/>
            <a:ext cx="471487" cy="46037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 flipV="1">
            <a:off x="2946400" y="3898900"/>
            <a:ext cx="2455863" cy="6191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608513" y="3895725"/>
            <a:ext cx="793750" cy="460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359025" y="3271838"/>
            <a:ext cx="50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ru-RU" sz="2800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ru-RU" altLang="ru-RU" sz="2800" i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4752975" y="3282950"/>
            <a:ext cx="509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ru-RU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ru-RU" altLang="ru-RU" sz="28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2171700" y="3897313"/>
            <a:ext cx="2381250" cy="55562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6" name="Группа 21"/>
          <p:cNvGrpSpPr>
            <a:grpSpLocks/>
          </p:cNvGrpSpPr>
          <p:nvPr/>
        </p:nvGrpSpPr>
        <p:grpSpPr bwMode="auto">
          <a:xfrm>
            <a:off x="4381500" y="3830638"/>
            <a:ext cx="604838" cy="800100"/>
            <a:chOff x="2401556" y="3616741"/>
            <a:chExt cx="605171" cy="800980"/>
          </a:xfrm>
        </p:grpSpPr>
        <p:sp>
          <p:nvSpPr>
            <p:cNvPr id="51" name="Овал 50"/>
            <p:cNvSpPr>
              <a:spLocks noChangeAspect="1"/>
            </p:cNvSpPr>
            <p:nvPr/>
          </p:nvSpPr>
          <p:spPr>
            <a:xfrm>
              <a:off x="2509565" y="3616741"/>
              <a:ext cx="150896" cy="15097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n>
                  <a:solidFill>
                    <a:srgbClr val="00B050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168" name="TextBox 38"/>
            <p:cNvSpPr txBox="1">
              <a:spLocks noChangeArrowheads="1"/>
            </p:cNvSpPr>
            <p:nvPr/>
          </p:nvSpPr>
          <p:spPr bwMode="auto">
            <a:xfrm>
              <a:off x="2401556" y="3894501"/>
              <a:ext cx="60517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800">
                  <a:solidFill>
                    <a:srgbClr val="000000"/>
                  </a:solidFill>
                </a:rPr>
                <a:t>0</a:t>
              </a:r>
            </a:p>
          </p:txBody>
        </p:sp>
      </p:grp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4752975" y="912813"/>
            <a:ext cx="42830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00CC"/>
                </a:solidFill>
                <a:latin typeface="Segoe Print" pitchFamily="2" charset="0"/>
              </a:rPr>
              <a:t>But very often it is important for an error to be reduced to </a:t>
            </a:r>
            <a:r>
              <a:rPr lang="en-US" sz="1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zero within the limits of the interval </a:t>
            </a:r>
            <a:r>
              <a:rPr lang="en-US" sz="1600" dirty="0">
                <a:solidFill>
                  <a:srgbClr val="0000CC"/>
                </a:solidFill>
              </a:rPr>
              <a:t>[*]</a:t>
            </a:r>
            <a:endParaRPr lang="en-US" sz="1600" dirty="0">
              <a:solidFill>
                <a:srgbClr val="0000CC"/>
              </a:solidFill>
              <a:latin typeface="Segoe Print" pitchFamily="2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0000CC"/>
                </a:solidFill>
                <a:latin typeface="Segoe Print" pitchFamily="2" charset="0"/>
              </a:rPr>
              <a:t>                             P. L. </a:t>
            </a:r>
            <a:r>
              <a:rPr lang="en-US" sz="1600" dirty="0" err="1">
                <a:solidFill>
                  <a:srgbClr val="0000CC"/>
                </a:solidFill>
                <a:latin typeface="Segoe Print" pitchFamily="2" charset="0"/>
              </a:rPr>
              <a:t>Chebyshev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46" name="Прямоугольник 9"/>
          <p:cNvSpPr>
            <a:spLocks noChangeArrowheads="1"/>
          </p:cNvSpPr>
          <p:nvPr/>
        </p:nvSpPr>
        <p:spPr bwMode="auto">
          <a:xfrm>
            <a:off x="492125" y="5805488"/>
            <a:ext cx="7993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>
                <a:latin typeface="Times New Roman" panose="02020603050405020304" pitchFamily="18" charset="0"/>
              </a:rPr>
              <a:t>[*] </a:t>
            </a:r>
            <a:r>
              <a:rPr lang="en-US" altLang="ru-RU" sz="2000"/>
              <a:t>P. L. Chebyshev, Selected Works (Akademia Nauk SSSR, Moscow, 1955).</a:t>
            </a:r>
            <a:endParaRPr lang="ru-RU" altLang="ru-RU" sz="2000"/>
          </a:p>
        </p:txBody>
      </p:sp>
      <p:grpSp>
        <p:nvGrpSpPr>
          <p:cNvPr id="7" name="Группа 20"/>
          <p:cNvGrpSpPr>
            <a:grpSpLocks/>
          </p:cNvGrpSpPr>
          <p:nvPr/>
        </p:nvGrpSpPr>
        <p:grpSpPr bwMode="auto">
          <a:xfrm>
            <a:off x="1181100" y="3830638"/>
            <a:ext cx="604838" cy="801687"/>
            <a:chOff x="2014864" y="3633933"/>
            <a:chExt cx="605171" cy="801119"/>
          </a:xfrm>
        </p:grpSpPr>
        <p:sp>
          <p:nvSpPr>
            <p:cNvPr id="55" name="Овал 54"/>
            <p:cNvSpPr>
              <a:spLocks noChangeAspect="1"/>
            </p:cNvSpPr>
            <p:nvPr/>
          </p:nvSpPr>
          <p:spPr>
            <a:xfrm>
              <a:off x="2122873" y="3633933"/>
              <a:ext cx="150896" cy="15070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5166" name="TextBox 34"/>
            <p:cNvSpPr txBox="1">
              <a:spLocks noChangeArrowheads="1"/>
            </p:cNvSpPr>
            <p:nvPr/>
          </p:nvSpPr>
          <p:spPr bwMode="auto">
            <a:xfrm>
              <a:off x="2014864" y="3788723"/>
              <a:ext cx="605171" cy="646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ru-RU" sz="36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endParaRPr lang="ru-RU" altLang="ru-RU" sz="3600">
                <a:solidFill>
                  <a:srgbClr val="000000"/>
                </a:solidFill>
              </a:endParaRPr>
            </a:p>
          </p:txBody>
        </p:sp>
      </p:grp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6313488" y="3348038"/>
            <a:ext cx="1335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/>
              <a:t>|</a:t>
            </a:r>
            <a:r>
              <a:rPr lang="en-US" altLang="ru-RU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f-p</a:t>
            </a:r>
            <a:r>
              <a:rPr lang="en-US" altLang="ru-RU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BEM</a:t>
            </a:r>
            <a:r>
              <a:rPr lang="en-US" altLang="ru-RU" sz="3200"/>
              <a:t>|</a:t>
            </a:r>
            <a:endParaRPr lang="ru-RU" altLang="ru-RU" sz="320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024563" y="3454400"/>
            <a:ext cx="373062" cy="1920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51" name="Группа 51"/>
          <p:cNvGrpSpPr>
            <a:grpSpLocks/>
          </p:cNvGrpSpPr>
          <p:nvPr/>
        </p:nvGrpSpPr>
        <p:grpSpPr bwMode="auto">
          <a:xfrm>
            <a:off x="287338" y="6330950"/>
            <a:ext cx="684212" cy="357188"/>
            <a:chOff x="0" y="0"/>
            <a:chExt cx="1003300" cy="577850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0" y="0"/>
              <a:ext cx="1003300" cy="5778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0000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5164" name="Рисунок 56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77" t="42021" r="46417" b="42767"/>
            <a:stretch>
              <a:fillRect/>
            </a:stretch>
          </p:blipFill>
          <p:spPr bwMode="auto">
            <a:xfrm>
              <a:off x="31750" y="19050"/>
              <a:ext cx="9588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Дата 20"/>
          <p:cNvSpPr>
            <a:spLocks noGrp="1"/>
          </p:cNvSpPr>
          <p:nvPr>
            <p:ph type="dt" sz="quarter" idx="10"/>
          </p:nvPr>
        </p:nvSpPr>
        <p:spPr>
          <a:xfrm>
            <a:off x="6235700" y="6354763"/>
            <a:ext cx="2085975" cy="365125"/>
          </a:xfrm>
        </p:spPr>
        <p:txBody>
          <a:bodyPr/>
          <a:lstStyle/>
          <a:p>
            <a:pPr>
              <a:defRPr/>
            </a:pPr>
            <a:r>
              <a:rPr lang="ru-RU" b="1"/>
              <a:t>3-7.07.2017</a:t>
            </a:r>
            <a:endParaRPr lang="ru-RU" b="1" dirty="0"/>
          </a:p>
        </p:txBody>
      </p:sp>
      <p:grpSp>
        <p:nvGrpSpPr>
          <p:cNvPr id="24" name="Группа 21"/>
          <p:cNvGrpSpPr>
            <a:grpSpLocks/>
          </p:cNvGrpSpPr>
          <p:nvPr/>
        </p:nvGrpSpPr>
        <p:grpSpPr bwMode="auto">
          <a:xfrm>
            <a:off x="2690813" y="3838575"/>
            <a:ext cx="604837" cy="800100"/>
            <a:chOff x="2401556" y="3616741"/>
            <a:chExt cx="605171" cy="800980"/>
          </a:xfrm>
        </p:grpSpPr>
        <p:sp>
          <p:nvSpPr>
            <p:cNvPr id="38" name="Овал 37"/>
            <p:cNvSpPr>
              <a:spLocks noChangeAspect="1"/>
            </p:cNvSpPr>
            <p:nvPr/>
          </p:nvSpPr>
          <p:spPr>
            <a:xfrm>
              <a:off x="2500035" y="3616741"/>
              <a:ext cx="150895" cy="15097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n>
                  <a:solidFill>
                    <a:srgbClr val="00B050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5160" name="TextBox 38"/>
            <p:cNvSpPr txBox="1">
              <a:spLocks noChangeArrowheads="1"/>
            </p:cNvSpPr>
            <p:nvPr/>
          </p:nvSpPr>
          <p:spPr bwMode="auto">
            <a:xfrm>
              <a:off x="2401556" y="3894501"/>
              <a:ext cx="60517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2800">
                  <a:solidFill>
                    <a:srgbClr val="000000"/>
                  </a:solidFill>
                </a:rPr>
                <a:t>0</a:t>
              </a:r>
            </a:p>
          </p:txBody>
        </p:sp>
      </p:grp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8421688" y="3441700"/>
            <a:ext cx="650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400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ru-RU" altLang="ru-RU" sz="4000">
              <a:solidFill>
                <a:srgbClr val="00B050"/>
              </a:solidFill>
            </a:endParaRPr>
          </a:p>
        </p:txBody>
      </p:sp>
      <p:sp>
        <p:nvSpPr>
          <p:cNvPr id="14" name="Левая фигурная скобка 13"/>
          <p:cNvSpPr/>
          <p:nvPr/>
        </p:nvSpPr>
        <p:spPr>
          <a:xfrm rot="16200000">
            <a:off x="3730626" y="2560637"/>
            <a:ext cx="247650" cy="3324225"/>
          </a:xfrm>
          <a:prstGeom prst="leftBrac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TextBox 22"/>
          <p:cNvSpPr txBox="1">
            <a:spLocks noChangeArrowheads="1"/>
          </p:cNvSpPr>
          <p:nvPr/>
        </p:nvSpPr>
        <p:spPr bwMode="auto">
          <a:xfrm>
            <a:off x="3686175" y="4292600"/>
            <a:ext cx="423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ru-RU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ru-RU" altLang="ru-RU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 стрелкой 24"/>
          <p:cNvCxnSpPr>
            <a:endCxn id="11" idx="7"/>
          </p:cNvCxnSpPr>
          <p:nvPr/>
        </p:nvCxnSpPr>
        <p:spPr>
          <a:xfrm flipH="1">
            <a:off x="2255838" y="1450975"/>
            <a:ext cx="5053012" cy="2401888"/>
          </a:xfrm>
          <a:prstGeom prst="straightConnector1">
            <a:avLst/>
          </a:prstGeom>
          <a:ln>
            <a:solidFill>
              <a:srgbClr val="0000CC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9" idx="7"/>
          </p:cNvCxnSpPr>
          <p:nvPr/>
        </p:nvCxnSpPr>
        <p:spPr>
          <a:xfrm flipH="1">
            <a:off x="5561013" y="1450975"/>
            <a:ext cx="1747837" cy="2401888"/>
          </a:xfrm>
          <a:prstGeom prst="straightConnector1">
            <a:avLst/>
          </a:prstGeom>
          <a:ln>
            <a:solidFill>
              <a:srgbClr val="0000CC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23611 -2.96296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4.81481E-6 L 0.6526 -0.0018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4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39 L 0.54254 -0.00139 " pathEditMode="relative" rAng="0" ptsTypes="AA">
                                      <p:cBhvr>
                                        <p:cTn id="9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33" grpId="0"/>
      <p:bldP spid="29" grpId="0" animBg="1"/>
      <p:bldP spid="29" grpId="1" animBg="1"/>
      <p:bldP spid="34" grpId="0"/>
      <p:bldP spid="34" grpId="1"/>
      <p:bldP spid="36" grpId="0" animBg="1"/>
      <p:bldP spid="36" grpId="1" animBg="1"/>
      <p:bldP spid="9" grpId="0"/>
      <p:bldP spid="9" grpId="1"/>
      <p:bldP spid="40" grpId="0"/>
      <p:bldP spid="8" grpId="0" animBg="1"/>
      <p:bldP spid="8" grpId="1" animBg="1"/>
      <p:bldP spid="45" grpId="0" animBg="1"/>
      <p:bldP spid="45" grpId="1" animBg="1"/>
      <p:bldP spid="48" grpId="0" animBg="1"/>
      <p:bldP spid="15" grpId="0"/>
      <p:bldP spid="53" grpId="0"/>
      <p:bldP spid="47" grpId="0" animBg="1"/>
      <p:bldP spid="16" grpId="0"/>
      <p:bldP spid="46" grpId="0"/>
      <p:bldP spid="58" grpId="0"/>
      <p:bldP spid="57" grpId="0"/>
      <p:bldP spid="14" grpId="0" animBg="1"/>
      <p:bldP spid="6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107950" y="188913"/>
            <a:ext cx="9183688" cy="5861050"/>
            <a:chOff x="107950" y="188913"/>
            <a:chExt cx="9183688" cy="5861050"/>
          </a:xfrm>
        </p:grpSpPr>
        <p:sp>
          <p:nvSpPr>
            <p:cNvPr id="10" name="TextBox 9"/>
            <p:cNvSpPr txBox="1"/>
            <p:nvPr/>
          </p:nvSpPr>
          <p:spPr bwMode="auto">
            <a:xfrm>
              <a:off x="107950" y="188913"/>
              <a:ext cx="8877300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ea typeface="+mj-ea"/>
                  <a:cs typeface="+mj-cs"/>
                </a:rPr>
                <a:t>Phase Curves at Similarity Transformation</a:t>
              </a:r>
              <a:endPara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endParaRPr>
            </a:p>
          </p:txBody>
        </p:sp>
        <p:pic>
          <p:nvPicPr>
            <p:cNvPr id="32805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75" b="18393"/>
            <a:stretch>
              <a:fillRect/>
            </a:stretch>
          </p:blipFill>
          <p:spPr bwMode="auto">
            <a:xfrm>
              <a:off x="2449513" y="1416050"/>
              <a:ext cx="2314575" cy="162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6" name="Рисунок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94" b="16470"/>
            <a:stretch>
              <a:fillRect/>
            </a:stretch>
          </p:blipFill>
          <p:spPr bwMode="auto">
            <a:xfrm>
              <a:off x="6753225" y="1506538"/>
              <a:ext cx="2314575" cy="160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7" name="Рисунок 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89" b="15337"/>
            <a:stretch>
              <a:fillRect/>
            </a:stretch>
          </p:blipFill>
          <p:spPr bwMode="auto">
            <a:xfrm>
              <a:off x="287338" y="1416050"/>
              <a:ext cx="2314575" cy="162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8" name="Рисунок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75" b="19014"/>
            <a:stretch>
              <a:fillRect/>
            </a:stretch>
          </p:blipFill>
          <p:spPr bwMode="auto">
            <a:xfrm>
              <a:off x="4500563" y="1416050"/>
              <a:ext cx="2373312" cy="162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09" name="TextBox 1"/>
            <p:cNvSpPr txBox="1">
              <a:spLocks noChangeArrowheads="1"/>
            </p:cNvSpPr>
            <p:nvPr/>
          </p:nvSpPr>
          <p:spPr bwMode="auto">
            <a:xfrm>
              <a:off x="900113" y="3024188"/>
              <a:ext cx="93662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ru-RU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lang="ru-RU" altLang="ru-RU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=0.8</a:t>
              </a:r>
            </a:p>
          </p:txBody>
        </p:sp>
        <p:sp>
          <p:nvSpPr>
            <p:cNvPr id="32810" name="TextBox 12"/>
            <p:cNvSpPr txBox="1">
              <a:spLocks noChangeArrowheads="1"/>
            </p:cNvSpPr>
            <p:nvPr/>
          </p:nvSpPr>
          <p:spPr bwMode="auto">
            <a:xfrm>
              <a:off x="3127375" y="3082925"/>
              <a:ext cx="10731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ru-RU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lang="ru-RU" altLang="ru-RU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=0.17</a:t>
              </a:r>
            </a:p>
          </p:txBody>
        </p:sp>
        <p:sp>
          <p:nvSpPr>
            <p:cNvPr id="32811" name="TextBox 13"/>
            <p:cNvSpPr txBox="1">
              <a:spLocks noChangeArrowheads="1"/>
            </p:cNvSpPr>
            <p:nvPr/>
          </p:nvSpPr>
          <p:spPr bwMode="auto">
            <a:xfrm>
              <a:off x="5432425" y="3009900"/>
              <a:ext cx="10731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ru-RU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lang="ru-RU" altLang="ru-RU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=0.11</a:t>
              </a:r>
            </a:p>
          </p:txBody>
        </p:sp>
        <p:sp>
          <p:nvSpPr>
            <p:cNvPr id="32812" name="TextBox 14"/>
            <p:cNvSpPr txBox="1">
              <a:spLocks noChangeArrowheads="1"/>
            </p:cNvSpPr>
            <p:nvPr/>
          </p:nvSpPr>
          <p:spPr bwMode="auto">
            <a:xfrm>
              <a:off x="7512050" y="3000375"/>
              <a:ext cx="10731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ru-RU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lang="ru-RU" altLang="ru-RU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=0.1</a:t>
              </a:r>
            </a:p>
          </p:txBody>
        </p:sp>
        <p:sp>
          <p:nvSpPr>
            <p:cNvPr id="32813" name="TextBox 15"/>
            <p:cNvSpPr txBox="1">
              <a:spLocks noChangeArrowheads="1"/>
            </p:cNvSpPr>
            <p:nvPr/>
          </p:nvSpPr>
          <p:spPr bwMode="auto">
            <a:xfrm>
              <a:off x="3844925" y="3471863"/>
              <a:ext cx="183832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SGNT=10.01</a:t>
              </a:r>
              <a:endParaRPr lang="ru-RU" altLang="ru-RU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2814" name="Рисунок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26"/>
            <a:stretch>
              <a:fillRect/>
            </a:stretch>
          </p:blipFill>
          <p:spPr bwMode="auto">
            <a:xfrm>
              <a:off x="3454400" y="4043363"/>
              <a:ext cx="2314575" cy="200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15" name="Рисунок 21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19" b="8188"/>
            <a:stretch>
              <a:fillRect/>
            </a:stretch>
          </p:blipFill>
          <p:spPr bwMode="auto">
            <a:xfrm>
              <a:off x="6438900" y="3789363"/>
              <a:ext cx="2309813" cy="180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16" name="Рисунок 2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13" y="3860800"/>
              <a:ext cx="2247900" cy="207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17" name="TextBox 23"/>
            <p:cNvSpPr txBox="1">
              <a:spLocks noChangeArrowheads="1"/>
            </p:cNvSpPr>
            <p:nvPr/>
          </p:nvSpPr>
          <p:spPr bwMode="auto">
            <a:xfrm>
              <a:off x="4959350" y="4086225"/>
              <a:ext cx="9175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4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K=4</a:t>
              </a:r>
              <a:endParaRPr lang="ru-RU" altLang="ru-RU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818" name="TextBox 24"/>
            <p:cNvSpPr txBox="1">
              <a:spLocks noChangeArrowheads="1"/>
            </p:cNvSpPr>
            <p:nvPr/>
          </p:nvSpPr>
          <p:spPr bwMode="auto">
            <a:xfrm>
              <a:off x="6659563" y="5516563"/>
              <a:ext cx="222567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TX=</a:t>
              </a:r>
              <a:r>
                <a:rPr lang="el-GR" altLang="ru-RU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lang="en-US" altLang="ru-RU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T(</a:t>
              </a:r>
              <a:r>
                <a:rPr lang="el-GR" altLang="ru-RU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n-US" altLang="ru-RU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,d)X</a:t>
              </a:r>
              <a:endParaRPr lang="ru-RU" altLang="ru-RU" sz="2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819" name="TextBox 19"/>
            <p:cNvSpPr txBox="1">
              <a:spLocks noChangeArrowheads="1"/>
            </p:cNvSpPr>
            <p:nvPr/>
          </p:nvSpPr>
          <p:spPr bwMode="auto">
            <a:xfrm>
              <a:off x="176213" y="1389063"/>
              <a:ext cx="8667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ru-RU" i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κ</a:t>
              </a:r>
              <a:r>
                <a:rPr lang="en-US" altLang="ru-RU" i="1" baseline="-250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altLang="ru-RU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(s)</a:t>
              </a:r>
              <a:endParaRPr lang="ru-RU" altLang="ru-RU" baseline="-25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820" name="TextBox 25"/>
            <p:cNvSpPr txBox="1">
              <a:spLocks noChangeArrowheads="1"/>
            </p:cNvSpPr>
            <p:nvPr/>
          </p:nvSpPr>
          <p:spPr bwMode="auto">
            <a:xfrm>
              <a:off x="2068513" y="2493963"/>
              <a:ext cx="71278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ru-RU" i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κ</a:t>
              </a:r>
              <a:r>
                <a:rPr lang="en-US" altLang="ru-RU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(s)</a:t>
              </a:r>
              <a:endParaRPr lang="ru-RU" altLang="ru-RU" baseline="-25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821" name="TextBox 26"/>
            <p:cNvSpPr txBox="1">
              <a:spLocks noChangeArrowheads="1"/>
            </p:cNvSpPr>
            <p:nvPr/>
          </p:nvSpPr>
          <p:spPr bwMode="auto">
            <a:xfrm>
              <a:off x="2336800" y="1425575"/>
              <a:ext cx="8667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ru-RU" i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κ</a:t>
              </a:r>
              <a:r>
                <a:rPr lang="en-US" altLang="ru-RU" i="1" baseline="-250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en-US" altLang="ru-RU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(s)</a:t>
              </a:r>
              <a:endParaRPr lang="ru-RU" altLang="ru-RU" baseline="-25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822" name="TextBox 27"/>
            <p:cNvSpPr txBox="1">
              <a:spLocks noChangeArrowheads="1"/>
            </p:cNvSpPr>
            <p:nvPr/>
          </p:nvSpPr>
          <p:spPr bwMode="auto">
            <a:xfrm>
              <a:off x="4229100" y="2493963"/>
              <a:ext cx="7127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ru-RU" i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κ</a:t>
              </a:r>
              <a:r>
                <a:rPr lang="en-US" altLang="ru-RU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(s)</a:t>
              </a:r>
              <a:endParaRPr lang="ru-RU" altLang="ru-RU" baseline="-25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823" name="TextBox 28"/>
            <p:cNvSpPr txBox="1">
              <a:spLocks noChangeArrowheads="1"/>
            </p:cNvSpPr>
            <p:nvPr/>
          </p:nvSpPr>
          <p:spPr bwMode="auto">
            <a:xfrm>
              <a:off x="4454525" y="1462088"/>
              <a:ext cx="8667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ru-RU" i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κ</a:t>
              </a:r>
              <a:r>
                <a:rPr lang="en-US" altLang="ru-RU" i="1" baseline="-250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en-US" altLang="ru-RU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(s)</a:t>
              </a:r>
              <a:endParaRPr lang="ru-RU" altLang="ru-RU" baseline="-25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824" name="TextBox 29"/>
            <p:cNvSpPr txBox="1">
              <a:spLocks noChangeArrowheads="1"/>
            </p:cNvSpPr>
            <p:nvPr/>
          </p:nvSpPr>
          <p:spPr bwMode="auto">
            <a:xfrm>
              <a:off x="6346825" y="2528888"/>
              <a:ext cx="7127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ru-RU" i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κ</a:t>
              </a:r>
              <a:r>
                <a:rPr lang="en-US" altLang="ru-RU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(s)</a:t>
              </a:r>
              <a:endParaRPr lang="ru-RU" altLang="ru-RU" baseline="-25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825" name="TextBox 30"/>
            <p:cNvSpPr txBox="1">
              <a:spLocks noChangeArrowheads="1"/>
            </p:cNvSpPr>
            <p:nvPr/>
          </p:nvSpPr>
          <p:spPr bwMode="auto">
            <a:xfrm>
              <a:off x="6686550" y="1425575"/>
              <a:ext cx="8667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ru-RU" i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κ</a:t>
              </a:r>
              <a:r>
                <a:rPr lang="en-US" altLang="ru-RU" i="1" baseline="-250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en-US" altLang="ru-RU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(s)</a:t>
              </a:r>
              <a:endParaRPr lang="ru-RU" altLang="ru-RU" baseline="-25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826" name="TextBox 31"/>
            <p:cNvSpPr txBox="1">
              <a:spLocks noChangeArrowheads="1"/>
            </p:cNvSpPr>
            <p:nvPr/>
          </p:nvSpPr>
          <p:spPr bwMode="auto">
            <a:xfrm>
              <a:off x="8578850" y="2554288"/>
              <a:ext cx="7127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ru-RU" i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κ</a:t>
              </a:r>
              <a:r>
                <a:rPr lang="en-US" altLang="ru-RU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(s)</a:t>
              </a:r>
              <a:endParaRPr lang="ru-RU" altLang="ru-RU" baseline="-25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7065963" y="4427538"/>
              <a:ext cx="1106487" cy="3381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 smtClean="0">
                  <a:solidFill>
                    <a:srgbClr val="0000CC"/>
                  </a:solidFill>
                  <a:latin typeface="+mj-lt"/>
                  <a:cs typeface="+mn-cs"/>
                </a:rPr>
                <a:t>zooming</a:t>
              </a:r>
              <a:endParaRPr lang="ru-RU" sz="1600" dirty="0" smtClean="0">
                <a:solidFill>
                  <a:srgbClr val="0000CC"/>
                </a:solidFill>
                <a:latin typeface="+mj-lt"/>
                <a:cs typeface="+mn-cs"/>
              </a:endParaRPr>
            </a:p>
          </p:txBody>
        </p:sp>
        <p:sp>
          <p:nvSpPr>
            <p:cNvPr id="32828" name="Прямоугольник 33"/>
            <p:cNvSpPr>
              <a:spLocks noChangeArrowheads="1"/>
            </p:cNvSpPr>
            <p:nvPr/>
          </p:nvSpPr>
          <p:spPr bwMode="auto">
            <a:xfrm>
              <a:off x="179388" y="827088"/>
              <a:ext cx="11334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srgbClr val="0000CC"/>
                  </a:solidFill>
                  <a:latin typeface="Comic Sans MS" panose="030F0702030302020204" pitchFamily="66" charset="0"/>
                </a:rPr>
                <a:t>Example.</a:t>
              </a:r>
              <a:endParaRPr lang="ru-RU" altLang="ru-RU"/>
            </a:p>
          </p:txBody>
        </p:sp>
      </p:grp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1143000" y="6356350"/>
            <a:ext cx="7389813" cy="365125"/>
          </a:xfrm>
        </p:spPr>
        <p:txBody>
          <a:bodyPr/>
          <a:lstStyle/>
          <a:p>
            <a:pPr>
              <a:defRPr/>
            </a:pPr>
            <a:r>
              <a:rPr lang="en-US" b="1"/>
              <a:t>© Dikusar N. Shape Approximation Based on Higher-Degree Polynomials.  MMCP2017</a:t>
            </a:r>
            <a:endParaRPr lang="ru-RU" b="1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E9D584C-D71A-4D2B-A90B-75865473E900}" type="slidenum">
              <a:rPr lang="ru-RU" altLang="ru-RU" sz="2000">
                <a:solidFill>
                  <a:srgbClr val="595959"/>
                </a:solidFill>
                <a:latin typeface="Century Gothic" panose="020B0502020202020204" pitchFamily="34" charset="0"/>
              </a:rPr>
              <a:pPr eaLnBrk="1" hangingPunct="1"/>
              <a:t>30</a:t>
            </a:fld>
            <a:endParaRPr lang="ru-RU" altLang="ru-RU" sz="200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2773" name="Группа 35"/>
          <p:cNvGrpSpPr>
            <a:grpSpLocks/>
          </p:cNvGrpSpPr>
          <p:nvPr/>
        </p:nvGrpSpPr>
        <p:grpSpPr bwMode="auto">
          <a:xfrm>
            <a:off x="287338" y="6330950"/>
            <a:ext cx="684212" cy="357188"/>
            <a:chOff x="0" y="0"/>
            <a:chExt cx="1003300" cy="577850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0" y="0"/>
              <a:ext cx="1003300" cy="5778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0000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32803" name="Рисунок 37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77" t="42021" r="46417" b="42767"/>
            <a:stretch>
              <a:fillRect/>
            </a:stretch>
          </p:blipFill>
          <p:spPr bwMode="auto">
            <a:xfrm>
              <a:off x="31750" y="19050"/>
              <a:ext cx="9588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b="1"/>
              <a:t>3-7.07.2017</a:t>
            </a:r>
            <a:endParaRPr lang="ru-RU" b="1" dirty="0"/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107950" y="279400"/>
            <a:ext cx="8886825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solidFill>
                  <a:srgbClr val="0000CC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omic Sans MS" pitchFamily="66" charset="0"/>
                <a:ea typeface="+mj-ea"/>
                <a:cs typeface="+mj-cs"/>
              </a:rPr>
              <a:t>Change of the informative sings under the shape transforms </a:t>
            </a:r>
            <a:endParaRPr lang="ru-RU" sz="2400" dirty="0">
              <a:solidFill>
                <a:srgbClr val="0000CC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grpSp>
        <p:nvGrpSpPr>
          <p:cNvPr id="5" name="Группа 7"/>
          <p:cNvGrpSpPr>
            <a:grpSpLocks/>
          </p:cNvGrpSpPr>
          <p:nvPr/>
        </p:nvGrpSpPr>
        <p:grpSpPr bwMode="auto">
          <a:xfrm>
            <a:off x="442913" y="701675"/>
            <a:ext cx="8305800" cy="403225"/>
            <a:chOff x="442549" y="700970"/>
            <a:chExt cx="8305915" cy="404565"/>
          </a:xfrm>
        </p:grpSpPr>
        <p:sp>
          <p:nvSpPr>
            <p:cNvPr id="32795" name="TextBox 86"/>
            <p:cNvSpPr txBox="1">
              <a:spLocks noChangeArrowheads="1"/>
            </p:cNvSpPr>
            <p:nvPr/>
          </p:nvSpPr>
          <p:spPr bwMode="auto">
            <a:xfrm>
              <a:off x="4244750" y="732191"/>
              <a:ext cx="1360410" cy="3682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>
                  <a:latin typeface="Arial" panose="020B0604020202020204" pitchFamily="34" charset="0"/>
                </a:rPr>
                <a:t>curvatures</a:t>
              </a:r>
              <a:endParaRPr lang="ru-RU" altLang="ru-RU">
                <a:latin typeface="Arial" panose="020B0604020202020204" pitchFamily="34" charset="0"/>
              </a:endParaRPr>
            </a:p>
          </p:txBody>
        </p:sp>
        <p:sp>
          <p:nvSpPr>
            <p:cNvPr id="32796" name="TextBox 87"/>
            <p:cNvSpPr txBox="1">
              <a:spLocks noChangeArrowheads="1"/>
            </p:cNvSpPr>
            <p:nvPr/>
          </p:nvSpPr>
          <p:spPr bwMode="auto">
            <a:xfrm>
              <a:off x="5615924" y="700970"/>
              <a:ext cx="1584234" cy="3682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>
                  <a:latin typeface="Arial" panose="020B0604020202020204" pitchFamily="34" charset="0"/>
                </a:rPr>
                <a:t>Phase curves</a:t>
              </a:r>
              <a:endParaRPr lang="ru-RU" altLang="ru-RU">
                <a:latin typeface="Arial" panose="020B0604020202020204" pitchFamily="34" charset="0"/>
              </a:endParaRPr>
            </a:p>
          </p:txBody>
        </p:sp>
        <p:sp>
          <p:nvSpPr>
            <p:cNvPr id="32797" name="TextBox 88"/>
            <p:cNvSpPr txBox="1">
              <a:spLocks noChangeArrowheads="1"/>
            </p:cNvSpPr>
            <p:nvPr/>
          </p:nvSpPr>
          <p:spPr bwMode="auto">
            <a:xfrm>
              <a:off x="2638465" y="717851"/>
              <a:ext cx="1504863" cy="3682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>
                  <a:latin typeface="Arial" panose="020B0604020202020204" pitchFamily="34" charset="0"/>
                </a:rPr>
                <a:t>Transforms</a:t>
              </a:r>
              <a:endParaRPr lang="ru-RU" altLang="ru-RU">
                <a:latin typeface="Arial" panose="020B0604020202020204" pitchFamily="34" charset="0"/>
              </a:endParaRPr>
            </a:p>
          </p:txBody>
        </p:sp>
        <p:sp>
          <p:nvSpPr>
            <p:cNvPr id="32798" name="TextBox 89"/>
            <p:cNvSpPr txBox="1">
              <a:spLocks noChangeArrowheads="1"/>
            </p:cNvSpPr>
            <p:nvPr/>
          </p:nvSpPr>
          <p:spPr bwMode="auto">
            <a:xfrm>
              <a:off x="442549" y="735710"/>
              <a:ext cx="1855681" cy="3698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>
                  <a:latin typeface="Arial" panose="020B0604020202020204" pitchFamily="34" charset="0"/>
                </a:rPr>
                <a:t>Measurements</a:t>
              </a:r>
              <a:endParaRPr lang="ru-RU" altLang="ru-RU">
                <a:latin typeface="Arial" panose="020B0604020202020204" pitchFamily="34" charset="0"/>
              </a:endParaRPr>
            </a:p>
          </p:txBody>
        </p:sp>
        <p:sp>
          <p:nvSpPr>
            <p:cNvPr id="32799" name="TextBox 87"/>
            <p:cNvSpPr txBox="1">
              <a:spLocks noChangeArrowheads="1"/>
            </p:cNvSpPr>
            <p:nvPr/>
          </p:nvSpPr>
          <p:spPr bwMode="auto">
            <a:xfrm>
              <a:off x="7463771" y="724702"/>
              <a:ext cx="1284693" cy="3682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>
                  <a:latin typeface="Arial" panose="020B0604020202020204" pitchFamily="34" charset="0"/>
                </a:rPr>
                <a:t>Histogram</a:t>
              </a:r>
              <a:endParaRPr lang="ru-RU" altLang="ru-RU">
                <a:latin typeface="Arial" panose="020B0604020202020204" pitchFamily="34" charset="0"/>
              </a:endParaRPr>
            </a:p>
          </p:txBody>
        </p:sp>
      </p:grpSp>
      <p:grpSp>
        <p:nvGrpSpPr>
          <p:cNvPr id="6" name="Группа 8"/>
          <p:cNvGrpSpPr>
            <a:grpSpLocks/>
          </p:cNvGrpSpPr>
          <p:nvPr/>
        </p:nvGrpSpPr>
        <p:grpSpPr bwMode="auto">
          <a:xfrm>
            <a:off x="247650" y="1162050"/>
            <a:ext cx="8724900" cy="5097463"/>
            <a:chOff x="138274" y="1162675"/>
            <a:chExt cx="8723890" cy="5095924"/>
          </a:xfrm>
        </p:grpSpPr>
        <p:grpSp>
          <p:nvGrpSpPr>
            <p:cNvPr id="32779" name="Группа 6"/>
            <p:cNvGrpSpPr>
              <a:grpSpLocks/>
            </p:cNvGrpSpPr>
            <p:nvPr/>
          </p:nvGrpSpPr>
          <p:grpSpPr bwMode="auto">
            <a:xfrm>
              <a:off x="138274" y="1162675"/>
              <a:ext cx="8723890" cy="4780327"/>
              <a:chOff x="265318" y="1318124"/>
              <a:chExt cx="8723890" cy="4780327"/>
            </a:xfrm>
          </p:grpSpPr>
          <p:grpSp>
            <p:nvGrpSpPr>
              <p:cNvPr id="32781" name="Группа 5"/>
              <p:cNvGrpSpPr>
                <a:grpSpLocks/>
              </p:cNvGrpSpPr>
              <p:nvPr/>
            </p:nvGrpSpPr>
            <p:grpSpPr bwMode="auto">
              <a:xfrm>
                <a:off x="265318" y="1318124"/>
                <a:ext cx="8723890" cy="4780327"/>
                <a:chOff x="277135" y="1084222"/>
                <a:chExt cx="8723890" cy="4780327"/>
              </a:xfrm>
            </p:grpSpPr>
            <p:pic>
              <p:nvPicPr>
                <p:cNvPr id="32789" name="Picture 70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3768"/>
                <a:stretch>
                  <a:fillRect/>
                </a:stretch>
              </p:blipFill>
              <p:spPr bwMode="auto">
                <a:xfrm>
                  <a:off x="277135" y="1084222"/>
                  <a:ext cx="6941075" cy="15273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790" name="Picture 71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338" y="2675302"/>
                  <a:ext cx="6924996" cy="14854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791" name="Picture 72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0710" y="4228776"/>
                  <a:ext cx="6938251" cy="16357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792" name="Picture 73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92216" y="1110639"/>
                  <a:ext cx="1665883" cy="1493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793" name="Picture 74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64529" y="2675302"/>
                  <a:ext cx="1736496" cy="14979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794" name="Picture 75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79040" y="4227980"/>
                  <a:ext cx="1698132" cy="16308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32782" name="TextBox 79"/>
              <p:cNvSpPr txBox="1">
                <a:spLocks noChangeArrowheads="1"/>
              </p:cNvSpPr>
              <p:nvPr/>
            </p:nvSpPr>
            <p:spPr bwMode="auto">
              <a:xfrm>
                <a:off x="2897264" y="2032079"/>
                <a:ext cx="519082" cy="4618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ru-RU" sz="2400">
                    <a:solidFill>
                      <a:srgbClr val="FF0000"/>
                    </a:solidFill>
                    <a:latin typeface="Arial" panose="020B0604020202020204" pitchFamily="34" charset="0"/>
                  </a:rPr>
                  <a:t>T</a:t>
                </a:r>
                <a:r>
                  <a:rPr lang="en-US" altLang="ru-RU" sz="2400" b="1" baseline="-25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I</a:t>
                </a:r>
                <a:endParaRPr lang="ru-RU" altLang="ru-RU" sz="2400" b="1" baseline="-250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783" name="TextBox 80"/>
              <p:cNvSpPr txBox="1">
                <a:spLocks noChangeArrowheads="1"/>
              </p:cNvSpPr>
              <p:nvPr/>
            </p:nvSpPr>
            <p:spPr bwMode="auto">
              <a:xfrm>
                <a:off x="2897264" y="3429000"/>
                <a:ext cx="620677" cy="460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ru-RU" sz="2400">
                    <a:solidFill>
                      <a:srgbClr val="FF0000"/>
                    </a:solidFill>
                    <a:latin typeface="Arial" panose="020B0604020202020204" pitchFamily="34" charset="0"/>
                  </a:rPr>
                  <a:t>T</a:t>
                </a:r>
                <a:r>
                  <a:rPr lang="en-US" altLang="ru-RU" sz="2400" b="1" baseline="-25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S</a:t>
                </a:r>
                <a:endParaRPr lang="ru-RU" altLang="ru-RU" sz="2400" b="1" baseline="-250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784" name="TextBox 81"/>
              <p:cNvSpPr txBox="1">
                <a:spLocks noChangeArrowheads="1"/>
              </p:cNvSpPr>
              <p:nvPr/>
            </p:nvSpPr>
            <p:spPr bwMode="auto">
              <a:xfrm>
                <a:off x="2843808" y="4768902"/>
                <a:ext cx="542894" cy="460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ru-RU" sz="2400">
                    <a:solidFill>
                      <a:srgbClr val="FF0000"/>
                    </a:solidFill>
                    <a:latin typeface="Arial" panose="020B0604020202020204" pitchFamily="34" charset="0"/>
                  </a:rPr>
                  <a:t>T</a:t>
                </a:r>
                <a:r>
                  <a:rPr lang="en-US" altLang="ru-RU" sz="2400" b="1" baseline="-25000">
                    <a:solidFill>
                      <a:srgbClr val="FF0000"/>
                    </a:solidFill>
                    <a:latin typeface="Arial" panose="020B0604020202020204" pitchFamily="34" charset="0"/>
                  </a:rPr>
                  <a:t>A</a:t>
                </a:r>
                <a:endParaRPr lang="ru-RU" altLang="ru-RU" sz="2400" b="1" baseline="-250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785" name="TextBox 84"/>
              <p:cNvSpPr txBox="1">
                <a:spLocks noChangeArrowheads="1"/>
              </p:cNvSpPr>
              <p:nvPr/>
            </p:nvSpPr>
            <p:spPr bwMode="auto">
              <a:xfrm>
                <a:off x="7379539" y="3544888"/>
                <a:ext cx="1585822" cy="369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ru-RU">
                    <a:solidFill>
                      <a:srgbClr val="FF0000"/>
                    </a:solidFill>
                    <a:latin typeface="Arial" panose="020B0604020202020204" pitchFamily="34" charset="0"/>
                  </a:rPr>
                  <a:t>SGNT=</a:t>
                </a:r>
                <a:r>
                  <a:rPr lang="en-US" altLang="ru-RU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76.58</a:t>
                </a:r>
                <a:endParaRPr lang="ru-RU" altLang="ru-RU" b="1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786" name="TextBox 78"/>
              <p:cNvSpPr txBox="1">
                <a:spLocks noChangeArrowheads="1"/>
              </p:cNvSpPr>
              <p:nvPr/>
            </p:nvSpPr>
            <p:spPr bwMode="auto">
              <a:xfrm>
                <a:off x="544565" y="2263021"/>
                <a:ext cx="900060" cy="369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ru-RU">
                    <a:solidFill>
                      <a:srgbClr val="FF0000"/>
                    </a:solidFill>
                    <a:latin typeface="Arial" panose="020B0604020202020204" pitchFamily="34" charset="0"/>
                  </a:rPr>
                  <a:t>N=282</a:t>
                </a:r>
                <a:endParaRPr lang="ru-RU" altLang="ru-RU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787" name="TextBox 82"/>
              <p:cNvSpPr txBox="1">
                <a:spLocks noChangeArrowheads="1"/>
              </p:cNvSpPr>
              <p:nvPr/>
            </p:nvSpPr>
            <p:spPr bwMode="auto">
              <a:xfrm>
                <a:off x="268893" y="4467634"/>
                <a:ext cx="900060" cy="6460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ru-RU">
                    <a:solidFill>
                      <a:srgbClr val="FF0000"/>
                    </a:solidFill>
                    <a:latin typeface="Arial" panose="020B0604020202020204" pitchFamily="34" charset="0"/>
                  </a:rPr>
                  <a:t>K=6</a:t>
                </a:r>
              </a:p>
              <a:p>
                <a:pPr eaLnBrk="1" hangingPunct="1"/>
                <a:r>
                  <a:rPr lang="en-US" altLang="ru-RU">
                    <a:solidFill>
                      <a:srgbClr val="FF0000"/>
                    </a:solidFill>
                    <a:latin typeface="Arial" panose="020B0604020202020204" pitchFamily="34" charset="0"/>
                  </a:rPr>
                  <a:t>M=0</a:t>
                </a:r>
                <a:endParaRPr lang="ru-RU" altLang="ru-RU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788" name="TextBox 84"/>
              <p:cNvSpPr txBox="1">
                <a:spLocks noChangeArrowheads="1"/>
              </p:cNvSpPr>
              <p:nvPr/>
            </p:nvSpPr>
            <p:spPr bwMode="auto">
              <a:xfrm>
                <a:off x="7380312" y="2060848"/>
                <a:ext cx="1585822" cy="369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ru-RU">
                    <a:solidFill>
                      <a:srgbClr val="FF0000"/>
                    </a:solidFill>
                    <a:latin typeface="Arial" panose="020B0604020202020204" pitchFamily="34" charset="0"/>
                  </a:rPr>
                  <a:t>SGNT=</a:t>
                </a:r>
                <a:r>
                  <a:rPr lang="en-US" altLang="ru-RU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76.58</a:t>
                </a:r>
                <a:endParaRPr lang="ru-RU" altLang="ru-RU" b="1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2780" name="TextBox 85"/>
            <p:cNvSpPr txBox="1">
              <a:spLocks noChangeArrowheads="1"/>
            </p:cNvSpPr>
            <p:nvPr/>
          </p:nvSpPr>
          <p:spPr bwMode="auto">
            <a:xfrm>
              <a:off x="7299203" y="5612268"/>
              <a:ext cx="144951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>
                  <a:solidFill>
                    <a:srgbClr val="FF0000"/>
                  </a:solidFill>
                  <a:latin typeface="Arial" panose="020B0604020202020204" pitchFamily="34" charset="0"/>
                </a:rPr>
                <a:t>SGNT=</a:t>
              </a:r>
              <a:r>
                <a:rPr lang="en-US" altLang="ru-RU" b="1">
                  <a:solidFill>
                    <a:srgbClr val="FF0000"/>
                  </a:solidFill>
                  <a:latin typeface="Arial" panose="020B0604020202020204" pitchFamily="34" charset="0"/>
                </a:rPr>
                <a:t>76.47</a:t>
              </a:r>
              <a:endParaRPr lang="ru-RU" altLang="ru-RU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65125" y="1238250"/>
            <a:ext cx="461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66FF33"/>
                </a:solidFill>
              </a:rPr>
              <a:t>C</a:t>
            </a:r>
            <a:r>
              <a:rPr lang="en-US" altLang="ru-RU" baseline="30000">
                <a:solidFill>
                  <a:srgbClr val="66FF33"/>
                </a:solidFill>
              </a:rPr>
              <a:t>0</a:t>
            </a:r>
            <a:endParaRPr lang="ru-RU" altLang="ru-RU" baseline="3000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5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6131" r="-1588" b="6679"/>
          <a:stretch>
            <a:fillRect/>
          </a:stretch>
        </p:blipFill>
        <p:spPr bwMode="auto">
          <a:xfrm>
            <a:off x="571500" y="3052763"/>
            <a:ext cx="2652713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1"/>
          <a:stretch>
            <a:fillRect/>
          </a:stretch>
        </p:blipFill>
        <p:spPr bwMode="auto">
          <a:xfrm>
            <a:off x="1349375" y="5062538"/>
            <a:ext cx="14033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27" name="Picture 6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0" b="7231"/>
          <a:stretch>
            <a:fillRect/>
          </a:stretch>
        </p:blipFill>
        <p:spPr bwMode="auto">
          <a:xfrm>
            <a:off x="900113" y="3492500"/>
            <a:ext cx="2657475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5" b="5870"/>
          <a:stretch>
            <a:fillRect/>
          </a:stretch>
        </p:blipFill>
        <p:spPr bwMode="auto">
          <a:xfrm>
            <a:off x="3252788" y="3041650"/>
            <a:ext cx="2376487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02"/>
          <p:cNvGrpSpPr>
            <a:grpSpLocks/>
          </p:cNvGrpSpPr>
          <p:nvPr/>
        </p:nvGrpSpPr>
        <p:grpSpPr bwMode="auto">
          <a:xfrm>
            <a:off x="1036638" y="3741738"/>
            <a:ext cx="2525712" cy="1654175"/>
            <a:chOff x="1036956" y="3706293"/>
            <a:chExt cx="2525239" cy="1653646"/>
          </a:xfrm>
        </p:grpSpPr>
        <p:cxnSp>
          <p:nvCxnSpPr>
            <p:cNvPr id="104" name="Прямая соединительная линия 103"/>
            <p:cNvCxnSpPr/>
            <p:nvPr/>
          </p:nvCxnSpPr>
          <p:spPr>
            <a:xfrm>
              <a:off x="1605175" y="5059997"/>
              <a:ext cx="111104" cy="28566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870" name="Группа 104"/>
            <p:cNvGrpSpPr>
              <a:grpSpLocks/>
            </p:cNvGrpSpPr>
            <p:nvPr/>
          </p:nvGrpSpPr>
          <p:grpSpPr bwMode="auto">
            <a:xfrm>
              <a:off x="1036956" y="3706293"/>
              <a:ext cx="2525239" cy="1653646"/>
              <a:chOff x="1036956" y="3706293"/>
              <a:chExt cx="2525239" cy="1653646"/>
            </a:xfrm>
          </p:grpSpPr>
          <p:cxnSp>
            <p:nvCxnSpPr>
              <p:cNvPr id="117" name="Прямая соединительная линия 116"/>
              <p:cNvCxnSpPr/>
              <p:nvPr/>
            </p:nvCxnSpPr>
            <p:spPr>
              <a:xfrm flipV="1">
                <a:off x="2514641" y="4847340"/>
                <a:ext cx="865026" cy="512599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единительная линия 114"/>
              <p:cNvCxnSpPr/>
              <p:nvPr/>
            </p:nvCxnSpPr>
            <p:spPr>
              <a:xfrm>
                <a:off x="2078161" y="4585487"/>
                <a:ext cx="258714" cy="414204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Прямая соединительная линия 105"/>
              <p:cNvCxnSpPr/>
              <p:nvPr/>
            </p:nvCxnSpPr>
            <p:spPr>
              <a:xfrm>
                <a:off x="3343161" y="4844166"/>
                <a:ext cx="174592" cy="217418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Прямая соединительная линия 106"/>
              <p:cNvCxnSpPr/>
              <p:nvPr/>
            </p:nvCxnSpPr>
            <p:spPr>
              <a:xfrm flipH="1" flipV="1">
                <a:off x="2886047" y="3723749"/>
                <a:ext cx="676148" cy="1336248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Прямая соединительная линия 107"/>
              <p:cNvCxnSpPr/>
              <p:nvPr/>
            </p:nvCxnSpPr>
            <p:spPr>
              <a:xfrm flipH="1" flipV="1">
                <a:off x="1303606" y="3715815"/>
                <a:ext cx="1576092" cy="15870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Прямая соединительная линия 108"/>
              <p:cNvCxnSpPr/>
              <p:nvPr/>
            </p:nvCxnSpPr>
            <p:spPr>
              <a:xfrm>
                <a:off x="1298844" y="3706293"/>
                <a:ext cx="74599" cy="560208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Прямая соединительная линия 109"/>
              <p:cNvCxnSpPr/>
              <p:nvPr/>
            </p:nvCxnSpPr>
            <p:spPr>
              <a:xfrm flipH="1">
                <a:off x="1235356" y="4271262"/>
                <a:ext cx="120627" cy="112676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Прямая соединительная линия 110"/>
              <p:cNvCxnSpPr/>
              <p:nvPr/>
            </p:nvCxnSpPr>
            <p:spPr>
              <a:xfrm flipH="1">
                <a:off x="1036956" y="4391874"/>
                <a:ext cx="182528" cy="106328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Прямая соединительная линия 111"/>
              <p:cNvCxnSpPr/>
              <p:nvPr/>
            </p:nvCxnSpPr>
            <p:spPr>
              <a:xfrm>
                <a:off x="1036956" y="4498202"/>
                <a:ext cx="238080" cy="317398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Прямая соединительная линия 112"/>
              <p:cNvCxnSpPr/>
              <p:nvPr/>
            </p:nvCxnSpPr>
            <p:spPr>
              <a:xfrm>
                <a:off x="1303606" y="4831470"/>
                <a:ext cx="269824" cy="220592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Прямая соединительная линия 113"/>
              <p:cNvCxnSpPr/>
              <p:nvPr/>
            </p:nvCxnSpPr>
            <p:spPr>
              <a:xfrm flipV="1">
                <a:off x="1733737" y="4585487"/>
                <a:ext cx="344423" cy="490380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/>
              <p:cNvCxnSpPr/>
              <p:nvPr/>
            </p:nvCxnSpPr>
            <p:spPr>
              <a:xfrm>
                <a:off x="2336875" y="4999691"/>
                <a:ext cx="161895" cy="347552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Группа 15"/>
          <p:cNvGrpSpPr>
            <a:grpSpLocks/>
          </p:cNvGrpSpPr>
          <p:nvPr/>
        </p:nvGrpSpPr>
        <p:grpSpPr bwMode="auto">
          <a:xfrm>
            <a:off x="984250" y="3708400"/>
            <a:ext cx="2590800" cy="1711325"/>
            <a:chOff x="971756" y="3707785"/>
            <a:chExt cx="2591549" cy="1712198"/>
          </a:xfrm>
        </p:grpSpPr>
        <p:sp>
          <p:nvSpPr>
            <p:cNvPr id="8" name="Овал 7"/>
            <p:cNvSpPr>
              <a:spLocks noChangeAspect="1"/>
            </p:cNvSpPr>
            <p:nvPr/>
          </p:nvSpPr>
          <p:spPr>
            <a:xfrm>
              <a:off x="1548186" y="5035612"/>
              <a:ext cx="88926" cy="82592"/>
            </a:xfrm>
            <a:prstGeom prst="ellipse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1" name="Овал 60"/>
            <p:cNvSpPr>
              <a:spLocks noChangeAspect="1"/>
            </p:cNvSpPr>
            <p:nvPr/>
          </p:nvSpPr>
          <p:spPr>
            <a:xfrm>
              <a:off x="1243297" y="4784659"/>
              <a:ext cx="90513" cy="82592"/>
            </a:xfrm>
            <a:prstGeom prst="ellipse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2" name="Овал 61"/>
            <p:cNvSpPr>
              <a:spLocks noChangeAspect="1"/>
            </p:cNvSpPr>
            <p:nvPr/>
          </p:nvSpPr>
          <p:spPr>
            <a:xfrm>
              <a:off x="971756" y="4498763"/>
              <a:ext cx="90514" cy="81004"/>
            </a:xfrm>
            <a:prstGeom prst="ellipse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3" name="Овал 62"/>
            <p:cNvSpPr>
              <a:spLocks noChangeAspect="1"/>
            </p:cNvSpPr>
            <p:nvPr/>
          </p:nvSpPr>
          <p:spPr>
            <a:xfrm>
              <a:off x="1243297" y="3707785"/>
              <a:ext cx="90513" cy="82592"/>
            </a:xfrm>
            <a:prstGeom prst="ellipse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4" name="Овал 63"/>
            <p:cNvSpPr>
              <a:spLocks noChangeAspect="1"/>
            </p:cNvSpPr>
            <p:nvPr/>
          </p:nvSpPr>
          <p:spPr>
            <a:xfrm>
              <a:off x="2820140" y="3723668"/>
              <a:ext cx="90514" cy="82592"/>
            </a:xfrm>
            <a:prstGeom prst="ellipse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5" name="Овал 64"/>
            <p:cNvSpPr>
              <a:spLocks noChangeAspect="1"/>
            </p:cNvSpPr>
            <p:nvPr/>
          </p:nvSpPr>
          <p:spPr>
            <a:xfrm>
              <a:off x="3298116" y="4835485"/>
              <a:ext cx="90513" cy="79415"/>
            </a:xfrm>
            <a:prstGeom prst="ellipse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6" name="Овал 65"/>
            <p:cNvSpPr>
              <a:spLocks noChangeAspect="1"/>
            </p:cNvSpPr>
            <p:nvPr/>
          </p:nvSpPr>
          <p:spPr>
            <a:xfrm>
              <a:off x="2456498" y="5337391"/>
              <a:ext cx="90513" cy="82592"/>
            </a:xfrm>
            <a:prstGeom prst="ellipse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7" name="Овал 66"/>
            <p:cNvSpPr>
              <a:spLocks noChangeAspect="1"/>
            </p:cNvSpPr>
            <p:nvPr/>
          </p:nvSpPr>
          <p:spPr>
            <a:xfrm>
              <a:off x="2013457" y="4586121"/>
              <a:ext cx="88926" cy="81003"/>
            </a:xfrm>
            <a:prstGeom prst="ellipse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8" name="Овал 67"/>
            <p:cNvSpPr>
              <a:spLocks noChangeAspect="1"/>
            </p:cNvSpPr>
            <p:nvPr/>
          </p:nvSpPr>
          <p:spPr>
            <a:xfrm>
              <a:off x="2272295" y="4999081"/>
              <a:ext cx="90513" cy="81003"/>
            </a:xfrm>
            <a:prstGeom prst="ellipse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9" name="Овал 68"/>
            <p:cNvSpPr>
              <a:spLocks noChangeAspect="1"/>
            </p:cNvSpPr>
            <p:nvPr/>
          </p:nvSpPr>
          <p:spPr>
            <a:xfrm>
              <a:off x="1332223" y="4257340"/>
              <a:ext cx="88926" cy="82592"/>
            </a:xfrm>
            <a:prstGeom prst="ellipse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0" name="Овал 69"/>
            <p:cNvSpPr>
              <a:spLocks noChangeAspect="1"/>
            </p:cNvSpPr>
            <p:nvPr/>
          </p:nvSpPr>
          <p:spPr>
            <a:xfrm>
              <a:off x="1154372" y="4392347"/>
              <a:ext cx="88926" cy="79415"/>
            </a:xfrm>
            <a:prstGeom prst="ellipse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1" name="Овал 70"/>
            <p:cNvSpPr>
              <a:spLocks noChangeAspect="1"/>
            </p:cNvSpPr>
            <p:nvPr/>
          </p:nvSpPr>
          <p:spPr>
            <a:xfrm>
              <a:off x="3472792" y="5051495"/>
              <a:ext cx="90513" cy="81004"/>
            </a:xfrm>
            <a:prstGeom prst="ellipse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3" name="Овал 72"/>
            <p:cNvSpPr>
              <a:spLocks noChangeAspect="1"/>
            </p:cNvSpPr>
            <p:nvPr/>
          </p:nvSpPr>
          <p:spPr>
            <a:xfrm>
              <a:off x="1668870" y="5075320"/>
              <a:ext cx="90513" cy="82592"/>
            </a:xfrm>
            <a:prstGeom prst="ellipse">
              <a:avLst/>
            </a:prstGeom>
            <a:solidFill>
              <a:srgbClr val="66FF33"/>
            </a:solidFill>
            <a:ln>
              <a:solidFill>
                <a:srgbClr val="66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960563" y="5092700"/>
            <a:ext cx="2644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Mirror Reflection + Noise</a:t>
            </a:r>
            <a:endParaRPr lang="ru-RU" altLang="ru-RU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130300" y="3573463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FF0000"/>
                </a:solidFill>
              </a:rPr>
              <a:t>154.07</a:t>
            </a:r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322388" y="3716338"/>
            <a:ext cx="12779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>
                <a:solidFill>
                  <a:srgbClr val="FF0000"/>
                </a:solidFill>
              </a:rPr>
              <a:t>1</a:t>
            </a:r>
            <a:r>
              <a:rPr lang="ru-RU" altLang="ru-RU" sz="2800">
                <a:solidFill>
                  <a:srgbClr val="FF0000"/>
                </a:solidFill>
              </a:rPr>
              <a:t>54</a:t>
            </a:r>
            <a:r>
              <a:rPr lang="en-US" altLang="ru-RU" sz="2800">
                <a:solidFill>
                  <a:srgbClr val="FF0000"/>
                </a:solidFill>
              </a:rPr>
              <a:t>.</a:t>
            </a:r>
            <a:r>
              <a:rPr lang="ru-RU" altLang="ru-RU" sz="2800">
                <a:solidFill>
                  <a:srgbClr val="FF0000"/>
                </a:solidFill>
              </a:rPr>
              <a:t>27</a:t>
            </a:r>
            <a:endParaRPr lang="ru-RU" altLang="ru-RU" sz="28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30"/>
          <a:stretch>
            <a:fillRect/>
          </a:stretch>
        </p:blipFill>
        <p:spPr bwMode="auto">
          <a:xfrm>
            <a:off x="585788" y="863600"/>
            <a:ext cx="2987675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9" r="-14" b="6805"/>
          <a:stretch>
            <a:fillRect/>
          </a:stretch>
        </p:blipFill>
        <p:spPr bwMode="auto">
          <a:xfrm>
            <a:off x="468313" y="254000"/>
            <a:ext cx="2189162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2"/>
          <a:stretch>
            <a:fillRect/>
          </a:stretch>
        </p:blipFill>
        <p:spPr bwMode="auto">
          <a:xfrm>
            <a:off x="6489700" y="1193800"/>
            <a:ext cx="2474913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4" t="7066" b="19072"/>
          <a:stretch>
            <a:fillRect/>
          </a:stretch>
        </p:blipFill>
        <p:spPr bwMode="auto">
          <a:xfrm>
            <a:off x="6534150" y="3594100"/>
            <a:ext cx="210502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15"/>
          <p:cNvGrpSpPr>
            <a:grpSpLocks/>
          </p:cNvGrpSpPr>
          <p:nvPr/>
        </p:nvGrpSpPr>
        <p:grpSpPr bwMode="auto">
          <a:xfrm>
            <a:off x="3551238" y="5010150"/>
            <a:ext cx="701675" cy="617538"/>
            <a:chOff x="6015648" y="1105884"/>
            <a:chExt cx="792162" cy="666932"/>
          </a:xfrm>
        </p:grpSpPr>
        <p:sp>
          <p:nvSpPr>
            <p:cNvPr id="17" name="Овал 16"/>
            <p:cNvSpPr/>
            <p:nvPr/>
          </p:nvSpPr>
          <p:spPr>
            <a:xfrm>
              <a:off x="6015648" y="1105884"/>
              <a:ext cx="792162" cy="666932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855" name="TextBox 18"/>
            <p:cNvSpPr txBox="1">
              <a:spLocks noChangeArrowheads="1"/>
            </p:cNvSpPr>
            <p:nvPr/>
          </p:nvSpPr>
          <p:spPr bwMode="auto">
            <a:xfrm>
              <a:off x="6118397" y="1197524"/>
              <a:ext cx="666949" cy="56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ru-RU" sz="2800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ru-RU" altLang="ru-RU" sz="2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20"/>
          <p:cNvGrpSpPr>
            <a:grpSpLocks/>
          </p:cNvGrpSpPr>
          <p:nvPr/>
        </p:nvGrpSpPr>
        <p:grpSpPr bwMode="auto">
          <a:xfrm>
            <a:off x="5984875" y="5013325"/>
            <a:ext cx="855663" cy="671513"/>
            <a:chOff x="6015648" y="1052736"/>
            <a:chExt cx="957147" cy="720080"/>
          </a:xfrm>
        </p:grpSpPr>
        <p:sp>
          <p:nvSpPr>
            <p:cNvPr id="22" name="Овал 21"/>
            <p:cNvSpPr/>
            <p:nvPr/>
          </p:nvSpPr>
          <p:spPr>
            <a:xfrm>
              <a:off x="6015648" y="1105508"/>
              <a:ext cx="791999" cy="667308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853" name="TextBox 22"/>
            <p:cNvSpPr txBox="1">
              <a:spLocks noChangeArrowheads="1"/>
            </p:cNvSpPr>
            <p:nvPr/>
          </p:nvSpPr>
          <p:spPr bwMode="auto">
            <a:xfrm>
              <a:off x="6123696" y="1052736"/>
              <a:ext cx="849099" cy="56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ru-RU" sz="2800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ru-RU" altLang="ru-RU" sz="2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867525" y="3816350"/>
            <a:ext cx="12779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>
                <a:solidFill>
                  <a:srgbClr val="FF0000"/>
                </a:solidFill>
              </a:rPr>
              <a:t>1</a:t>
            </a:r>
            <a:r>
              <a:rPr lang="ru-RU" altLang="ru-RU" sz="2800">
                <a:solidFill>
                  <a:srgbClr val="FF0000"/>
                </a:solidFill>
              </a:rPr>
              <a:t>54</a:t>
            </a:r>
            <a:r>
              <a:rPr lang="en-US" altLang="ru-RU" sz="2800">
                <a:solidFill>
                  <a:srgbClr val="FF0000"/>
                </a:solidFill>
              </a:rPr>
              <a:t>.11</a:t>
            </a:r>
            <a:endParaRPr lang="ru-RU" altLang="ru-RU" sz="28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746750" y="850900"/>
            <a:ext cx="20462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200">
                <a:solidFill>
                  <a:srgbClr val="FF0000"/>
                </a:solidFill>
              </a:rPr>
              <a:t>Sigm=0.09</a:t>
            </a:r>
            <a:endParaRPr lang="ru-RU" altLang="ru-RU" sz="32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-180975" y="696913"/>
            <a:ext cx="16811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3200">
                <a:solidFill>
                  <a:srgbClr val="FF0000"/>
                </a:solidFill>
              </a:rPr>
              <a:t>Sigm≈0</a:t>
            </a:r>
            <a:endParaRPr lang="ru-RU" altLang="ru-RU" sz="32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324" name="Picture 2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5" b="7726"/>
          <a:stretch>
            <a:fillRect/>
          </a:stretch>
        </p:blipFill>
        <p:spPr bwMode="auto">
          <a:xfrm>
            <a:off x="4248150" y="3646488"/>
            <a:ext cx="2065338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527550" y="3870325"/>
            <a:ext cx="12763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>
                <a:solidFill>
                  <a:srgbClr val="FF0000"/>
                </a:solidFill>
              </a:rPr>
              <a:t>1</a:t>
            </a:r>
            <a:r>
              <a:rPr lang="ru-RU" altLang="ru-RU" sz="2800">
                <a:solidFill>
                  <a:srgbClr val="FF0000"/>
                </a:solidFill>
              </a:rPr>
              <a:t>5</a:t>
            </a:r>
            <a:r>
              <a:rPr lang="en-US" altLang="ru-RU" sz="2800">
                <a:solidFill>
                  <a:srgbClr val="FF0000"/>
                </a:solidFill>
              </a:rPr>
              <a:t>6.12</a:t>
            </a:r>
            <a:endParaRPr lang="ru-RU" altLang="ru-RU" sz="28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79525" y="115888"/>
            <a:ext cx="76850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Mirror Reflection + Noise  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(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BEM-MSPPA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,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K=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13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)</a:t>
            </a:r>
          </a:p>
        </p:txBody>
      </p:sp>
      <p:pic>
        <p:nvPicPr>
          <p:cNvPr id="55325" name="Picture 29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b="7333"/>
          <a:stretch>
            <a:fillRect/>
          </a:stretch>
        </p:blipFill>
        <p:spPr bwMode="auto">
          <a:xfrm>
            <a:off x="4005263" y="1195388"/>
            <a:ext cx="24701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1092200" y="6356350"/>
            <a:ext cx="7656513" cy="365125"/>
          </a:xfrm>
        </p:spPr>
        <p:txBody>
          <a:bodyPr/>
          <a:lstStyle/>
          <a:p>
            <a:pPr>
              <a:defRPr/>
            </a:pPr>
            <a:r>
              <a:rPr lang="en-US" b="1"/>
              <a:t>© Dikusar N. Shape Approximation Based on Higher-Degree Polynomials.  MMCP2017</a:t>
            </a:r>
            <a:endParaRPr lang="ru-RU" b="1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582025" y="6305550"/>
            <a:ext cx="561975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9E445A1-D0D7-43F9-96EA-F851A29010A5}" type="slidenum">
              <a:rPr lang="ru-RU" altLang="ru-RU" sz="2000">
                <a:solidFill>
                  <a:srgbClr val="595959"/>
                </a:solidFill>
                <a:latin typeface="Century Gothic" panose="020B0502020202020204" pitchFamily="34" charset="0"/>
              </a:rPr>
              <a:pPr eaLnBrk="1" hangingPunct="1"/>
              <a:t>31</a:t>
            </a:fld>
            <a:endParaRPr lang="ru-RU" altLang="ru-RU" sz="200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3818" name="Группа 24"/>
          <p:cNvGrpSpPr>
            <a:grpSpLocks/>
          </p:cNvGrpSpPr>
          <p:nvPr/>
        </p:nvGrpSpPr>
        <p:grpSpPr bwMode="auto">
          <a:xfrm>
            <a:off x="287338" y="6330950"/>
            <a:ext cx="684212" cy="357188"/>
            <a:chOff x="0" y="0"/>
            <a:chExt cx="1003300" cy="577850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0" y="0"/>
              <a:ext cx="1003300" cy="5778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0000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33851" name="Рисунок 29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77" t="42021" r="46417" b="42767"/>
            <a:stretch>
              <a:fillRect/>
            </a:stretch>
          </p:blipFill>
          <p:spPr bwMode="auto">
            <a:xfrm>
              <a:off x="31750" y="19050"/>
              <a:ext cx="9588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>
          <a:xfrm>
            <a:off x="7380288" y="6356350"/>
            <a:ext cx="1068387" cy="365125"/>
          </a:xfrm>
        </p:spPr>
        <p:txBody>
          <a:bodyPr/>
          <a:lstStyle/>
          <a:p>
            <a:pPr>
              <a:defRPr/>
            </a:pPr>
            <a:r>
              <a:rPr lang="ru-RU" b="1" dirty="0"/>
              <a:t>3-7.07.2017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95925" y="2968625"/>
            <a:ext cx="1771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>
                <a:solidFill>
                  <a:srgbClr val="0000CC"/>
                </a:solidFill>
              </a:rPr>
              <a:t>noise data</a:t>
            </a:r>
            <a:endParaRPr lang="ru-RU" altLang="ru-RU" sz="2800">
              <a:solidFill>
                <a:srgbClr val="0000CC"/>
              </a:solidFill>
            </a:endParaRPr>
          </a:p>
        </p:txBody>
      </p: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5"/>
          <a:stretch>
            <a:fillRect/>
          </a:stretch>
        </p:blipFill>
        <p:spPr bwMode="auto">
          <a:xfrm>
            <a:off x="3886200" y="5054600"/>
            <a:ext cx="1439863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2" r="1981" b="6650"/>
          <a:stretch>
            <a:fillRect/>
          </a:stretch>
        </p:blipFill>
        <p:spPr bwMode="auto">
          <a:xfrm>
            <a:off x="5965825" y="3051175"/>
            <a:ext cx="25606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3"/>
          <a:stretch>
            <a:fillRect/>
          </a:stretch>
        </p:blipFill>
        <p:spPr bwMode="auto">
          <a:xfrm>
            <a:off x="6300788" y="4954588"/>
            <a:ext cx="162242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9" r="1337" b="8342"/>
          <a:stretch>
            <a:fillRect/>
          </a:stretch>
        </p:blipFill>
        <p:spPr bwMode="auto">
          <a:xfrm>
            <a:off x="2663825" y="188913"/>
            <a:ext cx="2268538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3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53"/>
          <a:stretch>
            <a:fillRect/>
          </a:stretch>
        </p:blipFill>
        <p:spPr bwMode="auto">
          <a:xfrm>
            <a:off x="3343275" y="506413"/>
            <a:ext cx="1804988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4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83"/>
          <a:stretch>
            <a:fillRect/>
          </a:stretch>
        </p:blipFill>
        <p:spPr bwMode="auto">
          <a:xfrm>
            <a:off x="407988" y="476250"/>
            <a:ext cx="1804987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738313" y="2178050"/>
            <a:ext cx="1970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Mirror Reflection</a:t>
            </a:r>
            <a:endParaRPr lang="ru-RU" altLang="ru-RU"/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102100" y="3573463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FF0000"/>
                </a:solidFill>
              </a:rPr>
              <a:t>153.89</a:t>
            </a:r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959600" y="3387725"/>
            <a:ext cx="1008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FF0000"/>
                </a:solidFill>
              </a:rPr>
              <a:t>154.12</a:t>
            </a:r>
            <a:endParaRPr lang="ru-RU" altLang="ru-RU">
              <a:solidFill>
                <a:srgbClr val="FF0000"/>
              </a:solidFill>
            </a:endParaRPr>
          </a:p>
        </p:txBody>
      </p:sp>
      <p:grpSp>
        <p:nvGrpSpPr>
          <p:cNvPr id="15" name="Группа 15"/>
          <p:cNvGrpSpPr>
            <a:grpSpLocks/>
          </p:cNvGrpSpPr>
          <p:nvPr/>
        </p:nvGrpSpPr>
        <p:grpSpPr bwMode="auto">
          <a:xfrm>
            <a:off x="7848600" y="914400"/>
            <a:ext cx="684213" cy="642938"/>
            <a:chOff x="2463116" y="772550"/>
            <a:chExt cx="792163" cy="694271"/>
          </a:xfrm>
        </p:grpSpPr>
        <p:sp>
          <p:nvSpPr>
            <p:cNvPr id="46" name="Овал 45"/>
            <p:cNvSpPr/>
            <p:nvPr/>
          </p:nvSpPr>
          <p:spPr>
            <a:xfrm>
              <a:off x="2463116" y="799978"/>
              <a:ext cx="792163" cy="666843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847" name="TextBox 18"/>
            <p:cNvSpPr txBox="1">
              <a:spLocks noChangeArrowheads="1"/>
            </p:cNvSpPr>
            <p:nvPr/>
          </p:nvSpPr>
          <p:spPr bwMode="auto">
            <a:xfrm>
              <a:off x="2559738" y="772550"/>
              <a:ext cx="666950" cy="56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ru-RU" sz="2800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ru-RU" altLang="ru-RU" sz="2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297113" y="184150"/>
            <a:ext cx="733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>
                <a:solidFill>
                  <a:srgbClr val="FF0000"/>
                </a:solidFill>
              </a:rPr>
              <a:t>σ =0</a:t>
            </a:r>
            <a:endParaRPr lang="ru-RU" altLang="ru-RU" sz="240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2733675" y="2708275"/>
            <a:ext cx="1038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>
                <a:solidFill>
                  <a:srgbClr val="FF0000"/>
                </a:solidFill>
              </a:rPr>
              <a:t>σ =0.1</a:t>
            </a:r>
            <a:endParaRPr lang="ru-RU" altLang="ru-RU" sz="240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>
            <a:spLocks noChangeArrowheads="1"/>
          </p:cNvSpPr>
          <p:nvPr/>
        </p:nvSpPr>
        <p:spPr bwMode="auto">
          <a:xfrm>
            <a:off x="1330325" y="569913"/>
            <a:ext cx="828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FF0000"/>
                </a:solidFill>
              </a:rPr>
              <a:t>154.27</a:t>
            </a:r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1" name="Прямоугольник 50"/>
          <p:cNvSpPr>
            <a:spLocks noChangeArrowheads="1"/>
          </p:cNvSpPr>
          <p:nvPr/>
        </p:nvSpPr>
        <p:spPr bwMode="auto">
          <a:xfrm>
            <a:off x="3275013" y="496888"/>
            <a:ext cx="827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FF0000"/>
                </a:solidFill>
              </a:rPr>
              <a:t>154.27</a:t>
            </a:r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732588" y="2606675"/>
            <a:ext cx="1038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>
                <a:solidFill>
                  <a:srgbClr val="FF0000"/>
                </a:solidFill>
              </a:rPr>
              <a:t>σ =0.1</a:t>
            </a:r>
            <a:endParaRPr lang="ru-RU" altLang="ru-RU" sz="2400">
              <a:solidFill>
                <a:srgbClr val="FF0000"/>
              </a:solidFill>
            </a:endParaRPr>
          </a:p>
        </p:txBody>
      </p:sp>
      <p:sp>
        <p:nvSpPr>
          <p:cNvPr id="54" name="Прямоугольник 53"/>
          <p:cNvSpPr>
            <a:spLocks noChangeArrowheads="1"/>
          </p:cNvSpPr>
          <p:nvPr/>
        </p:nvSpPr>
        <p:spPr bwMode="auto">
          <a:xfrm>
            <a:off x="34925" y="44450"/>
            <a:ext cx="1246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0000CC"/>
                </a:solidFill>
                <a:latin typeface="Comic Sans MS" panose="030F0702030302020204" pitchFamily="66" charset="0"/>
              </a:rPr>
              <a:t>Examples.</a:t>
            </a:r>
            <a:endParaRPr lang="ru-RU" altLang="ru-RU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2633663" y="646113"/>
            <a:ext cx="60325" cy="1531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8213725" y="5229225"/>
            <a:ext cx="684213" cy="642938"/>
            <a:chOff x="2463116" y="772550"/>
            <a:chExt cx="792163" cy="694271"/>
          </a:xfrm>
        </p:grpSpPr>
        <p:sp>
          <p:nvSpPr>
            <p:cNvPr id="57" name="Овал 56"/>
            <p:cNvSpPr/>
            <p:nvPr/>
          </p:nvSpPr>
          <p:spPr>
            <a:xfrm>
              <a:off x="2463116" y="799978"/>
              <a:ext cx="792163" cy="666843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845" name="TextBox 18"/>
            <p:cNvSpPr txBox="1">
              <a:spLocks noChangeArrowheads="1"/>
            </p:cNvSpPr>
            <p:nvPr/>
          </p:nvSpPr>
          <p:spPr bwMode="auto">
            <a:xfrm>
              <a:off x="2559738" y="772550"/>
              <a:ext cx="666950" cy="56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ru-RU" sz="2800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ru-RU" altLang="ru-RU" sz="2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5" name="Прямая соединительная линия 54"/>
          <p:cNvCxnSpPr/>
          <p:nvPr/>
        </p:nvCxnSpPr>
        <p:spPr>
          <a:xfrm>
            <a:off x="3152775" y="3336925"/>
            <a:ext cx="60325" cy="1531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5"/>
          <p:cNvGrpSpPr>
            <a:grpSpLocks/>
          </p:cNvGrpSpPr>
          <p:nvPr/>
        </p:nvGrpSpPr>
        <p:grpSpPr bwMode="auto">
          <a:xfrm>
            <a:off x="2709863" y="2708275"/>
            <a:ext cx="1058862" cy="439738"/>
            <a:chOff x="2463116" y="772550"/>
            <a:chExt cx="792163" cy="694271"/>
          </a:xfrm>
        </p:grpSpPr>
        <p:sp>
          <p:nvSpPr>
            <p:cNvPr id="59" name="Овал 58"/>
            <p:cNvSpPr/>
            <p:nvPr/>
          </p:nvSpPr>
          <p:spPr>
            <a:xfrm>
              <a:off x="2463116" y="800121"/>
              <a:ext cx="792163" cy="66670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843" name="TextBox 18"/>
            <p:cNvSpPr txBox="1">
              <a:spLocks noChangeArrowheads="1"/>
            </p:cNvSpPr>
            <p:nvPr/>
          </p:nvSpPr>
          <p:spPr bwMode="auto">
            <a:xfrm>
              <a:off x="2559738" y="772550"/>
              <a:ext cx="666950" cy="409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2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0" name="Прямая соединительная линия 59"/>
          <p:cNvCxnSpPr/>
          <p:nvPr/>
        </p:nvCxnSpPr>
        <p:spPr>
          <a:xfrm>
            <a:off x="6445250" y="1422400"/>
            <a:ext cx="60325" cy="1531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5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36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2" dur="500"/>
                                        <p:tgtEl>
                                          <p:spTgt spid="55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5" dur="500"/>
                                        <p:tgtEl>
                                          <p:spTgt spid="55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7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4 -0.00046 L 0.57066 0.00463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42" grpId="0"/>
      <p:bldP spid="27" grpId="0"/>
      <p:bldP spid="27" grpId="1"/>
      <p:bldP spid="21" grpId="0"/>
      <p:bldP spid="21" grpId="1"/>
      <p:bldP spid="23" grpId="0"/>
      <p:bldP spid="23" grpId="1"/>
      <p:bldP spid="26" grpId="0"/>
      <p:bldP spid="26" grpId="1"/>
      <p:bldP spid="29" grpId="0"/>
      <p:bldP spid="29" grpId="1"/>
      <p:bldP spid="32" grpId="0"/>
      <p:bldP spid="32" grpId="1"/>
      <p:bldP spid="9" grpId="0"/>
      <p:bldP spid="9" grpId="1"/>
      <p:bldP spid="41" grpId="0"/>
      <p:bldP spid="43" grpId="0"/>
      <p:bldP spid="44" grpId="0"/>
      <p:bldP spid="48" grpId="0"/>
      <p:bldP spid="49" grpId="0"/>
      <p:bldP spid="50" grpId="0"/>
      <p:bldP spid="50" grpId="1"/>
      <p:bldP spid="51" grpId="0"/>
      <p:bldP spid="53" grpId="0"/>
      <p:bldP spid="5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0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7"/>
          <a:stretch>
            <a:fillRect/>
          </a:stretch>
        </p:blipFill>
        <p:spPr bwMode="auto">
          <a:xfrm>
            <a:off x="252413" y="3221038"/>
            <a:ext cx="226377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2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5"/>
          <a:stretch>
            <a:fillRect/>
          </a:stretch>
        </p:blipFill>
        <p:spPr bwMode="auto">
          <a:xfrm>
            <a:off x="263525" y="3203575"/>
            <a:ext cx="2263775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4" name="Picture 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7"/>
          <a:stretch>
            <a:fillRect/>
          </a:stretch>
        </p:blipFill>
        <p:spPr bwMode="auto">
          <a:xfrm>
            <a:off x="85725" y="307975"/>
            <a:ext cx="2154238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9" b="6380"/>
          <a:stretch>
            <a:fillRect/>
          </a:stretch>
        </p:blipFill>
        <p:spPr bwMode="auto">
          <a:xfrm>
            <a:off x="3132138" y="3641725"/>
            <a:ext cx="2592387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90613" y="6356350"/>
            <a:ext cx="7007225" cy="365125"/>
          </a:xfrm>
        </p:spPr>
        <p:txBody>
          <a:bodyPr/>
          <a:lstStyle/>
          <a:p>
            <a:pPr>
              <a:defRPr/>
            </a:pPr>
            <a:r>
              <a:rPr lang="en-US" b="1" dirty="0"/>
              <a:t>© Dikusar N. Shape Approximation Based on Higher-Degree Polynomials.  MMCP2017</a:t>
            </a:r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35995B3-4D61-48D1-B4EC-EEBBE8C85280}" type="slidenum">
              <a:rPr lang="ru-RU" altLang="ru-RU" sz="2000">
                <a:solidFill>
                  <a:srgbClr val="595959"/>
                </a:solidFill>
                <a:latin typeface="Century Gothic" panose="020B0502020202020204" pitchFamily="34" charset="0"/>
              </a:rPr>
              <a:pPr eaLnBrk="1" hangingPunct="1"/>
              <a:t>32</a:t>
            </a:fld>
            <a:endParaRPr lang="ru-RU" altLang="ru-RU" sz="200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5" b="7539"/>
          <a:stretch>
            <a:fillRect/>
          </a:stretch>
        </p:blipFill>
        <p:spPr bwMode="auto">
          <a:xfrm>
            <a:off x="2700338" y="723900"/>
            <a:ext cx="27781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725613"/>
            <a:ext cx="1609725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293688"/>
            <a:ext cx="1546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03"/>
          <a:stretch>
            <a:fillRect/>
          </a:stretch>
        </p:blipFill>
        <p:spPr bwMode="auto">
          <a:xfrm>
            <a:off x="4137025" y="4189413"/>
            <a:ext cx="105886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8" name="Picture 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65475"/>
            <a:ext cx="1576388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9" name="Picture 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06925"/>
            <a:ext cx="1576388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24"/>
          <a:stretch>
            <a:fillRect/>
          </a:stretch>
        </p:blipFill>
        <p:spPr bwMode="auto">
          <a:xfrm>
            <a:off x="3744913" y="1293813"/>
            <a:ext cx="1044575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354888" y="3692525"/>
            <a:ext cx="1681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2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ru-RU" sz="2800">
                <a:solidFill>
                  <a:srgbClr val="FF0000"/>
                </a:solidFill>
              </a:rPr>
              <a:t>: 114.50</a:t>
            </a:r>
            <a:endParaRPr lang="ru-RU" altLang="ru-RU" sz="28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154863" y="769938"/>
            <a:ext cx="159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2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ru-RU" sz="2800">
                <a:solidFill>
                  <a:srgbClr val="FF0000"/>
                </a:solidFill>
              </a:rPr>
              <a:t>: 77.35</a:t>
            </a:r>
            <a:endParaRPr lang="ru-RU" altLang="ru-RU" sz="28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375525" y="2255838"/>
            <a:ext cx="1589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2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ru-RU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sz="2800">
                <a:solidFill>
                  <a:srgbClr val="FF0000"/>
                </a:solidFill>
              </a:rPr>
              <a:t>77.35</a:t>
            </a:r>
            <a:endParaRPr lang="ru-RU" altLang="ru-RU" sz="28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235825" y="4967288"/>
            <a:ext cx="180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2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ru-RU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sz="2800">
                <a:solidFill>
                  <a:srgbClr val="FF0000"/>
                </a:solidFill>
              </a:rPr>
              <a:t>114.51</a:t>
            </a:r>
            <a:endParaRPr lang="ru-RU" altLang="ru-RU" sz="28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16" name="Picture 16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48"/>
          <a:stretch>
            <a:fillRect/>
          </a:stretch>
        </p:blipFill>
        <p:spPr bwMode="auto">
          <a:xfrm>
            <a:off x="87313" y="293688"/>
            <a:ext cx="21574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198438" y="131763"/>
            <a:ext cx="8383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CC"/>
                </a:solidFill>
                <a:latin typeface="Comic Sans MS" pitchFamily="66" charset="0"/>
              </a:rPr>
              <a:t>Examples</a:t>
            </a:r>
            <a:r>
              <a:rPr lang="en-US" dirty="0">
                <a:solidFill>
                  <a:srgbClr val="0000CC"/>
                </a:solidFill>
                <a:latin typeface="Comic Sans MS" pitchFamily="66" charset="0"/>
              </a:rPr>
              <a:t>. 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SGNT 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Calculation for Profiles of a Cat and a Dog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704850" y="1008063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K=7</a:t>
            </a:r>
            <a:endParaRPr lang="ru-RU" altLang="ru-RU" sz="2800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18"/>
          <p:cNvSpPr txBox="1">
            <a:spLocks noChangeArrowheads="1"/>
          </p:cNvSpPr>
          <p:nvPr/>
        </p:nvSpPr>
        <p:spPr bwMode="auto">
          <a:xfrm>
            <a:off x="855663" y="3698875"/>
            <a:ext cx="914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K=9</a:t>
            </a:r>
            <a:endParaRPr lang="ru-RU" altLang="ru-RU" sz="2800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839" name="Группа 30"/>
          <p:cNvGrpSpPr>
            <a:grpSpLocks/>
          </p:cNvGrpSpPr>
          <p:nvPr/>
        </p:nvGrpSpPr>
        <p:grpSpPr bwMode="auto">
          <a:xfrm>
            <a:off x="287338" y="6330950"/>
            <a:ext cx="684212" cy="357188"/>
            <a:chOff x="0" y="0"/>
            <a:chExt cx="1003300" cy="57785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0" y="0"/>
              <a:ext cx="1003300" cy="5778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0000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34860" name="Рисунок 32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77" t="42021" r="46417" b="42767"/>
            <a:stretch>
              <a:fillRect/>
            </a:stretch>
          </p:blipFill>
          <p:spPr bwMode="auto">
            <a:xfrm>
              <a:off x="31750" y="19050"/>
              <a:ext cx="9588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b="1"/>
              <a:t>3-7.07.2017</a:t>
            </a:r>
            <a:endParaRPr lang="ru-RU" b="1" dirty="0"/>
          </a:p>
        </p:txBody>
      </p:sp>
      <p:grpSp>
        <p:nvGrpSpPr>
          <p:cNvPr id="6" name="Группа 17"/>
          <p:cNvGrpSpPr>
            <a:grpSpLocks/>
          </p:cNvGrpSpPr>
          <p:nvPr/>
        </p:nvGrpSpPr>
        <p:grpSpPr bwMode="auto">
          <a:xfrm>
            <a:off x="179388" y="444500"/>
            <a:ext cx="1997075" cy="1471613"/>
            <a:chOff x="198438" y="444421"/>
            <a:chExt cx="1997298" cy="1472411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684267" y="444421"/>
              <a:ext cx="1378104" cy="176309"/>
            </a:xfrm>
            <a:prstGeom prst="line">
              <a:avLst/>
            </a:prstGeom>
            <a:ln w="0">
              <a:solidFill>
                <a:srgbClr val="FF33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684267" y="620730"/>
              <a:ext cx="700165" cy="387560"/>
            </a:xfrm>
            <a:prstGeom prst="line">
              <a:avLst/>
            </a:prstGeom>
            <a:ln w="0">
              <a:solidFill>
                <a:srgbClr val="FF33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H="1">
              <a:off x="198438" y="620730"/>
              <a:ext cx="485829" cy="406620"/>
            </a:xfrm>
            <a:prstGeom prst="line">
              <a:avLst/>
            </a:prstGeom>
            <a:ln w="0">
              <a:solidFill>
                <a:srgbClr val="FF33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198438" y="620730"/>
              <a:ext cx="485829" cy="1210331"/>
            </a:xfrm>
            <a:prstGeom prst="line">
              <a:avLst/>
            </a:prstGeom>
            <a:ln w="0">
              <a:solidFill>
                <a:srgbClr val="FF33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665215" y="620730"/>
              <a:ext cx="379454" cy="1296102"/>
            </a:xfrm>
            <a:prstGeom prst="line">
              <a:avLst/>
            </a:prstGeom>
            <a:ln w="0">
              <a:solidFill>
                <a:srgbClr val="FF33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684267" y="620730"/>
              <a:ext cx="760497" cy="1296102"/>
            </a:xfrm>
            <a:prstGeom prst="line">
              <a:avLst/>
            </a:prstGeom>
            <a:ln w="0">
              <a:solidFill>
                <a:srgbClr val="FF33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684267" y="620730"/>
              <a:ext cx="1511469" cy="1296102"/>
            </a:xfrm>
            <a:prstGeom prst="line">
              <a:avLst/>
            </a:prstGeom>
            <a:ln w="0">
              <a:solidFill>
                <a:srgbClr val="FF33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50"/>
          <p:cNvGrpSpPr>
            <a:grpSpLocks/>
          </p:cNvGrpSpPr>
          <p:nvPr/>
        </p:nvGrpSpPr>
        <p:grpSpPr bwMode="auto">
          <a:xfrm>
            <a:off x="309563" y="3554413"/>
            <a:ext cx="2063750" cy="1228725"/>
            <a:chOff x="198438" y="601663"/>
            <a:chExt cx="2064323" cy="1229518"/>
          </a:xfrm>
        </p:grpSpPr>
        <p:cxnSp>
          <p:nvCxnSpPr>
            <p:cNvPr id="52" name="Прямая соединительная линия 51"/>
            <p:cNvCxnSpPr/>
            <p:nvPr/>
          </p:nvCxnSpPr>
          <p:spPr>
            <a:xfrm>
              <a:off x="704991" y="601663"/>
              <a:ext cx="1557770" cy="0"/>
            </a:xfrm>
            <a:prstGeom prst="line">
              <a:avLst/>
            </a:prstGeom>
            <a:ln w="0">
              <a:solidFill>
                <a:srgbClr val="FF33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684348" y="620725"/>
              <a:ext cx="897186" cy="119139"/>
            </a:xfrm>
            <a:prstGeom prst="line">
              <a:avLst/>
            </a:prstGeom>
            <a:ln w="0">
              <a:solidFill>
                <a:srgbClr val="FF33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H="1">
              <a:off x="198438" y="620725"/>
              <a:ext cx="485910" cy="1210456"/>
            </a:xfrm>
            <a:prstGeom prst="line">
              <a:avLst/>
            </a:prstGeom>
            <a:ln w="0">
              <a:solidFill>
                <a:srgbClr val="FF33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H="1">
              <a:off x="441392" y="620725"/>
              <a:ext cx="242955" cy="1210456"/>
            </a:xfrm>
            <a:prstGeom prst="line">
              <a:avLst/>
            </a:prstGeom>
            <a:ln w="0">
              <a:solidFill>
                <a:srgbClr val="FF33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665293" y="620725"/>
              <a:ext cx="39698" cy="792673"/>
            </a:xfrm>
            <a:prstGeom prst="line">
              <a:avLst/>
            </a:prstGeom>
            <a:ln w="0">
              <a:solidFill>
                <a:srgbClr val="FF33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684348" y="620725"/>
              <a:ext cx="974996" cy="983296"/>
            </a:xfrm>
            <a:prstGeom prst="line">
              <a:avLst/>
            </a:prstGeom>
            <a:ln w="0">
              <a:solidFill>
                <a:srgbClr val="FF33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684348" y="620725"/>
              <a:ext cx="1113146" cy="935640"/>
            </a:xfrm>
            <a:prstGeom prst="line">
              <a:avLst/>
            </a:prstGeom>
            <a:ln w="0">
              <a:solidFill>
                <a:srgbClr val="FF33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20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20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6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5" grpId="0"/>
      <p:bldP spid="26" grpId="0"/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2295" b="8791"/>
          <a:stretch>
            <a:fillRect/>
          </a:stretch>
        </p:blipFill>
        <p:spPr bwMode="auto">
          <a:xfrm rot="-1192399">
            <a:off x="544513" y="2771775"/>
            <a:ext cx="9826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5" r="44777" b="45724"/>
          <a:stretch>
            <a:fillRect/>
          </a:stretch>
        </p:blipFill>
        <p:spPr bwMode="auto">
          <a:xfrm rot="-942519">
            <a:off x="468313" y="2674938"/>
            <a:ext cx="117633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75" name="Picture 5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7339"/>
          <a:stretch>
            <a:fillRect/>
          </a:stretch>
        </p:blipFill>
        <p:spPr bwMode="auto">
          <a:xfrm>
            <a:off x="7351713" y="923925"/>
            <a:ext cx="889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73" name="Picture 49" descr="D:\РАБОЧАЯ\2017\II-2017\BEM-SMOOTH_Figs\LHEP-2017\SAMOLETY\Image8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6" b="8047"/>
          <a:stretch>
            <a:fillRect/>
          </a:stretch>
        </p:blipFill>
        <p:spPr bwMode="auto">
          <a:xfrm>
            <a:off x="1757363" y="1755775"/>
            <a:ext cx="11557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72" name="Picture 48" descr="D:\РАБОЧАЯ\2017\II-2017\BEM-SMOOTH_Figs\LHEP-2017\SAMOLETY\Image13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6" b="8047"/>
          <a:stretch>
            <a:fillRect/>
          </a:stretch>
        </p:blipFill>
        <p:spPr bwMode="auto">
          <a:xfrm>
            <a:off x="2466975" y="2990850"/>
            <a:ext cx="11922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70" name="Picture 46" descr="D:\РАБОЧАЯ\2017\II-2017\BEM-SMOOTH_Figs\LHEP-2017\SAMOLETY\Image28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4" b="8047"/>
          <a:stretch>
            <a:fillRect/>
          </a:stretch>
        </p:blipFill>
        <p:spPr bwMode="auto">
          <a:xfrm>
            <a:off x="4192588" y="3444875"/>
            <a:ext cx="73818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6"/>
          <a:stretch>
            <a:fillRect/>
          </a:stretch>
        </p:blipFill>
        <p:spPr bwMode="auto">
          <a:xfrm>
            <a:off x="6202363" y="3536950"/>
            <a:ext cx="8731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3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5" r="44777" b="45724"/>
          <a:stretch>
            <a:fillRect/>
          </a:stretch>
        </p:blipFill>
        <p:spPr bwMode="auto">
          <a:xfrm rot="237364">
            <a:off x="6081713" y="3467100"/>
            <a:ext cx="11493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9435"/>
          <a:stretch>
            <a:fillRect/>
          </a:stretch>
        </p:blipFill>
        <p:spPr bwMode="auto">
          <a:xfrm rot="2353833">
            <a:off x="2868613" y="4805363"/>
            <a:ext cx="944562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8685"/>
          <a:stretch>
            <a:fillRect/>
          </a:stretch>
        </p:blipFill>
        <p:spPr bwMode="auto">
          <a:xfrm rot="2845012">
            <a:off x="2483644" y="575469"/>
            <a:ext cx="96202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" b="9009"/>
          <a:stretch>
            <a:fillRect/>
          </a:stretch>
        </p:blipFill>
        <p:spPr bwMode="auto">
          <a:xfrm rot="2038533">
            <a:off x="1450975" y="4164013"/>
            <a:ext cx="85725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1"/>
          <a:stretch>
            <a:fillRect/>
          </a:stretch>
        </p:blipFill>
        <p:spPr bwMode="auto">
          <a:xfrm>
            <a:off x="4859338" y="4857750"/>
            <a:ext cx="87947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7"/>
          <a:stretch>
            <a:fillRect/>
          </a:stretch>
        </p:blipFill>
        <p:spPr bwMode="auto">
          <a:xfrm rot="674778">
            <a:off x="6537325" y="2206625"/>
            <a:ext cx="1230313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4"/>
          <a:stretch>
            <a:fillRect/>
          </a:stretch>
        </p:blipFill>
        <p:spPr bwMode="auto">
          <a:xfrm>
            <a:off x="927100" y="928688"/>
            <a:ext cx="104457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36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 r="43185" b="53648"/>
          <a:stretch>
            <a:fillRect/>
          </a:stretch>
        </p:blipFill>
        <p:spPr bwMode="auto">
          <a:xfrm rot="391956">
            <a:off x="1437178" y="4232702"/>
            <a:ext cx="1187450" cy="117157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1" name="Picture 36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 r="43185" b="53648"/>
          <a:stretch>
            <a:fillRect/>
          </a:stretch>
        </p:blipFill>
        <p:spPr bwMode="auto">
          <a:xfrm rot="14403224">
            <a:off x="861902" y="602518"/>
            <a:ext cx="1171955" cy="107970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8378" name="Picture 10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 rot="2357834">
            <a:off x="2860207" y="4703900"/>
            <a:ext cx="966787" cy="104775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 l="11728" t="456" r="6058"/>
          <a:stretch>
            <a:fillRect/>
          </a:stretch>
        </p:blipFill>
        <p:spPr bwMode="auto">
          <a:xfrm>
            <a:off x="4827749" y="4811412"/>
            <a:ext cx="906318" cy="112900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 l="456" t="6058" b="11728"/>
          <a:stretch>
            <a:fillRect/>
          </a:stretch>
        </p:blipFill>
        <p:spPr bwMode="auto">
          <a:xfrm rot="613120">
            <a:off x="6525173" y="2176272"/>
            <a:ext cx="1273365" cy="102335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94150" y="3762375"/>
            <a:ext cx="969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solidFill>
                  <a:srgbClr val="FF0000"/>
                </a:solidFill>
              </a:rPr>
              <a:t>40.76</a:t>
            </a:r>
            <a:endParaRPr lang="ru-RU" altLang="ru-RU" sz="2400" b="1">
              <a:solidFill>
                <a:srgbClr val="FF0000"/>
              </a:solidFill>
            </a:endParaRPr>
          </a:p>
        </p:txBody>
      </p:sp>
      <p:cxnSp>
        <p:nvCxnSpPr>
          <p:cNvPr id="18" name="Прямая соединительная линия 17"/>
          <p:cNvCxnSpPr>
            <a:stCxn id="17" idx="0"/>
          </p:cNvCxnSpPr>
          <p:nvPr/>
        </p:nvCxnSpPr>
        <p:spPr>
          <a:xfrm flipV="1">
            <a:off x="4478338" y="1341438"/>
            <a:ext cx="309562" cy="24209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3563938" y="4267200"/>
            <a:ext cx="469900" cy="6016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135313" y="3155950"/>
            <a:ext cx="1057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solidFill>
                  <a:srgbClr val="FF0000"/>
                </a:solidFill>
              </a:rPr>
              <a:t>207.62</a:t>
            </a:r>
            <a:endParaRPr lang="ru-RU" altLang="ru-RU" sz="2400" b="1">
              <a:solidFill>
                <a:srgbClr val="FF0000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659188" y="3079750"/>
            <a:ext cx="2620962" cy="758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203575" y="1125538"/>
            <a:ext cx="455613" cy="19542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1417638" y="3079750"/>
            <a:ext cx="2246312" cy="2016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860925" y="2781300"/>
            <a:ext cx="1150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solidFill>
                  <a:srgbClr val="FF0000"/>
                </a:solidFill>
              </a:rPr>
              <a:t>146.01</a:t>
            </a:r>
            <a:endParaRPr lang="ru-RU" altLang="ru-RU" sz="2400" b="1">
              <a:solidFill>
                <a:srgbClr val="FF0000"/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5795963" y="2924175"/>
            <a:ext cx="576262" cy="730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15" idx="0"/>
          </p:cNvCxnSpPr>
          <p:nvPr/>
        </p:nvCxnSpPr>
        <p:spPr>
          <a:xfrm flipV="1">
            <a:off x="5281613" y="2998788"/>
            <a:ext cx="482600" cy="18129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2339975" y="2205038"/>
            <a:ext cx="936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solidFill>
                  <a:srgbClr val="FF0000"/>
                </a:solidFill>
              </a:rPr>
              <a:t>67.98</a:t>
            </a:r>
            <a:endParaRPr lang="ru-RU" altLang="ru-RU" sz="2400" b="1">
              <a:solidFill>
                <a:srgbClr val="FF0000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>
            <a:off x="1855788" y="2565400"/>
            <a:ext cx="987425" cy="16589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2051050" y="1700213"/>
            <a:ext cx="720725" cy="5762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6464300" y="1003300"/>
            <a:ext cx="1033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solidFill>
                  <a:srgbClr val="FF0000"/>
                </a:solidFill>
              </a:rPr>
              <a:t>61.97</a:t>
            </a:r>
            <a:endParaRPr lang="ru-RU" altLang="ru-RU" sz="2400" b="1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39688" y="44450"/>
            <a:ext cx="88773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Classification by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SGNT (K)</a:t>
            </a:r>
            <a:r>
              <a:rPr lang="en-US" sz="2400" dirty="0">
                <a:solidFill>
                  <a:srgbClr val="0000CC"/>
                </a:solidFill>
                <a:latin typeface="Comic Sans MS" pitchFamily="66" charset="0"/>
                <a:ea typeface="+mj-ea"/>
                <a:cs typeface="+mj-cs"/>
              </a:rPr>
              <a:t>.  </a:t>
            </a:r>
            <a:r>
              <a:rPr lang="ru-RU" sz="2400" dirty="0">
                <a:solidFill>
                  <a:srgbClr val="0000CC"/>
                </a:solidFill>
                <a:latin typeface="Comic Sans MS" pitchFamily="66" charset="0"/>
                <a:ea typeface="+mj-ea"/>
                <a:cs typeface="+mj-cs"/>
              </a:rPr>
              <a:t>(</a:t>
            </a:r>
            <a:r>
              <a:rPr lang="en-US" sz="2400" dirty="0">
                <a:solidFill>
                  <a:srgbClr val="0000CC"/>
                </a:solidFill>
                <a:latin typeface="Comic Sans MS" pitchFamily="66" charset="0"/>
                <a:ea typeface="+mj-ea"/>
                <a:cs typeface="+mj-cs"/>
              </a:rPr>
              <a:t>T</a:t>
            </a:r>
            <a:r>
              <a:rPr lang="en-US" sz="2400" baseline="-25000" dirty="0">
                <a:solidFill>
                  <a:srgbClr val="0000CC"/>
                </a:solidFill>
                <a:latin typeface="Comic Sans MS" pitchFamily="66" charset="0"/>
                <a:ea typeface="+mj-ea"/>
                <a:cs typeface="+mj-cs"/>
              </a:rPr>
              <a:t>I</a:t>
            </a:r>
            <a:r>
              <a:rPr lang="ru-RU" sz="2400" dirty="0">
                <a:solidFill>
                  <a:srgbClr val="0000CC"/>
                </a:solidFill>
                <a:latin typeface="Comic Sans MS" pitchFamily="66" charset="0"/>
                <a:ea typeface="+mj-ea"/>
                <a:cs typeface="+mj-cs"/>
              </a:rPr>
              <a:t>)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300038" y="581025"/>
            <a:ext cx="627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FF0000"/>
                </a:solidFill>
              </a:rPr>
              <a:t>K=7/</a:t>
            </a:r>
            <a:endParaRPr lang="ru-RU" altLang="ru-RU"/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2890838" y="5756275"/>
            <a:ext cx="627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FF0000"/>
                </a:solidFill>
              </a:rPr>
              <a:t>K=5/</a:t>
            </a:r>
            <a:endParaRPr lang="ru-RU" altLang="ru-RU"/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5795963" y="5375275"/>
            <a:ext cx="744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FF0000"/>
                </a:solidFill>
              </a:rPr>
              <a:t>K=13/</a:t>
            </a:r>
            <a:endParaRPr lang="ru-RU" altLang="ru-RU"/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6980238" y="3752850"/>
            <a:ext cx="742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FF0000"/>
                </a:solidFill>
              </a:rPr>
              <a:t>K=15/</a:t>
            </a:r>
            <a:endParaRPr lang="ru-RU" altLang="ru-RU"/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5811838" y="528638"/>
            <a:ext cx="627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FF0000"/>
                </a:solidFill>
              </a:rPr>
              <a:t>K=5/</a:t>
            </a: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41413" y="6342063"/>
            <a:ext cx="6838950" cy="365125"/>
          </a:xfrm>
        </p:spPr>
        <p:txBody>
          <a:bodyPr/>
          <a:lstStyle/>
          <a:p>
            <a:pPr>
              <a:defRPr/>
            </a:pPr>
            <a:r>
              <a:rPr lang="en-US" b="1" dirty="0"/>
              <a:t>© Dikusar N. Shape Approximation Based on Higher-Degree Polynomials.  MMCP2017</a:t>
            </a:r>
            <a:endParaRPr lang="ru-RU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F3CB09-35D5-4EC4-A9DC-504AA2ACF15F}" type="slidenum">
              <a:rPr lang="ru-RU" altLang="ru-RU" sz="2000">
                <a:solidFill>
                  <a:srgbClr val="595959"/>
                </a:solidFill>
                <a:latin typeface="Century Gothic" panose="020B0502020202020204" pitchFamily="34" charset="0"/>
              </a:rPr>
              <a:pPr eaLnBrk="1" hangingPunct="1"/>
              <a:t>33</a:t>
            </a:fld>
            <a:endParaRPr lang="ru-RU" altLang="ru-RU" sz="200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8027988" y="90488"/>
            <a:ext cx="911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>
                <a:solidFill>
                  <a:srgbClr val="FF0000"/>
                </a:solidFill>
              </a:rPr>
              <a:t>N</a:t>
            </a:r>
            <a:r>
              <a:rPr lang="en-US" altLang="ru-RU" sz="2400" baseline="-25000">
                <a:solidFill>
                  <a:srgbClr val="FF0000"/>
                </a:solidFill>
              </a:rPr>
              <a:t>T</a:t>
            </a:r>
            <a:r>
              <a:rPr lang="en-US" altLang="ru-RU" sz="2400">
                <a:solidFill>
                  <a:srgbClr val="FF0000"/>
                </a:solidFill>
              </a:rPr>
              <a:t>=5/</a:t>
            </a:r>
            <a:endParaRPr lang="ru-RU" altLang="ru-RU" sz="240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31"/>
          <a:stretch>
            <a:fillRect/>
          </a:stretch>
        </p:blipFill>
        <p:spPr bwMode="auto">
          <a:xfrm>
            <a:off x="5591175" y="996950"/>
            <a:ext cx="1116013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 b="8740"/>
          <a:stretch>
            <a:fillRect/>
          </a:stretch>
        </p:blipFill>
        <p:spPr bwMode="auto">
          <a:xfrm>
            <a:off x="5608638" y="1003300"/>
            <a:ext cx="1098550" cy="9271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6"/>
          <a:stretch>
            <a:fillRect/>
          </a:stretch>
        </p:blipFill>
        <p:spPr bwMode="auto">
          <a:xfrm rot="6573980">
            <a:off x="4122738" y="674688"/>
            <a:ext cx="99377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71" name="Picture 47" descr="D:\РАБОЧАЯ\2017\II-2017\BEM-SMOOTH_Figs\LHEP-2017\SAMOLETY\Image20.jpg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6" b="6371"/>
          <a:stretch>
            <a:fillRect/>
          </a:stretch>
        </p:blipFill>
        <p:spPr bwMode="auto">
          <a:xfrm>
            <a:off x="5121275" y="2516188"/>
            <a:ext cx="10477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 b="8856"/>
          <a:stretch>
            <a:fillRect/>
          </a:stretch>
        </p:blipFill>
        <p:spPr bwMode="auto">
          <a:xfrm rot="6573980">
            <a:off x="4134162" y="670328"/>
            <a:ext cx="990600" cy="83343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Picture 3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5" r="44777" b="45724"/>
          <a:stretch>
            <a:fillRect/>
          </a:stretch>
        </p:blipFill>
        <p:spPr bwMode="auto">
          <a:xfrm rot="2654529">
            <a:off x="2390775" y="506413"/>
            <a:ext cx="1084263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90" name="Группа 51"/>
          <p:cNvGrpSpPr>
            <a:grpSpLocks/>
          </p:cNvGrpSpPr>
          <p:nvPr/>
        </p:nvGrpSpPr>
        <p:grpSpPr bwMode="auto">
          <a:xfrm>
            <a:off x="287338" y="6330950"/>
            <a:ext cx="684212" cy="357188"/>
            <a:chOff x="0" y="0"/>
            <a:chExt cx="1003300" cy="577850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0" y="0"/>
              <a:ext cx="1003300" cy="5778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0000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35895" name="Рисунок 53"/>
            <p:cNvPicPr>
              <a:picLocks noChangeAspect="1"/>
            </p:cNvPicPr>
            <p:nvPr/>
          </p:nvPicPr>
          <p:blipFill>
            <a:blip r:embed="rId2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77" t="42021" r="46417" b="42767"/>
            <a:stretch>
              <a:fillRect/>
            </a:stretch>
          </p:blipFill>
          <p:spPr bwMode="auto">
            <a:xfrm>
              <a:off x="31750" y="19050"/>
              <a:ext cx="9588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Дата 7"/>
          <p:cNvSpPr>
            <a:spLocks noGrp="1"/>
          </p:cNvSpPr>
          <p:nvPr>
            <p:ph type="dt" sz="quarter" idx="10"/>
          </p:nvPr>
        </p:nvSpPr>
        <p:spPr>
          <a:xfrm>
            <a:off x="6372225" y="6376988"/>
            <a:ext cx="2085975" cy="365125"/>
          </a:xfrm>
        </p:spPr>
        <p:txBody>
          <a:bodyPr/>
          <a:lstStyle/>
          <a:p>
            <a:pPr>
              <a:defRPr/>
            </a:pPr>
            <a:r>
              <a:rPr lang="ru-RU" b="1"/>
              <a:t>3-7.07.2017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1000"/>
                                        <p:tgtEl>
                                          <p:spTgt spid="5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1" dur="2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1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1000"/>
                                        <p:tgtEl>
                                          <p:spTgt spid="52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1000"/>
                                        <p:tgtEl>
                                          <p:spTgt spid="52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1000"/>
                                        <p:tgtEl>
                                          <p:spTgt spid="52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7" dur="2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1000"/>
                                        <p:tgtEl>
                                          <p:spTgt spid="5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44" grpId="0"/>
      <p:bldP spid="49" grpId="0"/>
      <p:bldP spid="55" grpId="0"/>
      <p:bldP spid="28" grpId="0"/>
      <p:bldP spid="22" grpId="0"/>
      <p:bldP spid="25" grpId="0"/>
      <p:bldP spid="26" grpId="0"/>
      <p:bldP spid="27" grpId="0"/>
      <p:bldP spid="29" grpId="0"/>
      <p:bldP spid="3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2560638"/>
            <a:ext cx="25574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5" name="Picture 3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5"/>
          <a:stretch>
            <a:fillRect/>
          </a:stretch>
        </p:blipFill>
        <p:spPr bwMode="auto">
          <a:xfrm>
            <a:off x="2647950" y="4076700"/>
            <a:ext cx="2492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Овал 75"/>
          <p:cNvSpPr/>
          <p:nvPr/>
        </p:nvSpPr>
        <p:spPr>
          <a:xfrm>
            <a:off x="4646613" y="4044950"/>
            <a:ext cx="168275" cy="16668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584450" y="6092825"/>
            <a:ext cx="2146300" cy="369888"/>
          </a:xfrm>
          <a:prstGeom prst="rect">
            <a:avLst/>
          </a:prstGeom>
          <a:solidFill>
            <a:srgbClr val="FAFE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00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(240 coefficients)</a:t>
            </a:r>
            <a:endParaRPr lang="ru-RU" altLang="ru-RU">
              <a:solidFill>
                <a:srgbClr val="0000CC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9319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8" y="1354138"/>
            <a:ext cx="25908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46188"/>
            <a:ext cx="279558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2" name="Picture 4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412875"/>
            <a:ext cx="2600325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6" name="Picture 3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1"/>
          <a:stretch>
            <a:fillRect/>
          </a:stretch>
        </p:blipFill>
        <p:spPr bwMode="auto">
          <a:xfrm>
            <a:off x="5148263" y="4076700"/>
            <a:ext cx="241300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7" name="Picture 3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69"/>
          <a:stretch>
            <a:fillRect/>
          </a:stretch>
        </p:blipFill>
        <p:spPr bwMode="auto">
          <a:xfrm>
            <a:off x="5148263" y="4076700"/>
            <a:ext cx="24257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2" name="Picture 30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954463"/>
            <a:ext cx="2543175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" t="7120" r="6384"/>
          <a:stretch>
            <a:fillRect/>
          </a:stretch>
        </p:blipFill>
        <p:spPr bwMode="auto">
          <a:xfrm>
            <a:off x="7453313" y="4897438"/>
            <a:ext cx="1252537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6"/>
          <a:stretch>
            <a:fillRect/>
          </a:stretch>
        </p:blipFill>
        <p:spPr bwMode="auto">
          <a:xfrm>
            <a:off x="8032750" y="4987925"/>
            <a:ext cx="8350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914400" y="612775"/>
            <a:ext cx="80914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ru-RU" sz="1600" b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ASC:      </a:t>
            </a:r>
            <a:r>
              <a:rPr lang="it-IT" altLang="ru-RU" sz="160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M.L. Torrente, S. Anzellotti, C. Finocchiaro and C. Fontanari.</a:t>
            </a:r>
          </a:p>
          <a:p>
            <a:pPr eaLnBrk="1" hangingPunct="1"/>
            <a:r>
              <a:rPr lang="en-US" altLang="ru-RU" sz="160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Approximation by Spline Curves: </a:t>
            </a:r>
            <a:r>
              <a:rPr lang="en-US" altLang="ru-RU" sz="160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towards an Application to Cognitive Neuroscience.</a:t>
            </a:r>
          </a:p>
          <a:p>
            <a:pPr eaLnBrk="1" hangingPunct="1"/>
            <a:r>
              <a:rPr lang="en-US" altLang="ru-RU" sz="1600"/>
              <a:t>(arXiv:1507.03865v1 [math.NA] 14 Jul 2015).</a:t>
            </a:r>
          </a:p>
        </p:txBody>
      </p:sp>
      <p:sp>
        <p:nvSpPr>
          <p:cNvPr id="15" name="Прямоугольник 22"/>
          <p:cNvSpPr>
            <a:spLocks noChangeArrowheads="1"/>
          </p:cNvSpPr>
          <p:nvPr/>
        </p:nvSpPr>
        <p:spPr bwMode="auto">
          <a:xfrm>
            <a:off x="3005138" y="5784850"/>
            <a:ext cx="13446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ru-RU" sz="160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K=10</a:t>
            </a:r>
            <a:endParaRPr lang="ru-RU" altLang="ru-RU" sz="1600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365625" y="3451225"/>
            <a:ext cx="1295400" cy="43815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422400" y="3400425"/>
            <a:ext cx="1295400" cy="447675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924175" y="5776913"/>
            <a:ext cx="1136650" cy="354012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628650" y="88900"/>
            <a:ext cx="777240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Comparison BEM-MSPPA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vs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 Cubic Splines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1120775" y="6342063"/>
            <a:ext cx="6627813" cy="365125"/>
          </a:xfrm>
        </p:spPr>
        <p:txBody>
          <a:bodyPr/>
          <a:lstStyle/>
          <a:p>
            <a:pPr>
              <a:defRPr/>
            </a:pPr>
            <a:r>
              <a:rPr lang="en-US" b="1"/>
              <a:t>© Dikusar N. Shape Approximation Based on Higher-Degree Polynomials.  MMCP2017</a:t>
            </a:r>
            <a:endParaRPr lang="ru-RU" b="1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50F256-4428-4CC3-A527-AB58564F3A09}" type="slidenum">
              <a:rPr lang="ru-RU" altLang="ru-RU" sz="2000">
                <a:solidFill>
                  <a:srgbClr val="595959"/>
                </a:solidFill>
                <a:latin typeface="Century Gothic" panose="020B0502020202020204" pitchFamily="34" charset="0"/>
              </a:rPr>
              <a:pPr eaLnBrk="1" hangingPunct="1"/>
              <a:t>34</a:t>
            </a:fld>
            <a:endParaRPr lang="ru-RU" altLang="ru-RU" sz="200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370888" y="4178300"/>
            <a:ext cx="5048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ru-RU" altLang="ru-RU" sz="3200">
              <a:solidFill>
                <a:srgbClr val="00B050"/>
              </a:solidFill>
            </a:endParaRPr>
          </a:p>
        </p:txBody>
      </p:sp>
      <p:grpSp>
        <p:nvGrpSpPr>
          <p:cNvPr id="36887" name="Группа 25"/>
          <p:cNvGrpSpPr>
            <a:grpSpLocks/>
          </p:cNvGrpSpPr>
          <p:nvPr/>
        </p:nvGrpSpPr>
        <p:grpSpPr bwMode="auto">
          <a:xfrm>
            <a:off x="287338" y="6330950"/>
            <a:ext cx="684212" cy="357188"/>
            <a:chOff x="0" y="0"/>
            <a:chExt cx="1003300" cy="57785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0" y="0"/>
              <a:ext cx="1003300" cy="5778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0000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36914" name="Рисунок 27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77" t="42021" r="46417" b="42767"/>
            <a:stretch>
              <a:fillRect/>
            </a:stretch>
          </p:blipFill>
          <p:spPr bwMode="auto">
            <a:xfrm>
              <a:off x="31750" y="19050"/>
              <a:ext cx="9588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6443663" y="6308725"/>
            <a:ext cx="2085975" cy="365125"/>
          </a:xfrm>
        </p:spPr>
        <p:txBody>
          <a:bodyPr/>
          <a:lstStyle/>
          <a:p>
            <a:pPr>
              <a:defRPr/>
            </a:pPr>
            <a:r>
              <a:rPr lang="ru-RU" b="1"/>
              <a:t>3-7.07.2017</a:t>
            </a:r>
            <a:endParaRPr lang="ru-RU" b="1" dirty="0"/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1160463" y="1984375"/>
            <a:ext cx="722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ru-RU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ASC </a:t>
            </a:r>
            <a:endParaRPr lang="ru-RU" altLang="ru-RU"/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4113213" y="2055813"/>
            <a:ext cx="722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ru-RU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ASC </a:t>
            </a:r>
            <a:endParaRPr lang="ru-RU" altLang="ru-RU"/>
          </a:p>
        </p:txBody>
      </p:sp>
      <p:sp>
        <p:nvSpPr>
          <p:cNvPr id="28" name="Прямоугольник 22"/>
          <p:cNvSpPr>
            <a:spLocks noChangeArrowheads="1"/>
          </p:cNvSpPr>
          <p:nvPr/>
        </p:nvSpPr>
        <p:spPr bwMode="auto">
          <a:xfrm>
            <a:off x="488950" y="1450975"/>
            <a:ext cx="10334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ru-RU" sz="160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N=2713 </a:t>
            </a:r>
            <a:endParaRPr lang="ru-RU" altLang="ru-RU" sz="1600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61" name="Picture 2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1377950"/>
            <a:ext cx="2676525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Овал 28"/>
          <p:cNvSpPr/>
          <p:nvPr/>
        </p:nvSpPr>
        <p:spPr>
          <a:xfrm>
            <a:off x="7100888" y="3463925"/>
            <a:ext cx="1295400" cy="43815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6924675" y="2055813"/>
            <a:ext cx="722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ru-RU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ASC </a:t>
            </a:r>
            <a:endParaRPr lang="ru-RU" altLang="ru-RU"/>
          </a:p>
        </p:txBody>
      </p:sp>
      <p:sp>
        <p:nvSpPr>
          <p:cNvPr id="32" name="Прямоугольник 22"/>
          <p:cNvSpPr>
            <a:spLocks noChangeArrowheads="1"/>
          </p:cNvSpPr>
          <p:nvPr/>
        </p:nvSpPr>
        <p:spPr bwMode="auto">
          <a:xfrm>
            <a:off x="293688" y="3963988"/>
            <a:ext cx="10334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ru-RU" sz="1600">
                <a:solidFill>
                  <a:srgbClr val="0033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N=281 </a:t>
            </a:r>
            <a:endParaRPr lang="ru-RU" altLang="ru-RU" sz="1600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872163" y="4572000"/>
            <a:ext cx="78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BEM</a:t>
            </a:r>
            <a:endParaRPr lang="ru-RU" altLang="ru-RU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44064" name="Picture 3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0" b="10616"/>
          <a:stretch>
            <a:fillRect/>
          </a:stretch>
        </p:blipFill>
        <p:spPr bwMode="auto">
          <a:xfrm>
            <a:off x="6827838" y="4868863"/>
            <a:ext cx="768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14363" y="4314825"/>
            <a:ext cx="1317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measured points</a:t>
            </a:r>
            <a:endParaRPr lang="ru-RU" altLang="ru-RU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22"/>
          <p:cNvSpPr>
            <a:spLocks noChangeArrowheads="1"/>
          </p:cNvSpPr>
          <p:nvPr/>
        </p:nvSpPr>
        <p:spPr bwMode="auto">
          <a:xfrm>
            <a:off x="5651500" y="4076700"/>
            <a:ext cx="895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ru-RU" sz="1600"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K=10</a:t>
            </a:r>
            <a:endParaRPr lang="ru-RU" altLang="ru-RU" sz="1600" baseline="300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203575" y="4551363"/>
            <a:ext cx="78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BEM</a:t>
            </a:r>
            <a:endParaRPr lang="ru-RU" altLang="ru-RU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22"/>
          <p:cNvSpPr>
            <a:spLocks noChangeArrowheads="1"/>
          </p:cNvSpPr>
          <p:nvPr/>
        </p:nvSpPr>
        <p:spPr bwMode="auto">
          <a:xfrm>
            <a:off x="6659563" y="5291138"/>
            <a:ext cx="9572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altLang="ru-RU" sz="160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137.97</a:t>
            </a:r>
            <a:endParaRPr lang="ru-RU" altLang="ru-RU" sz="1600" baseline="30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560388" y="1377950"/>
            <a:ext cx="973137" cy="447675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277813" y="3873500"/>
            <a:ext cx="973137" cy="447675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317500" y="5305425"/>
            <a:ext cx="96838" cy="96838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4" name="Прямая со стрелкой 43"/>
          <p:cNvCxnSpPr/>
          <p:nvPr/>
        </p:nvCxnSpPr>
        <p:spPr>
          <a:xfrm flipH="1" flipV="1">
            <a:off x="314325" y="5119688"/>
            <a:ext cx="20638" cy="147637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262563" y="4132263"/>
            <a:ext cx="461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66FF33"/>
                </a:solidFill>
              </a:rPr>
              <a:t>C</a:t>
            </a:r>
            <a:r>
              <a:rPr lang="en-US" altLang="ru-RU" baseline="30000">
                <a:solidFill>
                  <a:srgbClr val="66FF33"/>
                </a:solidFill>
              </a:rPr>
              <a:t>0</a:t>
            </a:r>
            <a:endParaRPr lang="ru-RU" altLang="ru-RU" baseline="30000">
              <a:solidFill>
                <a:srgbClr val="66FF33"/>
              </a:solidFill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3576638" y="2852738"/>
            <a:ext cx="2147887" cy="369887"/>
          </a:xfrm>
          <a:prstGeom prst="rect">
            <a:avLst/>
          </a:prstGeom>
          <a:solidFill>
            <a:srgbClr val="FAFE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00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(800 coefficients)</a:t>
            </a:r>
            <a:endParaRPr lang="ru-RU" altLang="ru-RU">
              <a:solidFill>
                <a:srgbClr val="0000CC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183313" y="2924175"/>
            <a:ext cx="2386012" cy="369888"/>
          </a:xfrm>
          <a:prstGeom prst="rect">
            <a:avLst/>
          </a:prstGeom>
          <a:solidFill>
            <a:srgbClr val="FAFE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00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(1600 coefficients)</a:t>
            </a:r>
            <a:endParaRPr lang="ru-RU" altLang="ru-RU">
              <a:solidFill>
                <a:srgbClr val="0000CC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68313" y="2843213"/>
            <a:ext cx="2417762" cy="369887"/>
          </a:xfrm>
          <a:prstGeom prst="rect">
            <a:avLst/>
          </a:prstGeom>
          <a:solidFill>
            <a:srgbClr val="FAFE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00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(1200 coefficients)</a:t>
            </a:r>
            <a:endParaRPr lang="ru-RU" altLang="ru-RU">
              <a:solidFill>
                <a:srgbClr val="0000CC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4833938" y="4179888"/>
            <a:ext cx="166687" cy="16668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3" dur="500"/>
                                        <p:tgtEl>
                                          <p:spTgt spid="37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500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46" grpId="0" animBg="1"/>
      <p:bldP spid="11" grpId="0"/>
      <p:bldP spid="15" grpId="0"/>
      <p:bldP spid="2" grpId="0" animBg="1"/>
      <p:bldP spid="19" grpId="0" animBg="1"/>
      <p:bldP spid="21" grpId="0" animBg="1"/>
      <p:bldP spid="22" grpId="0"/>
      <p:bldP spid="24" grpId="0"/>
      <p:bldP spid="25" grpId="0"/>
      <p:bldP spid="26" grpId="0"/>
      <p:bldP spid="28" grpId="0"/>
      <p:bldP spid="29" grpId="0" animBg="1"/>
      <p:bldP spid="30" grpId="0"/>
      <p:bldP spid="32" grpId="0"/>
      <p:bldP spid="18" grpId="0"/>
      <p:bldP spid="37" grpId="0"/>
      <p:bldP spid="38" grpId="0"/>
      <p:bldP spid="39" grpId="0"/>
      <p:bldP spid="40" grpId="0"/>
      <p:bldP spid="41" grpId="0" animBg="1"/>
      <p:bldP spid="42" grpId="0" animBg="1"/>
      <p:bldP spid="43" grpId="0" animBg="1"/>
      <p:bldP spid="45" grpId="0"/>
      <p:bldP spid="47" grpId="0" animBg="1"/>
      <p:bldP spid="48" grpId="0" animBg="1"/>
      <p:bldP spid="49" grpId="0" animBg="1"/>
      <p:bldP spid="7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6"/>
          <p:cNvGrpSpPr>
            <a:grpSpLocks/>
          </p:cNvGrpSpPr>
          <p:nvPr/>
        </p:nvGrpSpPr>
        <p:grpSpPr bwMode="auto">
          <a:xfrm>
            <a:off x="255588" y="-168275"/>
            <a:ext cx="8483600" cy="3660775"/>
            <a:chOff x="255914" y="-168106"/>
            <a:chExt cx="8482502" cy="3660289"/>
          </a:xfrm>
        </p:grpSpPr>
        <p:sp>
          <p:nvSpPr>
            <p:cNvPr id="37977" name="Прямоугольник 53"/>
            <p:cNvSpPr>
              <a:spLocks noChangeArrowheads="1"/>
            </p:cNvSpPr>
            <p:nvPr/>
          </p:nvSpPr>
          <p:spPr bwMode="auto">
            <a:xfrm>
              <a:off x="5471802" y="2864056"/>
              <a:ext cx="3266614" cy="5847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600"/>
                <a:t>Approximation with  clothoid splines:</a:t>
              </a:r>
            </a:p>
            <a:p>
              <a:pPr eaLnBrk="1" hangingPunct="1"/>
              <a:r>
                <a:rPr lang="en-US" altLang="ru-RU" sz="1600"/>
                <a:t>          100 spirals MSE=0.0293)</a:t>
              </a:r>
              <a:endParaRPr lang="ru-RU" altLang="ru-RU" sz="1600"/>
            </a:p>
          </p:txBody>
        </p:sp>
        <p:pic>
          <p:nvPicPr>
            <p:cNvPr id="37978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59" t="23373" r="14441" b="20000"/>
            <a:stretch>
              <a:fillRect/>
            </a:stretch>
          </p:blipFill>
          <p:spPr bwMode="auto">
            <a:xfrm>
              <a:off x="5076056" y="-168106"/>
              <a:ext cx="3127368" cy="2887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79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59" t="28235" r="45500" b="20471"/>
            <a:stretch>
              <a:fillRect/>
            </a:stretch>
          </p:blipFill>
          <p:spPr bwMode="auto">
            <a:xfrm>
              <a:off x="539552" y="104487"/>
              <a:ext cx="3167360" cy="2615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80" name="Прямоугольник 52"/>
            <p:cNvSpPr>
              <a:spLocks noChangeArrowheads="1"/>
            </p:cNvSpPr>
            <p:nvPr/>
          </p:nvSpPr>
          <p:spPr bwMode="auto">
            <a:xfrm>
              <a:off x="255914" y="2907475"/>
              <a:ext cx="3176303" cy="58470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600"/>
                <a:t>Approximation with clothoid splines</a:t>
              </a:r>
            </a:p>
            <a:p>
              <a:pPr eaLnBrk="1" hangingPunct="1"/>
              <a:r>
                <a:rPr lang="en-US" altLang="ru-RU" sz="1600"/>
                <a:t>      200 spirals : (MSE=0.0091)</a:t>
              </a:r>
            </a:p>
          </p:txBody>
        </p:sp>
      </p:grp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211138" y="5013325"/>
            <a:ext cx="8785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FF0000"/>
                </a:solidFill>
              </a:rPr>
              <a:t>[A]  </a:t>
            </a:r>
            <a:r>
              <a:rPr lang="en-US" altLang="ru-RU"/>
              <a:t>David Ben-Haim, Gur Harary, Ayellet Tal. Piecewise 3D Euler spirals.  Proceedings of the 14th ACM Symposium on Solid and Physical Modeling, 2010, pp. 201-206.   </a:t>
            </a:r>
            <a:r>
              <a:rPr lang="en-US" altLang="ru-RU" u="sng">
                <a:hlinkClick r:id="rId5"/>
              </a:rPr>
              <a:t>http://webee.technion.ac.il/~ayellet/Ps/10-PiecewiseEuler.pdf</a:t>
            </a:r>
            <a:endParaRPr lang="ru-RU" altLang="ru-RU"/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250825" y="5786438"/>
            <a:ext cx="8642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 </a:t>
            </a:r>
            <a:r>
              <a:rPr lang="en-US" altLang="ru-RU">
                <a:solidFill>
                  <a:srgbClr val="FF0000"/>
                </a:solidFill>
              </a:rPr>
              <a:t>[B] </a:t>
            </a:r>
            <a:r>
              <a:rPr lang="en-US" altLang="ru-RU" i="1"/>
              <a:t>Ilya Baran, Jaakko Lehtinen, Jovan Popovic´</a:t>
            </a:r>
            <a:r>
              <a:rPr lang="en-US" altLang="ru-RU"/>
              <a:t>, Sketching Clothoid Splines Using Shortest Paths.  Computer Graphics Forum 29 (2), pp. 655-664.</a:t>
            </a:r>
            <a:endParaRPr lang="ru-RU" alt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22313" y="692150"/>
          <a:ext cx="7881937" cy="4408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4279"/>
                <a:gridCol w="1647886"/>
                <a:gridCol w="1504592"/>
                <a:gridCol w="1791180"/>
                <a:gridCol w="1625457"/>
                <a:gridCol w="778542"/>
              </a:tblGrid>
              <a:tr h="411536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     </a:t>
                      </a:r>
                      <a:r>
                        <a:rPr lang="en-US" sz="1200" dirty="0" smtClean="0">
                          <a:effectLst/>
                        </a:rPr>
                        <a:t>                     </a:t>
                      </a:r>
                      <a:r>
                        <a:rPr lang="ru-RU" sz="1200" dirty="0" smtClean="0">
                          <a:effectLst/>
                        </a:rPr>
                        <a:t>  </a:t>
                      </a:r>
                      <a:r>
                        <a:rPr lang="en-US" sz="1800" dirty="0" smtClean="0">
                          <a:effectLst/>
                        </a:rPr>
                        <a:t>Splines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BEM-MSPPA</a:t>
                      </a:r>
                      <a:endParaRPr kumimoji="0" lang="ru-RU" sz="16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1" marR="6858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1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              </a:t>
                      </a:r>
                      <a:r>
                        <a:rPr lang="en-US" sz="1800" dirty="0" smtClean="0">
                          <a:effectLst/>
                        </a:rPr>
                        <a:t>object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     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  </a:t>
                      </a:r>
                      <a:r>
                        <a:rPr kumimoji="0" lang="en-US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([A], [B])</a:t>
                      </a:r>
                      <a:endParaRPr kumimoji="0" lang="ru-RU" sz="14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K (BEM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BEM</a:t>
                      </a:r>
                      <a:r>
                        <a:rPr lang="en-US" sz="1600" dirty="0" smtClean="0">
                          <a:effectLst/>
                        </a:rPr>
                        <a:t>             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mse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1" marR="68581" marT="0" marB="0"/>
                </a:tc>
              </a:tr>
              <a:tr h="18707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[A] 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 CYR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marL="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K=100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K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       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US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0.0238</a:t>
                      </a:r>
                      <a:endParaRPr kumimoji="0" lang="ru-RU" sz="16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kumimoji="0"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1" marR="68581" marT="0" marB="0"/>
                </a:tc>
              </a:tr>
              <a:tr h="17147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[B]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 CYR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K=49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                      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kumimoji="0"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800" dirty="0" smtClean="0">
                        <a:effectLst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endParaRPr kumimoji="0"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800" dirty="0" smtClean="0">
                        <a:effectLst/>
                      </a:endParaRPr>
                    </a:p>
                    <a:p>
                      <a:pPr marL="0" algn="just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0.0036</a:t>
                      </a:r>
                      <a:endParaRPr kumimoji="0" lang="ru-RU" sz="16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 </a:t>
                      </a:r>
                    </a:p>
                  </a:txBody>
                  <a:tcPr marL="68581" marR="68581" marT="0" marB="0"/>
                </a:tc>
              </a:tr>
            </a:tbl>
          </a:graphicData>
        </a:graphic>
      </p:graphicFrame>
      <p:pic>
        <p:nvPicPr>
          <p:cNvPr id="39006" name="Picture 9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4"/>
          <a:stretch>
            <a:fillRect/>
          </a:stretch>
        </p:blipFill>
        <p:spPr bwMode="auto">
          <a:xfrm>
            <a:off x="2786063" y="2843213"/>
            <a:ext cx="3100387" cy="274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3001963" y="3871913"/>
            <a:ext cx="3009900" cy="2540000"/>
            <a:chOff x="952744" y="1952625"/>
            <a:chExt cx="3009900" cy="2540000"/>
          </a:xfrm>
        </p:grpSpPr>
        <p:pic>
          <p:nvPicPr>
            <p:cNvPr id="37974" name="Picture 6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744" y="1952625"/>
              <a:ext cx="3009900" cy="2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975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35"/>
            <a:stretch>
              <a:fillRect/>
            </a:stretch>
          </p:blipFill>
          <p:spPr bwMode="auto">
            <a:xfrm>
              <a:off x="1398587" y="1965954"/>
              <a:ext cx="1238250" cy="1040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976" name="TextBox 8"/>
            <p:cNvSpPr txBox="1">
              <a:spLocks noChangeArrowheads="1"/>
            </p:cNvSpPr>
            <p:nvPr/>
          </p:nvSpPr>
          <p:spPr bwMode="auto">
            <a:xfrm>
              <a:off x="2146300" y="3008257"/>
              <a:ext cx="16383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/>
                <a:t>121 points on an Euler Spiral </a:t>
              </a:r>
            </a:p>
            <a:p>
              <a:pPr eaLnBrk="1" hangingPunct="1"/>
              <a:r>
                <a:rPr lang="en-US" altLang="ru-RU"/>
                <a:t>    (clothoid)</a:t>
              </a:r>
              <a:endParaRPr lang="ru-RU" altLang="ru-RU"/>
            </a:p>
          </p:txBody>
        </p:sp>
      </p:grpSp>
      <p:sp>
        <p:nvSpPr>
          <p:cNvPr id="57" name="Прямоугольник 56"/>
          <p:cNvSpPr>
            <a:spLocks noChangeArrowheads="1"/>
          </p:cNvSpPr>
          <p:nvPr/>
        </p:nvSpPr>
        <p:spPr bwMode="auto">
          <a:xfrm>
            <a:off x="2954338" y="5735638"/>
            <a:ext cx="2827337" cy="646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BEM-approximation with </a:t>
            </a:r>
          </a:p>
          <a:p>
            <a:pPr eaLnBrk="1" hangingPunct="1"/>
            <a:r>
              <a:rPr lang="en-US" altLang="ru-RU"/>
              <a:t>7 segments: (MSE=0.01)</a:t>
            </a:r>
            <a:endParaRPr lang="ru-RU" altLang="ru-RU"/>
          </a:p>
        </p:txBody>
      </p:sp>
      <p:pic>
        <p:nvPicPr>
          <p:cNvPr id="58" name="Picture 3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907">
            <a:off x="3778250" y="671513"/>
            <a:ext cx="11779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Прямоугольник 58"/>
          <p:cNvSpPr>
            <a:spLocks noChangeArrowheads="1"/>
          </p:cNvSpPr>
          <p:nvPr/>
        </p:nvSpPr>
        <p:spPr bwMode="auto">
          <a:xfrm>
            <a:off x="900113" y="2555875"/>
            <a:ext cx="6938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FF0000"/>
                </a:solidFill>
              </a:rPr>
              <a:t>[A]</a:t>
            </a:r>
            <a:r>
              <a:rPr lang="en-US" altLang="ru-RU"/>
              <a:t> </a:t>
            </a:r>
            <a:r>
              <a:rPr lang="en-US" altLang="ru-RU" u="sng">
                <a:hlinkClick r:id="rId5"/>
              </a:rPr>
              <a:t>http://webee.technion.ac.il/~ayellet/Ps/10-PiecewiseEuler.pdf</a:t>
            </a:r>
            <a:endParaRPr lang="ru-RU" altLang="ru-RU"/>
          </a:p>
        </p:txBody>
      </p:sp>
      <p:sp>
        <p:nvSpPr>
          <p:cNvPr id="37" name="Заголовок 1"/>
          <p:cNvSpPr>
            <a:spLocks noGrp="1"/>
          </p:cNvSpPr>
          <p:nvPr>
            <p:ph type="title"/>
          </p:nvPr>
        </p:nvSpPr>
        <p:spPr>
          <a:xfrm>
            <a:off x="611188" y="-3175"/>
            <a:ext cx="8172450" cy="6953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Comparison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BEM-MSPPA with other methods</a:t>
            </a:r>
            <a:endParaRPr lang="ru-RU" sz="3200" dirty="0"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37935" name="Text Box 18"/>
          <p:cNvSpPr txBox="1">
            <a:spLocks noChangeArrowheads="1"/>
          </p:cNvSpPr>
          <p:nvPr/>
        </p:nvSpPr>
        <p:spPr bwMode="auto">
          <a:xfrm>
            <a:off x="2914650" y="2622550"/>
            <a:ext cx="557213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5" name="Picture 17" descr="ARCHEOLO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1798638"/>
            <a:ext cx="16367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37" name="Text Box 16"/>
          <p:cNvSpPr txBox="1">
            <a:spLocks noChangeArrowheads="1"/>
          </p:cNvSpPr>
          <p:nvPr/>
        </p:nvSpPr>
        <p:spPr bwMode="auto">
          <a:xfrm>
            <a:off x="2887663" y="2641600"/>
            <a:ext cx="69850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7938" name="Text Box 10"/>
          <p:cNvSpPr txBox="1">
            <a:spLocks noChangeArrowheads="1"/>
          </p:cNvSpPr>
          <p:nvPr/>
        </p:nvSpPr>
        <p:spPr bwMode="auto">
          <a:xfrm>
            <a:off x="2876550" y="2632075"/>
            <a:ext cx="7461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7939" name="Text Box 12"/>
          <p:cNvSpPr txBox="1">
            <a:spLocks noChangeArrowheads="1"/>
          </p:cNvSpPr>
          <p:nvPr/>
        </p:nvSpPr>
        <p:spPr bwMode="auto">
          <a:xfrm>
            <a:off x="2944813" y="2624138"/>
            <a:ext cx="474662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7940" name="Text Box 26"/>
          <p:cNvSpPr txBox="1">
            <a:spLocks noChangeArrowheads="1"/>
          </p:cNvSpPr>
          <p:nvPr/>
        </p:nvSpPr>
        <p:spPr bwMode="auto">
          <a:xfrm>
            <a:off x="2876550" y="2597150"/>
            <a:ext cx="7461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7941" name="Text Box 32"/>
          <p:cNvSpPr txBox="1">
            <a:spLocks noChangeArrowheads="1"/>
          </p:cNvSpPr>
          <p:nvPr/>
        </p:nvSpPr>
        <p:spPr bwMode="auto">
          <a:xfrm>
            <a:off x="2965450" y="2636838"/>
            <a:ext cx="536575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7942" name="Text Box 14"/>
          <p:cNvSpPr txBox="1">
            <a:spLocks noChangeArrowheads="1"/>
          </p:cNvSpPr>
          <p:nvPr/>
        </p:nvSpPr>
        <p:spPr bwMode="auto">
          <a:xfrm>
            <a:off x="2944813" y="2624138"/>
            <a:ext cx="474662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7943" name="Text Box 30"/>
          <p:cNvSpPr txBox="1">
            <a:spLocks noChangeArrowheads="1"/>
          </p:cNvSpPr>
          <p:nvPr/>
        </p:nvSpPr>
        <p:spPr bwMode="auto">
          <a:xfrm>
            <a:off x="3027363" y="2597150"/>
            <a:ext cx="474662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7944" name="Text Box 19"/>
          <p:cNvSpPr txBox="1">
            <a:spLocks noChangeArrowheads="1"/>
          </p:cNvSpPr>
          <p:nvPr/>
        </p:nvSpPr>
        <p:spPr bwMode="auto">
          <a:xfrm>
            <a:off x="2900363" y="2638425"/>
            <a:ext cx="7461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36217" name="Picture 25" descr="B_ori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546475"/>
            <a:ext cx="150177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15" name="Picture 23" descr="B_orig_res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3386138"/>
            <a:ext cx="171291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47" name="Text Box 24"/>
          <p:cNvSpPr txBox="1">
            <a:spLocks noChangeArrowheads="1"/>
          </p:cNvSpPr>
          <p:nvPr/>
        </p:nvSpPr>
        <p:spPr bwMode="auto">
          <a:xfrm>
            <a:off x="2930525" y="2584450"/>
            <a:ext cx="5365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7948" name="Text Box 22"/>
          <p:cNvSpPr txBox="1">
            <a:spLocks noChangeArrowheads="1"/>
          </p:cNvSpPr>
          <p:nvPr/>
        </p:nvSpPr>
        <p:spPr bwMode="auto">
          <a:xfrm>
            <a:off x="3001963" y="2652713"/>
            <a:ext cx="474662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36225" name="Picture 3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749425"/>
            <a:ext cx="11779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212" name="Picture 20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7" b="6473"/>
          <a:stretch>
            <a:fillRect/>
          </a:stretch>
        </p:blipFill>
        <p:spPr bwMode="auto">
          <a:xfrm>
            <a:off x="4802188" y="3368675"/>
            <a:ext cx="139065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3089275" y="2840038"/>
            <a:ext cx="879475" cy="4222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708525" y="2801938"/>
            <a:ext cx="877888" cy="4206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089275" y="4495800"/>
            <a:ext cx="879475" cy="420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727575" y="4495800"/>
            <a:ext cx="879475" cy="4222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3574" name="Picture 8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6"/>
          <a:stretch>
            <a:fillRect/>
          </a:stretch>
        </p:blipFill>
        <p:spPr bwMode="auto">
          <a:xfrm>
            <a:off x="6273800" y="1622425"/>
            <a:ext cx="161925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75" name="Picture 8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"/>
          <a:stretch>
            <a:fillRect/>
          </a:stretch>
        </p:blipFill>
        <p:spPr bwMode="auto">
          <a:xfrm>
            <a:off x="6372225" y="3413125"/>
            <a:ext cx="14224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3995738" y="3051175"/>
            <a:ext cx="731837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094163" y="4702175"/>
            <a:ext cx="533400" cy="4763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1116013" y="6392863"/>
            <a:ext cx="7513637" cy="365125"/>
          </a:xfrm>
        </p:spPr>
        <p:txBody>
          <a:bodyPr/>
          <a:lstStyle/>
          <a:p>
            <a:pPr>
              <a:defRPr/>
            </a:pPr>
            <a:r>
              <a:rPr lang="en-US" b="1"/>
              <a:t>© Dikusar N. Shape Approximation Based on Higher-Degree Polynomials.  MMCP2017</a:t>
            </a:r>
            <a:endParaRPr lang="ru-RU" b="1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CA992EC-E115-4341-96D6-DBA1B11DDE54}" type="slidenum">
              <a:rPr lang="ru-RU" altLang="ru-RU" sz="2000">
                <a:solidFill>
                  <a:srgbClr val="595959"/>
                </a:solidFill>
                <a:latin typeface="Century Gothic" panose="020B0502020202020204" pitchFamily="34" charset="0"/>
              </a:rPr>
              <a:pPr eaLnBrk="1" hangingPunct="1"/>
              <a:t>35</a:t>
            </a:fld>
            <a:endParaRPr lang="ru-RU" altLang="ru-RU" sz="200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634038" y="2692400"/>
            <a:ext cx="5048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ru-RU" altLang="ru-RU" sz="3200">
              <a:solidFill>
                <a:srgbClr val="00B050"/>
              </a:solidFill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611813" y="4410075"/>
            <a:ext cx="504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ru-RU" altLang="ru-RU" sz="3200">
              <a:solidFill>
                <a:srgbClr val="00B050"/>
              </a:solidFill>
            </a:endParaRPr>
          </a:p>
        </p:txBody>
      </p:sp>
      <p:grpSp>
        <p:nvGrpSpPr>
          <p:cNvPr id="37963" name="Группа 39"/>
          <p:cNvGrpSpPr>
            <a:grpSpLocks/>
          </p:cNvGrpSpPr>
          <p:nvPr/>
        </p:nvGrpSpPr>
        <p:grpSpPr bwMode="auto">
          <a:xfrm>
            <a:off x="287338" y="6330950"/>
            <a:ext cx="684212" cy="357188"/>
            <a:chOff x="0" y="0"/>
            <a:chExt cx="1003300" cy="57785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0" y="0"/>
              <a:ext cx="1003300" cy="5778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0000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37973" name="Рисунок 46"/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77" t="42021" r="46417" b="42767"/>
            <a:stretch>
              <a:fillRect/>
            </a:stretch>
          </p:blipFill>
          <p:spPr bwMode="auto">
            <a:xfrm>
              <a:off x="31750" y="19050"/>
              <a:ext cx="9588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b="1"/>
              <a:t>3-7.07.2017</a:t>
            </a:r>
            <a:endParaRPr lang="ru-RU" b="1" dirty="0"/>
          </a:p>
        </p:txBody>
      </p:sp>
      <p:pic>
        <p:nvPicPr>
          <p:cNvPr id="40016" name="Picture 80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3"/>
          <a:stretch>
            <a:fillRect/>
          </a:stretch>
        </p:blipFill>
        <p:spPr bwMode="auto">
          <a:xfrm>
            <a:off x="4435475" y="1733550"/>
            <a:ext cx="168116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3806825" y="708025"/>
            <a:ext cx="1133475" cy="649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009900" y="112713"/>
            <a:ext cx="3141663" cy="538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ru-RU" sz="29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  <a:hlinkClick r:id="rId5"/>
              </a:rPr>
              <a:t>Piecewise Euler</a:t>
            </a:r>
            <a:endParaRPr lang="ru-RU" sz="29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0" name="Прямоугольник 53"/>
          <p:cNvSpPr>
            <a:spLocks noChangeArrowheads="1"/>
          </p:cNvSpPr>
          <p:nvPr/>
        </p:nvSpPr>
        <p:spPr bwMode="auto">
          <a:xfrm>
            <a:off x="4094163" y="3632200"/>
            <a:ext cx="614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>
                <a:solidFill>
                  <a:srgbClr val="0000CC"/>
                </a:solidFill>
              </a:rPr>
              <a:t>C</a:t>
            </a:r>
            <a:r>
              <a:rPr lang="en-US" altLang="ru-RU" sz="1600" baseline="30000">
                <a:solidFill>
                  <a:srgbClr val="0000CC"/>
                </a:solidFill>
              </a:rPr>
              <a:t>0</a:t>
            </a:r>
            <a:r>
              <a:rPr lang="en-US" altLang="ru-RU" sz="1600">
                <a:solidFill>
                  <a:srgbClr val="0000CC"/>
                </a:solidFill>
              </a:rPr>
              <a:t>  </a:t>
            </a:r>
            <a:r>
              <a:rPr lang="en-US" altLang="ru-RU" sz="1600">
                <a:solidFill>
                  <a:srgbClr val="FF0000"/>
                </a:solidFill>
              </a:rPr>
              <a:t>      BEM</a:t>
            </a:r>
            <a:endParaRPr lang="ru-RU" altLang="ru-RU" sz="1600">
              <a:solidFill>
                <a:srgbClr val="FF0000"/>
              </a:solidFill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6634163" y="4657725"/>
            <a:ext cx="8985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N=216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6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400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400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63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63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136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136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500"/>
                                        <p:tgtEl>
                                          <p:spTgt spid="136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136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3" dur="500"/>
                                        <p:tgtEl>
                                          <p:spTgt spid="40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39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25 -4.81481E-6 L 0.25018 -0.41574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390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3" y="-20787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3" dur="6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46" grpId="0"/>
      <p:bldP spid="46" grpId="1"/>
      <p:bldP spid="57" grpId="0" animBg="1"/>
      <p:bldP spid="57" grpId="1" animBg="1"/>
      <p:bldP spid="59" grpId="0"/>
      <p:bldP spid="37" grpId="0"/>
      <p:bldP spid="3" grpId="0" animBg="1"/>
      <p:bldP spid="3" grpId="1" animBg="1"/>
      <p:bldP spid="39" grpId="0" animBg="1"/>
      <p:bldP spid="39" grpId="1" animBg="1"/>
      <p:bldP spid="42" grpId="0" animBg="1"/>
      <p:bldP spid="42" grpId="1" animBg="1"/>
      <p:bldP spid="43" grpId="0" animBg="1"/>
      <p:bldP spid="43" grpId="1" animBg="1"/>
      <p:bldP spid="36" grpId="0"/>
      <p:bldP spid="36" grpId="1"/>
      <p:bldP spid="38" grpId="0"/>
      <p:bldP spid="38" grpId="1"/>
      <p:bldP spid="7" grpId="0" animBg="1"/>
      <p:bldP spid="13" grpId="0"/>
      <p:bldP spid="60" grpId="0"/>
      <p:bldP spid="60" grpId="1"/>
      <p:bldP spid="9" grpId="0"/>
      <p:bldP spid="9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916238" y="169863"/>
            <a:ext cx="3817937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dirty="0"/>
              <a:t>Lines on an eye retina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0"/>
          <a:stretch>
            <a:fillRect/>
          </a:stretch>
        </p:blipFill>
        <p:spPr bwMode="auto">
          <a:xfrm>
            <a:off x="1042988" y="796925"/>
            <a:ext cx="3457575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787400"/>
            <a:ext cx="546258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88" y="3602038"/>
            <a:ext cx="129540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7024688" y="1111250"/>
            <a:ext cx="142875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2. Smoothing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7221538" y="3644900"/>
            <a:ext cx="2030412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3. Informative Signs</a:t>
            </a: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7164388" y="1989138"/>
            <a:ext cx="2030412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3. Informative Signs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751763" y="2360613"/>
            <a:ext cx="1250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/>
              <a:t>20.19</a:t>
            </a:r>
            <a:endParaRPr lang="ru-RU" altLang="ru-RU" sz="320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739063" y="4302125"/>
            <a:ext cx="12493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/>
              <a:t>13.81</a:t>
            </a:r>
            <a:endParaRPr lang="ru-RU" altLang="ru-RU" sz="3200"/>
          </a:p>
        </p:txBody>
      </p:sp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1125538" y="661988"/>
            <a:ext cx="3006725" cy="5483225"/>
            <a:chOff x="3698778" y="721274"/>
            <a:chExt cx="3005444" cy="5328990"/>
          </a:xfrm>
        </p:grpSpPr>
        <p:pic>
          <p:nvPicPr>
            <p:cNvPr id="38949" name="Picture 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778" y="3344111"/>
              <a:ext cx="2890950" cy="2706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50" name="Picture 7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0926" y="721274"/>
              <a:ext cx="2953296" cy="305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b="1"/>
              <a:t>3-7.07.2017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25538" y="6370638"/>
            <a:ext cx="6491287" cy="365125"/>
          </a:xfrm>
        </p:spPr>
        <p:txBody>
          <a:bodyPr/>
          <a:lstStyle/>
          <a:p>
            <a:pPr>
              <a:defRPr/>
            </a:pPr>
            <a:r>
              <a:rPr lang="en-US" b="1" dirty="0"/>
              <a:t>© Dikusar N. Shape Approximation Based on Higher-Degree Polynomials.  MMCP2017</a:t>
            </a:r>
            <a:endParaRPr lang="ru-RU" b="1" dirty="0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503363"/>
            <a:ext cx="1243013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27" name="Группа 51"/>
          <p:cNvGrpSpPr>
            <a:grpSpLocks/>
          </p:cNvGrpSpPr>
          <p:nvPr/>
        </p:nvGrpSpPr>
        <p:grpSpPr bwMode="auto">
          <a:xfrm>
            <a:off x="287338" y="6330950"/>
            <a:ext cx="684212" cy="357188"/>
            <a:chOff x="0" y="0"/>
            <a:chExt cx="1003300" cy="57785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0"/>
              <a:ext cx="1003300" cy="5778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0000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38948" name="Рисунок 53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77" t="42021" r="46417" b="42767"/>
            <a:stretch>
              <a:fillRect/>
            </a:stretch>
          </p:blipFill>
          <p:spPr bwMode="auto">
            <a:xfrm>
              <a:off x="31750" y="19050"/>
              <a:ext cx="9588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928" name="Номер слайда 6"/>
          <p:cNvSpPr txBox="1">
            <a:spLocks/>
          </p:cNvSpPr>
          <p:nvPr/>
        </p:nvSpPr>
        <p:spPr bwMode="auto">
          <a:xfrm>
            <a:off x="8532813" y="6370638"/>
            <a:ext cx="561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" rIns="45720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F673A7D-BD9E-471B-AE97-2EF31FBB8ACC}" type="slidenum">
              <a:rPr lang="ru-RU" altLang="ru-RU" sz="2000">
                <a:solidFill>
                  <a:srgbClr val="595959"/>
                </a:solidFill>
                <a:latin typeface="Century Gothic" panose="020B0502020202020204" pitchFamily="34" charset="0"/>
              </a:rPr>
              <a:pPr eaLnBrk="1" hangingPunct="1"/>
              <a:t>36</a:t>
            </a:fld>
            <a:endParaRPr lang="ru-RU" altLang="ru-RU" sz="200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770188" y="169863"/>
            <a:ext cx="3963987" cy="5222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Picture of a knee joint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3924300" y="1052513"/>
            <a:ext cx="1825625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1. Measurements</a:t>
            </a: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198438" y="131763"/>
            <a:ext cx="1246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0000CC"/>
                </a:solidFill>
                <a:latin typeface="Comic Sans MS" panose="030F0702030302020204" pitchFamily="66" charset="0"/>
              </a:rPr>
              <a:t>Examples.</a:t>
            </a:r>
            <a:endParaRPr lang="ru-RU" altLang="ru-RU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221538" y="431800"/>
            <a:ext cx="1800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>
                <a:solidFill>
                  <a:srgbClr val="FF0000"/>
                </a:solidFill>
              </a:rPr>
              <a:t>K=4/M=0</a:t>
            </a:r>
            <a:endParaRPr lang="ru-RU" altLang="ru-RU" sz="3200">
              <a:solidFill>
                <a:srgbClr val="FF0000"/>
              </a:solidFill>
            </a:endParaRPr>
          </a:p>
        </p:txBody>
      </p:sp>
      <p:grpSp>
        <p:nvGrpSpPr>
          <p:cNvPr id="8" name="Группа 10"/>
          <p:cNvGrpSpPr>
            <a:grpSpLocks/>
          </p:cNvGrpSpPr>
          <p:nvPr/>
        </p:nvGrpSpPr>
        <p:grpSpPr bwMode="auto">
          <a:xfrm>
            <a:off x="5219700" y="744538"/>
            <a:ext cx="2644775" cy="5316537"/>
            <a:chOff x="777928" y="775713"/>
            <a:chExt cx="2623024" cy="5145666"/>
          </a:xfrm>
        </p:grpSpPr>
        <p:pic>
          <p:nvPicPr>
            <p:cNvPr id="38943" name="Picture 2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710" y="3255882"/>
              <a:ext cx="2542049" cy="2665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44" name="Picture 5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71"/>
            <a:stretch>
              <a:fillRect/>
            </a:stretch>
          </p:blipFill>
          <p:spPr bwMode="auto">
            <a:xfrm>
              <a:off x="777928" y="775713"/>
              <a:ext cx="2623024" cy="255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9"/>
          <p:cNvGrpSpPr>
            <a:grpSpLocks/>
          </p:cNvGrpSpPr>
          <p:nvPr/>
        </p:nvGrpSpPr>
        <p:grpSpPr bwMode="auto">
          <a:xfrm>
            <a:off x="2328863" y="944563"/>
            <a:ext cx="5359400" cy="4752975"/>
            <a:chOff x="2328943" y="945088"/>
            <a:chExt cx="5358561" cy="4752528"/>
          </a:xfrm>
        </p:grpSpPr>
        <p:pic>
          <p:nvPicPr>
            <p:cNvPr id="38936" name="Picture 10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272"/>
            <a:stretch>
              <a:fillRect/>
            </a:stretch>
          </p:blipFill>
          <p:spPr bwMode="auto">
            <a:xfrm>
              <a:off x="2328943" y="945088"/>
              <a:ext cx="5358561" cy="475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7" name="Picture 11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16" t="45592" b="8818"/>
            <a:stretch>
              <a:fillRect/>
            </a:stretch>
          </p:blipFill>
          <p:spPr bwMode="auto">
            <a:xfrm>
              <a:off x="3491612" y="3787703"/>
              <a:ext cx="1720576" cy="1309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8" name="Picture 15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042"/>
            <a:stretch>
              <a:fillRect/>
            </a:stretch>
          </p:blipFill>
          <p:spPr bwMode="auto">
            <a:xfrm>
              <a:off x="4910100" y="1920867"/>
              <a:ext cx="1116139" cy="1084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39" name="Picture 16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042"/>
            <a:stretch>
              <a:fillRect/>
            </a:stretch>
          </p:blipFill>
          <p:spPr bwMode="auto">
            <a:xfrm>
              <a:off x="6137902" y="4273582"/>
              <a:ext cx="1478044" cy="97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40" name="Picture 29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57"/>
            <a:stretch>
              <a:fillRect/>
            </a:stretch>
          </p:blipFill>
          <p:spPr bwMode="auto">
            <a:xfrm>
              <a:off x="2903311" y="2709178"/>
              <a:ext cx="1848870" cy="925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41" name="Picture 30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23"/>
            <a:stretch>
              <a:fillRect/>
            </a:stretch>
          </p:blipFill>
          <p:spPr bwMode="auto">
            <a:xfrm>
              <a:off x="3338339" y="1646243"/>
              <a:ext cx="1498773" cy="618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42" name="Picture 13"/>
            <p:cNvPicPr>
              <a:picLocks noChangeAspect="1" noChangeArrowheads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042"/>
            <a:stretch>
              <a:fillRect/>
            </a:stretch>
          </p:blipFill>
          <p:spPr bwMode="auto">
            <a:xfrm>
              <a:off x="2881129" y="2170788"/>
              <a:ext cx="1669129" cy="536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77A1E89-B22F-4FBB-9DDC-6E6EFDD98998}" type="slidenum">
              <a:rPr lang="ru-RU" altLang="ru-RU">
                <a:solidFill>
                  <a:srgbClr val="595959"/>
                </a:solidFill>
                <a:latin typeface="Century Gothic" panose="020B0502020202020204" pitchFamily="34" charset="0"/>
              </a:rPr>
              <a:pPr eaLnBrk="1" hangingPunct="1"/>
              <a:t>36</a:t>
            </a:fld>
            <a:endParaRPr lang="ru-RU" altLang="ru-RU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40712 0.001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4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/>
      <p:bldP spid="25" grpId="1"/>
      <p:bldP spid="26" grpId="0"/>
      <p:bldP spid="26" grpId="1"/>
      <p:bldP spid="20" grpId="0"/>
      <p:bldP spid="20" grpId="1"/>
      <p:bldP spid="21" grpId="0" animBg="1"/>
      <p:bldP spid="21" grpId="1" animBg="1"/>
      <p:bldP spid="27" grpId="0"/>
      <p:bldP spid="28" grpId="0"/>
      <p:bldP spid="28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0488" y="765175"/>
          <a:ext cx="8891587" cy="5734050"/>
        </p:xfrm>
        <a:graphic>
          <a:graphicData uri="http://schemas.openxmlformats.org/drawingml/2006/table">
            <a:tbl>
              <a:tblPr/>
              <a:tblGrid>
                <a:gridCol w="2222897"/>
                <a:gridCol w="2222897"/>
                <a:gridCol w="2222897"/>
                <a:gridCol w="2222897"/>
              </a:tblGrid>
              <a:tr h="18924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090160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090160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090160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090160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11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090160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090160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090160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r>
                        <a:rPr lang="en-US" sz="1100" dirty="0">
                          <a:latin typeface="Calibri"/>
                          <a:ea typeface="Times New Roman"/>
                          <a:cs typeface="Times New Roman"/>
                        </a:rPr>
                        <a:t>    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090160" algn="l"/>
                        </a:tabLst>
                        <a:defRPr/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4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090160" algn="l"/>
                        </a:tabLs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090160" algn="l"/>
                        </a:tabLs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090160" algn="l"/>
                        </a:tabLs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090160" algn="l"/>
                        </a:tabLs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3" marR="685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3097" name="Picture 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908050"/>
            <a:ext cx="189071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1" b="6531"/>
          <a:stretch>
            <a:fillRect/>
          </a:stretch>
        </p:blipFill>
        <p:spPr bwMode="auto">
          <a:xfrm>
            <a:off x="4643438" y="3756025"/>
            <a:ext cx="720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1727200"/>
            <a:ext cx="112395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1"/>
          <a:stretch>
            <a:fillRect/>
          </a:stretch>
        </p:blipFill>
        <p:spPr bwMode="auto">
          <a:xfrm>
            <a:off x="4587875" y="827088"/>
            <a:ext cx="2160588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49454">
            <a:off x="2486025" y="3783013"/>
            <a:ext cx="68103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63" name="Picture 7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1"/>
          <a:stretch>
            <a:fillRect/>
          </a:stretch>
        </p:blipFill>
        <p:spPr bwMode="auto">
          <a:xfrm>
            <a:off x="2411413" y="2630488"/>
            <a:ext cx="2108200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11" name="Picture 7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0"/>
          <a:stretch>
            <a:fillRect/>
          </a:stretch>
        </p:blipFill>
        <p:spPr bwMode="auto">
          <a:xfrm>
            <a:off x="107950" y="836613"/>
            <a:ext cx="1106488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5"/>
          <a:stretch>
            <a:fillRect/>
          </a:stretch>
        </p:blipFill>
        <p:spPr bwMode="auto">
          <a:xfrm>
            <a:off x="5091113" y="1076325"/>
            <a:ext cx="1087437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8"/>
          <a:stretch>
            <a:fillRect/>
          </a:stretch>
        </p:blipFill>
        <p:spPr bwMode="auto">
          <a:xfrm>
            <a:off x="6904038" y="2746375"/>
            <a:ext cx="1931987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1"/>
          <a:stretch>
            <a:fillRect/>
          </a:stretch>
        </p:blipFill>
        <p:spPr bwMode="auto">
          <a:xfrm>
            <a:off x="152400" y="2635250"/>
            <a:ext cx="212725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90613" y="6356350"/>
            <a:ext cx="7729537" cy="501650"/>
          </a:xfrm>
        </p:spPr>
        <p:txBody>
          <a:bodyPr/>
          <a:lstStyle/>
          <a:p>
            <a:pPr>
              <a:defRPr/>
            </a:pPr>
            <a:r>
              <a:rPr lang="en-US" b="1"/>
              <a:t>© Dikusar N. Shape Approximation Based on Higher-Degree Polynomials.  MMCP2017</a:t>
            </a:r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676992-270E-4C09-B4A4-27CF87E09398}" type="slidenum">
              <a:rPr lang="ru-RU" altLang="ru-RU" sz="2000">
                <a:solidFill>
                  <a:srgbClr val="595959"/>
                </a:solidFill>
                <a:latin typeface="Century Gothic" panose="020B0502020202020204" pitchFamily="34" charset="0"/>
              </a:rPr>
              <a:pPr eaLnBrk="1" hangingPunct="1"/>
              <a:t>37</a:t>
            </a:fld>
            <a:endParaRPr lang="ru-RU" altLang="ru-RU" sz="200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6373" name="Picture 18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2"/>
          <a:stretch>
            <a:fillRect/>
          </a:stretch>
        </p:blipFill>
        <p:spPr bwMode="auto">
          <a:xfrm>
            <a:off x="7038975" y="4822825"/>
            <a:ext cx="1357313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TextBox 92"/>
          <p:cNvSpPr txBox="1"/>
          <p:nvPr/>
        </p:nvSpPr>
        <p:spPr>
          <a:xfrm>
            <a:off x="57150" y="246063"/>
            <a:ext cx="88788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        Complex Shapes  are approximated by 12</a:t>
            </a:r>
            <a:r>
              <a:rPr lang="en-US" sz="2000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th</a:t>
            </a:r>
            <a:r>
              <a:rPr lang="en-US" sz="2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 order BEM-LSPPA</a:t>
            </a:r>
            <a:endParaRPr lang="ru-RU" sz="2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54" name="Рисунок 53" descr="DUBNA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797425"/>
            <a:ext cx="15811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7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9"/>
          <a:stretch>
            <a:fillRect/>
          </a:stretch>
        </p:blipFill>
        <p:spPr bwMode="auto">
          <a:xfrm>
            <a:off x="622300" y="4935538"/>
            <a:ext cx="1239838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31"/>
          <p:cNvSpPr txBox="1">
            <a:spLocks noChangeArrowheads="1"/>
          </p:cNvSpPr>
          <p:nvPr/>
        </p:nvSpPr>
        <p:spPr bwMode="auto">
          <a:xfrm>
            <a:off x="8161338" y="5992813"/>
            <a:ext cx="790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K=25</a:t>
            </a:r>
            <a:endParaRPr lang="ru-RU" altLang="ru-RU"/>
          </a:p>
        </p:txBody>
      </p:sp>
      <p:pic>
        <p:nvPicPr>
          <p:cNvPr id="56394" name="Picture 74" descr="D:\РАБОЧАЯ\2016\VIII-2016\РИСУНКИ\Ws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5" b="6511"/>
          <a:stretch>
            <a:fillRect/>
          </a:stretch>
        </p:blipFill>
        <p:spPr bwMode="auto">
          <a:xfrm>
            <a:off x="2771775" y="4700588"/>
            <a:ext cx="9620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Box 31"/>
          <p:cNvSpPr txBox="1">
            <a:spLocks noChangeArrowheads="1"/>
          </p:cNvSpPr>
          <p:nvPr/>
        </p:nvSpPr>
        <p:spPr bwMode="auto">
          <a:xfrm>
            <a:off x="3851275" y="5964238"/>
            <a:ext cx="709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K=12</a:t>
            </a:r>
            <a:endParaRPr lang="ru-RU" altLang="ru-RU"/>
          </a:p>
        </p:txBody>
      </p:sp>
      <p:sp>
        <p:nvSpPr>
          <p:cNvPr id="62" name="TextBox 31"/>
          <p:cNvSpPr txBox="1">
            <a:spLocks noChangeArrowheads="1"/>
          </p:cNvSpPr>
          <p:nvPr/>
        </p:nvSpPr>
        <p:spPr bwMode="auto">
          <a:xfrm>
            <a:off x="1579563" y="5964238"/>
            <a:ext cx="663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K=8</a:t>
            </a:r>
            <a:endParaRPr lang="ru-RU" altLang="ru-RU"/>
          </a:p>
        </p:txBody>
      </p:sp>
      <p:sp>
        <p:nvSpPr>
          <p:cNvPr id="63" name="TextBox 31"/>
          <p:cNvSpPr txBox="1">
            <a:spLocks noChangeArrowheads="1"/>
          </p:cNvSpPr>
          <p:nvPr/>
        </p:nvSpPr>
        <p:spPr bwMode="auto">
          <a:xfrm>
            <a:off x="846138" y="5292725"/>
            <a:ext cx="1098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Dubna</a:t>
            </a:r>
            <a:endParaRPr lang="ru-RU" altLang="ru-RU"/>
          </a:p>
        </p:txBody>
      </p:sp>
      <p:grpSp>
        <p:nvGrpSpPr>
          <p:cNvPr id="39981" name="Группа 56"/>
          <p:cNvGrpSpPr>
            <a:grpSpLocks/>
          </p:cNvGrpSpPr>
          <p:nvPr/>
        </p:nvGrpSpPr>
        <p:grpSpPr bwMode="auto">
          <a:xfrm>
            <a:off x="287338" y="6400800"/>
            <a:ext cx="684212" cy="357188"/>
            <a:chOff x="0" y="0"/>
            <a:chExt cx="1003300" cy="577850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0" y="0"/>
              <a:ext cx="1003300" cy="5778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0000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40020" name="Рисунок 63"/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77" t="42021" r="46417" b="42767"/>
            <a:stretch>
              <a:fillRect/>
            </a:stretch>
          </p:blipFill>
          <p:spPr bwMode="auto">
            <a:xfrm>
              <a:off x="31750" y="19050"/>
              <a:ext cx="9588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b="1"/>
              <a:t>3-7.07.2017</a:t>
            </a:r>
            <a:endParaRPr lang="ru-RU" b="1" dirty="0"/>
          </a:p>
        </p:txBody>
      </p:sp>
      <p:sp>
        <p:nvSpPr>
          <p:cNvPr id="64" name="TextBox 33"/>
          <p:cNvSpPr txBox="1">
            <a:spLocks noChangeArrowheads="1"/>
          </p:cNvSpPr>
          <p:nvPr/>
        </p:nvSpPr>
        <p:spPr bwMode="auto">
          <a:xfrm>
            <a:off x="6759575" y="4356100"/>
            <a:ext cx="957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FF0000"/>
                </a:solidFill>
              </a:rPr>
              <a:t>190.46</a:t>
            </a:r>
            <a:endParaRPr lang="ru-RU" altLang="ru-RU">
              <a:solidFill>
                <a:srgbClr val="FF0000"/>
              </a:solidFill>
            </a:endParaRPr>
          </a:p>
        </p:txBody>
      </p:sp>
      <p:pic>
        <p:nvPicPr>
          <p:cNvPr id="65" name="Picture 5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2806700"/>
            <a:ext cx="15430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3362325"/>
            <a:ext cx="58578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96" name="Picture 71" descr="Jord_e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4746625"/>
            <a:ext cx="1671638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8530"/>
          <a:stretch>
            <a:fillRect/>
          </a:stretch>
        </p:blipFill>
        <p:spPr bwMode="auto">
          <a:xfrm>
            <a:off x="5183188" y="1192213"/>
            <a:ext cx="9588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01" name="Picture 69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2747963"/>
            <a:ext cx="2136775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03" name="Picture 7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4713288"/>
            <a:ext cx="20304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04" name="Picture 7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2624138"/>
            <a:ext cx="22987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08" name="Picture 76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2708275"/>
            <a:ext cx="2060575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13" name="Picture 81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416"/>
          <a:stretch>
            <a:fillRect/>
          </a:stretch>
        </p:blipFill>
        <p:spPr bwMode="auto">
          <a:xfrm>
            <a:off x="1360488" y="836613"/>
            <a:ext cx="8794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14" name="Picture 8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771525"/>
            <a:ext cx="1168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64" name="Picture 80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2684463"/>
            <a:ext cx="204787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112" name="Picture 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77875"/>
            <a:ext cx="1176338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88" name="Picture 80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7268"/>
          <a:stretch>
            <a:fillRect/>
          </a:stretch>
        </p:blipFill>
        <p:spPr bwMode="auto">
          <a:xfrm>
            <a:off x="2449513" y="836613"/>
            <a:ext cx="20320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89" name="Picture 81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0"/>
          <a:stretch>
            <a:fillRect/>
          </a:stretch>
        </p:blipFill>
        <p:spPr bwMode="auto">
          <a:xfrm>
            <a:off x="2427288" y="817563"/>
            <a:ext cx="209232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4" name="TextBox 32"/>
          <p:cNvSpPr txBox="1">
            <a:spLocks noChangeArrowheads="1"/>
          </p:cNvSpPr>
          <p:nvPr/>
        </p:nvSpPr>
        <p:spPr bwMode="auto">
          <a:xfrm>
            <a:off x="2700338" y="2268538"/>
            <a:ext cx="668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FFFF00"/>
                </a:solidFill>
              </a:rPr>
              <a:t>K=14</a:t>
            </a:r>
            <a:endParaRPr lang="ru-RU" altLang="ru-RU">
              <a:solidFill>
                <a:srgbClr val="FFFF00"/>
              </a:solidFill>
            </a:endParaRPr>
          </a:p>
        </p:txBody>
      </p:sp>
      <p:sp>
        <p:nvSpPr>
          <p:cNvPr id="58395" name="TextBox 46"/>
          <p:cNvSpPr txBox="1">
            <a:spLocks noChangeArrowheads="1"/>
          </p:cNvSpPr>
          <p:nvPr/>
        </p:nvSpPr>
        <p:spPr bwMode="auto">
          <a:xfrm>
            <a:off x="6843713" y="4225925"/>
            <a:ext cx="668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FFFF00"/>
                </a:solidFill>
              </a:rPr>
              <a:t>K=14</a:t>
            </a:r>
            <a:endParaRPr lang="ru-RU" altLang="ru-RU">
              <a:solidFill>
                <a:srgbClr val="FFFF00"/>
              </a:solidFill>
            </a:endParaRPr>
          </a:p>
        </p:txBody>
      </p:sp>
      <p:sp>
        <p:nvSpPr>
          <p:cNvPr id="53" name="TextBox 35"/>
          <p:cNvSpPr txBox="1">
            <a:spLocks noChangeArrowheads="1"/>
          </p:cNvSpPr>
          <p:nvPr/>
        </p:nvSpPr>
        <p:spPr bwMode="auto">
          <a:xfrm>
            <a:off x="1311275" y="1076325"/>
            <a:ext cx="85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FF0000"/>
                </a:solidFill>
              </a:rPr>
              <a:t>23.08</a:t>
            </a:r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44" name="TextBox 35"/>
          <p:cNvSpPr txBox="1">
            <a:spLocks noChangeArrowheads="1"/>
          </p:cNvSpPr>
          <p:nvPr/>
        </p:nvSpPr>
        <p:spPr bwMode="auto">
          <a:xfrm>
            <a:off x="5167313" y="1433513"/>
            <a:ext cx="85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FF0000"/>
                </a:solidFill>
              </a:rPr>
              <a:t>27.08</a:t>
            </a:r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48" name="TextBox 33"/>
          <p:cNvSpPr txBox="1">
            <a:spLocks noChangeArrowheads="1"/>
          </p:cNvSpPr>
          <p:nvPr/>
        </p:nvSpPr>
        <p:spPr bwMode="auto">
          <a:xfrm>
            <a:off x="4600575" y="4227513"/>
            <a:ext cx="7921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FFFF00"/>
                </a:solidFill>
              </a:rPr>
              <a:t>K=1</a:t>
            </a:r>
            <a:r>
              <a:rPr lang="ru-RU" altLang="ru-RU">
                <a:solidFill>
                  <a:srgbClr val="FFFF00"/>
                </a:solidFill>
              </a:rPr>
              <a:t>2</a:t>
            </a:r>
          </a:p>
        </p:txBody>
      </p:sp>
      <p:pic>
        <p:nvPicPr>
          <p:cNvPr id="43090" name="Picture 82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2827338"/>
            <a:ext cx="7000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35"/>
          <p:cNvSpPr txBox="1">
            <a:spLocks noChangeArrowheads="1"/>
          </p:cNvSpPr>
          <p:nvPr/>
        </p:nvSpPr>
        <p:spPr bwMode="auto">
          <a:xfrm>
            <a:off x="5880100" y="3052763"/>
            <a:ext cx="85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FF0000"/>
                </a:solidFill>
              </a:rPr>
              <a:t>196</a:t>
            </a:r>
            <a:r>
              <a:rPr lang="en-US" altLang="ru-RU">
                <a:solidFill>
                  <a:srgbClr val="FF0000"/>
                </a:solidFill>
              </a:rPr>
              <a:t>.</a:t>
            </a:r>
            <a:r>
              <a:rPr lang="ru-RU" altLang="ru-RU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9" name="TextBox 32"/>
          <p:cNvSpPr txBox="1">
            <a:spLocks noChangeArrowheads="1"/>
          </p:cNvSpPr>
          <p:nvPr/>
        </p:nvSpPr>
        <p:spPr bwMode="auto">
          <a:xfrm>
            <a:off x="28575" y="4227513"/>
            <a:ext cx="765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FFFF00"/>
                </a:solidFill>
              </a:rPr>
              <a:t>K=9</a:t>
            </a:r>
            <a:endParaRPr lang="ru-RU" altLang="ru-RU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8383" name="TextBox 31"/>
          <p:cNvSpPr txBox="1">
            <a:spLocks noChangeArrowheads="1"/>
          </p:cNvSpPr>
          <p:nvPr/>
        </p:nvSpPr>
        <p:spPr bwMode="auto">
          <a:xfrm>
            <a:off x="4670425" y="6096000"/>
            <a:ext cx="792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FFFF00"/>
                </a:solidFill>
              </a:rPr>
              <a:t>K=21</a:t>
            </a:r>
            <a:endParaRPr lang="ru-RU" altLang="ru-RU">
              <a:solidFill>
                <a:srgbClr val="FFFF00"/>
              </a:solidFill>
            </a:endParaRPr>
          </a:p>
        </p:txBody>
      </p:sp>
      <p:sp>
        <p:nvSpPr>
          <p:cNvPr id="58394" name="TextBox 35"/>
          <p:cNvSpPr txBox="1">
            <a:spLocks noChangeArrowheads="1"/>
          </p:cNvSpPr>
          <p:nvPr/>
        </p:nvSpPr>
        <p:spPr bwMode="auto">
          <a:xfrm>
            <a:off x="6119813" y="2206625"/>
            <a:ext cx="587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FFFF00"/>
                </a:solidFill>
              </a:rPr>
              <a:t>K=5</a:t>
            </a:r>
            <a:endParaRPr lang="ru-RU" altLang="ru-RU">
              <a:solidFill>
                <a:srgbClr val="FFFF00"/>
              </a:solidFill>
            </a:endParaRPr>
          </a:p>
        </p:txBody>
      </p:sp>
      <p:sp>
        <p:nvSpPr>
          <p:cNvPr id="61" name="TextBox 32"/>
          <p:cNvSpPr txBox="1">
            <a:spLocks noChangeArrowheads="1"/>
          </p:cNvSpPr>
          <p:nvPr/>
        </p:nvSpPr>
        <p:spPr bwMode="auto">
          <a:xfrm>
            <a:off x="2449513" y="3997325"/>
            <a:ext cx="668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FFFF00"/>
                </a:solidFill>
              </a:rPr>
              <a:t>K=7</a:t>
            </a:r>
            <a:endParaRPr lang="ru-RU" altLang="ru-RU">
              <a:solidFill>
                <a:srgbClr val="FFFF00"/>
              </a:solidFill>
            </a:endParaRPr>
          </a:p>
        </p:txBody>
      </p:sp>
      <p:pic>
        <p:nvPicPr>
          <p:cNvPr id="43092" name="Picture 84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7"/>
          <a:stretch>
            <a:fillRect/>
          </a:stretch>
        </p:blipFill>
        <p:spPr bwMode="auto">
          <a:xfrm>
            <a:off x="6815138" y="863600"/>
            <a:ext cx="2109787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33"/>
          <p:cNvSpPr txBox="1">
            <a:spLocks noChangeArrowheads="1"/>
          </p:cNvSpPr>
          <p:nvPr/>
        </p:nvSpPr>
        <p:spPr bwMode="auto">
          <a:xfrm>
            <a:off x="6938963" y="1274763"/>
            <a:ext cx="792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FF0000"/>
                </a:solidFill>
              </a:rPr>
              <a:t>65.97</a:t>
            </a:r>
            <a:endParaRPr lang="ru-RU" altLang="ru-RU">
              <a:solidFill>
                <a:srgbClr val="FF0000"/>
              </a:solidFill>
            </a:endParaRPr>
          </a:p>
        </p:txBody>
      </p:sp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6815138" y="846138"/>
            <a:ext cx="2138362" cy="1774825"/>
            <a:chOff x="6792547" y="854986"/>
            <a:chExt cx="2109351" cy="1775502"/>
          </a:xfrm>
        </p:grpSpPr>
        <p:pic>
          <p:nvPicPr>
            <p:cNvPr id="40014" name="Picture 85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356"/>
            <a:stretch>
              <a:fillRect/>
            </a:stretch>
          </p:blipFill>
          <p:spPr bwMode="auto">
            <a:xfrm>
              <a:off x="6793436" y="854986"/>
              <a:ext cx="2108462" cy="1130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015" name="Picture 88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30"/>
            <a:stretch>
              <a:fillRect/>
            </a:stretch>
          </p:blipFill>
          <p:spPr bwMode="auto">
            <a:xfrm>
              <a:off x="6792547" y="1985911"/>
              <a:ext cx="1274521" cy="635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016" name="Picture 87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7068" y="1738377"/>
              <a:ext cx="825990" cy="892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094" name="Picture 86"/>
          <p:cNvPicPr>
            <a:picLocks noChangeAspect="1" noChangeArrowheads="1"/>
          </p:cNvPicPr>
          <p:nvPr/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8" b="10687"/>
          <a:stretch>
            <a:fillRect/>
          </a:stretch>
        </p:blipFill>
        <p:spPr bwMode="auto">
          <a:xfrm>
            <a:off x="8070850" y="2001838"/>
            <a:ext cx="7969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5" name="TextBox 33"/>
          <p:cNvSpPr txBox="1">
            <a:spLocks noChangeArrowheads="1"/>
          </p:cNvSpPr>
          <p:nvPr/>
        </p:nvSpPr>
        <p:spPr bwMode="auto">
          <a:xfrm>
            <a:off x="8075613" y="1631950"/>
            <a:ext cx="792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FFFF00"/>
                </a:solidFill>
              </a:rPr>
              <a:t>K=6</a:t>
            </a:r>
            <a:endParaRPr lang="ru-RU" altLang="ru-RU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500"/>
                                        <p:tgtEl>
                                          <p:spTgt spid="4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500"/>
                                        <p:tgtEl>
                                          <p:spTgt spid="4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500"/>
                                        <p:tgtEl>
                                          <p:spTgt spid="4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500"/>
                                        <p:tgtEl>
                                          <p:spTgt spid="4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500"/>
                                        <p:tgtEl>
                                          <p:spTgt spid="4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500"/>
                                        <p:tgtEl>
                                          <p:spTgt spid="4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46" grpId="0"/>
      <p:bldP spid="58" grpId="0"/>
      <p:bldP spid="62" grpId="0"/>
      <p:bldP spid="63" grpId="0"/>
      <p:bldP spid="64" grpId="0"/>
      <p:bldP spid="58384" grpId="0"/>
      <p:bldP spid="58395" grpId="0"/>
      <p:bldP spid="53" grpId="0"/>
      <p:bldP spid="44" grpId="0"/>
      <p:bldP spid="48" grpId="0"/>
      <p:bldP spid="50" grpId="0"/>
      <p:bldP spid="49" grpId="0"/>
      <p:bldP spid="58383" grpId="0"/>
      <p:bldP spid="58394" grpId="0"/>
      <p:bldP spid="61" grpId="0"/>
      <p:bldP spid="43" grpId="0"/>
      <p:bldP spid="5838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827088" y="1462088"/>
            <a:ext cx="8137525" cy="857250"/>
          </a:xfrm>
          <a:prstGeom prst="roundRect">
            <a:avLst/>
          </a:prstGeom>
          <a:solidFill>
            <a:srgbClr val="FAFEE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39788" y="5405438"/>
            <a:ext cx="8137525" cy="1012825"/>
          </a:xfrm>
          <a:prstGeom prst="roundRect">
            <a:avLst/>
          </a:prstGeom>
          <a:solidFill>
            <a:srgbClr val="FAFEE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50900" y="3805238"/>
            <a:ext cx="8137525" cy="857250"/>
          </a:xfrm>
          <a:prstGeom prst="roundRect">
            <a:avLst/>
          </a:prstGeom>
          <a:solidFill>
            <a:srgbClr val="FAFEE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27088" y="3016250"/>
            <a:ext cx="8137525" cy="857250"/>
          </a:xfrm>
          <a:prstGeom prst="roundRect">
            <a:avLst/>
          </a:prstGeom>
          <a:solidFill>
            <a:srgbClr val="FAFEE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27088" y="2274888"/>
            <a:ext cx="8137525" cy="857250"/>
          </a:xfrm>
          <a:prstGeom prst="roundRect">
            <a:avLst/>
          </a:prstGeom>
          <a:solidFill>
            <a:srgbClr val="FAFEE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088" y="657225"/>
            <a:ext cx="8137525" cy="857250"/>
          </a:xfrm>
          <a:prstGeom prst="roundRect">
            <a:avLst/>
          </a:prstGeom>
          <a:solidFill>
            <a:srgbClr val="FAFEE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27088" y="4630738"/>
            <a:ext cx="8137525" cy="857250"/>
          </a:xfrm>
          <a:prstGeom prst="roundRect">
            <a:avLst/>
          </a:prstGeom>
          <a:solidFill>
            <a:srgbClr val="FAFEE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088" y="692150"/>
            <a:ext cx="81375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A fundamentally </a:t>
            </a:r>
            <a:r>
              <a:rPr lang="en-US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new approach </a:t>
            </a:r>
            <a:r>
              <a:rPr lang="en-US" sz="2000" dirty="0">
                <a:latin typeface="+mj-lt"/>
                <a:ea typeface="+mj-ea"/>
                <a:cs typeface="+mj-cs"/>
              </a:rPr>
              <a:t>to polynomial approximation is presented (</a:t>
            </a:r>
            <a:r>
              <a:rPr lang="en-US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Basic Element Method – BEM</a:t>
            </a:r>
            <a:r>
              <a:rPr lang="en-US" sz="2000" dirty="0">
                <a:latin typeface="+mj-lt"/>
                <a:ea typeface="+mj-ea"/>
                <a:cs typeface="+mj-cs"/>
              </a:rPr>
              <a:t>).</a:t>
            </a:r>
            <a:endParaRPr lang="ru-RU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088" y="2284413"/>
            <a:ext cx="83169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BEM-</a:t>
            </a:r>
            <a:r>
              <a:rPr lang="en-US" sz="2000" dirty="0"/>
              <a:t> polynomial</a:t>
            </a:r>
            <a:r>
              <a:rPr lang="en-US" sz="2000" dirty="0">
                <a:latin typeface="+mj-lt"/>
                <a:ea typeface="+mj-ea"/>
                <a:cs typeface="+mj-cs"/>
              </a:rPr>
              <a:t> of high degree provides </a:t>
            </a:r>
            <a:r>
              <a:rPr lang="en-US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accuracy and stability</a:t>
            </a:r>
            <a:r>
              <a:rPr lang="en-US" sz="2000" dirty="0">
                <a:latin typeface="+mj-lt"/>
                <a:ea typeface="+mj-ea"/>
                <a:cs typeface="+mj-cs"/>
              </a:rPr>
              <a:t> of calculations and </a:t>
            </a:r>
            <a:r>
              <a:rPr lang="en-US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decreases  computing complexity</a:t>
            </a:r>
            <a:r>
              <a:rPr lang="en-US" sz="2000" dirty="0"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0263" y="1476375"/>
            <a:ext cx="82057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A </a:t>
            </a:r>
            <a:r>
              <a:rPr lang="en-US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new expression  </a:t>
            </a:r>
            <a:r>
              <a:rPr lang="en-US" sz="2000" dirty="0">
                <a:latin typeface="+mj-lt"/>
                <a:ea typeface="+mj-ea"/>
                <a:cs typeface="+mj-cs"/>
              </a:rPr>
              <a:t>of the polynomial in the form of basic elements is received on the </a:t>
            </a:r>
            <a:r>
              <a:rPr lang="en-US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three-point grid </a:t>
            </a:r>
            <a:r>
              <a:rPr lang="en-US" sz="2000" dirty="0">
                <a:latin typeface="+mj-lt"/>
                <a:ea typeface="+mj-ea"/>
                <a:cs typeface="+mj-cs"/>
              </a:rPr>
              <a:t>(</a:t>
            </a:r>
            <a:r>
              <a:rPr lang="en-US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BEM-polynomial</a:t>
            </a:r>
            <a:r>
              <a:rPr lang="en-US" sz="2000" dirty="0">
                <a:latin typeface="+mj-lt"/>
                <a:ea typeface="+mj-ea"/>
                <a:cs typeface="+mj-cs"/>
              </a:rPr>
              <a:t>).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82650" y="3046413"/>
            <a:ext cx="8153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An algorithm of segmentation and a </a:t>
            </a:r>
            <a:r>
              <a:rPr lang="ru-RU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  <a:r>
              <a:rPr lang="en-US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2th order smoothing  </a:t>
            </a:r>
            <a:r>
              <a:rPr lang="en-US" sz="2000" dirty="0">
                <a:latin typeface="+mj-lt"/>
                <a:ea typeface="+mj-ea"/>
                <a:cs typeface="+mj-cs"/>
              </a:rPr>
              <a:t>of 2D curves is offered. </a:t>
            </a:r>
            <a:r>
              <a:rPr lang="ru-RU" sz="2000" dirty="0">
                <a:latin typeface="+mj-lt"/>
                <a:ea typeface="+mj-ea"/>
                <a:cs typeface="+mj-cs"/>
              </a:rPr>
              <a:t> </a:t>
            </a:r>
            <a:r>
              <a:rPr lang="en-US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Comparison</a:t>
            </a:r>
            <a:r>
              <a:rPr lang="en-US" sz="2000" dirty="0">
                <a:latin typeface="+mj-lt"/>
                <a:ea typeface="+mj-ea"/>
                <a:cs typeface="+mj-cs"/>
              </a:rPr>
              <a:t> with cubic splines is made.</a:t>
            </a:r>
            <a:endParaRPr lang="ru-RU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088" y="3848100"/>
            <a:ext cx="80629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Numerical</a:t>
            </a:r>
            <a:r>
              <a:rPr lang="en-US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estimations of differential  invariant sings </a:t>
            </a:r>
            <a:r>
              <a:rPr lang="en-US" sz="2000" dirty="0">
                <a:latin typeface="+mj-lt"/>
                <a:ea typeface="+mj-ea"/>
                <a:cs typeface="+mj-cs"/>
              </a:rPr>
              <a:t>of the planar shapes are received.</a:t>
            </a:r>
            <a:r>
              <a:rPr lang="ru-RU" sz="2000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7088" y="5402263"/>
            <a:ext cx="806608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BEM can be used for </a:t>
            </a:r>
            <a:r>
              <a:rPr lang="en-US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solution of the classical problems of the mathematical physics, in the domain of the digital processing of images, signals</a:t>
            </a:r>
            <a:r>
              <a:rPr lang="en-US" sz="2000" dirty="0">
                <a:latin typeface="+mj-lt"/>
                <a:ea typeface="+mj-ea"/>
                <a:cs typeface="+mj-cs"/>
              </a:rPr>
              <a:t>, etc.</a:t>
            </a:r>
            <a:endParaRPr lang="ru-RU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33438" y="4564063"/>
            <a:ext cx="78597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q"/>
              <a:defRPr/>
            </a:pPr>
            <a:r>
              <a:rPr lang="en-US" sz="2000" dirty="0">
                <a:latin typeface="+mj-lt"/>
                <a:ea typeface="+mj-ea"/>
                <a:cs typeface="+mj-cs"/>
              </a:rPr>
              <a:t>The method is </a:t>
            </a:r>
            <a:r>
              <a:rPr lang="en-US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tested on not trivial examples</a:t>
            </a:r>
            <a:r>
              <a:rPr lang="en-US" sz="2000" dirty="0">
                <a:latin typeface="+mj-lt"/>
                <a:ea typeface="+mj-ea"/>
                <a:cs typeface="+mj-cs"/>
              </a:rPr>
              <a:t>, and  in </a:t>
            </a:r>
            <a:r>
              <a:rPr lang="en-US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data processing of physical experiments</a:t>
            </a:r>
            <a:r>
              <a:rPr lang="en-US" sz="2000" dirty="0">
                <a:latin typeface="+mj-lt"/>
                <a:ea typeface="+mj-ea"/>
                <a:cs typeface="+mj-cs"/>
              </a:rPr>
              <a:t> as well.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58788"/>
            <a:ext cx="8964613" cy="11430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Conclusion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1019175" y="6376988"/>
            <a:ext cx="7513638" cy="365125"/>
          </a:xfrm>
        </p:spPr>
        <p:txBody>
          <a:bodyPr/>
          <a:lstStyle/>
          <a:p>
            <a:pPr>
              <a:defRPr/>
            </a:pPr>
            <a:r>
              <a:rPr lang="en-US" b="1" dirty="0"/>
              <a:t>© Dikusar N. Shape Approximation Based on Higher-Degree Polynomials.  MMCP2017</a:t>
            </a:r>
            <a:endParaRPr lang="ru-RU" b="1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7D5793C-398C-454A-96C1-CDFE87C16CD7}" type="slidenum">
              <a:rPr lang="ru-RU" altLang="ru-RU" sz="2000">
                <a:solidFill>
                  <a:srgbClr val="595959"/>
                </a:solidFill>
                <a:latin typeface="Century Gothic" panose="020B0502020202020204" pitchFamily="34" charset="0"/>
              </a:rPr>
              <a:pPr eaLnBrk="1" hangingPunct="1"/>
              <a:t>38</a:t>
            </a:fld>
            <a:endParaRPr lang="ru-RU" altLang="ru-RU" sz="200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0979" name="Группа 16"/>
          <p:cNvGrpSpPr>
            <a:grpSpLocks/>
          </p:cNvGrpSpPr>
          <p:nvPr/>
        </p:nvGrpSpPr>
        <p:grpSpPr bwMode="auto">
          <a:xfrm>
            <a:off x="287338" y="6330950"/>
            <a:ext cx="684212" cy="357188"/>
            <a:chOff x="0" y="0"/>
            <a:chExt cx="1003300" cy="57785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0"/>
              <a:ext cx="1003300" cy="5778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0000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40984" name="Рисунок 1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77" t="42021" r="46417" b="42767"/>
            <a:stretch>
              <a:fillRect/>
            </a:stretch>
          </p:blipFill>
          <p:spPr bwMode="auto">
            <a:xfrm>
              <a:off x="31750" y="19050"/>
              <a:ext cx="9588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b="1"/>
              <a:t>3-7.07.2017</a:t>
            </a:r>
            <a:endParaRPr lang="ru-RU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9" grpId="0" animBg="1"/>
      <p:bldP spid="24" grpId="0" animBg="1"/>
      <p:bldP spid="20" grpId="0" animBg="1"/>
      <p:bldP spid="22" grpId="0" animBg="1"/>
      <p:bldP spid="4" grpId="0" animBg="1"/>
      <p:bldP spid="25" grpId="0" animBg="1"/>
      <p:bldP spid="8" grpId="0"/>
      <p:bldP spid="12" grpId="0"/>
      <p:bldP spid="10" grpId="0"/>
      <p:bldP spid="13" grpId="0"/>
      <p:bldP spid="14" grpId="0"/>
      <p:bldP spid="15" grpId="0"/>
      <p:bldP spid="26" grpId="0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616575" y="165100"/>
            <a:ext cx="26273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3399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omic Sans MS" pitchFamily="66" charset="0"/>
                <a:ea typeface="+mj-ea"/>
                <a:cs typeface="+mj-cs"/>
              </a:rPr>
              <a:t>(Shape Analysis)</a:t>
            </a:r>
            <a:endParaRPr lang="ru-RU" sz="2400" dirty="0">
              <a:solidFill>
                <a:srgbClr val="003399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95288" y="-100013"/>
            <a:ext cx="8229600" cy="433388"/>
          </a:xfrm>
          <a:extLst/>
        </p:spPr>
        <p:txBody>
          <a:bodyPr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3399"/>
                </a:solidFill>
                <a:latin typeface="Comic Sans MS" pitchFamily="66" charset="0"/>
              </a:rPr>
              <a:t>References </a:t>
            </a:r>
            <a:endParaRPr lang="ru-RU" sz="2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019175" y="6356350"/>
            <a:ext cx="7297738" cy="365125"/>
          </a:xfrm>
        </p:spPr>
        <p:txBody>
          <a:bodyPr/>
          <a:lstStyle/>
          <a:p>
            <a:pPr>
              <a:defRPr/>
            </a:pPr>
            <a:r>
              <a:rPr lang="en-US" b="1"/>
              <a:t>© Dikusar N. Shape Approximation Based on Higher-Degree Polynomials.  MMCP2017</a:t>
            </a:r>
            <a:endParaRPr lang="ru-RU" b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8326C9-40F9-4533-83F3-6A794317F33E}" type="slidenum">
              <a:rPr lang="ru-RU" altLang="ru-RU" sz="2000">
                <a:solidFill>
                  <a:srgbClr val="595959"/>
                </a:solidFill>
                <a:latin typeface="Century Gothic" panose="020B0502020202020204" pitchFamily="34" charset="0"/>
              </a:rPr>
              <a:pPr eaLnBrk="1" hangingPunct="1"/>
              <a:t>39</a:t>
            </a:fld>
            <a:endParaRPr lang="ru-RU" altLang="ru-RU" sz="200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95250" y="1879600"/>
            <a:ext cx="8820150" cy="708025"/>
          </a:xfrm>
          <a:prstGeom prst="rect">
            <a:avLst/>
          </a:prstGeom>
          <a:solidFill>
            <a:srgbClr val="FAFE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/>
              <a:t>[2] N. D. Dikusar.</a:t>
            </a:r>
            <a:r>
              <a:rPr lang="ru-RU" altLang="ru-RU" sz="2000"/>
              <a:t> </a:t>
            </a:r>
            <a:r>
              <a:rPr lang="en-US" altLang="ru-RU" sz="2000"/>
              <a:t>The Basic Element Method// </a:t>
            </a:r>
            <a:r>
              <a:rPr lang="en-US" altLang="ru-RU" sz="2000" b="1"/>
              <a:t>MMCS</a:t>
            </a:r>
            <a:r>
              <a:rPr lang="en-US" altLang="ru-RU" sz="2000"/>
              <a:t>,</a:t>
            </a:r>
            <a:r>
              <a:rPr lang="en-US" altLang="ru-RU" sz="2000" b="1"/>
              <a:t> 2011</a:t>
            </a:r>
            <a:r>
              <a:rPr lang="en-US" altLang="ru-RU" sz="2000"/>
              <a:t>, v.3 №4, pp.492-507. </a:t>
            </a:r>
            <a:r>
              <a:rPr lang="en-US" altLang="ru-RU" sz="2000" u="sng">
                <a:solidFill>
                  <a:srgbClr val="00B0F0"/>
                </a:solidFill>
              </a:rPr>
              <a:t>http://link.springer.com/article/10.1134%2FS2070048211040053</a:t>
            </a:r>
            <a:endParaRPr lang="ru-RU" altLang="ru-RU" sz="200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85738" y="2735263"/>
            <a:ext cx="9120187" cy="708025"/>
          </a:xfrm>
          <a:prstGeom prst="rect">
            <a:avLst/>
          </a:prstGeom>
          <a:solidFill>
            <a:srgbClr val="FAFE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/>
              <a:t>[3] N. D. Dikusar.</a:t>
            </a:r>
            <a:r>
              <a:rPr lang="ru-RU" altLang="ru-RU" sz="2000"/>
              <a:t> </a:t>
            </a:r>
            <a:r>
              <a:rPr lang="en-US" altLang="ru-RU" sz="2000"/>
              <a:t>Higher-order polynomial approximation //</a:t>
            </a:r>
            <a:r>
              <a:rPr lang="en-US" altLang="ru-RU" sz="2000" b="1"/>
              <a:t>MMCS</a:t>
            </a:r>
            <a:r>
              <a:rPr lang="en-US" altLang="ru-RU" sz="2000"/>
              <a:t>, </a:t>
            </a:r>
            <a:r>
              <a:rPr lang="en-US" altLang="ru-RU" sz="2000" b="1"/>
              <a:t>2016</a:t>
            </a:r>
            <a:r>
              <a:rPr lang="en-US" altLang="ru-RU" sz="2000"/>
              <a:t>, v.8 №2, pp.183-200. </a:t>
            </a:r>
            <a:r>
              <a:rPr lang="en-US" altLang="ru-RU" sz="2000" u="sng">
                <a:hlinkClick r:id="rId3"/>
              </a:rPr>
              <a:t>http://link.springer.com/article/10.1134/S2070048216020058</a:t>
            </a:r>
            <a:endParaRPr lang="ru-RU" altLang="ru-RU" sz="200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34938" y="3516313"/>
            <a:ext cx="9170987" cy="839787"/>
          </a:xfrm>
          <a:prstGeom prst="rect">
            <a:avLst/>
          </a:prstGeom>
          <a:solidFill>
            <a:srgbClr val="FAFE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/>
              <a:t>[4] N. D. Dikusar. Piecewise polynomial approximation of the sixth order with automatic knots detection //</a:t>
            </a:r>
            <a:r>
              <a:rPr lang="en-US" altLang="ru-RU" sz="2000" b="1"/>
              <a:t>MMCS</a:t>
            </a:r>
            <a:r>
              <a:rPr lang="en-US" altLang="ru-RU" sz="2000"/>
              <a:t>, </a:t>
            </a:r>
            <a:r>
              <a:rPr lang="en-US" altLang="ru-RU" sz="2000" b="1"/>
              <a:t>2014</a:t>
            </a:r>
            <a:r>
              <a:rPr lang="en-US" altLang="ru-RU" sz="2000"/>
              <a:t>, v.6 №5, pp.509-522.</a:t>
            </a:r>
          </a:p>
          <a:p>
            <a:pPr eaLnBrk="1" hangingPunct="1"/>
            <a:r>
              <a:rPr lang="en-US" altLang="ru-RU" sz="2000"/>
              <a:t> </a:t>
            </a:r>
            <a:r>
              <a:rPr lang="en-US" altLang="ru-RU" sz="2000">
                <a:solidFill>
                  <a:srgbClr val="00B0F0"/>
                </a:solidFill>
              </a:rPr>
              <a:t>http://link.springer.com/article/10.1134%2FS2070048214050020</a:t>
            </a:r>
            <a:r>
              <a:rPr lang="en-US" altLang="ru-RU" sz="2000"/>
              <a:t> </a:t>
            </a:r>
            <a:endParaRPr lang="ru-RU" altLang="ru-RU" sz="200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00013" y="1065213"/>
            <a:ext cx="7788275" cy="708025"/>
          </a:xfrm>
          <a:prstGeom prst="rect">
            <a:avLst/>
          </a:prstGeom>
          <a:solidFill>
            <a:srgbClr val="FAFE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/>
              <a:t>[1] Dikoussar N.D. Function parameterization by using 4-point transforms </a:t>
            </a:r>
            <a:endParaRPr lang="ru-RU" altLang="ru-RU" sz="2000"/>
          </a:p>
          <a:p>
            <a:pPr eaLnBrk="1" hangingPunct="1"/>
            <a:r>
              <a:rPr lang="ru-RU" altLang="ru-RU" sz="2000"/>
              <a:t>      </a:t>
            </a:r>
            <a:r>
              <a:rPr lang="en-US" altLang="ru-RU" sz="2000"/>
              <a:t>// </a:t>
            </a:r>
            <a:r>
              <a:rPr lang="en-US" altLang="ru-RU" sz="2000" b="1"/>
              <a:t>Comput. Phys</a:t>
            </a:r>
            <a:r>
              <a:rPr lang="ru-RU" altLang="ru-RU" sz="2000" b="1"/>
              <a:t>. </a:t>
            </a:r>
            <a:r>
              <a:rPr lang="en-US" altLang="ru-RU" sz="2000" b="1"/>
              <a:t>Commun</a:t>
            </a:r>
            <a:r>
              <a:rPr lang="ru-RU" altLang="ru-RU" sz="2000"/>
              <a:t>. </a:t>
            </a:r>
            <a:r>
              <a:rPr lang="ru-RU" altLang="ru-RU" sz="2000" b="1"/>
              <a:t>1997</a:t>
            </a:r>
            <a:r>
              <a:rPr lang="ru-RU" altLang="ru-RU" sz="2000"/>
              <a:t>, </a:t>
            </a:r>
            <a:r>
              <a:rPr lang="en-US" altLang="ru-RU" sz="2000"/>
              <a:t>v</a:t>
            </a:r>
            <a:r>
              <a:rPr lang="ru-RU" altLang="ru-RU" sz="2000"/>
              <a:t>. 99, 235-254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50825" y="5284788"/>
            <a:ext cx="8208963" cy="534987"/>
          </a:xfrm>
          <a:prstGeom prst="rect">
            <a:avLst/>
          </a:prstGeom>
          <a:solidFill>
            <a:srgbClr val="FAFE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[6] Dikusar N.D. Optimization of a Solution in Problems of Piecewise Polynomial Approximation</a:t>
            </a:r>
            <a:r>
              <a:rPr lang="ru-RU" altLang="ru-RU" i="1"/>
              <a:t>. </a:t>
            </a:r>
            <a:r>
              <a:rPr lang="en-US" altLang="ru-RU"/>
              <a:t> Preprint</a:t>
            </a:r>
            <a:r>
              <a:rPr lang="ru-RU" altLang="ru-RU"/>
              <a:t> </a:t>
            </a:r>
            <a:r>
              <a:rPr lang="en-US" altLang="ru-RU"/>
              <a:t>JINR</a:t>
            </a:r>
            <a:r>
              <a:rPr lang="ru-RU" altLang="ru-RU"/>
              <a:t>, З</a:t>
            </a:r>
            <a:r>
              <a:rPr lang="en-US" altLang="ru-RU"/>
              <a:t>-</a:t>
            </a:r>
            <a:r>
              <a:rPr lang="ru-RU" altLang="ru-RU"/>
              <a:t>11-</a:t>
            </a:r>
            <a:r>
              <a:rPr lang="ru-RU" altLang="ru-RU" b="1"/>
              <a:t>2016</a:t>
            </a:r>
            <a:r>
              <a:rPr lang="ru-RU" altLang="ru-RU"/>
              <a:t>-85</a:t>
            </a:r>
            <a:r>
              <a:rPr lang="en-US" altLang="ru-RU"/>
              <a:t> (in Russian)</a:t>
            </a:r>
            <a:r>
              <a:rPr lang="ru-RU" altLang="ru-RU"/>
              <a:t>.</a:t>
            </a:r>
          </a:p>
        </p:txBody>
      </p:sp>
      <p:grpSp>
        <p:nvGrpSpPr>
          <p:cNvPr id="41995" name="Группа 11"/>
          <p:cNvGrpSpPr>
            <a:grpSpLocks/>
          </p:cNvGrpSpPr>
          <p:nvPr/>
        </p:nvGrpSpPr>
        <p:grpSpPr bwMode="auto">
          <a:xfrm>
            <a:off x="287338" y="6330950"/>
            <a:ext cx="684212" cy="357188"/>
            <a:chOff x="0" y="0"/>
            <a:chExt cx="1003300" cy="57785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0" y="0"/>
              <a:ext cx="1003300" cy="5778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0000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42003" name="Рисунок 1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77" t="42021" r="46417" b="42767"/>
            <a:stretch>
              <a:fillRect/>
            </a:stretch>
          </p:blipFill>
          <p:spPr bwMode="auto">
            <a:xfrm>
              <a:off x="31750" y="19050"/>
              <a:ext cx="9588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b="1"/>
              <a:t>3-7.07.2017</a:t>
            </a:r>
            <a:endParaRPr lang="ru-RU" b="1" dirty="0"/>
          </a:p>
        </p:txBody>
      </p:sp>
      <p:sp>
        <p:nvSpPr>
          <p:cNvPr id="18" name="Прямоугольник 8"/>
          <p:cNvSpPr>
            <a:spLocks noChangeArrowheads="1"/>
          </p:cNvSpPr>
          <p:nvPr/>
        </p:nvSpPr>
        <p:spPr bwMode="auto">
          <a:xfrm>
            <a:off x="179388" y="4560888"/>
            <a:ext cx="6837362" cy="584200"/>
          </a:xfrm>
          <a:prstGeom prst="rect">
            <a:avLst/>
          </a:prstGeom>
          <a:solidFill>
            <a:srgbClr val="FAFE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/>
              <a:t>[5] N.D. Dikoussar.  Adaptive projective filters for track finding. </a:t>
            </a:r>
          </a:p>
          <a:p>
            <a:pPr eaLnBrk="1" hangingPunct="1"/>
            <a:r>
              <a:rPr lang="en-US" altLang="ru-RU" sz="2000" b="1"/>
              <a:t>Comput. Phys. Commun</a:t>
            </a:r>
            <a:r>
              <a:rPr lang="en-US" altLang="ru-RU" sz="2000"/>
              <a:t>. 79 (1994) ), pp. 39-51</a:t>
            </a:r>
            <a:endParaRPr lang="ru-RU" altLang="ru-RU" sz="2000"/>
          </a:p>
        </p:txBody>
      </p:sp>
      <p:sp>
        <p:nvSpPr>
          <p:cNvPr id="5" name="TextBox 4"/>
          <p:cNvSpPr txBox="1"/>
          <p:nvPr/>
        </p:nvSpPr>
        <p:spPr>
          <a:xfrm>
            <a:off x="5724525" y="155575"/>
            <a:ext cx="11366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3399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omic Sans MS" pitchFamily="66" charset="0"/>
                <a:ea typeface="+mj-ea"/>
                <a:cs typeface="+mj-cs"/>
              </a:rPr>
              <a:t>(BEM)</a:t>
            </a:r>
            <a:endParaRPr lang="ru-RU" sz="2400" dirty="0">
              <a:solidFill>
                <a:srgbClr val="003399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620713"/>
            <a:ext cx="8785225" cy="6067425"/>
          </a:xfrm>
          <a:solidFill>
            <a:srgbClr val="FAFEE2"/>
          </a:solidFill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[1] </a:t>
            </a:r>
            <a:r>
              <a:rPr lang="en-US" sz="1800" dirty="0">
                <a:solidFill>
                  <a:schemeClr val="tx1"/>
                </a:solidFill>
              </a:rPr>
              <a:t>M. </a:t>
            </a:r>
            <a:r>
              <a:rPr lang="en-US" sz="1800" dirty="0" err="1">
                <a:solidFill>
                  <a:schemeClr val="tx1"/>
                </a:solidFill>
              </a:rPr>
              <a:t>Worring</a:t>
            </a:r>
            <a:r>
              <a:rPr lang="en-US" sz="1800" dirty="0">
                <a:solidFill>
                  <a:schemeClr val="tx1"/>
                </a:solidFill>
              </a:rPr>
              <a:t>, Shape Analysis of Digital Curves, </a:t>
            </a:r>
            <a:r>
              <a:rPr lang="en-US" sz="1800" dirty="0" err="1">
                <a:solidFill>
                  <a:schemeClr val="tx1"/>
                </a:solidFill>
              </a:rPr>
              <a:t>Febodruk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Enschede</a:t>
            </a:r>
            <a:r>
              <a:rPr lang="en-US" sz="1800" dirty="0">
                <a:solidFill>
                  <a:schemeClr val="tx1"/>
                </a:solidFill>
              </a:rPr>
              <a:t>, 1993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[2] </a:t>
            </a:r>
            <a:r>
              <a:rPr lang="en-US" sz="1800" dirty="0" err="1">
                <a:solidFill>
                  <a:schemeClr val="tx1"/>
                </a:solidFill>
              </a:rPr>
              <a:t>Calabi</a:t>
            </a:r>
            <a:r>
              <a:rPr lang="en-US" sz="1800" dirty="0">
                <a:solidFill>
                  <a:schemeClr val="tx1"/>
                </a:solidFill>
              </a:rPr>
              <a:t>, E. Olver, P.J., </a:t>
            </a:r>
            <a:r>
              <a:rPr lang="en-US" sz="1800" dirty="0" err="1">
                <a:solidFill>
                  <a:schemeClr val="tx1"/>
                </a:solidFill>
              </a:rPr>
              <a:t>Shakiban</a:t>
            </a:r>
            <a:r>
              <a:rPr lang="en-US" sz="1800" dirty="0">
                <a:solidFill>
                  <a:schemeClr val="tx1"/>
                </a:solidFill>
              </a:rPr>
              <a:t>, C. </a:t>
            </a:r>
            <a:r>
              <a:rPr lang="en-US" sz="1800" dirty="0" err="1">
                <a:solidFill>
                  <a:schemeClr val="tx1"/>
                </a:solidFill>
              </a:rPr>
              <a:t>Tannenbaum</a:t>
            </a:r>
            <a:r>
              <a:rPr lang="en-US" sz="1800" dirty="0">
                <a:solidFill>
                  <a:schemeClr val="tx1"/>
                </a:solidFill>
              </a:rPr>
              <a:t>, A., and </a:t>
            </a:r>
            <a:r>
              <a:rPr lang="en-US" sz="1800" dirty="0" err="1">
                <a:solidFill>
                  <a:schemeClr val="tx1"/>
                </a:solidFill>
              </a:rPr>
              <a:t>Haker</a:t>
            </a:r>
            <a:r>
              <a:rPr lang="en-US" sz="1800" dirty="0">
                <a:solidFill>
                  <a:schemeClr val="tx1"/>
                </a:solidFill>
              </a:rPr>
              <a:t>, S. Differential and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      numerically invariant signature curves applied to object recognition. 1998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[3] </a:t>
            </a:r>
            <a:r>
              <a:rPr lang="en-US" sz="1800" dirty="0" err="1">
                <a:solidFill>
                  <a:schemeClr val="tx1"/>
                </a:solidFill>
              </a:rPr>
              <a:t>Mireille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Boutin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. Numerically </a:t>
            </a:r>
            <a:r>
              <a:rPr lang="en-US" sz="1800" dirty="0" err="1">
                <a:solidFill>
                  <a:schemeClr val="tx1"/>
                </a:solidFill>
              </a:rPr>
              <a:t>invarint</a:t>
            </a:r>
            <a:r>
              <a:rPr lang="en-US" sz="1800" dirty="0">
                <a:solidFill>
                  <a:schemeClr val="tx1"/>
                </a:solidFill>
              </a:rPr>
              <a:t> signature </a:t>
            </a:r>
            <a:r>
              <a:rPr lang="en-US" sz="1800" dirty="0" smtClean="0">
                <a:solidFill>
                  <a:schemeClr val="tx1"/>
                </a:solidFill>
              </a:rPr>
              <a:t>curves. 2000. Int</a:t>
            </a:r>
            <a:r>
              <a:rPr lang="en-US" sz="1800" dirty="0">
                <a:solidFill>
                  <a:schemeClr val="tx1"/>
                </a:solidFill>
              </a:rPr>
              <a:t>. J. </a:t>
            </a:r>
            <a:r>
              <a:rPr lang="en-US" sz="1800" dirty="0" err="1">
                <a:solidFill>
                  <a:schemeClr val="tx1"/>
                </a:solidFill>
              </a:rPr>
              <a:t>Comput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Vision</a:t>
            </a:r>
            <a:r>
              <a:rPr lang="en-US" sz="1800" dirty="0">
                <a:solidFill>
                  <a:schemeClr val="tx1"/>
                </a:solidFill>
              </a:rPr>
              <a:t>, 40(3), </a:t>
            </a:r>
            <a:r>
              <a:rPr lang="en-US" sz="1800" dirty="0" smtClean="0">
                <a:solidFill>
                  <a:schemeClr val="tx1"/>
                </a:solidFill>
              </a:rPr>
              <a:t>235-248. 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[4] </a:t>
            </a:r>
            <a:r>
              <a:rPr lang="ru-RU" sz="1800" dirty="0">
                <a:solidFill>
                  <a:schemeClr val="tx1"/>
                </a:solidFill>
              </a:rPr>
              <a:t>Р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r>
              <a:rPr lang="ru-RU" sz="1800" dirty="0" smtClean="0">
                <a:solidFill>
                  <a:schemeClr val="tx1"/>
                </a:solidFill>
              </a:rPr>
              <a:t>Дуда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>
                <a:solidFill>
                  <a:schemeClr val="tx1"/>
                </a:solidFill>
              </a:rPr>
              <a:t>П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r>
              <a:rPr lang="ru-RU" sz="1800" dirty="0" smtClean="0">
                <a:solidFill>
                  <a:schemeClr val="tx1"/>
                </a:solidFill>
              </a:rPr>
              <a:t>Харт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r>
              <a:rPr lang="ru-RU" sz="1800" dirty="0" smtClean="0">
                <a:solidFill>
                  <a:schemeClr val="tx1"/>
                </a:solidFill>
              </a:rPr>
              <a:t> Распознавание образов и анализ сцен</a:t>
            </a:r>
            <a:r>
              <a:rPr lang="en-US" sz="1800" dirty="0" smtClean="0">
                <a:solidFill>
                  <a:schemeClr val="tx1"/>
                </a:solidFill>
              </a:rPr>
              <a:t>. </a:t>
            </a:r>
            <a:r>
              <a:rPr lang="ru-RU" sz="1800" dirty="0" smtClean="0">
                <a:solidFill>
                  <a:schemeClr val="tx1"/>
                </a:solidFill>
              </a:rPr>
              <a:t>М.: Мир, 1976.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[</a:t>
            </a:r>
            <a:r>
              <a:rPr lang="en-US" sz="1800" dirty="0" smtClean="0">
                <a:solidFill>
                  <a:schemeClr val="tx1"/>
                </a:solidFill>
              </a:rPr>
              <a:t>5</a:t>
            </a:r>
            <a:r>
              <a:rPr lang="ru-RU" sz="1800" dirty="0" smtClean="0">
                <a:solidFill>
                  <a:schemeClr val="tx1"/>
                </a:solidFill>
              </a:rPr>
              <a:t>]  Ту  Дж., Гонсалес Р. Принципы распознавания образов. М.: Мир, 1978.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[</a:t>
            </a:r>
            <a:r>
              <a:rPr lang="en-US" sz="1800" dirty="0" smtClean="0">
                <a:solidFill>
                  <a:schemeClr val="tx1"/>
                </a:solidFill>
              </a:rPr>
              <a:t>6</a:t>
            </a:r>
            <a:r>
              <a:rPr lang="ru-RU" sz="1800" dirty="0" smtClean="0">
                <a:solidFill>
                  <a:schemeClr val="tx1"/>
                </a:solidFill>
              </a:rPr>
              <a:t>]  Методы компьютерной обработки изображений / Под ред. В.А. Сойфера.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      2-е изд.,  М.: ФМ, 2003. – 603 с.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[</a:t>
            </a:r>
            <a:r>
              <a:rPr lang="en-US" sz="1800" dirty="0" smtClean="0">
                <a:solidFill>
                  <a:schemeClr val="tx1"/>
                </a:solidFill>
              </a:rPr>
              <a:t>7</a:t>
            </a:r>
            <a:r>
              <a:rPr lang="ru-RU" sz="1800" dirty="0" smtClean="0">
                <a:solidFill>
                  <a:schemeClr val="tx1"/>
                </a:solidFill>
              </a:rPr>
              <a:t>]  Введение в контурный анализ/ Под ред. . А.Я. Фурмана. М.: ФМ, 2002.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[</a:t>
            </a:r>
            <a:r>
              <a:rPr lang="en-US" sz="1800" dirty="0" smtClean="0">
                <a:solidFill>
                  <a:schemeClr val="tx1"/>
                </a:solidFill>
              </a:rPr>
              <a:t>8</a:t>
            </a:r>
            <a:r>
              <a:rPr lang="ru-RU" sz="1800" dirty="0" smtClean="0">
                <a:solidFill>
                  <a:schemeClr val="tx1"/>
                </a:solidFill>
              </a:rPr>
              <a:t>] </a:t>
            </a:r>
            <a:r>
              <a:rPr lang="ru-RU" sz="1800" dirty="0">
                <a:solidFill>
                  <a:schemeClr val="tx1"/>
                </a:solidFill>
              </a:rPr>
              <a:t>У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Прэтт</a:t>
            </a:r>
            <a:r>
              <a:rPr lang="ru-RU" sz="1800" dirty="0" smtClean="0">
                <a:solidFill>
                  <a:schemeClr val="tx1"/>
                </a:solidFill>
              </a:rPr>
              <a:t> Цифровая обработка изображений. — М.: Мир, 1982. </a:t>
            </a:r>
            <a:r>
              <a:rPr lang="ru-RU" sz="1800" dirty="0" err="1" smtClean="0">
                <a:solidFill>
                  <a:schemeClr val="tx1"/>
                </a:solidFill>
              </a:rPr>
              <a:t>Кн</a:t>
            </a:r>
            <a:r>
              <a:rPr lang="en-US" sz="1800" dirty="0" smtClean="0">
                <a:solidFill>
                  <a:schemeClr val="tx1"/>
                </a:solidFill>
              </a:rPr>
              <a:t>. 1 </a:t>
            </a:r>
            <a:r>
              <a:rPr lang="ru-RU" sz="1800" dirty="0" smtClean="0">
                <a:solidFill>
                  <a:schemeClr val="tx1"/>
                </a:solidFill>
              </a:rPr>
              <a:t>и</a:t>
            </a:r>
            <a:r>
              <a:rPr lang="en-US" sz="1800" dirty="0" smtClean="0">
                <a:solidFill>
                  <a:schemeClr val="tx1"/>
                </a:solidFill>
              </a:rPr>
              <a:t> 2. 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[9] </a:t>
            </a:r>
            <a:r>
              <a:rPr lang="en-US" sz="1800" dirty="0">
                <a:solidFill>
                  <a:schemeClr val="tx1"/>
                </a:solidFill>
              </a:rPr>
              <a:t>A. K. Jain, "Fundamentals of Digital Image Processing", New Jersey: Prentice 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800" dirty="0">
                <a:solidFill>
                  <a:schemeClr val="tx1"/>
                </a:solidFill>
              </a:rPr>
              <a:t>      </a:t>
            </a:r>
            <a:r>
              <a:rPr lang="en-US" sz="1800" dirty="0">
                <a:solidFill>
                  <a:schemeClr val="tx1"/>
                </a:solidFill>
              </a:rPr>
              <a:t>Hall International, 1989.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[10]  David Ben-</a:t>
            </a:r>
            <a:r>
              <a:rPr lang="en-US" sz="1800" dirty="0" err="1" smtClean="0">
                <a:solidFill>
                  <a:schemeClr val="tx1"/>
                </a:solidFill>
              </a:rPr>
              <a:t>Haim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Gur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Harary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Ayellet</a:t>
            </a:r>
            <a:r>
              <a:rPr lang="en-US" sz="1800" dirty="0" smtClean="0">
                <a:solidFill>
                  <a:schemeClr val="tx1"/>
                </a:solidFill>
              </a:rPr>
              <a:t> Tal</a:t>
            </a:r>
            <a:r>
              <a:rPr lang="ru-RU" sz="1800" dirty="0" smtClean="0">
                <a:solidFill>
                  <a:schemeClr val="tx1"/>
                </a:solidFill>
              </a:rPr>
              <a:t>. </a:t>
            </a:r>
            <a:r>
              <a:rPr lang="en-US" sz="1800" dirty="0" smtClean="0">
                <a:solidFill>
                  <a:schemeClr val="tx1"/>
                </a:solidFill>
              </a:rPr>
              <a:t>Piecewise 3D Euler spirals.</a:t>
            </a:r>
            <a:r>
              <a:rPr lang="ru-RU" sz="1800" dirty="0" smtClean="0">
                <a:solidFill>
                  <a:schemeClr val="tx1"/>
                </a:solidFill>
                <a:hlinkClick r:id="rId5"/>
              </a:rPr>
              <a:t>    </a:t>
            </a:r>
            <a:r>
              <a:rPr lang="en-US" sz="1800" dirty="0" smtClean="0">
                <a:solidFill>
                  <a:schemeClr val="tx1"/>
                </a:solidFill>
                <a:hlinkClick r:id="rId5"/>
              </a:rPr>
              <a:t>       </a:t>
            </a:r>
            <a:r>
              <a:rPr lang="ru-RU" sz="1800" dirty="0" smtClean="0">
                <a:solidFill>
                  <a:schemeClr val="tx1"/>
                </a:solidFill>
                <a:hlinkClick r:id="rId5"/>
              </a:rPr>
              <a:t>  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[11] </a:t>
            </a:r>
            <a:r>
              <a:rPr lang="en-US" sz="1800" dirty="0" err="1" smtClean="0">
                <a:solidFill>
                  <a:schemeClr val="tx1"/>
                </a:solidFill>
              </a:rPr>
              <a:t>Ilya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Baran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Jaakko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Lehtinen</a:t>
            </a:r>
            <a:r>
              <a:rPr lang="en-US" sz="1800" dirty="0" smtClean="0">
                <a:solidFill>
                  <a:schemeClr val="tx1"/>
                </a:solidFill>
              </a:rPr>
              <a:t>, Jovan </a:t>
            </a:r>
            <a:r>
              <a:rPr lang="en-US" sz="1800" dirty="0" err="1" smtClean="0">
                <a:solidFill>
                  <a:schemeClr val="tx1"/>
                </a:solidFill>
              </a:rPr>
              <a:t>Popovi´c</a:t>
            </a:r>
            <a:r>
              <a:rPr lang="en-US" sz="1800" dirty="0" smtClean="0">
                <a:solidFill>
                  <a:schemeClr val="tx1"/>
                </a:solidFill>
              </a:rPr>
              <a:t>.   Sketching Clothoid 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       </a:t>
            </a:r>
            <a:r>
              <a:rPr lang="en-US" sz="1800" dirty="0" smtClean="0">
                <a:solidFill>
                  <a:schemeClr val="tx1"/>
                </a:solidFill>
              </a:rPr>
              <a:t>Splines Using Shortest Paths. EUROGRAPHICS, 1981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[12] D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  <a:r>
              <a:rPr lang="en-US" sz="1800" dirty="0" err="1">
                <a:solidFill>
                  <a:schemeClr val="tx1"/>
                </a:solidFill>
              </a:rPr>
              <a:t>Stoyan</a:t>
            </a:r>
            <a:r>
              <a:rPr lang="en-US" sz="1800" dirty="0">
                <a:solidFill>
                  <a:schemeClr val="tx1"/>
                </a:solidFill>
              </a:rPr>
              <a:t> and H. </a:t>
            </a:r>
            <a:r>
              <a:rPr lang="en-US" sz="1800" dirty="0" err="1">
                <a:solidFill>
                  <a:schemeClr val="tx1"/>
                </a:solidFill>
              </a:rPr>
              <a:t>Stoyan</a:t>
            </a:r>
            <a:r>
              <a:rPr lang="en-US" sz="1800" dirty="0">
                <a:solidFill>
                  <a:schemeClr val="tx1"/>
                </a:solidFill>
              </a:rPr>
              <a:t>, Fractals, Random Shapes and Point Fields (Methods of 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      Geometrical </a:t>
            </a:r>
            <a:r>
              <a:rPr lang="en-US" sz="1800" dirty="0">
                <a:solidFill>
                  <a:schemeClr val="tx1"/>
                </a:solidFill>
              </a:rPr>
              <a:t>Statistics), John Wiley &amp; Sons: </a:t>
            </a:r>
            <a:r>
              <a:rPr lang="en-US" sz="1800" dirty="0" err="1">
                <a:solidFill>
                  <a:schemeClr val="tx1"/>
                </a:solidFill>
              </a:rPr>
              <a:t>Chichester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smtClean="0">
                <a:solidFill>
                  <a:schemeClr val="tx1"/>
                </a:solidFill>
              </a:rPr>
              <a:t>1995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[13] J</a:t>
            </a:r>
            <a:r>
              <a:rPr lang="en-US" sz="1800" dirty="0">
                <a:solidFill>
                  <a:schemeClr val="tx1"/>
                </a:solidFill>
              </a:rPr>
              <a:t>. Foley, A. Van Dam, S. </a:t>
            </a:r>
            <a:r>
              <a:rPr lang="en-US" sz="1800" dirty="0" err="1">
                <a:solidFill>
                  <a:schemeClr val="tx1"/>
                </a:solidFill>
              </a:rPr>
              <a:t>Feiner</a:t>
            </a:r>
            <a:r>
              <a:rPr lang="en-US" sz="1800" dirty="0">
                <a:solidFill>
                  <a:schemeClr val="tx1"/>
                </a:solidFill>
              </a:rPr>
              <a:t>, and J. Hughes, Computer Graphics: Principles and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      Practice</a:t>
            </a:r>
            <a:r>
              <a:rPr lang="en-US" sz="1800" dirty="0">
                <a:solidFill>
                  <a:schemeClr val="tx1"/>
                </a:solidFill>
              </a:rPr>
              <a:t>, Addison-Wesley: New York, 1996, pp. 478–516.</a:t>
            </a:r>
            <a:endParaRPr lang="ru-RU" sz="1800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[14] </a:t>
            </a:r>
            <a:r>
              <a:rPr lang="en-US" sz="1800" dirty="0">
                <a:solidFill>
                  <a:schemeClr val="tx1"/>
                </a:solidFill>
              </a:rPr>
              <a:t>Hoff, D.J., Olver, P.J. Extensions of invariant signatures for object recognition. J. Math.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       Imaging </a:t>
            </a:r>
            <a:r>
              <a:rPr lang="en-US" sz="1800" dirty="0">
                <a:solidFill>
                  <a:schemeClr val="tx1"/>
                </a:solidFill>
              </a:rPr>
              <a:t>Vision 45 (2013), no. 2, 176–185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[15] M.L. Torrente, S. </a:t>
            </a:r>
            <a:r>
              <a:rPr lang="en-US" sz="1800" dirty="0" err="1" smtClean="0">
                <a:solidFill>
                  <a:schemeClr val="tx1"/>
                </a:solidFill>
              </a:rPr>
              <a:t>Anzellotti</a:t>
            </a:r>
            <a:r>
              <a:rPr lang="en-US" sz="1800" dirty="0" smtClean="0">
                <a:solidFill>
                  <a:schemeClr val="tx1"/>
                </a:solidFill>
              </a:rPr>
              <a:t>, C. </a:t>
            </a:r>
            <a:r>
              <a:rPr lang="en-US" sz="1800" dirty="0" err="1" smtClean="0">
                <a:solidFill>
                  <a:schemeClr val="tx1"/>
                </a:solidFill>
              </a:rPr>
              <a:t>Finocchiaro</a:t>
            </a:r>
            <a:r>
              <a:rPr lang="en-US" sz="1800" dirty="0" smtClean="0">
                <a:solidFill>
                  <a:schemeClr val="tx1"/>
                </a:solidFill>
              </a:rPr>
              <a:t> and C. </a:t>
            </a:r>
            <a:r>
              <a:rPr lang="en-US" sz="1800" dirty="0" err="1" smtClean="0">
                <a:solidFill>
                  <a:schemeClr val="tx1"/>
                </a:solidFill>
              </a:rPr>
              <a:t>Fontanari</a:t>
            </a:r>
            <a:r>
              <a:rPr lang="en-US" sz="1800" dirty="0" smtClean="0">
                <a:solidFill>
                  <a:schemeClr val="tx1"/>
                </a:solidFill>
              </a:rPr>
              <a:t>. Approximation by Spline </a:t>
            </a:r>
            <a:r>
              <a:rPr lang="en-US" sz="1800" dirty="0">
                <a:solidFill>
                  <a:schemeClr val="tx1"/>
                </a:solidFill>
              </a:rPr>
              <a:t>Curves: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towards an Application to Cognitive Neuroscience.  arXiv:1507.03865v1 [math.NA] 14 Jul 2015.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[16] Graph2Digit 0.7.1b Copyright(c</a:t>
            </a:r>
            <a:r>
              <a:rPr lang="en-US" sz="1800" dirty="0">
                <a:solidFill>
                  <a:schemeClr val="tx1"/>
                </a:solidFill>
              </a:rPr>
              <a:t>) 1998-2007 </a:t>
            </a:r>
            <a:r>
              <a:rPr lang="en-US" sz="1800" dirty="0" smtClean="0">
                <a:solidFill>
                  <a:schemeClr val="tx1"/>
                </a:solidFill>
              </a:rPr>
              <a:t>V.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Plisko</a:t>
            </a:r>
            <a:r>
              <a:rPr lang="en-US" sz="1800" dirty="0" smtClean="0">
                <a:solidFill>
                  <a:schemeClr val="tx1"/>
                </a:solidFill>
              </a:rPr>
              <a:t>. </a:t>
            </a:r>
            <a:r>
              <a:rPr lang="en-US" sz="1800" dirty="0" err="1" smtClean="0">
                <a:solidFill>
                  <a:schemeClr val="tx1"/>
                </a:solidFill>
              </a:rPr>
              <a:t>e-mail:plsoft@narod.ru</a:t>
            </a:r>
            <a:r>
              <a:rPr lang="en-US" sz="1800" dirty="0" smtClean="0">
                <a:solidFill>
                  <a:schemeClr val="tx1"/>
                </a:solidFill>
              </a:rPr>
              <a:t> http</a:t>
            </a:r>
            <a:r>
              <a:rPr lang="en-US" sz="1800" dirty="0">
                <a:solidFill>
                  <a:schemeClr val="tx1"/>
                </a:solidFill>
              </a:rPr>
              <a:t>://plsoft.narod.ru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18" grpId="2" animBg="1"/>
      <p:bldP spid="5" grpId="0"/>
      <p:bldP spid="5" grpId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590550"/>
            <a:ext cx="7096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625475"/>
            <a:ext cx="6858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1446213"/>
            <a:ext cx="169227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82" name="Oval 2"/>
          <p:cNvSpPr>
            <a:spLocks noChangeArrowheads="1"/>
          </p:cNvSpPr>
          <p:nvPr/>
        </p:nvSpPr>
        <p:spPr bwMode="auto">
          <a:xfrm>
            <a:off x="7259638" y="709613"/>
            <a:ext cx="1619250" cy="109696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66FFFF"/>
              </a:solidFill>
              <a:cs typeface="Arial" charset="0"/>
            </a:endParaRPr>
          </a:p>
        </p:txBody>
      </p:sp>
      <p:sp>
        <p:nvSpPr>
          <p:cNvPr id="276484" name="Line 4"/>
          <p:cNvSpPr>
            <a:spLocks noChangeShapeType="1"/>
          </p:cNvSpPr>
          <p:nvPr/>
        </p:nvSpPr>
        <p:spPr bwMode="auto">
          <a:xfrm>
            <a:off x="552450" y="2527300"/>
            <a:ext cx="28813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486" name="Arc 6"/>
          <p:cNvSpPr>
            <a:spLocks/>
          </p:cNvSpPr>
          <p:nvPr/>
        </p:nvSpPr>
        <p:spPr bwMode="auto">
          <a:xfrm rot="8253048">
            <a:off x="1689100" y="2163763"/>
            <a:ext cx="1425575" cy="1198562"/>
          </a:xfrm>
          <a:custGeom>
            <a:avLst/>
            <a:gdLst>
              <a:gd name="T0" fmla="*/ 0 w 37186"/>
              <a:gd name="T1" fmla="*/ 2147483647 h 34666"/>
              <a:gd name="T2" fmla="*/ 2147483647 w 37186"/>
              <a:gd name="T3" fmla="*/ 2147483647 h 34666"/>
              <a:gd name="T4" fmla="*/ 2147483647 w 37186"/>
              <a:gd name="T5" fmla="*/ 2147483647 h 34666"/>
              <a:gd name="T6" fmla="*/ 0 60000 65536"/>
              <a:gd name="T7" fmla="*/ 0 60000 65536"/>
              <a:gd name="T8" fmla="*/ 0 60000 65536"/>
              <a:gd name="T9" fmla="*/ 0 w 37186"/>
              <a:gd name="T10" fmla="*/ 0 h 34666"/>
              <a:gd name="T11" fmla="*/ 37186 w 37186"/>
              <a:gd name="T12" fmla="*/ 34666 h 346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186" h="34666" fill="none" extrusionOk="0">
                <a:moveTo>
                  <a:pt x="-1" y="6645"/>
                </a:moveTo>
                <a:cubicBezTo>
                  <a:pt x="4073" y="2400"/>
                  <a:pt x="9702" y="-1"/>
                  <a:pt x="15586" y="0"/>
                </a:cubicBezTo>
                <a:cubicBezTo>
                  <a:pt x="27515" y="0"/>
                  <a:pt x="37186" y="9670"/>
                  <a:pt x="37186" y="21600"/>
                </a:cubicBezTo>
                <a:cubicBezTo>
                  <a:pt x="37186" y="26319"/>
                  <a:pt x="35640" y="30908"/>
                  <a:pt x="32785" y="34665"/>
                </a:cubicBezTo>
              </a:path>
              <a:path w="37186" h="34666" stroke="0" extrusionOk="0">
                <a:moveTo>
                  <a:pt x="-1" y="6645"/>
                </a:moveTo>
                <a:cubicBezTo>
                  <a:pt x="4073" y="2400"/>
                  <a:pt x="9702" y="-1"/>
                  <a:pt x="15586" y="0"/>
                </a:cubicBezTo>
                <a:cubicBezTo>
                  <a:pt x="27515" y="0"/>
                  <a:pt x="37186" y="9670"/>
                  <a:pt x="37186" y="21600"/>
                </a:cubicBezTo>
                <a:cubicBezTo>
                  <a:pt x="37186" y="26319"/>
                  <a:pt x="35640" y="30908"/>
                  <a:pt x="32785" y="34665"/>
                </a:cubicBezTo>
                <a:lnTo>
                  <a:pt x="15586" y="21600"/>
                </a:lnTo>
                <a:lnTo>
                  <a:pt x="-1" y="6645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487" name="Arc 7"/>
          <p:cNvSpPr>
            <a:spLocks/>
          </p:cNvSpPr>
          <p:nvPr/>
        </p:nvSpPr>
        <p:spPr bwMode="auto">
          <a:xfrm rot="-2502874">
            <a:off x="1598613" y="2003425"/>
            <a:ext cx="706437" cy="657225"/>
          </a:xfrm>
          <a:custGeom>
            <a:avLst/>
            <a:gdLst>
              <a:gd name="T0" fmla="*/ 0 w 39158"/>
              <a:gd name="T1" fmla="*/ 2147483647 h 35499"/>
              <a:gd name="T2" fmla="*/ 2147483647 w 39158"/>
              <a:gd name="T3" fmla="*/ 2147483647 h 35499"/>
              <a:gd name="T4" fmla="*/ 2147483647 w 39158"/>
              <a:gd name="T5" fmla="*/ 2147483647 h 35499"/>
              <a:gd name="T6" fmla="*/ 0 60000 65536"/>
              <a:gd name="T7" fmla="*/ 0 60000 65536"/>
              <a:gd name="T8" fmla="*/ 0 60000 65536"/>
              <a:gd name="T9" fmla="*/ 0 w 39158"/>
              <a:gd name="T10" fmla="*/ 0 h 35499"/>
              <a:gd name="T11" fmla="*/ 39158 w 39158"/>
              <a:gd name="T12" fmla="*/ 35499 h 354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158" h="35499" fill="none" extrusionOk="0">
                <a:moveTo>
                  <a:pt x="-1" y="9019"/>
                </a:moveTo>
                <a:cubicBezTo>
                  <a:pt x="4055" y="3358"/>
                  <a:pt x="10593" y="-1"/>
                  <a:pt x="17558" y="0"/>
                </a:cubicBezTo>
                <a:cubicBezTo>
                  <a:pt x="29487" y="0"/>
                  <a:pt x="39158" y="9670"/>
                  <a:pt x="39158" y="21600"/>
                </a:cubicBezTo>
                <a:cubicBezTo>
                  <a:pt x="39158" y="26684"/>
                  <a:pt x="37364" y="31606"/>
                  <a:pt x="34092" y="35499"/>
                </a:cubicBezTo>
              </a:path>
              <a:path w="39158" h="35499" stroke="0" extrusionOk="0">
                <a:moveTo>
                  <a:pt x="-1" y="9019"/>
                </a:moveTo>
                <a:cubicBezTo>
                  <a:pt x="4055" y="3358"/>
                  <a:pt x="10593" y="-1"/>
                  <a:pt x="17558" y="0"/>
                </a:cubicBezTo>
                <a:cubicBezTo>
                  <a:pt x="29487" y="0"/>
                  <a:pt x="39158" y="9670"/>
                  <a:pt x="39158" y="21600"/>
                </a:cubicBezTo>
                <a:cubicBezTo>
                  <a:pt x="39158" y="26684"/>
                  <a:pt x="37364" y="31606"/>
                  <a:pt x="34092" y="35499"/>
                </a:cubicBezTo>
                <a:lnTo>
                  <a:pt x="17558" y="21600"/>
                </a:lnTo>
                <a:lnTo>
                  <a:pt x="-1" y="9019"/>
                </a:lnTo>
                <a:close/>
              </a:path>
            </a:pathLst>
          </a:custGeom>
          <a:noFill/>
          <a:ln w="127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488" name="Arc 8"/>
          <p:cNvSpPr>
            <a:spLocks/>
          </p:cNvSpPr>
          <p:nvPr/>
        </p:nvSpPr>
        <p:spPr bwMode="auto">
          <a:xfrm rot="8253048">
            <a:off x="982663" y="1839913"/>
            <a:ext cx="2132012" cy="1884362"/>
          </a:xfrm>
          <a:custGeom>
            <a:avLst/>
            <a:gdLst>
              <a:gd name="T0" fmla="*/ 0 w 38541"/>
              <a:gd name="T1" fmla="*/ 2147483647 h 36199"/>
              <a:gd name="T2" fmla="*/ 2147483647 w 38541"/>
              <a:gd name="T3" fmla="*/ 2147483647 h 36199"/>
              <a:gd name="T4" fmla="*/ 2147483647 w 38541"/>
              <a:gd name="T5" fmla="*/ 2147483647 h 36199"/>
              <a:gd name="T6" fmla="*/ 0 60000 65536"/>
              <a:gd name="T7" fmla="*/ 0 60000 65536"/>
              <a:gd name="T8" fmla="*/ 0 60000 65536"/>
              <a:gd name="T9" fmla="*/ 0 w 38541"/>
              <a:gd name="T10" fmla="*/ 0 h 36199"/>
              <a:gd name="T11" fmla="*/ 38541 w 38541"/>
              <a:gd name="T12" fmla="*/ 36199 h 361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541" h="36199" fill="none" extrusionOk="0">
                <a:moveTo>
                  <a:pt x="-1" y="8199"/>
                </a:moveTo>
                <a:cubicBezTo>
                  <a:pt x="4096" y="3020"/>
                  <a:pt x="10337" y="-1"/>
                  <a:pt x="16941" y="0"/>
                </a:cubicBezTo>
                <a:cubicBezTo>
                  <a:pt x="28870" y="0"/>
                  <a:pt x="38541" y="9670"/>
                  <a:pt x="38541" y="21600"/>
                </a:cubicBezTo>
                <a:cubicBezTo>
                  <a:pt x="38541" y="27005"/>
                  <a:pt x="36513" y="32215"/>
                  <a:pt x="32860" y="36199"/>
                </a:cubicBezTo>
              </a:path>
              <a:path w="38541" h="36199" stroke="0" extrusionOk="0">
                <a:moveTo>
                  <a:pt x="-1" y="8199"/>
                </a:moveTo>
                <a:cubicBezTo>
                  <a:pt x="4096" y="3020"/>
                  <a:pt x="10337" y="-1"/>
                  <a:pt x="16941" y="0"/>
                </a:cubicBezTo>
                <a:cubicBezTo>
                  <a:pt x="28870" y="0"/>
                  <a:pt x="38541" y="9670"/>
                  <a:pt x="38541" y="21600"/>
                </a:cubicBezTo>
                <a:cubicBezTo>
                  <a:pt x="38541" y="27005"/>
                  <a:pt x="36513" y="32215"/>
                  <a:pt x="32860" y="36199"/>
                </a:cubicBezTo>
                <a:lnTo>
                  <a:pt x="16941" y="21600"/>
                </a:lnTo>
                <a:lnTo>
                  <a:pt x="-1" y="8199"/>
                </a:lnTo>
                <a:close/>
              </a:path>
            </a:pathLst>
          </a:custGeom>
          <a:noFill/>
          <a:ln w="127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489" name="Oval 9"/>
          <p:cNvSpPr>
            <a:spLocks noChangeAspect="1" noChangeArrowheads="1"/>
          </p:cNvSpPr>
          <p:nvPr/>
        </p:nvSpPr>
        <p:spPr bwMode="auto">
          <a:xfrm>
            <a:off x="2954338" y="2400300"/>
            <a:ext cx="342900" cy="342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>
                <a:solidFill>
                  <a:srgbClr val="000000"/>
                </a:solidFill>
              </a:rPr>
              <a:t>4</a:t>
            </a:r>
            <a:r>
              <a:rPr lang="ru-RU" altLang="ru-RU" sz="16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76490" name="Oval 10"/>
          <p:cNvSpPr>
            <a:spLocks noChangeAspect="1" noChangeArrowheads="1"/>
          </p:cNvSpPr>
          <p:nvPr/>
        </p:nvSpPr>
        <p:spPr bwMode="auto">
          <a:xfrm>
            <a:off x="685800" y="2387600"/>
            <a:ext cx="342900" cy="342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>
                <a:solidFill>
                  <a:srgbClr val="000000"/>
                </a:solidFill>
              </a:rPr>
              <a:t>1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276491" name="Oval 11"/>
          <p:cNvSpPr>
            <a:spLocks noChangeAspect="1" noChangeArrowheads="1"/>
          </p:cNvSpPr>
          <p:nvPr/>
        </p:nvSpPr>
        <p:spPr bwMode="auto">
          <a:xfrm>
            <a:off x="2200275" y="2387600"/>
            <a:ext cx="342900" cy="342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>
                <a:solidFill>
                  <a:srgbClr val="000000"/>
                </a:solidFill>
                <a:latin typeface="Franklin Gothic Medium" panose="020B0603020102020204" pitchFamily="34" charset="0"/>
              </a:rPr>
              <a:t>3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276492" name="Oval 12"/>
          <p:cNvSpPr>
            <a:spLocks noChangeAspect="1" noChangeArrowheads="1"/>
          </p:cNvSpPr>
          <p:nvPr/>
        </p:nvSpPr>
        <p:spPr bwMode="auto">
          <a:xfrm>
            <a:off x="1419225" y="2387600"/>
            <a:ext cx="342900" cy="3429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>
                <a:solidFill>
                  <a:srgbClr val="000000"/>
                </a:solidFill>
                <a:latin typeface="Franklin Gothic Medium" panose="020B0603020102020204" pitchFamily="34" charset="0"/>
              </a:rPr>
              <a:t>2</a:t>
            </a:r>
            <a:endParaRPr lang="ru-RU" altLang="ru-RU" sz="1600">
              <a:solidFill>
                <a:srgbClr val="00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76493" name="Text Box 13"/>
          <p:cNvSpPr txBox="1">
            <a:spLocks noChangeArrowheads="1"/>
          </p:cNvSpPr>
          <p:nvPr/>
        </p:nvSpPr>
        <p:spPr bwMode="auto">
          <a:xfrm>
            <a:off x="365125" y="1851025"/>
            <a:ext cx="998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>
                <a:solidFill>
                  <a:srgbClr val="FF3300"/>
                </a:solidFill>
                <a:latin typeface="Arial" panose="020B0604020202020204" pitchFamily="34" charset="0"/>
              </a:rPr>
              <a:t>[13]</a:t>
            </a:r>
            <a:endParaRPr lang="ru-RU" altLang="ru-RU" sz="2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76494" name="Text Box 14"/>
          <p:cNvSpPr txBox="1">
            <a:spLocks noChangeArrowheads="1"/>
          </p:cNvSpPr>
          <p:nvPr/>
        </p:nvSpPr>
        <p:spPr bwMode="auto">
          <a:xfrm>
            <a:off x="457200" y="2982913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003366"/>
                </a:solidFill>
                <a:latin typeface="Arial" panose="020B0604020202020204" pitchFamily="34" charset="0"/>
              </a:rPr>
              <a:t>[14]</a:t>
            </a:r>
            <a:endParaRPr lang="ru-RU" altLang="ru-RU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276495" name="Text Box 15"/>
          <p:cNvSpPr txBox="1">
            <a:spLocks noChangeArrowheads="1"/>
          </p:cNvSpPr>
          <p:nvPr/>
        </p:nvSpPr>
        <p:spPr bwMode="auto">
          <a:xfrm>
            <a:off x="1081088" y="2024063"/>
            <a:ext cx="869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>
                <a:solidFill>
                  <a:srgbClr val="003366"/>
                </a:solidFill>
                <a:latin typeface="Arial" panose="020B0604020202020204" pitchFamily="34" charset="0"/>
              </a:rPr>
              <a:t>[23]</a:t>
            </a:r>
            <a:endParaRPr lang="ru-RU" altLang="ru-RU" sz="200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sp>
        <p:nvSpPr>
          <p:cNvPr id="276496" name="Text Box 16"/>
          <p:cNvSpPr txBox="1">
            <a:spLocks noChangeArrowheads="1"/>
          </p:cNvSpPr>
          <p:nvPr/>
        </p:nvSpPr>
        <p:spPr bwMode="auto">
          <a:xfrm>
            <a:off x="1090613" y="2643188"/>
            <a:ext cx="901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>
                <a:solidFill>
                  <a:srgbClr val="FF3300"/>
                </a:solidFill>
                <a:latin typeface="Arial" panose="020B0604020202020204" pitchFamily="34" charset="0"/>
              </a:rPr>
              <a:t>[24]</a:t>
            </a:r>
            <a:endParaRPr lang="ru-RU" altLang="ru-RU" sz="2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76497" name="Line 17"/>
          <p:cNvSpPr>
            <a:spLocks noChangeShapeType="1"/>
          </p:cNvSpPr>
          <p:nvPr/>
        </p:nvSpPr>
        <p:spPr bwMode="auto">
          <a:xfrm>
            <a:off x="4210050" y="3171825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498" name="Oval 18"/>
          <p:cNvSpPr>
            <a:spLocks noChangeAspect="1" noChangeArrowheads="1"/>
          </p:cNvSpPr>
          <p:nvPr/>
        </p:nvSpPr>
        <p:spPr bwMode="auto">
          <a:xfrm>
            <a:off x="658813" y="1165225"/>
            <a:ext cx="1836737" cy="44608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b="1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(</a:t>
            </a:r>
            <a:r>
              <a:rPr lang="ru-RU" altLang="ru-RU" sz="2800" b="1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ru-RU" sz="2800" b="1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US" altLang="ru-RU" sz="2800" b="1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lang="en-US" altLang="ru-RU" sz="2800" b="1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)</a:t>
            </a:r>
            <a:endParaRPr lang="ru-RU" altLang="ru-RU" sz="2800" b="1">
              <a:solidFill>
                <a:srgbClr val="000000"/>
              </a:solidFill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sp>
        <p:nvSpPr>
          <p:cNvPr id="276499" name="Oval 19"/>
          <p:cNvSpPr>
            <a:spLocks noChangeAspect="1" noChangeArrowheads="1"/>
          </p:cNvSpPr>
          <p:nvPr/>
        </p:nvSpPr>
        <p:spPr bwMode="auto">
          <a:xfrm>
            <a:off x="1108075" y="3000375"/>
            <a:ext cx="579438" cy="5286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b="1">
                <a:solidFill>
                  <a:srgbClr val="0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</a:t>
            </a:r>
            <a:endParaRPr lang="ru-RU" altLang="ru-RU" sz="2800" b="1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 eaLnBrk="1" hangingPunct="1"/>
            <a:r>
              <a:rPr lang="ru-RU" altLang="ru-RU" sz="1200">
                <a:solidFill>
                  <a:srgbClr val="000000"/>
                </a:solidFill>
              </a:rPr>
              <a:t> 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76500" name="Text Box 20"/>
          <p:cNvSpPr txBox="1">
            <a:spLocks noChangeArrowheads="1"/>
          </p:cNvSpPr>
          <p:nvPr/>
        </p:nvSpPr>
        <p:spPr bwMode="auto">
          <a:xfrm>
            <a:off x="3492500" y="2971800"/>
            <a:ext cx="703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rgbClr val="00B050"/>
                </a:solidFill>
                <a:latin typeface="Arial" panose="020B0604020202020204" pitchFamily="34" charset="0"/>
              </a:rPr>
              <a:t>►</a:t>
            </a:r>
            <a:r>
              <a:rPr lang="ru-RU" altLang="ru-RU" b="1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76501" name="Oval 21"/>
          <p:cNvSpPr>
            <a:spLocks noChangeAspect="1" noChangeArrowheads="1"/>
          </p:cNvSpPr>
          <p:nvPr/>
        </p:nvSpPr>
        <p:spPr bwMode="auto">
          <a:xfrm>
            <a:off x="1700213" y="2728913"/>
            <a:ext cx="1295400" cy="60801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  <a:endParaRPr lang="en-US" altLang="ru-RU" sz="2800" b="1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76502" name="Oval 22"/>
          <p:cNvSpPr>
            <a:spLocks noChangeAspect="1" noChangeArrowheads="1"/>
          </p:cNvSpPr>
          <p:nvPr/>
        </p:nvSpPr>
        <p:spPr bwMode="auto">
          <a:xfrm>
            <a:off x="1295400" y="1524000"/>
            <a:ext cx="1376363" cy="4318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b="1">
                <a:solidFill>
                  <a:srgbClr val="000000"/>
                </a:solidFill>
                <a:latin typeface="Symbol" panose="05050102010706020507" pitchFamily="18" charset="2"/>
              </a:rPr>
              <a:t>g</a:t>
            </a:r>
            <a:endParaRPr lang="ru-RU" altLang="ru-RU" sz="2800" b="1">
              <a:solidFill>
                <a:srgbClr val="000000"/>
              </a:solidFill>
              <a:latin typeface="Symbol" panose="05050102010706020507" pitchFamily="18" charset="2"/>
            </a:endParaRPr>
          </a:p>
        </p:txBody>
      </p:sp>
      <p:sp>
        <p:nvSpPr>
          <p:cNvPr id="276503" name="Oval 23"/>
          <p:cNvSpPr>
            <a:spLocks noChangeAspect="1" noChangeArrowheads="1"/>
          </p:cNvSpPr>
          <p:nvPr/>
        </p:nvSpPr>
        <p:spPr bwMode="auto">
          <a:xfrm>
            <a:off x="2195513" y="2378075"/>
            <a:ext cx="342900" cy="342900"/>
          </a:xfrm>
          <a:prstGeom prst="ellipse">
            <a:avLst/>
          </a:prstGeom>
          <a:solidFill>
            <a:srgbClr val="99FF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276504" name="Oval 24"/>
          <p:cNvSpPr>
            <a:spLocks noChangeAspect="1" noChangeArrowheads="1"/>
          </p:cNvSpPr>
          <p:nvPr/>
        </p:nvSpPr>
        <p:spPr bwMode="auto">
          <a:xfrm>
            <a:off x="2959100" y="2392363"/>
            <a:ext cx="342900" cy="342900"/>
          </a:xfrm>
          <a:prstGeom prst="ellipse">
            <a:avLst/>
          </a:prstGeom>
          <a:solidFill>
            <a:srgbClr val="66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>
                <a:solidFill>
                  <a:srgbClr val="000000"/>
                </a:solidFill>
              </a:rPr>
              <a:t>0</a:t>
            </a:r>
            <a:r>
              <a:rPr lang="ru-RU" altLang="ru-RU" sz="1200">
                <a:solidFill>
                  <a:srgbClr val="000000"/>
                </a:solidFill>
              </a:rPr>
              <a:t> 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76505" name="Oval 25"/>
          <p:cNvSpPr>
            <a:spLocks noChangeAspect="1" noChangeArrowheads="1"/>
          </p:cNvSpPr>
          <p:nvPr/>
        </p:nvSpPr>
        <p:spPr bwMode="auto">
          <a:xfrm>
            <a:off x="684213" y="2390775"/>
            <a:ext cx="342900" cy="342900"/>
          </a:xfrm>
          <a:prstGeom prst="ellipse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>
                <a:solidFill>
                  <a:srgbClr val="000000"/>
                </a:solidFill>
                <a:sym typeface="Symbol" panose="05050102010706020507" pitchFamily="18" charset="2"/>
              </a:rPr>
              <a:t>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276506" name="Oval 26"/>
          <p:cNvSpPr>
            <a:spLocks noChangeAspect="1" noChangeArrowheads="1"/>
          </p:cNvSpPr>
          <p:nvPr/>
        </p:nvSpPr>
        <p:spPr bwMode="auto">
          <a:xfrm>
            <a:off x="1419225" y="2384425"/>
            <a:ext cx="342900" cy="342900"/>
          </a:xfrm>
          <a:prstGeom prst="ellipse">
            <a:avLst/>
          </a:prstGeom>
          <a:solidFill>
            <a:srgbClr val="FF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76483" name="Oval 3"/>
          <p:cNvSpPr>
            <a:spLocks noChangeAspect="1" noChangeArrowheads="1"/>
          </p:cNvSpPr>
          <p:nvPr/>
        </p:nvSpPr>
        <p:spPr bwMode="auto">
          <a:xfrm>
            <a:off x="1547813" y="3625850"/>
            <a:ext cx="342900" cy="342900"/>
          </a:xfrm>
          <a:prstGeom prst="ellipse">
            <a:avLst/>
          </a:prstGeom>
          <a:solidFill>
            <a:srgbClr val="FF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76512" name="Text Box 32"/>
          <p:cNvSpPr txBox="1">
            <a:spLocks noChangeArrowheads="1"/>
          </p:cNvSpPr>
          <p:nvPr/>
        </p:nvSpPr>
        <p:spPr bwMode="auto">
          <a:xfrm>
            <a:off x="6113463" y="2965450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rgbClr val="000000"/>
                </a:solidFill>
                <a:latin typeface="Arial" panose="020B0604020202020204" pitchFamily="34" charset="0"/>
              </a:rPr>
              <a:t>=</a:t>
            </a:r>
            <a:endParaRPr lang="ru-RU" altLang="ru-RU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513" name="Text Box 33"/>
          <p:cNvSpPr txBox="1">
            <a:spLocks noChangeArrowheads="1"/>
          </p:cNvSpPr>
          <p:nvPr/>
        </p:nvSpPr>
        <p:spPr bwMode="auto">
          <a:xfrm>
            <a:off x="6619875" y="2876550"/>
            <a:ext cx="1481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ru-RU" sz="2400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400" i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n-US" altLang="ru-RU" sz="2400" i="1">
                <a:solidFill>
                  <a:srgbClr val="0000FF"/>
                </a:solidFill>
                <a:latin typeface="Franklin Gothic Medium" panose="020B0603020102020204" pitchFamily="34" charset="0"/>
              </a:rPr>
              <a:t>,</a:t>
            </a:r>
            <a:r>
              <a:rPr lang="en-US" altLang="ru-RU" sz="2400" i="1">
                <a:solidFill>
                  <a:srgbClr val="0000FF"/>
                </a:solidFill>
                <a:latin typeface="Symbol" panose="05050102010706020507" pitchFamily="18" charset="2"/>
              </a:rPr>
              <a:t>a,b</a:t>
            </a:r>
            <a:r>
              <a:rPr lang="en-US" altLang="ru-RU" sz="2400" i="1">
                <a:solidFill>
                  <a:srgbClr val="0000FF"/>
                </a:solidFill>
                <a:latin typeface="Franklin Gothic Medium" panose="020B0603020102020204" pitchFamily="34" charset="0"/>
              </a:rPr>
              <a:t> </a:t>
            </a:r>
            <a:r>
              <a:rPr lang="en-US" altLang="ru-RU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4" name="Oval 34"/>
          <p:cNvSpPr>
            <a:spLocks noChangeAspect="1" noChangeArrowheads="1"/>
          </p:cNvSpPr>
          <p:nvPr/>
        </p:nvSpPr>
        <p:spPr bwMode="auto">
          <a:xfrm>
            <a:off x="2268538" y="3625850"/>
            <a:ext cx="342900" cy="342900"/>
          </a:xfrm>
          <a:prstGeom prst="ellipse">
            <a:avLst/>
          </a:prstGeom>
          <a:solidFill>
            <a:srgbClr val="99FF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276515" name="Oval 35"/>
          <p:cNvSpPr>
            <a:spLocks noChangeAspect="1" noChangeArrowheads="1"/>
          </p:cNvSpPr>
          <p:nvPr/>
        </p:nvSpPr>
        <p:spPr bwMode="auto">
          <a:xfrm>
            <a:off x="2987675" y="3652838"/>
            <a:ext cx="342900" cy="342900"/>
          </a:xfrm>
          <a:prstGeom prst="ellipse">
            <a:avLst/>
          </a:prstGeom>
          <a:solidFill>
            <a:srgbClr val="66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>
                <a:solidFill>
                  <a:srgbClr val="000000"/>
                </a:solidFill>
              </a:rPr>
              <a:t>0</a:t>
            </a:r>
            <a:r>
              <a:rPr lang="ru-RU" altLang="ru-RU" sz="1200">
                <a:solidFill>
                  <a:srgbClr val="000000"/>
                </a:solidFill>
              </a:rPr>
              <a:t> 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76516" name="Oval 36"/>
          <p:cNvSpPr>
            <a:spLocks noChangeAspect="1" noChangeArrowheads="1"/>
          </p:cNvSpPr>
          <p:nvPr/>
        </p:nvSpPr>
        <p:spPr bwMode="auto">
          <a:xfrm>
            <a:off x="700088" y="3627438"/>
            <a:ext cx="342900" cy="342900"/>
          </a:xfrm>
          <a:prstGeom prst="ellipse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>
                <a:solidFill>
                  <a:srgbClr val="000000"/>
                </a:solidFill>
                <a:sym typeface="Symbol" panose="05050102010706020507" pitchFamily="18" charset="2"/>
              </a:rPr>
              <a:t>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76517" name="Line 37"/>
          <p:cNvSpPr>
            <a:spLocks noChangeShapeType="1"/>
          </p:cNvSpPr>
          <p:nvPr/>
        </p:nvSpPr>
        <p:spPr bwMode="auto">
          <a:xfrm>
            <a:off x="4284663" y="3933825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18" name="Text Box 38"/>
          <p:cNvSpPr txBox="1">
            <a:spLocks noChangeArrowheads="1"/>
          </p:cNvSpPr>
          <p:nvPr/>
        </p:nvSpPr>
        <p:spPr bwMode="auto">
          <a:xfrm>
            <a:off x="3473450" y="3810000"/>
            <a:ext cx="590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rgbClr val="00B050"/>
                </a:solidFill>
                <a:latin typeface="Arial" panose="020B0604020202020204" pitchFamily="34" charset="0"/>
              </a:rPr>
              <a:t>►</a:t>
            </a:r>
            <a:endParaRPr lang="ru-RU" altLang="ru-RU" b="1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276519" name="Text Box 39"/>
          <p:cNvSpPr txBox="1">
            <a:spLocks noChangeArrowheads="1"/>
          </p:cNvSpPr>
          <p:nvPr/>
        </p:nvSpPr>
        <p:spPr bwMode="auto">
          <a:xfrm>
            <a:off x="6226175" y="3748088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rgbClr val="000000"/>
                </a:solidFill>
                <a:latin typeface="Arial" panose="020B0604020202020204" pitchFamily="34" charset="0"/>
              </a:rPr>
              <a:t>=</a:t>
            </a:r>
            <a:endParaRPr lang="ru-RU" altLang="ru-RU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520" name="Text Box 40"/>
          <p:cNvSpPr txBox="1">
            <a:spLocks noChangeArrowheads="1"/>
          </p:cNvSpPr>
          <p:nvPr/>
        </p:nvSpPr>
        <p:spPr bwMode="auto">
          <a:xfrm>
            <a:off x="6675438" y="3644900"/>
            <a:ext cx="1497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ru-RU" sz="2400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400" i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n-US" altLang="ru-RU" sz="2400" i="1">
                <a:solidFill>
                  <a:srgbClr val="0000FF"/>
                </a:solidFill>
                <a:latin typeface="Franklin Gothic Medium" panose="020B0603020102020204" pitchFamily="34" charset="0"/>
              </a:rPr>
              <a:t>,</a:t>
            </a:r>
            <a:r>
              <a:rPr lang="en-US" altLang="ru-RU" sz="2400" i="1">
                <a:solidFill>
                  <a:srgbClr val="0000FF"/>
                </a:solidFill>
                <a:latin typeface="Symbol" panose="05050102010706020507" pitchFamily="18" charset="2"/>
              </a:rPr>
              <a:t>a,b</a:t>
            </a:r>
            <a:r>
              <a:rPr lang="en-US" altLang="ru-RU" sz="2400" i="1">
                <a:solidFill>
                  <a:srgbClr val="0000FF"/>
                </a:solidFill>
                <a:latin typeface="Franklin Gothic Medium" panose="020B0603020102020204" pitchFamily="34" charset="0"/>
              </a:rPr>
              <a:t> </a:t>
            </a:r>
            <a:r>
              <a:rPr lang="en-US" altLang="ru-RU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1" name="Oval 41"/>
          <p:cNvSpPr>
            <a:spLocks noChangeAspect="1" noChangeArrowheads="1"/>
          </p:cNvSpPr>
          <p:nvPr/>
        </p:nvSpPr>
        <p:spPr bwMode="auto">
          <a:xfrm>
            <a:off x="1533525" y="4057650"/>
            <a:ext cx="342900" cy="342900"/>
          </a:xfrm>
          <a:prstGeom prst="ellipse">
            <a:avLst/>
          </a:prstGeom>
          <a:solidFill>
            <a:srgbClr val="99FF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276522" name="Oval 42"/>
          <p:cNvSpPr>
            <a:spLocks noChangeAspect="1" noChangeArrowheads="1"/>
          </p:cNvSpPr>
          <p:nvPr/>
        </p:nvSpPr>
        <p:spPr bwMode="auto">
          <a:xfrm>
            <a:off x="714375" y="4057650"/>
            <a:ext cx="342900" cy="342900"/>
          </a:xfrm>
          <a:prstGeom prst="ellipse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1600">
                <a:solidFill>
                  <a:srgbClr val="000000"/>
                </a:solidFill>
                <a:sym typeface="Symbol" panose="05050102010706020507" pitchFamily="18" charset="2"/>
              </a:rPr>
              <a:t>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276524" name="Oval 44"/>
          <p:cNvSpPr>
            <a:spLocks noChangeAspect="1" noChangeArrowheads="1"/>
          </p:cNvSpPr>
          <p:nvPr/>
        </p:nvSpPr>
        <p:spPr bwMode="auto">
          <a:xfrm>
            <a:off x="2987675" y="4057650"/>
            <a:ext cx="342900" cy="342900"/>
          </a:xfrm>
          <a:prstGeom prst="ellipse">
            <a:avLst/>
          </a:prstGeom>
          <a:solidFill>
            <a:srgbClr val="66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>
                <a:solidFill>
                  <a:srgbClr val="000000"/>
                </a:solidFill>
              </a:rPr>
              <a:t>0</a:t>
            </a:r>
            <a:r>
              <a:rPr lang="ru-RU" altLang="ru-RU" sz="1200">
                <a:solidFill>
                  <a:srgbClr val="000000"/>
                </a:solidFill>
              </a:rPr>
              <a:t> 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185" name="Text Box 45"/>
          <p:cNvSpPr txBox="1">
            <a:spLocks noChangeArrowheads="1"/>
          </p:cNvSpPr>
          <p:nvPr/>
        </p:nvSpPr>
        <p:spPr bwMode="auto">
          <a:xfrm>
            <a:off x="2463800" y="4933950"/>
            <a:ext cx="1028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526" name="Rectangle 46"/>
          <p:cNvSpPr>
            <a:spLocks noChangeArrowheads="1"/>
          </p:cNvSpPr>
          <p:nvPr/>
        </p:nvSpPr>
        <p:spPr bwMode="auto">
          <a:xfrm>
            <a:off x="4419600" y="3459163"/>
            <a:ext cx="179705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>
                <a:solidFill>
                  <a:srgbClr val="000000"/>
                </a:solidFill>
                <a:latin typeface="Franklin Gothic Medium" panose="020B0603020102020204" pitchFamily="34" charset="0"/>
              </a:rPr>
              <a:t> </a:t>
            </a:r>
            <a:r>
              <a:rPr lang="en-US" altLang="ru-RU" sz="2800" b="1">
                <a:solidFill>
                  <a:srgbClr val="0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</a:t>
            </a:r>
            <a:r>
              <a:rPr lang="en-US" altLang="ru-RU" sz="2800" b="1">
                <a:solidFill>
                  <a:srgbClr val="000000"/>
                </a:solidFill>
                <a:latin typeface="Symbol" panose="05050102010706020507" pitchFamily="18" charset="2"/>
              </a:rPr>
              <a:t>(</a:t>
            </a:r>
            <a:r>
              <a:rPr lang="en-US" altLang="ru-RU" sz="2800" b="1">
                <a:solidFill>
                  <a:srgbClr val="0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</a:t>
            </a:r>
            <a:r>
              <a:rPr lang="en-US" altLang="ru-RU" sz="2800" b="1">
                <a:solidFill>
                  <a:srgbClr val="000000"/>
                </a:solidFill>
                <a:latin typeface="Symbol" panose="05050102010706020507" pitchFamily="18" charset="2"/>
              </a:rPr>
              <a:t>- a</a:t>
            </a:r>
            <a:r>
              <a:rPr lang="en-US" altLang="ru-RU" sz="2800">
                <a:solidFill>
                  <a:srgbClr val="000000"/>
                </a:solidFill>
                <a:latin typeface="Franklin Gothic Medium" panose="020B0603020102020204" pitchFamily="34" charset="0"/>
              </a:rPr>
              <a:t> </a:t>
            </a:r>
            <a:r>
              <a:rPr lang="en-US" altLang="ru-RU" sz="2800" b="1">
                <a:solidFill>
                  <a:srgbClr val="000000"/>
                </a:solidFill>
                <a:latin typeface="Symbol" panose="05050102010706020507" pitchFamily="18" charset="2"/>
              </a:rPr>
              <a:t>)</a:t>
            </a:r>
            <a:endParaRPr lang="ru-RU" altLang="ru-RU" sz="2800" b="1">
              <a:solidFill>
                <a:srgbClr val="000000"/>
              </a:solidFill>
              <a:latin typeface="Symbol" panose="05050102010706020507" pitchFamily="18" charset="2"/>
            </a:endParaRPr>
          </a:p>
        </p:txBody>
      </p:sp>
      <p:sp>
        <p:nvSpPr>
          <p:cNvPr id="276527" name="Rectangle 47"/>
          <p:cNvSpPr>
            <a:spLocks noChangeArrowheads="1"/>
          </p:cNvSpPr>
          <p:nvPr/>
        </p:nvSpPr>
        <p:spPr bwMode="auto">
          <a:xfrm>
            <a:off x="4859338" y="3860800"/>
            <a:ext cx="720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600" b="1">
                <a:solidFill>
                  <a:srgbClr val="000000"/>
                </a:solidFill>
                <a:latin typeface="Symbol" panose="05050102010706020507" pitchFamily="18" charset="2"/>
              </a:rPr>
              <a:t>g</a:t>
            </a:r>
            <a:r>
              <a:rPr lang="en-US" altLang="ru-RU" sz="2800" b="1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endParaRPr lang="ru-RU" altLang="ru-RU" sz="2800" b="1">
              <a:solidFill>
                <a:srgbClr val="000000"/>
              </a:solidFill>
            </a:endParaRPr>
          </a:p>
        </p:txBody>
      </p:sp>
      <p:sp>
        <p:nvSpPr>
          <p:cNvPr id="276528" name="Oval 48"/>
          <p:cNvSpPr>
            <a:spLocks noChangeAspect="1" noChangeArrowheads="1"/>
          </p:cNvSpPr>
          <p:nvPr/>
        </p:nvSpPr>
        <p:spPr bwMode="auto">
          <a:xfrm>
            <a:off x="1476375" y="4699000"/>
            <a:ext cx="342900" cy="342900"/>
          </a:xfrm>
          <a:prstGeom prst="ellipse">
            <a:avLst/>
          </a:prstGeom>
          <a:solidFill>
            <a:srgbClr val="FF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76529" name="Oval 49"/>
          <p:cNvSpPr>
            <a:spLocks noChangeAspect="1" noChangeArrowheads="1"/>
          </p:cNvSpPr>
          <p:nvPr/>
        </p:nvSpPr>
        <p:spPr bwMode="auto">
          <a:xfrm>
            <a:off x="2916238" y="4699000"/>
            <a:ext cx="342900" cy="342900"/>
          </a:xfrm>
          <a:prstGeom prst="ellipse">
            <a:avLst/>
          </a:prstGeom>
          <a:solidFill>
            <a:srgbClr val="99FF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276530" name="Oval 50"/>
          <p:cNvSpPr>
            <a:spLocks noChangeAspect="1" noChangeArrowheads="1"/>
          </p:cNvSpPr>
          <p:nvPr/>
        </p:nvSpPr>
        <p:spPr bwMode="auto">
          <a:xfrm>
            <a:off x="2195513" y="4699000"/>
            <a:ext cx="342900" cy="342900"/>
          </a:xfrm>
          <a:prstGeom prst="ellipse">
            <a:avLst/>
          </a:prstGeom>
          <a:solidFill>
            <a:srgbClr val="66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>
                <a:solidFill>
                  <a:srgbClr val="000000"/>
                </a:solidFill>
              </a:rPr>
              <a:t>0</a:t>
            </a:r>
            <a:r>
              <a:rPr lang="ru-RU" altLang="ru-RU" sz="1200">
                <a:solidFill>
                  <a:srgbClr val="000000"/>
                </a:solidFill>
              </a:rPr>
              <a:t> 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76531" name="Oval 51"/>
          <p:cNvSpPr>
            <a:spLocks noChangeAspect="1" noChangeArrowheads="1"/>
          </p:cNvSpPr>
          <p:nvPr/>
        </p:nvSpPr>
        <p:spPr bwMode="auto">
          <a:xfrm>
            <a:off x="684213" y="4659313"/>
            <a:ext cx="342900" cy="342900"/>
          </a:xfrm>
          <a:prstGeom prst="ellipse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1600">
                <a:solidFill>
                  <a:srgbClr val="000000"/>
                </a:solidFill>
                <a:sym typeface="Symbol" panose="05050102010706020507" pitchFamily="18" charset="2"/>
              </a:rPr>
              <a:t>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276532" name="Oval 52"/>
          <p:cNvSpPr>
            <a:spLocks noChangeAspect="1" noChangeArrowheads="1"/>
          </p:cNvSpPr>
          <p:nvPr/>
        </p:nvSpPr>
        <p:spPr bwMode="auto">
          <a:xfrm>
            <a:off x="2916238" y="5246688"/>
            <a:ext cx="342900" cy="342900"/>
          </a:xfrm>
          <a:prstGeom prst="ellipse">
            <a:avLst/>
          </a:prstGeom>
          <a:solidFill>
            <a:srgbClr val="99FF3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276533" name="Oval 53"/>
          <p:cNvSpPr>
            <a:spLocks noChangeAspect="1" noChangeArrowheads="1"/>
          </p:cNvSpPr>
          <p:nvPr/>
        </p:nvSpPr>
        <p:spPr bwMode="auto">
          <a:xfrm>
            <a:off x="684213" y="5251450"/>
            <a:ext cx="342900" cy="342900"/>
          </a:xfrm>
          <a:prstGeom prst="ellipse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1600">
                <a:solidFill>
                  <a:srgbClr val="000000"/>
                </a:solidFill>
                <a:sym typeface="Symbol" panose="05050102010706020507" pitchFamily="18" charset="2"/>
              </a:rPr>
              <a:t></a:t>
            </a:r>
            <a:endParaRPr lang="ru-RU" altLang="ru-RU" sz="1600">
              <a:solidFill>
                <a:srgbClr val="000000"/>
              </a:solidFill>
            </a:endParaRPr>
          </a:p>
        </p:txBody>
      </p:sp>
      <p:sp>
        <p:nvSpPr>
          <p:cNvPr id="276534" name="Oval 54"/>
          <p:cNvSpPr>
            <a:spLocks noChangeAspect="1" noChangeArrowheads="1"/>
          </p:cNvSpPr>
          <p:nvPr/>
        </p:nvSpPr>
        <p:spPr bwMode="auto">
          <a:xfrm>
            <a:off x="2195513" y="5260975"/>
            <a:ext cx="342900" cy="342900"/>
          </a:xfrm>
          <a:prstGeom prst="ellipse">
            <a:avLst/>
          </a:prstGeom>
          <a:solidFill>
            <a:srgbClr val="FF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76535" name="Oval 55"/>
          <p:cNvSpPr>
            <a:spLocks noChangeAspect="1" noChangeArrowheads="1"/>
          </p:cNvSpPr>
          <p:nvPr/>
        </p:nvSpPr>
        <p:spPr bwMode="auto">
          <a:xfrm>
            <a:off x="1462088" y="5246688"/>
            <a:ext cx="342900" cy="342900"/>
          </a:xfrm>
          <a:prstGeom prst="ellipse">
            <a:avLst/>
          </a:prstGeom>
          <a:solidFill>
            <a:srgbClr val="66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>
                <a:solidFill>
                  <a:srgbClr val="000000"/>
                </a:solidFill>
              </a:rPr>
              <a:t>0</a:t>
            </a:r>
            <a:r>
              <a:rPr lang="ru-RU" altLang="ru-RU" sz="1200">
                <a:solidFill>
                  <a:srgbClr val="000000"/>
                </a:solidFill>
              </a:rPr>
              <a:t> 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76536" name="Line 56"/>
          <p:cNvSpPr>
            <a:spLocks noChangeShapeType="1"/>
          </p:cNvSpPr>
          <p:nvPr/>
        </p:nvSpPr>
        <p:spPr bwMode="auto">
          <a:xfrm>
            <a:off x="4356100" y="4941888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37" name="Text Box 57"/>
          <p:cNvSpPr txBox="1">
            <a:spLocks noChangeArrowheads="1"/>
          </p:cNvSpPr>
          <p:nvPr/>
        </p:nvSpPr>
        <p:spPr bwMode="auto">
          <a:xfrm>
            <a:off x="3459163" y="4745038"/>
            <a:ext cx="5905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rgbClr val="00B050"/>
                </a:solidFill>
                <a:latin typeface="Arial" panose="020B0604020202020204" pitchFamily="34" charset="0"/>
              </a:rPr>
              <a:t>►</a:t>
            </a:r>
            <a:endParaRPr lang="ru-RU" altLang="ru-RU" b="1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276538" name="Text Box 58"/>
          <p:cNvSpPr txBox="1">
            <a:spLocks noChangeArrowheads="1"/>
          </p:cNvSpPr>
          <p:nvPr/>
        </p:nvSpPr>
        <p:spPr bwMode="auto">
          <a:xfrm>
            <a:off x="6297613" y="4770438"/>
            <a:ext cx="317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rgbClr val="000000"/>
                </a:solidFill>
                <a:latin typeface="Arial" panose="020B0604020202020204" pitchFamily="34" charset="0"/>
              </a:rPr>
              <a:t>=</a:t>
            </a:r>
            <a:endParaRPr lang="ru-RU" altLang="ru-RU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539" name="Text Box 59"/>
          <p:cNvSpPr txBox="1">
            <a:spLocks noChangeArrowheads="1"/>
          </p:cNvSpPr>
          <p:nvPr/>
        </p:nvSpPr>
        <p:spPr bwMode="auto">
          <a:xfrm>
            <a:off x="6732588" y="4652963"/>
            <a:ext cx="1584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ru-RU" sz="2400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ru-RU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400" i="1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lang="en-US" altLang="ru-RU" sz="2400" i="1">
                <a:solidFill>
                  <a:srgbClr val="0000FF"/>
                </a:solidFill>
                <a:latin typeface="Franklin Gothic Medium" panose="020B0603020102020204" pitchFamily="34" charset="0"/>
              </a:rPr>
              <a:t>,</a:t>
            </a:r>
            <a:r>
              <a:rPr lang="en-US" altLang="ru-RU" sz="2400" i="1">
                <a:solidFill>
                  <a:srgbClr val="0000FF"/>
                </a:solidFill>
                <a:latin typeface="Symbol" panose="05050102010706020507" pitchFamily="18" charset="2"/>
              </a:rPr>
              <a:t>a,b</a:t>
            </a:r>
            <a:r>
              <a:rPr lang="en-US" altLang="ru-RU" sz="2400" i="1">
                <a:solidFill>
                  <a:srgbClr val="0000FF"/>
                </a:solidFill>
                <a:latin typeface="Franklin Gothic Medium" panose="020B0603020102020204" pitchFamily="34" charset="0"/>
              </a:rPr>
              <a:t> </a:t>
            </a:r>
            <a:r>
              <a:rPr lang="en-US" altLang="ru-RU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40" name="Rectangle 60"/>
          <p:cNvSpPr>
            <a:spLocks noChangeArrowheads="1"/>
          </p:cNvSpPr>
          <p:nvPr/>
        </p:nvSpPr>
        <p:spPr bwMode="auto">
          <a:xfrm>
            <a:off x="4953000" y="4883150"/>
            <a:ext cx="914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b="1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ru-RU" altLang="ru-RU" sz="2800" b="1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76541" name="Rectangle 61"/>
          <p:cNvSpPr>
            <a:spLocks noChangeArrowheads="1"/>
          </p:cNvSpPr>
          <p:nvPr/>
        </p:nvSpPr>
        <p:spPr bwMode="auto">
          <a:xfrm>
            <a:off x="4343400" y="4437063"/>
            <a:ext cx="2357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b="1">
                <a:solidFill>
                  <a:srgbClr val="000000"/>
                </a:solidFill>
                <a:latin typeface="Symbol" panose="05050102010706020507" pitchFamily="18" charset="2"/>
              </a:rPr>
              <a:t>(</a:t>
            </a:r>
            <a:r>
              <a:rPr lang="en-US" altLang="ru-RU" sz="2800" b="1">
                <a:solidFill>
                  <a:srgbClr val="0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</a:t>
            </a:r>
            <a:r>
              <a:rPr lang="en-US" altLang="ru-RU" sz="2800">
                <a:solidFill>
                  <a:srgbClr val="000000"/>
                </a:solidFill>
              </a:rPr>
              <a:t>- </a:t>
            </a:r>
            <a:r>
              <a:rPr lang="en-US" altLang="ru-RU" sz="2800" b="1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  <a:r>
              <a:rPr lang="en-US" altLang="ru-RU" sz="2800">
                <a:solidFill>
                  <a:srgbClr val="000000"/>
                </a:solidFill>
                <a:latin typeface="Franklin Gothic Medium" panose="020B0603020102020204" pitchFamily="34" charset="0"/>
              </a:rPr>
              <a:t> </a:t>
            </a:r>
            <a:r>
              <a:rPr lang="en-US" altLang="ru-RU" sz="2800" b="1">
                <a:solidFill>
                  <a:srgbClr val="000000"/>
                </a:solidFill>
                <a:latin typeface="Symbol" panose="05050102010706020507" pitchFamily="18" charset="2"/>
              </a:rPr>
              <a:t>)(</a:t>
            </a:r>
            <a:r>
              <a:rPr lang="en-US" altLang="ru-RU" sz="2800" b="1">
                <a:solidFill>
                  <a:srgbClr val="0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</a:t>
            </a:r>
            <a:r>
              <a:rPr lang="en-US" altLang="ru-RU" sz="2800">
                <a:solidFill>
                  <a:srgbClr val="000000"/>
                </a:solidFill>
              </a:rPr>
              <a:t>-</a:t>
            </a:r>
            <a:r>
              <a:rPr lang="en-US" altLang="ru-RU" sz="2800" b="1">
                <a:solidFill>
                  <a:srgbClr val="000000"/>
                </a:solidFill>
                <a:latin typeface="Symbol" panose="05050102010706020507" pitchFamily="18" charset="2"/>
              </a:rPr>
              <a:t>b</a:t>
            </a:r>
            <a:r>
              <a:rPr lang="en-US" altLang="ru-RU" sz="2800">
                <a:solidFill>
                  <a:srgbClr val="000000"/>
                </a:solidFill>
                <a:latin typeface="Franklin Gothic Medium" panose="020B0603020102020204" pitchFamily="34" charset="0"/>
              </a:rPr>
              <a:t> </a:t>
            </a:r>
            <a:r>
              <a:rPr lang="en-US" altLang="ru-RU" sz="2800" b="1">
                <a:solidFill>
                  <a:srgbClr val="000000"/>
                </a:solidFill>
                <a:latin typeface="Symbol" panose="05050102010706020507" pitchFamily="18" charset="2"/>
              </a:rPr>
              <a:t>)</a:t>
            </a:r>
            <a:endParaRPr lang="ru-RU" altLang="ru-RU" sz="2800" b="1">
              <a:solidFill>
                <a:srgbClr val="000000"/>
              </a:solidFill>
              <a:latin typeface="Symbol" panose="05050102010706020507" pitchFamily="18" charset="2"/>
            </a:endParaRPr>
          </a:p>
        </p:txBody>
      </p:sp>
      <p:sp>
        <p:nvSpPr>
          <p:cNvPr id="276542" name="AutoShape 62"/>
          <p:cNvSpPr>
            <a:spLocks/>
          </p:cNvSpPr>
          <p:nvPr/>
        </p:nvSpPr>
        <p:spPr bwMode="auto">
          <a:xfrm>
            <a:off x="6569075" y="2630488"/>
            <a:ext cx="252413" cy="3043237"/>
          </a:xfrm>
          <a:prstGeom prst="leftBracket">
            <a:avLst>
              <a:gd name="adj" fmla="val 6659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76543" name="AutoShape 63"/>
          <p:cNvSpPr>
            <a:spLocks/>
          </p:cNvSpPr>
          <p:nvPr/>
        </p:nvSpPr>
        <p:spPr bwMode="auto">
          <a:xfrm>
            <a:off x="8042275" y="2636838"/>
            <a:ext cx="282575" cy="3095625"/>
          </a:xfrm>
          <a:prstGeom prst="rightBracket">
            <a:avLst>
              <a:gd name="adj" fmla="val 9489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76485" name="Arc 5"/>
          <p:cNvSpPr>
            <a:spLocks/>
          </p:cNvSpPr>
          <p:nvPr/>
        </p:nvSpPr>
        <p:spPr bwMode="auto">
          <a:xfrm rot="-2502874">
            <a:off x="912813" y="1630363"/>
            <a:ext cx="1343025" cy="1235075"/>
          </a:xfrm>
          <a:custGeom>
            <a:avLst/>
            <a:gdLst>
              <a:gd name="T0" fmla="*/ 0 w 37751"/>
              <a:gd name="T1" fmla="*/ 2147483647 h 34666"/>
              <a:gd name="T2" fmla="*/ 2147483647 w 37751"/>
              <a:gd name="T3" fmla="*/ 2147483647 h 34666"/>
              <a:gd name="T4" fmla="*/ 2147483647 w 37751"/>
              <a:gd name="T5" fmla="*/ 2147483647 h 34666"/>
              <a:gd name="T6" fmla="*/ 0 60000 65536"/>
              <a:gd name="T7" fmla="*/ 0 60000 65536"/>
              <a:gd name="T8" fmla="*/ 0 60000 65536"/>
              <a:gd name="T9" fmla="*/ 0 w 37751"/>
              <a:gd name="T10" fmla="*/ 0 h 34666"/>
              <a:gd name="T11" fmla="*/ 37751 w 37751"/>
              <a:gd name="T12" fmla="*/ 34666 h 346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751" h="34666" fill="none" extrusionOk="0">
                <a:moveTo>
                  <a:pt x="0" y="7257"/>
                </a:moveTo>
                <a:cubicBezTo>
                  <a:pt x="4099" y="2641"/>
                  <a:pt x="9977" y="-1"/>
                  <a:pt x="16151" y="0"/>
                </a:cubicBezTo>
                <a:cubicBezTo>
                  <a:pt x="28080" y="0"/>
                  <a:pt x="37751" y="9670"/>
                  <a:pt x="37751" y="21600"/>
                </a:cubicBezTo>
                <a:cubicBezTo>
                  <a:pt x="37751" y="26319"/>
                  <a:pt x="36205" y="30908"/>
                  <a:pt x="33350" y="34665"/>
                </a:cubicBezTo>
              </a:path>
              <a:path w="37751" h="34666" stroke="0" extrusionOk="0">
                <a:moveTo>
                  <a:pt x="0" y="7257"/>
                </a:moveTo>
                <a:cubicBezTo>
                  <a:pt x="4099" y="2641"/>
                  <a:pt x="9977" y="-1"/>
                  <a:pt x="16151" y="0"/>
                </a:cubicBezTo>
                <a:cubicBezTo>
                  <a:pt x="28080" y="0"/>
                  <a:pt x="37751" y="9670"/>
                  <a:pt x="37751" y="21600"/>
                </a:cubicBezTo>
                <a:cubicBezTo>
                  <a:pt x="37751" y="26319"/>
                  <a:pt x="36205" y="30908"/>
                  <a:pt x="33350" y="34665"/>
                </a:cubicBezTo>
                <a:lnTo>
                  <a:pt x="16151" y="21600"/>
                </a:lnTo>
                <a:lnTo>
                  <a:pt x="0" y="7257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46" name="Text Box 66"/>
          <p:cNvSpPr txBox="1">
            <a:spLocks noChangeArrowheads="1"/>
          </p:cNvSpPr>
          <p:nvPr/>
        </p:nvSpPr>
        <p:spPr bwMode="auto">
          <a:xfrm>
            <a:off x="7667625" y="425450"/>
            <a:ext cx="8651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“wurf ”</a:t>
            </a:r>
            <a:r>
              <a:rPr lang="en-US" altLang="ru-RU" sz="1600">
                <a:solidFill>
                  <a:srgbClr val="000000"/>
                </a:solidFill>
                <a:latin typeface="Wingdings" panose="05000000000000000000" pitchFamily="2" charset="2"/>
              </a:rPr>
              <a:t> </a:t>
            </a:r>
            <a:endParaRPr lang="ru-RU" altLang="ru-RU" sz="1600">
              <a:solidFill>
                <a:srgbClr val="000000"/>
              </a:solidFill>
              <a:latin typeface="Wingdings" panose="05000000000000000000" pitchFamily="2" charset="2"/>
            </a:endParaRPr>
          </a:p>
        </p:txBody>
      </p:sp>
      <p:sp>
        <p:nvSpPr>
          <p:cNvPr id="276523" name="Oval 43"/>
          <p:cNvSpPr>
            <a:spLocks noChangeAspect="1" noChangeArrowheads="1"/>
          </p:cNvSpPr>
          <p:nvPr/>
        </p:nvSpPr>
        <p:spPr bwMode="auto">
          <a:xfrm>
            <a:off x="2268538" y="4057650"/>
            <a:ext cx="342900" cy="342900"/>
          </a:xfrm>
          <a:prstGeom prst="ellipse">
            <a:avLst/>
          </a:prstGeom>
          <a:solidFill>
            <a:srgbClr val="FF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95513" y="1484313"/>
            <a:ext cx="809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ru-RU" b="1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b-a</a:t>
            </a:r>
            <a:endParaRPr lang="ru-RU" altLang="ru-RU" b="1">
              <a:solidFill>
                <a:srgbClr val="0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6572250" y="5792788"/>
          <a:ext cx="1947863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9" name="Equation" r:id="rId6" imgW="977900" imgH="228600" progId="Equation.DSMT4">
                  <p:embed/>
                </p:oleObj>
              </mc:Choice>
              <mc:Fallback>
                <p:oleObj name="Equation" r:id="rId6" imgW="977900" imgH="228600" progId="Equation.DSMT4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0" y="5792788"/>
                        <a:ext cx="1947863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13"/>
          <p:cNvGraphicFramePr>
            <a:graphicFrameLocks noChangeAspect="1"/>
          </p:cNvGraphicFramePr>
          <p:nvPr/>
        </p:nvGraphicFramePr>
        <p:xfrm>
          <a:off x="4284663" y="5445125"/>
          <a:ext cx="19431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0" name="Equation" r:id="rId8" imgW="711200" imgH="228600" progId="Equation.DSMT4">
                  <p:embed/>
                </p:oleObj>
              </mc:Choice>
              <mc:Fallback>
                <p:oleObj name="Equation" r:id="rId8" imgW="7112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5445125"/>
                        <a:ext cx="19431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7380288" y="1044575"/>
            <a:ext cx="1368425" cy="584200"/>
            <a:chOff x="4558" y="741"/>
            <a:chExt cx="862" cy="368"/>
          </a:xfrm>
        </p:grpSpPr>
        <p:grpSp>
          <p:nvGrpSpPr>
            <p:cNvPr id="6225" name="Group 28"/>
            <p:cNvGrpSpPr>
              <a:grpSpLocks/>
            </p:cNvGrpSpPr>
            <p:nvPr/>
          </p:nvGrpSpPr>
          <p:grpSpPr bwMode="auto">
            <a:xfrm>
              <a:off x="4558" y="741"/>
              <a:ext cx="539" cy="368"/>
              <a:chOff x="4558" y="741"/>
              <a:chExt cx="539" cy="368"/>
            </a:xfrm>
          </p:grpSpPr>
          <p:sp>
            <p:nvSpPr>
              <p:cNvPr id="6227" name="Line 29"/>
              <p:cNvSpPr>
                <a:spLocks noChangeShapeType="1"/>
              </p:cNvSpPr>
              <p:nvPr/>
            </p:nvSpPr>
            <p:spPr bwMode="auto">
              <a:xfrm>
                <a:off x="4558" y="877"/>
                <a:ext cx="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28" name="Text Box 30"/>
              <p:cNvSpPr txBox="1">
                <a:spLocks noChangeArrowheads="1"/>
              </p:cNvSpPr>
              <p:nvPr/>
            </p:nvSpPr>
            <p:spPr bwMode="auto">
              <a:xfrm>
                <a:off x="4895" y="741"/>
                <a:ext cx="202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ru-RU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:</a:t>
                </a:r>
                <a:endParaRPr lang="ru-RU" altLang="ru-RU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226" name="Line 31"/>
            <p:cNvSpPr>
              <a:spLocks noChangeShapeType="1"/>
            </p:cNvSpPr>
            <p:nvPr/>
          </p:nvSpPr>
          <p:spPr bwMode="auto">
            <a:xfrm>
              <a:off x="5057" y="872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76544" name="Text Box 64"/>
          <p:cNvSpPr txBox="1">
            <a:spLocks noChangeArrowheads="1"/>
          </p:cNvSpPr>
          <p:nvPr/>
        </p:nvSpPr>
        <p:spPr bwMode="auto">
          <a:xfrm>
            <a:off x="8329613" y="3702050"/>
            <a:ext cx="8509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rgbClr val="000000"/>
                </a:solidFill>
                <a:latin typeface="Arial" panose="020B0604020202020204" pitchFamily="34" charset="0"/>
              </a:rPr>
              <a:t>= </a:t>
            </a:r>
            <a:r>
              <a:rPr lang="en-US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ru-RU" altLang="ru-RU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Oval 19"/>
          <p:cNvSpPr>
            <a:spLocks noChangeAspect="1" noChangeArrowheads="1"/>
          </p:cNvSpPr>
          <p:nvPr/>
        </p:nvSpPr>
        <p:spPr bwMode="auto">
          <a:xfrm>
            <a:off x="3276600" y="2154238"/>
            <a:ext cx="579438" cy="5286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b="1">
                <a:solidFill>
                  <a:srgbClr val="0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</a:t>
            </a:r>
            <a:endParaRPr lang="ru-RU" altLang="ru-RU" sz="2800" b="1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 eaLnBrk="1" hangingPunct="1"/>
            <a:r>
              <a:rPr lang="ru-RU" altLang="ru-RU" sz="1200">
                <a:solidFill>
                  <a:srgbClr val="000000"/>
                </a:solidFill>
              </a:rPr>
              <a:t> 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213" name="Rectangle 8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214" name="Rectangle 9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graphicFrame>
        <p:nvGraphicFramePr>
          <p:cNvPr id="7" name="Объект 3"/>
          <p:cNvGraphicFramePr>
            <a:graphicFrameLocks noChangeAspect="1"/>
          </p:cNvGraphicFramePr>
          <p:nvPr/>
        </p:nvGraphicFramePr>
        <p:xfrm>
          <a:off x="1619250" y="588963"/>
          <a:ext cx="534987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1" name="Equation" r:id="rId10" imgW="3276600" imgH="419100" progId="Equation.DSMT4">
                  <p:embed/>
                </p:oleObj>
              </mc:Choice>
              <mc:Fallback>
                <p:oleObj name="Equation" r:id="rId10" imgW="3276600" imgH="419100" progId="Equation.DSMT4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88963"/>
                        <a:ext cx="5349875" cy="679450"/>
                      </a:xfrm>
                      <a:prstGeom prst="rect">
                        <a:avLst/>
                      </a:prstGeom>
                      <a:solidFill>
                        <a:srgbClr val="CCECFF">
                          <a:alpha val="41176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Заголовок 1"/>
          <p:cNvSpPr txBox="1">
            <a:spLocks/>
          </p:cNvSpPr>
          <p:nvPr/>
        </p:nvSpPr>
        <p:spPr>
          <a:xfrm>
            <a:off x="625475" y="39688"/>
            <a:ext cx="8229600" cy="620712"/>
          </a:xfrm>
          <a:prstGeom prst="rect">
            <a:avLst/>
          </a:prstGeom>
        </p:spPr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>
              <a:defRPr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Cross-Ratio Functions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CRF)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pSp>
        <p:nvGrpSpPr>
          <p:cNvPr id="6217" name="Группа 80"/>
          <p:cNvGrpSpPr>
            <a:grpSpLocks/>
          </p:cNvGrpSpPr>
          <p:nvPr/>
        </p:nvGrpSpPr>
        <p:grpSpPr bwMode="auto">
          <a:xfrm>
            <a:off x="287338" y="6330950"/>
            <a:ext cx="684212" cy="357188"/>
            <a:chOff x="0" y="0"/>
            <a:chExt cx="1003300" cy="577850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0" y="0"/>
              <a:ext cx="1003300" cy="5778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0000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6224" name="Рисунок 85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77" t="42021" r="46417" b="42767"/>
            <a:stretch>
              <a:fillRect/>
            </a:stretch>
          </p:blipFill>
          <p:spPr bwMode="auto">
            <a:xfrm>
              <a:off x="31750" y="19050"/>
              <a:ext cx="9588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971550" y="6342063"/>
            <a:ext cx="7713663" cy="365125"/>
          </a:xfrm>
        </p:spPr>
        <p:txBody>
          <a:bodyPr/>
          <a:lstStyle/>
          <a:p>
            <a:pPr>
              <a:defRPr/>
            </a:pPr>
            <a:r>
              <a:rPr lang="en-US" b="1" dirty="0"/>
              <a:t>© Dikusar N. Shape Approximation Based on Higher-Degree Polynomials.  MMCP2017</a:t>
            </a:r>
            <a:endParaRPr lang="ru-RU" b="1" dirty="0"/>
          </a:p>
        </p:txBody>
      </p:sp>
      <p:sp>
        <p:nvSpPr>
          <p:cNvPr id="82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10391A-1161-4D00-A584-65FE5EBCFBED}" type="slidenum">
              <a:rPr lang="ru-RU" altLang="ru-RU" sz="2000">
                <a:solidFill>
                  <a:srgbClr val="595959"/>
                </a:solidFill>
                <a:latin typeface="Century Gothic" panose="020B0502020202020204" pitchFamily="34" charset="0"/>
              </a:rPr>
              <a:pPr eaLnBrk="1" hangingPunct="1"/>
              <a:t>4</a:t>
            </a:fld>
            <a:endParaRPr lang="ru-RU" altLang="ru-RU" sz="200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86" name="Дата 20"/>
          <p:cNvSpPr>
            <a:spLocks noGrp="1"/>
          </p:cNvSpPr>
          <p:nvPr>
            <p:ph type="dt" sz="quarter" idx="10"/>
          </p:nvPr>
        </p:nvSpPr>
        <p:spPr>
          <a:xfrm>
            <a:off x="6235700" y="6354763"/>
            <a:ext cx="2085975" cy="365125"/>
          </a:xfrm>
        </p:spPr>
        <p:txBody>
          <a:bodyPr/>
          <a:lstStyle/>
          <a:p>
            <a:pPr>
              <a:defRPr/>
            </a:pPr>
            <a:r>
              <a:rPr lang="ru-RU" b="1"/>
              <a:t>3-7.07.2017</a:t>
            </a:r>
            <a:endParaRPr lang="ru-RU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6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6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6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6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6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76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6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76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87 -0.09004 L 0.77396 -0.14236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276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96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17 -0.10034 L 0.69462 -0.20556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276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00" y="-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2 -0.09421 L 0.78229 -0.1673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276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96" y="-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92019E-6 L 0.85 -0.25053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276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00" y="-125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7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7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7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7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7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7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7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7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7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7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7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76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43003 0.21366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76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3" y="10671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34883E-6 L 0.36389 -0.05367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76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94" y="-268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-0.01526 L 0.30781 0.03216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276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13" y="2359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1527 L 0.38559 0.20981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276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1" y="11242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1441 -0.03283 0.02882 -0.06566 0.04288 -0.06543 C 0.05695 -0.0652 0.07049 -0.03167 0.0842 0.00208 " pathEditMode="relative" ptsTypes="aaA">
                                      <p:cBhvr>
                                        <p:cTn id="146" dur="2000" fill="hold"/>
                                        <p:tgtEl>
                                          <p:spTgt spid="276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3.46821E-6 C -0.00972 0.03907 -0.02014 0.07838 -0.0342 0.07815 C -0.04826 0.07792 -0.07534 0.01133 -0.0835 -0.00208 " pathEditMode="relative" rAng="0" ptsTypes="aaA">
                                      <p:cBhvr>
                                        <p:cTn id="148" dur="2000" fill="hold"/>
                                        <p:tgtEl>
                                          <p:spTgt spid="276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0" y="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27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27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27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27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27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1025 -0.0363 0.02066 -0.0726 0.03334 -0.07191 C 0.04601 -0.07122 0.0691 -0.00856 0.07622 0.00416 " pathEditMode="relative" ptsTypes="aaA">
                                      <p:cBhvr>
                                        <p:cTn id="172" dur="10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302 0.04439 -0.02587 0.08878 -0.03958 0.08878 C -0.0533 0.08878 -0.06788 0.04439 -0.08246 0.0 " pathEditMode="relative" ptsTypes="aaA">
                                      <p:cBhvr>
                                        <p:cTn id="174" dur="1000" fill="hold"/>
                                        <p:tgtEl>
                                          <p:spTgt spid="276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276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276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276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276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1007 -0.05318 0.02031 -0.10613 0.03333 -0.10567 C 0.04635 -0.1052 0.06198 -0.05156 0.07777 0.00208 " pathEditMode="relative" ptsTypes="aaA">
                                      <p:cBhvr>
                                        <p:cTn id="188" dur="1000" fill="hold"/>
                                        <p:tgtEl>
                                          <p:spTgt spid="276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0851 0.05179 -0.01702 0.10381 -0.03021 0.10358 C -0.04341 0.10335 -0.06146 0.05064 -0.07934 -0.00208 " pathEditMode="relative" ptsTypes="aaA">
                                      <p:cBhvr>
                                        <p:cTn id="190" dur="1000" fill="hold"/>
                                        <p:tgtEl>
                                          <p:spTgt spid="276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27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276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27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276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27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27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1000"/>
                                        <p:tgtEl>
                                          <p:spTgt spid="276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1000"/>
                                        <p:tgtEl>
                                          <p:spTgt spid="276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276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276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276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276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276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276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719 -0.0444 -0.03437 -0.08879 -0.04757 -0.08879 C -0.06076 -0.08879 -0.07014 -0.0444 -0.07934 0.0 " pathEditMode="relative" ptsTypes="aaA">
                                      <p:cBhvr>
                                        <p:cTn id="240" dur="1000" fill="hold"/>
                                        <p:tgtEl>
                                          <p:spTgt spid="276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695 0.04763 0.01407 0.09549 0.02709 0.09526 C 0.04011 0.09503 0.05886 0.04647 0.07778 -0.00208 " pathEditMode="relative" ptsTypes="aaA">
                                      <p:cBhvr>
                                        <p:cTn id="242" dur="1000" fill="hold"/>
                                        <p:tgtEl>
                                          <p:spTgt spid="276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1563 0.06012 0.03125 0.12046 0.04445 0.12046 C 0.05764 0.12046 0.07361 0.02012 0.07952 0.0 " pathEditMode="relative" ptsTypes="aaA">
                                      <p:cBhvr>
                                        <p:cTn id="244" dur="1000" fill="hold"/>
                                        <p:tgtEl>
                                          <p:spTgt spid="276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545 -0.05202 -0.03073 -0.10382 -0.04445 -0.10358 C -0.05816 -0.10335 -0.07049 -0.05064 -0.08264 0.00208 " pathEditMode="relative" ptsTypes="aaA">
                                      <p:cBhvr>
                                        <p:cTn id="246" dur="1000" fill="hold"/>
                                        <p:tgtEl>
                                          <p:spTgt spid="276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276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4" dur="500"/>
                                        <p:tgtEl>
                                          <p:spTgt spid="276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7" dur="500"/>
                                        <p:tgtEl>
                                          <p:spTgt spid="276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0" dur="500"/>
                                        <p:tgtEl>
                                          <p:spTgt spid="276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276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8" dur="500"/>
                                        <p:tgtEl>
                                          <p:spTgt spid="276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 nodeType="clickPar">
                      <p:stCondLst>
                        <p:cond delay="indefinite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276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276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9" dur="500"/>
                                        <p:tgtEl>
                                          <p:spTgt spid="276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Par">
                      <p:stCondLst>
                        <p:cond delay="indefinite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2" grpId="0" animBg="1"/>
      <p:bldP spid="276484" grpId="0" animBg="1"/>
      <p:bldP spid="276486" grpId="0" animBg="1"/>
      <p:bldP spid="276487" grpId="0" animBg="1"/>
      <p:bldP spid="276488" grpId="0" animBg="1"/>
      <p:bldP spid="276489" grpId="0" animBg="1"/>
      <p:bldP spid="276490" grpId="0" animBg="1"/>
      <p:bldP spid="276491" grpId="0" animBg="1"/>
      <p:bldP spid="276492" grpId="0" animBg="1"/>
      <p:bldP spid="276493" grpId="0"/>
      <p:bldP spid="276493" grpId="1"/>
      <p:bldP spid="276494" grpId="0"/>
      <p:bldP spid="276494" grpId="1"/>
      <p:bldP spid="276495" grpId="0"/>
      <p:bldP spid="276495" grpId="1"/>
      <p:bldP spid="276496" grpId="0"/>
      <p:bldP spid="276496" grpId="1"/>
      <p:bldP spid="276497" grpId="0" animBg="1"/>
      <p:bldP spid="276498" grpId="0"/>
      <p:bldP spid="276498" grpId="1"/>
      <p:bldP spid="276499" grpId="0"/>
      <p:bldP spid="276499" grpId="1"/>
      <p:bldP spid="276500" grpId="0"/>
      <p:bldP spid="276501" grpId="0"/>
      <p:bldP spid="276501" grpId="1"/>
      <p:bldP spid="276502" grpId="0"/>
      <p:bldP spid="276502" grpId="1"/>
      <p:bldP spid="276503" grpId="0" animBg="1"/>
      <p:bldP spid="276503" grpId="1" animBg="1"/>
      <p:bldP spid="276504" grpId="0" animBg="1"/>
      <p:bldP spid="276504" grpId="1" animBg="1"/>
      <p:bldP spid="276505" grpId="0" animBg="1"/>
      <p:bldP spid="276506" grpId="0" animBg="1"/>
      <p:bldP spid="276483" grpId="0" animBg="1"/>
      <p:bldP spid="276483" grpId="1" animBg="1"/>
      <p:bldP spid="276512" grpId="0"/>
      <p:bldP spid="276513" grpId="0"/>
      <p:bldP spid="276514" grpId="0" animBg="1"/>
      <p:bldP spid="276514" grpId="1" animBg="1"/>
      <p:bldP spid="276515" grpId="0" animBg="1"/>
      <p:bldP spid="276516" grpId="0" animBg="1"/>
      <p:bldP spid="276517" grpId="0" animBg="1"/>
      <p:bldP spid="276518" grpId="0"/>
      <p:bldP spid="276519" grpId="0"/>
      <p:bldP spid="276520" grpId="0"/>
      <p:bldP spid="276521" grpId="0" animBg="1"/>
      <p:bldP spid="276522" grpId="0" animBg="1"/>
      <p:bldP spid="276524" grpId="0" animBg="1"/>
      <p:bldP spid="276524" grpId="1" animBg="1"/>
      <p:bldP spid="276526" grpId="0"/>
      <p:bldP spid="276527" grpId="0"/>
      <p:bldP spid="276528" grpId="0" animBg="1"/>
      <p:bldP spid="276528" grpId="1" animBg="1"/>
      <p:bldP spid="276529" grpId="0" animBg="1"/>
      <p:bldP spid="276530" grpId="0" animBg="1"/>
      <p:bldP spid="276530" grpId="1" animBg="1"/>
      <p:bldP spid="276531" grpId="0" animBg="1"/>
      <p:bldP spid="276532" grpId="0" animBg="1"/>
      <p:bldP spid="276532" grpId="1" animBg="1"/>
      <p:bldP spid="276533" grpId="0" animBg="1"/>
      <p:bldP spid="276534" grpId="0" animBg="1"/>
      <p:bldP spid="276534" grpId="1" animBg="1"/>
      <p:bldP spid="276535" grpId="0" animBg="1"/>
      <p:bldP spid="276536" grpId="0" animBg="1"/>
      <p:bldP spid="276537" grpId="0"/>
      <p:bldP spid="276538" grpId="0"/>
      <p:bldP spid="276539" grpId="0"/>
      <p:bldP spid="276540" grpId="0"/>
      <p:bldP spid="276541" grpId="0"/>
      <p:bldP spid="276542" grpId="0" animBg="1"/>
      <p:bldP spid="276543" grpId="0" animBg="1"/>
      <p:bldP spid="276485" grpId="0" animBg="1"/>
      <p:bldP spid="276546" grpId="0"/>
      <p:bldP spid="276523" grpId="0" animBg="1"/>
      <p:bldP spid="276523" grpId="1" animBg="1"/>
      <p:bldP spid="2" grpId="0"/>
      <p:bldP spid="276544" grpId="0"/>
      <p:bldP spid="74" grpId="0"/>
      <p:bldP spid="8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1112838" y="1050925"/>
            <a:ext cx="727868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9600" b="1">
                <a:solidFill>
                  <a:srgbClr val="3333FF"/>
                </a:solidFill>
                <a:latin typeface="Comic Sans MS" panose="030F0702030302020204" pitchFamily="66" charset="0"/>
              </a:rPr>
              <a:t>Thanks for </a:t>
            </a:r>
          </a:p>
          <a:p>
            <a:pPr algn="ctr" eaLnBrk="1" hangingPunct="1"/>
            <a:r>
              <a:rPr lang="en-US" altLang="ru-RU" sz="9600" b="1">
                <a:solidFill>
                  <a:srgbClr val="3333FF"/>
                </a:solidFill>
                <a:latin typeface="Comic Sans MS" panose="030F0702030302020204" pitchFamily="66" charset="0"/>
              </a:rPr>
              <a:t>Attention!</a:t>
            </a:r>
            <a:endParaRPr lang="ru-RU" altLang="ru-RU" sz="9600" b="1">
              <a:solidFill>
                <a:srgbClr val="3333FF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>
          <a:xfrm>
            <a:off x="1162050" y="6356350"/>
            <a:ext cx="7297738" cy="365125"/>
          </a:xfrm>
        </p:spPr>
        <p:txBody>
          <a:bodyPr/>
          <a:lstStyle/>
          <a:p>
            <a:pPr>
              <a:defRPr/>
            </a:pPr>
            <a:r>
              <a:rPr lang="en-US" b="1"/>
              <a:t>© Dikusar N. Shape Approximation Based on Higher-Degree Polynomials.  MMCP2017</a:t>
            </a:r>
            <a:endParaRPr lang="ru-RU" b="1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B83C1CC-AFBF-41F3-90ED-7B83E446E1A1}" type="slidenum">
              <a:rPr lang="ru-RU" altLang="ru-RU" sz="2000">
                <a:solidFill>
                  <a:srgbClr val="595959"/>
                </a:solidFill>
                <a:latin typeface="Century Gothic" panose="020B0502020202020204" pitchFamily="34" charset="0"/>
              </a:rPr>
              <a:pPr eaLnBrk="1" hangingPunct="1"/>
              <a:t>40</a:t>
            </a:fld>
            <a:endParaRPr lang="ru-RU" altLang="ru-RU" sz="200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Группа 16"/>
          <p:cNvGrpSpPr>
            <a:grpSpLocks/>
          </p:cNvGrpSpPr>
          <p:nvPr/>
        </p:nvGrpSpPr>
        <p:grpSpPr bwMode="auto">
          <a:xfrm>
            <a:off x="287338" y="6330950"/>
            <a:ext cx="684212" cy="357188"/>
            <a:chOff x="0" y="0"/>
            <a:chExt cx="1003300" cy="57785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0"/>
              <a:ext cx="1003300" cy="5778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0000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43023" name="Рисунок 1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77" t="42021" r="46417" b="42767"/>
            <a:stretch>
              <a:fillRect/>
            </a:stretch>
          </p:blipFill>
          <p:spPr bwMode="auto">
            <a:xfrm>
              <a:off x="31750" y="19050"/>
              <a:ext cx="9588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b="1"/>
              <a:t>3-7.07.2017</a:t>
            </a:r>
            <a:endParaRPr lang="ru-RU" b="1" dirty="0"/>
          </a:p>
        </p:txBody>
      </p:sp>
      <p:grpSp>
        <p:nvGrpSpPr>
          <p:cNvPr id="4" name="Группа 16"/>
          <p:cNvGrpSpPr>
            <a:grpSpLocks/>
          </p:cNvGrpSpPr>
          <p:nvPr/>
        </p:nvGrpSpPr>
        <p:grpSpPr bwMode="auto">
          <a:xfrm>
            <a:off x="3708400" y="4292600"/>
            <a:ext cx="1871663" cy="931863"/>
            <a:chOff x="0" y="0"/>
            <a:chExt cx="1003300" cy="57785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0"/>
              <a:ext cx="1003300" cy="5778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0000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43019" name="Рисунок 1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77" t="42021" r="46417" b="42767"/>
            <a:stretch>
              <a:fillRect/>
            </a:stretch>
          </p:blipFill>
          <p:spPr bwMode="auto">
            <a:xfrm>
              <a:off x="31750" y="19050"/>
              <a:ext cx="9588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07407E-6 L 0.43906 -0.260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1"/>
          <p:cNvSpPr txBox="1">
            <a:spLocks/>
          </p:cNvSpPr>
          <p:nvPr/>
        </p:nvSpPr>
        <p:spPr>
          <a:xfrm>
            <a:off x="106363" y="115888"/>
            <a:ext cx="8713787" cy="576262"/>
          </a:xfrm>
          <a:prstGeom prst="rect">
            <a:avLst/>
          </a:prstGeom>
        </p:spPr>
        <p:txBody>
          <a:bodyPr anchor="b"/>
          <a:lstStyle/>
          <a:p>
            <a:pPr algn="ctr" eaLnBrk="0" hangingPunct="0">
              <a:lnSpc>
                <a:spcPts val="5800"/>
              </a:lnSpc>
              <a:defRPr/>
            </a:pPr>
            <a:r>
              <a:rPr lang="en-US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The Basic Elements</a:t>
            </a:r>
            <a:endParaRPr lang="ru-RU" sz="3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171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1163638" y="6356350"/>
            <a:ext cx="78009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smtClean="0">
                <a:latin typeface="Century Gothic" panose="020B0502020202020204" pitchFamily="34" charset="0"/>
              </a:rPr>
              <a:t>© Dikusar N. Shape Approximation Based on Higher-Degree Polynomials.  MMCP2017</a:t>
            </a:r>
            <a:endParaRPr lang="ru-RU" altLang="ru-RU" b="1" smtClean="0">
              <a:latin typeface="Century Gothic" panose="020B0502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A68942-124A-41D1-9E73-E2EFF1171D5F}" type="slidenum">
              <a:rPr lang="ru-RU" altLang="ru-RU" sz="2000">
                <a:solidFill>
                  <a:srgbClr val="595959"/>
                </a:solidFill>
                <a:latin typeface="Century Gothic" panose="020B0502020202020204" pitchFamily="34" charset="0"/>
              </a:rPr>
              <a:pPr eaLnBrk="1" hangingPunct="1"/>
              <a:t>5</a:t>
            </a:fld>
            <a:endParaRPr lang="ru-RU" altLang="ru-RU" sz="200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2425" y="908050"/>
            <a:ext cx="8640763" cy="1081088"/>
          </a:xfrm>
          <a:prstGeom prst="round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4344" name="Прямоугольник 3"/>
          <p:cNvSpPr>
            <a:spLocks noChangeArrowheads="1"/>
          </p:cNvSpPr>
          <p:nvPr/>
        </p:nvSpPr>
        <p:spPr bwMode="auto">
          <a:xfrm>
            <a:off x="2268538" y="1163638"/>
            <a:ext cx="679767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+mj-lt"/>
                <a:cs typeface="+mn-cs"/>
              </a:rPr>
              <a:t>are called as four Basic Elements </a:t>
            </a:r>
            <a:r>
              <a:rPr lang="ru-RU" altLang="ru-RU" sz="2800" dirty="0">
                <a:latin typeface="+mj-lt"/>
                <a:cs typeface="+mn-cs"/>
              </a:rPr>
              <a:t>(</a:t>
            </a:r>
            <a:r>
              <a:rPr lang="en-US" altLang="ru-RU" sz="2800" dirty="0">
                <a:latin typeface="+mj-lt"/>
                <a:cs typeface="+mn-cs"/>
              </a:rPr>
              <a:t>BE</a:t>
            </a:r>
            <a:r>
              <a:rPr lang="ru-RU" altLang="ru-RU" sz="2800" dirty="0">
                <a:latin typeface="+mj-lt"/>
                <a:cs typeface="+mn-cs"/>
              </a:rPr>
              <a:t>)</a:t>
            </a:r>
          </a:p>
        </p:txBody>
      </p:sp>
      <p:sp>
        <p:nvSpPr>
          <p:cNvPr id="14345" name="Прямоугольник 7"/>
          <p:cNvSpPr>
            <a:spLocks noChangeArrowheads="1"/>
          </p:cNvSpPr>
          <p:nvPr/>
        </p:nvSpPr>
        <p:spPr bwMode="auto">
          <a:xfrm>
            <a:off x="395288" y="1096963"/>
            <a:ext cx="2543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 i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ru-RU" sz="3200" baseline="-250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32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3200" i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ru-RU" sz="3200" baseline="-250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32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3200" i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ru-RU" sz="3200" baseline="-250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ru-RU" sz="32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3200" i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ru-RU" altLang="ru-RU" sz="3200" i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76" name="Группа 9"/>
          <p:cNvGrpSpPr>
            <a:grpSpLocks/>
          </p:cNvGrpSpPr>
          <p:nvPr/>
        </p:nvGrpSpPr>
        <p:grpSpPr bwMode="auto">
          <a:xfrm>
            <a:off x="215900" y="6330950"/>
            <a:ext cx="684213" cy="357188"/>
            <a:chOff x="0" y="0"/>
            <a:chExt cx="1003300" cy="57785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0"/>
              <a:ext cx="1003300" cy="5778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0000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7202" name="Рисунок 1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77" t="42021" r="46417" b="42767"/>
            <a:stretch>
              <a:fillRect/>
            </a:stretch>
          </p:blipFill>
          <p:spPr bwMode="auto">
            <a:xfrm>
              <a:off x="31750" y="19050"/>
              <a:ext cx="9588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b="1"/>
              <a:t>3-7.07.2017</a:t>
            </a:r>
            <a:endParaRPr lang="ru-RU" b="1" dirty="0"/>
          </a:p>
        </p:txBody>
      </p:sp>
      <p:grpSp>
        <p:nvGrpSpPr>
          <p:cNvPr id="6" name="Группа 8"/>
          <p:cNvGrpSpPr>
            <a:grpSpLocks/>
          </p:cNvGrpSpPr>
          <p:nvPr/>
        </p:nvGrpSpPr>
        <p:grpSpPr bwMode="auto">
          <a:xfrm>
            <a:off x="466725" y="1484313"/>
            <a:ext cx="8281988" cy="4283075"/>
            <a:chOff x="283115" y="2479784"/>
            <a:chExt cx="9491574" cy="2430371"/>
          </a:xfrm>
        </p:grpSpPr>
        <p:graphicFrame>
          <p:nvGraphicFramePr>
            <p:cNvPr id="7182" name="Object 46"/>
            <p:cNvGraphicFramePr>
              <a:graphicFrameLocks noChangeAspect="1"/>
            </p:cNvGraphicFramePr>
            <p:nvPr/>
          </p:nvGraphicFramePr>
          <p:xfrm>
            <a:off x="6809265" y="4191424"/>
            <a:ext cx="915536" cy="2865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3" name="Equation" r:id="rId4" imgW="393529" imgH="190417" progId="Equation.DSMT4">
                    <p:embed/>
                  </p:oleObj>
                </mc:Choice>
                <mc:Fallback>
                  <p:oleObj name="Equation" r:id="rId4" imgW="393529" imgH="190417" progId="Equation.DSMT4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9265" y="4191424"/>
                          <a:ext cx="915536" cy="2865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3" name="Object 45"/>
            <p:cNvGraphicFramePr>
              <a:graphicFrameLocks noChangeAspect="1"/>
            </p:cNvGraphicFramePr>
            <p:nvPr/>
          </p:nvGraphicFramePr>
          <p:xfrm>
            <a:off x="5803731" y="4196861"/>
            <a:ext cx="922303" cy="2780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4" name="Equation" r:id="rId6" imgW="418918" imgH="203112" progId="Equation.DSMT4">
                    <p:embed/>
                  </p:oleObj>
                </mc:Choice>
                <mc:Fallback>
                  <p:oleObj name="Equation" r:id="rId6" imgW="418918" imgH="203112" progId="Equation.DSMT4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03731" y="4196861"/>
                          <a:ext cx="922303" cy="2780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184" name="Группа 7"/>
            <p:cNvGrpSpPr>
              <a:grpSpLocks/>
            </p:cNvGrpSpPr>
            <p:nvPr/>
          </p:nvGrpSpPr>
          <p:grpSpPr bwMode="auto">
            <a:xfrm>
              <a:off x="283115" y="2479784"/>
              <a:ext cx="9491574" cy="2430371"/>
              <a:chOff x="283115" y="2479784"/>
              <a:chExt cx="9491574" cy="2430371"/>
            </a:xfrm>
          </p:grpSpPr>
          <p:sp>
            <p:nvSpPr>
              <p:cNvPr id="19" name="TextBox 3"/>
              <p:cNvSpPr txBox="1">
                <a:spLocks noChangeArrowheads="1"/>
              </p:cNvSpPr>
              <p:nvPr/>
            </p:nvSpPr>
            <p:spPr bwMode="auto">
              <a:xfrm>
                <a:off x="310406" y="2689671"/>
                <a:ext cx="8123418" cy="26213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>
                  <a:defRPr/>
                </a:pPr>
                <a:r>
                  <a:rPr lang="en-US" sz="2400" dirty="0" smtClean="0">
                    <a:solidFill>
                      <a:srgbClr val="1B069A"/>
                    </a:solidFill>
                    <a:latin typeface="+mj-lt"/>
                    <a:cs typeface="Times New Roman" pitchFamily="18" charset="0"/>
                  </a:rPr>
                  <a:t>II</a:t>
                </a:r>
                <a:r>
                  <a:rPr lang="en-US" sz="2400" i="1" dirty="0" smtClean="0">
                    <a:solidFill>
                      <a:srgbClr val="1B069A"/>
                    </a:solidFill>
                    <a:latin typeface="+mj-lt"/>
                    <a:cs typeface="Times New Roman" pitchFamily="18" charset="0"/>
                  </a:rPr>
                  <a:t>. </a:t>
                </a:r>
                <a:r>
                  <a:rPr lang="en-US" sz="2400" i="1" dirty="0" smtClean="0">
                    <a:solidFill>
                      <a:srgbClr val="1B069A"/>
                    </a:solidFill>
                    <a:latin typeface="+mj-lt"/>
                  </a:rPr>
                  <a:t> </a:t>
                </a:r>
                <a:r>
                  <a:rPr lang="en-US" sz="2400" dirty="0" smtClean="0">
                    <a:solidFill>
                      <a:srgbClr val="1B069A"/>
                    </a:solidFill>
                    <a:latin typeface="+mj-lt"/>
                  </a:rPr>
                  <a:t>Natural normalization</a:t>
                </a:r>
                <a:r>
                  <a:rPr lang="ru-RU" sz="2400" dirty="0" smtClean="0">
                    <a:solidFill>
                      <a:srgbClr val="1B069A"/>
                    </a:solidFill>
                    <a:latin typeface="+mj-lt"/>
                  </a:rPr>
                  <a:t>:</a:t>
                </a:r>
              </a:p>
            </p:txBody>
          </p:sp>
          <p:graphicFrame>
            <p:nvGraphicFramePr>
              <p:cNvPr id="7186" name="Object 3"/>
              <p:cNvGraphicFramePr>
                <a:graphicFrameLocks noChangeAspect="1"/>
              </p:cNvGraphicFramePr>
              <p:nvPr/>
            </p:nvGraphicFramePr>
            <p:xfrm>
              <a:off x="4987707" y="2657838"/>
              <a:ext cx="2464648" cy="3399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05" name="Equation" r:id="rId8" imgW="1016000" imgH="228600" progId="Equation.DSMT4">
                      <p:embed/>
                    </p:oleObj>
                  </mc:Choice>
                  <mc:Fallback>
                    <p:oleObj name="Equation" r:id="rId8" imgW="1016000" imgH="228600" progId="Equation.DSMT4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87707" y="2657838"/>
                            <a:ext cx="2464648" cy="3399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7187" name="Группа 56"/>
              <p:cNvGrpSpPr>
                <a:grpSpLocks/>
              </p:cNvGrpSpPr>
              <p:nvPr/>
            </p:nvGrpSpPr>
            <p:grpSpPr bwMode="auto">
              <a:xfrm>
                <a:off x="283115" y="2961714"/>
                <a:ext cx="9138619" cy="842716"/>
                <a:chOff x="-122925" y="2964284"/>
                <a:chExt cx="9889737" cy="842635"/>
              </a:xfrm>
            </p:grpSpPr>
            <p:sp>
              <p:nvSpPr>
                <p:cNvPr id="28" name="Rectangle 53"/>
                <p:cNvSpPr>
                  <a:spLocks noChangeArrowheads="1"/>
                </p:cNvSpPr>
                <p:nvPr/>
              </p:nvSpPr>
              <p:spPr bwMode="auto">
                <a:xfrm>
                  <a:off x="-122925" y="2964284"/>
                  <a:ext cx="9889737" cy="680943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r>
                    <a:rPr lang="en-US" sz="2400" dirty="0">
                      <a:solidFill>
                        <a:srgbClr val="1B069A"/>
                      </a:solidFill>
                      <a:latin typeface="+mj-lt"/>
                      <a:cs typeface="Times New Roman" pitchFamily="18" charset="0"/>
                    </a:rPr>
                    <a:t>III.  </a:t>
                  </a:r>
                  <a:r>
                    <a:rPr lang="en-US" sz="2400" dirty="0">
                      <a:solidFill>
                        <a:srgbClr val="1B069A"/>
                      </a:solidFill>
                      <a:latin typeface="+mj-lt"/>
                      <a:cs typeface="Arial" charset="0"/>
                    </a:rPr>
                    <a:t>BE </a:t>
                  </a:r>
                  <a:r>
                    <a:rPr lang="ru-RU" sz="2400" dirty="0">
                      <a:solidFill>
                        <a:srgbClr val="1B069A"/>
                      </a:solidFill>
                      <a:latin typeface="+mj-lt"/>
                      <a:cs typeface="Arial" charset="0"/>
                    </a:rPr>
                    <a:t> </a:t>
                  </a:r>
                  <a:r>
                    <a:rPr lang="en-US" sz="2400" dirty="0">
                      <a:solidFill>
                        <a:srgbClr val="1B069A"/>
                      </a:solidFill>
                      <a:latin typeface="+mj-lt"/>
                    </a:rPr>
                    <a:t>possess partial symmetry with </a:t>
                  </a:r>
                </a:p>
                <a:p>
                  <a:pPr>
                    <a:defRPr/>
                  </a:pPr>
                  <a:r>
                    <a:rPr lang="en-US" sz="2400" dirty="0">
                      <a:solidFill>
                        <a:srgbClr val="1B069A"/>
                      </a:solidFill>
                      <a:latin typeface="+mj-lt"/>
                    </a:rPr>
                    <a:t>      respect to the permutation of parameters   </a:t>
                  </a:r>
                </a:p>
                <a:p>
                  <a:pPr>
                    <a:defRPr/>
                  </a:pPr>
                  <a:r>
                    <a:rPr lang="ru-RU" sz="2400" dirty="0">
                      <a:solidFill>
                        <a:srgbClr val="1B069A"/>
                      </a:solidFill>
                      <a:latin typeface="+mj-lt"/>
                    </a:rPr>
                    <a:t> </a:t>
                  </a:r>
                  <a:r>
                    <a:rPr lang="en-US" sz="2400" dirty="0">
                      <a:solidFill>
                        <a:srgbClr val="1B069A"/>
                      </a:solidFill>
                      <a:latin typeface="+mj-lt"/>
                    </a:rPr>
                    <a:t> </a:t>
                  </a:r>
                </a:p>
              </p:txBody>
            </p:sp>
            <p:graphicFrame>
              <p:nvGraphicFramePr>
                <p:cNvPr id="7195" name="Object 52"/>
                <p:cNvGraphicFramePr>
                  <a:graphicFrameLocks noChangeAspect="1"/>
                </p:cNvGraphicFramePr>
                <p:nvPr/>
              </p:nvGraphicFramePr>
              <p:xfrm>
                <a:off x="8255889" y="3166962"/>
                <a:ext cx="1356734" cy="27540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206" name="Equation" r:id="rId10" imgW="545626" imgH="203024" progId="Equation.DSMT4">
                        <p:embed/>
                      </p:oleObj>
                    </mc:Choice>
                    <mc:Fallback>
                      <p:oleObj name="Equation" r:id="rId10" imgW="545626" imgH="203024" progId="Equation.DSMT4">
                        <p:embed/>
                        <p:pic>
                          <p:nvPicPr>
                            <p:cNvPr id="0" name="Object 5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255889" y="3166962"/>
                              <a:ext cx="1356734" cy="27540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7196" name="Object 20"/>
                <p:cNvGraphicFramePr>
                  <a:graphicFrameLocks noChangeAspect="1"/>
                </p:cNvGraphicFramePr>
                <p:nvPr/>
              </p:nvGraphicFramePr>
              <p:xfrm>
                <a:off x="1931539" y="3428135"/>
                <a:ext cx="1772194" cy="37878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207" name="Equation" r:id="rId12" imgW="609600" imgH="228600" progId="Equation.DSMT4">
                        <p:embed/>
                      </p:oleObj>
                    </mc:Choice>
                    <mc:Fallback>
                      <p:oleObj name="Equation" r:id="rId12" imgW="609600" imgH="228600" progId="Equation.DSMT4">
                        <p:embed/>
                        <p:pic>
                          <p:nvPicPr>
                            <p:cNvPr id="0" name="Object 2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31539" y="3428135"/>
                              <a:ext cx="1772194" cy="37878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7197" name="Object 11"/>
                <p:cNvGraphicFramePr>
                  <a:graphicFrameLocks noChangeAspect="1"/>
                </p:cNvGraphicFramePr>
                <p:nvPr/>
              </p:nvGraphicFramePr>
              <p:xfrm>
                <a:off x="3807213" y="3428135"/>
                <a:ext cx="1772793" cy="37803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208" name="Equation" r:id="rId14" imgW="622030" imgH="228501" progId="Equation.DSMT4">
                        <p:embed/>
                      </p:oleObj>
                    </mc:Choice>
                    <mc:Fallback>
                      <p:oleObj name="Equation" r:id="rId14" imgW="622030" imgH="228501" progId="Equation.DSMT4">
                        <p:embed/>
                        <p:pic>
                          <p:nvPicPr>
                            <p:cNvPr id="0" name="Object 1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807213" y="3428135"/>
                              <a:ext cx="1772793" cy="37803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7198" name="Object 49"/>
                <p:cNvGraphicFramePr>
                  <a:graphicFrameLocks noChangeAspect="1"/>
                </p:cNvGraphicFramePr>
                <p:nvPr/>
              </p:nvGraphicFramePr>
              <p:xfrm>
                <a:off x="5864465" y="3506027"/>
                <a:ext cx="1306321" cy="25110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209" name="Equation" r:id="rId16" imgW="520474" imgH="203112" progId="Equation.DSMT4">
                        <p:embed/>
                      </p:oleObj>
                    </mc:Choice>
                    <mc:Fallback>
                      <p:oleObj name="Equation" r:id="rId16" imgW="520474" imgH="203112" progId="Equation.DSMT4">
                        <p:embed/>
                        <p:pic>
                          <p:nvPicPr>
                            <p:cNvPr id="0" name="Object 4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864465" y="3506027"/>
                              <a:ext cx="1306321" cy="25110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2" name="Rectangle 58"/>
              <p:cNvSpPr>
                <a:spLocks noChangeArrowheads="1"/>
              </p:cNvSpPr>
              <p:nvPr/>
            </p:nvSpPr>
            <p:spPr bwMode="auto">
              <a:xfrm>
                <a:off x="310406" y="3800364"/>
                <a:ext cx="5503547" cy="26213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solidFill>
                      <a:srgbClr val="1B069A"/>
                    </a:solidFill>
                    <a:latin typeface="+mj-lt"/>
                    <a:cs typeface="Times New Roman" pitchFamily="18" charset="0"/>
                  </a:rPr>
                  <a:t>IV. </a:t>
                </a:r>
                <a:r>
                  <a:rPr lang="en-US" sz="2400" dirty="0">
                    <a:solidFill>
                      <a:srgbClr val="1B069A"/>
                    </a:solidFill>
                    <a:latin typeface="+mj-lt"/>
                  </a:rPr>
                  <a:t>Scale invariance  of </a:t>
                </a:r>
              </a:p>
            </p:txBody>
          </p:sp>
          <p:graphicFrame>
            <p:nvGraphicFramePr>
              <p:cNvPr id="7189" name="Object 47"/>
              <p:cNvGraphicFramePr>
                <a:graphicFrameLocks noChangeAspect="1"/>
              </p:cNvGraphicFramePr>
              <p:nvPr/>
            </p:nvGraphicFramePr>
            <p:xfrm>
              <a:off x="1061448" y="4167957"/>
              <a:ext cx="4502328" cy="3276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10" name="Equation" r:id="rId18" imgW="1803400" imgH="228600" progId="Equation.DSMT4">
                      <p:embed/>
                    </p:oleObj>
                  </mc:Choice>
                  <mc:Fallback>
                    <p:oleObj name="Equation" r:id="rId18" imgW="1803400" imgH="228600" progId="Equation.DSMT4">
                      <p:embed/>
                      <p:pic>
                        <p:nvPicPr>
                          <p:cNvPr id="0" name="Object 4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61448" y="4167957"/>
                            <a:ext cx="4502328" cy="3276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90" name="Object 15"/>
              <p:cNvGraphicFramePr>
                <a:graphicFrameLocks noChangeAspect="1"/>
              </p:cNvGraphicFramePr>
              <p:nvPr/>
            </p:nvGraphicFramePr>
            <p:xfrm>
              <a:off x="4528980" y="3741122"/>
              <a:ext cx="646110" cy="3804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11" name="Equation" r:id="rId20" imgW="253890" imgH="228501" progId="Equation.DSMT4">
                      <p:embed/>
                    </p:oleObj>
                  </mc:Choice>
                  <mc:Fallback>
                    <p:oleObj name="Equation" r:id="rId20" imgW="253890" imgH="228501" progId="Equation.DSMT4">
                      <p:embed/>
                      <p:pic>
                        <p:nvPicPr>
                          <p:cNvPr id="0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28980" y="3741122"/>
                            <a:ext cx="646110" cy="38049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191" name="Object 50"/>
              <p:cNvGraphicFramePr>
                <a:graphicFrameLocks noChangeAspect="1"/>
              </p:cNvGraphicFramePr>
              <p:nvPr/>
            </p:nvGraphicFramePr>
            <p:xfrm>
              <a:off x="4062008" y="4555150"/>
              <a:ext cx="5712681" cy="3550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12" name="Equation" r:id="rId22" imgW="1866900" imgH="228600" progId="Equation.DSMT4">
                      <p:embed/>
                    </p:oleObj>
                  </mc:Choice>
                  <mc:Fallback>
                    <p:oleObj name="Equation" r:id="rId22" imgW="1866900" imgH="228600" progId="Equation.DSMT4">
                      <p:embed/>
                      <p:pic>
                        <p:nvPicPr>
                          <p:cNvPr id="0" name="Object 5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62008" y="4555150"/>
                            <a:ext cx="5712681" cy="35500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6" name="Прямоугольник 4"/>
              <p:cNvSpPr>
                <a:spLocks noChangeArrowheads="1"/>
              </p:cNvSpPr>
              <p:nvPr/>
            </p:nvSpPr>
            <p:spPr bwMode="auto">
              <a:xfrm>
                <a:off x="405012" y="4613790"/>
                <a:ext cx="3464051" cy="26213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dirty="0">
                    <a:solidFill>
                      <a:srgbClr val="1B069A"/>
                    </a:solidFill>
                    <a:latin typeface="+mj-lt"/>
                    <a:cs typeface="Times New Roman" pitchFamily="18" charset="0"/>
                  </a:rPr>
                  <a:t>V.</a:t>
                </a:r>
                <a:r>
                  <a:rPr lang="ru-RU" sz="2400" dirty="0">
                    <a:solidFill>
                      <a:srgbClr val="1B069A"/>
                    </a:solidFill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srgbClr val="1B069A"/>
                    </a:solidFill>
                    <a:latin typeface="+mj-lt"/>
                  </a:rPr>
                  <a:t>Uniformity of </a:t>
                </a:r>
                <a:r>
                  <a:rPr lang="ru-RU" sz="2400" dirty="0">
                    <a:solidFill>
                      <a:srgbClr val="1B069A"/>
                    </a:solidFill>
                    <a:latin typeface="+mj-lt"/>
                  </a:rPr>
                  <a:t> </a:t>
                </a:r>
                <a:r>
                  <a:rPr lang="en-US" sz="2400" i="1" dirty="0">
                    <a:solidFill>
                      <a:srgbClr val="1B069A"/>
                    </a:solidFill>
                    <a:latin typeface="+mj-lt"/>
                    <a:cs typeface="Times New Roman" pitchFamily="18" charset="0"/>
                  </a:rPr>
                  <a:t>Q</a:t>
                </a:r>
                <a:r>
                  <a:rPr lang="ru-RU" sz="2400" dirty="0">
                    <a:solidFill>
                      <a:srgbClr val="1B069A"/>
                    </a:solidFill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srgbClr val="1B069A"/>
                    </a:solidFill>
                    <a:latin typeface="+mj-lt"/>
                    <a:cs typeface="Arial" charset="0"/>
                  </a:rPr>
                  <a:t>:</a:t>
                </a:r>
                <a:endParaRPr lang="ru-RU" sz="2400" dirty="0">
                  <a:solidFill>
                    <a:srgbClr val="1B069A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27" name="TextBox 3"/>
              <p:cNvSpPr txBox="1">
                <a:spLocks noChangeArrowheads="1"/>
              </p:cNvSpPr>
              <p:nvPr/>
            </p:nvSpPr>
            <p:spPr bwMode="auto">
              <a:xfrm>
                <a:off x="284935" y="2479784"/>
                <a:ext cx="5261574" cy="26213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>
                  <a:defRPr/>
                </a:pPr>
                <a:r>
                  <a:rPr lang="en-US" sz="2400" dirty="0" smtClean="0">
                    <a:solidFill>
                      <a:srgbClr val="1B069A"/>
                    </a:solidFill>
                    <a:latin typeface="+mj-lt"/>
                    <a:cs typeface="Times New Roman" pitchFamily="18" charset="0"/>
                  </a:rPr>
                  <a:t>I.</a:t>
                </a:r>
                <a:r>
                  <a:rPr lang="en-US" sz="2400" i="1" dirty="0" smtClean="0">
                    <a:solidFill>
                      <a:srgbClr val="1B069A"/>
                    </a:solidFill>
                    <a:latin typeface="+mj-lt"/>
                    <a:cs typeface="Times New Roman" pitchFamily="18" charset="0"/>
                  </a:rPr>
                  <a:t>   </a:t>
                </a:r>
                <a:r>
                  <a:rPr lang="en-US" sz="2400" dirty="0" smtClean="0">
                    <a:solidFill>
                      <a:srgbClr val="1B069A"/>
                    </a:solidFill>
                    <a:latin typeface="+mj-lt"/>
                    <a:cs typeface="Times New Roman" pitchFamily="18" charset="0"/>
                  </a:rPr>
                  <a:t>BE</a:t>
                </a:r>
                <a:r>
                  <a:rPr lang="en-US" sz="2400" i="1" dirty="0" smtClean="0">
                    <a:solidFill>
                      <a:srgbClr val="1B069A"/>
                    </a:solidFill>
                    <a:latin typeface="+mj-lt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1B069A"/>
                    </a:solidFill>
                    <a:latin typeface="+mj-lt"/>
                  </a:rPr>
                  <a:t>form a structure</a:t>
                </a:r>
                <a:r>
                  <a:rPr lang="ru-RU" sz="2400" dirty="0" smtClean="0">
                    <a:solidFill>
                      <a:srgbClr val="1B069A"/>
                    </a:solidFill>
                    <a:latin typeface="+mj-lt"/>
                  </a:rPr>
                  <a:t>.</a:t>
                </a:r>
                <a:endParaRPr lang="ru-RU" sz="2400" dirty="0">
                  <a:solidFill>
                    <a:srgbClr val="1B069A"/>
                  </a:solidFill>
                  <a:latin typeface="+mj-lt"/>
                </a:endParaRPr>
              </a:p>
            </p:txBody>
          </p:sp>
        </p:grpSp>
      </p:grp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565275" y="746125"/>
            <a:ext cx="6823075" cy="5222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en-US" alt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Properties of</a:t>
            </a:r>
            <a:r>
              <a:rPr lang="ru-RU" alt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  </a:t>
            </a:r>
            <a:r>
              <a:rPr lang="en-US" altLang="ru-RU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the Basic </a:t>
            </a:r>
            <a:r>
              <a:rPr lang="en-US" alt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Elements:</a:t>
            </a:r>
            <a:r>
              <a:rPr lang="ru-RU" alt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US" alt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    </a:t>
            </a:r>
            <a:r>
              <a:rPr lang="ru-RU" alt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+mj-ea"/>
                <a:cs typeface="+mj-cs"/>
              </a:rPr>
              <a:t> </a:t>
            </a:r>
            <a:endParaRPr lang="ru-RU" altLang="ru-RU" sz="28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2133600"/>
            <a:ext cx="8928100" cy="33575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The Basic Elements depend on a variable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and continuous parameters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and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Q(</a:t>
            </a:r>
            <a:r>
              <a:rPr lang="el-G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r>
              <a:rPr lang="el-G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τ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ϵ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R.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The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used for 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three-point grid 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translation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</a:p>
          <a:p>
            <a:pPr>
              <a:defRPr/>
            </a:pP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moving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 the three-point grid in order 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change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parameters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β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basis functions</a:t>
            </a:r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well.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u="sng" dirty="0" smtClean="0">
                <a:solidFill>
                  <a:srgbClr val="008000"/>
                </a:solidFill>
              </a:rPr>
              <a:t> 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u="sng" dirty="0" smtClean="0">
                <a:solidFill>
                  <a:srgbClr val="008000"/>
                </a:solidFill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These properties allow to optimize the PPA task solution</a:t>
            </a:r>
            <a:r>
              <a:rPr lang="en-US" u="sng" dirty="0" smtClean="0">
                <a:solidFill>
                  <a:srgbClr val="008000"/>
                </a:solidFill>
              </a:rPr>
              <a:t>.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8458200" y="4953000"/>
            <a:ext cx="650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400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ru-RU" altLang="ru-RU" sz="400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7" grpId="0" animBg="1"/>
      <p:bldP spid="7" grpId="1" animBg="1"/>
      <p:bldP spid="14344" grpId="0"/>
      <p:bldP spid="14344" grpId="1"/>
      <p:bldP spid="14345" grpId="0"/>
      <p:bldP spid="14345" grpId="1"/>
      <p:bldP spid="33" grpId="0"/>
      <p:bldP spid="3" grpId="0" build="p"/>
      <p:bldP spid="3" grpId="1" build="p"/>
      <p:bldP spid="32" grpId="0"/>
      <p:bldP spid="3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333"/>
          <p:cNvGrpSpPr>
            <a:grpSpLocks/>
          </p:cNvGrpSpPr>
          <p:nvPr/>
        </p:nvGrpSpPr>
        <p:grpSpPr bwMode="auto">
          <a:xfrm>
            <a:off x="2855913" y="2601913"/>
            <a:ext cx="2146300" cy="1570037"/>
            <a:chOff x="1617345" y="4695864"/>
            <a:chExt cx="2055267" cy="1570038"/>
          </a:xfrm>
        </p:grpSpPr>
        <p:grpSp>
          <p:nvGrpSpPr>
            <p:cNvPr id="8258" name="Группа 10"/>
            <p:cNvGrpSpPr>
              <a:grpSpLocks/>
            </p:cNvGrpSpPr>
            <p:nvPr/>
          </p:nvGrpSpPr>
          <p:grpSpPr bwMode="auto">
            <a:xfrm>
              <a:off x="1617345" y="4695864"/>
              <a:ext cx="2055267" cy="1570038"/>
              <a:chOff x="3999587" y="3173388"/>
              <a:chExt cx="1861779" cy="1570037"/>
            </a:xfrm>
          </p:grpSpPr>
          <p:sp>
            <p:nvSpPr>
              <p:cNvPr id="8260" name="TextBox 20"/>
              <p:cNvSpPr txBox="1">
                <a:spLocks noChangeArrowheads="1"/>
              </p:cNvSpPr>
              <p:nvPr/>
            </p:nvSpPr>
            <p:spPr bwMode="auto">
              <a:xfrm>
                <a:off x="3999587" y="3173388"/>
                <a:ext cx="928200" cy="15700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l-GR" altLang="ru-RU" sz="96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endParaRPr lang="ru-RU" altLang="ru-RU" sz="9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61" name="TextBox 37"/>
              <p:cNvSpPr txBox="1">
                <a:spLocks noChangeArrowheads="1"/>
              </p:cNvSpPr>
              <p:nvPr/>
            </p:nvSpPr>
            <p:spPr bwMode="auto">
              <a:xfrm>
                <a:off x="5455307" y="3763831"/>
                <a:ext cx="406059" cy="584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ru-RU" sz="3200" i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altLang="ru-RU" sz="24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62" name="TextBox 16"/>
              <p:cNvSpPr txBox="1">
                <a:spLocks noChangeArrowheads="1"/>
              </p:cNvSpPr>
              <p:nvPr/>
            </p:nvSpPr>
            <p:spPr bwMode="auto">
              <a:xfrm>
                <a:off x="5161839" y="3782223"/>
                <a:ext cx="398731" cy="447646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2000" i="1" baseline="-25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8263" name="Группа 23"/>
              <p:cNvGrpSpPr>
                <a:grpSpLocks/>
              </p:cNvGrpSpPr>
              <p:nvPr/>
            </p:nvGrpSpPr>
            <p:grpSpPr bwMode="auto">
              <a:xfrm>
                <a:off x="4513226" y="3724256"/>
                <a:ext cx="834102" cy="541338"/>
                <a:chOff x="5531285" y="5115914"/>
                <a:chExt cx="834093" cy="541209"/>
              </a:xfrm>
            </p:grpSpPr>
            <p:sp>
              <p:nvSpPr>
                <p:cNvPr id="8264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5959548" y="5315885"/>
                  <a:ext cx="406227" cy="3380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r>
                    <a:rPr lang="en-US" sz="1600" dirty="0" smtClean="0"/>
                    <a:t>*</a:t>
                  </a:r>
                  <a:endParaRPr lang="ru-RU" sz="1600" dirty="0" smtClean="0">
                    <a:latin typeface="+mj-lt"/>
                    <a:cs typeface="Times New Roman" pitchFamily="18" charset="0"/>
                  </a:endParaRPr>
                </a:p>
              </p:txBody>
            </p:sp>
            <p:sp>
              <p:nvSpPr>
                <p:cNvPr id="35" name="Куб 34"/>
                <p:cNvSpPr/>
                <p:nvPr/>
              </p:nvSpPr>
              <p:spPr bwMode="auto">
                <a:xfrm rot="956441">
                  <a:off x="5531288" y="5115908"/>
                  <a:ext cx="468194" cy="541209"/>
                </a:xfrm>
                <a:prstGeom prst="cube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  <p:sp>
          <p:nvSpPr>
            <p:cNvPr id="8259" name="TextBox 16"/>
            <p:cNvSpPr txBox="1">
              <a:spLocks noChangeArrowheads="1"/>
            </p:cNvSpPr>
            <p:nvPr/>
          </p:nvSpPr>
          <p:spPr bwMode="auto">
            <a:xfrm rot="956441">
              <a:off x="2171171" y="5361819"/>
              <a:ext cx="380465" cy="40011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sz="2000" i="1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195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1235075" y="6356350"/>
            <a:ext cx="729773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smtClean="0">
                <a:latin typeface="Century Gothic" panose="020B0502020202020204" pitchFamily="34" charset="0"/>
              </a:rPr>
              <a:t>© Dikusar N. Shape Approximation Based on Higher-Degree Polynomials.  MMCP2017</a:t>
            </a:r>
            <a:endParaRPr lang="ru-RU" altLang="ru-RU" b="1" smtClean="0">
              <a:latin typeface="Century Gothic" panose="020B0502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51EF2BF-5EBF-4D73-87A1-44555F18851B}" type="slidenum">
              <a:rPr lang="ru-RU" altLang="ru-RU" sz="2000">
                <a:solidFill>
                  <a:srgbClr val="595959"/>
                </a:solidFill>
                <a:latin typeface="Century Gothic" panose="020B0502020202020204" pitchFamily="34" charset="0"/>
              </a:rPr>
              <a:pPr eaLnBrk="1" hangingPunct="1"/>
              <a:t>6</a:t>
            </a:fld>
            <a:endParaRPr lang="ru-RU" altLang="ru-RU" sz="200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 bwMode="auto">
          <a:xfrm>
            <a:off x="-92075" y="0"/>
            <a:ext cx="9036050" cy="12684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 Construction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of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 BEM-Polynomial  is based on the </a:t>
            </a:r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four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entury Gothic" pitchFamily="34" charset="0"/>
              </a:rPr>
              <a:t>geometrical primitives or Basic Elements:</a:t>
            </a:r>
            <a:endParaRPr lang="ru-RU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grpSp>
        <p:nvGrpSpPr>
          <p:cNvPr id="16" name="Группа 23"/>
          <p:cNvGrpSpPr>
            <a:grpSpLocks/>
          </p:cNvGrpSpPr>
          <p:nvPr/>
        </p:nvGrpSpPr>
        <p:grpSpPr bwMode="auto">
          <a:xfrm>
            <a:off x="4008438" y="1363663"/>
            <a:ext cx="625475" cy="536575"/>
            <a:chOff x="3131840" y="2473423"/>
            <a:chExt cx="1007837" cy="86409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131840" y="2473423"/>
              <a:ext cx="1007837" cy="864096"/>
            </a:xfrm>
            <a:prstGeom prst="rect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257" name="TextBox 16"/>
            <p:cNvSpPr txBox="1">
              <a:spLocks noChangeArrowheads="1"/>
            </p:cNvSpPr>
            <p:nvPr/>
          </p:nvSpPr>
          <p:spPr bwMode="auto">
            <a:xfrm>
              <a:off x="3227684" y="2505692"/>
              <a:ext cx="838572" cy="743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altLang="ru-RU" sz="24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altLang="ru-RU" sz="2400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Группа 21"/>
          <p:cNvGrpSpPr>
            <a:grpSpLocks/>
          </p:cNvGrpSpPr>
          <p:nvPr/>
        </p:nvGrpSpPr>
        <p:grpSpPr bwMode="auto">
          <a:xfrm>
            <a:off x="5064125" y="1373188"/>
            <a:ext cx="625475" cy="536575"/>
            <a:chOff x="4338533" y="1484784"/>
            <a:chExt cx="1008112" cy="86409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338533" y="1484784"/>
              <a:ext cx="1008112" cy="864096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255" name="TextBox 17"/>
            <p:cNvSpPr txBox="1">
              <a:spLocks noChangeArrowheads="1"/>
            </p:cNvSpPr>
            <p:nvPr/>
          </p:nvSpPr>
          <p:spPr bwMode="auto">
            <a:xfrm>
              <a:off x="4428646" y="1501713"/>
              <a:ext cx="858167" cy="743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400" i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altLang="ru-RU" sz="2400" baseline="-2500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altLang="ru-RU" sz="2400" baseline="-25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22"/>
          <p:cNvGrpSpPr>
            <a:grpSpLocks/>
          </p:cNvGrpSpPr>
          <p:nvPr/>
        </p:nvGrpSpPr>
        <p:grpSpPr bwMode="auto">
          <a:xfrm>
            <a:off x="6146800" y="1341438"/>
            <a:ext cx="625475" cy="552450"/>
            <a:chOff x="4358411" y="2467493"/>
            <a:chExt cx="1008112" cy="88990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358411" y="2493065"/>
              <a:ext cx="1008112" cy="864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253" name="TextBox 18"/>
            <p:cNvSpPr txBox="1">
              <a:spLocks noChangeArrowheads="1"/>
            </p:cNvSpPr>
            <p:nvPr/>
          </p:nvSpPr>
          <p:spPr bwMode="auto">
            <a:xfrm>
              <a:off x="4491919" y="2467493"/>
              <a:ext cx="812687" cy="743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altLang="ru-RU" sz="24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2400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2446338" y="1403350"/>
            <a:ext cx="627062" cy="539750"/>
            <a:chOff x="3116018" y="1473577"/>
            <a:chExt cx="1008112" cy="871297"/>
          </a:xfrm>
        </p:grpSpPr>
        <p:sp>
          <p:nvSpPr>
            <p:cNvPr id="12" name="Куб 11"/>
            <p:cNvSpPr/>
            <p:nvPr/>
          </p:nvSpPr>
          <p:spPr>
            <a:xfrm>
              <a:off x="3116018" y="1473577"/>
              <a:ext cx="1008112" cy="871297"/>
            </a:xfrm>
            <a:prstGeom prst="cub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8251" name="TextBox 19"/>
            <p:cNvSpPr txBox="1">
              <a:spLocks noChangeArrowheads="1"/>
            </p:cNvSpPr>
            <p:nvPr/>
          </p:nvSpPr>
          <p:spPr bwMode="auto">
            <a:xfrm>
              <a:off x="3165325" y="1633401"/>
              <a:ext cx="820917" cy="595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Q</a:t>
              </a:r>
              <a:endParaRPr lang="ru-RU" altLang="ru-RU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9" name="Прямая соединительная линия 18"/>
          <p:cNvCxnSpPr>
            <a:endCxn id="12" idx="3"/>
          </p:cNvCxnSpPr>
          <p:nvPr/>
        </p:nvCxnSpPr>
        <p:spPr>
          <a:xfrm flipH="1" flipV="1">
            <a:off x="2692400" y="1943100"/>
            <a:ext cx="295275" cy="279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 flipV="1">
            <a:off x="4352925" y="1920875"/>
            <a:ext cx="995363" cy="3016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endCxn id="10" idx="2"/>
          </p:cNvCxnSpPr>
          <p:nvPr/>
        </p:nvCxnSpPr>
        <p:spPr>
          <a:xfrm flipV="1">
            <a:off x="5430838" y="1893888"/>
            <a:ext cx="1028700" cy="3286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28" name="Левая фигурная скобка 12327"/>
          <p:cNvSpPr/>
          <p:nvPr/>
        </p:nvSpPr>
        <p:spPr>
          <a:xfrm rot="16200000">
            <a:off x="5805488" y="2646363"/>
            <a:ext cx="320675" cy="2828925"/>
          </a:xfrm>
          <a:prstGeom prst="leftBrace">
            <a:avLst>
              <a:gd name="adj1" fmla="val 8333"/>
              <a:gd name="adj2" fmla="val 5052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2339" name="Прямая со стрелкой 12338"/>
          <p:cNvCxnSpPr/>
          <p:nvPr/>
        </p:nvCxnSpPr>
        <p:spPr>
          <a:xfrm>
            <a:off x="5981700" y="4221163"/>
            <a:ext cx="0" cy="720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12319"/>
          <p:cNvGrpSpPr>
            <a:grpSpLocks/>
          </p:cNvGrpSpPr>
          <p:nvPr/>
        </p:nvGrpSpPr>
        <p:grpSpPr bwMode="auto">
          <a:xfrm>
            <a:off x="2916238" y="4581525"/>
            <a:ext cx="1792287" cy="1192213"/>
            <a:chOff x="1286509" y="4751327"/>
            <a:chExt cx="1600273" cy="1193122"/>
          </a:xfrm>
        </p:grpSpPr>
        <p:grpSp>
          <p:nvGrpSpPr>
            <p:cNvPr id="8245" name="Группа 29"/>
            <p:cNvGrpSpPr>
              <a:grpSpLocks/>
            </p:cNvGrpSpPr>
            <p:nvPr/>
          </p:nvGrpSpPr>
          <p:grpSpPr bwMode="auto">
            <a:xfrm>
              <a:off x="1286509" y="4860902"/>
              <a:ext cx="1600273" cy="1083547"/>
              <a:chOff x="202705" y="4460793"/>
              <a:chExt cx="1128937" cy="1083547"/>
            </a:xfrm>
          </p:grpSpPr>
          <p:sp>
            <p:nvSpPr>
              <p:cNvPr id="8247" name="TextBox 20"/>
              <p:cNvSpPr txBox="1">
                <a:spLocks noChangeArrowheads="1"/>
              </p:cNvSpPr>
              <p:nvPr/>
            </p:nvSpPr>
            <p:spPr bwMode="auto">
              <a:xfrm>
                <a:off x="202705" y="4460793"/>
                <a:ext cx="1128937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l-GR" altLang="ru-RU" sz="60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endParaRPr lang="ru-RU" altLang="ru-RU" sz="60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48" name="TextBox 44"/>
              <p:cNvSpPr txBox="1">
                <a:spLocks noChangeArrowheads="1"/>
              </p:cNvSpPr>
              <p:nvPr/>
            </p:nvSpPr>
            <p:spPr bwMode="auto">
              <a:xfrm>
                <a:off x="244553" y="5144183"/>
                <a:ext cx="486287" cy="400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ru-RU" sz="2000" i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k=</a:t>
                </a:r>
                <a:r>
                  <a:rPr lang="en-US" altLang="ru-RU" sz="20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altLang="ru-RU" sz="2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49" name="Прямоугольник 28"/>
              <p:cNvSpPr>
                <a:spLocks noChangeArrowheads="1"/>
              </p:cNvSpPr>
              <p:nvPr/>
            </p:nvSpPr>
            <p:spPr bwMode="auto">
              <a:xfrm>
                <a:off x="464302" y="4585260"/>
                <a:ext cx="842765" cy="646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ru-RU" sz="3600" i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ru-RU" sz="3600" i="1" baseline="-250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:r>
                  <a:rPr lang="en-US" altLang="ru-RU" sz="3600" i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ru-RU" sz="3600" i="1" baseline="300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ru-RU" sz="3600" i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endParaRPr lang="ru-RU" altLang="ru-RU" sz="3600"/>
              </a:p>
            </p:txBody>
          </p:sp>
        </p:grpSp>
        <p:sp>
          <p:nvSpPr>
            <p:cNvPr id="8246" name="TextBox 54"/>
            <p:cNvSpPr txBox="1">
              <a:spLocks noChangeArrowheads="1"/>
            </p:cNvSpPr>
            <p:nvPr/>
          </p:nvSpPr>
          <p:spPr bwMode="auto">
            <a:xfrm>
              <a:off x="1419078" y="4751327"/>
              <a:ext cx="37829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400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ru-RU" altLang="ru-RU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3" name="Прямая соединительная линия 62"/>
          <p:cNvCxnSpPr>
            <a:endCxn id="15" idx="2"/>
          </p:cNvCxnSpPr>
          <p:nvPr/>
        </p:nvCxnSpPr>
        <p:spPr>
          <a:xfrm flipV="1">
            <a:off x="5364163" y="1909763"/>
            <a:ext cx="12700" cy="2952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67"/>
          <p:cNvGrpSpPr>
            <a:grpSpLocks/>
          </p:cNvGrpSpPr>
          <p:nvPr/>
        </p:nvGrpSpPr>
        <p:grpSpPr bwMode="auto">
          <a:xfrm>
            <a:off x="4670425" y="4913313"/>
            <a:ext cx="684213" cy="357187"/>
            <a:chOff x="0" y="0"/>
            <a:chExt cx="1003300" cy="577850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0" y="0"/>
              <a:ext cx="1003300" cy="5778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0000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8244" name="Рисунок 7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77" t="42021" r="46417" b="42767"/>
            <a:stretch>
              <a:fillRect/>
            </a:stretch>
          </p:blipFill>
          <p:spPr bwMode="auto">
            <a:xfrm>
              <a:off x="31750" y="19050"/>
              <a:ext cx="9588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b="1"/>
              <a:t>3-7.07.2017</a:t>
            </a:r>
            <a:endParaRPr lang="ru-RU" b="1" dirty="0"/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7132638" y="4876800"/>
            <a:ext cx="650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400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ru-RU" altLang="ru-RU" sz="4000">
              <a:solidFill>
                <a:srgbClr val="00B050"/>
              </a:solidFill>
            </a:endParaRPr>
          </a:p>
        </p:txBody>
      </p:sp>
      <p:sp>
        <p:nvSpPr>
          <p:cNvPr id="68" name="TextBox 44"/>
          <p:cNvSpPr txBox="1">
            <a:spLocks noChangeArrowheads="1"/>
          </p:cNvSpPr>
          <p:nvPr/>
        </p:nvSpPr>
        <p:spPr bwMode="auto">
          <a:xfrm>
            <a:off x="4592638" y="5476875"/>
            <a:ext cx="771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54"/>
          <p:cNvSpPr txBox="1">
            <a:spLocks noChangeArrowheads="1"/>
          </p:cNvSpPr>
          <p:nvPr/>
        </p:nvSpPr>
        <p:spPr bwMode="auto">
          <a:xfrm>
            <a:off x="4522788" y="4429125"/>
            <a:ext cx="701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n/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3]</a:t>
            </a:r>
            <a:endParaRPr lang="ru-RU" altLang="ru-RU" sz="2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16"/>
          <p:cNvSpPr txBox="1">
            <a:spLocks noChangeArrowheads="1"/>
          </p:cNvSpPr>
          <p:nvPr/>
        </p:nvSpPr>
        <p:spPr bwMode="auto">
          <a:xfrm>
            <a:off x="4556125" y="3357563"/>
            <a:ext cx="520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ru-RU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altLang="ru-RU" sz="24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16"/>
          <p:cNvSpPr txBox="1">
            <a:spLocks noChangeArrowheads="1"/>
          </p:cNvSpPr>
          <p:nvPr/>
        </p:nvSpPr>
        <p:spPr bwMode="auto">
          <a:xfrm>
            <a:off x="5564188" y="3357563"/>
            <a:ext cx="520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ru-RU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sz="24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16"/>
          <p:cNvSpPr txBox="1">
            <a:spLocks noChangeArrowheads="1"/>
          </p:cNvSpPr>
          <p:nvPr/>
        </p:nvSpPr>
        <p:spPr bwMode="auto">
          <a:xfrm>
            <a:off x="6572250" y="3357563"/>
            <a:ext cx="520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ru-RU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altLang="ru-RU" sz="24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16"/>
          <p:cNvSpPr txBox="1">
            <a:spLocks noChangeArrowheads="1"/>
          </p:cNvSpPr>
          <p:nvPr/>
        </p:nvSpPr>
        <p:spPr bwMode="auto">
          <a:xfrm>
            <a:off x="5648325" y="4953000"/>
            <a:ext cx="706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ru-RU" sz="20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ru-RU" sz="20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ru-RU" altLang="ru-RU" sz="20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19"/>
          <p:cNvSpPr txBox="1">
            <a:spLocks noChangeArrowheads="1"/>
          </p:cNvSpPr>
          <p:nvPr/>
        </p:nvSpPr>
        <p:spPr bwMode="auto">
          <a:xfrm>
            <a:off x="4933950" y="5026025"/>
            <a:ext cx="630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ru-RU" altLang="ru-RU" sz="2000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32075" y="2684463"/>
            <a:ext cx="2662238" cy="1184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063750" y="2152650"/>
            <a:ext cx="5676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rgbClr val="008000"/>
                </a:solidFill>
                <a:latin typeface="Century Gothic" panose="020B0502020202020204" pitchFamily="34" charset="0"/>
              </a:rPr>
              <a:t>one cubic </a:t>
            </a:r>
            <a:r>
              <a:rPr lang="en-US" altLang="ru-RU">
                <a:latin typeface="Century Gothic" panose="020B0502020202020204" pitchFamily="34" charset="0"/>
              </a:rPr>
              <a:t>and  </a:t>
            </a:r>
            <a:r>
              <a:rPr lang="en-US" altLang="ru-RU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ru-RU" b="1">
                <a:solidFill>
                  <a:srgbClr val="008000"/>
                </a:solidFill>
                <a:latin typeface="Century Gothic" panose="020B0502020202020204" pitchFamily="34" charset="0"/>
              </a:rPr>
              <a:t>three quadratic parabolas </a:t>
            </a:r>
            <a:r>
              <a:rPr lang="en-US" altLang="ru-RU">
                <a:latin typeface="Century Gothic" panose="020B0502020202020204" pitchFamily="34" charset="0"/>
              </a:rPr>
              <a:t>are used for building </a:t>
            </a:r>
            <a:r>
              <a:rPr lang="en-US" altLang="ru-RU" b="1">
                <a:solidFill>
                  <a:srgbClr val="008000"/>
                </a:solidFill>
                <a:latin typeface="Century Gothic" panose="020B0502020202020204" pitchFamily="34" charset="0"/>
              </a:rPr>
              <a:t>the BEM-polynomial </a:t>
            </a:r>
            <a:r>
              <a:rPr lang="en-US" altLang="ru-RU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i="1" baseline="-250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BEM</a:t>
            </a:r>
            <a:r>
              <a:rPr lang="en-US" altLang="ru-RU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>
                <a:latin typeface="Century Gothic" panose="020B0502020202020204" pitchFamily="34" charset="0"/>
              </a:rPr>
              <a:t>:</a:t>
            </a:r>
          </a:p>
        </p:txBody>
      </p:sp>
      <p:grpSp>
        <p:nvGrpSpPr>
          <p:cNvPr id="8" name="Группа 53"/>
          <p:cNvGrpSpPr>
            <a:grpSpLocks/>
          </p:cNvGrpSpPr>
          <p:nvPr/>
        </p:nvGrpSpPr>
        <p:grpSpPr bwMode="auto">
          <a:xfrm>
            <a:off x="1477963" y="2820988"/>
            <a:ext cx="6835775" cy="1616075"/>
            <a:chOff x="299447" y="1331856"/>
            <a:chExt cx="6835621" cy="1616271"/>
          </a:xfrm>
        </p:grpSpPr>
        <p:sp>
          <p:nvSpPr>
            <p:cNvPr id="8222" name="TextBox 37"/>
            <p:cNvSpPr txBox="1">
              <a:spLocks noChangeArrowheads="1"/>
            </p:cNvSpPr>
            <p:nvPr/>
          </p:nvSpPr>
          <p:spPr bwMode="auto">
            <a:xfrm>
              <a:off x="3045919" y="1700808"/>
              <a:ext cx="4089149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44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[                   ]</a:t>
              </a:r>
              <a:endParaRPr lang="ru-RU" altLang="ru-RU" sz="4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223" name="Группа 38"/>
            <p:cNvGrpSpPr>
              <a:grpSpLocks/>
            </p:cNvGrpSpPr>
            <p:nvPr/>
          </p:nvGrpSpPr>
          <p:grpSpPr bwMode="auto">
            <a:xfrm>
              <a:off x="3105555" y="1826661"/>
              <a:ext cx="3437880" cy="584775"/>
              <a:chOff x="4704869" y="5414274"/>
              <a:chExt cx="3367738" cy="584898"/>
            </a:xfrm>
          </p:grpSpPr>
          <p:sp>
            <p:nvSpPr>
              <p:cNvPr id="8237" name="TextBox 36"/>
              <p:cNvSpPr txBox="1">
                <a:spLocks noChangeArrowheads="1"/>
              </p:cNvSpPr>
              <p:nvPr/>
            </p:nvSpPr>
            <p:spPr bwMode="auto">
              <a:xfrm>
                <a:off x="4704869" y="5414274"/>
                <a:ext cx="3367738" cy="5848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ru-RU"/>
                  <a:t>*         </a:t>
                </a:r>
                <a:r>
                  <a:rPr lang="en-US" altLang="ru-RU"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ru-RU" sz="320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l-GR" altLang="ru-RU" sz="3200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ru-RU" sz="3200"/>
                  <a:t>+    </a:t>
                </a:r>
                <a:r>
                  <a:rPr lang="en-US" altLang="ru-RU"/>
                  <a:t>  </a:t>
                </a:r>
                <a:r>
                  <a:rPr lang="en-US" altLang="ru-RU"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ru-RU" sz="3200" baseline="-25000"/>
                  <a:t>j</a:t>
                </a:r>
                <a:r>
                  <a:rPr lang="el-GR" altLang="ru-RU" sz="3200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altLang="ru-RU" sz="3200"/>
                  <a:t>+    </a:t>
                </a:r>
                <a:r>
                  <a:rPr lang="en-US" altLang="ru-RU"/>
                  <a:t>  </a:t>
                </a:r>
                <a:r>
                  <a:rPr lang="en-US" altLang="ru-RU" sz="320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ru-RU" sz="2800" baseline="-25000"/>
                  <a:t>j</a:t>
                </a:r>
                <a:r>
                  <a:rPr lang="en-US" altLang="ru-RU" sz="280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altLang="ru-RU" sz="3200"/>
              </a:p>
            </p:txBody>
          </p:sp>
          <p:sp>
            <p:nvSpPr>
              <p:cNvPr id="77" name="Прямоугольник 76"/>
              <p:cNvSpPr/>
              <p:nvPr/>
            </p:nvSpPr>
            <p:spPr bwMode="auto">
              <a:xfrm>
                <a:off x="5052169" y="5600628"/>
                <a:ext cx="281469" cy="276317"/>
              </a:xfrm>
              <a:prstGeom prst="rect">
                <a:avLst/>
              </a:prstGeom>
              <a:solidFill>
                <a:srgbClr val="FF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  </a:t>
                </a:r>
                <a:endParaRPr lang="ru-RU" dirty="0"/>
              </a:p>
            </p:txBody>
          </p:sp>
          <p:sp>
            <p:nvSpPr>
              <p:cNvPr id="78" name="Прямоугольник 77"/>
              <p:cNvSpPr/>
              <p:nvPr/>
            </p:nvSpPr>
            <p:spPr bwMode="auto">
              <a:xfrm>
                <a:off x="6031866" y="5613332"/>
                <a:ext cx="290800" cy="276317"/>
              </a:xfrm>
              <a:prstGeom prst="rect">
                <a:avLst/>
              </a:prstGeom>
              <a:solidFill>
                <a:srgbClr val="0066FF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9" name="Прямоугольник 78"/>
              <p:cNvSpPr/>
              <p:nvPr/>
            </p:nvSpPr>
            <p:spPr bwMode="auto">
              <a:xfrm>
                <a:off x="7019340" y="5619684"/>
                <a:ext cx="303239" cy="27472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grpSp>
          <p:nvGrpSpPr>
            <p:cNvPr id="8224" name="Группа 23"/>
            <p:cNvGrpSpPr>
              <a:grpSpLocks/>
            </p:cNvGrpSpPr>
            <p:nvPr/>
          </p:nvGrpSpPr>
          <p:grpSpPr bwMode="auto">
            <a:xfrm>
              <a:off x="2601333" y="1903421"/>
              <a:ext cx="658966" cy="492184"/>
              <a:chOff x="5722547" y="5100312"/>
              <a:chExt cx="658888" cy="492065"/>
            </a:xfrm>
          </p:grpSpPr>
          <p:grpSp>
            <p:nvGrpSpPr>
              <p:cNvPr id="8233" name="Группа 20"/>
              <p:cNvGrpSpPr>
                <a:grpSpLocks/>
              </p:cNvGrpSpPr>
              <p:nvPr/>
            </p:nvGrpSpPr>
            <p:grpSpPr bwMode="auto">
              <a:xfrm>
                <a:off x="5722547" y="5100312"/>
                <a:ext cx="571345" cy="492065"/>
                <a:chOff x="3009088" y="1560017"/>
                <a:chExt cx="1113445" cy="871484"/>
              </a:xfrm>
            </p:grpSpPr>
            <p:sp>
              <p:nvSpPr>
                <p:cNvPr id="74" name="Куб 73"/>
                <p:cNvSpPr/>
                <p:nvPr/>
              </p:nvSpPr>
              <p:spPr>
                <a:xfrm>
                  <a:off x="3117230" y="1560024"/>
                  <a:ext cx="1005325" cy="871486"/>
                </a:xfrm>
                <a:prstGeom prst="cube">
                  <a:avLst/>
                </a:prstGeom>
                <a:solidFill>
                  <a:srgbClr val="92D050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8236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3009088" y="1755846"/>
                  <a:ext cx="836607" cy="6540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ru-RU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</a:t>
                  </a:r>
                  <a:endParaRPr lang="ru-RU" altLang="ru-RU" i="1" baseline="30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234" name="TextBox 21"/>
              <p:cNvSpPr txBox="1">
                <a:spLocks noChangeArrowheads="1"/>
              </p:cNvSpPr>
              <p:nvPr/>
            </p:nvSpPr>
            <p:spPr bwMode="auto">
              <a:xfrm>
                <a:off x="5975382" y="5123123"/>
                <a:ext cx="406053" cy="338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ru-RU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endParaRPr lang="ru-RU" altLang="ru-RU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225" name="TextBox 20"/>
            <p:cNvSpPr txBox="1">
              <a:spLocks noChangeArrowheads="1"/>
            </p:cNvSpPr>
            <p:nvPr/>
          </p:nvSpPr>
          <p:spPr bwMode="auto">
            <a:xfrm>
              <a:off x="1846645" y="1378089"/>
              <a:ext cx="928298" cy="157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ru-RU" sz="9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Σ</a:t>
              </a:r>
              <a:endParaRPr lang="ru-RU" altLang="ru-RU" sz="9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26" name="TextBox 57"/>
            <p:cNvSpPr txBox="1">
              <a:spLocks noChangeArrowheads="1"/>
            </p:cNvSpPr>
            <p:nvPr/>
          </p:nvSpPr>
          <p:spPr bwMode="auto">
            <a:xfrm>
              <a:off x="299447" y="1842269"/>
              <a:ext cx="215828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32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ru-RU" sz="3200" i="1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ru-RU" sz="3200" b="1">
                  <a:solidFill>
                    <a:srgbClr val="FF0000"/>
                  </a:solidFill>
                </a:rPr>
                <a:t>  </a:t>
              </a:r>
              <a:r>
                <a:rPr lang="en-US" altLang="ru-RU" sz="3200" b="1">
                  <a:solidFill>
                    <a:srgbClr val="0000CC"/>
                  </a:solidFill>
                </a:rPr>
                <a:t>=</a:t>
              </a:r>
              <a:r>
                <a:rPr lang="en-US" altLang="ru-RU" sz="3200" b="1">
                  <a:solidFill>
                    <a:srgbClr val="FF0000"/>
                  </a:solidFill>
                </a:rPr>
                <a:t> </a:t>
              </a:r>
              <a:r>
                <a:rPr lang="en-US" altLang="ru-RU" sz="32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ru-RU" sz="2000" i="1" baseline="-2500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BEM</a:t>
              </a:r>
              <a:r>
                <a:rPr lang="en-US" altLang="ru-RU" sz="3200" b="1">
                  <a:solidFill>
                    <a:srgbClr val="FF0000"/>
                  </a:solidFill>
                </a:rPr>
                <a:t> </a:t>
              </a:r>
              <a:r>
                <a:rPr lang="en-US" altLang="ru-RU" sz="3200" b="1">
                  <a:solidFill>
                    <a:srgbClr val="0000CC"/>
                  </a:solidFill>
                </a:rPr>
                <a:t>=</a:t>
              </a:r>
              <a:r>
                <a:rPr lang="en-US" altLang="ru-RU" sz="2400" b="1">
                  <a:solidFill>
                    <a:srgbClr val="FF0000"/>
                  </a:solidFill>
                </a:rPr>
                <a:t>  </a:t>
              </a:r>
              <a:endParaRPr lang="ru-RU" altLang="ru-RU" sz="2400" b="1">
                <a:solidFill>
                  <a:srgbClr val="FF0000"/>
                </a:solidFill>
              </a:endParaRPr>
            </a:p>
          </p:txBody>
        </p:sp>
        <p:sp>
          <p:nvSpPr>
            <p:cNvPr id="8227" name="TextBox 44"/>
            <p:cNvSpPr txBox="1">
              <a:spLocks noChangeArrowheads="1"/>
            </p:cNvSpPr>
            <p:nvPr/>
          </p:nvSpPr>
          <p:spPr bwMode="auto">
            <a:xfrm>
              <a:off x="1888602" y="2522303"/>
              <a:ext cx="878166" cy="400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r>
                <a:rPr lang="en-US" altLang="ru-RU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en-US" altLang="ru-RU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28" name="TextBox 54"/>
            <p:cNvSpPr txBox="1">
              <a:spLocks noChangeArrowheads="1"/>
            </p:cNvSpPr>
            <p:nvPr/>
          </p:nvSpPr>
          <p:spPr bwMode="auto">
            <a:xfrm>
              <a:off x="1949378" y="1387453"/>
              <a:ext cx="702131" cy="400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lang="en-US" altLang="ru-RU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n/</a:t>
              </a:r>
              <a:r>
                <a:rPr lang="en-US" altLang="ru-RU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3]</a:t>
              </a:r>
              <a:endPara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 bwMode="auto">
            <a:xfrm>
              <a:off x="4252233" y="1331856"/>
              <a:ext cx="1608101" cy="3683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008000"/>
                  </a:solidFill>
                  <a:latin typeface="+mj-lt"/>
                  <a:cs typeface="+mn-cs"/>
                </a:rPr>
                <a:t>coefficients</a:t>
              </a:r>
              <a:endParaRPr lang="ru-RU" b="1" dirty="0">
                <a:solidFill>
                  <a:srgbClr val="008000"/>
                </a:solidFill>
                <a:latin typeface="+mj-lt"/>
                <a:cs typeface="+mn-cs"/>
              </a:endParaRPr>
            </a:p>
          </p:txBody>
        </p:sp>
        <p:cxnSp>
          <p:nvCxnSpPr>
            <p:cNvPr id="66" name="Прямая соединительная линия 65"/>
            <p:cNvCxnSpPr/>
            <p:nvPr/>
          </p:nvCxnSpPr>
          <p:spPr bwMode="auto">
            <a:xfrm flipH="1">
              <a:off x="3985539" y="1660508"/>
              <a:ext cx="1063601" cy="3715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 bwMode="auto">
            <a:xfrm>
              <a:off x="5033265" y="1685911"/>
              <a:ext cx="6350" cy="3461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 bwMode="auto">
            <a:xfrm flipH="1" flipV="1">
              <a:off x="5060252" y="1671622"/>
              <a:ext cx="915967" cy="32547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L 0.16909 0.25833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69 0.00972 L -0.49618 0.20995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44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328" grpId="0" animBg="1"/>
      <p:bldP spid="12328" grpId="1" animBg="1"/>
      <p:bldP spid="67" grpId="0"/>
      <p:bldP spid="67" grpId="1"/>
      <p:bldP spid="68" grpId="0"/>
      <p:bldP spid="68" grpId="1"/>
      <p:bldP spid="73" grpId="0"/>
      <p:bldP spid="73" grpId="1"/>
      <p:bldP spid="72" grpId="0"/>
      <p:bldP spid="75" grpId="0"/>
      <p:bldP spid="76" grpId="0"/>
      <p:bldP spid="80" grpId="0"/>
      <p:bldP spid="80" grpId="1"/>
      <p:bldP spid="81" grpId="0"/>
      <p:bldP spid="81" grpId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30288" y="6365875"/>
            <a:ext cx="7729537" cy="365125"/>
          </a:xfrm>
        </p:spPr>
        <p:txBody>
          <a:bodyPr/>
          <a:lstStyle/>
          <a:p>
            <a:pPr>
              <a:defRPr/>
            </a:pPr>
            <a:r>
              <a:rPr lang="en-US" b="1" dirty="0"/>
              <a:t>© Dikusar N. Shape Approximation Based on Higher-Degree Polynomials.  MMCP2017</a:t>
            </a:r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82025" y="6351588"/>
            <a:ext cx="382588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3C06D6-45FE-45A3-8F2A-8E1E2355F12A}" type="slidenum">
              <a:rPr lang="ru-RU" altLang="ru-RU" sz="2000">
                <a:solidFill>
                  <a:srgbClr val="595959"/>
                </a:solidFill>
                <a:latin typeface="Century Gothic" panose="020B0502020202020204" pitchFamily="34" charset="0"/>
              </a:rPr>
              <a:pPr eaLnBrk="1" hangingPunct="1"/>
              <a:t>7</a:t>
            </a:fld>
            <a:endParaRPr lang="ru-RU" altLang="ru-RU" sz="200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619250" y="1557338"/>
          <a:ext cx="5678488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Equation" r:id="rId3" imgW="2362200" imgH="444500" progId="Equation.DSMT4">
                  <p:embed/>
                </p:oleObj>
              </mc:Choice>
              <mc:Fallback>
                <p:oleObj name="Equation" r:id="rId3" imgW="2362200" imgH="444500" progId="Equation.DSMT4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557338"/>
                        <a:ext cx="5678488" cy="1044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1476375" y="3148013"/>
            <a:ext cx="7272338" cy="1071562"/>
            <a:chOff x="1620248" y="3501653"/>
            <a:chExt cx="7272232" cy="1070848"/>
          </a:xfrm>
        </p:grpSpPr>
        <p:graphicFrame>
          <p:nvGraphicFramePr>
            <p:cNvPr id="9235" name="Объект 6"/>
            <p:cNvGraphicFramePr>
              <a:graphicFrameLocks noChangeAspect="1"/>
            </p:cNvGraphicFramePr>
            <p:nvPr/>
          </p:nvGraphicFramePr>
          <p:xfrm>
            <a:off x="1649540" y="3508002"/>
            <a:ext cx="3169877" cy="4825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0" name="Equation" r:id="rId5" imgW="1943100" imgH="254000" progId="Equation.DSMT4">
                    <p:embed/>
                  </p:oleObj>
                </mc:Choice>
                <mc:Fallback>
                  <p:oleObj name="Equation" r:id="rId5" imgW="1943100" imgH="254000" progId="Equation.DSMT4">
                    <p:embed/>
                    <p:pic>
                      <p:nvPicPr>
                        <p:cNvPr id="0" name="Объект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9540" y="3508002"/>
                          <a:ext cx="3169877" cy="4825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6" name="Объект 10"/>
            <p:cNvGraphicFramePr>
              <a:graphicFrameLocks noChangeAspect="1"/>
            </p:cNvGraphicFramePr>
            <p:nvPr/>
          </p:nvGraphicFramePr>
          <p:xfrm>
            <a:off x="1620248" y="3996433"/>
            <a:ext cx="1727997" cy="5760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1" name="Equation" r:id="rId7" imgW="711200" imgH="228600" progId="Equation.DSMT4">
                    <p:embed/>
                  </p:oleObj>
                </mc:Choice>
                <mc:Fallback>
                  <p:oleObj name="Equation" r:id="rId7" imgW="711200" imgH="228600" progId="Equation.DSMT4">
                    <p:embed/>
                    <p:pic>
                      <p:nvPicPr>
                        <p:cNvPr id="0" name="Объект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0248" y="3996433"/>
                          <a:ext cx="1727997" cy="5760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4860289" y="3501653"/>
              <a:ext cx="4032191" cy="4616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>
                  <a:latin typeface="+mj-lt"/>
                  <a:cs typeface="+mn-cs"/>
                </a:rPr>
                <a:t>are quadratic parabolas,</a:t>
              </a:r>
              <a:endParaRPr lang="ru-RU" sz="2400" dirty="0">
                <a:latin typeface="+mj-lt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75987" y="4068012"/>
              <a:ext cx="4033778" cy="4616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>
                  <a:latin typeface="+mj-lt"/>
                  <a:cs typeface="+mn-cs"/>
                </a:rPr>
                <a:t>is a cubic parabola,</a:t>
              </a:r>
            </a:p>
          </p:txBody>
        </p:sp>
      </p:grp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47625" y="5445125"/>
            <a:ext cx="9061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/>
              <a:t>**) N. D. Dikusar.</a:t>
            </a:r>
            <a:r>
              <a:rPr lang="ru-RU" altLang="ru-RU"/>
              <a:t> </a:t>
            </a:r>
            <a:r>
              <a:rPr lang="en-US" altLang="ru-RU"/>
              <a:t>Higher-order polynomial approximation //</a:t>
            </a:r>
            <a:r>
              <a:rPr lang="en-US" altLang="ru-RU" b="1"/>
              <a:t>MMCS</a:t>
            </a:r>
            <a:r>
              <a:rPr lang="en-US" altLang="ru-RU"/>
              <a:t>, </a:t>
            </a:r>
            <a:r>
              <a:rPr lang="en-US" altLang="ru-RU" b="1"/>
              <a:t>2016</a:t>
            </a:r>
            <a:r>
              <a:rPr lang="en-US" altLang="ru-RU"/>
              <a:t>, v.8 №2, pp.183-200. </a:t>
            </a:r>
            <a:r>
              <a:rPr lang="en-US" altLang="ru-RU" u="sng">
                <a:hlinkClick r:id="rId9"/>
              </a:rPr>
              <a:t>http://link.springer.com/article/10.1134/S2070048216020058</a:t>
            </a:r>
            <a:endParaRPr lang="ru-RU" altLang="ru-RU"/>
          </a:p>
        </p:txBody>
      </p:sp>
      <p:sp>
        <p:nvSpPr>
          <p:cNvPr id="11" name="TextBox 10"/>
          <p:cNvSpPr txBox="1"/>
          <p:nvPr/>
        </p:nvSpPr>
        <p:spPr>
          <a:xfrm>
            <a:off x="309563" y="188913"/>
            <a:ext cx="86423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The BEM-Polynomial is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a new form </a:t>
            </a:r>
            <a:r>
              <a:rPr 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of the polynomial, defined on the three-point grid      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: </a:t>
            </a:r>
            <a:r>
              <a:rPr 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**)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95288" y="3141663"/>
            <a:ext cx="112236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  <a:cs typeface="+mn-cs"/>
              </a:rPr>
              <a:t>where</a:t>
            </a:r>
            <a:endParaRPr lang="ru-RU" sz="2400" dirty="0">
              <a:latin typeface="+mj-lt"/>
              <a:cs typeface="+mn-cs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6372225" y="517525"/>
          <a:ext cx="6477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Equation" r:id="rId10" imgW="266469" imgH="241091" progId="Equation.DSMT4">
                  <p:embed/>
                </p:oleObj>
              </mc:Choice>
              <mc:Fallback>
                <p:oleObj name="Equation" r:id="rId10" imgW="266469" imgH="241091" progId="Equation.DSMT4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517525"/>
                        <a:ext cx="64770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9"/>
          <p:cNvGraphicFramePr>
            <a:graphicFrameLocks noChangeAspect="1"/>
          </p:cNvGraphicFramePr>
          <p:nvPr/>
        </p:nvGraphicFramePr>
        <p:xfrm>
          <a:off x="1619250" y="4189413"/>
          <a:ext cx="101600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12" imgW="622030" imgH="241195" progId="Equation.DSMT4">
                  <p:embed/>
                </p:oleObj>
              </mc:Choice>
              <mc:Fallback>
                <p:oleObj name="Equation" r:id="rId12" imgW="622030" imgH="241195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189413"/>
                        <a:ext cx="101600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 bwMode="auto">
          <a:xfrm>
            <a:off x="2627313" y="4189413"/>
            <a:ext cx="40322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  <a:cs typeface="+mn-cs"/>
              </a:rPr>
              <a:t>are coefficients.</a:t>
            </a:r>
            <a:endParaRPr lang="ru-RU" sz="2400" dirty="0">
              <a:latin typeface="+mj-lt"/>
              <a:cs typeface="+mn-cs"/>
            </a:endParaRPr>
          </a:p>
        </p:txBody>
      </p:sp>
      <p:grpSp>
        <p:nvGrpSpPr>
          <p:cNvPr id="9228" name="Группа 22"/>
          <p:cNvGrpSpPr>
            <a:grpSpLocks/>
          </p:cNvGrpSpPr>
          <p:nvPr/>
        </p:nvGrpSpPr>
        <p:grpSpPr bwMode="auto">
          <a:xfrm>
            <a:off x="287338" y="6330950"/>
            <a:ext cx="684212" cy="357188"/>
            <a:chOff x="0" y="0"/>
            <a:chExt cx="1003300" cy="57785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0" y="0"/>
              <a:ext cx="1003300" cy="5778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0000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9234" name="Рисунок 24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77" t="42021" r="46417" b="42767"/>
            <a:stretch>
              <a:fillRect/>
            </a:stretch>
          </p:blipFill>
          <p:spPr bwMode="auto">
            <a:xfrm>
              <a:off x="31750" y="19050"/>
              <a:ext cx="9588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b="1"/>
              <a:t>3-7.07.2017</a:t>
            </a:r>
            <a:endParaRPr lang="ru-RU" b="1" dirty="0"/>
          </a:p>
        </p:txBody>
      </p:sp>
      <p:sp>
        <p:nvSpPr>
          <p:cNvPr id="21" name="Овал 20"/>
          <p:cNvSpPr/>
          <p:nvPr/>
        </p:nvSpPr>
        <p:spPr>
          <a:xfrm>
            <a:off x="5562600" y="1660525"/>
            <a:ext cx="1704975" cy="792163"/>
          </a:xfrm>
          <a:prstGeom prst="ellipse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22" grpId="0"/>
      <p:bldP spid="20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олилиния 32"/>
          <p:cNvSpPr/>
          <p:nvPr/>
        </p:nvSpPr>
        <p:spPr>
          <a:xfrm>
            <a:off x="220663" y="2963863"/>
            <a:ext cx="3241675" cy="1055687"/>
          </a:xfrm>
          <a:custGeom>
            <a:avLst/>
            <a:gdLst>
              <a:gd name="connsiteX0" fmla="*/ 0 w 2971800"/>
              <a:gd name="connsiteY0" fmla="*/ 628650 h 1087437"/>
              <a:gd name="connsiteX1" fmla="*/ 914400 w 2971800"/>
              <a:gd name="connsiteY1" fmla="*/ 981075 h 1087437"/>
              <a:gd name="connsiteX2" fmla="*/ 1876425 w 2971800"/>
              <a:gd name="connsiteY2" fmla="*/ 923925 h 1087437"/>
              <a:gd name="connsiteX3" fmla="*/ 2971800 w 2971800"/>
              <a:gd name="connsiteY3" fmla="*/ 0 h 1087437"/>
              <a:gd name="connsiteX4" fmla="*/ 2971800 w 2971800"/>
              <a:gd name="connsiteY4" fmla="*/ 0 h 108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1800" h="1087437">
                <a:moveTo>
                  <a:pt x="0" y="628650"/>
                </a:moveTo>
                <a:cubicBezTo>
                  <a:pt x="300831" y="780256"/>
                  <a:pt x="601663" y="931863"/>
                  <a:pt x="914400" y="981075"/>
                </a:cubicBezTo>
                <a:cubicBezTo>
                  <a:pt x="1227138" y="1030288"/>
                  <a:pt x="1533525" y="1087437"/>
                  <a:pt x="1876425" y="923925"/>
                </a:cubicBezTo>
                <a:cubicBezTo>
                  <a:pt x="2219325" y="760413"/>
                  <a:pt x="2971800" y="0"/>
                  <a:pt x="2971800" y="0"/>
                </a:cubicBezTo>
                <a:lnTo>
                  <a:pt x="2971800" y="0"/>
                </a:lnTo>
              </a:path>
            </a:pathLst>
          </a:cu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36" name="Object 15"/>
          <p:cNvGraphicFramePr>
            <a:graphicFrameLocks noChangeAspect="1"/>
          </p:cNvGraphicFramePr>
          <p:nvPr/>
        </p:nvGraphicFramePr>
        <p:xfrm>
          <a:off x="2817813" y="2941638"/>
          <a:ext cx="31432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name="Equation" r:id="rId4" imgW="152268" imgH="164957" progId="Equation.DSMT4">
                  <p:embed/>
                </p:oleObj>
              </mc:Choice>
              <mc:Fallback>
                <p:oleObj name="Equation" r:id="rId4" imgW="152268" imgH="164957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13" y="2941638"/>
                        <a:ext cx="314325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6"/>
          <p:cNvGraphicFramePr>
            <a:graphicFrameLocks noChangeAspect="1"/>
          </p:cNvGraphicFramePr>
          <p:nvPr/>
        </p:nvGraphicFramePr>
        <p:xfrm>
          <a:off x="788988" y="3529013"/>
          <a:ext cx="269875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" name="Equation" r:id="rId6" imgW="152268" imgH="164957" progId="Equation.DSMT4">
                  <p:embed/>
                </p:oleObj>
              </mc:Choice>
              <mc:Fallback>
                <p:oleObj name="Equation" r:id="rId6" imgW="152268" imgH="164957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3529013"/>
                        <a:ext cx="269875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7"/>
          <p:cNvGraphicFramePr>
            <a:graphicFrameLocks noChangeAspect="1"/>
          </p:cNvGraphicFramePr>
          <p:nvPr/>
        </p:nvGraphicFramePr>
        <p:xfrm>
          <a:off x="1835150" y="3540125"/>
          <a:ext cx="3127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3" name="Equation" r:id="rId8" imgW="152202" imgH="177569" progId="Equation.DSMT4">
                  <p:embed/>
                </p:oleObj>
              </mc:Choice>
              <mc:Fallback>
                <p:oleObj name="Equation" r:id="rId8" imgW="152202" imgH="177569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540125"/>
                        <a:ext cx="312738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Прямая соединительная линия 22"/>
          <p:cNvCxnSpPr/>
          <p:nvPr/>
        </p:nvCxnSpPr>
        <p:spPr>
          <a:xfrm flipV="1">
            <a:off x="382588" y="2435225"/>
            <a:ext cx="3024187" cy="103663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502" name="Object 21"/>
          <p:cNvGraphicFramePr>
            <a:graphicFrameLocks noChangeAspect="1"/>
          </p:cNvGraphicFramePr>
          <p:nvPr/>
        </p:nvGraphicFramePr>
        <p:xfrm>
          <a:off x="2854325" y="2192338"/>
          <a:ext cx="26352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4" name="Equation" r:id="rId10" imgW="126725" imgH="177415" progId="Equation.DSMT4">
                  <p:embed/>
                </p:oleObj>
              </mc:Choice>
              <mc:Fallback>
                <p:oleObj name="Equation" r:id="rId10" imgW="126725" imgH="177415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5" y="2192338"/>
                        <a:ext cx="263525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03" name="Object 22"/>
          <p:cNvGraphicFramePr>
            <a:graphicFrameLocks noChangeAspect="1"/>
          </p:cNvGraphicFramePr>
          <p:nvPr/>
        </p:nvGraphicFramePr>
        <p:xfrm>
          <a:off x="663575" y="3035300"/>
          <a:ext cx="2222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5" name="Equation" r:id="rId12" imgW="126835" imgH="139518" progId="Equation.DSMT4">
                  <p:embed/>
                </p:oleObj>
              </mc:Choice>
              <mc:Fallback>
                <p:oleObj name="Equation" r:id="rId12" imgW="126835" imgH="139518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3035300"/>
                        <a:ext cx="22225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04" name="Object 23"/>
          <p:cNvGraphicFramePr>
            <a:graphicFrameLocks noChangeAspect="1"/>
          </p:cNvGraphicFramePr>
          <p:nvPr/>
        </p:nvGraphicFramePr>
        <p:xfrm>
          <a:off x="1900238" y="2570163"/>
          <a:ext cx="23495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6" name="Equation" r:id="rId14" imgW="114201" imgH="139579" progId="Equation.DSMT4">
                  <p:embed/>
                </p:oleObj>
              </mc:Choice>
              <mc:Fallback>
                <p:oleObj name="Equation" r:id="rId14" imgW="114201" imgH="139579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238" y="2570163"/>
                        <a:ext cx="23495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Прямая соединительная линия 29"/>
          <p:cNvCxnSpPr/>
          <p:nvPr/>
        </p:nvCxnSpPr>
        <p:spPr>
          <a:xfrm>
            <a:off x="539750" y="4314825"/>
            <a:ext cx="295275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 flipV="1">
            <a:off x="693738" y="4264025"/>
            <a:ext cx="93662" cy="93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" name="Object 24"/>
          <p:cNvGraphicFramePr>
            <a:graphicFrameLocks noChangeAspect="1"/>
          </p:cNvGraphicFramePr>
          <p:nvPr/>
        </p:nvGraphicFramePr>
        <p:xfrm>
          <a:off x="2917825" y="4027488"/>
          <a:ext cx="2381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7" name="Equation" r:id="rId16" imgW="114201" imgH="139579" progId="Equation.DSMT4">
                  <p:embed/>
                </p:oleObj>
              </mc:Choice>
              <mc:Fallback>
                <p:oleObj name="Equation" r:id="rId16" imgW="114201" imgH="139579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825" y="4027488"/>
                        <a:ext cx="23812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5"/>
          <p:cNvGraphicFramePr>
            <a:graphicFrameLocks noChangeAspect="1"/>
          </p:cNvGraphicFramePr>
          <p:nvPr/>
        </p:nvGraphicFramePr>
        <p:xfrm>
          <a:off x="850900" y="4040188"/>
          <a:ext cx="20002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8" name="Equation" r:id="rId18" imgW="114201" imgH="139579" progId="Equation.DSMT4">
                  <p:embed/>
                </p:oleObj>
              </mc:Choice>
              <mc:Fallback>
                <p:oleObj name="Equation" r:id="rId18" imgW="114201" imgH="139579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4040188"/>
                        <a:ext cx="200025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6"/>
          <p:cNvGraphicFramePr>
            <a:graphicFrameLocks noChangeAspect="1"/>
          </p:cNvGraphicFramePr>
          <p:nvPr/>
        </p:nvGraphicFramePr>
        <p:xfrm>
          <a:off x="1847850" y="4054475"/>
          <a:ext cx="23495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9" name="Equation" r:id="rId20" imgW="114201" imgH="139579" progId="Equation.DSMT4">
                  <p:embed/>
                </p:oleObj>
              </mc:Choice>
              <mc:Fallback>
                <p:oleObj name="Equation" r:id="rId20" imgW="114201" imgH="139579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4054475"/>
                        <a:ext cx="23495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Заголовок 1"/>
          <p:cNvSpPr>
            <a:spLocks noGrp="1"/>
          </p:cNvSpPr>
          <p:nvPr>
            <p:ph type="title"/>
          </p:nvPr>
        </p:nvSpPr>
        <p:spPr>
          <a:xfrm>
            <a:off x="385763" y="44450"/>
            <a:ext cx="8578850" cy="684213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Straight Lines and Parabolas in Terms of BE 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quarter" idx="10"/>
          </p:nvPr>
        </p:nvSpPr>
        <p:spPr>
          <a:xfrm>
            <a:off x="7167563" y="6356350"/>
            <a:ext cx="1281112" cy="365125"/>
          </a:xfrm>
        </p:spPr>
        <p:txBody>
          <a:bodyPr/>
          <a:lstStyle/>
          <a:p>
            <a:pPr>
              <a:defRPr/>
            </a:pPr>
            <a:r>
              <a:rPr lang="ru-RU" b="1" dirty="0"/>
              <a:t>3-7.07.2017</a:t>
            </a: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>
          <a:xfrm>
            <a:off x="974725" y="6308725"/>
            <a:ext cx="6913563" cy="365125"/>
          </a:xfrm>
        </p:spPr>
        <p:txBody>
          <a:bodyPr/>
          <a:lstStyle/>
          <a:p>
            <a:pPr>
              <a:defRPr/>
            </a:pPr>
            <a:r>
              <a:rPr lang="en-US" b="1" dirty="0"/>
              <a:t>© Dikusar N. Shape Approximation Based on Higher-Degree Polynomials.  MMCP2017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91810DB-6072-4CF4-8E3F-C99A37399CD4}" type="slidenum">
              <a:rPr lang="ru-RU" altLang="ru-RU" sz="2000">
                <a:solidFill>
                  <a:srgbClr val="595959"/>
                </a:solidFill>
                <a:latin typeface="Century Gothic" panose="020B0502020202020204" pitchFamily="34" charset="0"/>
              </a:rPr>
              <a:pPr eaLnBrk="1" hangingPunct="1"/>
              <a:t>8</a:t>
            </a:fld>
            <a:endParaRPr lang="ru-RU" altLang="ru-RU" sz="200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Object 97"/>
          <p:cNvGraphicFramePr>
            <a:graphicFrameLocks noChangeAspect="1"/>
          </p:cNvGraphicFramePr>
          <p:nvPr/>
        </p:nvGraphicFramePr>
        <p:xfrm>
          <a:off x="5435600" y="4283075"/>
          <a:ext cx="14509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0" name="Equation" r:id="rId22" imgW="571252" imgH="203112" progId="Equation.DSMT4">
                  <p:embed/>
                </p:oleObj>
              </mc:Choice>
              <mc:Fallback>
                <p:oleObj name="Equation" r:id="rId22" imgW="571252" imgH="203112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283075"/>
                        <a:ext cx="14509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Группа 38"/>
          <p:cNvGrpSpPr>
            <a:grpSpLocks/>
          </p:cNvGrpSpPr>
          <p:nvPr/>
        </p:nvGrpSpPr>
        <p:grpSpPr bwMode="auto">
          <a:xfrm>
            <a:off x="468313" y="4689475"/>
            <a:ext cx="3417887" cy="1577975"/>
            <a:chOff x="468313" y="3741415"/>
            <a:chExt cx="3417887" cy="1578868"/>
          </a:xfrm>
        </p:grpSpPr>
        <p:pic>
          <p:nvPicPr>
            <p:cNvPr id="10297" name="Picture 38"/>
            <p:cNvPicPr>
              <a:picLocks noChangeAspect="1" noChangeArrowheads="1"/>
            </p:cNvPicPr>
            <p:nvPr/>
          </p:nvPicPr>
          <p:blipFill>
            <a:blip r:embed="rId2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502" y="3741415"/>
              <a:ext cx="2467322" cy="1578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98" name="Группа 42"/>
            <p:cNvGrpSpPr>
              <a:grpSpLocks/>
            </p:cNvGrpSpPr>
            <p:nvPr/>
          </p:nvGrpSpPr>
          <p:grpSpPr bwMode="auto">
            <a:xfrm>
              <a:off x="468313" y="4835946"/>
              <a:ext cx="3417887" cy="268288"/>
              <a:chOff x="468313" y="4835946"/>
              <a:chExt cx="3418408" cy="268288"/>
            </a:xfrm>
          </p:grpSpPr>
          <p:graphicFrame>
            <p:nvGraphicFramePr>
              <p:cNvPr id="10299" name="Object 28"/>
              <p:cNvGraphicFramePr>
                <a:graphicFrameLocks noChangeAspect="1"/>
              </p:cNvGraphicFramePr>
              <p:nvPr/>
            </p:nvGraphicFramePr>
            <p:xfrm>
              <a:off x="3635896" y="4835946"/>
              <a:ext cx="250825" cy="268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11" name="Equation" r:id="rId25" imgW="126835" imgH="139518" progId="Equation.DSMT4">
                      <p:embed/>
                    </p:oleObj>
                  </mc:Choice>
                  <mc:Fallback>
                    <p:oleObj name="Equation" r:id="rId25" imgW="126835" imgH="139518" progId="Equation.DSMT4">
                      <p:embed/>
                      <p:pic>
                        <p:nvPicPr>
                          <p:cNvPr id="0" name="Object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35896" y="4835946"/>
                            <a:ext cx="250825" cy="2682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1" name="Прямая со стрелкой 10"/>
              <p:cNvCxnSpPr/>
              <p:nvPr/>
            </p:nvCxnSpPr>
            <p:spPr>
              <a:xfrm>
                <a:off x="468313" y="4951775"/>
                <a:ext cx="3167545" cy="63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" name="Прямая соединительная линия 12"/>
          <p:cNvCxnSpPr/>
          <p:nvPr/>
        </p:nvCxnSpPr>
        <p:spPr>
          <a:xfrm flipV="1">
            <a:off x="684213" y="2647950"/>
            <a:ext cx="0" cy="3241675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2825750" y="2568575"/>
            <a:ext cx="73025" cy="3321050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820863" y="2568575"/>
            <a:ext cx="0" cy="3313113"/>
          </a:xfrm>
          <a:prstGeom prst="line">
            <a:avLst/>
          </a:prstGeom>
          <a:ln w="31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 flipV="1">
            <a:off x="2798763" y="2565400"/>
            <a:ext cx="93662" cy="93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 flipV="1">
            <a:off x="646113" y="3306763"/>
            <a:ext cx="93662" cy="93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 flipV="1">
            <a:off x="1792288" y="2913063"/>
            <a:ext cx="92075" cy="93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 flipV="1">
            <a:off x="2814638" y="3432175"/>
            <a:ext cx="93662" cy="93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 flipV="1">
            <a:off x="1789113" y="3944938"/>
            <a:ext cx="92075" cy="93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 flipV="1">
            <a:off x="2830513" y="4264025"/>
            <a:ext cx="93662" cy="93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 flipV="1">
            <a:off x="1789113" y="4264025"/>
            <a:ext cx="92075" cy="93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 flipV="1">
            <a:off x="646113" y="3744913"/>
            <a:ext cx="93662" cy="93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40" name="Object 20"/>
          <p:cNvGraphicFramePr>
            <a:graphicFrameLocks noChangeAspect="1"/>
          </p:cNvGraphicFramePr>
          <p:nvPr/>
        </p:nvGraphicFramePr>
        <p:xfrm>
          <a:off x="4197350" y="2452688"/>
          <a:ext cx="9906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2" name="Equation" r:id="rId27" imgW="482391" imgH="710891" progId="Equation.DSMT4">
                  <p:embed/>
                </p:oleObj>
              </mc:Choice>
              <mc:Fallback>
                <p:oleObj name="Equation" r:id="rId27" imgW="482391" imgH="710891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7350" y="2452688"/>
                        <a:ext cx="9906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3"/>
          <p:cNvGraphicFramePr>
            <a:graphicFrameLocks noChangeAspect="1"/>
          </p:cNvGraphicFramePr>
          <p:nvPr/>
        </p:nvGraphicFramePr>
        <p:xfrm>
          <a:off x="354013" y="1046163"/>
          <a:ext cx="1289050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3" name="Equation" r:id="rId29" imgW="736600" imgH="711200" progId="Equation.DSMT4">
                  <p:embed/>
                </p:oleObj>
              </mc:Choice>
              <mc:Fallback>
                <p:oleObj name="Equation" r:id="rId29" imgW="736600" imgH="711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3" y="1046163"/>
                        <a:ext cx="1289050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Полилиния 41"/>
          <p:cNvSpPr/>
          <p:nvPr/>
        </p:nvSpPr>
        <p:spPr bwMode="auto">
          <a:xfrm>
            <a:off x="539750" y="5478463"/>
            <a:ext cx="2708275" cy="892175"/>
          </a:xfrm>
          <a:custGeom>
            <a:avLst/>
            <a:gdLst>
              <a:gd name="connsiteX0" fmla="*/ 0 w 2993366"/>
              <a:gd name="connsiteY0" fmla="*/ 961845 h 1167441"/>
              <a:gd name="connsiteX1" fmla="*/ 595222 w 2993366"/>
              <a:gd name="connsiteY1" fmla="*/ 30192 h 1167441"/>
              <a:gd name="connsiteX2" fmla="*/ 1794294 w 2993366"/>
              <a:gd name="connsiteY2" fmla="*/ 1143000 h 1167441"/>
              <a:gd name="connsiteX3" fmla="*/ 2984739 w 2993366"/>
              <a:gd name="connsiteY3" fmla="*/ 176841 h 1167441"/>
              <a:gd name="connsiteX4" fmla="*/ 2984739 w 2993366"/>
              <a:gd name="connsiteY4" fmla="*/ 176841 h 1167441"/>
              <a:gd name="connsiteX5" fmla="*/ 2993366 w 2993366"/>
              <a:gd name="connsiteY5" fmla="*/ 150962 h 1167441"/>
              <a:gd name="connsiteX0" fmla="*/ 0 w 2993366"/>
              <a:gd name="connsiteY0" fmla="*/ 956261 h 1128350"/>
              <a:gd name="connsiteX1" fmla="*/ 595222 w 2993366"/>
              <a:gd name="connsiteY1" fmla="*/ 24608 h 1128350"/>
              <a:gd name="connsiteX2" fmla="*/ 1965015 w 2993366"/>
              <a:gd name="connsiteY2" fmla="*/ 1103909 h 1128350"/>
              <a:gd name="connsiteX3" fmla="*/ 2984739 w 2993366"/>
              <a:gd name="connsiteY3" fmla="*/ 171257 h 1128350"/>
              <a:gd name="connsiteX4" fmla="*/ 2984739 w 2993366"/>
              <a:gd name="connsiteY4" fmla="*/ 171257 h 1128350"/>
              <a:gd name="connsiteX5" fmla="*/ 2993366 w 2993366"/>
              <a:gd name="connsiteY5" fmla="*/ 145378 h 1128350"/>
              <a:gd name="connsiteX0" fmla="*/ 0 w 2993366"/>
              <a:gd name="connsiteY0" fmla="*/ 1031011 h 1113400"/>
              <a:gd name="connsiteX1" fmla="*/ 595222 w 2993366"/>
              <a:gd name="connsiteY1" fmla="*/ 9658 h 1113400"/>
              <a:gd name="connsiteX2" fmla="*/ 1965015 w 2993366"/>
              <a:gd name="connsiteY2" fmla="*/ 1088959 h 1113400"/>
              <a:gd name="connsiteX3" fmla="*/ 2984739 w 2993366"/>
              <a:gd name="connsiteY3" fmla="*/ 156307 h 1113400"/>
              <a:gd name="connsiteX4" fmla="*/ 2984739 w 2993366"/>
              <a:gd name="connsiteY4" fmla="*/ 156307 h 1113400"/>
              <a:gd name="connsiteX5" fmla="*/ 2993366 w 2993366"/>
              <a:gd name="connsiteY5" fmla="*/ 130428 h 1113400"/>
              <a:gd name="connsiteX0" fmla="*/ 0 w 2993366"/>
              <a:gd name="connsiteY0" fmla="*/ 1026314 h 1080518"/>
              <a:gd name="connsiteX1" fmla="*/ 595222 w 2993366"/>
              <a:gd name="connsiteY1" fmla="*/ 4961 h 1080518"/>
              <a:gd name="connsiteX2" fmla="*/ 1996642 w 2993366"/>
              <a:gd name="connsiteY2" fmla="*/ 1056077 h 1080518"/>
              <a:gd name="connsiteX3" fmla="*/ 2984739 w 2993366"/>
              <a:gd name="connsiteY3" fmla="*/ 151610 h 1080518"/>
              <a:gd name="connsiteX4" fmla="*/ 2984739 w 2993366"/>
              <a:gd name="connsiteY4" fmla="*/ 151610 h 1080518"/>
              <a:gd name="connsiteX5" fmla="*/ 2993366 w 2993366"/>
              <a:gd name="connsiteY5" fmla="*/ 125731 h 1080518"/>
              <a:gd name="connsiteX0" fmla="*/ 0 w 2993366"/>
              <a:gd name="connsiteY0" fmla="*/ 1021387 h 1051716"/>
              <a:gd name="connsiteX1" fmla="*/ 595222 w 2993366"/>
              <a:gd name="connsiteY1" fmla="*/ 34 h 1051716"/>
              <a:gd name="connsiteX2" fmla="*/ 1996642 w 2993366"/>
              <a:gd name="connsiteY2" fmla="*/ 1051150 h 1051716"/>
              <a:gd name="connsiteX3" fmla="*/ 2984739 w 2993366"/>
              <a:gd name="connsiteY3" fmla="*/ 146683 h 1051716"/>
              <a:gd name="connsiteX4" fmla="*/ 2984739 w 2993366"/>
              <a:gd name="connsiteY4" fmla="*/ 106290 h 1051716"/>
              <a:gd name="connsiteX5" fmla="*/ 2993366 w 2993366"/>
              <a:gd name="connsiteY5" fmla="*/ 120804 h 1051716"/>
              <a:gd name="connsiteX0" fmla="*/ 0 w 2993366"/>
              <a:gd name="connsiteY0" fmla="*/ 1022663 h 1022663"/>
              <a:gd name="connsiteX1" fmla="*/ 595222 w 2993366"/>
              <a:gd name="connsiteY1" fmla="*/ 1310 h 1022663"/>
              <a:gd name="connsiteX2" fmla="*/ 1747143 w 2993366"/>
              <a:gd name="connsiteY2" fmla="*/ 793913 h 1022663"/>
              <a:gd name="connsiteX3" fmla="*/ 2984739 w 2993366"/>
              <a:gd name="connsiteY3" fmla="*/ 147959 h 1022663"/>
              <a:gd name="connsiteX4" fmla="*/ 2984739 w 2993366"/>
              <a:gd name="connsiteY4" fmla="*/ 107566 h 1022663"/>
              <a:gd name="connsiteX5" fmla="*/ 2993366 w 2993366"/>
              <a:gd name="connsiteY5" fmla="*/ 122080 h 1022663"/>
              <a:gd name="connsiteX0" fmla="*/ 0 w 2993366"/>
              <a:gd name="connsiteY0" fmla="*/ 1022647 h 1022647"/>
              <a:gd name="connsiteX1" fmla="*/ 595222 w 2993366"/>
              <a:gd name="connsiteY1" fmla="*/ 1294 h 1022647"/>
              <a:gd name="connsiteX2" fmla="*/ 1747143 w 2993366"/>
              <a:gd name="connsiteY2" fmla="*/ 793897 h 1022647"/>
              <a:gd name="connsiteX3" fmla="*/ 2718607 w 2993366"/>
              <a:gd name="connsiteY3" fmla="*/ 83315 h 1022647"/>
              <a:gd name="connsiteX4" fmla="*/ 2984739 w 2993366"/>
              <a:gd name="connsiteY4" fmla="*/ 107550 h 1022647"/>
              <a:gd name="connsiteX5" fmla="*/ 2993366 w 2993366"/>
              <a:gd name="connsiteY5" fmla="*/ 122064 h 1022647"/>
              <a:gd name="connsiteX0" fmla="*/ 0 w 2984739"/>
              <a:gd name="connsiteY0" fmla="*/ 1022647 h 1022647"/>
              <a:gd name="connsiteX1" fmla="*/ 595222 w 2984739"/>
              <a:gd name="connsiteY1" fmla="*/ 1294 h 1022647"/>
              <a:gd name="connsiteX2" fmla="*/ 1747143 w 2984739"/>
              <a:gd name="connsiteY2" fmla="*/ 793897 h 1022647"/>
              <a:gd name="connsiteX3" fmla="*/ 2718607 w 2984739"/>
              <a:gd name="connsiteY3" fmla="*/ 83315 h 1022647"/>
              <a:gd name="connsiteX4" fmla="*/ 2984739 w 2984739"/>
              <a:gd name="connsiteY4" fmla="*/ 107550 h 1022647"/>
              <a:gd name="connsiteX0" fmla="*/ 0 w 2718607"/>
              <a:gd name="connsiteY0" fmla="*/ 1022647 h 1022647"/>
              <a:gd name="connsiteX1" fmla="*/ 595222 w 2718607"/>
              <a:gd name="connsiteY1" fmla="*/ 1294 h 1022647"/>
              <a:gd name="connsiteX2" fmla="*/ 1747143 w 2718607"/>
              <a:gd name="connsiteY2" fmla="*/ 793897 h 1022647"/>
              <a:gd name="connsiteX3" fmla="*/ 2718607 w 2718607"/>
              <a:gd name="connsiteY3" fmla="*/ 83315 h 1022647"/>
              <a:gd name="connsiteX0" fmla="*/ 0 w 2701974"/>
              <a:gd name="connsiteY0" fmla="*/ 973699 h 973699"/>
              <a:gd name="connsiteX1" fmla="*/ 578589 w 2701974"/>
              <a:gd name="connsiteY1" fmla="*/ 817 h 973699"/>
              <a:gd name="connsiteX2" fmla="*/ 1730510 w 2701974"/>
              <a:gd name="connsiteY2" fmla="*/ 793420 h 973699"/>
              <a:gd name="connsiteX3" fmla="*/ 2701974 w 2701974"/>
              <a:gd name="connsiteY3" fmla="*/ 82838 h 973699"/>
              <a:gd name="connsiteX0" fmla="*/ 0 w 2701974"/>
              <a:gd name="connsiteY0" fmla="*/ 957556 h 957556"/>
              <a:gd name="connsiteX1" fmla="*/ 578589 w 2701974"/>
              <a:gd name="connsiteY1" fmla="*/ 831 h 957556"/>
              <a:gd name="connsiteX2" fmla="*/ 1730510 w 2701974"/>
              <a:gd name="connsiteY2" fmla="*/ 777277 h 957556"/>
              <a:gd name="connsiteX3" fmla="*/ 2701974 w 2701974"/>
              <a:gd name="connsiteY3" fmla="*/ 66695 h 957556"/>
              <a:gd name="connsiteX0" fmla="*/ 0 w 2652074"/>
              <a:gd name="connsiteY0" fmla="*/ 961630 h 961630"/>
              <a:gd name="connsiteX1" fmla="*/ 528689 w 2652074"/>
              <a:gd name="connsiteY1" fmla="*/ 866 h 961630"/>
              <a:gd name="connsiteX2" fmla="*/ 1680610 w 2652074"/>
              <a:gd name="connsiteY2" fmla="*/ 777312 h 961630"/>
              <a:gd name="connsiteX3" fmla="*/ 2652074 w 2652074"/>
              <a:gd name="connsiteY3" fmla="*/ 66730 h 961630"/>
              <a:gd name="connsiteX0" fmla="*/ 0 w 2652074"/>
              <a:gd name="connsiteY0" fmla="*/ 961275 h 961275"/>
              <a:gd name="connsiteX1" fmla="*/ 528689 w 2652074"/>
              <a:gd name="connsiteY1" fmla="*/ 511 h 961275"/>
              <a:gd name="connsiteX2" fmla="*/ 1719421 w 2652074"/>
              <a:gd name="connsiteY2" fmla="*/ 817350 h 961275"/>
              <a:gd name="connsiteX3" fmla="*/ 2652074 w 2652074"/>
              <a:gd name="connsiteY3" fmla="*/ 66375 h 961275"/>
              <a:gd name="connsiteX0" fmla="*/ 0 w 2557819"/>
              <a:gd name="connsiteY0" fmla="*/ 961274 h 961274"/>
              <a:gd name="connsiteX1" fmla="*/ 528689 w 2557819"/>
              <a:gd name="connsiteY1" fmla="*/ 510 h 961274"/>
              <a:gd name="connsiteX2" fmla="*/ 1719421 w 2557819"/>
              <a:gd name="connsiteY2" fmla="*/ 817349 h 961274"/>
              <a:gd name="connsiteX3" fmla="*/ 2557819 w 2557819"/>
              <a:gd name="connsiteY3" fmla="*/ 62335 h 96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7819" h="961274">
                <a:moveTo>
                  <a:pt x="0" y="961274"/>
                </a:moveTo>
                <a:cubicBezTo>
                  <a:pt x="148086" y="480351"/>
                  <a:pt x="242119" y="24497"/>
                  <a:pt x="528689" y="510"/>
                </a:cubicBezTo>
                <a:cubicBezTo>
                  <a:pt x="815259" y="-23477"/>
                  <a:pt x="1381233" y="807045"/>
                  <a:pt x="1719421" y="817349"/>
                </a:cubicBezTo>
                <a:cubicBezTo>
                  <a:pt x="2057609" y="827653"/>
                  <a:pt x="2387865" y="217777"/>
                  <a:pt x="2557819" y="62335"/>
                </a:cubicBezTo>
              </a:path>
            </a:pathLst>
          </a:cu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graphicFrame>
        <p:nvGraphicFramePr>
          <p:cNvPr id="8253" name="Object 60"/>
          <p:cNvGraphicFramePr>
            <a:graphicFrameLocks noChangeAspect="1"/>
          </p:cNvGraphicFramePr>
          <p:nvPr/>
        </p:nvGraphicFramePr>
        <p:xfrm>
          <a:off x="4140200" y="5126038"/>
          <a:ext cx="35687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4" name="Equation" r:id="rId31" imgW="1790700" imgH="228600" progId="Equation.DSMT4">
                  <p:embed/>
                </p:oleObj>
              </mc:Choice>
              <mc:Fallback>
                <p:oleObj name="Equation" r:id="rId31" imgW="1790700" imgH="228600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5126038"/>
                        <a:ext cx="356870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Прямоугольник 52"/>
          <p:cNvSpPr>
            <a:spLocks noChangeArrowheads="1"/>
          </p:cNvSpPr>
          <p:nvPr/>
        </p:nvSpPr>
        <p:spPr bwMode="auto">
          <a:xfrm>
            <a:off x="971550" y="4392613"/>
            <a:ext cx="1890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rgbClr val="0000FF"/>
                </a:solidFill>
                <a:latin typeface="Elementary Heavy SF" pitchFamily="34" charset="0"/>
              </a:rPr>
              <a:t>Basic Elements</a:t>
            </a:r>
            <a:endParaRPr lang="ru-RU" altLang="ru-RU"/>
          </a:p>
        </p:txBody>
      </p:sp>
      <p:sp>
        <p:nvSpPr>
          <p:cNvPr id="47" name="Овал 46"/>
          <p:cNvSpPr/>
          <p:nvPr/>
        </p:nvSpPr>
        <p:spPr>
          <a:xfrm>
            <a:off x="2781300" y="5780088"/>
            <a:ext cx="223838" cy="215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679575" y="5791200"/>
            <a:ext cx="225425" cy="2127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592138" y="5781675"/>
            <a:ext cx="225425" cy="215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22763" y="1125538"/>
            <a:ext cx="47212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y=</a:t>
            </a:r>
            <a:r>
              <a:rPr lang="ru-RU" alt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altLang="ru-RU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ru-RU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alt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=w</a:t>
            </a:r>
            <a:r>
              <a:rPr lang="en-US" altLang="ru-RU" sz="28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l-GR" altLang="ru-RU" sz="2800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+w</a:t>
            </a:r>
            <a:r>
              <a:rPr lang="en-US" altLang="ru-RU" sz="28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l-GR" altLang="ru-RU" sz="2800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+w</a:t>
            </a:r>
            <a:r>
              <a:rPr lang="en-US" altLang="ru-RU" sz="28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ru-RU" sz="28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ru-RU" sz="2800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ru-RU" sz="28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altLang="ru-RU" sz="2800" baseline="30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5" name="Object 41"/>
          <p:cNvGraphicFramePr>
            <a:graphicFrameLocks noChangeAspect="1"/>
          </p:cNvGraphicFramePr>
          <p:nvPr/>
        </p:nvGraphicFramePr>
        <p:xfrm>
          <a:off x="1958975" y="1063625"/>
          <a:ext cx="1001713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5" name="Equation" r:id="rId33" imgW="571252" imgH="710891" progId="Equation.DSMT4">
                  <p:embed/>
                </p:oleObj>
              </mc:Choice>
              <mc:Fallback>
                <p:oleObj name="Equation" r:id="rId33" imgW="571252" imgH="710891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1063625"/>
                        <a:ext cx="1001713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6"/>
          <p:cNvGraphicFramePr>
            <a:graphicFrameLocks noChangeAspect="1"/>
          </p:cNvGraphicFramePr>
          <p:nvPr/>
        </p:nvGraphicFramePr>
        <p:xfrm>
          <a:off x="5546725" y="2420938"/>
          <a:ext cx="1044575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6" name="Equation" r:id="rId35" imgW="508000" imgH="711200" progId="Equation.DSMT4">
                  <p:embed/>
                </p:oleObj>
              </mc:Choice>
              <mc:Fallback>
                <p:oleObj name="Equation" r:id="rId35" imgW="508000" imgH="71120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725" y="2420938"/>
                        <a:ext cx="1044575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47"/>
          <p:cNvGraphicFramePr>
            <a:graphicFrameLocks noChangeAspect="1"/>
          </p:cNvGraphicFramePr>
          <p:nvPr/>
        </p:nvGraphicFramePr>
        <p:xfrm>
          <a:off x="6926263" y="2492375"/>
          <a:ext cx="966787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7" name="Equation" r:id="rId37" imgW="469696" imgH="710891" progId="Equation.DSMT4">
                  <p:embed/>
                </p:oleObj>
              </mc:Choice>
              <mc:Fallback>
                <p:oleObj name="Equation" r:id="rId37" imgW="469696" imgH="710891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6263" y="2492375"/>
                        <a:ext cx="966787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41363" y="561975"/>
            <a:ext cx="8078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y=a</a:t>
            </a:r>
            <a:r>
              <a:rPr lang="en-US" altLang="ru-RU" sz="28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+a</a:t>
            </a:r>
            <a:r>
              <a:rPr lang="en-US" altLang="ru-RU" sz="28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x+a</a:t>
            </a:r>
            <a:r>
              <a:rPr lang="en-US" altLang="ru-RU" sz="28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ru-RU" sz="2800" i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,   x</a:t>
            </a:r>
            <a:r>
              <a:rPr lang="el-GR" altLang="ru-RU" sz="28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&lt; 0 &lt;x</a:t>
            </a:r>
            <a:r>
              <a:rPr lang="el-GR" altLang="ru-RU" sz="28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ru-RU" sz="28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,     y</a:t>
            </a:r>
            <a:r>
              <a:rPr lang="el-GR" altLang="ru-RU" sz="28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=y</a:t>
            </a:r>
            <a:r>
              <a:rPr lang="en-US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l-GR" altLang="ru-RU" sz="28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l-GR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0.</a:t>
            </a:r>
            <a:r>
              <a:rPr lang="en-US" alt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59338" y="1592263"/>
            <a:ext cx="3346450" cy="4619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/>
              <a:t>“</a:t>
            </a:r>
            <a:r>
              <a:rPr lang="en-US" sz="2400" dirty="0" smtClean="0">
                <a:latin typeface="+mj-lt"/>
                <a:cs typeface="+mn-cs"/>
              </a:rPr>
              <a:t>Lagrange</a:t>
            </a:r>
            <a:r>
              <a:rPr lang="ru-RU" sz="2400" dirty="0" smtClean="0">
                <a:latin typeface="+mj-lt"/>
                <a:cs typeface="+mn-cs"/>
              </a:rPr>
              <a:t> </a:t>
            </a:r>
            <a:r>
              <a:rPr lang="en-US" sz="2400" dirty="0" smtClean="0">
                <a:latin typeface="+mj-lt"/>
                <a:cs typeface="+mn-cs"/>
              </a:rPr>
              <a:t>elements</a:t>
            </a:r>
            <a:r>
              <a:rPr lang="en-US" sz="2400" dirty="0" smtClean="0"/>
              <a:t>”</a:t>
            </a:r>
            <a:endParaRPr lang="ru-RU" sz="2400" dirty="0" smtClean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140200" y="5083175"/>
            <a:ext cx="3889375" cy="577850"/>
          </a:xfrm>
          <a:prstGeom prst="roundRect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364163" y="4284663"/>
            <a:ext cx="1803400" cy="576262"/>
          </a:xfrm>
          <a:prstGeom prst="roundRect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3132138" y="2565400"/>
            <a:ext cx="2413000" cy="2006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 flipV="1">
            <a:off x="2987675" y="3354388"/>
            <a:ext cx="2557463" cy="12176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 flipV="1">
            <a:off x="3317875" y="4319588"/>
            <a:ext cx="2227263" cy="2524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>
            <a:off x="3203575" y="5372100"/>
            <a:ext cx="1062038" cy="2952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92" name="Группа 59"/>
          <p:cNvGrpSpPr>
            <a:grpSpLocks/>
          </p:cNvGrpSpPr>
          <p:nvPr/>
        </p:nvGrpSpPr>
        <p:grpSpPr bwMode="auto">
          <a:xfrm>
            <a:off x="287338" y="6330950"/>
            <a:ext cx="684212" cy="357188"/>
            <a:chOff x="0" y="0"/>
            <a:chExt cx="1003300" cy="577850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0" y="0"/>
              <a:ext cx="1003300" cy="5778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0000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0296" name="Рисунок 61"/>
            <p:cNvPicPr>
              <a:picLocks noChangeAspect="1"/>
            </p:cNvPicPr>
            <p:nvPr/>
          </p:nvPicPr>
          <p:blipFill>
            <a:blip r:embed="rId3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77" t="42021" r="46417" b="42767"/>
            <a:stretch>
              <a:fillRect/>
            </a:stretch>
          </p:blipFill>
          <p:spPr bwMode="auto">
            <a:xfrm>
              <a:off x="31750" y="19050"/>
              <a:ext cx="9588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91" grpId="0"/>
      <p:bldP spid="19" grpId="0" animBg="1"/>
      <p:bldP spid="21" grpId="0" animBg="1"/>
      <p:bldP spid="27" grpId="0" animBg="1"/>
      <p:bldP spid="22" grpId="0" animBg="1"/>
      <p:bldP spid="24" grpId="0" animBg="1"/>
      <p:bldP spid="26" grpId="0" animBg="1"/>
      <p:bldP spid="28" grpId="0" animBg="1"/>
      <p:bldP spid="32" grpId="0" animBg="1"/>
      <p:bldP spid="46" grpId="0"/>
      <p:bldP spid="47" grpId="0" animBg="1"/>
      <p:bldP spid="48" grpId="0" animBg="1"/>
      <p:bldP spid="49" grpId="0" animBg="1"/>
      <p:bldP spid="6" grpId="0"/>
      <p:bldP spid="9" grpId="0"/>
      <p:bldP spid="10" grpId="0"/>
      <p:bldP spid="54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6459538" y="2870200"/>
            <a:ext cx="2016125" cy="19970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600575" y="2876550"/>
            <a:ext cx="1728788" cy="19907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708275" y="2873375"/>
            <a:ext cx="1800225" cy="198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969963" y="2876550"/>
            <a:ext cx="1655762" cy="1978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3" name="Object 19"/>
          <p:cNvGraphicFramePr>
            <a:graphicFrameLocks noChangeAspect="1"/>
          </p:cNvGraphicFramePr>
          <p:nvPr/>
        </p:nvGraphicFramePr>
        <p:xfrm>
          <a:off x="2959100" y="5051425"/>
          <a:ext cx="1352550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Equation" r:id="rId3" imgW="634449" imgH="164957" progId="Equation.DSMT4">
                  <p:embed/>
                </p:oleObj>
              </mc:Choice>
              <mc:Fallback>
                <p:oleObj name="Equation" r:id="rId3" imgW="634449" imgH="164957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5051425"/>
                        <a:ext cx="1352550" cy="300038"/>
                      </a:xfrm>
                      <a:prstGeom prst="rect">
                        <a:avLst/>
                      </a:prstGeom>
                      <a:solidFill>
                        <a:srgbClr val="E3F2C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0"/>
          <p:cNvGraphicFramePr>
            <a:graphicFrameLocks noChangeAspect="1"/>
          </p:cNvGraphicFramePr>
          <p:nvPr/>
        </p:nvGraphicFramePr>
        <p:xfrm>
          <a:off x="1195388" y="5013325"/>
          <a:ext cx="12477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Equation" r:id="rId5" imgW="698197" imgH="203112" progId="Equation.DSMT4">
                  <p:embed/>
                </p:oleObj>
              </mc:Choice>
              <mc:Fallback>
                <p:oleObj name="Equation" r:id="rId5" imgW="698197" imgH="203112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5013325"/>
                        <a:ext cx="1247775" cy="295275"/>
                      </a:xfrm>
                      <a:prstGeom prst="rect">
                        <a:avLst/>
                      </a:prstGeom>
                      <a:solidFill>
                        <a:srgbClr val="E3E6E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103313" y="6323013"/>
            <a:ext cx="7729537" cy="365125"/>
          </a:xfrm>
        </p:spPr>
        <p:txBody>
          <a:bodyPr/>
          <a:lstStyle/>
          <a:p>
            <a:pPr>
              <a:defRPr/>
            </a:pPr>
            <a:r>
              <a:rPr lang="en-US" b="1" dirty="0"/>
              <a:t>© Dikusar N. Shape Approximation Based on Higher-Degree Polynomials.  MMCP2017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BAE0FC0-4881-4765-9288-5D693ECE9C51}" type="slidenum">
              <a:rPr lang="ru-RU" altLang="ru-RU" sz="2000">
                <a:solidFill>
                  <a:srgbClr val="595959"/>
                </a:solidFill>
                <a:latin typeface="Century Gothic" panose="020B0502020202020204" pitchFamily="34" charset="0"/>
              </a:rPr>
              <a:pPr eaLnBrk="1" hangingPunct="1"/>
              <a:t>9</a:t>
            </a:fld>
            <a:endParaRPr lang="ru-RU" altLang="ru-RU" sz="2000">
              <a:solidFill>
                <a:srgbClr val="595959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888" y="1936750"/>
            <a:ext cx="14033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606BA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Comic Sans MS" pitchFamily="66" charset="0"/>
                <a:ea typeface="+mj-ea"/>
                <a:cs typeface="+mj-cs"/>
              </a:rPr>
              <a:t>BEM-basis</a:t>
            </a:r>
            <a:endParaRPr lang="ru-RU" dirty="0">
              <a:solidFill>
                <a:srgbClr val="0606BA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graphicFrame>
        <p:nvGraphicFramePr>
          <p:cNvPr id="13" name="Object 10"/>
          <p:cNvGraphicFramePr>
            <a:graphicFrameLocks noChangeAspect="1"/>
          </p:cNvGraphicFramePr>
          <p:nvPr/>
        </p:nvGraphicFramePr>
        <p:xfrm>
          <a:off x="198438" y="620713"/>
          <a:ext cx="27590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Equation" r:id="rId7" imgW="1117115" imgH="304668" progId="Equation.DSMT4">
                  <p:embed/>
                </p:oleObj>
              </mc:Choice>
              <mc:Fallback>
                <p:oleObj name="Equation" r:id="rId7" imgW="1117115" imgH="304668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620713"/>
                        <a:ext cx="2759075" cy="752475"/>
                      </a:xfrm>
                      <a:prstGeom prst="rect">
                        <a:avLst/>
                      </a:prstGeom>
                      <a:solidFill>
                        <a:srgbClr val="66FF3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"/>
          <p:cNvGraphicFramePr>
            <a:graphicFrameLocks noChangeAspect="1"/>
          </p:cNvGraphicFramePr>
          <p:nvPr/>
        </p:nvGraphicFramePr>
        <p:xfrm>
          <a:off x="4578350" y="838200"/>
          <a:ext cx="1422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Equation" r:id="rId9" imgW="710891" imgH="266584" progId="Equation.DSMT4">
                  <p:embed/>
                </p:oleObj>
              </mc:Choice>
              <mc:Fallback>
                <p:oleObj name="Equation" r:id="rId9" imgW="710891" imgH="26658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8350" y="838200"/>
                        <a:ext cx="1422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1403350" y="44450"/>
            <a:ext cx="6192838" cy="574675"/>
          </a:xfrm>
          <a:prstGeom prst="rect">
            <a:avLst/>
          </a:prstGeom>
        </p:spPr>
        <p:txBody>
          <a:bodyPr anchor="b">
            <a:normAutofit fontScale="25000" lnSpcReduction="20000"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  <a:effectLst/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  <a:effectLst/>
                <a:latin typeface="Comic Sans MS" pitchFamily="66" charset="0"/>
              </a:rPr>
            </a:br>
            <a:endParaRPr lang="en-US" dirty="0" smtClean="0">
              <a:solidFill>
                <a:schemeClr val="tx2">
                  <a:satMod val="130000"/>
                </a:schemeClr>
              </a:solidFill>
              <a:effectLst/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 BEM</a:t>
            </a:r>
            <a:r>
              <a:rPr lang="ru-RU" sz="1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-</a:t>
            </a:r>
            <a:r>
              <a:rPr lang="en-US" sz="1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model</a:t>
            </a:r>
            <a:endParaRPr lang="ru-RU" sz="1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4600575" y="1895475"/>
          <a:ext cx="4238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Equation" r:id="rId11" imgW="241195" imgH="241195" progId="Equation.DSMT4">
                  <p:embed/>
                </p:oleObj>
              </mc:Choice>
              <mc:Fallback>
                <p:oleObj name="Equation" r:id="rId11" imgW="241195" imgH="241195" progId="Equation.DSMT4">
                  <p:embed/>
                  <p:pic>
                    <p:nvPicPr>
                      <p:cNvPr id="0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575" y="1895475"/>
                        <a:ext cx="423863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3052763" y="846138"/>
          <a:ext cx="144303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Equation" r:id="rId13" imgW="736280" imgH="253890" progId="Equation.DSMT4">
                  <p:embed/>
                </p:oleObj>
              </mc:Choice>
              <mc:Fallback>
                <p:oleObj name="Equation" r:id="rId13" imgW="736280" imgH="253890" progId="Equation.DSMT4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763" y="846138"/>
                        <a:ext cx="1443037" cy="495300"/>
                      </a:xfrm>
                      <a:prstGeom prst="rect">
                        <a:avLst/>
                      </a:prstGeom>
                      <a:solidFill>
                        <a:srgbClr val="66FF3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Прямая со стрелкой 19"/>
          <p:cNvCxnSpPr>
            <a:endCxn id="19" idx="1"/>
          </p:cNvCxnSpPr>
          <p:nvPr/>
        </p:nvCxnSpPr>
        <p:spPr>
          <a:xfrm flipV="1">
            <a:off x="1831975" y="1227138"/>
            <a:ext cx="4668838" cy="895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81" name="Группа 18"/>
          <p:cNvGrpSpPr>
            <a:grpSpLocks/>
          </p:cNvGrpSpPr>
          <p:nvPr/>
        </p:nvGrpSpPr>
        <p:grpSpPr bwMode="auto">
          <a:xfrm>
            <a:off x="287338" y="6330950"/>
            <a:ext cx="684212" cy="357188"/>
            <a:chOff x="0" y="0"/>
            <a:chExt cx="1003300" cy="577850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0" y="0"/>
              <a:ext cx="1003300" cy="57785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rgbClr val="0000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1309" name="Рисунок 21"/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77" t="42021" r="46417" b="42767"/>
            <a:stretch>
              <a:fillRect/>
            </a:stretch>
          </p:blipFill>
          <p:spPr bwMode="auto">
            <a:xfrm>
              <a:off x="31750" y="19050"/>
              <a:ext cx="958850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b="1"/>
              <a:t>3-7.07.2017</a:t>
            </a:r>
            <a:endParaRPr lang="ru-RU" b="1" dirty="0"/>
          </a:p>
        </p:txBody>
      </p:sp>
      <p:graphicFrame>
        <p:nvGraphicFramePr>
          <p:cNvPr id="22" name="Object 18"/>
          <p:cNvGraphicFramePr>
            <a:graphicFrameLocks noChangeAspect="1"/>
          </p:cNvGraphicFramePr>
          <p:nvPr/>
        </p:nvGraphicFramePr>
        <p:xfrm>
          <a:off x="4867275" y="5030788"/>
          <a:ext cx="12779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Equation" r:id="rId16" imgW="685800" imgH="203200" progId="Equation.DSMT4">
                  <p:embed/>
                </p:oleObj>
              </mc:Choice>
              <mc:Fallback>
                <p:oleObj name="Equation" r:id="rId16" imgW="685800" imgH="2032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7275" y="5030788"/>
                        <a:ext cx="1277938" cy="381000"/>
                      </a:xfrm>
                      <a:prstGeom prst="rect">
                        <a:avLst/>
                      </a:prstGeom>
                      <a:solidFill>
                        <a:srgbClr val="FAE6D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Скругленная прямоугольная выноска 7"/>
          <p:cNvSpPr/>
          <p:nvPr/>
        </p:nvSpPr>
        <p:spPr>
          <a:xfrm flipH="1">
            <a:off x="34925" y="1808163"/>
            <a:ext cx="2232025" cy="612775"/>
          </a:xfrm>
          <a:prstGeom prst="wedgeRoundRectCallout">
            <a:avLst>
              <a:gd name="adj1" fmla="val 10363"/>
              <a:gd name="adj2" fmla="val 9989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586788" y="3484563"/>
            <a:ext cx="5048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ru-RU" altLang="ru-RU" sz="3200">
              <a:solidFill>
                <a:srgbClr val="00B050"/>
              </a:solidFill>
            </a:endParaRP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6750050" y="5064125"/>
          <a:ext cx="1435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Equation" r:id="rId18" imgW="736600" imgH="203200" progId="Equation.DSMT4">
                  <p:embed/>
                </p:oleObj>
              </mc:Choice>
              <mc:Fallback>
                <p:oleObj name="Equation" r:id="rId18" imgW="736600" imgH="203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0050" y="5064125"/>
                        <a:ext cx="1435100" cy="330200"/>
                      </a:xfrm>
                      <a:prstGeom prst="rect">
                        <a:avLst/>
                      </a:prstGeom>
                      <a:solidFill>
                        <a:srgbClr val="CFDCF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Левая фигурная скобка 8"/>
          <p:cNvSpPr/>
          <p:nvPr/>
        </p:nvSpPr>
        <p:spPr>
          <a:xfrm rot="16200000">
            <a:off x="2584451" y="3754437"/>
            <a:ext cx="341312" cy="3535363"/>
          </a:xfrm>
          <a:prstGeom prst="leftBrac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Левая фигурная скобка 41"/>
          <p:cNvSpPr/>
          <p:nvPr/>
        </p:nvSpPr>
        <p:spPr>
          <a:xfrm rot="16200000">
            <a:off x="3532188" y="3013075"/>
            <a:ext cx="342900" cy="5432425"/>
          </a:xfrm>
          <a:prstGeom prst="leftBrac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Левая фигурная скобка 46"/>
          <p:cNvSpPr/>
          <p:nvPr/>
        </p:nvSpPr>
        <p:spPr>
          <a:xfrm rot="16200000">
            <a:off x="4547394" y="2277269"/>
            <a:ext cx="341312" cy="7493000"/>
          </a:xfrm>
          <a:prstGeom prst="leftBrac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Левая фигурная скобка 47"/>
          <p:cNvSpPr/>
          <p:nvPr/>
        </p:nvSpPr>
        <p:spPr>
          <a:xfrm rot="16200000">
            <a:off x="1686720" y="4472781"/>
            <a:ext cx="341312" cy="1660525"/>
          </a:xfrm>
          <a:prstGeom prst="leftBrac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6500813" y="549275"/>
          <a:ext cx="2190750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name="Equation" r:id="rId20" imgW="1308100" imgH="736600" progId="Equation.DSMT4">
                  <p:embed/>
                </p:oleObj>
              </mc:Choice>
              <mc:Fallback>
                <p:oleObj name="Equation" r:id="rId20" imgW="1308100" imgH="736600" progId="Equation.DSMT4">
                  <p:embed/>
                  <p:pic>
                    <p:nvPicPr>
                      <p:cNvPr id="0" name="Объект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13" y="549275"/>
                        <a:ext cx="2190750" cy="135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9" t="28313" r="21188" b="42764"/>
          <a:stretch>
            <a:fillRect/>
          </a:stretch>
        </p:blipFill>
        <p:spPr bwMode="auto">
          <a:xfrm>
            <a:off x="404813" y="2482850"/>
            <a:ext cx="8069262" cy="2384425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8"/>
          <p:cNvGrpSpPr>
            <a:grpSpLocks/>
          </p:cNvGrpSpPr>
          <p:nvPr/>
        </p:nvGrpSpPr>
        <p:grpSpPr bwMode="auto">
          <a:xfrm>
            <a:off x="1608138" y="3206750"/>
            <a:ext cx="6132512" cy="1574800"/>
            <a:chOff x="1606912" y="3904032"/>
            <a:chExt cx="6133440" cy="157405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638667" y="3913552"/>
              <a:ext cx="435041" cy="288788"/>
            </a:xfrm>
            <a:prstGeom prst="rect">
              <a:avLst/>
            </a:prstGeom>
            <a:noFill/>
            <a:ln w="2857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416936" y="3911966"/>
              <a:ext cx="435041" cy="287201"/>
            </a:xfrm>
            <a:prstGeom prst="rect">
              <a:avLst/>
            </a:prstGeom>
            <a:noFill/>
            <a:ln w="2857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288881" y="3904032"/>
              <a:ext cx="435041" cy="288788"/>
            </a:xfrm>
            <a:prstGeom prst="rect">
              <a:avLst/>
            </a:prstGeom>
            <a:noFill/>
            <a:ln w="2857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7305311" y="3904032"/>
              <a:ext cx="435041" cy="288788"/>
            </a:xfrm>
            <a:prstGeom prst="rect">
              <a:avLst/>
            </a:prstGeom>
            <a:noFill/>
            <a:ln w="2857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613263" y="4532384"/>
              <a:ext cx="435041" cy="287202"/>
            </a:xfrm>
            <a:prstGeom prst="rect">
              <a:avLst/>
            </a:prstGeom>
            <a:noFill/>
            <a:ln w="2857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389944" y="4529210"/>
              <a:ext cx="435041" cy="288788"/>
            </a:xfrm>
            <a:prstGeom prst="rect">
              <a:avLst/>
            </a:prstGeom>
            <a:noFill/>
            <a:ln w="2857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261890" y="4521277"/>
              <a:ext cx="435041" cy="288788"/>
            </a:xfrm>
            <a:prstGeom prst="rect">
              <a:avLst/>
            </a:prstGeom>
            <a:noFill/>
            <a:ln w="2857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7278320" y="4521277"/>
              <a:ext cx="435041" cy="288788"/>
            </a:xfrm>
            <a:prstGeom prst="rect">
              <a:avLst/>
            </a:prstGeom>
            <a:noFill/>
            <a:ln w="2857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606912" y="5189297"/>
              <a:ext cx="433453" cy="288788"/>
            </a:xfrm>
            <a:prstGeom prst="rect">
              <a:avLst/>
            </a:prstGeom>
            <a:noFill/>
            <a:ln w="2857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383593" y="5187711"/>
              <a:ext cx="435041" cy="287201"/>
            </a:xfrm>
            <a:prstGeom prst="rect">
              <a:avLst/>
            </a:prstGeom>
            <a:noFill/>
            <a:ln w="2857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5185678" y="5189297"/>
              <a:ext cx="433453" cy="288788"/>
            </a:xfrm>
            <a:prstGeom prst="rect">
              <a:avLst/>
            </a:prstGeom>
            <a:noFill/>
            <a:ln w="2857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7202109" y="5189297"/>
              <a:ext cx="433453" cy="288788"/>
            </a:xfrm>
            <a:prstGeom prst="rect">
              <a:avLst/>
            </a:prstGeom>
            <a:noFill/>
            <a:ln w="2857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  <p:bldP spid="44" grpId="0" animBg="1"/>
      <p:bldP spid="43" grpId="0" animBg="1"/>
      <p:bldP spid="10" grpId="0"/>
      <p:bldP spid="15" grpId="0" autoUpdateAnimBg="0"/>
      <p:bldP spid="8" grpId="0" animBg="1"/>
      <p:bldP spid="41" grpId="0"/>
      <p:bldP spid="9" grpId="0" animBg="1"/>
      <p:bldP spid="42" grpId="0" animBg="1"/>
      <p:bldP spid="47" grpId="0" animBg="1"/>
      <p:bldP spid="4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19193</TotalTime>
  <Words>4166</Words>
  <Application>Microsoft Office PowerPoint</Application>
  <PresentationFormat>Экран (4:3)</PresentationFormat>
  <Paragraphs>931</Paragraphs>
  <Slides>40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40</vt:i4>
      </vt:variant>
    </vt:vector>
  </HeadingPairs>
  <TitlesOfParts>
    <vt:vector size="58" baseType="lpstr">
      <vt:lpstr>Calibri</vt:lpstr>
      <vt:lpstr>Arial</vt:lpstr>
      <vt:lpstr>Palatino Linotype</vt:lpstr>
      <vt:lpstr>Century Gothic</vt:lpstr>
      <vt:lpstr>Courier New</vt:lpstr>
      <vt:lpstr>Segoe Print</vt:lpstr>
      <vt:lpstr>Wingdings</vt:lpstr>
      <vt:lpstr>Times New Roman</vt:lpstr>
      <vt:lpstr>Franklin Gothic Medium</vt:lpstr>
      <vt:lpstr>Symbol</vt:lpstr>
      <vt:lpstr>Elementary Heavy SF</vt:lpstr>
      <vt:lpstr>Comic Sans MS</vt:lpstr>
      <vt:lpstr>Times New Roman CYR</vt:lpstr>
      <vt:lpstr>Исполнительная</vt:lpstr>
      <vt:lpstr>CorelDRAW.Graphic.11</vt:lpstr>
      <vt:lpstr>Equation</vt:lpstr>
      <vt:lpstr>MathType 6.0 Equation</vt:lpstr>
      <vt:lpstr>MathType 4.0 Equation</vt:lpstr>
      <vt:lpstr>Shape Approximation Based on  Higher-Degree Polynomials  </vt:lpstr>
      <vt:lpstr>Презентация PowerPoint</vt:lpstr>
      <vt:lpstr>The Three-Point Grid</vt:lpstr>
      <vt:lpstr>Презентация PowerPoint</vt:lpstr>
      <vt:lpstr>Презентация PowerPoint</vt:lpstr>
      <vt:lpstr>A Construction of the BEM-Polynomial  is based on the four geometrical primitives or Basic Elements:</vt:lpstr>
      <vt:lpstr>Презентация PowerPoint</vt:lpstr>
      <vt:lpstr>Straight Lines and Parabolas in Terms of BE </vt:lpstr>
      <vt:lpstr>Презентация PowerPoint</vt:lpstr>
      <vt:lpstr> Plots of Components of the Basis Functions</vt:lpstr>
      <vt:lpstr>Formulas for Calculation of Coefficients       (nonuniform grid        )</vt:lpstr>
      <vt:lpstr>Презентация PowerPoint</vt:lpstr>
      <vt:lpstr>Requirements to Data Handling Algorithms:</vt:lpstr>
      <vt:lpstr>Презентация PowerPoint</vt:lpstr>
      <vt:lpstr>Piecewise Polynomial Approximation (PPA)</vt:lpstr>
      <vt:lpstr>Презентация PowerPoint</vt:lpstr>
      <vt:lpstr>Презентация PowerPoint</vt:lpstr>
      <vt:lpstr>Презентация PowerPoint</vt:lpstr>
      <vt:lpstr>Properties of the BEM-Polynomials</vt:lpstr>
      <vt:lpstr>Презентация PowerPoint</vt:lpstr>
      <vt:lpstr>Презентация PowerPoint</vt:lpstr>
      <vt:lpstr>Planar Shape Approximation</vt:lpstr>
      <vt:lpstr>Презентация PowerPoint</vt:lpstr>
      <vt:lpstr>Three Stages of BEM-MSPPA Algorithm  for Planar Curves Approximation</vt:lpstr>
      <vt:lpstr>Презентация PowerPoint</vt:lpstr>
      <vt:lpstr>Презентация PowerPoint</vt:lpstr>
      <vt:lpstr>Signature curves. Informative Signs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Comparison BEM-MSPPA with other methods</vt:lpstr>
      <vt:lpstr>Презентация PowerPoint</vt:lpstr>
      <vt:lpstr>Презентация PowerPoint</vt:lpstr>
      <vt:lpstr>Conclusion</vt:lpstr>
      <vt:lpstr>References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Tanya</cp:lastModifiedBy>
  <cp:revision>1743</cp:revision>
  <dcterms:created xsi:type="dcterms:W3CDTF">2017-01-21T08:02:17Z</dcterms:created>
  <dcterms:modified xsi:type="dcterms:W3CDTF">2017-10-18T11:25:35Z</dcterms:modified>
</cp:coreProperties>
</file>