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00FF"/>
    <a:srgbClr val="00FF00"/>
    <a:srgbClr val="00FFFF"/>
    <a:srgbClr val="FF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B662-5E96-4347-9327-CC963F28F8EB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C56C-1B44-4F3C-9E2D-C4E0C6E20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AC56C-1B44-4F3C-9E2D-C4E0C6E20C5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12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6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98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00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02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68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4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1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43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694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32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B413-6551-4352-BAE6-B9EDE50236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50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5665-0858-49A8-B019-B284D00B9B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67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F809-7981-40F9-8417-592F28BE45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D3-EF6B-4BF6-8E91-41860AF3F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1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D6B4-7DA7-47F1-A4C1-E804B48826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156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F3D4-A2BB-4602-A0BD-B3B42B90E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FA3F-0DFE-4512-9F3D-0385E4AD87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9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9D37-535F-41BE-A412-CD10B6EE46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38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761F-7BB5-40E6-8764-4196827504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88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8A9D-BFA2-45FF-A1A4-B9173CF37E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91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006A-FBC4-4923-A59D-04B7518446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6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B413-6551-4352-BAE6-B9EDE50236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23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5665-0858-49A8-B019-B284D00B9B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14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F809-7981-40F9-8417-592F28BE45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33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D3-EF6B-4BF6-8E91-41860AF3F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8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D6B4-7DA7-47F1-A4C1-E804B48826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05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F3D4-A2BB-4602-A0BD-B3B42B90E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FA3F-0DFE-4512-9F3D-0385E4AD87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95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9D37-535F-41BE-A412-CD10B6EE46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38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761F-7BB5-40E6-8764-4196827504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03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8A9D-BFA2-45FF-A1A4-B9173CF37E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5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006A-FBC4-4923-A59D-04B7518446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74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B413-6551-4352-BAE6-B9EDE50236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69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5665-0858-49A8-B019-B284D00B9B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93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F809-7981-40F9-8417-592F28BE45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54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D3-EF6B-4BF6-8E91-41860AF3F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D6B4-7DA7-47F1-A4C1-E804B48826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1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F3D4-A2BB-4602-A0BD-B3B42B90E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0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FA3F-0DFE-4512-9F3D-0385E4AD87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02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9D37-535F-41BE-A412-CD10B6EE46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04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761F-7BB5-40E6-8764-4196827504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08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8A9D-BFA2-45FF-A1A4-B9173CF37E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823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006A-FBC4-4923-A59D-04B7518446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0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B413-6551-4352-BAE6-B9EDE50236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569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5665-0858-49A8-B019-B284D00B9B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16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3F809-7981-40F9-8417-592F28BE45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A3D3-EF6B-4BF6-8E91-41860AF3F5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93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D6B4-7DA7-47F1-A4C1-E804B48826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63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F3D4-A2BB-4602-A0BD-B3B42B90E3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7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FA3F-0DFE-4512-9F3D-0385E4AD87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39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9D37-535F-41BE-A412-CD10B6EE46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89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761F-7BB5-40E6-8764-4196827504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807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8A9D-BFA2-45FF-A1A4-B9173CF37E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49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006A-FBC4-4923-A59D-04B7518446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8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FF767-49F8-4278-8B0D-9922513180B8}" type="datetimeFigureOut">
              <a:rPr lang="ru-RU" smtClean="0"/>
              <a:t>01.07.2017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84C2D-0A65-42F7-958F-FA504040A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9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F70-A46F-4389-8458-E28A96C993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2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F70-A46F-4389-8458-E28A96C993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9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F70-A46F-4389-8458-E28A96C993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F70-A46F-4389-8458-E28A96C993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69F99-CC06-42F6-8693-0935D51D1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7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tyx@biophys.msu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656" y="1844824"/>
            <a:ext cx="8278688" cy="3096343"/>
          </a:xfrm>
        </p:spPr>
        <p:txBody>
          <a:bodyPr>
            <a:noAutofit/>
          </a:bodyPr>
          <a:lstStyle/>
          <a:p>
            <a:r>
              <a:rPr lang="en-US" sz="3600" b="1" cap="small" dirty="0"/>
              <a:t>Density Based Clustering of Brownian Dynamics Trajectories Reveals Predominant Energetically Favorable Orientations in </a:t>
            </a:r>
            <a:r>
              <a:rPr lang="en-US" sz="3600" b="1" cap="small" dirty="0" smtClean="0"/>
              <a:t/>
            </a:r>
            <a:br>
              <a:rPr lang="en-US" sz="3600" b="1" cap="small" dirty="0" smtClean="0"/>
            </a:br>
            <a:r>
              <a:rPr lang="en-US" sz="3600" b="1" cap="small" dirty="0" smtClean="0"/>
              <a:t>Protein-Protein Interactions</a:t>
            </a:r>
            <a:endParaRPr lang="ru-RU" sz="3600" cap="small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5373216"/>
            <a:ext cx="8280920" cy="4789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r>
              <a:rPr lang="en-US" sz="2800" b="1" dirty="0">
                <a:latin typeface="+mj-lt"/>
              </a:rPr>
              <a:t>Sergei KHRUSCHEV</a:t>
            </a:r>
            <a:r>
              <a:rPr lang="en-US" sz="2800" dirty="0">
                <a:latin typeface="+mj-lt"/>
              </a:rPr>
              <a:t>, Vladimir FEDOROV, </a:t>
            </a:r>
            <a:r>
              <a:rPr lang="en-US" sz="2800" dirty="0" smtClean="0">
                <a:latin typeface="+mj-lt"/>
              </a:rPr>
              <a:t>Ilya </a:t>
            </a:r>
            <a:r>
              <a:rPr lang="en-US" sz="2800" dirty="0">
                <a:latin typeface="+mj-lt"/>
              </a:rPr>
              <a:t>KOVALENKO</a:t>
            </a:r>
            <a:endParaRPr lang="ru-RU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71190"/>
            <a:ext cx="6942926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Lomonosov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Moscow State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University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School of Biology</a:t>
            </a: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Biophysics Department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 descr="C:\Users\PC\Documents\Thesis\Дубна_2017\logo-mgu.pn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1190"/>
            <a:ext cx="1538287" cy="1517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8397" y="6464949"/>
            <a:ext cx="9220794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" b="1" dirty="0" smtClean="0">
                <a:latin typeface="+mj-lt"/>
              </a:rPr>
              <a:t>This work is supported by Russian Foundation for Basic Research projects 15-04-08681, 15-07-08927, and 17-04-00676</a:t>
            </a:r>
            <a:endParaRPr lang="ru-RU" sz="115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315" y="-15771"/>
            <a:ext cx="88873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latin typeface="+mj-lt"/>
              </a:rPr>
              <a:t>The International Conference “Mathematical Modeling and Computational Physics, 2017” (MMCP2017</a:t>
            </a:r>
            <a:r>
              <a:rPr lang="en-US" sz="1300" b="1" dirty="0" smtClean="0">
                <a:latin typeface="+mj-lt"/>
              </a:rPr>
              <a:t>)</a:t>
            </a:r>
            <a:endParaRPr lang="en-US" sz="13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11504" y="5733256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styx</a:t>
            </a:r>
            <a:r>
              <a:rPr lang="ru-RU" sz="2400" i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@</a:t>
            </a:r>
            <a:r>
              <a:rPr lang="en-US" sz="2400" i="1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biophys</a:t>
            </a:r>
            <a:r>
              <a:rPr lang="ru-RU" sz="2400" i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sz="2400" i="1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msu</a:t>
            </a:r>
            <a:r>
              <a:rPr lang="ru-RU" sz="2400" i="1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.</a:t>
            </a:r>
            <a:r>
              <a:rPr lang="en-US" sz="2400" i="1" dirty="0" err="1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ru</a:t>
            </a:r>
            <a:endParaRPr lang="ru-RU" sz="2400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6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190192" y="2657506"/>
            <a:ext cx="792088" cy="792088"/>
          </a:xfrm>
          <a:prstGeom prst="ellipse">
            <a:avLst/>
          </a:prstGeom>
          <a:solidFill>
            <a:srgbClr val="FF8BFF"/>
          </a:solidFill>
          <a:ln>
            <a:noFill/>
          </a:ln>
          <a:effectLst>
            <a:glow rad="139700">
              <a:srgbClr val="FF8B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 rot="851304">
            <a:off x="7352333" y="2709029"/>
            <a:ext cx="946539" cy="255997"/>
          </a:xfrm>
          <a:prstGeom prst="ellipse">
            <a:avLst/>
          </a:prstGeom>
          <a:solidFill>
            <a:srgbClr val="FF8BFF"/>
          </a:solidFill>
          <a:ln>
            <a:noFill/>
          </a:ln>
          <a:effectLst>
            <a:glow rad="139700">
              <a:srgbClr val="FF8B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rot="20833236">
            <a:off x="7364638" y="3320212"/>
            <a:ext cx="946539" cy="367717"/>
          </a:xfrm>
          <a:prstGeom prst="ellipse">
            <a:avLst/>
          </a:prstGeom>
          <a:solidFill>
            <a:srgbClr val="FF8BFF"/>
          </a:solidFill>
          <a:ln>
            <a:noFill/>
          </a:ln>
          <a:effectLst>
            <a:glow rad="139700">
              <a:srgbClr val="FF8B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" y="2090071"/>
            <a:ext cx="9058006" cy="3426753"/>
          </a:xfr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9361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  <a:t>Predominant energetically favorable mutual orientations </a:t>
            </a:r>
            <a:b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  <a:t>of </a:t>
            </a:r>
            <a:r>
              <a:rPr lang="en-US" sz="2900" b="1" dirty="0" err="1" smtClean="0">
                <a:solidFill>
                  <a:schemeClr val="accent3">
                    <a:lumMod val="50000"/>
                  </a:schemeClr>
                </a:solidFill>
              </a:rPr>
              <a:t>plastocyanin</a:t>
            </a:r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  <a:t> and cytochrome </a:t>
            </a:r>
            <a:r>
              <a:rPr lang="en-US" sz="2900" b="1" i="1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  <a:t>  from higher plants</a:t>
            </a:r>
            <a:endParaRPr lang="ru-RU" sz="2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293" y="5228792"/>
            <a:ext cx="1957459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</a:rPr>
              <a:t>diffusional</a:t>
            </a:r>
          </a:p>
          <a:p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</a:rPr>
              <a:t>entrapment</a:t>
            </a:r>
            <a:endParaRPr lang="ru-RU" sz="2800" b="1" dirty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(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</a:rPr>
              <a:t>2</a:t>
            </a:r>
            <a:r>
              <a:rPr lang="en-US" sz="2400" b="1" i="1" dirty="0" err="1">
                <a:solidFill>
                  <a:srgbClr val="9BBB59">
                    <a:lumMod val="50000"/>
                  </a:srgbClr>
                </a:solidFill>
              </a:rPr>
              <a:t>kT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, 87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%)</a:t>
            </a:r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3456" y="5228792"/>
            <a:ext cx="1908664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</a:rPr>
              <a:t>preliminary</a:t>
            </a:r>
          </a:p>
          <a:p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</a:rPr>
              <a:t>complex</a:t>
            </a:r>
            <a:endParaRPr lang="ru-RU" sz="2800" b="1" dirty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(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</a:rPr>
              <a:t>8</a:t>
            </a:r>
            <a:r>
              <a:rPr lang="en-US" sz="2400" b="1" i="1" dirty="0" err="1">
                <a:solidFill>
                  <a:srgbClr val="9BBB59">
                    <a:lumMod val="50000"/>
                  </a:srgbClr>
                </a:solidFill>
              </a:rPr>
              <a:t>kT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, 57,5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%)</a:t>
            </a:r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0990" y="5228792"/>
            <a:ext cx="1465466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</a:rPr>
              <a:t>futile</a:t>
            </a:r>
          </a:p>
          <a:p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</a:rPr>
              <a:t>complex</a:t>
            </a:r>
            <a:endParaRPr lang="ru-RU" sz="2800" b="1" dirty="0">
              <a:solidFill>
                <a:srgbClr val="9BBB59">
                  <a:lumMod val="50000"/>
                </a:srgbClr>
              </a:solidFill>
            </a:endParaRPr>
          </a:p>
          <a:p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(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</a:rPr>
              <a:t>8</a:t>
            </a:r>
            <a:r>
              <a:rPr lang="en-US" sz="2400" b="1" i="1" dirty="0" err="1">
                <a:solidFill>
                  <a:srgbClr val="9BBB59">
                    <a:lumMod val="50000"/>
                  </a:srgbClr>
                </a:solidFill>
              </a:rPr>
              <a:t>kT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, 42,5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%)</a:t>
            </a:r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6855828" y="1024309"/>
                <a:ext cx="1964833" cy="483659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ru-RU" sz="2400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=8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〈"/>
                          <m:endChr m:val="〉"/>
                          <m:ctrlP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ru-RU" sz="24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28" y="1024309"/>
                <a:ext cx="1964833" cy="4836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57285" y="1547500"/>
            <a:ext cx="1910459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1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 160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to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14 500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 Å</a:t>
            </a:r>
            <a:r>
              <a:rPr lang="ru-RU" baseline="30000" dirty="0">
                <a:solidFill>
                  <a:srgbClr val="9BBB59">
                    <a:lumMod val="50000"/>
                  </a:srgbClr>
                </a:solidFill>
              </a:rPr>
              <a:t>2</a:t>
            </a:r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17413" y="1536016"/>
            <a:ext cx="1623521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180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to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3 200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 Å</a:t>
            </a:r>
            <a:r>
              <a:rPr lang="ru-RU" baseline="30000" dirty="0">
                <a:solidFill>
                  <a:srgbClr val="9BBB59">
                    <a:lumMod val="50000"/>
                  </a:srgbClr>
                </a:solidFill>
              </a:rPr>
              <a:t>2</a:t>
            </a:r>
            <a:endParaRPr lang="ru-RU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00035" y="1547500"/>
            <a:ext cx="1676421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BBB59">
                    <a:lumMod val="50000"/>
                  </a:srgbClr>
                </a:solidFill>
              </a:rPr>
              <a:t>120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n-US" dirty="0" smtClean="0">
                <a:solidFill>
                  <a:srgbClr val="9BBB59">
                    <a:lumMod val="50000"/>
                  </a:srgbClr>
                </a:solidFill>
              </a:rPr>
              <a:t>to</a:t>
            </a:r>
            <a:r>
              <a:rPr lang="ru-RU" dirty="0" smtClean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ru-RU" b="1" dirty="0">
                <a:solidFill>
                  <a:srgbClr val="9BBB59">
                    <a:lumMod val="50000"/>
                  </a:srgbClr>
                </a:solidFill>
              </a:rPr>
              <a:t>1 400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 Å</a:t>
            </a:r>
            <a:r>
              <a:rPr lang="ru-RU" baseline="30000" dirty="0">
                <a:solidFill>
                  <a:srgbClr val="9BBB59">
                    <a:lumMod val="50000"/>
                  </a:srgbClr>
                </a:solidFill>
              </a:rPr>
              <a:t>2</a:t>
            </a:r>
            <a:r>
              <a:rPr lang="ru-RU" dirty="0">
                <a:solidFill>
                  <a:srgbClr val="9BBB59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878" y="1077081"/>
            <a:ext cx="6513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</a:rPr>
              <a:t>Uncertainty of relative </a:t>
            </a:r>
            <a:r>
              <a:rPr lang="en-US" sz="2200" b="1" dirty="0" err="1" smtClean="0">
                <a:solidFill>
                  <a:srgbClr val="9BBB59">
                    <a:lumMod val="50000"/>
                  </a:srgbClr>
                </a:solidFill>
              </a:rPr>
              <a:t>plastocyanin</a:t>
            </a:r>
            <a:r>
              <a:rPr lang="en-US" sz="2200" b="1" dirty="0" smtClean="0">
                <a:solidFill>
                  <a:srgbClr val="9BBB59">
                    <a:lumMod val="50000"/>
                  </a:srgbClr>
                </a:solidFill>
              </a:rPr>
              <a:t> molecule position</a:t>
            </a:r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516052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spc="-50" dirty="0" err="1" smtClean="0">
                <a:solidFill>
                  <a:schemeClr val="accent3">
                    <a:lumMod val="50000"/>
                  </a:schemeClr>
                </a:solidFill>
              </a:rPr>
              <a:t>Khruschev</a:t>
            </a:r>
            <a:r>
              <a:rPr lang="en-US" i="1" spc="-50" dirty="0" smtClean="0">
                <a:solidFill>
                  <a:schemeClr val="accent3">
                    <a:lumMod val="50000"/>
                  </a:schemeClr>
                </a:solidFill>
              </a:rPr>
              <a:t>, S.S., </a:t>
            </a:r>
            <a:r>
              <a:rPr lang="en-US" i="1" spc="-50" dirty="0" err="1" smtClean="0">
                <a:solidFill>
                  <a:schemeClr val="accent3">
                    <a:lumMod val="50000"/>
                  </a:schemeClr>
                </a:solidFill>
              </a:rPr>
              <a:t>Abaturova</a:t>
            </a:r>
            <a:r>
              <a:rPr lang="en-US" i="1" spc="-50" dirty="0" smtClean="0">
                <a:solidFill>
                  <a:schemeClr val="accent3">
                    <a:lumMod val="50000"/>
                  </a:schemeClr>
                </a:solidFill>
              </a:rPr>
              <a:t>, A.M., </a:t>
            </a:r>
            <a:r>
              <a:rPr lang="en-US" i="1" spc="-50" dirty="0" err="1" smtClean="0">
                <a:solidFill>
                  <a:schemeClr val="accent3">
                    <a:lumMod val="50000"/>
                  </a:schemeClr>
                </a:solidFill>
              </a:rPr>
              <a:t>Fedorov</a:t>
            </a:r>
            <a:r>
              <a:rPr lang="en-US" i="1" spc="-50" dirty="0" smtClean="0">
                <a:solidFill>
                  <a:schemeClr val="accent3">
                    <a:lumMod val="50000"/>
                  </a:schemeClr>
                </a:solidFill>
              </a:rPr>
              <a:t>, V.A. </a:t>
            </a:r>
            <a:r>
              <a:rPr lang="en-US" spc="-50" dirty="0" smtClean="0">
                <a:solidFill>
                  <a:schemeClr val="accent3">
                    <a:lumMod val="50000"/>
                  </a:schemeClr>
                </a:solidFill>
              </a:rPr>
              <a:t>et al.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Biophysics (2015) 60: 513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C\Documents\Thesis\Дубна_2017\1\Nosto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13533" r="602" b="7799"/>
          <a:stretch/>
        </p:blipFill>
        <p:spPr bwMode="auto">
          <a:xfrm>
            <a:off x="492716" y="1124744"/>
            <a:ext cx="8062844" cy="55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C\Documents\Thesis\Дубна_2017\Nost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3465"/>
            <a:ext cx="6840760" cy="2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1052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900" b="1" spc="-100" dirty="0" smtClean="0">
                <a:solidFill>
                  <a:schemeClr val="accent3">
                    <a:lumMod val="50000"/>
                  </a:schemeClr>
                </a:solidFill>
              </a:rPr>
              <a:t>Predominant energetically favorable mutual orientations of</a:t>
            </a:r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900" b="1" dirty="0" err="1" smtClean="0">
                <a:solidFill>
                  <a:schemeClr val="accent3">
                    <a:lumMod val="50000"/>
                  </a:schemeClr>
                </a:solidFill>
              </a:rPr>
              <a:t>plastocyanin</a:t>
            </a:r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  <a:t> and cytochrome </a:t>
            </a:r>
            <a:r>
              <a:rPr lang="en-US" sz="2900" b="1" i="1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  <a:t>  from </a:t>
            </a:r>
            <a:r>
              <a:rPr lang="en-US" sz="2900" b="1" i="1" dirty="0" err="1" smtClean="0">
                <a:solidFill>
                  <a:schemeClr val="accent3">
                    <a:lumMod val="50000"/>
                  </a:schemeClr>
                </a:solidFill>
              </a:rPr>
              <a:t>Nostoc</a:t>
            </a:r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  <a:t> cyanobacteria</a:t>
            </a:r>
            <a:endParaRPr lang="ru-RU" sz="2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267744" y="3645024"/>
            <a:ext cx="144016" cy="93610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923928" y="3447977"/>
            <a:ext cx="396044" cy="11179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724128" y="3645024"/>
            <a:ext cx="576064" cy="739057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588224" y="2636912"/>
            <a:ext cx="432048" cy="36004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484614" y="123413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4kT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14892" y="161869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75856" y="161869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35684" y="161869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4%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16378" y="161869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1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ocuments\Thesis\Дубна_2017\1\Phormidi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13030" r="2172" b="7187"/>
          <a:stretch/>
        </p:blipFill>
        <p:spPr bwMode="auto">
          <a:xfrm>
            <a:off x="395536" y="1117390"/>
            <a:ext cx="7938160" cy="57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1444004"/>
            <a:ext cx="7154781" cy="25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44624"/>
            <a:ext cx="9144000" cy="10527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900" b="1" spc="-100" dirty="0" smtClean="0">
                <a:solidFill>
                  <a:schemeClr val="accent3">
                    <a:lumMod val="50000"/>
                  </a:schemeClr>
                </a:solidFill>
              </a:rPr>
              <a:t>Predominant energetically favorable mutual orientations of</a:t>
            </a:r>
            <a: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9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2800" b="1" spc="-100" dirty="0" err="1" smtClean="0">
                <a:solidFill>
                  <a:schemeClr val="accent3">
                    <a:lumMod val="50000"/>
                  </a:schemeClr>
                </a:solidFill>
              </a:rPr>
              <a:t>plastocyanin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 and cytochrome </a:t>
            </a:r>
            <a:r>
              <a:rPr lang="en-US" sz="2800" b="1" i="1" spc="-100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  from </a:t>
            </a:r>
            <a:r>
              <a:rPr lang="en-US" sz="2800" b="1" i="1" spc="-100" dirty="0" err="1" smtClean="0">
                <a:solidFill>
                  <a:schemeClr val="accent3">
                    <a:lumMod val="50000"/>
                  </a:schemeClr>
                </a:solidFill>
              </a:rPr>
              <a:t>Phormidium</a:t>
            </a:r>
            <a:r>
              <a:rPr lang="en-US" sz="2800" b="1" spc="-100" dirty="0" smtClean="0">
                <a:solidFill>
                  <a:schemeClr val="accent3">
                    <a:lumMod val="50000"/>
                  </a:schemeClr>
                </a:solidFill>
              </a:rPr>
              <a:t> cyanobacteria</a:t>
            </a:r>
            <a:endParaRPr lang="ru-RU" sz="2800" b="1" spc="-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4614" y="123413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4kT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767455" y="4037385"/>
            <a:ext cx="72008" cy="1531885"/>
          </a:xfrm>
          <a:prstGeom prst="straightConnector1">
            <a:avLst/>
          </a:prstGeom>
          <a:ln w="571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364616" y="4003993"/>
            <a:ext cx="347892" cy="1535780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940152" y="3773863"/>
            <a:ext cx="306188" cy="527045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7250965" y="3773863"/>
            <a:ext cx="72008" cy="468052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83641" y="521990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128694" y="519993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11%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917611" y="429309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15%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48264" y="424191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3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</a:rPr>
              <a:t>Proteins as Mobile Electron Carriers in Photosynthesis</a:t>
            </a:r>
            <a:endParaRPr lang="ru-RU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PC\Documents\Thesis\Дубна_2017\g65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14159"/>
            <a:ext cx="4222452" cy="41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C\Documents\Thesis\Дубна_2017\sche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7232302" cy="413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7399" y="5070375"/>
            <a:ext cx="2632452" cy="461665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plastocyanin</a:t>
            </a:r>
            <a:r>
              <a:rPr lang="en-US" sz="2400" dirty="0" smtClean="0"/>
              <a:t> (Pc)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805" y="6237312"/>
            <a:ext cx="5444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Very fast electron transfer rates: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8</a:t>
            </a:r>
            <a:r>
              <a:rPr lang="en-US" sz="2400" dirty="0" smtClean="0"/>
              <a:t>..10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M</a:t>
            </a:r>
            <a:r>
              <a:rPr lang="en-US" sz="2400" baseline="30000" dirty="0" smtClean="0"/>
              <a:t>–1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–1</a:t>
            </a:r>
            <a:endParaRPr lang="ru-RU" sz="2400" baseline="30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6936" y="5637147"/>
            <a:ext cx="2374433" cy="461665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ferredoxin (</a:t>
            </a:r>
            <a:r>
              <a:rPr lang="en-US" sz="2400" dirty="0" err="1" smtClean="0"/>
              <a:t>Fd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6126330" y="3981383"/>
            <a:ext cx="360040" cy="921295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486370" y="5070375"/>
            <a:ext cx="173862" cy="15882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60232" y="2996952"/>
            <a:ext cx="2068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cell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22" y="4910624"/>
            <a:ext cx="4560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Thylakoid membrane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1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0" grpId="0" animBg="1"/>
      <p:bldP spid="11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608512" cy="14401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Cytochrome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n-US" b="1" baseline="-25000" dirty="0" smtClean="0">
                <a:solidFill>
                  <a:schemeClr val="accent4">
                    <a:lumMod val="75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f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complex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1" r="19538"/>
          <a:stretch/>
        </p:blipFill>
        <p:spPr>
          <a:xfrm>
            <a:off x="3059833" y="0"/>
            <a:ext cx="6084168" cy="676040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69424" y="5949280"/>
            <a:ext cx="3574116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00B0F0"/>
                </a:solidFill>
              </a:rPr>
              <a:t>Plastocyanin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3429000"/>
            <a:ext cx="2736304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C0066"/>
                </a:solidFill>
              </a:rPr>
              <a:t>Cytochrome</a:t>
            </a:r>
            <a:r>
              <a:rPr lang="ru-RU" sz="3600" b="1" dirty="0" smtClean="0">
                <a:solidFill>
                  <a:srgbClr val="CC0066"/>
                </a:solidFill>
              </a:rPr>
              <a:t> </a:t>
            </a:r>
            <a:r>
              <a:rPr lang="en-US" sz="3600" b="1" i="1" dirty="0" smtClean="0">
                <a:solidFill>
                  <a:srgbClr val="CC0066"/>
                </a:solidFill>
              </a:rPr>
              <a:t>f</a:t>
            </a:r>
            <a:endParaRPr lang="ru-RU" sz="3600" b="1" dirty="0">
              <a:solidFill>
                <a:srgbClr val="CC006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4221088"/>
            <a:ext cx="1800200" cy="5719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smtClean="0">
                <a:solidFill>
                  <a:prstClr val="black"/>
                </a:solidFill>
              </a:rPr>
              <a:t>c</a:t>
            </a:r>
            <a:r>
              <a:rPr lang="en-US" sz="2400" dirty="0" smtClean="0">
                <a:solidFill>
                  <a:prstClr val="black"/>
                </a:solidFill>
              </a:rPr>
              <a:t>-type </a:t>
            </a:r>
            <a:r>
              <a:rPr lang="en-US" sz="2400" dirty="0" err="1" smtClean="0">
                <a:solidFill>
                  <a:prstClr val="black"/>
                </a:solidFill>
              </a:rPr>
              <a:t>heme</a:t>
            </a:r>
            <a:endParaRPr lang="ru-RU" sz="2400" i="1" dirty="0">
              <a:solidFill>
                <a:prstClr val="black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27584" y="4725144"/>
            <a:ext cx="381642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796408" y="5309592"/>
            <a:ext cx="0" cy="639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96408" y="5949280"/>
            <a:ext cx="16478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>
            <a:outerShdw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5652120" y="5445224"/>
            <a:ext cx="576064" cy="5719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prstClr val="black"/>
                </a:solidFill>
              </a:rPr>
              <a:t>Cu</a:t>
            </a:r>
            <a:endParaRPr lang="ru-RU" sz="2400" i="1" dirty="0">
              <a:solidFill>
                <a:prstClr val="black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475656" y="3183988"/>
            <a:ext cx="207726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>
            <a:outerShdw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52916" y="3183988"/>
            <a:ext cx="947076" cy="3974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outerShdw dist="38100" dir="2700000" algn="tl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1727684" y="2678477"/>
            <a:ext cx="1800200" cy="5719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prstClr val="black"/>
                </a:solidFill>
              </a:rPr>
              <a:t>Rieske</a:t>
            </a:r>
            <a:r>
              <a:rPr lang="en-US" sz="2400" dirty="0" smtClean="0">
                <a:solidFill>
                  <a:prstClr val="black"/>
                </a:solidFill>
              </a:rPr>
              <a:t> center</a:t>
            </a:r>
            <a:endParaRPr lang="ru-RU" sz="2400" i="1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092280" y="836712"/>
            <a:ext cx="1944216" cy="6439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prstClr val="black"/>
                </a:solidFill>
              </a:rPr>
              <a:t>PDB ID: 1Q90</a:t>
            </a:r>
          </a:p>
          <a:p>
            <a:r>
              <a:rPr lang="en-US" sz="2400" i="1" dirty="0" err="1" smtClean="0">
                <a:solidFill>
                  <a:prstClr val="black"/>
                </a:solidFill>
              </a:rPr>
              <a:t>Stroebel</a:t>
            </a:r>
            <a:r>
              <a:rPr lang="en-US" sz="2400" i="1" dirty="0" smtClean="0">
                <a:solidFill>
                  <a:prstClr val="black"/>
                </a:solidFill>
              </a:rPr>
              <a:t> et al., 2003</a:t>
            </a:r>
            <a:endParaRPr lang="ru-RU" sz="2400" i="1" dirty="0">
              <a:solidFill>
                <a:prstClr val="black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200315" y="5128090"/>
            <a:ext cx="1944216" cy="6439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>
                <a:solidFill>
                  <a:prstClr val="black"/>
                </a:solidFill>
              </a:rPr>
              <a:t>PDB ID: 2PCF</a:t>
            </a:r>
          </a:p>
          <a:p>
            <a:r>
              <a:rPr lang="en-US" sz="2400" i="1" dirty="0" err="1" smtClean="0">
                <a:solidFill>
                  <a:prstClr val="black"/>
                </a:solidFill>
              </a:rPr>
              <a:t>Ubbink</a:t>
            </a:r>
            <a:r>
              <a:rPr lang="en-US" sz="2400" i="1" dirty="0" smtClean="0">
                <a:solidFill>
                  <a:prstClr val="black"/>
                </a:solidFill>
              </a:rPr>
              <a:t> et al., 1998</a:t>
            </a:r>
            <a:endParaRPr lang="ru-RU" sz="2400" i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79450" y="392651"/>
            <a:ext cx="11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X</a:t>
            </a:r>
            <a:r>
              <a:rPr lang="en-US" dirty="0" smtClean="0">
                <a:solidFill>
                  <a:prstClr val="black"/>
                </a:solidFill>
              </a:rPr>
              <a:t>-ray data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5723964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NMR data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ocuments\Thesis\prez\pc_cyt_char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22" y="324576"/>
            <a:ext cx="501015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68596" y="1521109"/>
            <a:ext cx="2736304" cy="12556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C0066"/>
                </a:solidFill>
              </a:rPr>
              <a:t>cytochrome</a:t>
            </a:r>
            <a:r>
              <a:rPr lang="ru-RU" sz="3600" b="1" dirty="0" smtClean="0">
                <a:solidFill>
                  <a:srgbClr val="CC0066"/>
                </a:solidFill>
              </a:rPr>
              <a:t> </a:t>
            </a:r>
            <a:r>
              <a:rPr lang="en-US" sz="3600" b="1" i="1" dirty="0" smtClean="0">
                <a:solidFill>
                  <a:srgbClr val="CC0066"/>
                </a:solidFill>
              </a:rPr>
              <a:t>f</a:t>
            </a:r>
            <a:endParaRPr lang="en-US" sz="3600" b="1" dirty="0">
              <a:solidFill>
                <a:srgbClr val="CC0066"/>
              </a:solidFill>
            </a:endParaRPr>
          </a:p>
          <a:p>
            <a:r>
              <a:rPr lang="en-US" sz="3600" dirty="0" smtClean="0">
                <a:solidFill>
                  <a:srgbClr val="CC0066"/>
                </a:solidFill>
              </a:rPr>
              <a:t>–4 </a:t>
            </a:r>
            <a:r>
              <a:rPr lang="en-US" sz="3600" dirty="0" err="1" smtClean="0">
                <a:solidFill>
                  <a:srgbClr val="CC0066"/>
                </a:solidFill>
              </a:rPr>
              <a:t>q</a:t>
            </a:r>
            <a:r>
              <a:rPr lang="en-US" sz="3600" baseline="-25000" dirty="0" err="1" smtClean="0">
                <a:solidFill>
                  <a:srgbClr val="CC0066"/>
                </a:solidFill>
              </a:rPr>
              <a:t>p</a:t>
            </a:r>
            <a:endParaRPr lang="en-US" sz="3600" baseline="-25000" dirty="0" smtClean="0">
              <a:solidFill>
                <a:srgbClr val="CC0066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0893" y="5390861"/>
            <a:ext cx="3539834" cy="12106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00B0F0"/>
                </a:solidFill>
              </a:rPr>
              <a:t>plastocyanin</a:t>
            </a:r>
            <a:endParaRPr lang="en-US" sz="4000" b="1" dirty="0">
              <a:solidFill>
                <a:srgbClr val="00B0F0"/>
              </a:solidFill>
            </a:endParaRPr>
          </a:p>
          <a:p>
            <a:r>
              <a:rPr lang="en-US" sz="4000" dirty="0" smtClean="0">
                <a:solidFill>
                  <a:srgbClr val="00B0F0"/>
                </a:solidFill>
              </a:rPr>
              <a:t>–8 </a:t>
            </a:r>
            <a:r>
              <a:rPr lang="en-US" sz="4000" dirty="0" err="1" smtClean="0">
                <a:solidFill>
                  <a:srgbClr val="00B0F0"/>
                </a:solidFill>
              </a:rPr>
              <a:t>q</a:t>
            </a:r>
            <a:r>
              <a:rPr lang="en-US" sz="4000" baseline="-25000" dirty="0" err="1" smtClean="0">
                <a:solidFill>
                  <a:srgbClr val="00B0F0"/>
                </a:solidFill>
              </a:rPr>
              <a:t>p</a:t>
            </a:r>
            <a:endParaRPr lang="en-US" sz="4000" baseline="-250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9004" y="4033455"/>
            <a:ext cx="455574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E59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9084" y="3817431"/>
            <a:ext cx="455574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E60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612" y="2315135"/>
            <a:ext cx="460383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K58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2490" y="3621152"/>
            <a:ext cx="556564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R209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2490" y="3313375"/>
            <a:ext cx="460383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K65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8091" y="2469024"/>
            <a:ext cx="460383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K66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2450" y="4033455"/>
            <a:ext cx="551754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K187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4850" y="3837176"/>
            <a:ext cx="551754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K185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0482" y="3025343"/>
            <a:ext cx="551754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K156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9828" y="4277608"/>
            <a:ext cx="478016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D61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512" y="4561383"/>
            <a:ext cx="478016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D42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2938" y="5116194"/>
            <a:ext cx="455574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E43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40587" y="5267957"/>
            <a:ext cx="478016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D44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5196" y="4713782"/>
            <a:ext cx="478016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D51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3510" y="5157192"/>
            <a:ext cx="455574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E45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3212" y="5805264"/>
            <a:ext cx="455574" cy="307777"/>
          </a:xfrm>
          <a:prstGeom prst="rect">
            <a:avLst/>
          </a:prstGeom>
          <a:noFill/>
          <a:effectLst>
            <a:outerShdw dist="127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E76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-13395"/>
            <a:ext cx="7308304" cy="1534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Complementary charged areas of cytochrome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plastocyanin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from higher plants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3238465"/>
            <a:ext cx="144016" cy="153889"/>
          </a:xfrm>
          <a:prstGeom prst="ellipse">
            <a:avLst/>
          </a:prstGeom>
          <a:solidFill>
            <a:srgbClr val="000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51520" y="4270449"/>
            <a:ext cx="144016" cy="153889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3140968"/>
            <a:ext cx="243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positive electric charges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4149080"/>
            <a:ext cx="252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negative electric charges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3501008"/>
            <a:ext cx="4499992" cy="33496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36712"/>
            <a:ext cx="9144000" cy="2664296"/>
          </a:xfrm>
          <a:prstGeom prst="rect">
            <a:avLst/>
          </a:prstGeom>
          <a:solidFill>
            <a:srgbClr val="D3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7384"/>
            <a:ext cx="5796136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Brownian Dynamics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79512" y="836712"/>
            <a:ext cx="4752528" cy="6287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9BBB59">
                    <a:lumMod val="50000"/>
                  </a:srgbClr>
                </a:solidFill>
              </a:rPr>
              <a:t>Langevin</a:t>
            </a:r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</a:rPr>
              <a:t> Equation</a:t>
            </a:r>
            <a:endParaRPr lang="ru-RU" sz="2800" b="1" dirty="0">
              <a:solidFill>
                <a:srgbClr val="9BBB59">
                  <a:lumMod val="50000"/>
                </a:srgb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79512" y="1484784"/>
                <a:ext cx="4149469" cy="52322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ru-RU" sz="2800" b="1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800" b="1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ru-RU" sz="28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800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𝜉</m:t>
                      </m:r>
                      <m:acc>
                        <m:accPr>
                          <m:chr m:val="̇"/>
                          <m:ctrlPr>
                            <a:rPr lang="ru-RU" sz="2800" b="1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800" b="1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ru-RU" sz="28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ru-RU" sz="2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b="1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ru-RU" sz="28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ru-RU" sz="2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84784"/>
                <a:ext cx="4149469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179512" y="2662621"/>
                <a:ext cx="2887072" cy="523220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𝜉</m:t>
                      </m:r>
                      <m:acc>
                        <m:accPr>
                          <m:chr m:val="̇"/>
                          <m:ctrlPr>
                            <a:rPr lang="ru-RU" sz="2800" b="1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800" b="1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ru-RU" sz="28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800" b="1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ru-RU" sz="2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800" b="1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d>
                      <m:r>
                        <a:rPr lang="ru-RU" sz="28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+</m:t>
                      </m:r>
                      <m:r>
                        <a:rPr lang="ru-RU" sz="2800" b="1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ru-RU" sz="2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28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62621"/>
                <a:ext cx="2887072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2118297"/>
                <a:ext cx="2365840" cy="517386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9BBB59">
                        <a:lumMod val="50000"/>
                      </a:srgbClr>
                    </a:solidFill>
                  </a:rPr>
                  <a:t>having </a:t>
                </a:r>
                <a:r>
                  <a:rPr lang="ru-RU" sz="2400" dirty="0" smtClean="0">
                    <a:solidFill>
                      <a:srgbClr val="9BBB59">
                        <a:lumMod val="50000"/>
                      </a:srgb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rgbClr val="9BBB59">
                            <a:lumMod val="50000"/>
                          </a:srgbClr>
                        </a:solidFill>
                        <a:latin typeface="Cambria Math"/>
                      </a:rPr>
                      <m:t>∆</m:t>
                    </m:r>
                    <m:r>
                      <a:rPr lang="ru-RU" sz="2400" i="1">
                        <a:solidFill>
                          <a:srgbClr val="9BBB59">
                            <a:lumMod val="50000"/>
                          </a:srgbClr>
                        </a:solidFill>
                        <a:latin typeface="Cambria Math"/>
                      </a:rPr>
                      <m:t>𝑡</m:t>
                    </m:r>
                    <m:r>
                      <a:rPr lang="ru-RU" sz="2400" i="1">
                        <a:solidFill>
                          <a:srgbClr val="9BBB59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≫</m:t>
                    </m:r>
                    <m:f>
                      <m:fPr>
                        <m:type m:val="skw"/>
                        <m:ctrlPr>
                          <a:rPr lang="ru-RU" sz="2400" i="1">
                            <a:solidFill>
                              <a:srgbClr val="9BBB59">
                                <a:lumMod val="5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9BBB59">
                                <a:lumMod val="50000"/>
                              </a:srgbClr>
                            </a:solidFill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ru-RU" sz="2400" i="1">
                            <a:solidFill>
                              <a:srgbClr val="9BBB59">
                                <a:lumMod val="50000"/>
                              </a:srgbClr>
                            </a:solidFill>
                            <a:latin typeface="Cambria Math"/>
                          </a:rPr>
                          <m:t>𝜉</m:t>
                        </m:r>
                      </m:den>
                    </m:f>
                  </m:oMath>
                </a14:m>
                <a:endParaRPr lang="ru-RU" sz="24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18297"/>
                <a:ext cx="2365840" cy="517386"/>
              </a:xfrm>
              <a:prstGeom prst="rect">
                <a:avLst/>
              </a:prstGeom>
              <a:blipFill rotWithShape="1">
                <a:blip r:embed="rId4"/>
                <a:stretch>
                  <a:fillRect l="-3856" t="-102353" r="-31620" b="-169412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4572000" y="1309367"/>
                <a:ext cx="3682803" cy="1001684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 ∆</m:t>
                          </m:r>
                          <m:r>
                            <a:rPr lang="en-US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num>
                        <m:den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tr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den>
                      </m:f>
                      <m:r>
                        <a:rPr lang="en-US" sz="20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2 </m:t>
                              </m:r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  <m:t>tr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lang="en-US" sz="20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09367"/>
                <a:ext cx="3682803" cy="10016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4572000" y="2348880"/>
                <a:ext cx="3914918" cy="1001684"/>
              </a:xfrm>
              <a:prstGeom prst="rect">
                <a:avLst/>
              </a:prstGeom>
              <a:effectLst/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0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 ∆</m:t>
                          </m:r>
                          <m:r>
                            <a:rPr lang="en-US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𝑡</m:t>
                          </m:r>
                        </m:num>
                        <m:den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rot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p>
                          </m:sSubSup>
                        </m:den>
                      </m:f>
                      <m:r>
                        <a:rPr lang="en-US" sz="20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+ </m:t>
                      </m:r>
                      <m:rad>
                        <m:radPr>
                          <m:degHide m:val="on"/>
                          <m:ctrlPr>
                            <a:rPr lang="ru-RU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2 </m:t>
                              </m:r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sz="20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ru-RU" sz="2000" i="1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  <m:t>rot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bSup>
                            </m:den>
                          </m:f>
                        </m:e>
                      </m:rad>
                      <m:r>
                        <m:rPr>
                          <m:sty m:val="p"/>
                        </m:rPr>
                        <a:rPr lang="en-US" sz="20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N</m:t>
                      </m:r>
                      <m:d>
                        <m:dPr>
                          <m:ctrlPr>
                            <a:rPr lang="ru-RU" sz="20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348880"/>
                <a:ext cx="3914918" cy="10016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Прямоугольник 14"/>
              <p:cNvSpPr/>
              <p:nvPr/>
            </p:nvSpPr>
            <p:spPr>
              <a:xfrm>
                <a:off x="323528" y="4551511"/>
                <a:ext cx="2876944" cy="461665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ru-RU" sz="240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ru-RU" sz="24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𝛻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𝜀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  <m:r>
                            <a:rPr lang="ru-RU" sz="2400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𝛻</m:t>
                          </m:r>
                          <m:r>
                            <a:rPr lang="en-US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400" b="1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lang="ru-RU" sz="24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51511"/>
                <a:ext cx="2876944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0667"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Заголовок 1"/>
          <p:cNvSpPr txBox="1">
            <a:spLocks/>
          </p:cNvSpPr>
          <p:nvPr/>
        </p:nvSpPr>
        <p:spPr>
          <a:xfrm>
            <a:off x="237372" y="3501008"/>
            <a:ext cx="3928089" cy="115377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</a:rPr>
              <a:t>Poisson-Boltzmann Electrostatics</a:t>
            </a:r>
            <a:endParaRPr lang="ru-RU" sz="2800" b="1" dirty="0">
              <a:solidFill>
                <a:srgbClr val="9BBB59">
                  <a:lumMod val="50000"/>
                </a:srgb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-72008" y="4969341"/>
                <a:ext cx="4498566" cy="1134606"/>
              </a:xfrm>
              <a:prstGeom prst="rect">
                <a:avLst/>
              </a:prstGeom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ru-RU" sz="2400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400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2400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𝜌</m:t>
                      </m:r>
                      <m:r>
                        <a:rPr lang="ru-RU" sz="2400" i="1">
                          <a:solidFill>
                            <a:srgbClr val="9BBB59">
                              <a:lumMod val="50000"/>
                            </a:srgb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rgbClr val="9BBB59">
                                  <a:lumMod val="50000"/>
                                </a:srgb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sz="2400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∞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solidFill>
                                    <a:srgbClr val="9BBB59">
                                      <a:lumMod val="50000"/>
                                    </a:srgb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rgbClr val="9BBB59">
                                          <a:lumMod val="50000"/>
                                        </a:srgb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2400" i="1">
                                          <a:solidFill>
                                            <a:srgbClr val="9BBB59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9BBB59">
                                                  <a:lumMod val="50000"/>
                                                </a:srgb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9BBB59">
                                                  <a:lumMod val="50000"/>
                                                </a:srgbClr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9BBB59">
                                                  <a:lumMod val="50000"/>
                                                </a:srgbClr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9BBB59">
                                                  <a:lumMod val="50000"/>
                                                </a:srgb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solidFill>
                                                <a:srgbClr val="9BBB59">
                                                  <a:lumMod val="50000"/>
                                                </a:srgbClr>
                                              </a:solidFill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solidFill>
                                                <a:srgbClr val="9BBB59">
                                                  <a:lumMod val="50000"/>
                                                </a:srgbClr>
                                              </a:solidFill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solidFill>
                                            <a:srgbClr val="9BBB59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  <m:t>𝜑</m:t>
                                      </m:r>
                                      <m:d>
                                        <m:dPr>
                                          <m:ctrlPr>
                                            <a:rPr lang="ru-RU" sz="2400" i="1">
                                              <a:solidFill>
                                                <a:srgbClr val="9BBB59">
                                                  <a:lumMod val="50000"/>
                                                </a:srgb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400" b="1" i="1">
                                              <a:solidFill>
                                                <a:srgbClr val="9BBB59">
                                                  <a:lumMod val="50000"/>
                                                </a:srgbClr>
                                              </a:solidFill>
                                              <a:latin typeface="Cambria Math"/>
                                            </a:rPr>
                                            <m:t>𝒓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ru-RU" sz="2400" i="1">
                                          <a:solidFill>
                                            <a:srgbClr val="9BBB59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ru-RU" sz="2400">
                                          <a:solidFill>
                                            <a:srgbClr val="9BBB59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ru-RU" sz="2400" i="1">
                                          <a:solidFill>
                                            <a:srgbClr val="9BBB59">
                                              <a:lumMod val="50000"/>
                                            </a:srgbClr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ru-RU" sz="2400" dirty="0">
                  <a:solidFill>
                    <a:srgbClr val="9BBB59">
                      <a:lumMod val="50000"/>
                    </a:srgbClr>
                  </a:solidFill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008" y="4969341"/>
                <a:ext cx="4498566" cy="113460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85676" y="260648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Ermak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McCammon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, 1978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546" y="980728"/>
            <a:ext cx="602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Macromolecules are treated as rigid bodies in viscous medium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5892512"/>
            <a:ext cx="130324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Fixed charges</a:t>
            </a:r>
            <a:br>
              <a:rPr lang="en-US" sz="1600" dirty="0" smtClean="0"/>
            </a:br>
            <a:r>
              <a:rPr lang="en-US" sz="1600" dirty="0" smtClean="0"/>
              <a:t>on protein</a:t>
            </a:r>
            <a:br>
              <a:rPr lang="en-US" sz="1600" dirty="0" smtClean="0"/>
            </a:br>
            <a:r>
              <a:rPr lang="en-US" sz="1600" dirty="0" smtClean="0"/>
              <a:t>molecule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854957" y="6138734"/>
            <a:ext cx="231050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Mobile charges (salt ions)</a:t>
            </a:r>
            <a:br>
              <a:rPr lang="en-US" sz="1600" dirty="0" smtClean="0"/>
            </a:br>
            <a:r>
              <a:rPr lang="en-US" sz="1600" dirty="0" smtClean="0"/>
              <a:t>in medium</a:t>
            </a:r>
            <a:endParaRPr lang="ru-RU" sz="16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662993" y="3501007"/>
            <a:ext cx="2862064" cy="10505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i="1" dirty="0" err="1" smtClean="0">
                <a:solidFill>
                  <a:srgbClr val="9BBB59">
                    <a:lumMod val="50000"/>
                  </a:srgbClr>
                </a:solidFill>
              </a:rPr>
              <a:t>ProKSim</a:t>
            </a:r>
            <a:endParaRPr lang="en-US" sz="2800" b="1" dirty="0">
              <a:solidFill>
                <a:srgbClr val="9BBB59">
                  <a:lumMod val="50000"/>
                </a:srgbClr>
              </a:solidFill>
            </a:endParaRPr>
          </a:p>
          <a:p>
            <a:pPr algn="l"/>
            <a:r>
              <a:rPr lang="en-US" sz="2800" b="1" dirty="0" smtClean="0">
                <a:solidFill>
                  <a:srgbClr val="9BBB59">
                    <a:lumMod val="50000"/>
                  </a:srgbClr>
                </a:solidFill>
              </a:rPr>
              <a:t>Software</a:t>
            </a:r>
            <a:endParaRPr lang="ru-RU" sz="2800" b="1" dirty="0">
              <a:solidFill>
                <a:srgbClr val="9BBB59">
                  <a:lumMod val="50000"/>
                </a:srgb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623861" y="3544462"/>
            <a:ext cx="2418178" cy="2675977"/>
            <a:chOff x="755576" y="1289965"/>
            <a:chExt cx="4950204" cy="5477939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755576" y="1289965"/>
              <a:ext cx="4950204" cy="5477939"/>
              <a:chOff x="832919" y="1052737"/>
              <a:chExt cx="1706231" cy="188813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>
              <a:xfrm flipV="1">
                <a:off x="832919" y="1052737"/>
                <a:ext cx="642737" cy="499932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>
              <a:xfrm flipV="1">
                <a:off x="1940460" y="1337168"/>
                <a:ext cx="598690" cy="52181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1926879" y="2376535"/>
                <a:ext cx="576404" cy="564332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869133" y="2089601"/>
                <a:ext cx="624689" cy="513270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H="1" flipV="1">
                <a:off x="832919" y="1552669"/>
                <a:ext cx="36214" cy="1050202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 flipH="1" flipV="1">
                <a:off x="1475656" y="1052737"/>
                <a:ext cx="18166" cy="1036863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 flipH="1" flipV="1">
                <a:off x="835878" y="1552669"/>
                <a:ext cx="1104582" cy="306309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V="1">
                <a:off x="1926879" y="1858979"/>
                <a:ext cx="15031" cy="1081888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2503283" y="1337168"/>
                <a:ext cx="35867" cy="1039367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H="1" flipV="1">
                <a:off x="1475656" y="1052737"/>
                <a:ext cx="1063494" cy="284431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H="1" flipV="1">
                <a:off x="1493822" y="2089601"/>
                <a:ext cx="1009461" cy="286934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H="1" flipV="1">
                <a:off x="869133" y="2602871"/>
                <a:ext cx="1065262" cy="337996"/>
              </a:xfrm>
              <a:prstGeom prst="line">
                <a:avLst/>
              </a:prstGeom>
              <a:ln w="190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" descr="C:\Users\PC\Documents\Thesis\prez\cyt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494" y="2204864"/>
              <a:ext cx="1796553" cy="1004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PC\Documents\Thesis\prez\pc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910" y="4279901"/>
              <a:ext cx="1796553" cy="102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Прямая со стрелкой 24"/>
            <p:cNvCxnSpPr/>
            <p:nvPr/>
          </p:nvCxnSpPr>
          <p:spPr>
            <a:xfrm flipH="1">
              <a:off x="2123728" y="2564904"/>
              <a:ext cx="936104" cy="214949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triangle" w="med" len="med"/>
              <a:tailEnd type="triangl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662993" y="5892512"/>
            <a:ext cx="3495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Khruschev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et al.,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Computer Research and Modeling,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2013, vol. 5, no. 1, pp. 47–64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969341"/>
            <a:ext cx="1570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 of</a:t>
            </a:r>
            <a:br>
              <a:rPr lang="en-US" dirty="0" smtClean="0"/>
            </a:br>
            <a:r>
              <a:rPr lang="en-US" dirty="0" smtClean="0"/>
              <a:t>BD trajectories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4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ocuments\Thesis\Дубна_2017\overla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r="18561"/>
          <a:stretch/>
        </p:blipFill>
        <p:spPr bwMode="auto">
          <a:xfrm>
            <a:off x="0" y="-27384"/>
            <a:ext cx="2670614" cy="37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290" y="3699509"/>
            <a:ext cx="5217408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accent3">
                    <a:lumMod val="50000"/>
                  </a:schemeClr>
                </a:solidFill>
              </a:rPr>
              <a:t>Density-based clustering</a:t>
            </a:r>
            <a:endParaRPr lang="ru-RU" sz="3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81" y="4797152"/>
            <a:ext cx="1988878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Ankerst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et al.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1999</a:t>
            </a:r>
          </a:p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Sander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et al.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2003</a:t>
            </a:r>
          </a:p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Elke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et al.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, 2006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74" y="4245356"/>
            <a:ext cx="322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Originally suggested for analysis </a:t>
            </a:r>
            <a:br>
              <a:rPr lang="en-US" dirty="0" smtClean="0"/>
            </a:br>
            <a:r>
              <a:rPr lang="en-US" dirty="0" smtClean="0"/>
              <a:t>of frames in video stream</a:t>
            </a:r>
            <a:endParaRPr lang="ru-RU" dirty="0"/>
          </a:p>
        </p:txBody>
      </p:sp>
      <p:sp>
        <p:nvSpPr>
          <p:cNvPr id="39" name="Заголовок 2"/>
          <p:cNvSpPr txBox="1">
            <a:spLocks/>
          </p:cNvSpPr>
          <p:nvPr/>
        </p:nvSpPr>
        <p:spPr>
          <a:xfrm>
            <a:off x="2267744" y="-27384"/>
            <a:ext cx="6876256" cy="79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Analysis of trajectories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9583" y="779944"/>
            <a:ext cx="543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Find metastable states and identify reaction pathway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24665" y="1628800"/>
            <a:ext cx="55351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Several hundreds of sampled structures of </a:t>
            </a:r>
            <a:r>
              <a:rPr lang="en-US" dirty="0" err="1" smtClean="0"/>
              <a:t>plastocyanin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approaching cytochrome </a:t>
            </a:r>
            <a:r>
              <a:rPr lang="en-US" i="1" dirty="0" smtClean="0"/>
              <a:t>f</a:t>
            </a:r>
            <a:r>
              <a:rPr lang="en-US" dirty="0" smtClean="0"/>
              <a:t> having electrostatic attraction</a:t>
            </a:r>
            <a:br>
              <a:rPr lang="en-US" dirty="0" smtClean="0"/>
            </a:br>
            <a:r>
              <a:rPr lang="en-US" dirty="0" smtClean="0"/>
              <a:t>energy over 2kT are overlaid. Cytochrome f is shown</a:t>
            </a:r>
            <a:br>
              <a:rPr lang="en-US" dirty="0" smtClean="0"/>
            </a:br>
            <a:r>
              <a:rPr lang="en-US" dirty="0" smtClean="0"/>
              <a:t>in green, </a:t>
            </a:r>
            <a:r>
              <a:rPr lang="en-US" dirty="0" err="1" smtClean="0"/>
              <a:t>plastocyanin</a:t>
            </a:r>
            <a:r>
              <a:rPr lang="en-US" dirty="0" smtClean="0"/>
              <a:t> – in magenta, copper atom in blue.</a:t>
            </a:r>
            <a:endParaRPr lang="ru-RU" dirty="0"/>
          </a:p>
        </p:txBody>
      </p:sp>
      <p:pic>
        <p:nvPicPr>
          <p:cNvPr id="3076" name="Picture 4" descr="C:\Users\PC\Documents\Thesis\Дубна_2017\OPTICS-Gaussian-dat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4406900" cy="47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89574" y="5661248"/>
            <a:ext cx="282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Adopted for molecular data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47781" y="5949280"/>
            <a:ext cx="3495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Khruschev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et al.,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Computer Research and Modeling,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2013, vol. 5, no. 1, pp. 47–64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Get dissimilarities between each two frames (RMSD):</a:t>
            </a:r>
            <a:br>
              <a:rPr lang="en-US" sz="2800" dirty="0" smtClean="0"/>
            </a:br>
            <a:r>
              <a:rPr lang="en-US" sz="2800" i="1" dirty="0" err="1" smtClean="0"/>
              <a:t>N</a:t>
            </a:r>
            <a:r>
              <a:rPr lang="en-US" sz="2000" baseline="30000" dirty="0" err="1" smtClean="0"/>
              <a:t>x</a:t>
            </a:r>
            <a:r>
              <a:rPr lang="en-US" sz="2800" i="1" dirty="0" err="1" smtClean="0"/>
              <a:t>N</a:t>
            </a:r>
            <a:r>
              <a:rPr lang="en-US" sz="2800" dirty="0" smtClean="0"/>
              <a:t> matrix</a:t>
            </a:r>
          </a:p>
          <a:p>
            <a:r>
              <a:rPr lang="en-US" sz="2800" dirty="0" smtClean="0"/>
              <a:t>For each frame find dissimilarity with </a:t>
            </a:r>
            <a:r>
              <a:rPr lang="en-US" sz="2800" i="1" dirty="0" err="1" smtClean="0"/>
              <a:t>M</a:t>
            </a:r>
            <a:r>
              <a:rPr lang="en-US" sz="2800" baseline="30000" dirty="0" err="1" smtClean="0"/>
              <a:t>th</a:t>
            </a:r>
            <a:r>
              <a:rPr lang="en-US" sz="2800" dirty="0" smtClean="0"/>
              <a:t> most similar frame – Core Distance (</a:t>
            </a:r>
            <a:r>
              <a:rPr lang="en-US" sz="2800" i="1" dirty="0" smtClean="0"/>
              <a:t>CD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Order frames according to their reachability: </a:t>
            </a:r>
          </a:p>
          <a:p>
            <a:pPr marL="839788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first add to list the frame having minimal </a:t>
            </a:r>
            <a:r>
              <a:rPr lang="en-US" sz="2800" i="1" dirty="0" smtClean="0"/>
              <a:t>CD</a:t>
            </a:r>
            <a:r>
              <a:rPr lang="en-US" sz="2800" dirty="0" smtClean="0"/>
              <a:t>,</a:t>
            </a:r>
          </a:p>
          <a:p>
            <a:pPr marL="839788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for all not-yet-ordered frames calculate their Reachability Distance (</a:t>
            </a:r>
            <a:r>
              <a:rPr lang="en-US" sz="2800" i="1" dirty="0" smtClean="0"/>
              <a:t>RD</a:t>
            </a:r>
            <a:r>
              <a:rPr lang="en-US" sz="2800" dirty="0" smtClean="0"/>
              <a:t>) from already </a:t>
            </a:r>
            <a:br>
              <a:rPr lang="en-US" sz="2800" dirty="0" smtClean="0"/>
            </a:br>
            <a:r>
              <a:rPr lang="en-US" sz="2800" dirty="0" smtClean="0"/>
              <a:t>ordered: </a:t>
            </a:r>
            <a:r>
              <a:rPr lang="en-US" sz="2800" i="1" dirty="0" smtClean="0"/>
              <a:t>RD</a:t>
            </a:r>
            <a:r>
              <a:rPr lang="en-US" sz="2800" dirty="0" smtClean="0"/>
              <a:t> = max ( </a:t>
            </a:r>
            <a:r>
              <a:rPr lang="en-US" sz="2800" i="1" dirty="0" smtClean="0"/>
              <a:t>RMSD</a:t>
            </a:r>
            <a:r>
              <a:rPr lang="en-US" sz="2800" dirty="0" smtClean="0"/>
              <a:t>, </a:t>
            </a:r>
            <a:r>
              <a:rPr lang="en-US" sz="2800" i="1" dirty="0" smtClean="0"/>
              <a:t>CD</a:t>
            </a:r>
            <a:r>
              <a:rPr lang="en-US" sz="2800" dirty="0" smtClean="0"/>
              <a:t> )</a:t>
            </a:r>
          </a:p>
          <a:p>
            <a:pPr marL="839788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add frame with minimal </a:t>
            </a:r>
            <a:r>
              <a:rPr lang="en-US" sz="2800" i="1" dirty="0" smtClean="0"/>
              <a:t>RD</a:t>
            </a:r>
            <a:r>
              <a:rPr lang="en-US" sz="2800" dirty="0" smtClean="0"/>
              <a:t> to list</a:t>
            </a:r>
          </a:p>
          <a:p>
            <a:pPr marL="839788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repeat until all frames get ordered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4330"/>
            <a:ext cx="9144000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accent3">
                    <a:lumMod val="50000"/>
                  </a:schemeClr>
                </a:solidFill>
              </a:rPr>
              <a:t>Density-based clustering algorithm</a:t>
            </a:r>
            <a:endParaRPr lang="ru-RU" sz="3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504039" y="3995079"/>
            <a:ext cx="2197509" cy="1887794"/>
          </a:xfrm>
          <a:custGeom>
            <a:avLst/>
            <a:gdLst>
              <a:gd name="connsiteX0" fmla="*/ 0 w 2197509"/>
              <a:gd name="connsiteY0" fmla="*/ 1887794 h 1887794"/>
              <a:gd name="connsiteX1" fmla="*/ 2197509 w 2197509"/>
              <a:gd name="connsiteY1" fmla="*/ 1887794 h 1887794"/>
              <a:gd name="connsiteX2" fmla="*/ 2197509 w 2197509"/>
              <a:gd name="connsiteY2" fmla="*/ 0 h 1887794"/>
              <a:gd name="connsiteX3" fmla="*/ 1519084 w 2197509"/>
              <a:gd name="connsiteY3" fmla="*/ 0 h 1887794"/>
              <a:gd name="connsiteX4" fmla="*/ 1519084 w 2197509"/>
              <a:gd name="connsiteY4" fmla="*/ 14748 h 1887794"/>
              <a:gd name="connsiteX0" fmla="*/ 0 w 2197509"/>
              <a:gd name="connsiteY0" fmla="*/ 2743201 h 2743201"/>
              <a:gd name="connsiteX1" fmla="*/ 2197509 w 2197509"/>
              <a:gd name="connsiteY1" fmla="*/ 2743201 h 2743201"/>
              <a:gd name="connsiteX2" fmla="*/ 2197509 w 2197509"/>
              <a:gd name="connsiteY2" fmla="*/ 855407 h 2743201"/>
              <a:gd name="connsiteX3" fmla="*/ 1519084 w 2197509"/>
              <a:gd name="connsiteY3" fmla="*/ 855407 h 2743201"/>
              <a:gd name="connsiteX4" fmla="*/ 1622323 w 2197509"/>
              <a:gd name="connsiteY4" fmla="*/ 0 h 2743201"/>
              <a:gd name="connsiteX0" fmla="*/ 0 w 2197509"/>
              <a:gd name="connsiteY0" fmla="*/ 1887794 h 1887794"/>
              <a:gd name="connsiteX1" fmla="*/ 2197509 w 2197509"/>
              <a:gd name="connsiteY1" fmla="*/ 1887794 h 1887794"/>
              <a:gd name="connsiteX2" fmla="*/ 2197509 w 2197509"/>
              <a:gd name="connsiteY2" fmla="*/ 0 h 1887794"/>
              <a:gd name="connsiteX3" fmla="*/ 1519084 w 2197509"/>
              <a:gd name="connsiteY3" fmla="*/ 0 h 188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509" h="1887794">
                <a:moveTo>
                  <a:pt x="0" y="1887794"/>
                </a:moveTo>
                <a:lnTo>
                  <a:pt x="2197509" y="1887794"/>
                </a:lnTo>
                <a:lnTo>
                  <a:pt x="2197509" y="0"/>
                </a:lnTo>
                <a:lnTo>
                  <a:pt x="1519084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4330"/>
            <a:ext cx="5256994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accent3">
                    <a:lumMod val="50000"/>
                  </a:schemeClr>
                </a:solidFill>
              </a:rPr>
              <a:t>Reachability distance plot</a:t>
            </a:r>
            <a:endParaRPr lang="ru-RU" sz="3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3212976"/>
            <a:ext cx="377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equivalent to hierarchical clustering </a:t>
            </a:r>
            <a:br>
              <a:rPr lang="en-US" dirty="0" smtClean="0"/>
            </a:br>
            <a:r>
              <a:rPr lang="en-US" dirty="0" err="1" smtClean="0"/>
              <a:t>dendrogram</a:t>
            </a:r>
            <a:endParaRPr lang="ru-RU" dirty="0"/>
          </a:p>
        </p:txBody>
      </p:sp>
      <p:pic>
        <p:nvPicPr>
          <p:cNvPr id="4098" name="Picture 2" descr="C:\Users\PC\Documents\Thesis\Дубна_2017\g72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30" y="3967930"/>
            <a:ext cx="3096344" cy="15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\Documents\Thesis\Дубна_2017\g73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3"/>
            <a:ext cx="3577396" cy="238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5877272"/>
            <a:ext cx="4078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Clusters are dips with at least </a:t>
            </a:r>
            <a:r>
              <a:rPr lang="en-US" i="1" dirty="0" smtClean="0"/>
              <a:t>M</a:t>
            </a:r>
            <a:r>
              <a:rPr lang="en-US" dirty="0" smtClean="0"/>
              <a:t> frames,</a:t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i="1" dirty="0" smtClean="0"/>
              <a:t>M</a:t>
            </a:r>
            <a:r>
              <a:rPr lang="en-US" dirty="0" smtClean="0"/>
              <a:t> is methods parameter also used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i="1" dirty="0" smtClean="0"/>
              <a:t>CD</a:t>
            </a:r>
            <a:r>
              <a:rPr lang="en-US" dirty="0" smtClean="0"/>
              <a:t> calculation.</a:t>
            </a:r>
            <a:endParaRPr lang="ru-RU" dirty="0"/>
          </a:p>
        </p:txBody>
      </p:sp>
      <p:pic>
        <p:nvPicPr>
          <p:cNvPr id="4100" name="Picture 4" descr="C:\Users\PC\Documents\Thesis\Дубна_2017\clust2k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5" t="12043" r="12408"/>
          <a:stretch/>
        </p:blipFill>
        <p:spPr bwMode="auto">
          <a:xfrm>
            <a:off x="4054092" y="2420888"/>
            <a:ext cx="5007117" cy="38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C\Documents\Thesis\Дубна_2017\overlay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5" r="18561"/>
          <a:stretch/>
        </p:blipFill>
        <p:spPr bwMode="auto">
          <a:xfrm>
            <a:off x="7412275" y="-27384"/>
            <a:ext cx="1552041" cy="219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86742" y="871552"/>
            <a:ext cx="29775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of 20 000 sampled </a:t>
            </a:r>
          </a:p>
          <a:p>
            <a:r>
              <a:rPr lang="en-US" dirty="0" smtClean="0"/>
              <a:t>structures of </a:t>
            </a:r>
            <a:r>
              <a:rPr lang="en-US" dirty="0" err="1" smtClean="0"/>
              <a:t>plastocyanin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approaching cytochrome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having electrostatic attraction</a:t>
            </a:r>
            <a:br>
              <a:rPr lang="en-US" dirty="0" smtClean="0"/>
            </a:br>
            <a:r>
              <a:rPr lang="en-US" dirty="0" smtClean="0"/>
              <a:t>energy over 2kT.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1416826">
            <a:off x="6987234" y="1817076"/>
            <a:ext cx="472093" cy="628192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24222" y="6237312"/>
            <a:ext cx="481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spc="-50" dirty="0" err="1" smtClean="0">
                <a:solidFill>
                  <a:schemeClr val="accent3">
                    <a:lumMod val="50000"/>
                  </a:schemeClr>
                </a:solidFill>
              </a:rPr>
              <a:t>Khruschev</a:t>
            </a:r>
            <a:r>
              <a:rPr lang="en-US" i="1" spc="-50" dirty="0" smtClean="0">
                <a:solidFill>
                  <a:schemeClr val="accent3">
                    <a:lumMod val="50000"/>
                  </a:schemeClr>
                </a:solidFill>
              </a:rPr>
              <a:t>, S.S., </a:t>
            </a:r>
            <a:r>
              <a:rPr lang="en-US" i="1" spc="-50" dirty="0" err="1" smtClean="0">
                <a:solidFill>
                  <a:schemeClr val="accent3">
                    <a:lumMod val="50000"/>
                  </a:schemeClr>
                </a:solidFill>
              </a:rPr>
              <a:t>Abaturova</a:t>
            </a:r>
            <a:r>
              <a:rPr lang="en-US" i="1" spc="-50" dirty="0" smtClean="0">
                <a:solidFill>
                  <a:schemeClr val="accent3">
                    <a:lumMod val="50000"/>
                  </a:schemeClr>
                </a:solidFill>
              </a:rPr>
              <a:t>, A.M., </a:t>
            </a:r>
            <a:r>
              <a:rPr lang="en-US" i="1" spc="-50" dirty="0" err="1" smtClean="0">
                <a:solidFill>
                  <a:schemeClr val="accent3">
                    <a:lumMod val="50000"/>
                  </a:schemeClr>
                </a:solidFill>
              </a:rPr>
              <a:t>Fedorov</a:t>
            </a:r>
            <a:r>
              <a:rPr lang="en-US" i="1" spc="-50" dirty="0" smtClean="0">
                <a:solidFill>
                  <a:schemeClr val="accent3">
                    <a:lumMod val="50000"/>
                  </a:schemeClr>
                </a:solidFill>
              </a:rPr>
              <a:t>, V.A. </a:t>
            </a:r>
            <a:r>
              <a:rPr lang="en-US" spc="-50" dirty="0" smtClean="0">
                <a:solidFill>
                  <a:schemeClr val="accent3">
                    <a:lumMod val="50000"/>
                  </a:schemeClr>
                </a:solidFill>
              </a:rPr>
              <a:t>et al.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Biophysics (2015) 60: 513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ocuments\Thesis\Дубна_2017\clust8k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t="13626" r="1845" b="2940"/>
          <a:stretch/>
        </p:blipFill>
        <p:spPr bwMode="auto">
          <a:xfrm>
            <a:off x="452735" y="1272110"/>
            <a:ext cx="6652721" cy="49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1663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of 2 200 sampled structures of </a:t>
            </a:r>
            <a:r>
              <a:rPr lang="en-US" dirty="0" err="1" smtClean="0"/>
              <a:t>plastocyanin</a:t>
            </a:r>
            <a:r>
              <a:rPr lang="en-US" dirty="0" smtClean="0"/>
              <a:t> approaching cytochrome </a:t>
            </a:r>
            <a:r>
              <a:rPr lang="en-US" i="1" dirty="0" smtClean="0"/>
              <a:t>f</a:t>
            </a:r>
            <a:r>
              <a:rPr lang="en-US" dirty="0" smtClean="0"/>
              <a:t>  having electrostatic attraction energy over 8kT.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4330"/>
            <a:ext cx="5256994" cy="7200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accent3">
                    <a:lumMod val="50000"/>
                  </a:schemeClr>
                </a:solidFill>
              </a:rPr>
              <a:t>Reachability distance plot</a:t>
            </a:r>
            <a:endParaRPr lang="ru-RU" sz="3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983" y="5507940"/>
            <a:ext cx="161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 index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-8930" y="2409957"/>
            <a:ext cx="461665" cy="248260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Reachability distance, nm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24222" y="6237312"/>
            <a:ext cx="481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spc="-50" dirty="0" err="1" smtClean="0">
                <a:solidFill>
                  <a:schemeClr val="accent3">
                    <a:lumMod val="50000"/>
                  </a:schemeClr>
                </a:solidFill>
              </a:rPr>
              <a:t>Khruschev</a:t>
            </a:r>
            <a:r>
              <a:rPr lang="en-US" i="1" spc="-50" dirty="0" smtClean="0">
                <a:solidFill>
                  <a:schemeClr val="accent3">
                    <a:lumMod val="50000"/>
                  </a:schemeClr>
                </a:solidFill>
              </a:rPr>
              <a:t>, S.S., </a:t>
            </a:r>
            <a:r>
              <a:rPr lang="en-US" i="1" spc="-50" dirty="0" err="1" smtClean="0">
                <a:solidFill>
                  <a:schemeClr val="accent3">
                    <a:lumMod val="50000"/>
                  </a:schemeClr>
                </a:solidFill>
              </a:rPr>
              <a:t>Abaturova</a:t>
            </a:r>
            <a:r>
              <a:rPr lang="en-US" i="1" spc="-50" dirty="0" smtClean="0">
                <a:solidFill>
                  <a:schemeClr val="accent3">
                    <a:lumMod val="50000"/>
                  </a:schemeClr>
                </a:solidFill>
              </a:rPr>
              <a:t>, A.M., </a:t>
            </a:r>
            <a:r>
              <a:rPr lang="en-US" i="1" spc="-50" dirty="0" err="1" smtClean="0">
                <a:solidFill>
                  <a:schemeClr val="accent3">
                    <a:lumMod val="50000"/>
                  </a:schemeClr>
                </a:solidFill>
              </a:rPr>
              <a:t>Fedorov</a:t>
            </a:r>
            <a:r>
              <a:rPr lang="en-US" i="1" spc="-50" dirty="0" smtClean="0">
                <a:solidFill>
                  <a:schemeClr val="accent3">
                    <a:lumMod val="50000"/>
                  </a:schemeClr>
                </a:solidFill>
              </a:rPr>
              <a:t>, V.A. </a:t>
            </a:r>
            <a:r>
              <a:rPr lang="en-US" spc="-50" dirty="0" smtClean="0">
                <a:solidFill>
                  <a:schemeClr val="accent3">
                    <a:lumMod val="50000"/>
                  </a:schemeClr>
                </a:solidFill>
              </a:rPr>
              <a:t>et al.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Biophysics (2015) 60: 513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EBE3C1"/>
      </a:hlink>
      <a:folHlink>
        <a:srgbClr val="EBE3C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2151</TotalTime>
  <Words>667</Words>
  <Application>Microsoft Office PowerPoint</Application>
  <PresentationFormat>Экран (4:3)</PresentationFormat>
  <Paragraphs>130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Апекс</vt:lpstr>
      <vt:lpstr>Тема Office</vt:lpstr>
      <vt:lpstr>1_Тема Office</vt:lpstr>
      <vt:lpstr>2_Тема Office</vt:lpstr>
      <vt:lpstr>3_Тема Office</vt:lpstr>
      <vt:lpstr>4_Тема Office</vt:lpstr>
      <vt:lpstr>Density Based Clustering of Brownian Dynamics Trajectories Reveals Predominant Energetically Favorable Orientations in  Protein-Protein Interactions</vt:lpstr>
      <vt:lpstr>Proteins as Mobile Electron Carriers in Photosynthesis</vt:lpstr>
      <vt:lpstr>Cytochrome b6f complex</vt:lpstr>
      <vt:lpstr>Complementary charged areas of cytochrome f and plastocyanin from higher plants</vt:lpstr>
      <vt:lpstr>Brownian Dynamics</vt:lpstr>
      <vt:lpstr>Density-based clustering</vt:lpstr>
      <vt:lpstr>Density-based clustering algorithm</vt:lpstr>
      <vt:lpstr>Reachability distance plot</vt:lpstr>
      <vt:lpstr>Reachability distance plot</vt:lpstr>
      <vt:lpstr>Predominant energetically favorable mutual orientations  of plastocyanin and cytochrome f  from higher plants</vt:lpstr>
      <vt:lpstr>Predominant energetically favorable mutual orientations of plastocyanin and cytochrome f  from Nostoc cyanobacteria</vt:lpstr>
      <vt:lpstr>Predominant energetically favorable mutual orientations of plastocyanin and cytochrome f  from Phormidium cyanobacteria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Based Clustering of Brownian Dynamics Trajectories Reveals Predominant Energetically Favorable Orientations in Protein-Protein Interactions</dc:title>
  <dc:creator>PC</dc:creator>
  <cp:lastModifiedBy>PC</cp:lastModifiedBy>
  <cp:revision>63</cp:revision>
  <dcterms:created xsi:type="dcterms:W3CDTF">2017-07-01T11:12:28Z</dcterms:created>
  <dcterms:modified xsi:type="dcterms:W3CDTF">2017-07-02T23:04:02Z</dcterms:modified>
</cp:coreProperties>
</file>