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85" r:id="rId4"/>
    <p:sldId id="267" r:id="rId5"/>
    <p:sldId id="286" r:id="rId6"/>
    <p:sldId id="269" r:id="rId7"/>
    <p:sldId id="270" r:id="rId8"/>
    <p:sldId id="257" r:id="rId9"/>
    <p:sldId id="258" r:id="rId10"/>
    <p:sldId id="275" r:id="rId11"/>
    <p:sldId id="263" r:id="rId12"/>
    <p:sldId id="280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791"/>
    <a:srgbClr val="53A9FF"/>
    <a:srgbClr val="3399FF"/>
    <a:srgbClr val="0000FF"/>
    <a:srgbClr val="FF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6B631-C415-4C25-AC76-38FACB2643C0}" type="datetimeFigureOut">
              <a:rPr lang="ru-RU" smtClean="0"/>
              <a:t>02.07.2017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284AA-3AF0-4964-BEEF-5E286AC44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9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26F2-F726-4A52-BC45-5DFE8DADFD91}" type="datetimeFigureOut">
              <a:rPr lang="ru-RU" smtClean="0"/>
              <a:t>02.07.2017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4E20-2689-4F67-8475-BE36D3752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12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26F2-F726-4A52-BC45-5DFE8DADFD91}" type="datetimeFigureOut">
              <a:rPr lang="ru-RU" smtClean="0"/>
              <a:t>02.07.2017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4E20-2689-4F67-8475-BE36D3752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69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26F2-F726-4A52-BC45-5DFE8DADFD91}" type="datetimeFigureOut">
              <a:rPr lang="ru-RU" smtClean="0"/>
              <a:t>02.07.2017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4E20-2689-4F67-8475-BE36D3752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5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26F2-F726-4A52-BC45-5DFE8DADFD91}" type="datetimeFigureOut">
              <a:rPr lang="ru-RU" smtClean="0"/>
              <a:t>02.07.2017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4E20-2689-4F67-8475-BE36D3752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59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26F2-F726-4A52-BC45-5DFE8DADFD91}" type="datetimeFigureOut">
              <a:rPr lang="ru-RU" smtClean="0"/>
              <a:t>02.07.2017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4E20-2689-4F67-8475-BE36D3752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39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26F2-F726-4A52-BC45-5DFE8DADFD91}" type="datetimeFigureOut">
              <a:rPr lang="ru-RU" smtClean="0"/>
              <a:t>02.07.2017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4E20-2689-4F67-8475-BE36D3752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9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26F2-F726-4A52-BC45-5DFE8DADFD91}" type="datetimeFigureOut">
              <a:rPr lang="ru-RU" smtClean="0"/>
              <a:t>02.07.2017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4E20-2689-4F67-8475-BE36D3752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6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26F2-F726-4A52-BC45-5DFE8DADFD91}" type="datetimeFigureOut">
              <a:rPr lang="ru-RU" smtClean="0"/>
              <a:t>02.07.2017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4E20-2689-4F67-8475-BE36D3752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39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26F2-F726-4A52-BC45-5DFE8DADFD91}" type="datetimeFigureOut">
              <a:rPr lang="ru-RU" smtClean="0"/>
              <a:t>02.07.2017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4E20-2689-4F67-8475-BE36D3752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68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26F2-F726-4A52-BC45-5DFE8DADFD91}" type="datetimeFigureOut">
              <a:rPr lang="ru-RU" smtClean="0"/>
              <a:t>02.07.2017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4E20-2689-4F67-8475-BE36D3752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8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26F2-F726-4A52-BC45-5DFE8DADFD91}" type="datetimeFigureOut">
              <a:rPr lang="ru-RU" smtClean="0"/>
              <a:t>02.07.2017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4E20-2689-4F67-8475-BE36D3752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52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26F2-F726-4A52-BC45-5DFE8DADFD91}" type="datetimeFigureOut">
              <a:rPr lang="ru-RU" smtClean="0"/>
              <a:t>02.07.2017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44E20-2689-4F67-8475-BE36D3752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17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tyx@biophys.msu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1.png"/><Relationship Id="rId4" Type="http://schemas.openxmlformats.org/officeDocument/2006/relationships/image" Target="../media/image17.wmf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1896" y="260649"/>
            <a:ext cx="5740424" cy="32403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Spectral </a:t>
            </a:r>
            <a:r>
              <a:rPr lang="en-US" sz="3200" b="1" dirty="0" smtClean="0">
                <a:solidFill>
                  <a:schemeClr val="accent1"/>
                </a:solidFill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b="1" dirty="0" smtClean="0">
                <a:solidFill>
                  <a:schemeClr val="accent1"/>
                </a:solidFill>
              </a:rPr>
              <a:t>Multi </a:t>
            </a:r>
            <a:r>
              <a:rPr lang="en-US" sz="3200" b="1" dirty="0">
                <a:solidFill>
                  <a:schemeClr val="accent1"/>
                </a:solidFill>
              </a:rPr>
              <a:t>Exponential Approximation </a:t>
            </a:r>
            <a:r>
              <a:rPr lang="en-US" sz="3200" b="1" dirty="0" smtClean="0">
                <a:solidFill>
                  <a:schemeClr val="accent1"/>
                </a:solidFill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b="1" dirty="0" smtClean="0">
                <a:solidFill>
                  <a:schemeClr val="accent1"/>
                </a:solidFill>
              </a:rPr>
              <a:t>as </a:t>
            </a:r>
            <a:r>
              <a:rPr lang="en-US" sz="3200" b="1" dirty="0">
                <a:solidFill>
                  <a:schemeClr val="accent1"/>
                </a:solidFill>
              </a:rPr>
              <a:t>a Robust Tool </a:t>
            </a:r>
            <a:r>
              <a:rPr lang="en-US" sz="3200" b="1" dirty="0" smtClean="0">
                <a:solidFill>
                  <a:schemeClr val="accent1"/>
                </a:solidFill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b="1" dirty="0" smtClean="0">
                <a:solidFill>
                  <a:schemeClr val="accent1"/>
                </a:solidFill>
              </a:rPr>
              <a:t>for </a:t>
            </a:r>
            <a:r>
              <a:rPr lang="en-US" sz="3200" b="1" dirty="0">
                <a:solidFill>
                  <a:schemeClr val="accent1"/>
                </a:solidFill>
              </a:rPr>
              <a:t>Analysis </a:t>
            </a:r>
            <a:r>
              <a:rPr lang="en-US" sz="3200" b="1" dirty="0" smtClean="0">
                <a:solidFill>
                  <a:schemeClr val="accent1"/>
                </a:solidFill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b="1" dirty="0" smtClean="0">
                <a:solidFill>
                  <a:schemeClr val="accent1"/>
                </a:solidFill>
              </a:rPr>
              <a:t>of </a:t>
            </a:r>
            <a:r>
              <a:rPr lang="en-US" sz="3200" b="1" dirty="0">
                <a:solidFill>
                  <a:schemeClr val="accent1"/>
                </a:solidFill>
              </a:rPr>
              <a:t>Complex Systems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8568952" cy="3024336"/>
          </a:xfrm>
        </p:spPr>
        <p:txBody>
          <a:bodyPr>
            <a:noAutofit/>
          </a:bodyPr>
          <a:lstStyle/>
          <a:p>
            <a:r>
              <a:rPr lang="en-US" sz="2400" b="1" dirty="0"/>
              <a:t>Sergei </a:t>
            </a:r>
            <a:r>
              <a:rPr lang="en-US" sz="2400" b="1" dirty="0" smtClean="0"/>
              <a:t>KHRUSCHEV</a:t>
            </a:r>
            <a:r>
              <a:rPr lang="en-US" sz="2400" dirty="0" smtClean="0"/>
              <a:t>, </a:t>
            </a:r>
            <a:r>
              <a:rPr lang="en-US" sz="2400" dirty="0"/>
              <a:t>Tatiana PLYUSNINA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 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Lomonosov</a:t>
            </a:r>
            <a:r>
              <a:rPr lang="en-US" sz="2000" dirty="0" smtClean="0">
                <a:solidFill>
                  <a:schemeClr val="tx1"/>
                </a:solidFill>
              </a:rPr>
              <a:t> Moscow State University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School of Biology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Biophysics Department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2000" i="1" u="sng" dirty="0" err="1" smtClean="0">
                <a:hlinkClick r:id="rId2"/>
              </a:rPr>
              <a:t>styx</a:t>
            </a:r>
            <a:r>
              <a:rPr lang="ru-RU" sz="2000" i="1" u="sng" dirty="0">
                <a:hlinkClick r:id="rId2"/>
              </a:rPr>
              <a:t>@</a:t>
            </a:r>
            <a:r>
              <a:rPr lang="en-US" sz="2000" i="1" u="sng" dirty="0" err="1">
                <a:hlinkClick r:id="rId2"/>
              </a:rPr>
              <a:t>biophys</a:t>
            </a:r>
            <a:r>
              <a:rPr lang="ru-RU" sz="2000" i="1" u="sng" dirty="0">
                <a:hlinkClick r:id="rId2"/>
              </a:rPr>
              <a:t>.</a:t>
            </a:r>
            <a:r>
              <a:rPr lang="en-US" sz="2000" i="1" u="sng" dirty="0" err="1">
                <a:hlinkClick r:id="rId2"/>
              </a:rPr>
              <a:t>msu</a:t>
            </a:r>
            <a:r>
              <a:rPr lang="ru-RU" sz="2000" i="1" u="sng" dirty="0">
                <a:hlinkClick r:id="rId2"/>
              </a:rPr>
              <a:t>.</a:t>
            </a:r>
            <a:r>
              <a:rPr lang="en-US" sz="2000" i="1" u="sng" dirty="0" err="1" smtClean="0">
                <a:hlinkClick r:id="rId2"/>
              </a:rPr>
              <a:t>ru</a:t>
            </a:r>
            <a:endParaRPr lang="en-US" sz="2000" i="1" u="sng" dirty="0" smtClean="0"/>
          </a:p>
          <a:p>
            <a:endParaRPr lang="en-US" sz="2000" i="1" u="sng" dirty="0"/>
          </a:p>
          <a:p>
            <a:r>
              <a:rPr lang="en-US" sz="1800" dirty="0"/>
              <a:t>This work is supported by Russian Foundation for Basic Research project </a:t>
            </a:r>
            <a:r>
              <a:rPr lang="en-US" sz="1800" dirty="0" smtClean="0"/>
              <a:t>17-04-00676</a:t>
            </a:r>
            <a:endParaRPr lang="ru-RU" sz="1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296" y="494364"/>
            <a:ext cx="1221176" cy="160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r="9366"/>
          <a:stretch/>
        </p:blipFill>
        <p:spPr bwMode="auto">
          <a:xfrm>
            <a:off x="35496" y="447716"/>
            <a:ext cx="1676400" cy="175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677" y="-15771"/>
            <a:ext cx="8962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The International Conference “Mathematical Modeling and Computational Physics, 2017” (MMCP2017</a:t>
            </a:r>
            <a:r>
              <a:rPr lang="en-US" sz="1600" b="1" dirty="0" smtClean="0">
                <a:latin typeface="+mj-lt"/>
              </a:rPr>
              <a:t>)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96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583867" y="88900"/>
            <a:ext cx="8079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2800" b="1" dirty="0" smtClean="0">
                <a:solidFill>
                  <a:srgbClr val="0070C0"/>
                </a:solidFill>
              </a:rPr>
              <a:t>Fluorimeters are widely used to monitor plant health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66533"/>
            <a:ext cx="4051151" cy="303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4184"/>
          <a:stretch/>
        </p:blipFill>
        <p:spPr bwMode="auto">
          <a:xfrm>
            <a:off x="611560" y="1052736"/>
            <a:ext cx="612370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7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24420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Electron transfer in Photosystem II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causes changes in chlorophyll </a:t>
            </a:r>
            <a:r>
              <a:rPr lang="en-US" sz="2000" b="1" i="1" dirty="0" smtClean="0">
                <a:solidFill>
                  <a:schemeClr val="accent1"/>
                </a:solidFill>
              </a:rPr>
              <a:t>a</a:t>
            </a:r>
            <a:r>
              <a:rPr lang="en-US" sz="2000" b="1" dirty="0" smtClean="0">
                <a:solidFill>
                  <a:schemeClr val="accent1"/>
                </a:solidFill>
              </a:rPr>
              <a:t> fluorescence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6" name="AutoShape 154"/>
          <p:cNvSpPr>
            <a:spLocks noChangeArrowheads="1"/>
          </p:cNvSpPr>
          <p:nvPr/>
        </p:nvSpPr>
        <p:spPr bwMode="auto">
          <a:xfrm>
            <a:off x="2997175" y="2053432"/>
            <a:ext cx="3060700" cy="3416300"/>
          </a:xfrm>
          <a:prstGeom prst="roundRect">
            <a:avLst>
              <a:gd name="adj" fmla="val 32542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61"/>
          <p:cNvSpPr>
            <a:spLocks noChangeArrowheads="1"/>
          </p:cNvSpPr>
          <p:nvPr/>
        </p:nvSpPr>
        <p:spPr bwMode="auto">
          <a:xfrm>
            <a:off x="3732188" y="1747045"/>
            <a:ext cx="1612900" cy="4000500"/>
          </a:xfrm>
          <a:prstGeom prst="roundRect">
            <a:avLst>
              <a:gd name="adj" fmla="val 32542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78"/>
          <p:cNvSpPr>
            <a:spLocks noChangeArrowheads="1"/>
          </p:cNvSpPr>
          <p:nvPr/>
        </p:nvSpPr>
        <p:spPr bwMode="auto">
          <a:xfrm>
            <a:off x="3003526" y="4528346"/>
            <a:ext cx="68127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GB" altLang="ru-RU" sz="2400" b="1"/>
              <a:t>Chl</a:t>
            </a:r>
            <a:endParaRPr lang="ru-RU" altLang="ru-RU" sz="2400" b="1"/>
          </a:p>
        </p:txBody>
      </p:sp>
      <p:sp>
        <p:nvSpPr>
          <p:cNvPr id="9" name="Rectangle 179"/>
          <p:cNvSpPr>
            <a:spLocks noChangeArrowheads="1"/>
          </p:cNvSpPr>
          <p:nvPr/>
        </p:nvSpPr>
        <p:spPr bwMode="auto">
          <a:xfrm>
            <a:off x="4351314" y="3906046"/>
            <a:ext cx="860425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400" b="1"/>
              <a:t>Phe</a:t>
            </a:r>
          </a:p>
        </p:txBody>
      </p:sp>
      <p:sp>
        <p:nvSpPr>
          <p:cNvPr id="10" name="Rectangle 180"/>
          <p:cNvSpPr>
            <a:spLocks noChangeArrowheads="1"/>
          </p:cNvSpPr>
          <p:nvPr/>
        </p:nvSpPr>
        <p:spPr bwMode="auto">
          <a:xfrm>
            <a:off x="3840139" y="2897983"/>
            <a:ext cx="5722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400" b="1"/>
              <a:t>Q</a:t>
            </a:r>
            <a:r>
              <a:rPr lang="ru-RU" altLang="ru-RU" sz="2400" b="1" baseline="-25000"/>
              <a:t>A</a:t>
            </a:r>
          </a:p>
        </p:txBody>
      </p:sp>
      <p:sp>
        <p:nvSpPr>
          <p:cNvPr id="11" name="Rectangle 181"/>
          <p:cNvSpPr>
            <a:spLocks noChangeArrowheads="1"/>
          </p:cNvSpPr>
          <p:nvPr/>
        </p:nvSpPr>
        <p:spPr bwMode="auto">
          <a:xfrm>
            <a:off x="4559276" y="2034383"/>
            <a:ext cx="5722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400" b="1"/>
              <a:t>Q</a:t>
            </a:r>
            <a:r>
              <a:rPr lang="ru-RU" altLang="ru-RU" sz="2400" b="1" baseline="-25000"/>
              <a:t>B</a:t>
            </a:r>
          </a:p>
        </p:txBody>
      </p:sp>
      <p:sp>
        <p:nvSpPr>
          <p:cNvPr id="12" name="Rectangle 182"/>
          <p:cNvSpPr>
            <a:spLocks noChangeArrowheads="1"/>
          </p:cNvSpPr>
          <p:nvPr/>
        </p:nvSpPr>
        <p:spPr bwMode="auto">
          <a:xfrm>
            <a:off x="3589313" y="5926933"/>
            <a:ext cx="100806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ru-RU" sz="2400" b="1"/>
              <a:t>2H</a:t>
            </a:r>
            <a:r>
              <a:rPr lang="en-US" altLang="ru-RU" sz="2400" b="1" baseline="-25000"/>
              <a:t>2</a:t>
            </a:r>
            <a:r>
              <a:rPr lang="en-US" altLang="ru-RU" sz="2400" b="1"/>
              <a:t>O</a:t>
            </a:r>
            <a:endParaRPr lang="ru-RU" altLang="ru-RU" sz="2400" b="1"/>
          </a:p>
        </p:txBody>
      </p:sp>
      <p:sp>
        <p:nvSpPr>
          <p:cNvPr id="13" name="Rectangle 183"/>
          <p:cNvSpPr>
            <a:spLocks noChangeArrowheads="1"/>
          </p:cNvSpPr>
          <p:nvPr/>
        </p:nvSpPr>
        <p:spPr bwMode="auto">
          <a:xfrm>
            <a:off x="4010001" y="4874421"/>
            <a:ext cx="75406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ru-RU" sz="2400" b="1"/>
              <a:t>P</a:t>
            </a:r>
            <a:r>
              <a:rPr lang="en-US" altLang="ru-RU" sz="2400" b="1" baseline="-25000"/>
              <a:t>680</a:t>
            </a:r>
            <a:endParaRPr lang="ru-RU" altLang="ru-RU" sz="2400" b="1"/>
          </a:p>
        </p:txBody>
      </p:sp>
      <p:sp>
        <p:nvSpPr>
          <p:cNvPr id="14" name="Arc 184"/>
          <p:cNvSpPr>
            <a:spLocks/>
          </p:cNvSpPr>
          <p:nvPr/>
        </p:nvSpPr>
        <p:spPr bwMode="auto">
          <a:xfrm>
            <a:off x="4011588" y="5742783"/>
            <a:ext cx="1116012" cy="354013"/>
          </a:xfrm>
          <a:custGeom>
            <a:avLst/>
            <a:gdLst>
              <a:gd name="G0" fmla="+- 19866 0 0"/>
              <a:gd name="G1" fmla="+- 21600 0 0"/>
              <a:gd name="G2" fmla="+- 21600 0 0"/>
              <a:gd name="T0" fmla="*/ 0 w 39575"/>
              <a:gd name="T1" fmla="*/ 13120 h 21600"/>
              <a:gd name="T2" fmla="*/ 39575 w 39575"/>
              <a:gd name="T3" fmla="*/ 12762 h 21600"/>
              <a:gd name="T4" fmla="*/ 19866 w 395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575" h="21600" fill="none" extrusionOk="0">
                <a:moveTo>
                  <a:pt x="0" y="13120"/>
                </a:moveTo>
                <a:cubicBezTo>
                  <a:pt x="3396" y="5162"/>
                  <a:pt x="11214" y="0"/>
                  <a:pt x="19866" y="0"/>
                </a:cubicBezTo>
                <a:cubicBezTo>
                  <a:pt x="28376" y="0"/>
                  <a:pt x="36093" y="4996"/>
                  <a:pt x="39575" y="12761"/>
                </a:cubicBezTo>
              </a:path>
              <a:path w="39575" h="21600" stroke="0" extrusionOk="0">
                <a:moveTo>
                  <a:pt x="0" y="13120"/>
                </a:moveTo>
                <a:cubicBezTo>
                  <a:pt x="3396" y="5162"/>
                  <a:pt x="11214" y="0"/>
                  <a:pt x="19866" y="0"/>
                </a:cubicBezTo>
                <a:cubicBezTo>
                  <a:pt x="28376" y="0"/>
                  <a:pt x="36093" y="4996"/>
                  <a:pt x="39575" y="12761"/>
                </a:cubicBezTo>
                <a:lnTo>
                  <a:pt x="19866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85"/>
          <p:cNvSpPr txBox="1">
            <a:spLocks noChangeArrowheads="1"/>
          </p:cNvSpPr>
          <p:nvPr/>
        </p:nvSpPr>
        <p:spPr bwMode="auto">
          <a:xfrm>
            <a:off x="4886301" y="5926932"/>
            <a:ext cx="145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ru-RU" sz="2400" b="1">
                <a:solidFill>
                  <a:srgbClr val="000000"/>
                </a:solidFill>
              </a:rPr>
              <a:t>4H</a:t>
            </a:r>
            <a:r>
              <a:rPr lang="en-US" altLang="ru-RU" sz="2400" b="1" baseline="-25000">
                <a:solidFill>
                  <a:srgbClr val="000000"/>
                </a:solidFill>
              </a:rPr>
              <a:t>L</a:t>
            </a:r>
            <a:r>
              <a:rPr lang="en-GB" altLang="ru-RU" sz="2400" b="1" baseline="30000">
                <a:solidFill>
                  <a:srgbClr val="000000"/>
                </a:solidFill>
              </a:rPr>
              <a:t>+</a:t>
            </a:r>
            <a:r>
              <a:rPr lang="en-GB" altLang="ru-RU" sz="2400" b="1">
                <a:solidFill>
                  <a:srgbClr val="000000"/>
                </a:solidFill>
              </a:rPr>
              <a:t>+O</a:t>
            </a:r>
            <a:r>
              <a:rPr lang="en-GB" altLang="ru-RU" sz="2400" b="1" baseline="-25000">
                <a:solidFill>
                  <a:srgbClr val="000000"/>
                </a:solidFill>
              </a:rPr>
              <a:t>2</a:t>
            </a:r>
            <a:endParaRPr lang="ru-RU" altLang="ru-RU" sz="2400" b="1"/>
          </a:p>
        </p:txBody>
      </p:sp>
      <p:sp>
        <p:nvSpPr>
          <p:cNvPr id="16" name="Arc 186"/>
          <p:cNvSpPr>
            <a:spLocks/>
          </p:cNvSpPr>
          <p:nvPr/>
        </p:nvSpPr>
        <p:spPr bwMode="auto">
          <a:xfrm rot="-2631589" flipH="1" flipV="1">
            <a:off x="4779939" y="1453357"/>
            <a:ext cx="681037" cy="357188"/>
          </a:xfrm>
          <a:custGeom>
            <a:avLst/>
            <a:gdLst>
              <a:gd name="G0" fmla="+- 8551 0 0"/>
              <a:gd name="G1" fmla="+- 21600 0 0"/>
              <a:gd name="G2" fmla="+- 21600 0 0"/>
              <a:gd name="T0" fmla="*/ 0 w 28260"/>
              <a:gd name="T1" fmla="*/ 1765 h 21600"/>
              <a:gd name="T2" fmla="*/ 28260 w 28260"/>
              <a:gd name="T3" fmla="*/ 12762 h 21600"/>
              <a:gd name="T4" fmla="*/ 8551 w 2826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260" h="21600" fill="none" extrusionOk="0">
                <a:moveTo>
                  <a:pt x="-1" y="1764"/>
                </a:moveTo>
                <a:cubicBezTo>
                  <a:pt x="2700" y="600"/>
                  <a:pt x="5610" y="0"/>
                  <a:pt x="8551" y="0"/>
                </a:cubicBezTo>
                <a:cubicBezTo>
                  <a:pt x="17061" y="0"/>
                  <a:pt x="24778" y="4996"/>
                  <a:pt x="28260" y="12761"/>
                </a:cubicBezTo>
              </a:path>
              <a:path w="28260" h="21600" stroke="0" extrusionOk="0">
                <a:moveTo>
                  <a:pt x="-1" y="1764"/>
                </a:moveTo>
                <a:cubicBezTo>
                  <a:pt x="2700" y="600"/>
                  <a:pt x="5610" y="0"/>
                  <a:pt x="8551" y="0"/>
                </a:cubicBezTo>
                <a:cubicBezTo>
                  <a:pt x="17061" y="0"/>
                  <a:pt x="24778" y="4996"/>
                  <a:pt x="28260" y="12761"/>
                </a:cubicBezTo>
                <a:lnTo>
                  <a:pt x="8551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187"/>
          <p:cNvSpPr>
            <a:spLocks noChangeArrowheads="1"/>
          </p:cNvSpPr>
          <p:nvPr/>
        </p:nvSpPr>
        <p:spPr bwMode="auto">
          <a:xfrm>
            <a:off x="4429100" y="1872457"/>
            <a:ext cx="838200" cy="8382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Line 188"/>
          <p:cNvSpPr>
            <a:spLocks noChangeShapeType="1"/>
          </p:cNvSpPr>
          <p:nvPr/>
        </p:nvSpPr>
        <p:spPr bwMode="auto">
          <a:xfrm>
            <a:off x="3603600" y="4869657"/>
            <a:ext cx="457200" cy="2667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Rectangle 189"/>
          <p:cNvSpPr>
            <a:spLocks noChangeArrowheads="1"/>
          </p:cNvSpPr>
          <p:nvPr/>
        </p:nvSpPr>
        <p:spPr bwMode="auto">
          <a:xfrm>
            <a:off x="2110635" y="3458223"/>
            <a:ext cx="434414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b="1" i="1" dirty="0" err="1">
                <a:latin typeface="Times New Roman" panose="02020603050405020304" pitchFamily="18" charset="0"/>
              </a:rPr>
              <a:t>h</a:t>
            </a:r>
            <a:r>
              <a:rPr lang="ru-RU" altLang="ru-RU" b="1" i="1" dirty="0" err="1">
                <a:latin typeface="Symbol" panose="05050102010706020507" pitchFamily="18" charset="2"/>
              </a:rPr>
              <a:t>n</a:t>
            </a:r>
            <a:endParaRPr lang="ru-RU" altLang="ru-RU" b="1" i="1" dirty="0">
              <a:latin typeface="Symbol" panose="05050102010706020507" pitchFamily="18" charset="2"/>
            </a:endParaRPr>
          </a:p>
        </p:txBody>
      </p:sp>
      <p:sp>
        <p:nvSpPr>
          <p:cNvPr id="20" name="Line 190"/>
          <p:cNvSpPr>
            <a:spLocks noChangeShapeType="1"/>
          </p:cNvSpPr>
          <p:nvPr/>
        </p:nvSpPr>
        <p:spPr bwMode="auto">
          <a:xfrm flipV="1">
            <a:off x="4403700" y="4387057"/>
            <a:ext cx="355600" cy="533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191"/>
          <p:cNvSpPr>
            <a:spLocks noChangeShapeType="1"/>
          </p:cNvSpPr>
          <p:nvPr/>
        </p:nvSpPr>
        <p:spPr bwMode="auto">
          <a:xfrm flipH="1" flipV="1">
            <a:off x="4251300" y="3409157"/>
            <a:ext cx="457200" cy="4191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192"/>
          <p:cNvSpPr>
            <a:spLocks noChangeShapeType="1"/>
          </p:cNvSpPr>
          <p:nvPr/>
        </p:nvSpPr>
        <p:spPr bwMode="auto">
          <a:xfrm flipV="1">
            <a:off x="4060800" y="2405857"/>
            <a:ext cx="508000" cy="45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Text Box 193"/>
          <p:cNvSpPr txBox="1">
            <a:spLocks noChangeArrowheads="1"/>
          </p:cNvSpPr>
          <p:nvPr/>
        </p:nvSpPr>
        <p:spPr bwMode="auto">
          <a:xfrm>
            <a:off x="5205389" y="110252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ru-RU" sz="2400" b="1">
                <a:solidFill>
                  <a:srgbClr val="000000"/>
                </a:solidFill>
              </a:rPr>
              <a:t>2H</a:t>
            </a:r>
            <a:r>
              <a:rPr lang="en-US" altLang="ru-RU" sz="2400" b="1" baseline="-25000">
                <a:solidFill>
                  <a:srgbClr val="000000"/>
                </a:solidFill>
              </a:rPr>
              <a:t>S</a:t>
            </a:r>
            <a:r>
              <a:rPr lang="en-GB" altLang="ru-RU" sz="2400" b="1" baseline="30000">
                <a:solidFill>
                  <a:srgbClr val="000000"/>
                </a:solidFill>
              </a:rPr>
              <a:t>+</a:t>
            </a:r>
            <a:endParaRPr lang="ru-RU" altLang="ru-RU" sz="2400" b="1"/>
          </a:p>
        </p:txBody>
      </p:sp>
      <p:sp>
        <p:nvSpPr>
          <p:cNvPr id="24" name="Arc 194"/>
          <p:cNvSpPr>
            <a:spLocks/>
          </p:cNvSpPr>
          <p:nvPr/>
        </p:nvSpPr>
        <p:spPr bwMode="auto">
          <a:xfrm rot="19899144" flipV="1">
            <a:off x="4036988" y="5325270"/>
            <a:ext cx="449262" cy="412750"/>
          </a:xfrm>
          <a:custGeom>
            <a:avLst/>
            <a:gdLst>
              <a:gd name="G0" fmla="+- 5168 0 0"/>
              <a:gd name="G1" fmla="+- 21600 0 0"/>
              <a:gd name="G2" fmla="+- 21600 0 0"/>
              <a:gd name="T0" fmla="*/ 0 w 24877"/>
              <a:gd name="T1" fmla="*/ 627 h 21600"/>
              <a:gd name="T2" fmla="*/ 24877 w 24877"/>
              <a:gd name="T3" fmla="*/ 12762 h 21600"/>
              <a:gd name="T4" fmla="*/ 5168 w 2487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877" h="21600" fill="none" extrusionOk="0">
                <a:moveTo>
                  <a:pt x="0" y="627"/>
                </a:moveTo>
                <a:cubicBezTo>
                  <a:pt x="1691" y="210"/>
                  <a:pt x="3426" y="0"/>
                  <a:pt x="5168" y="0"/>
                </a:cubicBezTo>
                <a:cubicBezTo>
                  <a:pt x="13678" y="0"/>
                  <a:pt x="21395" y="4996"/>
                  <a:pt x="24877" y="12761"/>
                </a:cubicBezTo>
              </a:path>
              <a:path w="24877" h="21600" stroke="0" extrusionOk="0">
                <a:moveTo>
                  <a:pt x="0" y="627"/>
                </a:moveTo>
                <a:cubicBezTo>
                  <a:pt x="1691" y="210"/>
                  <a:pt x="3426" y="0"/>
                  <a:pt x="5168" y="0"/>
                </a:cubicBezTo>
                <a:cubicBezTo>
                  <a:pt x="13678" y="0"/>
                  <a:pt x="21395" y="4996"/>
                  <a:pt x="24877" y="12761"/>
                </a:cubicBezTo>
                <a:lnTo>
                  <a:pt x="5168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195"/>
          <p:cNvSpPr>
            <a:spLocks noChangeArrowheads="1"/>
          </p:cNvSpPr>
          <p:nvPr/>
        </p:nvSpPr>
        <p:spPr bwMode="auto">
          <a:xfrm rot="-1320000">
            <a:off x="2761022" y="3612556"/>
            <a:ext cx="266700" cy="1028700"/>
          </a:xfrm>
          <a:prstGeom prst="lightningBolt">
            <a:avLst/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Text Box 196"/>
          <p:cNvSpPr txBox="1">
            <a:spLocks noChangeArrowheads="1"/>
          </p:cNvSpPr>
          <p:nvPr/>
        </p:nvSpPr>
        <p:spPr bwMode="auto">
          <a:xfrm>
            <a:off x="2740000" y="1375570"/>
            <a:ext cx="847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i="1"/>
              <a:t>stroma</a:t>
            </a:r>
            <a:endParaRPr lang="ru-RU" altLang="ru-RU" i="1"/>
          </a:p>
        </p:txBody>
      </p:sp>
      <p:sp>
        <p:nvSpPr>
          <p:cNvPr id="27" name="Text Box 197"/>
          <p:cNvSpPr txBox="1">
            <a:spLocks noChangeArrowheads="1"/>
          </p:cNvSpPr>
          <p:nvPr/>
        </p:nvSpPr>
        <p:spPr bwMode="auto">
          <a:xfrm>
            <a:off x="2714601" y="5758657"/>
            <a:ext cx="7681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i="1"/>
              <a:t>lumen</a:t>
            </a:r>
            <a:endParaRPr lang="ru-RU" altLang="ru-RU" i="1"/>
          </a:p>
        </p:txBody>
      </p:sp>
      <p:sp>
        <p:nvSpPr>
          <p:cNvPr id="28" name="Line 198"/>
          <p:cNvSpPr>
            <a:spLocks noChangeShapeType="1"/>
          </p:cNvSpPr>
          <p:nvPr/>
        </p:nvSpPr>
        <p:spPr bwMode="auto">
          <a:xfrm>
            <a:off x="2676500" y="5758657"/>
            <a:ext cx="368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199"/>
          <p:cNvSpPr>
            <a:spLocks noChangeShapeType="1"/>
          </p:cNvSpPr>
          <p:nvPr/>
        </p:nvSpPr>
        <p:spPr bwMode="auto">
          <a:xfrm>
            <a:off x="2689200" y="1734345"/>
            <a:ext cx="368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79917" y="44624"/>
            <a:ext cx="5487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2400" b="1" dirty="0" smtClean="0">
                <a:solidFill>
                  <a:srgbClr val="0070C0"/>
                </a:solidFill>
              </a:rPr>
              <a:t>Spectral multi exponential approximation</a:t>
            </a:r>
            <a:r>
              <a:rPr lang="en-US" altLang="ru-RU" b="1" dirty="0" smtClean="0">
                <a:solidFill>
                  <a:srgbClr val="0070C0"/>
                </a:solidFill>
              </a:rPr>
              <a:t/>
            </a:r>
            <a:br>
              <a:rPr lang="en-US" altLang="ru-RU" b="1" dirty="0" smtClean="0">
                <a:solidFill>
                  <a:srgbClr val="0070C0"/>
                </a:solidFill>
              </a:rPr>
            </a:br>
            <a:r>
              <a:rPr lang="en-US" altLang="ru-RU" b="1" dirty="0" smtClean="0">
                <a:solidFill>
                  <a:srgbClr val="0070C0"/>
                </a:solidFill>
              </a:rPr>
              <a:t>of</a:t>
            </a:r>
            <a:r>
              <a:rPr lang="ru-RU" altLang="ru-RU" b="1" dirty="0" smtClean="0">
                <a:solidFill>
                  <a:srgbClr val="0070C0"/>
                </a:solidFill>
              </a:rPr>
              <a:t> </a:t>
            </a:r>
            <a:r>
              <a:rPr lang="en-US" altLang="ru-RU" b="1" i="1" dirty="0">
                <a:solidFill>
                  <a:srgbClr val="0070C0"/>
                </a:solidFill>
              </a:rPr>
              <a:t>Chlorella sp.</a:t>
            </a:r>
            <a:r>
              <a:rPr lang="en-US" altLang="ru-RU" b="1" dirty="0">
                <a:solidFill>
                  <a:srgbClr val="0070C0"/>
                </a:solidFill>
              </a:rPr>
              <a:t> </a:t>
            </a:r>
            <a:r>
              <a:rPr lang="en-US" altLang="ru-RU" b="1" dirty="0" smtClean="0">
                <a:solidFill>
                  <a:srgbClr val="0070C0"/>
                </a:solidFill>
              </a:rPr>
              <a:t>chlorophyll </a:t>
            </a:r>
            <a:r>
              <a:rPr lang="en-US" altLang="ru-RU" b="1" i="1" dirty="0" smtClean="0">
                <a:solidFill>
                  <a:srgbClr val="0070C0"/>
                </a:solidFill>
              </a:rPr>
              <a:t>a</a:t>
            </a:r>
            <a:r>
              <a:rPr lang="en-US" altLang="ru-RU" b="1" dirty="0" smtClean="0">
                <a:solidFill>
                  <a:srgbClr val="0070C0"/>
                </a:solidFill>
              </a:rPr>
              <a:t> fluorescence transients</a:t>
            </a:r>
            <a:endParaRPr lang="ru-RU" altLang="ru-RU" b="1" dirty="0">
              <a:solidFill>
                <a:srgbClr val="0070C0"/>
              </a:solidFill>
            </a:endParaRPr>
          </a:p>
        </p:txBody>
      </p:sp>
      <p:pic>
        <p:nvPicPr>
          <p:cNvPr id="23620" name="Picture 68" descr="C:\Users\PC\Documents\pyPhotoSyn\doc\Dubna_2017\chlore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22" y="860622"/>
            <a:ext cx="7319822" cy="598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836712"/>
            <a:ext cx="4139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Fluorescence transients were automatically sampled each 1 hour of  microalgae growth in </a:t>
            </a:r>
            <a:r>
              <a:rPr lang="en-US" sz="1400" dirty="0" err="1" smtClean="0"/>
              <a:t>biophotoreactor</a:t>
            </a:r>
            <a:r>
              <a:rPr lang="en-US" sz="1400" dirty="0" smtClean="0"/>
              <a:t> on Tamiya’s medium (1:20 dilution).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812360" y="5157192"/>
            <a:ext cx="1187624" cy="1384995"/>
          </a:xfrm>
          <a:prstGeom prst="rect">
            <a:avLst/>
          </a:prstGeom>
          <a:solidFill>
            <a:srgbClr val="53A9FF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Prompt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fluorescence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rise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indicates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stress condition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>
            <a:stCxn id="7" idx="1"/>
          </p:cNvCxnSpPr>
          <p:nvPr/>
        </p:nvCxnSpPr>
        <p:spPr>
          <a:xfrm flipH="1">
            <a:off x="6588224" y="5849690"/>
            <a:ext cx="1224136" cy="315614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74532" y="2427813"/>
            <a:ext cx="1925452" cy="954107"/>
          </a:xfrm>
          <a:prstGeom prst="rect">
            <a:avLst/>
          </a:prstGeom>
          <a:solidFill>
            <a:srgbClr val="C8E79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Appearance of additional JI phase</a:t>
            </a:r>
            <a:br>
              <a:rPr lang="en-US" sz="1400" b="1" dirty="0" smtClean="0"/>
            </a:br>
            <a:r>
              <a:rPr lang="en-US" sz="1400" b="1" dirty="0" smtClean="0"/>
              <a:t>indicates change in</a:t>
            </a:r>
            <a:endParaRPr lang="en-US" sz="1400" b="1" dirty="0"/>
          </a:p>
          <a:p>
            <a:r>
              <a:rPr lang="en-US" sz="1400" b="1" dirty="0" smtClean="0"/>
              <a:t>PSII:PQ:PSI ratios</a:t>
            </a:r>
            <a:endParaRPr lang="ru-RU" sz="14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860032" y="2904866"/>
            <a:ext cx="2214500" cy="203630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1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97" y="44624"/>
            <a:ext cx="6690320" cy="597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t="658" r="19326" b="-658"/>
          <a:stretch/>
        </p:blipFill>
        <p:spPr bwMode="auto">
          <a:xfrm>
            <a:off x="-40138" y="5353131"/>
            <a:ext cx="3022670" cy="150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060848"/>
            <a:ext cx="2975342" cy="297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362400"/>
              </p:ext>
            </p:extLst>
          </p:nvPr>
        </p:nvGraphicFramePr>
        <p:xfrm>
          <a:off x="4582883" y="5949280"/>
          <a:ext cx="3805541" cy="94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6" imgW="1765080" imgH="431640" progId="Equation.DSMT4">
                  <p:embed/>
                </p:oleObj>
              </mc:Choice>
              <mc:Fallback>
                <p:oleObj name="Equation" r:id="rId6" imgW="1765080" imgH="43164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2883" y="5949280"/>
                        <a:ext cx="3805541" cy="941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40" y="908720"/>
            <a:ext cx="414046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3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975801" y="252883"/>
            <a:ext cx="3015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Typical experiment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179512" y="1772816"/>
            <a:ext cx="1828800" cy="1238865"/>
          </a:xfrm>
          <a:custGeom>
            <a:avLst/>
            <a:gdLst>
              <a:gd name="connsiteX0" fmla="*/ 0 w 1828800"/>
              <a:gd name="connsiteY0" fmla="*/ 1238865 h 1238865"/>
              <a:gd name="connsiteX1" fmla="*/ 530942 w 1828800"/>
              <a:gd name="connsiteY1" fmla="*/ 1238865 h 1238865"/>
              <a:gd name="connsiteX2" fmla="*/ 530942 w 1828800"/>
              <a:gd name="connsiteY2" fmla="*/ 0 h 1238865"/>
              <a:gd name="connsiteX3" fmla="*/ 1828800 w 1828800"/>
              <a:gd name="connsiteY3" fmla="*/ 0 h 123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238865">
                <a:moveTo>
                  <a:pt x="0" y="1238865"/>
                </a:moveTo>
                <a:lnTo>
                  <a:pt x="530942" y="1238865"/>
                </a:lnTo>
                <a:lnTo>
                  <a:pt x="530942" y="0"/>
                </a:lnTo>
                <a:lnTo>
                  <a:pt x="1828800" y="0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4404" y="3399383"/>
            <a:ext cx="1816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Perturbation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5613136" y="1914093"/>
            <a:ext cx="3495368" cy="1097588"/>
          </a:xfrm>
          <a:custGeom>
            <a:avLst/>
            <a:gdLst>
              <a:gd name="connsiteX0" fmla="*/ 0 w 2271251"/>
              <a:gd name="connsiteY0" fmla="*/ 1179871 h 1179871"/>
              <a:gd name="connsiteX1" fmla="*/ 501445 w 2271251"/>
              <a:gd name="connsiteY1" fmla="*/ 1179871 h 1179871"/>
              <a:gd name="connsiteX2" fmla="*/ 1224116 w 2271251"/>
              <a:gd name="connsiteY2" fmla="*/ 648929 h 1179871"/>
              <a:gd name="connsiteX3" fmla="*/ 2271251 w 2271251"/>
              <a:gd name="connsiteY3" fmla="*/ 0 h 1179871"/>
              <a:gd name="connsiteX0" fmla="*/ 0 w 2271251"/>
              <a:gd name="connsiteY0" fmla="*/ 1179871 h 1179871"/>
              <a:gd name="connsiteX1" fmla="*/ 501445 w 2271251"/>
              <a:gd name="connsiteY1" fmla="*/ 1179871 h 1179871"/>
              <a:gd name="connsiteX2" fmla="*/ 1224116 w 2271251"/>
              <a:gd name="connsiteY2" fmla="*/ 648929 h 1179871"/>
              <a:gd name="connsiteX3" fmla="*/ 2271251 w 2271251"/>
              <a:gd name="connsiteY3" fmla="*/ 0 h 1179871"/>
              <a:gd name="connsiteX0" fmla="*/ 0 w 2271251"/>
              <a:gd name="connsiteY0" fmla="*/ 1179871 h 1219199"/>
              <a:gd name="connsiteX1" fmla="*/ 501445 w 2271251"/>
              <a:gd name="connsiteY1" fmla="*/ 1179871 h 1219199"/>
              <a:gd name="connsiteX2" fmla="*/ 1224116 w 2271251"/>
              <a:gd name="connsiteY2" fmla="*/ 648929 h 1219199"/>
              <a:gd name="connsiteX3" fmla="*/ 2271251 w 2271251"/>
              <a:gd name="connsiteY3" fmla="*/ 0 h 1219199"/>
              <a:gd name="connsiteX0" fmla="*/ 0 w 2271251"/>
              <a:gd name="connsiteY0" fmla="*/ 1179871 h 1179871"/>
              <a:gd name="connsiteX1" fmla="*/ 501445 w 2271251"/>
              <a:gd name="connsiteY1" fmla="*/ 1179871 h 1179871"/>
              <a:gd name="connsiteX2" fmla="*/ 1224116 w 2271251"/>
              <a:gd name="connsiteY2" fmla="*/ 648929 h 1179871"/>
              <a:gd name="connsiteX3" fmla="*/ 2271251 w 2271251"/>
              <a:gd name="connsiteY3" fmla="*/ 0 h 1179871"/>
              <a:gd name="connsiteX0" fmla="*/ 0 w 2271251"/>
              <a:gd name="connsiteY0" fmla="*/ 1179871 h 1179871"/>
              <a:gd name="connsiteX1" fmla="*/ 501445 w 2271251"/>
              <a:gd name="connsiteY1" fmla="*/ 1179871 h 1179871"/>
              <a:gd name="connsiteX2" fmla="*/ 1224116 w 2271251"/>
              <a:gd name="connsiteY2" fmla="*/ 648929 h 1179871"/>
              <a:gd name="connsiteX3" fmla="*/ 2271251 w 2271251"/>
              <a:gd name="connsiteY3" fmla="*/ 0 h 1179871"/>
              <a:gd name="connsiteX0" fmla="*/ 0 w 2271251"/>
              <a:gd name="connsiteY0" fmla="*/ 1179871 h 1230124"/>
              <a:gd name="connsiteX1" fmla="*/ 501445 w 2271251"/>
              <a:gd name="connsiteY1" fmla="*/ 1179871 h 1230124"/>
              <a:gd name="connsiteX2" fmla="*/ 1327355 w 2271251"/>
              <a:gd name="connsiteY2" fmla="*/ 501445 h 1230124"/>
              <a:gd name="connsiteX3" fmla="*/ 2271251 w 2271251"/>
              <a:gd name="connsiteY3" fmla="*/ 0 h 1230124"/>
              <a:gd name="connsiteX0" fmla="*/ 0 w 2271251"/>
              <a:gd name="connsiteY0" fmla="*/ 1179871 h 1230124"/>
              <a:gd name="connsiteX1" fmla="*/ 501445 w 2271251"/>
              <a:gd name="connsiteY1" fmla="*/ 1179871 h 1230124"/>
              <a:gd name="connsiteX2" fmla="*/ 1327355 w 2271251"/>
              <a:gd name="connsiteY2" fmla="*/ 501445 h 1230124"/>
              <a:gd name="connsiteX3" fmla="*/ 2271251 w 2271251"/>
              <a:gd name="connsiteY3" fmla="*/ 0 h 1230124"/>
              <a:gd name="connsiteX0" fmla="*/ 0 w 2271251"/>
              <a:gd name="connsiteY0" fmla="*/ 1179871 h 1230124"/>
              <a:gd name="connsiteX1" fmla="*/ 501445 w 2271251"/>
              <a:gd name="connsiteY1" fmla="*/ 1179871 h 1230124"/>
              <a:gd name="connsiteX2" fmla="*/ 1327355 w 2271251"/>
              <a:gd name="connsiteY2" fmla="*/ 501445 h 1230124"/>
              <a:gd name="connsiteX3" fmla="*/ 2271251 w 2271251"/>
              <a:gd name="connsiteY3" fmla="*/ 0 h 1230124"/>
              <a:gd name="connsiteX0" fmla="*/ 0 w 2271251"/>
              <a:gd name="connsiteY0" fmla="*/ 1179871 h 1230124"/>
              <a:gd name="connsiteX1" fmla="*/ 501445 w 2271251"/>
              <a:gd name="connsiteY1" fmla="*/ 1179871 h 1230124"/>
              <a:gd name="connsiteX2" fmla="*/ 1327355 w 2271251"/>
              <a:gd name="connsiteY2" fmla="*/ 501445 h 1230124"/>
              <a:gd name="connsiteX3" fmla="*/ 2271251 w 2271251"/>
              <a:gd name="connsiteY3" fmla="*/ 0 h 1230124"/>
              <a:gd name="connsiteX0" fmla="*/ 0 w 2271251"/>
              <a:gd name="connsiteY0" fmla="*/ 1179871 h 1230124"/>
              <a:gd name="connsiteX1" fmla="*/ 501445 w 2271251"/>
              <a:gd name="connsiteY1" fmla="*/ 1179871 h 1230124"/>
              <a:gd name="connsiteX2" fmla="*/ 1327355 w 2271251"/>
              <a:gd name="connsiteY2" fmla="*/ 501445 h 1230124"/>
              <a:gd name="connsiteX3" fmla="*/ 2050025 w 2271251"/>
              <a:gd name="connsiteY3" fmla="*/ 88489 h 1230124"/>
              <a:gd name="connsiteX4" fmla="*/ 2271251 w 2271251"/>
              <a:gd name="connsiteY4" fmla="*/ 0 h 1230124"/>
              <a:gd name="connsiteX0" fmla="*/ 0 w 2875935"/>
              <a:gd name="connsiteY0" fmla="*/ 1100869 h 1151122"/>
              <a:gd name="connsiteX1" fmla="*/ 501445 w 2875935"/>
              <a:gd name="connsiteY1" fmla="*/ 1100869 h 1151122"/>
              <a:gd name="connsiteX2" fmla="*/ 1327355 w 2875935"/>
              <a:gd name="connsiteY2" fmla="*/ 422443 h 1151122"/>
              <a:gd name="connsiteX3" fmla="*/ 2050025 w 2875935"/>
              <a:gd name="connsiteY3" fmla="*/ 9487 h 1151122"/>
              <a:gd name="connsiteX4" fmla="*/ 2875935 w 2875935"/>
              <a:gd name="connsiteY4" fmla="*/ 407695 h 1151122"/>
              <a:gd name="connsiteX0" fmla="*/ 0 w 2875935"/>
              <a:gd name="connsiteY0" fmla="*/ 1095743 h 1145996"/>
              <a:gd name="connsiteX1" fmla="*/ 501445 w 2875935"/>
              <a:gd name="connsiteY1" fmla="*/ 1095743 h 1145996"/>
              <a:gd name="connsiteX2" fmla="*/ 1327355 w 2875935"/>
              <a:gd name="connsiteY2" fmla="*/ 417317 h 1145996"/>
              <a:gd name="connsiteX3" fmla="*/ 2050025 w 2875935"/>
              <a:gd name="connsiteY3" fmla="*/ 4361 h 1145996"/>
              <a:gd name="connsiteX4" fmla="*/ 2875935 w 2875935"/>
              <a:gd name="connsiteY4" fmla="*/ 402569 h 1145996"/>
              <a:gd name="connsiteX0" fmla="*/ 0 w 2875935"/>
              <a:gd name="connsiteY0" fmla="*/ 1095743 h 1145996"/>
              <a:gd name="connsiteX1" fmla="*/ 501445 w 2875935"/>
              <a:gd name="connsiteY1" fmla="*/ 1095743 h 1145996"/>
              <a:gd name="connsiteX2" fmla="*/ 1327355 w 2875935"/>
              <a:gd name="connsiteY2" fmla="*/ 417317 h 1145996"/>
              <a:gd name="connsiteX3" fmla="*/ 2050025 w 2875935"/>
              <a:gd name="connsiteY3" fmla="*/ 4361 h 1145996"/>
              <a:gd name="connsiteX4" fmla="*/ 2875935 w 2875935"/>
              <a:gd name="connsiteY4" fmla="*/ 402569 h 1145996"/>
              <a:gd name="connsiteX0" fmla="*/ 0 w 2875935"/>
              <a:gd name="connsiteY0" fmla="*/ 1095743 h 1113222"/>
              <a:gd name="connsiteX1" fmla="*/ 501445 w 2875935"/>
              <a:gd name="connsiteY1" fmla="*/ 1095743 h 1113222"/>
              <a:gd name="connsiteX2" fmla="*/ 1327355 w 2875935"/>
              <a:gd name="connsiteY2" fmla="*/ 417317 h 1113222"/>
              <a:gd name="connsiteX3" fmla="*/ 2050025 w 2875935"/>
              <a:gd name="connsiteY3" fmla="*/ 4361 h 1113222"/>
              <a:gd name="connsiteX4" fmla="*/ 2875935 w 2875935"/>
              <a:gd name="connsiteY4" fmla="*/ 402569 h 1113222"/>
              <a:gd name="connsiteX0" fmla="*/ 0 w 2875935"/>
              <a:gd name="connsiteY0" fmla="*/ 1095743 h 1100113"/>
              <a:gd name="connsiteX1" fmla="*/ 501445 w 2875935"/>
              <a:gd name="connsiteY1" fmla="*/ 1095743 h 1100113"/>
              <a:gd name="connsiteX2" fmla="*/ 1327355 w 2875935"/>
              <a:gd name="connsiteY2" fmla="*/ 417317 h 1100113"/>
              <a:gd name="connsiteX3" fmla="*/ 2050025 w 2875935"/>
              <a:gd name="connsiteY3" fmla="*/ 4361 h 1100113"/>
              <a:gd name="connsiteX4" fmla="*/ 2875935 w 2875935"/>
              <a:gd name="connsiteY4" fmla="*/ 402569 h 1100113"/>
              <a:gd name="connsiteX0" fmla="*/ 0 w 2875935"/>
              <a:gd name="connsiteY0" fmla="*/ 1095743 h 1100113"/>
              <a:gd name="connsiteX1" fmla="*/ 501445 w 2875935"/>
              <a:gd name="connsiteY1" fmla="*/ 1095743 h 1100113"/>
              <a:gd name="connsiteX2" fmla="*/ 1327355 w 2875935"/>
              <a:gd name="connsiteY2" fmla="*/ 417317 h 1100113"/>
              <a:gd name="connsiteX3" fmla="*/ 2050025 w 2875935"/>
              <a:gd name="connsiteY3" fmla="*/ 4361 h 1100113"/>
              <a:gd name="connsiteX4" fmla="*/ 2875935 w 2875935"/>
              <a:gd name="connsiteY4" fmla="*/ 402569 h 1100113"/>
              <a:gd name="connsiteX0" fmla="*/ 0 w 3554361"/>
              <a:gd name="connsiteY0" fmla="*/ 1094859 h 1099229"/>
              <a:gd name="connsiteX1" fmla="*/ 501445 w 3554361"/>
              <a:gd name="connsiteY1" fmla="*/ 1094859 h 1099229"/>
              <a:gd name="connsiteX2" fmla="*/ 1327355 w 3554361"/>
              <a:gd name="connsiteY2" fmla="*/ 416433 h 1099229"/>
              <a:gd name="connsiteX3" fmla="*/ 2050025 w 3554361"/>
              <a:gd name="connsiteY3" fmla="*/ 3477 h 1099229"/>
              <a:gd name="connsiteX4" fmla="*/ 3554361 w 3554361"/>
              <a:gd name="connsiteY4" fmla="*/ 667156 h 1099229"/>
              <a:gd name="connsiteX0" fmla="*/ 0 w 3495368"/>
              <a:gd name="connsiteY0" fmla="*/ 1093218 h 1097588"/>
              <a:gd name="connsiteX1" fmla="*/ 501445 w 3495368"/>
              <a:gd name="connsiteY1" fmla="*/ 1093218 h 1097588"/>
              <a:gd name="connsiteX2" fmla="*/ 1327355 w 3495368"/>
              <a:gd name="connsiteY2" fmla="*/ 414792 h 1097588"/>
              <a:gd name="connsiteX3" fmla="*/ 2050025 w 3495368"/>
              <a:gd name="connsiteY3" fmla="*/ 1836 h 1097588"/>
              <a:gd name="connsiteX4" fmla="*/ 3495368 w 3495368"/>
              <a:gd name="connsiteY4" fmla="*/ 591773 h 1097588"/>
              <a:gd name="connsiteX0" fmla="*/ 0 w 3495368"/>
              <a:gd name="connsiteY0" fmla="*/ 1093218 h 1097588"/>
              <a:gd name="connsiteX1" fmla="*/ 501445 w 3495368"/>
              <a:gd name="connsiteY1" fmla="*/ 1093218 h 1097588"/>
              <a:gd name="connsiteX2" fmla="*/ 1327355 w 3495368"/>
              <a:gd name="connsiteY2" fmla="*/ 414792 h 1097588"/>
              <a:gd name="connsiteX3" fmla="*/ 2050025 w 3495368"/>
              <a:gd name="connsiteY3" fmla="*/ 1836 h 1097588"/>
              <a:gd name="connsiteX4" fmla="*/ 3495368 w 3495368"/>
              <a:gd name="connsiteY4" fmla="*/ 591773 h 109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368" h="1097588">
                <a:moveTo>
                  <a:pt x="0" y="1093218"/>
                </a:moveTo>
                <a:cubicBezTo>
                  <a:pt x="167148" y="1093218"/>
                  <a:pt x="235974" y="1103051"/>
                  <a:pt x="501445" y="1093218"/>
                </a:cubicBezTo>
                <a:cubicBezTo>
                  <a:pt x="766916" y="1083385"/>
                  <a:pt x="892277" y="522947"/>
                  <a:pt x="1327355" y="414792"/>
                </a:cubicBezTo>
                <a:cubicBezTo>
                  <a:pt x="1762433" y="306637"/>
                  <a:pt x="1688690" y="-27661"/>
                  <a:pt x="2050025" y="1836"/>
                </a:cubicBezTo>
                <a:cubicBezTo>
                  <a:pt x="2411360" y="31333"/>
                  <a:pt x="2676833" y="532779"/>
                  <a:pt x="3495368" y="59177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058125" y="3399383"/>
            <a:ext cx="94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Signal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364088" y="2199158"/>
            <a:ext cx="792088" cy="26372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32778" y="172942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F(t)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427171"/>
              </p:ext>
            </p:extLst>
          </p:nvPr>
        </p:nvGraphicFramePr>
        <p:xfrm>
          <a:off x="2507164" y="4797152"/>
          <a:ext cx="40894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3" imgW="1295280" imgH="342720" progId="Equation.DSMT4">
                  <p:embed/>
                </p:oleObj>
              </mc:Choice>
              <mc:Fallback>
                <p:oleObj name="Equation" r:id="rId3" imgW="1295280" imgH="34272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164" y="4797152"/>
                        <a:ext cx="40894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Куб 9"/>
          <p:cNvSpPr/>
          <p:nvPr/>
        </p:nvSpPr>
        <p:spPr>
          <a:xfrm>
            <a:off x="3275856" y="1625079"/>
            <a:ext cx="1622388" cy="155455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111120" y="2199158"/>
            <a:ext cx="792088" cy="26372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37413" y="3399383"/>
            <a:ext cx="109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System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 animBg="1"/>
      <p:bldP spid="8" grpId="0"/>
      <p:bldP spid="5" grpId="0" animBg="1"/>
      <p:bldP spid="7" grpId="0"/>
      <p:bldP spid="10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уб 9"/>
          <p:cNvSpPr/>
          <p:nvPr/>
        </p:nvSpPr>
        <p:spPr>
          <a:xfrm>
            <a:off x="3275856" y="1625079"/>
            <a:ext cx="1622388" cy="155455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1009812" y="677907"/>
            <a:ext cx="6154476" cy="5897174"/>
          </a:xfrm>
          <a:prstGeom prst="cub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647932" y="44624"/>
            <a:ext cx="367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System is Markov chain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:\Users\PC\Documents\pyPhotoSyn\doc\Съезд_2015\text903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55" y="2708920"/>
            <a:ext cx="4427674" cy="318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55412"/>
            <a:ext cx="421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System of linear ODEs for individual states</a:t>
            </a:r>
            <a:endParaRPr lang="ru-RU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64782"/>
              </p:ext>
            </p:extLst>
          </p:nvPr>
        </p:nvGraphicFramePr>
        <p:xfrm>
          <a:off x="420688" y="1196752"/>
          <a:ext cx="2952328" cy="127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5" name="Equation" r:id="rId3" imgW="990170" imgH="431613" progId="Equation.DSMT4">
                  <p:embed/>
                </p:oleObj>
              </mc:Choice>
              <mc:Fallback>
                <p:oleObj name="Equation" r:id="rId3" imgW="990170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196752"/>
                        <a:ext cx="2952328" cy="1277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2757786"/>
            <a:ext cx="42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Solution as a sum of exponential functions</a:t>
            </a:r>
            <a:endParaRPr lang="ru-RU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342434"/>
              </p:ext>
            </p:extLst>
          </p:nvPr>
        </p:nvGraphicFramePr>
        <p:xfrm>
          <a:off x="420688" y="3213100"/>
          <a:ext cx="42100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6" name="Equation" r:id="rId5" imgW="1333440" imgH="368280" progId="Equation.DSMT4">
                  <p:embed/>
                </p:oleObj>
              </mc:Choice>
              <mc:Fallback>
                <p:oleObj name="Equation" r:id="rId5" imgW="1333440" imgH="368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213100"/>
                        <a:ext cx="4210050" cy="1174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38995"/>
              </p:ext>
            </p:extLst>
          </p:nvPr>
        </p:nvGraphicFramePr>
        <p:xfrm>
          <a:off x="420688" y="4902200"/>
          <a:ext cx="8299450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7" name="Equation" r:id="rId7" imgW="2628720" imgH="482400" progId="Equation.DSMT4">
                  <p:embed/>
                </p:oleObj>
              </mc:Choice>
              <mc:Fallback>
                <p:oleObj name="Equation" r:id="rId7" imgW="2628720" imgH="48240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4902200"/>
                        <a:ext cx="8299450" cy="154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4658283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Signal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57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4305653" y="917941"/>
            <a:ext cx="288032" cy="30243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31612" y="1220375"/>
            <a:ext cx="576064" cy="60486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632468" y="1235123"/>
            <a:ext cx="288032" cy="3024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771582" y="252883"/>
            <a:ext cx="3424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Parameter estimation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3553852"/>
            <a:ext cx="312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Nonlinear regression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99792" y="4964395"/>
            <a:ext cx="5738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Spectral Multi Exponential Approximation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2150274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16600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0"/>
          <p:cNvSpPr>
            <a:spLocks noChangeArrowheads="1"/>
          </p:cNvSpPr>
          <p:nvPr/>
        </p:nvSpPr>
        <p:spPr bwMode="auto">
          <a:xfrm>
            <a:off x="3203848" y="5642084"/>
            <a:ext cx="5688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1400" b="1" i="1" dirty="0" err="1" smtClean="0"/>
              <a:t>Plyusnina</a:t>
            </a:r>
            <a:r>
              <a:rPr lang="en-US" altLang="ru-RU" sz="1400" b="1" i="1" dirty="0" smtClean="0"/>
              <a:t> </a:t>
            </a:r>
            <a:r>
              <a:rPr lang="en-US" altLang="ru-RU" sz="1400" b="1" i="1" dirty="0" err="1" smtClean="0"/>
              <a:t>T.Yu</a:t>
            </a:r>
            <a:r>
              <a:rPr lang="en-US" altLang="ru-RU" sz="1400" b="1" i="1" dirty="0" smtClean="0"/>
              <a:t>., </a:t>
            </a:r>
            <a:r>
              <a:rPr lang="en-US" altLang="ru-RU" sz="1400" b="1" i="1" dirty="0" err="1" smtClean="0"/>
              <a:t>Khruschev</a:t>
            </a:r>
            <a:r>
              <a:rPr lang="en-US" altLang="ru-RU" sz="1400" b="1" i="1" dirty="0" smtClean="0"/>
              <a:t> S.S., </a:t>
            </a:r>
            <a:r>
              <a:rPr lang="en-US" altLang="ru-RU" sz="1400" b="1" i="1" dirty="0" err="1" smtClean="0"/>
              <a:t>Riznichenko</a:t>
            </a:r>
            <a:r>
              <a:rPr lang="en-US" altLang="ru-RU" sz="1400" b="1" i="1" dirty="0" smtClean="0"/>
              <a:t> </a:t>
            </a:r>
            <a:r>
              <a:rPr lang="en-US" altLang="ru-RU" sz="1400" b="1" i="1" dirty="0" err="1" smtClean="0"/>
              <a:t>G.Yu</a:t>
            </a:r>
            <a:r>
              <a:rPr lang="en-US" altLang="ru-RU" sz="1400" b="1" i="1" dirty="0" smtClean="0"/>
              <a:t>., Rubin A.B.</a:t>
            </a:r>
            <a:r>
              <a:rPr lang="en-US" altLang="ru-RU" sz="1400" b="1" dirty="0" smtClean="0"/>
              <a:t> (2015)</a:t>
            </a:r>
          </a:p>
          <a:p>
            <a:r>
              <a:rPr lang="en-US" altLang="ru-RU" sz="1400" b="1" dirty="0" smtClean="0"/>
              <a:t>Biophysics, 60 (3):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487-495</a:t>
            </a:r>
            <a:endParaRPr lang="de-DE" altLang="ru-RU" sz="1400" dirty="0"/>
          </a:p>
        </p:txBody>
      </p:sp>
      <p:sp>
        <p:nvSpPr>
          <p:cNvPr id="23" name="Овал 22"/>
          <p:cNvSpPr/>
          <p:nvPr/>
        </p:nvSpPr>
        <p:spPr>
          <a:xfrm>
            <a:off x="4716016" y="1239958"/>
            <a:ext cx="576064" cy="60486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594559"/>
              </p:ext>
            </p:extLst>
          </p:nvPr>
        </p:nvGraphicFramePr>
        <p:xfrm>
          <a:off x="1773238" y="825500"/>
          <a:ext cx="5453062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Equation" r:id="rId3" imgW="1726920" imgH="431640" progId="Equation.DSMT4">
                  <p:embed/>
                </p:oleObj>
              </mc:Choice>
              <mc:Fallback>
                <p:oleObj name="Equation" r:id="rId3" imgW="1726920" imgH="43164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825500"/>
                        <a:ext cx="5453062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1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1" grpId="0"/>
      <p:bldP spid="18" grpId="0"/>
      <p:bldP spid="12" grpId="0"/>
      <p:bldP spid="20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3018794"/>
            <a:ext cx="3765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Make the problem linear</a:t>
            </a:r>
            <a:r>
              <a:rPr lang="ru-RU" b="1" dirty="0" smtClean="0"/>
              <a:t>: </a:t>
            </a:r>
            <a:endParaRPr lang="ru-RU" b="1" dirty="0" smtClean="0"/>
          </a:p>
          <a:p>
            <a:r>
              <a:rPr lang="en-US" b="1" dirty="0" smtClean="0"/>
              <a:t>choose basis function over fixed scale</a:t>
            </a:r>
            <a:endParaRPr lang="ru-RU" b="1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791362"/>
              </p:ext>
            </p:extLst>
          </p:nvPr>
        </p:nvGraphicFramePr>
        <p:xfrm>
          <a:off x="5656681" y="3017515"/>
          <a:ext cx="26431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0" name="Equation" r:id="rId3" imgW="838080" imgH="241200" progId="Equation.DSMT4">
                  <p:embed/>
                </p:oleObj>
              </mc:Choice>
              <mc:Fallback>
                <p:oleObj name="Equation" r:id="rId3" imgW="838080" imgH="241200" progId="Equation.DSMT4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681" y="3017515"/>
                        <a:ext cx="2643188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95536" y="5936480"/>
            <a:ext cx="2346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Estimated parameters</a:t>
            </a:r>
            <a:r>
              <a:rPr lang="ru-RU" b="1" dirty="0" smtClean="0"/>
              <a:t>:</a:t>
            </a:r>
            <a:endParaRPr lang="ru-RU" b="1" dirty="0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362199"/>
              </p:ext>
            </p:extLst>
          </p:nvPr>
        </p:nvGraphicFramePr>
        <p:xfrm>
          <a:off x="4154852" y="4904725"/>
          <a:ext cx="5207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1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852" y="4904725"/>
                        <a:ext cx="5207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260041"/>
              </p:ext>
            </p:extLst>
          </p:nvPr>
        </p:nvGraphicFramePr>
        <p:xfrm>
          <a:off x="4211960" y="5692382"/>
          <a:ext cx="6016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2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5692382"/>
                        <a:ext cx="60166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31019"/>
              </p:ext>
            </p:extLst>
          </p:nvPr>
        </p:nvGraphicFramePr>
        <p:xfrm>
          <a:off x="3425006" y="5723086"/>
          <a:ext cx="6429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3" name="Equation" r:id="rId9" imgW="203040" imgH="228600" progId="Equation.DSMT4">
                  <p:embed/>
                </p:oleObj>
              </mc:Choice>
              <mc:Fallback>
                <p:oleObj name="Equation" r:id="rId9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006" y="5723086"/>
                        <a:ext cx="64293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429174"/>
              </p:ext>
            </p:extLst>
          </p:nvPr>
        </p:nvGraphicFramePr>
        <p:xfrm>
          <a:off x="3523385" y="5085184"/>
          <a:ext cx="4016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4" name="Equation" r:id="rId11" imgW="126720" imgH="139680" progId="Equation.DSMT4">
                  <p:embed/>
                </p:oleObj>
              </mc:Choice>
              <mc:Fallback>
                <p:oleObj name="Equation" r:id="rId11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385" y="5085184"/>
                        <a:ext cx="40163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95536" y="5085184"/>
            <a:ext cx="199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Preset parameters</a:t>
            </a:r>
            <a:r>
              <a:rPr lang="ru-RU" b="1" dirty="0" smtClean="0"/>
              <a:t>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25507"/>
              </p:ext>
            </p:extLst>
          </p:nvPr>
        </p:nvGraphicFramePr>
        <p:xfrm>
          <a:off x="4904531" y="5025008"/>
          <a:ext cx="9636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5"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0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531" y="5025008"/>
                        <a:ext cx="9636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3"/>
          <p:cNvSpPr>
            <a:spLocks noChangeArrowheads="1"/>
          </p:cNvSpPr>
          <p:nvPr/>
        </p:nvSpPr>
        <p:spPr bwMode="auto">
          <a:xfrm>
            <a:off x="395536" y="116632"/>
            <a:ext cx="7296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3600" b="1" dirty="0" smtClean="0">
                <a:solidFill>
                  <a:srgbClr val="0070C0"/>
                </a:solidFill>
              </a:rPr>
              <a:t>Spectral Multi Exponential Approximation  (SMEA)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133421"/>
              </p:ext>
            </p:extLst>
          </p:nvPr>
        </p:nvGraphicFramePr>
        <p:xfrm>
          <a:off x="395536" y="3691021"/>
          <a:ext cx="308768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6" name="Equation" r:id="rId15" imgW="977760" imgH="253800" progId="Equation.DSMT4">
                  <p:embed/>
                </p:oleObj>
              </mc:Choice>
              <mc:Fallback>
                <p:oleObj name="Equation" r:id="rId15" imgW="977760" imgH="2538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691021"/>
                        <a:ext cx="308768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568682"/>
              </p:ext>
            </p:extLst>
          </p:nvPr>
        </p:nvGraphicFramePr>
        <p:xfrm>
          <a:off x="363332" y="1268760"/>
          <a:ext cx="5453062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7" name="Equation" r:id="rId17" imgW="1726920" imgH="431640" progId="Equation.DSMT4">
                  <p:embed/>
                </p:oleObj>
              </mc:Choice>
              <mc:Fallback>
                <p:oleObj name="Equation" r:id="rId17" imgW="1726920" imgH="431640" progId="Equation.DSMT4">
                  <p:embed/>
                  <p:pic>
                    <p:nvPicPr>
                      <p:cNvPr id="0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32" y="1268760"/>
                        <a:ext cx="5453062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7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72" name="Object 4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000121"/>
              </p:ext>
            </p:extLst>
          </p:nvPr>
        </p:nvGraphicFramePr>
        <p:xfrm>
          <a:off x="7051675" y="2828925"/>
          <a:ext cx="16113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9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675" y="2828925"/>
                        <a:ext cx="161131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3" name="Object 429"/>
          <p:cNvGraphicFramePr>
            <a:graphicFrameLocks noChangeAspect="1"/>
          </p:cNvGraphicFramePr>
          <p:nvPr/>
        </p:nvGraphicFramePr>
        <p:xfrm>
          <a:off x="7064375" y="3852863"/>
          <a:ext cx="9969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0" name="Equation" r:id="rId5" imgW="507960" imgH="177480" progId="Equation.DSMT4">
                  <p:embed/>
                </p:oleObj>
              </mc:Choice>
              <mc:Fallback>
                <p:oleObj name="Equation" r:id="rId5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5" y="3852863"/>
                        <a:ext cx="9969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" name="Object 430"/>
          <p:cNvGraphicFramePr>
            <a:graphicFrameLocks noChangeAspect="1"/>
          </p:cNvGraphicFramePr>
          <p:nvPr/>
        </p:nvGraphicFramePr>
        <p:xfrm>
          <a:off x="7064375" y="3387725"/>
          <a:ext cx="14208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1" name="Equation" r:id="rId7" imgW="698400" imgH="203040" progId="Equation.DSMT4">
                  <p:embed/>
                </p:oleObj>
              </mc:Choice>
              <mc:Fallback>
                <p:oleObj name="Equation" r:id="rId7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5" y="3387725"/>
                        <a:ext cx="142081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75" name="TextBox 5"/>
          <p:cNvSpPr txBox="1">
            <a:spLocks noChangeArrowheads="1"/>
          </p:cNvSpPr>
          <p:nvPr/>
        </p:nvSpPr>
        <p:spPr bwMode="auto">
          <a:xfrm>
            <a:off x="1047514" y="50800"/>
            <a:ext cx="70474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2000" b="1" dirty="0" smtClean="0">
                <a:solidFill>
                  <a:srgbClr val="0070C0"/>
                </a:solidFill>
              </a:rPr>
              <a:t>Proof of concept: </a:t>
            </a:r>
            <a:br>
              <a:rPr lang="en-US" altLang="ru-RU" sz="2000" b="1" dirty="0" smtClean="0">
                <a:solidFill>
                  <a:srgbClr val="0070C0"/>
                </a:solidFill>
              </a:rPr>
            </a:br>
            <a:r>
              <a:rPr lang="en-US" altLang="ru-RU" sz="2000" b="1" dirty="0" smtClean="0">
                <a:solidFill>
                  <a:srgbClr val="0070C0"/>
                </a:solidFill>
              </a:rPr>
              <a:t>applying SMEA to synthetic function combined of five exponents</a:t>
            </a:r>
            <a:endParaRPr lang="ru-RU" altLang="ru-RU" sz="2000" b="1" dirty="0">
              <a:solidFill>
                <a:srgbClr val="0070C0"/>
              </a:solidFill>
            </a:endParaRPr>
          </a:p>
        </p:txBody>
      </p:sp>
      <p:pic>
        <p:nvPicPr>
          <p:cNvPr id="6576" name="Picture 1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989013"/>
            <a:ext cx="6455109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46792" y="1532669"/>
            <a:ext cx="2753253" cy="882036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3308"/>
              </p:ext>
            </p:extLst>
          </p:nvPr>
        </p:nvGraphicFramePr>
        <p:xfrm>
          <a:off x="7217060" y="4457357"/>
          <a:ext cx="1244360" cy="1474875"/>
        </p:xfrm>
        <a:graphic>
          <a:graphicData uri="http://schemas.openxmlformats.org/drawingml/2006/table">
            <a:tbl>
              <a:tblPr firstRow="1" firstCol="1" bandRow="1"/>
              <a:tblGrid>
                <a:gridCol w="755582"/>
                <a:gridCol w="488778"/>
              </a:tblGrid>
              <a:tr h="2619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11"/>
                      <a:stretch>
                        <a:fillRect l="-806" t="-11628" r="-65323" b="-49767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200.3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20.0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0.1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681731"/>
              </p:ext>
            </p:extLst>
          </p:nvPr>
        </p:nvGraphicFramePr>
        <p:xfrm>
          <a:off x="7217060" y="1085914"/>
          <a:ext cx="1231481" cy="1518485"/>
        </p:xfrm>
        <a:graphic>
          <a:graphicData uri="http://schemas.openxmlformats.org/drawingml/2006/table">
            <a:tbl>
              <a:tblPr firstRow="1" firstCol="1" bandRow="1"/>
              <a:tblGrid>
                <a:gridCol w="718845"/>
                <a:gridCol w="512636"/>
              </a:tblGrid>
              <a:tr h="2714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12"/>
                      <a:stretch>
                        <a:fillRect l="-847" t="-11111" r="-71186" b="-4888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200.0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8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20.0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0.4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59531" y="6453336"/>
            <a:ext cx="8604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1400" b="1" i="1" dirty="0" err="1" smtClean="0"/>
              <a:t>Plyusnina</a:t>
            </a:r>
            <a:r>
              <a:rPr lang="en-US" altLang="ru-RU" sz="1400" b="1" i="1" dirty="0" smtClean="0"/>
              <a:t> </a:t>
            </a:r>
            <a:r>
              <a:rPr lang="en-US" altLang="ru-RU" sz="1400" b="1" i="1" dirty="0" err="1" smtClean="0"/>
              <a:t>T.Yu</a:t>
            </a:r>
            <a:r>
              <a:rPr lang="en-US" altLang="ru-RU" sz="1400" b="1" i="1" dirty="0" smtClean="0"/>
              <a:t>., </a:t>
            </a:r>
            <a:r>
              <a:rPr lang="en-US" altLang="ru-RU" sz="1400" b="1" i="1" dirty="0" err="1" smtClean="0"/>
              <a:t>Khruschev</a:t>
            </a:r>
            <a:r>
              <a:rPr lang="en-US" altLang="ru-RU" sz="1400" b="1" i="1" dirty="0" smtClean="0"/>
              <a:t> S.S., </a:t>
            </a:r>
            <a:r>
              <a:rPr lang="en-US" altLang="ru-RU" sz="1400" b="1" i="1" dirty="0" err="1" smtClean="0"/>
              <a:t>Riznichenko</a:t>
            </a:r>
            <a:r>
              <a:rPr lang="en-US" altLang="ru-RU" sz="1400" b="1" i="1" dirty="0" smtClean="0"/>
              <a:t> </a:t>
            </a:r>
            <a:r>
              <a:rPr lang="en-US" altLang="ru-RU" sz="1400" b="1" i="1" dirty="0" err="1" smtClean="0"/>
              <a:t>G.Yu</a:t>
            </a:r>
            <a:r>
              <a:rPr lang="en-US" altLang="ru-RU" sz="1400" b="1" i="1" dirty="0" smtClean="0"/>
              <a:t>., Rubin A.B.</a:t>
            </a:r>
            <a:r>
              <a:rPr lang="en-US" altLang="ru-RU" sz="1400" b="1" dirty="0" smtClean="0"/>
              <a:t> (2015) </a:t>
            </a:r>
            <a:r>
              <a:rPr lang="en-US" altLang="ru-RU" sz="1400" b="1" dirty="0" smtClean="0"/>
              <a:t>Biophysics, 60 (3):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487-495</a:t>
            </a:r>
            <a:endParaRPr lang="de-DE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532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encrypted-tbn2.gstatic.com/images?q=tbn:ANd9GcQSddFfkyg2dfjxJDoFW1XIVnicjTXW1iuhszBNpk5DtAOMMOoV3Q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54" y="3413100"/>
            <a:ext cx="3551814" cy="304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Молния 5"/>
          <p:cNvSpPr/>
          <p:nvPr/>
        </p:nvSpPr>
        <p:spPr>
          <a:xfrm rot="780000">
            <a:off x="2664536" y="3013123"/>
            <a:ext cx="3609397" cy="108132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1547664" y="1974602"/>
            <a:ext cx="1395388" cy="129281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876530" y="4486564"/>
            <a:ext cx="2232248" cy="58444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948538" y="4486564"/>
            <a:ext cx="2160240" cy="86409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119790" y="4486564"/>
            <a:ext cx="1988988" cy="116889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9438" y="3413100"/>
            <a:ext cx="218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Measuring light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5637" y="5205857"/>
            <a:ext cx="1848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Fluorescence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395536" y="116632"/>
            <a:ext cx="85689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3600" b="1" dirty="0" smtClean="0">
                <a:solidFill>
                  <a:srgbClr val="0070C0"/>
                </a:solidFill>
              </a:rPr>
              <a:t>Biological application:</a:t>
            </a:r>
            <a:br>
              <a:rPr lang="en-US" altLang="ru-RU" sz="3600" b="1" dirty="0" smtClean="0">
                <a:solidFill>
                  <a:srgbClr val="0070C0"/>
                </a:solidFill>
              </a:rPr>
            </a:br>
            <a:r>
              <a:rPr lang="en-US" altLang="ru-RU" sz="3600" b="1" dirty="0" smtClean="0">
                <a:solidFill>
                  <a:srgbClr val="0070C0"/>
                </a:solidFill>
              </a:rPr>
              <a:t>estimating chlorophyll </a:t>
            </a:r>
            <a:r>
              <a:rPr lang="en-US" altLang="ru-RU" sz="3600" b="1" i="1" dirty="0" smtClean="0">
                <a:solidFill>
                  <a:srgbClr val="0070C0"/>
                </a:solidFill>
              </a:rPr>
              <a:t>a</a:t>
            </a:r>
            <a:r>
              <a:rPr lang="en-US" altLang="ru-RU" sz="3600" b="1" dirty="0" smtClean="0">
                <a:solidFill>
                  <a:srgbClr val="0070C0"/>
                </a:solidFill>
              </a:rPr>
              <a:t> fluorescence transient parameters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395536" y="4005064"/>
            <a:ext cx="2455405" cy="993953"/>
          </a:xfrm>
          <a:custGeom>
            <a:avLst/>
            <a:gdLst>
              <a:gd name="connsiteX0" fmla="*/ 0 w 1828800"/>
              <a:gd name="connsiteY0" fmla="*/ 1238865 h 1238865"/>
              <a:gd name="connsiteX1" fmla="*/ 530942 w 1828800"/>
              <a:gd name="connsiteY1" fmla="*/ 1238865 h 1238865"/>
              <a:gd name="connsiteX2" fmla="*/ 530942 w 1828800"/>
              <a:gd name="connsiteY2" fmla="*/ 0 h 1238865"/>
              <a:gd name="connsiteX3" fmla="*/ 1828800 w 1828800"/>
              <a:gd name="connsiteY3" fmla="*/ 0 h 1238865"/>
              <a:gd name="connsiteX0" fmla="*/ 0 w 2784686"/>
              <a:gd name="connsiteY0" fmla="*/ 1422688 h 1422688"/>
              <a:gd name="connsiteX1" fmla="*/ 530942 w 2784686"/>
              <a:gd name="connsiteY1" fmla="*/ 1422688 h 1422688"/>
              <a:gd name="connsiteX2" fmla="*/ 530942 w 2784686"/>
              <a:gd name="connsiteY2" fmla="*/ 183823 h 1422688"/>
              <a:gd name="connsiteX3" fmla="*/ 2784686 w 2784686"/>
              <a:gd name="connsiteY3" fmla="*/ 0 h 1422688"/>
              <a:gd name="connsiteX0" fmla="*/ 0 w 2784686"/>
              <a:gd name="connsiteY0" fmla="*/ 1238865 h 1238865"/>
              <a:gd name="connsiteX1" fmla="*/ 530942 w 2784686"/>
              <a:gd name="connsiteY1" fmla="*/ 1238865 h 1238865"/>
              <a:gd name="connsiteX2" fmla="*/ 530942 w 2784686"/>
              <a:gd name="connsiteY2" fmla="*/ 0 h 1238865"/>
              <a:gd name="connsiteX3" fmla="*/ 2784686 w 2784686"/>
              <a:gd name="connsiteY3" fmla="*/ 55148 h 1238865"/>
              <a:gd name="connsiteX0" fmla="*/ 0 w 2839833"/>
              <a:gd name="connsiteY0" fmla="*/ 1257247 h 1257247"/>
              <a:gd name="connsiteX1" fmla="*/ 530942 w 2839833"/>
              <a:gd name="connsiteY1" fmla="*/ 1257247 h 1257247"/>
              <a:gd name="connsiteX2" fmla="*/ 530942 w 2839833"/>
              <a:gd name="connsiteY2" fmla="*/ 18382 h 1257247"/>
              <a:gd name="connsiteX3" fmla="*/ 2839833 w 2839833"/>
              <a:gd name="connsiteY3" fmla="*/ 0 h 1257247"/>
              <a:gd name="connsiteX0" fmla="*/ 0 w 2876598"/>
              <a:gd name="connsiteY0" fmla="*/ 1238865 h 1238865"/>
              <a:gd name="connsiteX1" fmla="*/ 530942 w 2876598"/>
              <a:gd name="connsiteY1" fmla="*/ 1238865 h 1238865"/>
              <a:gd name="connsiteX2" fmla="*/ 530942 w 2876598"/>
              <a:gd name="connsiteY2" fmla="*/ 0 h 1238865"/>
              <a:gd name="connsiteX3" fmla="*/ 2876598 w 2876598"/>
              <a:gd name="connsiteY3" fmla="*/ 18383 h 1238865"/>
              <a:gd name="connsiteX0" fmla="*/ 0 w 3060422"/>
              <a:gd name="connsiteY0" fmla="*/ 1238865 h 1238865"/>
              <a:gd name="connsiteX1" fmla="*/ 530942 w 3060422"/>
              <a:gd name="connsiteY1" fmla="*/ 1238865 h 1238865"/>
              <a:gd name="connsiteX2" fmla="*/ 530942 w 3060422"/>
              <a:gd name="connsiteY2" fmla="*/ 0 h 1238865"/>
              <a:gd name="connsiteX3" fmla="*/ 3060422 w 3060422"/>
              <a:gd name="connsiteY3" fmla="*/ 18383 h 123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422" h="1238865">
                <a:moveTo>
                  <a:pt x="0" y="1238865"/>
                </a:moveTo>
                <a:lnTo>
                  <a:pt x="530942" y="1238865"/>
                </a:lnTo>
                <a:lnTo>
                  <a:pt x="530942" y="0"/>
                </a:lnTo>
                <a:lnTo>
                  <a:pt x="3060422" y="18383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95536" y="5805264"/>
            <a:ext cx="2707188" cy="850090"/>
          </a:xfrm>
          <a:custGeom>
            <a:avLst/>
            <a:gdLst>
              <a:gd name="connsiteX0" fmla="*/ 0 w 2271251"/>
              <a:gd name="connsiteY0" fmla="*/ 1179871 h 1179871"/>
              <a:gd name="connsiteX1" fmla="*/ 501445 w 2271251"/>
              <a:gd name="connsiteY1" fmla="*/ 1179871 h 1179871"/>
              <a:gd name="connsiteX2" fmla="*/ 1224116 w 2271251"/>
              <a:gd name="connsiteY2" fmla="*/ 648929 h 1179871"/>
              <a:gd name="connsiteX3" fmla="*/ 2271251 w 2271251"/>
              <a:gd name="connsiteY3" fmla="*/ 0 h 1179871"/>
              <a:gd name="connsiteX0" fmla="*/ 0 w 2271251"/>
              <a:gd name="connsiteY0" fmla="*/ 1179871 h 1179871"/>
              <a:gd name="connsiteX1" fmla="*/ 501445 w 2271251"/>
              <a:gd name="connsiteY1" fmla="*/ 1179871 h 1179871"/>
              <a:gd name="connsiteX2" fmla="*/ 1224116 w 2271251"/>
              <a:gd name="connsiteY2" fmla="*/ 648929 h 1179871"/>
              <a:gd name="connsiteX3" fmla="*/ 2271251 w 2271251"/>
              <a:gd name="connsiteY3" fmla="*/ 0 h 1179871"/>
              <a:gd name="connsiteX0" fmla="*/ 0 w 2271251"/>
              <a:gd name="connsiteY0" fmla="*/ 1179871 h 1219199"/>
              <a:gd name="connsiteX1" fmla="*/ 501445 w 2271251"/>
              <a:gd name="connsiteY1" fmla="*/ 1179871 h 1219199"/>
              <a:gd name="connsiteX2" fmla="*/ 1224116 w 2271251"/>
              <a:gd name="connsiteY2" fmla="*/ 648929 h 1219199"/>
              <a:gd name="connsiteX3" fmla="*/ 2271251 w 2271251"/>
              <a:gd name="connsiteY3" fmla="*/ 0 h 1219199"/>
              <a:gd name="connsiteX0" fmla="*/ 0 w 2271251"/>
              <a:gd name="connsiteY0" fmla="*/ 1179871 h 1179871"/>
              <a:gd name="connsiteX1" fmla="*/ 501445 w 2271251"/>
              <a:gd name="connsiteY1" fmla="*/ 1179871 h 1179871"/>
              <a:gd name="connsiteX2" fmla="*/ 1224116 w 2271251"/>
              <a:gd name="connsiteY2" fmla="*/ 648929 h 1179871"/>
              <a:gd name="connsiteX3" fmla="*/ 2271251 w 2271251"/>
              <a:gd name="connsiteY3" fmla="*/ 0 h 1179871"/>
              <a:gd name="connsiteX0" fmla="*/ 0 w 2271251"/>
              <a:gd name="connsiteY0" fmla="*/ 1179871 h 1179871"/>
              <a:gd name="connsiteX1" fmla="*/ 501445 w 2271251"/>
              <a:gd name="connsiteY1" fmla="*/ 1179871 h 1179871"/>
              <a:gd name="connsiteX2" fmla="*/ 1224116 w 2271251"/>
              <a:gd name="connsiteY2" fmla="*/ 648929 h 1179871"/>
              <a:gd name="connsiteX3" fmla="*/ 2271251 w 2271251"/>
              <a:gd name="connsiteY3" fmla="*/ 0 h 1179871"/>
              <a:gd name="connsiteX0" fmla="*/ 0 w 2271251"/>
              <a:gd name="connsiteY0" fmla="*/ 1179871 h 1230124"/>
              <a:gd name="connsiteX1" fmla="*/ 501445 w 2271251"/>
              <a:gd name="connsiteY1" fmla="*/ 1179871 h 1230124"/>
              <a:gd name="connsiteX2" fmla="*/ 1327355 w 2271251"/>
              <a:gd name="connsiteY2" fmla="*/ 501445 h 1230124"/>
              <a:gd name="connsiteX3" fmla="*/ 2271251 w 2271251"/>
              <a:gd name="connsiteY3" fmla="*/ 0 h 1230124"/>
              <a:gd name="connsiteX0" fmla="*/ 0 w 2271251"/>
              <a:gd name="connsiteY0" fmla="*/ 1179871 h 1230124"/>
              <a:gd name="connsiteX1" fmla="*/ 501445 w 2271251"/>
              <a:gd name="connsiteY1" fmla="*/ 1179871 h 1230124"/>
              <a:gd name="connsiteX2" fmla="*/ 1327355 w 2271251"/>
              <a:gd name="connsiteY2" fmla="*/ 501445 h 1230124"/>
              <a:gd name="connsiteX3" fmla="*/ 2271251 w 2271251"/>
              <a:gd name="connsiteY3" fmla="*/ 0 h 1230124"/>
              <a:gd name="connsiteX0" fmla="*/ 0 w 2271251"/>
              <a:gd name="connsiteY0" fmla="*/ 1179871 h 1230124"/>
              <a:gd name="connsiteX1" fmla="*/ 501445 w 2271251"/>
              <a:gd name="connsiteY1" fmla="*/ 1179871 h 1230124"/>
              <a:gd name="connsiteX2" fmla="*/ 1327355 w 2271251"/>
              <a:gd name="connsiteY2" fmla="*/ 501445 h 1230124"/>
              <a:gd name="connsiteX3" fmla="*/ 2271251 w 2271251"/>
              <a:gd name="connsiteY3" fmla="*/ 0 h 1230124"/>
              <a:gd name="connsiteX0" fmla="*/ 0 w 2271251"/>
              <a:gd name="connsiteY0" fmla="*/ 1179871 h 1230124"/>
              <a:gd name="connsiteX1" fmla="*/ 501445 w 2271251"/>
              <a:gd name="connsiteY1" fmla="*/ 1179871 h 1230124"/>
              <a:gd name="connsiteX2" fmla="*/ 1327355 w 2271251"/>
              <a:gd name="connsiteY2" fmla="*/ 501445 h 1230124"/>
              <a:gd name="connsiteX3" fmla="*/ 2271251 w 2271251"/>
              <a:gd name="connsiteY3" fmla="*/ 0 h 1230124"/>
              <a:gd name="connsiteX0" fmla="*/ 0 w 2271251"/>
              <a:gd name="connsiteY0" fmla="*/ 1179871 h 1230124"/>
              <a:gd name="connsiteX1" fmla="*/ 501445 w 2271251"/>
              <a:gd name="connsiteY1" fmla="*/ 1179871 h 1230124"/>
              <a:gd name="connsiteX2" fmla="*/ 1327355 w 2271251"/>
              <a:gd name="connsiteY2" fmla="*/ 501445 h 1230124"/>
              <a:gd name="connsiteX3" fmla="*/ 2050025 w 2271251"/>
              <a:gd name="connsiteY3" fmla="*/ 88489 h 1230124"/>
              <a:gd name="connsiteX4" fmla="*/ 2271251 w 2271251"/>
              <a:gd name="connsiteY4" fmla="*/ 0 h 1230124"/>
              <a:gd name="connsiteX0" fmla="*/ 0 w 2875935"/>
              <a:gd name="connsiteY0" fmla="*/ 1100869 h 1151122"/>
              <a:gd name="connsiteX1" fmla="*/ 501445 w 2875935"/>
              <a:gd name="connsiteY1" fmla="*/ 1100869 h 1151122"/>
              <a:gd name="connsiteX2" fmla="*/ 1327355 w 2875935"/>
              <a:gd name="connsiteY2" fmla="*/ 422443 h 1151122"/>
              <a:gd name="connsiteX3" fmla="*/ 2050025 w 2875935"/>
              <a:gd name="connsiteY3" fmla="*/ 9487 h 1151122"/>
              <a:gd name="connsiteX4" fmla="*/ 2875935 w 2875935"/>
              <a:gd name="connsiteY4" fmla="*/ 407695 h 1151122"/>
              <a:gd name="connsiteX0" fmla="*/ 0 w 2875935"/>
              <a:gd name="connsiteY0" fmla="*/ 1095743 h 1145996"/>
              <a:gd name="connsiteX1" fmla="*/ 501445 w 2875935"/>
              <a:gd name="connsiteY1" fmla="*/ 1095743 h 1145996"/>
              <a:gd name="connsiteX2" fmla="*/ 1327355 w 2875935"/>
              <a:gd name="connsiteY2" fmla="*/ 417317 h 1145996"/>
              <a:gd name="connsiteX3" fmla="*/ 2050025 w 2875935"/>
              <a:gd name="connsiteY3" fmla="*/ 4361 h 1145996"/>
              <a:gd name="connsiteX4" fmla="*/ 2875935 w 2875935"/>
              <a:gd name="connsiteY4" fmla="*/ 402569 h 1145996"/>
              <a:gd name="connsiteX0" fmla="*/ 0 w 2875935"/>
              <a:gd name="connsiteY0" fmla="*/ 1095743 h 1145996"/>
              <a:gd name="connsiteX1" fmla="*/ 501445 w 2875935"/>
              <a:gd name="connsiteY1" fmla="*/ 1095743 h 1145996"/>
              <a:gd name="connsiteX2" fmla="*/ 1327355 w 2875935"/>
              <a:gd name="connsiteY2" fmla="*/ 417317 h 1145996"/>
              <a:gd name="connsiteX3" fmla="*/ 2050025 w 2875935"/>
              <a:gd name="connsiteY3" fmla="*/ 4361 h 1145996"/>
              <a:gd name="connsiteX4" fmla="*/ 2875935 w 2875935"/>
              <a:gd name="connsiteY4" fmla="*/ 402569 h 1145996"/>
              <a:gd name="connsiteX0" fmla="*/ 0 w 2875935"/>
              <a:gd name="connsiteY0" fmla="*/ 1095743 h 1113222"/>
              <a:gd name="connsiteX1" fmla="*/ 501445 w 2875935"/>
              <a:gd name="connsiteY1" fmla="*/ 1095743 h 1113222"/>
              <a:gd name="connsiteX2" fmla="*/ 1327355 w 2875935"/>
              <a:gd name="connsiteY2" fmla="*/ 417317 h 1113222"/>
              <a:gd name="connsiteX3" fmla="*/ 2050025 w 2875935"/>
              <a:gd name="connsiteY3" fmla="*/ 4361 h 1113222"/>
              <a:gd name="connsiteX4" fmla="*/ 2875935 w 2875935"/>
              <a:gd name="connsiteY4" fmla="*/ 402569 h 1113222"/>
              <a:gd name="connsiteX0" fmla="*/ 0 w 2875935"/>
              <a:gd name="connsiteY0" fmla="*/ 1095743 h 1100113"/>
              <a:gd name="connsiteX1" fmla="*/ 501445 w 2875935"/>
              <a:gd name="connsiteY1" fmla="*/ 1095743 h 1100113"/>
              <a:gd name="connsiteX2" fmla="*/ 1327355 w 2875935"/>
              <a:gd name="connsiteY2" fmla="*/ 417317 h 1100113"/>
              <a:gd name="connsiteX3" fmla="*/ 2050025 w 2875935"/>
              <a:gd name="connsiteY3" fmla="*/ 4361 h 1100113"/>
              <a:gd name="connsiteX4" fmla="*/ 2875935 w 2875935"/>
              <a:gd name="connsiteY4" fmla="*/ 402569 h 1100113"/>
              <a:gd name="connsiteX0" fmla="*/ 0 w 2875935"/>
              <a:gd name="connsiteY0" fmla="*/ 1095743 h 1100113"/>
              <a:gd name="connsiteX1" fmla="*/ 501445 w 2875935"/>
              <a:gd name="connsiteY1" fmla="*/ 1095743 h 1100113"/>
              <a:gd name="connsiteX2" fmla="*/ 1327355 w 2875935"/>
              <a:gd name="connsiteY2" fmla="*/ 417317 h 1100113"/>
              <a:gd name="connsiteX3" fmla="*/ 2050025 w 2875935"/>
              <a:gd name="connsiteY3" fmla="*/ 4361 h 1100113"/>
              <a:gd name="connsiteX4" fmla="*/ 2875935 w 2875935"/>
              <a:gd name="connsiteY4" fmla="*/ 402569 h 1100113"/>
              <a:gd name="connsiteX0" fmla="*/ 0 w 3554361"/>
              <a:gd name="connsiteY0" fmla="*/ 1094859 h 1099229"/>
              <a:gd name="connsiteX1" fmla="*/ 501445 w 3554361"/>
              <a:gd name="connsiteY1" fmla="*/ 1094859 h 1099229"/>
              <a:gd name="connsiteX2" fmla="*/ 1327355 w 3554361"/>
              <a:gd name="connsiteY2" fmla="*/ 416433 h 1099229"/>
              <a:gd name="connsiteX3" fmla="*/ 2050025 w 3554361"/>
              <a:gd name="connsiteY3" fmla="*/ 3477 h 1099229"/>
              <a:gd name="connsiteX4" fmla="*/ 3554361 w 3554361"/>
              <a:gd name="connsiteY4" fmla="*/ 667156 h 1099229"/>
              <a:gd name="connsiteX0" fmla="*/ 0 w 3495368"/>
              <a:gd name="connsiteY0" fmla="*/ 1093218 h 1097588"/>
              <a:gd name="connsiteX1" fmla="*/ 501445 w 3495368"/>
              <a:gd name="connsiteY1" fmla="*/ 1093218 h 1097588"/>
              <a:gd name="connsiteX2" fmla="*/ 1327355 w 3495368"/>
              <a:gd name="connsiteY2" fmla="*/ 414792 h 1097588"/>
              <a:gd name="connsiteX3" fmla="*/ 2050025 w 3495368"/>
              <a:gd name="connsiteY3" fmla="*/ 1836 h 1097588"/>
              <a:gd name="connsiteX4" fmla="*/ 3495368 w 3495368"/>
              <a:gd name="connsiteY4" fmla="*/ 591773 h 1097588"/>
              <a:gd name="connsiteX0" fmla="*/ 0 w 3495368"/>
              <a:gd name="connsiteY0" fmla="*/ 1093218 h 1097588"/>
              <a:gd name="connsiteX1" fmla="*/ 501445 w 3495368"/>
              <a:gd name="connsiteY1" fmla="*/ 1093218 h 1097588"/>
              <a:gd name="connsiteX2" fmla="*/ 1327355 w 3495368"/>
              <a:gd name="connsiteY2" fmla="*/ 414792 h 1097588"/>
              <a:gd name="connsiteX3" fmla="*/ 2050025 w 3495368"/>
              <a:gd name="connsiteY3" fmla="*/ 1836 h 1097588"/>
              <a:gd name="connsiteX4" fmla="*/ 3495368 w 3495368"/>
              <a:gd name="connsiteY4" fmla="*/ 591773 h 109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368" h="1097588">
                <a:moveTo>
                  <a:pt x="0" y="1093218"/>
                </a:moveTo>
                <a:cubicBezTo>
                  <a:pt x="167148" y="1093218"/>
                  <a:pt x="235974" y="1103051"/>
                  <a:pt x="501445" y="1093218"/>
                </a:cubicBezTo>
                <a:cubicBezTo>
                  <a:pt x="766916" y="1083385"/>
                  <a:pt x="892277" y="522947"/>
                  <a:pt x="1327355" y="414792"/>
                </a:cubicBezTo>
                <a:cubicBezTo>
                  <a:pt x="1762433" y="306637"/>
                  <a:pt x="1688690" y="-27661"/>
                  <a:pt x="2050025" y="1836"/>
                </a:cubicBezTo>
                <a:cubicBezTo>
                  <a:pt x="2411360" y="31333"/>
                  <a:pt x="2676833" y="532779"/>
                  <a:pt x="3495368" y="59177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21838" y="4331297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450 nm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1681" y="6193689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680 nm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3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/>
      <p:bldP spid="22" grpId="0"/>
      <p:bldP spid="15" grpId="0" animBg="1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4193"/>
            <a:ext cx="310540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637004"/>
            <a:ext cx="9144000" cy="20719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37004"/>
            <a:ext cx="4608511" cy="207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9906" y="1002028"/>
            <a:ext cx="3636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i="1" dirty="0" err="1" smtClean="0"/>
              <a:t>Kautsky</a:t>
            </a:r>
            <a:r>
              <a:rPr lang="de-DE" sz="1600" b="1" i="1" dirty="0" smtClean="0"/>
              <a:t> </a:t>
            </a:r>
            <a:r>
              <a:rPr lang="de-DE" sz="1600" b="1" i="1" dirty="0"/>
              <a:t>H., </a:t>
            </a:r>
            <a:r>
              <a:rPr lang="de-DE" sz="1600" b="1" i="1" dirty="0" smtClean="0"/>
              <a:t>Hirsch </a:t>
            </a:r>
            <a:r>
              <a:rPr lang="de-DE" sz="1600" b="1" i="1" dirty="0"/>
              <a:t>A. </a:t>
            </a:r>
            <a:r>
              <a:rPr lang="de-DE" sz="1600" dirty="0"/>
              <a:t>(1931),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de-DE" sz="1600" dirty="0" smtClean="0"/>
              <a:t>Neue </a:t>
            </a:r>
            <a:r>
              <a:rPr lang="de-DE" sz="1600" dirty="0"/>
              <a:t>Versuche zur </a:t>
            </a:r>
            <a:r>
              <a:rPr lang="de-DE" sz="1600" dirty="0" smtClean="0"/>
              <a:t>Kohlensäureassimilation</a:t>
            </a:r>
            <a:r>
              <a:rPr lang="de-DE" sz="1600" dirty="0"/>
              <a:t>, Naturwissenschaften,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b="1" dirty="0" smtClean="0"/>
              <a:t>19</a:t>
            </a:r>
            <a:r>
              <a:rPr lang="de-DE" sz="1600" dirty="0" smtClean="0"/>
              <a:t>: 964-964</a:t>
            </a:r>
            <a:endParaRPr lang="de-DE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708920"/>
            <a:ext cx="5580112" cy="414908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73016"/>
            <a:ext cx="5494705" cy="31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735982" y="2852936"/>
            <a:ext cx="2916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err="1" smtClean="0"/>
              <a:t>Riznichenko</a:t>
            </a:r>
            <a:r>
              <a:rPr lang="en-US" sz="1600" b="1" i="1" dirty="0" smtClean="0"/>
              <a:t> G., </a:t>
            </a:r>
            <a:r>
              <a:rPr lang="en-US" sz="1600" b="1" i="1" dirty="0" err="1" smtClean="0"/>
              <a:t>Lebedeva</a:t>
            </a:r>
            <a:r>
              <a:rPr lang="en-US" sz="1600" b="1" i="1" dirty="0" smtClean="0"/>
              <a:t> G., </a:t>
            </a:r>
            <a:r>
              <a:rPr lang="en-US" sz="1600" b="1" i="1" dirty="0" err="1" smtClean="0"/>
              <a:t>Pogosyan</a:t>
            </a:r>
            <a:r>
              <a:rPr lang="en-US" sz="1600" b="1" i="1" dirty="0" smtClean="0"/>
              <a:t> S., </a:t>
            </a:r>
            <a:r>
              <a:rPr lang="en-US" sz="1600" b="1" i="1" dirty="0" err="1" smtClean="0"/>
              <a:t>Sivchenko</a:t>
            </a:r>
            <a:r>
              <a:rPr lang="en-US" sz="1600" b="1" i="1" dirty="0" smtClean="0"/>
              <a:t> M., Rubin A.</a:t>
            </a:r>
            <a:r>
              <a:rPr lang="de-DE" sz="1600" b="1" i="1" dirty="0" smtClean="0"/>
              <a:t> </a:t>
            </a:r>
            <a:r>
              <a:rPr lang="de-DE" sz="1600" dirty="0"/>
              <a:t>(</a:t>
            </a:r>
            <a:r>
              <a:rPr lang="de-DE" sz="1600" dirty="0" smtClean="0"/>
              <a:t>1996),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de-DE" sz="1600" dirty="0" err="1" smtClean="0"/>
              <a:t>Photosynthesis</a:t>
            </a:r>
            <a:r>
              <a:rPr lang="de-DE" sz="1600" dirty="0" smtClean="0"/>
              <a:t> Research </a:t>
            </a:r>
            <a:br>
              <a:rPr lang="de-DE" sz="1600" dirty="0" smtClean="0"/>
            </a:br>
            <a:r>
              <a:rPr lang="de-DE" sz="1600" b="1" dirty="0" smtClean="0"/>
              <a:t>49</a:t>
            </a:r>
            <a:r>
              <a:rPr lang="de-DE" sz="1600" dirty="0" smtClean="0"/>
              <a:t>: 151-157</a:t>
            </a:r>
            <a:endParaRPr lang="de-DE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93829" y="5808166"/>
            <a:ext cx="3114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err="1" smtClean="0"/>
              <a:t>Stirbet</a:t>
            </a:r>
            <a:r>
              <a:rPr lang="en-US" sz="1600" b="1" i="1" dirty="0" smtClean="0"/>
              <a:t> A., </a:t>
            </a:r>
            <a:r>
              <a:rPr lang="en-US" sz="1600" b="1" i="1" dirty="0" err="1" smtClean="0"/>
              <a:t>Riznichenko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G.Yu</a:t>
            </a:r>
            <a:r>
              <a:rPr lang="en-US" sz="1600" b="1" i="1" dirty="0" smtClean="0"/>
              <a:t>., Rubin A.B., </a:t>
            </a:r>
            <a:r>
              <a:rPr lang="en-US" sz="1600" b="1" i="1" dirty="0" err="1" smtClean="0"/>
              <a:t>Govindjee</a:t>
            </a:r>
            <a:r>
              <a:rPr lang="de-DE" sz="1600" b="1" i="1" dirty="0" smtClean="0"/>
              <a:t> </a:t>
            </a:r>
            <a:r>
              <a:rPr lang="de-DE" sz="1600" dirty="0" smtClean="0"/>
              <a:t>(2014),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de-DE" sz="1600" dirty="0" err="1" smtClean="0"/>
              <a:t>Biochemistry</a:t>
            </a:r>
            <a:r>
              <a:rPr lang="de-DE" sz="1600" dirty="0" smtClean="0"/>
              <a:t> (</a:t>
            </a:r>
            <a:r>
              <a:rPr lang="de-DE" sz="1600" dirty="0" err="1" smtClean="0"/>
              <a:t>Moscow</a:t>
            </a:r>
            <a:r>
              <a:rPr lang="de-DE" sz="1600" dirty="0" smtClean="0"/>
              <a:t>), </a:t>
            </a:r>
            <a:br>
              <a:rPr lang="de-DE" sz="1600" dirty="0" smtClean="0"/>
            </a:br>
            <a:r>
              <a:rPr lang="de-DE" sz="1600" b="1" dirty="0" smtClean="0"/>
              <a:t>79</a:t>
            </a:r>
            <a:r>
              <a:rPr lang="de-DE" sz="1600" dirty="0" smtClean="0"/>
              <a:t> (4): 291-323 </a:t>
            </a:r>
            <a:endParaRPr lang="de-DE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96749" y="-27384"/>
            <a:ext cx="7032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Fluorescence transient of dark-adapted plants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14988</TotalTime>
  <Words>294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Equation</vt:lpstr>
      <vt:lpstr>MathType 6.0 Equation</vt:lpstr>
      <vt:lpstr>Spectral  Multi Exponential Approximation  as a Robust Tool  for Analysis  of Complex Systems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147</cp:revision>
  <dcterms:created xsi:type="dcterms:W3CDTF">2015-09-22T21:43:34Z</dcterms:created>
  <dcterms:modified xsi:type="dcterms:W3CDTF">2017-07-02T23:01:32Z</dcterms:modified>
</cp:coreProperties>
</file>