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274" r:id="rId3"/>
    <p:sldId id="290" r:id="rId4"/>
    <p:sldId id="309" r:id="rId5"/>
    <p:sldId id="278" r:id="rId6"/>
    <p:sldId id="297" r:id="rId7"/>
    <p:sldId id="303" r:id="rId8"/>
    <p:sldId id="312" r:id="rId9"/>
    <p:sldId id="313" r:id="rId10"/>
    <p:sldId id="298" r:id="rId11"/>
    <p:sldId id="317" r:id="rId12"/>
    <p:sldId id="279" r:id="rId13"/>
  </p:sldIdLst>
  <p:sldSz cx="9144000" cy="6858000" type="screen4x3"/>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852"/>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95" autoAdjust="0"/>
  </p:normalViewPr>
  <p:slideViewPr>
    <p:cSldViewPr>
      <p:cViewPr varScale="1">
        <p:scale>
          <a:sx n="82" d="100"/>
          <a:sy n="82" d="100"/>
        </p:scale>
        <p:origin x="19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4283" cy="49530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8645" y="0"/>
            <a:ext cx="2944283" cy="495301"/>
          </a:xfrm>
          <a:prstGeom prst="rect">
            <a:avLst/>
          </a:prstGeom>
        </p:spPr>
        <p:txBody>
          <a:bodyPr vert="horz" lIns="91440" tIns="45720" rIns="91440" bIns="45720" rtlCol="0"/>
          <a:lstStyle>
            <a:lvl1pPr algn="r">
              <a:defRPr sz="1200"/>
            </a:lvl1pPr>
          </a:lstStyle>
          <a:p>
            <a:fld id="{054C3C57-5291-48F3-BF87-FA8AB5A14E10}" type="datetimeFigureOut">
              <a:rPr lang="ru-RU" smtClean="0"/>
              <a:t>04.07.2017</a:t>
            </a:fld>
            <a:endParaRPr lang="ru-RU"/>
          </a:p>
        </p:txBody>
      </p:sp>
      <p:sp>
        <p:nvSpPr>
          <p:cNvPr id="4" name="Образ слайда 3"/>
          <p:cNvSpPr>
            <a:spLocks noGrp="1" noRot="1" noChangeAspect="1"/>
          </p:cNvSpPr>
          <p:nvPr>
            <p:ph type="sldImg" idx="2"/>
          </p:nvPr>
        </p:nvSpPr>
        <p:spPr>
          <a:xfrm>
            <a:off x="922338" y="744538"/>
            <a:ext cx="4949825" cy="37131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05351"/>
            <a:ext cx="5435600" cy="445770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408981"/>
            <a:ext cx="2944283" cy="49530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8645" y="9408981"/>
            <a:ext cx="2944283" cy="495301"/>
          </a:xfrm>
          <a:prstGeom prst="rect">
            <a:avLst/>
          </a:prstGeom>
        </p:spPr>
        <p:txBody>
          <a:bodyPr vert="horz" lIns="91440" tIns="45720" rIns="91440" bIns="45720" rtlCol="0" anchor="b"/>
          <a:lstStyle>
            <a:lvl1pPr algn="r">
              <a:defRPr sz="1200"/>
            </a:lvl1pPr>
          </a:lstStyle>
          <a:p>
            <a:fld id="{923B5C65-59E1-4FA7-8F93-B2D569479263}" type="slidenum">
              <a:rPr lang="ru-RU" smtClean="0"/>
              <a:t>‹#›</a:t>
            </a:fld>
            <a:endParaRPr lang="ru-RU"/>
          </a:p>
        </p:txBody>
      </p:sp>
    </p:spTree>
    <p:extLst>
      <p:ext uri="{BB962C8B-B14F-4D97-AF65-F5344CB8AC3E}">
        <p14:creationId xmlns:p14="http://schemas.microsoft.com/office/powerpoint/2010/main" val="3702000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923B5C65-59E1-4FA7-8F93-B2D569479263}" type="slidenum">
              <a:rPr lang="ru-RU" smtClean="0"/>
              <a:t>1</a:t>
            </a:fld>
            <a:endParaRPr lang="ru-RU"/>
          </a:p>
        </p:txBody>
      </p:sp>
    </p:spTree>
    <p:extLst>
      <p:ext uri="{BB962C8B-B14F-4D97-AF65-F5344CB8AC3E}">
        <p14:creationId xmlns:p14="http://schemas.microsoft.com/office/powerpoint/2010/main" val="1817709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Magnetoencephalography. It was the most difficult method for realization from technical side. Because we had to provide to user the tool to work with charts in interactive mode. Like to use Zoom. But all visualization usually create on client side, in our case it means the web browser. But multichannel data could weigh a lot.  And, it means that we need to send to client big amount of data. So, our choice was JSON structure as the lighter format. So, how it works: use choose Spectrum and MRI files. Then automatically python script executes and user receive one channel chart where he can choose interesting frequency and then use it for calculations. After choosing of frequency, user receive multichannel chart with details. This process can be repeated as many times as user wants. As a result user see the source of signal on MRI</a:t>
            </a:r>
            <a:endParaRPr lang="ru-RU" dirty="0"/>
          </a:p>
        </p:txBody>
      </p:sp>
      <p:sp>
        <p:nvSpPr>
          <p:cNvPr id="4" name="Slide Number Placeholder 3"/>
          <p:cNvSpPr>
            <a:spLocks noGrp="1"/>
          </p:cNvSpPr>
          <p:nvPr>
            <p:ph type="sldNum" sz="quarter" idx="10"/>
          </p:nvPr>
        </p:nvSpPr>
        <p:spPr/>
        <p:txBody>
          <a:bodyPr/>
          <a:lstStyle/>
          <a:p>
            <a:fld id="{923B5C65-59E1-4FA7-8F93-B2D569479263}" type="slidenum">
              <a:rPr lang="ru-RU" smtClean="0"/>
              <a:t>10</a:t>
            </a:fld>
            <a:endParaRPr lang="ru-RU"/>
          </a:p>
        </p:txBody>
      </p:sp>
    </p:spTree>
    <p:extLst>
      <p:ext uri="{BB962C8B-B14F-4D97-AF65-F5344CB8AC3E}">
        <p14:creationId xmlns:p14="http://schemas.microsoft.com/office/powerpoint/2010/main" val="3573109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more example with quantitative analysis. From technical point of view it uses the same workflow as previous method. </a:t>
            </a:r>
            <a:endParaRPr lang="ru-RU" dirty="0"/>
          </a:p>
        </p:txBody>
      </p:sp>
      <p:sp>
        <p:nvSpPr>
          <p:cNvPr id="4" name="Slide Number Placeholder 3"/>
          <p:cNvSpPr>
            <a:spLocks noGrp="1"/>
          </p:cNvSpPr>
          <p:nvPr>
            <p:ph type="sldNum" sz="quarter" idx="10"/>
          </p:nvPr>
        </p:nvSpPr>
        <p:spPr/>
        <p:txBody>
          <a:bodyPr/>
          <a:lstStyle/>
          <a:p>
            <a:fld id="{923B5C65-59E1-4FA7-8F93-B2D569479263}" type="slidenum">
              <a:rPr lang="ru-RU" smtClean="0"/>
              <a:t>11</a:t>
            </a:fld>
            <a:endParaRPr lang="ru-RU"/>
          </a:p>
        </p:txBody>
      </p:sp>
    </p:spTree>
    <p:extLst>
      <p:ext uri="{BB962C8B-B14F-4D97-AF65-F5344CB8AC3E}">
        <p14:creationId xmlns:p14="http://schemas.microsoft.com/office/powerpoint/2010/main" val="3685143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technical requirements were met. </a:t>
            </a:r>
            <a:endParaRPr lang="ru-RU" dirty="0"/>
          </a:p>
        </p:txBody>
      </p:sp>
      <p:sp>
        <p:nvSpPr>
          <p:cNvPr id="4" name="Slide Number Placeholder 3"/>
          <p:cNvSpPr>
            <a:spLocks noGrp="1"/>
          </p:cNvSpPr>
          <p:nvPr>
            <p:ph type="sldNum" sz="quarter" idx="10"/>
          </p:nvPr>
        </p:nvSpPr>
        <p:spPr/>
        <p:txBody>
          <a:bodyPr/>
          <a:lstStyle/>
          <a:p>
            <a:fld id="{923B5C65-59E1-4FA7-8F93-B2D569479263}" type="slidenum">
              <a:rPr lang="ru-RU" smtClean="0"/>
              <a:t>12</a:t>
            </a:fld>
            <a:endParaRPr lang="ru-RU"/>
          </a:p>
        </p:txBody>
      </p:sp>
    </p:spTree>
    <p:extLst>
      <p:ext uri="{BB962C8B-B14F-4D97-AF65-F5344CB8AC3E}">
        <p14:creationId xmlns:p14="http://schemas.microsoft.com/office/powerpoint/2010/main" val="126721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923B5C65-59E1-4FA7-8F93-B2D569479263}" type="slidenum">
              <a:rPr lang="ru-RU" smtClean="0"/>
              <a:t>2</a:t>
            </a:fld>
            <a:endParaRPr lang="ru-RU"/>
          </a:p>
        </p:txBody>
      </p:sp>
    </p:spTree>
    <p:extLst>
      <p:ext uri="{BB962C8B-B14F-4D97-AF65-F5344CB8AC3E}">
        <p14:creationId xmlns:p14="http://schemas.microsoft.com/office/powerpoint/2010/main" val="2520449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them work with encephalography. And they have one common feature. User has to install some application on the local computer use them. And, These applications will use the</a:t>
            </a:r>
            <a:r>
              <a:rPr lang="ru-RU" dirty="0"/>
              <a:t> </a:t>
            </a:r>
            <a:r>
              <a:rPr lang="en-US" dirty="0"/>
              <a:t>local hardware of this computer. </a:t>
            </a:r>
            <a:endParaRPr lang="ru-RU" dirty="0"/>
          </a:p>
        </p:txBody>
      </p:sp>
      <p:sp>
        <p:nvSpPr>
          <p:cNvPr id="4" name="Slide Number Placeholder 3"/>
          <p:cNvSpPr>
            <a:spLocks noGrp="1"/>
          </p:cNvSpPr>
          <p:nvPr>
            <p:ph type="sldNum" sz="quarter" idx="10"/>
          </p:nvPr>
        </p:nvSpPr>
        <p:spPr/>
        <p:txBody>
          <a:bodyPr/>
          <a:lstStyle/>
          <a:p>
            <a:fld id="{923B5C65-59E1-4FA7-8F93-B2D569479263}" type="slidenum">
              <a:rPr lang="ru-RU" smtClean="0"/>
              <a:t>3</a:t>
            </a:fld>
            <a:endParaRPr lang="ru-RU"/>
          </a:p>
        </p:txBody>
      </p:sp>
    </p:spTree>
    <p:extLst>
      <p:ext uri="{BB962C8B-B14F-4D97-AF65-F5344CB8AC3E}">
        <p14:creationId xmlns:p14="http://schemas.microsoft.com/office/powerpoint/2010/main" val="2091210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briefly describe technologies were used. </a:t>
            </a:r>
            <a:endParaRPr lang="ru-RU" dirty="0"/>
          </a:p>
        </p:txBody>
      </p:sp>
      <p:sp>
        <p:nvSpPr>
          <p:cNvPr id="4" name="Slide Number Placeholder 3"/>
          <p:cNvSpPr>
            <a:spLocks noGrp="1"/>
          </p:cNvSpPr>
          <p:nvPr>
            <p:ph type="sldNum" sz="quarter" idx="10"/>
          </p:nvPr>
        </p:nvSpPr>
        <p:spPr/>
        <p:txBody>
          <a:bodyPr/>
          <a:lstStyle/>
          <a:p>
            <a:fld id="{923B5C65-59E1-4FA7-8F93-B2D569479263}" type="slidenum">
              <a:rPr lang="ru-RU" smtClean="0"/>
              <a:t>4</a:t>
            </a:fld>
            <a:endParaRPr lang="ru-RU"/>
          </a:p>
        </p:txBody>
      </p:sp>
    </p:spTree>
    <p:extLst>
      <p:ext uri="{BB962C8B-B14F-4D97-AF65-F5344CB8AC3E}">
        <p14:creationId xmlns:p14="http://schemas.microsoft.com/office/powerpoint/2010/main" val="1352965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923B5C65-59E1-4FA7-8F93-B2D569479263}" type="slidenum">
              <a:rPr lang="ru-RU" smtClean="0"/>
              <a:t>5</a:t>
            </a:fld>
            <a:endParaRPr lang="ru-RU"/>
          </a:p>
        </p:txBody>
      </p:sp>
    </p:spTree>
    <p:extLst>
      <p:ext uri="{BB962C8B-B14F-4D97-AF65-F5344CB8AC3E}">
        <p14:creationId xmlns:p14="http://schemas.microsoft.com/office/powerpoint/2010/main" val="3136108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user can use 6 different methods, all of them have the same data flow. Our resource has demo mode on subdomain. All of input data are pre-uploaded here, but handling in going in real time.</a:t>
            </a:r>
            <a:endParaRPr lang="ru-RU" dirty="0"/>
          </a:p>
        </p:txBody>
      </p:sp>
      <p:sp>
        <p:nvSpPr>
          <p:cNvPr id="4" name="Slide Number Placeholder 3"/>
          <p:cNvSpPr>
            <a:spLocks noGrp="1"/>
          </p:cNvSpPr>
          <p:nvPr>
            <p:ph type="sldNum" sz="quarter" idx="10"/>
          </p:nvPr>
        </p:nvSpPr>
        <p:spPr/>
        <p:txBody>
          <a:bodyPr/>
          <a:lstStyle/>
          <a:p>
            <a:fld id="{923B5C65-59E1-4FA7-8F93-B2D569479263}" type="slidenum">
              <a:rPr lang="ru-RU" smtClean="0"/>
              <a:t>6</a:t>
            </a:fld>
            <a:endParaRPr lang="ru-RU"/>
          </a:p>
        </p:txBody>
      </p:sp>
    </p:spTree>
    <p:extLst>
      <p:ext uri="{BB962C8B-B14F-4D97-AF65-F5344CB8AC3E}">
        <p14:creationId xmlns:p14="http://schemas.microsoft.com/office/powerpoint/2010/main" val="4220870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923B5C65-59E1-4FA7-8F93-B2D569479263}" type="slidenum">
              <a:rPr lang="ru-RU" smtClean="0"/>
              <a:t>7</a:t>
            </a:fld>
            <a:endParaRPr lang="ru-RU"/>
          </a:p>
        </p:txBody>
      </p:sp>
    </p:spTree>
    <p:extLst>
      <p:ext uri="{BB962C8B-B14F-4D97-AF65-F5344CB8AC3E}">
        <p14:creationId xmlns:p14="http://schemas.microsoft.com/office/powerpoint/2010/main" val="2540109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923B5C65-59E1-4FA7-8F93-B2D569479263}" type="slidenum">
              <a:rPr lang="ru-RU" smtClean="0"/>
              <a:t>8</a:t>
            </a:fld>
            <a:endParaRPr lang="ru-RU"/>
          </a:p>
        </p:txBody>
      </p:sp>
    </p:spTree>
    <p:extLst>
      <p:ext uri="{BB962C8B-B14F-4D97-AF65-F5344CB8AC3E}">
        <p14:creationId xmlns:p14="http://schemas.microsoft.com/office/powerpoint/2010/main" val="3562494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923B5C65-59E1-4FA7-8F93-B2D569479263}" type="slidenum">
              <a:rPr lang="ru-RU" smtClean="0"/>
              <a:t>9</a:t>
            </a:fld>
            <a:endParaRPr lang="ru-RU"/>
          </a:p>
        </p:txBody>
      </p:sp>
    </p:spTree>
    <p:extLst>
      <p:ext uri="{BB962C8B-B14F-4D97-AF65-F5344CB8AC3E}">
        <p14:creationId xmlns:p14="http://schemas.microsoft.com/office/powerpoint/2010/main" val="757286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129ED-63CA-4524-BC9E-29863DF4821F}" type="datetime1">
              <a:rPr lang="ru-RU" smtClean="0"/>
              <a:t>04.07.2017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907E8D-52DE-47A4-B132-F04B1CFB2B73}" type="slidenum">
              <a:rPr lang="ru-RU" smtClean="0"/>
              <a:pPr/>
              <a:t>‹#›</a:t>
            </a:fld>
            <a:endParaRPr lang="ru-RU"/>
          </a:p>
        </p:txBody>
      </p:sp>
    </p:spTree>
    <p:extLst>
      <p:ext uri="{BB962C8B-B14F-4D97-AF65-F5344CB8AC3E}">
        <p14:creationId xmlns:p14="http://schemas.microsoft.com/office/powerpoint/2010/main" val="4233150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ED9B67-2EED-47BA-9046-D5F6CF824881}" type="datetime1">
              <a:rPr lang="ru-RU" smtClean="0"/>
              <a:t>04.07.2017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907E8D-52DE-47A4-B132-F04B1CFB2B73}" type="slidenum">
              <a:rPr lang="ru-RU" smtClean="0"/>
              <a:pPr/>
              <a:t>‹#›</a:t>
            </a:fld>
            <a:endParaRPr lang="ru-RU"/>
          </a:p>
        </p:txBody>
      </p:sp>
    </p:spTree>
    <p:extLst>
      <p:ext uri="{BB962C8B-B14F-4D97-AF65-F5344CB8AC3E}">
        <p14:creationId xmlns:p14="http://schemas.microsoft.com/office/powerpoint/2010/main" val="199163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F42850-E8D8-47A3-896B-8F1D10802ABA}" type="datetime1">
              <a:rPr lang="ru-RU" smtClean="0"/>
              <a:t>04.07.2017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907E8D-52DE-47A4-B132-F04B1CFB2B73}" type="slidenum">
              <a:rPr lang="ru-RU" smtClean="0"/>
              <a:pPr/>
              <a:t>‹#›</a:t>
            </a:fld>
            <a:endParaRPr lang="ru-RU"/>
          </a:p>
        </p:txBody>
      </p:sp>
    </p:spTree>
    <p:extLst>
      <p:ext uri="{BB962C8B-B14F-4D97-AF65-F5344CB8AC3E}">
        <p14:creationId xmlns:p14="http://schemas.microsoft.com/office/powerpoint/2010/main" val="265335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E368A0-F235-48D2-BDEF-54B13F9A7BA8}" type="datetime1">
              <a:rPr lang="ru-RU" smtClean="0"/>
              <a:t>04.07.2017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907E8D-52DE-47A4-B132-F04B1CFB2B73}" type="slidenum">
              <a:rPr lang="ru-RU" smtClean="0"/>
              <a:pPr/>
              <a:t>‹#›</a:t>
            </a:fld>
            <a:endParaRPr lang="ru-RU"/>
          </a:p>
        </p:txBody>
      </p:sp>
    </p:spTree>
    <p:extLst>
      <p:ext uri="{BB962C8B-B14F-4D97-AF65-F5344CB8AC3E}">
        <p14:creationId xmlns:p14="http://schemas.microsoft.com/office/powerpoint/2010/main" val="487260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124BD5-7638-49DA-AA9C-D052EE953D70}" type="datetime1">
              <a:rPr lang="ru-RU" smtClean="0"/>
              <a:t>04.07.2017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907E8D-52DE-47A4-B132-F04B1CFB2B73}" type="slidenum">
              <a:rPr lang="ru-RU" smtClean="0"/>
              <a:pPr/>
              <a:t>‹#›</a:t>
            </a:fld>
            <a:endParaRPr lang="ru-RU"/>
          </a:p>
        </p:txBody>
      </p:sp>
    </p:spTree>
    <p:extLst>
      <p:ext uri="{BB962C8B-B14F-4D97-AF65-F5344CB8AC3E}">
        <p14:creationId xmlns:p14="http://schemas.microsoft.com/office/powerpoint/2010/main" val="933581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C9EFC3-4D1A-40A8-B47E-03C8DFF139D7}" type="datetime1">
              <a:rPr lang="ru-RU" smtClean="0"/>
              <a:t>04.07.2017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907E8D-52DE-47A4-B132-F04B1CFB2B73}" type="slidenum">
              <a:rPr lang="ru-RU" smtClean="0"/>
              <a:pPr/>
              <a:t>‹#›</a:t>
            </a:fld>
            <a:endParaRPr lang="ru-RU"/>
          </a:p>
        </p:txBody>
      </p:sp>
    </p:spTree>
    <p:extLst>
      <p:ext uri="{BB962C8B-B14F-4D97-AF65-F5344CB8AC3E}">
        <p14:creationId xmlns:p14="http://schemas.microsoft.com/office/powerpoint/2010/main" val="1010068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290DF3-2EAF-4689-A3AA-FA2EE1F6E8D2}" type="datetime1">
              <a:rPr lang="ru-RU" smtClean="0"/>
              <a:t>04.07.2017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7907E8D-52DE-47A4-B132-F04B1CFB2B73}" type="slidenum">
              <a:rPr lang="ru-RU" smtClean="0"/>
              <a:pPr/>
              <a:t>‹#›</a:t>
            </a:fld>
            <a:endParaRPr lang="ru-RU"/>
          </a:p>
        </p:txBody>
      </p:sp>
    </p:spTree>
    <p:extLst>
      <p:ext uri="{BB962C8B-B14F-4D97-AF65-F5344CB8AC3E}">
        <p14:creationId xmlns:p14="http://schemas.microsoft.com/office/powerpoint/2010/main" val="4197113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5E8856-FF21-452E-8825-14BEC71BE271}" type="datetime1">
              <a:rPr lang="ru-RU" smtClean="0"/>
              <a:t>04.07.2017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7907E8D-52DE-47A4-B132-F04B1CFB2B73}" type="slidenum">
              <a:rPr lang="ru-RU" smtClean="0"/>
              <a:pPr/>
              <a:t>‹#›</a:t>
            </a:fld>
            <a:endParaRPr lang="ru-RU"/>
          </a:p>
        </p:txBody>
      </p:sp>
    </p:spTree>
    <p:extLst>
      <p:ext uri="{BB962C8B-B14F-4D97-AF65-F5344CB8AC3E}">
        <p14:creationId xmlns:p14="http://schemas.microsoft.com/office/powerpoint/2010/main" val="3331165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002CE-E2CC-4F82-B5A0-49E4A3224FBF}" type="datetime1">
              <a:rPr lang="ru-RU" smtClean="0"/>
              <a:t>04.07.2017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7907E8D-52DE-47A4-B132-F04B1CFB2B73}" type="slidenum">
              <a:rPr lang="ru-RU" smtClean="0"/>
              <a:pPr/>
              <a:t>‹#›</a:t>
            </a:fld>
            <a:endParaRPr lang="ru-RU"/>
          </a:p>
        </p:txBody>
      </p:sp>
    </p:spTree>
    <p:extLst>
      <p:ext uri="{BB962C8B-B14F-4D97-AF65-F5344CB8AC3E}">
        <p14:creationId xmlns:p14="http://schemas.microsoft.com/office/powerpoint/2010/main" val="546578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20C4A9-44EE-4299-A846-A82C354A3B44}" type="datetime1">
              <a:rPr lang="ru-RU" smtClean="0"/>
              <a:t>04.07.2017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907E8D-52DE-47A4-B132-F04B1CFB2B73}" type="slidenum">
              <a:rPr lang="ru-RU" smtClean="0"/>
              <a:pPr/>
              <a:t>‹#›</a:t>
            </a:fld>
            <a:endParaRPr lang="ru-RU"/>
          </a:p>
        </p:txBody>
      </p:sp>
    </p:spTree>
    <p:extLst>
      <p:ext uri="{BB962C8B-B14F-4D97-AF65-F5344CB8AC3E}">
        <p14:creationId xmlns:p14="http://schemas.microsoft.com/office/powerpoint/2010/main" val="119549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26E9C9-303C-413A-9579-9CF34E514C80}" type="datetime1">
              <a:rPr lang="ru-RU" smtClean="0"/>
              <a:t>04.07.2017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907E8D-52DE-47A4-B132-F04B1CFB2B73}" type="slidenum">
              <a:rPr lang="ru-RU" smtClean="0"/>
              <a:pPr/>
              <a:t>‹#›</a:t>
            </a:fld>
            <a:endParaRPr lang="ru-RU"/>
          </a:p>
        </p:txBody>
      </p:sp>
    </p:spTree>
    <p:extLst>
      <p:ext uri="{BB962C8B-B14F-4D97-AF65-F5344CB8AC3E}">
        <p14:creationId xmlns:p14="http://schemas.microsoft.com/office/powerpoint/2010/main" val="1206110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352AA-2959-4435-8279-0A5D4C40756B}" type="datetime1">
              <a:rPr lang="ru-RU" smtClean="0"/>
              <a:t>04.07.2017</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07E8D-52DE-47A4-B132-F04B1CFB2B73}" type="slidenum">
              <a:rPr lang="ru-RU" smtClean="0"/>
              <a:pPr/>
              <a:t>‹#›</a:t>
            </a:fld>
            <a:endParaRPr lang="ru-RU"/>
          </a:p>
        </p:txBody>
      </p:sp>
    </p:spTree>
    <p:extLst>
      <p:ext uri="{BB962C8B-B14F-4D97-AF65-F5344CB8AC3E}">
        <p14:creationId xmlns:p14="http://schemas.microsoft.com/office/powerpoint/2010/main" val="2828057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31590"/>
            <a:ext cx="9144000" cy="4889698"/>
          </a:xfrm>
        </p:spPr>
        <p:txBody>
          <a:bodyPr>
            <a:normAutofit fontScale="90000"/>
          </a:bodyPr>
          <a:lstStyle/>
          <a:p>
            <a:r>
              <a:rPr lang="en-US" sz="5300" b="1" dirty="0"/>
              <a:t>SaaS platform for time series data handling</a:t>
            </a:r>
            <a:br>
              <a:rPr lang="en-US" sz="6000" b="1" dirty="0"/>
            </a:br>
            <a:br>
              <a:rPr lang="en-US" sz="6000" b="1" dirty="0"/>
            </a:br>
            <a:r>
              <a:rPr lang="en-US" sz="4000" b="1" dirty="0"/>
              <a:t>E. Oplachko, S. </a:t>
            </a:r>
            <a:r>
              <a:rPr lang="en-US" sz="4000" b="1" dirty="0" err="1"/>
              <a:t>Rykunov</a:t>
            </a:r>
            <a:r>
              <a:rPr lang="en-US" sz="4000" b="1" dirty="0"/>
              <a:t>, M. Ustinin</a:t>
            </a:r>
            <a:br>
              <a:rPr lang="ru-RU" sz="4000" dirty="0"/>
            </a:br>
            <a:br>
              <a:rPr lang="ru-RU" sz="4900" dirty="0"/>
            </a:br>
            <a:r>
              <a:rPr lang="en-US" sz="4800" dirty="0"/>
              <a:t>		</a:t>
            </a:r>
            <a:br>
              <a:rPr lang="ru-RU" altLang="ru-RU" sz="3100" dirty="0"/>
            </a:br>
            <a:br>
              <a:rPr lang="ru-RU" sz="4800" dirty="0">
                <a:solidFill>
                  <a:srgbClr val="FF0000"/>
                </a:solidFill>
              </a:rPr>
            </a:br>
            <a:r>
              <a:rPr lang="en-US" sz="2700" dirty="0"/>
              <a:t>Institute of Mathematical Problems of Biology RAS - the Branch of </a:t>
            </a:r>
            <a:r>
              <a:rPr lang="en-US" sz="2700" dirty="0" err="1"/>
              <a:t>Keldysh</a:t>
            </a:r>
            <a:r>
              <a:rPr lang="en-US" sz="2700" dirty="0"/>
              <a:t> Institute of Applied Mathematics of Russian Academy of Sciences</a:t>
            </a:r>
            <a:endParaRPr lang="ru-RU" altLang="ru-RU" dirty="0"/>
          </a:p>
        </p:txBody>
      </p:sp>
      <p:sp>
        <p:nvSpPr>
          <p:cNvPr id="3" name="Slide Number Placeholder 2"/>
          <p:cNvSpPr>
            <a:spLocks noGrp="1"/>
          </p:cNvSpPr>
          <p:nvPr>
            <p:ph type="sldNum" sz="quarter" idx="12"/>
          </p:nvPr>
        </p:nvSpPr>
        <p:spPr/>
        <p:txBody>
          <a:bodyPr/>
          <a:lstStyle/>
          <a:p>
            <a:fld id="{57907E8D-52DE-47A4-B132-F04B1CFB2B73}" type="slidenum">
              <a:rPr lang="ru-RU" smtClean="0"/>
              <a:pPr/>
              <a:t>1</a:t>
            </a:fld>
            <a:r>
              <a:rPr lang="en-US" dirty="0"/>
              <a:t>/12</a:t>
            </a:r>
          </a:p>
        </p:txBody>
      </p:sp>
    </p:spTree>
    <p:extLst>
      <p:ext uri="{BB962C8B-B14F-4D97-AF65-F5344CB8AC3E}">
        <p14:creationId xmlns:p14="http://schemas.microsoft.com/office/powerpoint/2010/main" val="4191157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0285" y="149727"/>
            <a:ext cx="3898233" cy="804242"/>
          </a:xfrm>
        </p:spPr>
        <p:txBody>
          <a:bodyPr>
            <a:noAutofit/>
          </a:bodyPr>
          <a:lstStyle/>
          <a:p>
            <a:r>
              <a:rPr lang="en-US" sz="2800" b="1" dirty="0">
                <a:latin typeface="+mn-lt"/>
              </a:rPr>
              <a:t>Inverse MEG problem</a:t>
            </a:r>
            <a:endParaRPr lang="ru-RU" sz="2800" b="1" dirty="0">
              <a:latin typeface="+mn-lt"/>
            </a:endParaRPr>
          </a:p>
        </p:txBody>
      </p:sp>
      <p:sp>
        <p:nvSpPr>
          <p:cNvPr id="2" name="Rectangle 2"/>
          <p:cNvSpPr>
            <a:spLocks noChangeArrowheads="1"/>
          </p:cNvSpPr>
          <p:nvPr/>
        </p:nvSpPr>
        <p:spPr bwMode="auto">
          <a:xfrm>
            <a:off x="251519" y="704850"/>
            <a:ext cx="1007899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9" name="Picture 8"/>
          <p:cNvPicPr>
            <a:picLocks noChangeAspect="1"/>
          </p:cNvPicPr>
          <p:nvPr/>
        </p:nvPicPr>
        <p:blipFill>
          <a:blip r:embed="rId3"/>
          <a:stretch>
            <a:fillRect/>
          </a:stretch>
        </p:blipFill>
        <p:spPr>
          <a:xfrm>
            <a:off x="179512" y="1103696"/>
            <a:ext cx="3849006" cy="2683445"/>
          </a:xfrm>
          <a:prstGeom prst="rect">
            <a:avLst/>
          </a:prstGeom>
        </p:spPr>
      </p:pic>
      <p:pic>
        <p:nvPicPr>
          <p:cNvPr id="10" name="Picture 9"/>
          <p:cNvPicPr>
            <a:picLocks noChangeAspect="1"/>
          </p:cNvPicPr>
          <p:nvPr/>
        </p:nvPicPr>
        <p:blipFill>
          <a:blip r:embed="rId4"/>
          <a:stretch>
            <a:fillRect/>
          </a:stretch>
        </p:blipFill>
        <p:spPr>
          <a:xfrm>
            <a:off x="179512" y="4008196"/>
            <a:ext cx="3849006" cy="2640180"/>
          </a:xfrm>
          <a:prstGeom prst="rect">
            <a:avLst/>
          </a:prstGeom>
        </p:spPr>
      </p:pic>
      <p:sp>
        <p:nvSpPr>
          <p:cNvPr id="3" name="Slide Number Placeholder 2"/>
          <p:cNvSpPr>
            <a:spLocks noGrp="1"/>
          </p:cNvSpPr>
          <p:nvPr>
            <p:ph type="sldNum" sz="quarter" idx="12"/>
          </p:nvPr>
        </p:nvSpPr>
        <p:spPr>
          <a:xfrm>
            <a:off x="7086600" y="6521529"/>
            <a:ext cx="2057400" cy="365125"/>
          </a:xfrm>
        </p:spPr>
        <p:txBody>
          <a:bodyPr/>
          <a:lstStyle/>
          <a:p>
            <a:fld id="{57907E8D-52DE-47A4-B132-F04B1CFB2B73}" type="slidenum">
              <a:rPr lang="ru-RU" smtClean="0"/>
              <a:pPr/>
              <a:t>10</a:t>
            </a:fld>
            <a:r>
              <a:rPr lang="en-US" dirty="0"/>
              <a:t>/12</a:t>
            </a:r>
            <a:endParaRPr lang="ru-RU" dirty="0"/>
          </a:p>
        </p:txBody>
      </p:sp>
      <p:pic>
        <p:nvPicPr>
          <p:cNvPr id="5" name="Picture 4">
            <a:extLst>
              <a:ext uri="{FF2B5EF4-FFF2-40B4-BE49-F238E27FC236}">
                <a16:creationId xmlns:a16="http://schemas.microsoft.com/office/drawing/2014/main" id="{F47C26F4-1069-46B1-9A16-71B963EAFEC6}"/>
              </a:ext>
            </a:extLst>
          </p:cNvPr>
          <p:cNvPicPr>
            <a:picLocks noChangeAspect="1"/>
          </p:cNvPicPr>
          <p:nvPr/>
        </p:nvPicPr>
        <p:blipFill>
          <a:blip r:embed="rId5"/>
          <a:stretch>
            <a:fillRect/>
          </a:stretch>
        </p:blipFill>
        <p:spPr>
          <a:xfrm>
            <a:off x="4149752" y="260648"/>
            <a:ext cx="4789720" cy="6048672"/>
          </a:xfrm>
          <a:prstGeom prst="rect">
            <a:avLst/>
          </a:prstGeom>
        </p:spPr>
      </p:pic>
    </p:spTree>
    <p:extLst>
      <p:ext uri="{BB962C8B-B14F-4D97-AF65-F5344CB8AC3E}">
        <p14:creationId xmlns:p14="http://schemas.microsoft.com/office/powerpoint/2010/main" val="1519102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132297"/>
            <a:ext cx="8229600" cy="940966"/>
          </a:xfrm>
        </p:spPr>
        <p:txBody>
          <a:bodyPr>
            <a:normAutofit/>
          </a:bodyPr>
          <a:lstStyle/>
          <a:p>
            <a:pPr algn="ctr"/>
            <a:r>
              <a:rPr lang="en-US" b="1" dirty="0">
                <a:latin typeface="+mn-lt"/>
              </a:rPr>
              <a:t>Quantitative analysis</a:t>
            </a:r>
            <a:endParaRPr lang="ru-RU" b="1" dirty="0">
              <a:latin typeface="+mn-lt"/>
            </a:endParaRPr>
          </a:p>
        </p:txBody>
      </p:sp>
      <p:sp>
        <p:nvSpPr>
          <p:cNvPr id="2" name="Rectangle 2"/>
          <p:cNvSpPr>
            <a:spLocks noChangeArrowheads="1"/>
          </p:cNvSpPr>
          <p:nvPr/>
        </p:nvSpPr>
        <p:spPr bwMode="auto">
          <a:xfrm>
            <a:off x="-180528" y="836712"/>
            <a:ext cx="1007899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Slide Number Placeholder 6"/>
          <p:cNvSpPr>
            <a:spLocks noGrp="1"/>
          </p:cNvSpPr>
          <p:nvPr>
            <p:ph type="sldNum" sz="quarter" idx="12"/>
          </p:nvPr>
        </p:nvSpPr>
        <p:spPr/>
        <p:txBody>
          <a:bodyPr/>
          <a:lstStyle/>
          <a:p>
            <a:fld id="{57907E8D-52DE-47A4-B132-F04B1CFB2B73}" type="slidenum">
              <a:rPr lang="ru-RU" smtClean="0"/>
              <a:pPr/>
              <a:t>11</a:t>
            </a:fld>
            <a:r>
              <a:rPr lang="en-US" dirty="0"/>
              <a:t>/12</a:t>
            </a:r>
            <a:endParaRPr lang="ru-RU" dirty="0"/>
          </a:p>
        </p:txBody>
      </p:sp>
      <p:pic>
        <p:nvPicPr>
          <p:cNvPr id="5" name="Picture 4">
            <a:extLst>
              <a:ext uri="{FF2B5EF4-FFF2-40B4-BE49-F238E27FC236}">
                <a16:creationId xmlns:a16="http://schemas.microsoft.com/office/drawing/2014/main" id="{078F7B54-67F3-44D6-AE21-829D9A920A19}"/>
              </a:ext>
            </a:extLst>
          </p:cNvPr>
          <p:cNvPicPr>
            <a:picLocks noChangeAspect="1"/>
          </p:cNvPicPr>
          <p:nvPr/>
        </p:nvPicPr>
        <p:blipFill>
          <a:blip r:embed="rId3"/>
          <a:stretch>
            <a:fillRect/>
          </a:stretch>
        </p:blipFill>
        <p:spPr>
          <a:xfrm>
            <a:off x="280710" y="1073263"/>
            <a:ext cx="6063931" cy="2926755"/>
          </a:xfrm>
          <a:prstGeom prst="rect">
            <a:avLst/>
          </a:prstGeom>
        </p:spPr>
      </p:pic>
      <p:pic>
        <p:nvPicPr>
          <p:cNvPr id="10" name="Picture 9">
            <a:extLst>
              <a:ext uri="{FF2B5EF4-FFF2-40B4-BE49-F238E27FC236}">
                <a16:creationId xmlns:a16="http://schemas.microsoft.com/office/drawing/2014/main" id="{7C4268F4-742B-447B-BA85-49E46AF472F0}"/>
              </a:ext>
            </a:extLst>
          </p:cNvPr>
          <p:cNvPicPr>
            <a:picLocks noChangeAspect="1"/>
          </p:cNvPicPr>
          <p:nvPr/>
        </p:nvPicPr>
        <p:blipFill>
          <a:blip r:embed="rId4"/>
          <a:stretch>
            <a:fillRect/>
          </a:stretch>
        </p:blipFill>
        <p:spPr>
          <a:xfrm>
            <a:off x="2555776" y="1824753"/>
            <a:ext cx="6156176" cy="3780108"/>
          </a:xfrm>
          <a:prstGeom prst="rect">
            <a:avLst/>
          </a:prstGeom>
        </p:spPr>
      </p:pic>
    </p:spTree>
    <p:extLst>
      <p:ext uri="{BB962C8B-B14F-4D97-AF65-F5344CB8AC3E}">
        <p14:creationId xmlns:p14="http://schemas.microsoft.com/office/powerpoint/2010/main" val="1835266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3112"/>
            <a:ext cx="9144000" cy="850106"/>
          </a:xfrm>
        </p:spPr>
        <p:txBody>
          <a:bodyPr>
            <a:normAutofit/>
          </a:bodyPr>
          <a:lstStyle/>
          <a:p>
            <a:r>
              <a:rPr lang="en-US" b="1" dirty="0">
                <a:latin typeface="+mn-lt"/>
              </a:rPr>
              <a:t>Results</a:t>
            </a:r>
            <a:endParaRPr lang="ru-RU" b="1" dirty="0">
              <a:latin typeface="+mn-lt"/>
            </a:endParaRPr>
          </a:p>
        </p:txBody>
      </p:sp>
      <p:sp>
        <p:nvSpPr>
          <p:cNvPr id="3" name="Объект 2"/>
          <p:cNvSpPr>
            <a:spLocks noGrp="1"/>
          </p:cNvSpPr>
          <p:nvPr>
            <p:ph idx="1"/>
          </p:nvPr>
        </p:nvSpPr>
        <p:spPr>
          <a:xfrm>
            <a:off x="0" y="1052736"/>
            <a:ext cx="8892480" cy="5382096"/>
          </a:xfrm>
        </p:spPr>
        <p:txBody>
          <a:bodyPr lIns="720000" rIns="720000">
            <a:normAutofit fontScale="85000" lnSpcReduction="10000"/>
          </a:bodyPr>
          <a:lstStyle/>
          <a:p>
            <a:pPr marL="0" indent="0">
              <a:buNone/>
            </a:pPr>
            <a:r>
              <a:rPr lang="en-US" sz="4700" dirty="0"/>
              <a:t>We created Software as a Service resource with functions</a:t>
            </a:r>
            <a:r>
              <a:rPr lang="ru-RU" sz="4700" dirty="0"/>
              <a:t>:</a:t>
            </a:r>
          </a:p>
          <a:p>
            <a:pPr algn="just">
              <a:lnSpc>
                <a:spcPct val="120000"/>
              </a:lnSpc>
            </a:pPr>
            <a:r>
              <a:rPr lang="en-US" sz="4700" dirty="0"/>
              <a:t>Fourier transform;</a:t>
            </a:r>
          </a:p>
          <a:p>
            <a:pPr algn="just">
              <a:lnSpc>
                <a:spcPct val="120000"/>
              </a:lnSpc>
            </a:pPr>
            <a:r>
              <a:rPr lang="en-US" sz="4700" dirty="0" err="1"/>
              <a:t>Karhunen-Loeve</a:t>
            </a:r>
            <a:r>
              <a:rPr lang="en-US" sz="4700" dirty="0"/>
              <a:t> transform;</a:t>
            </a:r>
          </a:p>
          <a:p>
            <a:pPr algn="just">
              <a:lnSpc>
                <a:spcPct val="120000"/>
              </a:lnSpc>
            </a:pPr>
            <a:r>
              <a:rPr lang="en-US" sz="4700" dirty="0"/>
              <a:t>Independent Component Analysis;</a:t>
            </a:r>
            <a:endParaRPr lang="ru-RU" sz="4700" dirty="0"/>
          </a:p>
          <a:p>
            <a:pPr algn="just">
              <a:lnSpc>
                <a:spcPct val="120000"/>
              </a:lnSpc>
            </a:pPr>
            <a:r>
              <a:rPr lang="en-US" sz="4700" dirty="0"/>
              <a:t>Quantitative analysis;</a:t>
            </a:r>
          </a:p>
          <a:p>
            <a:pPr algn="just">
              <a:lnSpc>
                <a:spcPct val="120000"/>
              </a:lnSpc>
            </a:pPr>
            <a:r>
              <a:rPr lang="en-US" sz="4700" dirty="0"/>
              <a:t>Inverse problem solution.</a:t>
            </a:r>
          </a:p>
          <a:p>
            <a:pPr algn="just">
              <a:lnSpc>
                <a:spcPct val="120000"/>
              </a:lnSpc>
            </a:pPr>
            <a:endParaRPr lang="en-US" sz="5100" dirty="0"/>
          </a:p>
          <a:p>
            <a:pPr marL="0" indent="0">
              <a:lnSpc>
                <a:spcPct val="120000"/>
              </a:lnSpc>
              <a:buNone/>
            </a:pPr>
            <a:endParaRPr lang="ru-RU" sz="4400" dirty="0"/>
          </a:p>
          <a:p>
            <a:pPr marL="0" indent="0">
              <a:buNone/>
            </a:pPr>
            <a:endParaRPr lang="ru-RU" sz="3800" dirty="0"/>
          </a:p>
          <a:p>
            <a:pPr marL="0" indent="0">
              <a:buNone/>
            </a:pPr>
            <a:endParaRPr lang="ru-RU" sz="2800" u="sng" dirty="0"/>
          </a:p>
          <a:p>
            <a:pPr marL="0" indent="0">
              <a:buNone/>
            </a:pPr>
            <a:endParaRPr lang="ru-RU" dirty="0"/>
          </a:p>
        </p:txBody>
      </p:sp>
      <p:sp>
        <p:nvSpPr>
          <p:cNvPr id="4" name="Slide Number Placeholder 3"/>
          <p:cNvSpPr>
            <a:spLocks noGrp="1"/>
          </p:cNvSpPr>
          <p:nvPr>
            <p:ph type="sldNum" sz="quarter" idx="12"/>
          </p:nvPr>
        </p:nvSpPr>
        <p:spPr/>
        <p:txBody>
          <a:bodyPr/>
          <a:lstStyle/>
          <a:p>
            <a:fld id="{57907E8D-52DE-47A4-B132-F04B1CFB2B73}" type="slidenum">
              <a:rPr lang="ru-RU" smtClean="0"/>
              <a:pPr/>
              <a:t>12</a:t>
            </a:fld>
            <a:r>
              <a:rPr lang="en-US" dirty="0"/>
              <a:t>/12</a:t>
            </a:r>
            <a:endParaRPr lang="ru-RU" dirty="0"/>
          </a:p>
        </p:txBody>
      </p:sp>
    </p:spTree>
    <p:extLst>
      <p:ext uri="{BB962C8B-B14F-4D97-AF65-F5344CB8AC3E}">
        <p14:creationId xmlns:p14="http://schemas.microsoft.com/office/powerpoint/2010/main" val="127273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99392"/>
            <a:ext cx="9144000" cy="1143000"/>
          </a:xfrm>
        </p:spPr>
        <p:txBody>
          <a:bodyPr>
            <a:normAutofit/>
          </a:bodyPr>
          <a:lstStyle/>
          <a:p>
            <a:r>
              <a:rPr lang="en-US" b="1" dirty="0">
                <a:latin typeface="+mn-lt"/>
              </a:rPr>
              <a:t>Purposes:</a:t>
            </a:r>
            <a:endParaRPr lang="ru-RU" b="1" dirty="0">
              <a:latin typeface="+mn-lt"/>
            </a:endParaRPr>
          </a:p>
        </p:txBody>
      </p:sp>
      <p:sp>
        <p:nvSpPr>
          <p:cNvPr id="3" name="Объект 2"/>
          <p:cNvSpPr>
            <a:spLocks noGrp="1"/>
          </p:cNvSpPr>
          <p:nvPr>
            <p:ph idx="1"/>
          </p:nvPr>
        </p:nvSpPr>
        <p:spPr>
          <a:xfrm>
            <a:off x="0" y="908720"/>
            <a:ext cx="9144000" cy="5949280"/>
          </a:xfrm>
        </p:spPr>
        <p:txBody>
          <a:bodyPr lIns="720000" rIns="720000">
            <a:normAutofit/>
          </a:bodyPr>
          <a:lstStyle/>
          <a:p>
            <a:pPr marL="0" indent="0" algn="just">
              <a:buNone/>
            </a:pPr>
            <a:r>
              <a:rPr lang="en-US" sz="2800" dirty="0"/>
              <a:t>To create a tool which can handle big amount of encephalography data. Thi</a:t>
            </a:r>
            <a:r>
              <a:rPr lang="en-US" dirty="0"/>
              <a:t>s tools should meet the following requirements:</a:t>
            </a:r>
            <a:endParaRPr lang="ru-RU" sz="2800" dirty="0"/>
          </a:p>
          <a:p>
            <a:pPr marL="0" indent="0" algn="just">
              <a:buNone/>
            </a:pPr>
            <a:r>
              <a:rPr lang="ru-RU" sz="2800" dirty="0"/>
              <a:t>1.	</a:t>
            </a:r>
            <a:r>
              <a:rPr lang="en-US" sz="2800" dirty="0"/>
              <a:t>It should work without local installation</a:t>
            </a:r>
            <a:endParaRPr lang="ru-RU" sz="2800" dirty="0"/>
          </a:p>
          <a:p>
            <a:pPr marL="0" indent="0" algn="just">
              <a:buNone/>
            </a:pPr>
            <a:r>
              <a:rPr lang="ru-RU" sz="2800" dirty="0"/>
              <a:t>2.	</a:t>
            </a:r>
            <a:r>
              <a:rPr lang="en-US" sz="2800" dirty="0"/>
              <a:t>No additional licensing </a:t>
            </a:r>
            <a:endParaRPr lang="ru-RU" sz="2800" dirty="0"/>
          </a:p>
          <a:p>
            <a:pPr marL="0" indent="0" algn="just">
              <a:buNone/>
            </a:pPr>
            <a:r>
              <a:rPr lang="ru-RU" sz="2800" dirty="0"/>
              <a:t>3.	</a:t>
            </a:r>
            <a:r>
              <a:rPr lang="en-US" sz="2800" dirty="0"/>
              <a:t>It should be “</a:t>
            </a:r>
            <a:r>
              <a:rPr lang="ru-RU" sz="2800" dirty="0" err="1"/>
              <a:t>Software</a:t>
            </a:r>
            <a:r>
              <a:rPr lang="ru-RU" sz="2800" dirty="0"/>
              <a:t> </a:t>
            </a:r>
            <a:r>
              <a:rPr lang="ru-RU" sz="2800" dirty="0" err="1"/>
              <a:t>as</a:t>
            </a:r>
            <a:r>
              <a:rPr lang="ru-RU" sz="2800" dirty="0"/>
              <a:t> a Service</a:t>
            </a:r>
            <a:r>
              <a:rPr lang="en-US" sz="2800" dirty="0"/>
              <a:t>” resource</a:t>
            </a:r>
            <a:endParaRPr lang="ru-RU" sz="2800" dirty="0"/>
          </a:p>
          <a:p>
            <a:pPr marL="0" indent="0" algn="just">
              <a:buNone/>
            </a:pPr>
            <a:r>
              <a:rPr lang="ru-RU" sz="2800" dirty="0"/>
              <a:t>4.	</a:t>
            </a:r>
            <a:r>
              <a:rPr lang="en-US" sz="2800" dirty="0"/>
              <a:t>Only opensource libraries </a:t>
            </a:r>
            <a:endParaRPr lang="ru-RU" sz="2800" dirty="0"/>
          </a:p>
          <a:p>
            <a:pPr marL="0" indent="0" algn="just">
              <a:buNone/>
            </a:pPr>
            <a:r>
              <a:rPr lang="ru-RU" sz="2800" dirty="0"/>
              <a:t>5.	</a:t>
            </a:r>
            <a:r>
              <a:rPr lang="en-US" sz="2800" dirty="0"/>
              <a:t>Compatibility</a:t>
            </a:r>
            <a:r>
              <a:rPr lang="ru-RU" sz="2800" dirty="0"/>
              <a:t> </a:t>
            </a:r>
            <a:r>
              <a:rPr lang="en-US" sz="2800" dirty="0"/>
              <a:t>with .mat file</a:t>
            </a:r>
            <a:endParaRPr lang="ru-RU" sz="2800" dirty="0"/>
          </a:p>
          <a:p>
            <a:pPr marL="0" indent="0" algn="just">
              <a:buNone/>
            </a:pPr>
            <a:r>
              <a:rPr lang="en-US" sz="2800" dirty="0"/>
              <a:t>6</a:t>
            </a:r>
            <a:r>
              <a:rPr lang="ru-RU" sz="2800" dirty="0"/>
              <a:t>.	</a:t>
            </a:r>
            <a:r>
              <a:rPr lang="en-US" sz="2800" dirty="0"/>
              <a:t>Users should be able to do the following:</a:t>
            </a:r>
            <a:endParaRPr lang="ru-RU" sz="2800" dirty="0"/>
          </a:p>
          <a:p>
            <a:pPr marL="342900" lvl="1" indent="0" algn="just">
              <a:buNone/>
            </a:pPr>
            <a:r>
              <a:rPr lang="ru-RU" sz="2500" dirty="0"/>
              <a:t>a.	</a:t>
            </a:r>
            <a:r>
              <a:rPr lang="en-US" sz="2500" dirty="0"/>
              <a:t>To see history of their work</a:t>
            </a:r>
            <a:endParaRPr lang="ru-RU" sz="2500" dirty="0"/>
          </a:p>
          <a:p>
            <a:pPr marL="342900" lvl="1" indent="0" algn="just">
              <a:buNone/>
            </a:pPr>
            <a:r>
              <a:rPr lang="ru-RU" sz="2500" dirty="0"/>
              <a:t>b.	</a:t>
            </a:r>
            <a:r>
              <a:rPr lang="en-US" sz="2500" dirty="0"/>
              <a:t>To save the results of work on local computer</a:t>
            </a:r>
            <a:endParaRPr lang="ru-RU" sz="2500" dirty="0"/>
          </a:p>
          <a:p>
            <a:pPr marL="342900" lvl="1" indent="0" algn="just">
              <a:buNone/>
            </a:pPr>
            <a:r>
              <a:rPr lang="ru-RU" sz="2500" dirty="0"/>
              <a:t>c.	</a:t>
            </a:r>
            <a:r>
              <a:rPr lang="en-US" sz="2500" dirty="0"/>
              <a:t>To have tool for interactive work with pictures</a:t>
            </a:r>
            <a:endParaRPr lang="ru-RU" sz="2500" dirty="0"/>
          </a:p>
          <a:p>
            <a:pPr marL="342900" lvl="1" indent="0" algn="just">
              <a:buNone/>
            </a:pPr>
            <a:endParaRPr lang="ru-RU" sz="2800" dirty="0"/>
          </a:p>
        </p:txBody>
      </p:sp>
      <p:sp>
        <p:nvSpPr>
          <p:cNvPr id="4" name="Slide Number Placeholder 3"/>
          <p:cNvSpPr>
            <a:spLocks noGrp="1"/>
          </p:cNvSpPr>
          <p:nvPr>
            <p:ph type="sldNum" sz="quarter" idx="12"/>
          </p:nvPr>
        </p:nvSpPr>
        <p:spPr/>
        <p:txBody>
          <a:bodyPr/>
          <a:lstStyle/>
          <a:p>
            <a:fld id="{57907E8D-52DE-47A4-B132-F04B1CFB2B73}" type="slidenum">
              <a:rPr lang="ru-RU" smtClean="0"/>
              <a:pPr/>
              <a:t>2</a:t>
            </a:fld>
            <a:r>
              <a:rPr lang="en-US" dirty="0"/>
              <a:t>/12</a:t>
            </a:r>
            <a:endParaRPr lang="ru-RU" dirty="0"/>
          </a:p>
        </p:txBody>
      </p:sp>
    </p:spTree>
    <p:extLst>
      <p:ext uri="{BB962C8B-B14F-4D97-AF65-F5344CB8AC3E}">
        <p14:creationId xmlns:p14="http://schemas.microsoft.com/office/powerpoint/2010/main" val="1436126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954" y="1196752"/>
            <a:ext cx="9144000" cy="6165304"/>
          </a:xfrm>
        </p:spPr>
        <p:txBody>
          <a:bodyPr lIns="720000" rIns="720000">
            <a:normAutofit/>
          </a:bodyPr>
          <a:lstStyle/>
          <a:p>
            <a:pPr marL="0" indent="0">
              <a:buNone/>
            </a:pPr>
            <a:endParaRPr lang="en-US" dirty="0"/>
          </a:p>
          <a:p>
            <a:pPr algn="just"/>
            <a:r>
              <a:rPr lang="en-US" sz="3000" dirty="0" err="1"/>
              <a:t>FieldTrip</a:t>
            </a:r>
            <a:endParaRPr lang="ru-RU" sz="3000" dirty="0"/>
          </a:p>
          <a:p>
            <a:pPr algn="just"/>
            <a:r>
              <a:rPr lang="en-US" sz="3000" dirty="0"/>
              <a:t>ELAN</a:t>
            </a:r>
          </a:p>
          <a:p>
            <a:pPr algn="just"/>
            <a:r>
              <a:rPr lang="en-US" sz="3000" dirty="0"/>
              <a:t>Brainstorm</a:t>
            </a:r>
            <a:endParaRPr lang="ru-RU" sz="3000" dirty="0"/>
          </a:p>
          <a:p>
            <a:pPr algn="just"/>
            <a:r>
              <a:rPr lang="en-US" sz="3000" dirty="0" err="1"/>
              <a:t>OpenME</a:t>
            </a:r>
            <a:r>
              <a:rPr lang="ru-RU" sz="3000" dirty="0"/>
              <a:t>E</a:t>
            </a:r>
            <a:r>
              <a:rPr lang="en-US" sz="3000" dirty="0"/>
              <a:t>G</a:t>
            </a:r>
            <a:endParaRPr lang="ru-RU" sz="3000" dirty="0"/>
          </a:p>
          <a:p>
            <a:pPr algn="just"/>
            <a:r>
              <a:rPr lang="en-US" sz="3000" dirty="0"/>
              <a:t>HADES</a:t>
            </a:r>
          </a:p>
          <a:p>
            <a:pPr algn="just"/>
            <a:r>
              <a:rPr lang="en-US" sz="3000" dirty="0"/>
              <a:t>EEGLAB</a:t>
            </a:r>
          </a:p>
          <a:p>
            <a:endParaRPr lang="ru-RU" dirty="0"/>
          </a:p>
        </p:txBody>
      </p:sp>
      <p:sp>
        <p:nvSpPr>
          <p:cNvPr id="2" name="Rectangle 1"/>
          <p:cNvSpPr/>
          <p:nvPr/>
        </p:nvSpPr>
        <p:spPr>
          <a:xfrm>
            <a:off x="560115" y="0"/>
            <a:ext cx="8604448" cy="769441"/>
          </a:xfrm>
          <a:prstGeom prst="rect">
            <a:avLst/>
          </a:prstGeom>
        </p:spPr>
        <p:txBody>
          <a:bodyPr wrap="square">
            <a:spAutoFit/>
          </a:bodyPr>
          <a:lstStyle/>
          <a:p>
            <a:pPr algn="ctr"/>
            <a:r>
              <a:rPr lang="en-US" sz="4400" b="1" dirty="0"/>
              <a:t>Current landscape</a:t>
            </a:r>
            <a:endParaRPr lang="ru-RU" sz="4400" b="1" dirty="0"/>
          </a:p>
        </p:txBody>
      </p:sp>
      <p:sp>
        <p:nvSpPr>
          <p:cNvPr id="4" name="Slide Number Placeholder 3"/>
          <p:cNvSpPr>
            <a:spLocks noGrp="1"/>
          </p:cNvSpPr>
          <p:nvPr>
            <p:ph type="sldNum" sz="quarter" idx="12"/>
          </p:nvPr>
        </p:nvSpPr>
        <p:spPr/>
        <p:txBody>
          <a:bodyPr/>
          <a:lstStyle/>
          <a:p>
            <a:fld id="{57907E8D-52DE-47A4-B132-F04B1CFB2B73}" type="slidenum">
              <a:rPr lang="ru-RU" smtClean="0"/>
              <a:pPr/>
              <a:t>3</a:t>
            </a:fld>
            <a:r>
              <a:rPr lang="en-US" dirty="0"/>
              <a:t>/12</a:t>
            </a:r>
          </a:p>
        </p:txBody>
      </p:sp>
    </p:spTree>
    <p:extLst>
      <p:ext uri="{BB962C8B-B14F-4D97-AF65-F5344CB8AC3E}">
        <p14:creationId xmlns:p14="http://schemas.microsoft.com/office/powerpoint/2010/main" val="1188873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27584" y="61144"/>
            <a:ext cx="8229600" cy="940966"/>
          </a:xfrm>
        </p:spPr>
        <p:txBody>
          <a:bodyPr>
            <a:noAutofit/>
          </a:bodyPr>
          <a:lstStyle/>
          <a:p>
            <a:pPr algn="ctr"/>
            <a:r>
              <a:rPr lang="en-US" b="1" dirty="0">
                <a:latin typeface="+mn-lt"/>
              </a:rPr>
              <a:t>Technologies and languages</a:t>
            </a:r>
            <a:endParaRPr lang="ru-RU" b="1" dirty="0">
              <a:latin typeface="+mn-lt"/>
            </a:endParaRPr>
          </a:p>
        </p:txBody>
      </p:sp>
      <p:sp>
        <p:nvSpPr>
          <p:cNvPr id="5" name="Объект 4"/>
          <p:cNvSpPr>
            <a:spLocks noGrp="1"/>
          </p:cNvSpPr>
          <p:nvPr>
            <p:ph idx="1"/>
          </p:nvPr>
        </p:nvSpPr>
        <p:spPr>
          <a:xfrm>
            <a:off x="235546" y="980728"/>
            <a:ext cx="8928992" cy="6165304"/>
          </a:xfrm>
        </p:spPr>
        <p:txBody>
          <a:bodyPr lIns="720000" rIns="720000">
            <a:normAutofit/>
          </a:bodyPr>
          <a:lstStyle/>
          <a:p>
            <a:pPr algn="just"/>
            <a:r>
              <a:rPr lang="en-US" sz="3200" u="sng" dirty="0"/>
              <a:t>Languages:</a:t>
            </a:r>
            <a:endParaRPr lang="ru-RU" sz="3200" u="sng" dirty="0"/>
          </a:p>
          <a:p>
            <a:pPr algn="just">
              <a:buFontTx/>
              <a:buChar char="-"/>
            </a:pPr>
            <a:r>
              <a:rPr lang="en-US" sz="2600" b="1" dirty="0"/>
              <a:t>Python</a:t>
            </a:r>
            <a:r>
              <a:rPr lang="ru-RU" sz="2600" dirty="0"/>
              <a:t> </a:t>
            </a:r>
            <a:r>
              <a:rPr lang="en-US" sz="2600" dirty="0"/>
              <a:t>has a lot of extensions which allow to work with </a:t>
            </a:r>
            <a:r>
              <a:rPr lang="en-US" sz="2600" dirty="0" err="1"/>
              <a:t>Matlab</a:t>
            </a:r>
            <a:r>
              <a:rPr lang="en-US" sz="2600" dirty="0"/>
              <a:t> files</a:t>
            </a:r>
          </a:p>
          <a:p>
            <a:pPr algn="just">
              <a:buFontTx/>
              <a:buChar char="-"/>
            </a:pPr>
            <a:r>
              <a:rPr lang="en-US" sz="2600" b="1" dirty="0"/>
              <a:t>PHP,</a:t>
            </a:r>
            <a:r>
              <a:rPr lang="ru-RU" sz="2600" dirty="0"/>
              <a:t> </a:t>
            </a:r>
            <a:r>
              <a:rPr lang="en-US" sz="2600" dirty="0"/>
              <a:t>cross platform language for web applications</a:t>
            </a:r>
            <a:endParaRPr lang="ru-RU" sz="2600" dirty="0"/>
          </a:p>
          <a:p>
            <a:pPr algn="just">
              <a:buFontTx/>
              <a:buChar char="-"/>
            </a:pPr>
            <a:r>
              <a:rPr lang="en-US" sz="2600" b="1" dirty="0" err="1"/>
              <a:t>Javascript</a:t>
            </a:r>
            <a:r>
              <a:rPr lang="en-US" sz="2600" dirty="0"/>
              <a:t> for client side</a:t>
            </a:r>
          </a:p>
          <a:p>
            <a:pPr algn="just"/>
            <a:r>
              <a:rPr lang="en-US" sz="3200" u="sng" dirty="0"/>
              <a:t>Technologies </a:t>
            </a:r>
            <a:endParaRPr lang="ru-RU" sz="3200" u="sng" dirty="0"/>
          </a:p>
          <a:p>
            <a:pPr marL="0" indent="0" algn="just">
              <a:buNone/>
            </a:pPr>
            <a:r>
              <a:rPr lang="ru-RU" sz="2600" b="1" dirty="0"/>
              <a:t>- </a:t>
            </a:r>
            <a:r>
              <a:rPr lang="en-US" sz="2600" dirty="0"/>
              <a:t>Database</a:t>
            </a:r>
            <a:r>
              <a:rPr lang="ru-RU" sz="2600" dirty="0"/>
              <a:t>: </a:t>
            </a:r>
            <a:r>
              <a:rPr lang="ru-RU" sz="2600" b="1" dirty="0" err="1"/>
              <a:t>MySQL</a:t>
            </a:r>
            <a:endParaRPr lang="ru-RU" sz="2600" b="1" dirty="0"/>
          </a:p>
          <a:p>
            <a:pPr algn="just">
              <a:buFontTx/>
              <a:buChar char="-"/>
            </a:pPr>
            <a:r>
              <a:rPr lang="en-US" sz="2600" dirty="0"/>
              <a:t>Web server</a:t>
            </a:r>
            <a:r>
              <a:rPr lang="ru-RU" sz="2600" dirty="0"/>
              <a:t>: </a:t>
            </a:r>
            <a:r>
              <a:rPr lang="ru-RU" sz="2600" b="1" dirty="0" err="1"/>
              <a:t>Apache</a:t>
            </a:r>
            <a:endParaRPr lang="ru-RU" sz="2600" b="1" dirty="0"/>
          </a:p>
          <a:p>
            <a:pPr algn="just">
              <a:buFontTx/>
              <a:buChar char="-"/>
            </a:pPr>
            <a:r>
              <a:rPr lang="en-US" sz="2600" b="1" dirty="0"/>
              <a:t> Simple Linux Utility for Resource Management (SLURM)</a:t>
            </a:r>
            <a:endParaRPr lang="ru-RU" sz="2600" b="1" dirty="0"/>
          </a:p>
          <a:p>
            <a:pPr marL="0" indent="0" algn="just">
              <a:buNone/>
            </a:pPr>
            <a:endParaRPr lang="ru-RU" sz="2900" dirty="0"/>
          </a:p>
          <a:p>
            <a:pPr algn="just">
              <a:buFontTx/>
              <a:buChar char="-"/>
            </a:pPr>
            <a:endParaRPr lang="ru-RU" b="1" dirty="0"/>
          </a:p>
          <a:p>
            <a:pPr marL="0" indent="0" algn="just">
              <a:buNone/>
            </a:pPr>
            <a:endParaRPr lang="ru-RU" dirty="0"/>
          </a:p>
        </p:txBody>
      </p:sp>
      <p:sp>
        <p:nvSpPr>
          <p:cNvPr id="2" name="Slide Number Placeholder 1"/>
          <p:cNvSpPr>
            <a:spLocks noGrp="1"/>
          </p:cNvSpPr>
          <p:nvPr>
            <p:ph type="sldNum" sz="quarter" idx="12"/>
          </p:nvPr>
        </p:nvSpPr>
        <p:spPr/>
        <p:txBody>
          <a:bodyPr/>
          <a:lstStyle/>
          <a:p>
            <a:fld id="{57907E8D-52DE-47A4-B132-F04B1CFB2B73}" type="slidenum">
              <a:rPr lang="ru-RU" smtClean="0"/>
              <a:pPr/>
              <a:t>4</a:t>
            </a:fld>
            <a:r>
              <a:rPr lang="en-US" dirty="0"/>
              <a:t>/12</a:t>
            </a:r>
            <a:endParaRPr lang="ru-RU" dirty="0"/>
          </a:p>
        </p:txBody>
      </p:sp>
    </p:spTree>
    <p:extLst>
      <p:ext uri="{BB962C8B-B14F-4D97-AF65-F5344CB8AC3E}">
        <p14:creationId xmlns:p14="http://schemas.microsoft.com/office/powerpoint/2010/main" val="3898522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576" y="1543"/>
            <a:ext cx="9864080" cy="476672"/>
          </a:xfrm>
        </p:spPr>
        <p:txBody>
          <a:bodyPr>
            <a:noAutofit/>
          </a:bodyPr>
          <a:lstStyle/>
          <a:p>
            <a:pPr algn="ctr"/>
            <a:br>
              <a:rPr lang="ru-RU" b="1" dirty="0">
                <a:latin typeface="+mn-lt"/>
              </a:rPr>
            </a:br>
            <a:r>
              <a:rPr lang="en-US" b="1" dirty="0">
                <a:latin typeface="+mn-lt"/>
              </a:rPr>
              <a:t>High level </a:t>
            </a:r>
            <a:r>
              <a:rPr lang="en-US" b="1" dirty="0" err="1">
                <a:latin typeface="+mn-lt"/>
              </a:rPr>
              <a:t>MathBrain</a:t>
            </a:r>
            <a:r>
              <a:rPr lang="en-US" b="1" dirty="0">
                <a:latin typeface="+mn-lt"/>
              </a:rPr>
              <a:t> Architecture </a:t>
            </a:r>
            <a:endParaRPr lang="ru-RU" b="1" dirty="0">
              <a:latin typeface="+mn-lt"/>
            </a:endParaRPr>
          </a:p>
        </p:txBody>
      </p:sp>
      <p:sp>
        <p:nvSpPr>
          <p:cNvPr id="3" name="Rectangle 2"/>
          <p:cNvSpPr/>
          <p:nvPr/>
        </p:nvSpPr>
        <p:spPr>
          <a:xfrm>
            <a:off x="1115616" y="4149080"/>
            <a:ext cx="1440160" cy="21602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5" name="Rectangle 4"/>
          <p:cNvSpPr/>
          <p:nvPr/>
        </p:nvSpPr>
        <p:spPr>
          <a:xfrm>
            <a:off x="611560" y="4149080"/>
            <a:ext cx="1440160" cy="21602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4" name="Slide Number Placeholder 3"/>
          <p:cNvSpPr>
            <a:spLocks noGrp="1"/>
          </p:cNvSpPr>
          <p:nvPr>
            <p:ph type="sldNum" sz="quarter" idx="12"/>
          </p:nvPr>
        </p:nvSpPr>
        <p:spPr/>
        <p:txBody>
          <a:bodyPr/>
          <a:lstStyle/>
          <a:p>
            <a:fld id="{57907E8D-52DE-47A4-B132-F04B1CFB2B73}" type="slidenum">
              <a:rPr lang="ru-RU" smtClean="0"/>
              <a:pPr/>
              <a:t>5</a:t>
            </a:fld>
            <a:r>
              <a:rPr lang="en-US" dirty="0"/>
              <a:t>/12</a:t>
            </a:r>
            <a:endParaRPr lang="ru-RU" dirty="0"/>
          </a:p>
        </p:txBody>
      </p:sp>
      <p:pic>
        <p:nvPicPr>
          <p:cNvPr id="7" name="Picture 6">
            <a:extLst>
              <a:ext uri="{FF2B5EF4-FFF2-40B4-BE49-F238E27FC236}">
                <a16:creationId xmlns:a16="http://schemas.microsoft.com/office/drawing/2014/main" id="{BD3CE068-05CA-44C8-A1E8-AB621A25DF4E}"/>
              </a:ext>
            </a:extLst>
          </p:cNvPr>
          <p:cNvPicPr>
            <a:picLocks noChangeAspect="1"/>
          </p:cNvPicPr>
          <p:nvPr/>
        </p:nvPicPr>
        <p:blipFill>
          <a:blip r:embed="rId3"/>
          <a:stretch>
            <a:fillRect/>
          </a:stretch>
        </p:blipFill>
        <p:spPr>
          <a:xfrm>
            <a:off x="827584" y="1340768"/>
            <a:ext cx="7416824" cy="4919156"/>
          </a:xfrm>
          <a:prstGeom prst="rect">
            <a:avLst/>
          </a:prstGeom>
        </p:spPr>
      </p:pic>
    </p:spTree>
    <p:extLst>
      <p:ext uri="{BB962C8B-B14F-4D97-AF65-F5344CB8AC3E}">
        <p14:creationId xmlns:p14="http://schemas.microsoft.com/office/powerpoint/2010/main" val="3645254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1519" y="704850"/>
            <a:ext cx="1007899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7" name="TextBox 6"/>
          <p:cNvSpPr txBox="1"/>
          <p:nvPr/>
        </p:nvSpPr>
        <p:spPr>
          <a:xfrm>
            <a:off x="2778690" y="105431"/>
            <a:ext cx="6385832" cy="584775"/>
          </a:xfrm>
          <a:prstGeom prst="rect">
            <a:avLst/>
          </a:prstGeom>
          <a:noFill/>
        </p:spPr>
        <p:txBody>
          <a:bodyPr wrap="square" rtlCol="0">
            <a:spAutoFit/>
          </a:bodyPr>
          <a:lstStyle/>
          <a:p>
            <a:r>
              <a:rPr lang="en-US" sz="3200" b="1" dirty="0"/>
              <a:t>Dataflow diagram</a:t>
            </a:r>
            <a:endParaRPr lang="ru-RU" sz="3200" b="1" dirty="0"/>
          </a:p>
        </p:txBody>
      </p:sp>
      <p:sp>
        <p:nvSpPr>
          <p:cNvPr id="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60"/>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62"/>
          <p:cNvSpPr>
            <a:spLocks noChangeArrowheads="1"/>
          </p:cNvSpPr>
          <p:nvPr/>
        </p:nvSpPr>
        <p:spPr bwMode="auto">
          <a:xfrm>
            <a:off x="304800" y="304800"/>
            <a:ext cx="8515672" cy="420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3" name="Slide Number Placeholder 2"/>
          <p:cNvSpPr>
            <a:spLocks noGrp="1"/>
          </p:cNvSpPr>
          <p:nvPr>
            <p:ph type="sldNum" sz="quarter" idx="12"/>
          </p:nvPr>
        </p:nvSpPr>
        <p:spPr/>
        <p:txBody>
          <a:bodyPr/>
          <a:lstStyle/>
          <a:p>
            <a:fld id="{57907E8D-52DE-47A4-B132-F04B1CFB2B73}" type="slidenum">
              <a:rPr lang="ru-RU" smtClean="0"/>
              <a:pPr/>
              <a:t>6</a:t>
            </a:fld>
            <a:r>
              <a:rPr lang="en-US" dirty="0"/>
              <a:t>/12</a:t>
            </a:r>
            <a:endParaRPr lang="ru-RU" dirty="0"/>
          </a:p>
        </p:txBody>
      </p:sp>
      <p:pic>
        <p:nvPicPr>
          <p:cNvPr id="6" name="Picture 5">
            <a:extLst>
              <a:ext uri="{FF2B5EF4-FFF2-40B4-BE49-F238E27FC236}">
                <a16:creationId xmlns:a16="http://schemas.microsoft.com/office/drawing/2014/main" id="{5C609BF8-8890-4828-A0AA-7EB79EE00309}"/>
              </a:ext>
            </a:extLst>
          </p:cNvPr>
          <p:cNvPicPr>
            <a:picLocks noChangeAspect="1"/>
          </p:cNvPicPr>
          <p:nvPr/>
        </p:nvPicPr>
        <p:blipFill>
          <a:blip r:embed="rId3"/>
          <a:stretch>
            <a:fillRect/>
          </a:stretch>
        </p:blipFill>
        <p:spPr>
          <a:xfrm>
            <a:off x="1475656" y="476671"/>
            <a:ext cx="6120680" cy="6295375"/>
          </a:xfrm>
          <a:prstGeom prst="rect">
            <a:avLst/>
          </a:prstGeom>
        </p:spPr>
      </p:pic>
    </p:spTree>
    <p:extLst>
      <p:ext uri="{BB962C8B-B14F-4D97-AF65-F5344CB8AC3E}">
        <p14:creationId xmlns:p14="http://schemas.microsoft.com/office/powerpoint/2010/main" val="723758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99392"/>
            <a:ext cx="8229600" cy="940966"/>
          </a:xfrm>
        </p:spPr>
        <p:txBody>
          <a:bodyPr>
            <a:normAutofit/>
          </a:bodyPr>
          <a:lstStyle/>
          <a:p>
            <a:r>
              <a:rPr lang="en-US" b="1" dirty="0">
                <a:latin typeface="+mn-lt"/>
              </a:rPr>
              <a:t>Screenshot of main page</a:t>
            </a:r>
            <a:endParaRPr lang="ru-RU" b="1" dirty="0">
              <a:latin typeface="+mn-lt"/>
            </a:endParaRPr>
          </a:p>
        </p:txBody>
      </p:sp>
      <p:sp>
        <p:nvSpPr>
          <p:cNvPr id="2" name="Rectangle 2"/>
          <p:cNvSpPr>
            <a:spLocks noChangeArrowheads="1"/>
          </p:cNvSpPr>
          <p:nvPr/>
        </p:nvSpPr>
        <p:spPr bwMode="auto">
          <a:xfrm>
            <a:off x="251519" y="704850"/>
            <a:ext cx="1007899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TextBox 2"/>
          <p:cNvSpPr txBox="1"/>
          <p:nvPr/>
        </p:nvSpPr>
        <p:spPr>
          <a:xfrm>
            <a:off x="552290" y="620688"/>
            <a:ext cx="8352928" cy="2246769"/>
          </a:xfrm>
          <a:prstGeom prst="rect">
            <a:avLst/>
          </a:prstGeom>
          <a:noFill/>
        </p:spPr>
        <p:txBody>
          <a:bodyPr wrap="square" rtlCol="0">
            <a:spAutoFit/>
          </a:bodyPr>
          <a:lstStyle/>
          <a:p>
            <a:pPr algn="just"/>
            <a:r>
              <a:rPr lang="en-US" sz="2000" dirty="0"/>
              <a:t>The link to the resource is www.</a:t>
            </a:r>
            <a:r>
              <a:rPr lang="en-US" sz="2000" i="1" dirty="0"/>
              <a:t>mathbrain.ru</a:t>
            </a:r>
            <a:r>
              <a:rPr lang="ru-RU" sz="2000" dirty="0"/>
              <a:t>.</a:t>
            </a:r>
            <a:endParaRPr lang="en-US" sz="2000" dirty="0"/>
          </a:p>
          <a:p>
            <a:pPr algn="just"/>
            <a:endParaRPr lang="ru-RU" sz="2000" dirty="0"/>
          </a:p>
          <a:p>
            <a:pPr algn="just"/>
            <a:r>
              <a:rPr lang="en-US" sz="2000" dirty="0"/>
              <a:t>Credentials for demo mode </a:t>
            </a:r>
            <a:r>
              <a:rPr lang="en-US" sz="2000" i="1" dirty="0"/>
              <a:t>(demo.mathbrain.ru)</a:t>
            </a:r>
            <a:r>
              <a:rPr lang="ru-RU" sz="2000" dirty="0"/>
              <a:t>: </a:t>
            </a:r>
            <a:r>
              <a:rPr lang="en-US" sz="2000" dirty="0"/>
              <a:t> </a:t>
            </a:r>
          </a:p>
          <a:p>
            <a:pPr algn="just"/>
            <a:r>
              <a:rPr lang="en-US" sz="2000" i="1" dirty="0"/>
              <a:t>user: demo, password:</a:t>
            </a:r>
            <a:r>
              <a:rPr lang="ru-RU" sz="2000" i="1" dirty="0"/>
              <a:t> </a:t>
            </a:r>
            <a:r>
              <a:rPr lang="en-US" sz="2000" i="1" dirty="0"/>
              <a:t>demo.</a:t>
            </a:r>
          </a:p>
          <a:p>
            <a:pPr algn="just"/>
            <a:endParaRPr lang="en-US" sz="2000" dirty="0"/>
          </a:p>
          <a:p>
            <a:pPr algn="just"/>
            <a:r>
              <a:rPr lang="en-US" sz="2000" dirty="0"/>
              <a:t>Credentials for main resource:</a:t>
            </a:r>
          </a:p>
          <a:p>
            <a:pPr algn="just"/>
            <a:r>
              <a:rPr lang="en-US" sz="2000" i="1" dirty="0"/>
              <a:t>user: </a:t>
            </a:r>
            <a:r>
              <a:rPr lang="en-US" sz="2000" i="1" dirty="0" err="1"/>
              <a:t>impb</a:t>
            </a:r>
            <a:r>
              <a:rPr lang="ru-RU" sz="2000" i="1" dirty="0"/>
              <a:t>, </a:t>
            </a:r>
            <a:r>
              <a:rPr lang="en-US" sz="2000" i="1" dirty="0"/>
              <a:t>password:</a:t>
            </a:r>
            <a:r>
              <a:rPr lang="ru-RU" sz="2000" i="1" dirty="0"/>
              <a:t> </a:t>
            </a:r>
            <a:r>
              <a:rPr lang="en-US" sz="2000" i="1" dirty="0" err="1"/>
              <a:t>impb</a:t>
            </a:r>
            <a:endParaRPr lang="ru-RU" sz="1600" dirty="0"/>
          </a:p>
        </p:txBody>
      </p:sp>
      <p:sp>
        <p:nvSpPr>
          <p:cNvPr id="7" name="Slide Number Placeholder 6"/>
          <p:cNvSpPr>
            <a:spLocks noGrp="1"/>
          </p:cNvSpPr>
          <p:nvPr>
            <p:ph type="sldNum" sz="quarter" idx="12"/>
          </p:nvPr>
        </p:nvSpPr>
        <p:spPr/>
        <p:txBody>
          <a:bodyPr/>
          <a:lstStyle/>
          <a:p>
            <a:fld id="{57907E8D-52DE-47A4-B132-F04B1CFB2B73}" type="slidenum">
              <a:rPr lang="ru-RU" smtClean="0"/>
              <a:pPr/>
              <a:t>7</a:t>
            </a:fld>
            <a:r>
              <a:rPr lang="en-US" dirty="0"/>
              <a:t>/12</a:t>
            </a:r>
            <a:endParaRPr lang="ru-RU" dirty="0"/>
          </a:p>
        </p:txBody>
      </p:sp>
      <p:pic>
        <p:nvPicPr>
          <p:cNvPr id="8" name="Picture 7"/>
          <p:cNvPicPr>
            <a:picLocks noChangeAspect="1"/>
          </p:cNvPicPr>
          <p:nvPr/>
        </p:nvPicPr>
        <p:blipFill>
          <a:blip r:embed="rId3"/>
          <a:stretch>
            <a:fillRect/>
          </a:stretch>
        </p:blipFill>
        <p:spPr>
          <a:xfrm>
            <a:off x="1547664" y="3427929"/>
            <a:ext cx="5165576" cy="3214747"/>
          </a:xfrm>
          <a:prstGeom prst="rect">
            <a:avLst/>
          </a:prstGeom>
        </p:spPr>
      </p:pic>
    </p:spTree>
    <p:extLst>
      <p:ext uri="{BB962C8B-B14F-4D97-AF65-F5344CB8AC3E}">
        <p14:creationId xmlns:p14="http://schemas.microsoft.com/office/powerpoint/2010/main" val="2826125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99392"/>
            <a:ext cx="8229600" cy="940966"/>
          </a:xfrm>
        </p:spPr>
        <p:txBody>
          <a:bodyPr>
            <a:normAutofit/>
          </a:bodyPr>
          <a:lstStyle/>
          <a:p>
            <a:r>
              <a:rPr lang="en-US" b="1" dirty="0">
                <a:latin typeface="+mn-lt"/>
              </a:rPr>
              <a:t>Screenshot </a:t>
            </a:r>
            <a:endParaRPr lang="ru-RU" b="1" dirty="0">
              <a:latin typeface="+mn-lt"/>
            </a:endParaRPr>
          </a:p>
        </p:txBody>
      </p:sp>
      <p:sp>
        <p:nvSpPr>
          <p:cNvPr id="2" name="Rectangle 2"/>
          <p:cNvSpPr>
            <a:spLocks noChangeArrowheads="1"/>
          </p:cNvSpPr>
          <p:nvPr/>
        </p:nvSpPr>
        <p:spPr bwMode="auto">
          <a:xfrm>
            <a:off x="251519" y="704850"/>
            <a:ext cx="1007899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Slide Number Placeholder 6"/>
          <p:cNvSpPr>
            <a:spLocks noGrp="1"/>
          </p:cNvSpPr>
          <p:nvPr>
            <p:ph type="sldNum" sz="quarter" idx="12"/>
          </p:nvPr>
        </p:nvSpPr>
        <p:spPr/>
        <p:txBody>
          <a:bodyPr/>
          <a:lstStyle/>
          <a:p>
            <a:fld id="{57907E8D-52DE-47A4-B132-F04B1CFB2B73}" type="slidenum">
              <a:rPr lang="ru-RU" smtClean="0"/>
              <a:pPr/>
              <a:t>8</a:t>
            </a:fld>
            <a:r>
              <a:rPr lang="en-US" dirty="0"/>
              <a:t>/12</a:t>
            </a:r>
            <a:endParaRPr lang="ru-RU" dirty="0"/>
          </a:p>
        </p:txBody>
      </p:sp>
      <p:sp>
        <p:nvSpPr>
          <p:cNvPr id="9" name="Rectangle 8"/>
          <p:cNvSpPr/>
          <p:nvPr/>
        </p:nvSpPr>
        <p:spPr>
          <a:xfrm>
            <a:off x="323528" y="4965209"/>
            <a:ext cx="8712968" cy="984885"/>
          </a:xfrm>
          <a:prstGeom prst="rect">
            <a:avLst/>
          </a:prstGeom>
        </p:spPr>
        <p:txBody>
          <a:bodyPr wrap="square">
            <a:spAutoFit/>
          </a:bodyPr>
          <a:lstStyle/>
          <a:p>
            <a:pPr algn="just"/>
            <a:r>
              <a:rPr lang="en-US" sz="2000" dirty="0"/>
              <a:t>When user uploads file, the script checks the structure of this file, and, file extension. </a:t>
            </a:r>
          </a:p>
          <a:p>
            <a:pPr algn="just"/>
            <a:endParaRPr lang="en-US" dirty="0"/>
          </a:p>
        </p:txBody>
      </p:sp>
      <p:pic>
        <p:nvPicPr>
          <p:cNvPr id="3" name="Picture 2">
            <a:extLst>
              <a:ext uri="{FF2B5EF4-FFF2-40B4-BE49-F238E27FC236}">
                <a16:creationId xmlns:a16="http://schemas.microsoft.com/office/drawing/2014/main" id="{82276C51-4088-4ACB-8FA5-46E12E1A290E}"/>
              </a:ext>
            </a:extLst>
          </p:cNvPr>
          <p:cNvPicPr>
            <a:picLocks noChangeAspect="1"/>
          </p:cNvPicPr>
          <p:nvPr/>
        </p:nvPicPr>
        <p:blipFill>
          <a:blip r:embed="rId3"/>
          <a:stretch>
            <a:fillRect/>
          </a:stretch>
        </p:blipFill>
        <p:spPr>
          <a:xfrm>
            <a:off x="108012" y="704850"/>
            <a:ext cx="9144000" cy="3820809"/>
          </a:xfrm>
          <a:prstGeom prst="rect">
            <a:avLst/>
          </a:prstGeom>
        </p:spPr>
      </p:pic>
    </p:spTree>
    <p:extLst>
      <p:ext uri="{BB962C8B-B14F-4D97-AF65-F5344CB8AC3E}">
        <p14:creationId xmlns:p14="http://schemas.microsoft.com/office/powerpoint/2010/main" val="3173075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99392"/>
            <a:ext cx="8229600" cy="940966"/>
          </a:xfrm>
        </p:spPr>
        <p:txBody>
          <a:bodyPr>
            <a:normAutofit/>
          </a:bodyPr>
          <a:lstStyle/>
          <a:p>
            <a:r>
              <a:rPr lang="en-US" b="1" dirty="0">
                <a:latin typeface="+mn-lt"/>
              </a:rPr>
              <a:t>Screenshot of history page</a:t>
            </a:r>
            <a:endParaRPr lang="ru-RU" b="1" dirty="0">
              <a:latin typeface="+mn-lt"/>
            </a:endParaRPr>
          </a:p>
        </p:txBody>
      </p:sp>
      <p:sp>
        <p:nvSpPr>
          <p:cNvPr id="2" name="Rectangle 2"/>
          <p:cNvSpPr>
            <a:spLocks noChangeArrowheads="1"/>
          </p:cNvSpPr>
          <p:nvPr/>
        </p:nvSpPr>
        <p:spPr bwMode="auto">
          <a:xfrm>
            <a:off x="251519" y="704850"/>
            <a:ext cx="1007899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Slide Number Placeholder 6"/>
          <p:cNvSpPr>
            <a:spLocks noGrp="1"/>
          </p:cNvSpPr>
          <p:nvPr>
            <p:ph type="sldNum" sz="quarter" idx="12"/>
          </p:nvPr>
        </p:nvSpPr>
        <p:spPr/>
        <p:txBody>
          <a:bodyPr/>
          <a:lstStyle/>
          <a:p>
            <a:fld id="{57907E8D-52DE-47A4-B132-F04B1CFB2B73}" type="slidenum">
              <a:rPr lang="ru-RU" smtClean="0"/>
              <a:pPr/>
              <a:t>9</a:t>
            </a:fld>
            <a:r>
              <a:rPr lang="en-US" dirty="0"/>
              <a:t>/12</a:t>
            </a:r>
            <a:endParaRPr lang="ru-RU" dirty="0"/>
          </a:p>
        </p:txBody>
      </p:sp>
      <p:sp>
        <p:nvSpPr>
          <p:cNvPr id="9" name="Rectangle 8"/>
          <p:cNvSpPr/>
          <p:nvPr/>
        </p:nvSpPr>
        <p:spPr>
          <a:xfrm>
            <a:off x="191598" y="5878647"/>
            <a:ext cx="8568952" cy="461665"/>
          </a:xfrm>
          <a:prstGeom prst="rect">
            <a:avLst/>
          </a:prstGeom>
        </p:spPr>
        <p:txBody>
          <a:bodyPr wrap="square">
            <a:spAutoFit/>
          </a:bodyPr>
          <a:lstStyle/>
          <a:p>
            <a:pPr algn="just"/>
            <a:r>
              <a:rPr lang="en-US" sz="2400" dirty="0"/>
              <a:t>User can download results of the work or delete them. </a:t>
            </a:r>
          </a:p>
        </p:txBody>
      </p:sp>
      <p:pic>
        <p:nvPicPr>
          <p:cNvPr id="5" name="Picture 4">
            <a:extLst>
              <a:ext uri="{FF2B5EF4-FFF2-40B4-BE49-F238E27FC236}">
                <a16:creationId xmlns:a16="http://schemas.microsoft.com/office/drawing/2014/main" id="{42EC3DFB-5B1D-4155-90DF-9E9FA7C5003C}"/>
              </a:ext>
            </a:extLst>
          </p:cNvPr>
          <p:cNvPicPr>
            <a:picLocks noChangeAspect="1"/>
          </p:cNvPicPr>
          <p:nvPr/>
        </p:nvPicPr>
        <p:blipFill>
          <a:blip r:embed="rId3"/>
          <a:stretch>
            <a:fillRect/>
          </a:stretch>
        </p:blipFill>
        <p:spPr>
          <a:xfrm>
            <a:off x="0" y="697663"/>
            <a:ext cx="9144000" cy="5164945"/>
          </a:xfrm>
          <a:prstGeom prst="rect">
            <a:avLst/>
          </a:prstGeom>
        </p:spPr>
      </p:pic>
    </p:spTree>
    <p:extLst>
      <p:ext uri="{BB962C8B-B14F-4D97-AF65-F5344CB8AC3E}">
        <p14:creationId xmlns:p14="http://schemas.microsoft.com/office/powerpoint/2010/main" val="19202397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21721</TotalTime>
  <Words>525</Words>
  <Application>Microsoft Office PowerPoint</Application>
  <PresentationFormat>On-screen Show (4:3)</PresentationFormat>
  <Paragraphs>86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SaaS platform for time series data handling  E. Oplachko, S. Rykunov, M. Ustinin      Institute of Mathematical Problems of Biology RAS - the Branch of Keldysh Institute of Applied Mathematics of Russian Academy of Sciences</vt:lpstr>
      <vt:lpstr>Purposes:</vt:lpstr>
      <vt:lpstr>PowerPoint Presentation</vt:lpstr>
      <vt:lpstr>Technologies and languages</vt:lpstr>
      <vt:lpstr> High level MathBrain Architecture </vt:lpstr>
      <vt:lpstr>PowerPoint Presentation</vt:lpstr>
      <vt:lpstr>Screenshot of main page</vt:lpstr>
      <vt:lpstr>Screenshot </vt:lpstr>
      <vt:lpstr>Screenshot of history page</vt:lpstr>
      <vt:lpstr>Inverse MEG problem</vt:lpstr>
      <vt:lpstr>Quantitative analysis</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Unholy</dc:creator>
  <cp:lastModifiedBy>Ekaterina Oplachko</cp:lastModifiedBy>
  <cp:revision>269</cp:revision>
  <cp:lastPrinted>2017-05-11T07:54:50Z</cp:lastPrinted>
  <dcterms:created xsi:type="dcterms:W3CDTF">2012-06-19T06:31:44Z</dcterms:created>
  <dcterms:modified xsi:type="dcterms:W3CDTF">2017-07-04T09:27:34Z</dcterms:modified>
</cp:coreProperties>
</file>