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media2.mp4" ContentType="video/unknown"/>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3175" cap="flat">
              <a:solidFill>
                <a:srgbClr val="B4B4B4"/>
              </a:solidFill>
              <a:prstDash val="solid"/>
              <a:miter lim="400000"/>
            </a:ln>
          </a:left>
          <a:right>
            <a:ln w="3175" cap="flat">
              <a:solidFill>
                <a:srgbClr val="B4B4B4"/>
              </a:solidFill>
              <a:prstDash val="solid"/>
              <a:miter lim="400000"/>
            </a:ln>
          </a:right>
          <a:top>
            <a:ln w="3175" cap="flat">
              <a:solidFill>
                <a:srgbClr val="B4B4B4"/>
              </a:solidFill>
              <a:prstDash val="solid"/>
              <a:miter lim="400000"/>
            </a:ln>
          </a:top>
          <a:bottom>
            <a:ln w="3175" cap="flat">
              <a:solidFill>
                <a:srgbClr val="B4B4B4"/>
              </a:solidFill>
              <a:prstDash val="solid"/>
              <a:miter lim="400000"/>
            </a:ln>
          </a:bottom>
          <a:insideH>
            <a:ln w="3175" cap="flat">
              <a:solidFill>
                <a:srgbClr val="B4B4B4"/>
              </a:solidFill>
              <a:prstDash val="solid"/>
              <a:miter lim="400000"/>
            </a:ln>
          </a:insideH>
          <a:insideV>
            <a:ln w="3175"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3175" cap="flat">
              <a:solidFill>
                <a:srgbClr val="B4B4B4"/>
              </a:solidFill>
              <a:prstDash val="solid"/>
              <a:miter lim="400000"/>
            </a:ln>
          </a:left>
          <a:right>
            <a:ln w="3175" cap="flat">
              <a:solidFill>
                <a:srgbClr val="B4B4B4"/>
              </a:solidFill>
              <a:prstDash val="solid"/>
              <a:miter lim="400000"/>
            </a:ln>
          </a:right>
          <a:top>
            <a:ln w="3175" cap="flat">
              <a:solidFill>
                <a:srgbClr val="B4B4B4"/>
              </a:solidFill>
              <a:prstDash val="solid"/>
              <a:miter lim="400000"/>
            </a:ln>
          </a:top>
          <a:bottom>
            <a:ln w="3175" cap="flat">
              <a:solidFill>
                <a:srgbClr val="B4B4B4"/>
              </a:solidFill>
              <a:prstDash val="solid"/>
              <a:miter lim="400000"/>
            </a:ln>
          </a:bottom>
          <a:insideH>
            <a:ln w="3175" cap="flat">
              <a:solidFill>
                <a:srgbClr val="B4B4B4"/>
              </a:solidFill>
              <a:prstDash val="solid"/>
              <a:miter lim="400000"/>
            </a:ln>
          </a:insideH>
          <a:insideV>
            <a:ln w="3175"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3175" cap="flat">
              <a:solidFill>
                <a:srgbClr val="B4B4B4"/>
              </a:solidFill>
              <a:prstDash val="solid"/>
              <a:miter lim="400000"/>
            </a:ln>
          </a:left>
          <a:right>
            <a:ln w="3175" cap="flat">
              <a:solidFill>
                <a:srgbClr val="B4B4B4"/>
              </a:solidFill>
              <a:prstDash val="solid"/>
              <a:miter lim="400000"/>
            </a:ln>
          </a:right>
          <a:top>
            <a:ln w="3175" cap="flat">
              <a:solidFill>
                <a:srgbClr val="B4B4B4"/>
              </a:solidFill>
              <a:prstDash val="solid"/>
              <a:miter lim="400000"/>
            </a:ln>
          </a:top>
          <a:bottom>
            <a:ln w="3175" cap="flat">
              <a:solidFill>
                <a:srgbClr val="B4B4B4"/>
              </a:solidFill>
              <a:prstDash val="solid"/>
              <a:miter lim="400000"/>
            </a:ln>
          </a:bottom>
          <a:insideH>
            <a:ln w="3175" cap="flat">
              <a:solidFill>
                <a:srgbClr val="B4B4B4"/>
              </a:solidFill>
              <a:prstDash val="solid"/>
              <a:miter lim="400000"/>
            </a:ln>
          </a:insideH>
          <a:insideV>
            <a:ln w="3175"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3175" cap="flat">
              <a:solidFill>
                <a:srgbClr val="B4B4B4"/>
              </a:solidFill>
              <a:prstDash val="solid"/>
              <a:miter lim="400000"/>
            </a:ln>
          </a:left>
          <a:right>
            <a:ln w="3175" cap="flat">
              <a:solidFill>
                <a:srgbClr val="B4B4B4"/>
              </a:solidFill>
              <a:prstDash val="solid"/>
              <a:miter lim="400000"/>
            </a:ln>
          </a:right>
          <a:top>
            <a:ln w="3175" cap="flat">
              <a:solidFill>
                <a:srgbClr val="B4B4B4"/>
              </a:solidFill>
              <a:prstDash val="solid"/>
              <a:miter lim="400000"/>
            </a:ln>
          </a:top>
          <a:bottom>
            <a:ln w="3175" cap="flat">
              <a:solidFill>
                <a:srgbClr val="B4B4B4"/>
              </a:solidFill>
              <a:prstDash val="solid"/>
              <a:miter lim="400000"/>
            </a:ln>
          </a:bottom>
          <a:insideH>
            <a:ln w="3175" cap="flat">
              <a:solidFill>
                <a:srgbClr val="B4B4B4"/>
              </a:solidFill>
              <a:prstDash val="solid"/>
              <a:miter lim="400000"/>
            </a:ln>
          </a:insideH>
          <a:insideV>
            <a:ln w="3175"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CBCBCB"/>
              </a:solidFill>
              <a:prstDash val="solid"/>
              <a:miter lim="400000"/>
            </a:ln>
          </a:left>
          <a:right>
            <a:ln w="3175" cap="flat">
              <a:solidFill>
                <a:srgbClr val="CBCBCB"/>
              </a:solidFill>
              <a:prstDash val="solid"/>
              <a:miter lim="400000"/>
            </a:ln>
          </a:right>
          <a:top>
            <a:ln w="3175" cap="flat">
              <a:solidFill>
                <a:srgbClr val="CBCBCB"/>
              </a:solidFill>
              <a:prstDash val="solid"/>
              <a:miter lim="400000"/>
            </a:ln>
          </a:top>
          <a:bottom>
            <a:ln w="3175" cap="flat">
              <a:solidFill>
                <a:srgbClr val="CBCBCB"/>
              </a:solidFill>
              <a:prstDash val="solid"/>
              <a:miter lim="400000"/>
            </a:ln>
          </a:bottom>
          <a:insideH>
            <a:ln w="3175" cap="flat">
              <a:solidFill>
                <a:srgbClr val="CBCBCB"/>
              </a:solidFill>
              <a:prstDash val="solid"/>
              <a:miter lim="400000"/>
            </a:ln>
          </a:insideH>
          <a:insideV>
            <a:ln w="3175"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3175" cap="flat">
              <a:solidFill>
                <a:srgbClr val="CBCBCB"/>
              </a:solidFill>
              <a:prstDash val="solid"/>
              <a:miter lim="400000"/>
            </a:ln>
          </a:left>
          <a:right>
            <a:ln w="3175" cap="flat">
              <a:solidFill>
                <a:srgbClr val="CBCBCB"/>
              </a:solidFill>
              <a:prstDash val="solid"/>
              <a:miter lim="400000"/>
            </a:ln>
          </a:right>
          <a:top>
            <a:ln w="3175" cap="flat">
              <a:solidFill>
                <a:srgbClr val="CBCBCB"/>
              </a:solidFill>
              <a:prstDash val="solid"/>
              <a:miter lim="400000"/>
            </a:ln>
          </a:top>
          <a:bottom>
            <a:ln w="3175" cap="flat">
              <a:solidFill>
                <a:srgbClr val="CBCBCB"/>
              </a:solidFill>
              <a:prstDash val="solid"/>
              <a:miter lim="400000"/>
            </a:ln>
          </a:bottom>
          <a:insideH>
            <a:ln w="3175" cap="flat">
              <a:solidFill>
                <a:srgbClr val="CBCBCB"/>
              </a:solidFill>
              <a:prstDash val="solid"/>
              <a:miter lim="400000"/>
            </a:ln>
          </a:insideH>
          <a:insideV>
            <a:ln w="3175"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3175" cap="flat">
              <a:solidFill>
                <a:srgbClr val="CBCBCB"/>
              </a:solidFill>
              <a:prstDash val="solid"/>
              <a:miter lim="400000"/>
            </a:ln>
          </a:left>
          <a:right>
            <a:ln w="3175" cap="flat">
              <a:solidFill>
                <a:srgbClr val="CBCBCB"/>
              </a:solidFill>
              <a:prstDash val="solid"/>
              <a:miter lim="400000"/>
            </a:ln>
          </a:right>
          <a:top>
            <a:ln w="12700" cap="flat">
              <a:solidFill>
                <a:srgbClr val="CBCBCB"/>
              </a:solidFill>
              <a:prstDash val="solid"/>
              <a:miter lim="400000"/>
            </a:ln>
          </a:top>
          <a:bottom>
            <a:ln w="3175" cap="flat">
              <a:solidFill>
                <a:srgbClr val="CBCBCB"/>
              </a:solidFill>
              <a:prstDash val="solid"/>
              <a:miter lim="400000"/>
            </a:ln>
          </a:bottom>
          <a:insideH>
            <a:ln w="3175" cap="flat">
              <a:solidFill>
                <a:srgbClr val="CBCBCB"/>
              </a:solidFill>
              <a:prstDash val="solid"/>
              <a:miter lim="400000"/>
            </a:ln>
          </a:insideH>
          <a:insideV>
            <a:ln w="3175" cap="flat">
              <a:solidFill>
                <a:srgbClr val="CBCBCB"/>
              </a:solidFill>
              <a:prstDash val="solid"/>
              <a:miter lim="400000"/>
            </a:ln>
          </a:insideV>
        </a:tcBdr>
        <a:fill>
          <a:noFill/>
        </a:fill>
      </a:tcStyle>
    </a:lastRow>
    <a:firstRow>
      <a:tcTxStyle b="off" i="off">
        <a:fontRef idx="minor">
          <a:srgbClr val="FFFFFF"/>
        </a:fontRef>
        <a:srgbClr val="FFFFFF"/>
      </a:tcTxStyle>
      <a:tcStyle>
        <a:tcBdr>
          <a:left>
            <a:ln w="3175" cap="flat">
              <a:solidFill>
                <a:srgbClr val="CBCBCB"/>
              </a:solidFill>
              <a:prstDash val="solid"/>
              <a:miter lim="400000"/>
            </a:ln>
          </a:left>
          <a:right>
            <a:ln w="3175" cap="flat">
              <a:solidFill>
                <a:srgbClr val="CBCBCB"/>
              </a:solidFill>
              <a:prstDash val="solid"/>
              <a:miter lim="400000"/>
            </a:ln>
          </a:right>
          <a:top>
            <a:ln w="3175" cap="flat">
              <a:solidFill>
                <a:srgbClr val="CBCBCB"/>
              </a:solidFill>
              <a:prstDash val="solid"/>
              <a:miter lim="400000"/>
            </a:ln>
          </a:top>
          <a:bottom>
            <a:ln w="3175" cap="flat">
              <a:solidFill>
                <a:srgbClr val="CBCBCB"/>
              </a:solidFill>
              <a:prstDash val="solid"/>
              <a:miter lim="400000"/>
            </a:ln>
          </a:bottom>
          <a:insideH>
            <a:ln w="3175" cap="flat">
              <a:solidFill>
                <a:srgbClr val="CBCBCB"/>
              </a:solidFill>
              <a:prstDash val="solid"/>
              <a:miter lim="400000"/>
            </a:ln>
          </a:insideH>
          <a:insideV>
            <a:ln w="3175"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3175" cap="flat">
              <a:solidFill>
                <a:srgbClr val="FFFFFF"/>
              </a:solidFill>
              <a:prstDash val="solid"/>
              <a:miter lim="400000"/>
            </a:ln>
          </a:left>
          <a:right>
            <a:ln w="127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3175"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3175" cap="flat">
              <a:solidFill>
                <a:srgbClr val="FFFFFF"/>
              </a:solidFill>
              <a:prstDash val="solid"/>
              <a:miter lim="400000"/>
            </a:ln>
          </a:bottom>
          <a:insideH>
            <a:ln w="3175"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FFFFFF"/>
              </a:solidFill>
              <a:prstDash val="solid"/>
              <a:miter lim="400000"/>
            </a:ln>
          </a:top>
          <a:bottom>
            <a:ln w="12700" cap="flat">
              <a:solidFill>
                <a:srgbClr val="FFFFFF"/>
              </a:solidFill>
              <a:prstDash val="solid"/>
              <a:miter lim="400000"/>
            </a:ln>
          </a:bottom>
          <a:insideH>
            <a:ln w="3175"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CBCBCB"/>
              </a:solidFill>
              <a:prstDash val="solid"/>
              <a:miter lim="400000"/>
            </a:ln>
          </a:top>
          <a:bottom>
            <a:ln w="3175" cap="flat">
              <a:solidFill>
                <a:srgbClr val="CBCBCB"/>
              </a:solidFill>
              <a:prstDash val="solid"/>
              <a:miter lim="400000"/>
            </a:ln>
          </a:bottom>
          <a:insideH>
            <a:ln w="3175"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3175" cap="flat">
              <a:solidFill>
                <a:srgbClr val="CBCBCB"/>
              </a:solidFill>
              <a:prstDash val="solid"/>
              <a:miter lim="400000"/>
            </a:ln>
          </a:left>
          <a:right>
            <a:ln w="3175" cap="flat">
              <a:solidFill>
                <a:srgbClr val="CBCBCB"/>
              </a:solidFill>
              <a:prstDash val="solid"/>
              <a:miter lim="400000"/>
            </a:ln>
          </a:right>
          <a:top>
            <a:ln w="3175" cap="flat">
              <a:solidFill>
                <a:srgbClr val="CBCBCB"/>
              </a:solidFill>
              <a:prstDash val="solid"/>
              <a:miter lim="400000"/>
            </a:ln>
          </a:top>
          <a:bottom>
            <a:ln w="3175" cap="flat">
              <a:solidFill>
                <a:srgbClr val="CBCBCB"/>
              </a:solidFill>
              <a:prstDash val="solid"/>
              <a:miter lim="400000"/>
            </a:ln>
          </a:bottom>
          <a:insideH>
            <a:ln w="3175" cap="flat">
              <a:solidFill>
                <a:srgbClr val="CBCBCB"/>
              </a:solidFill>
              <a:prstDash val="solid"/>
              <a:miter lim="400000"/>
            </a:ln>
          </a:insideH>
          <a:insideV>
            <a:ln w="3175"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CBCBCB"/>
              </a:solidFill>
              <a:prstDash val="solid"/>
              <a:miter lim="400000"/>
            </a:ln>
          </a:top>
          <a:bottom>
            <a:ln w="3175" cap="flat">
              <a:solidFill>
                <a:srgbClr val="CBCBCB"/>
              </a:solidFill>
              <a:prstDash val="solid"/>
              <a:miter lim="400000"/>
            </a:ln>
          </a:bottom>
          <a:insideH>
            <a:ln w="3175"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CBCBCB"/>
              </a:solidFill>
              <a:prstDash val="solid"/>
              <a:miter lim="400000"/>
            </a:ln>
          </a:top>
          <a:bottom>
            <a:ln w="3175" cap="flat">
              <a:solidFill>
                <a:srgbClr val="FFFFFF"/>
              </a:solidFill>
              <a:prstDash val="solid"/>
              <a:miter lim="400000"/>
            </a:ln>
          </a:bottom>
          <a:insideH>
            <a:ln w="3175"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FFFFFF"/>
              </a:solidFill>
              <a:custDash>
                <a:ds d="200000" sp="200000"/>
              </a:custDash>
              <a:miter lim="400000"/>
            </a:ln>
          </a:left>
          <a:right>
            <a:ln w="3175" cap="flat">
              <a:solidFill>
                <a:srgbClr val="FFFFFF"/>
              </a:solidFill>
              <a:custDash>
                <a:ds d="200000" sp="200000"/>
              </a:custDash>
              <a:miter lim="400000"/>
            </a:ln>
          </a:right>
          <a:top>
            <a:ln w="3175" cap="flat">
              <a:solidFill>
                <a:srgbClr val="FFFFFF"/>
              </a:solidFill>
              <a:custDash>
                <a:ds d="200000" sp="200000"/>
              </a:custDash>
              <a:miter lim="400000"/>
            </a:ln>
          </a:top>
          <a:bottom>
            <a:ln w="3175" cap="flat">
              <a:solidFill>
                <a:srgbClr val="FFFFFF"/>
              </a:solidFill>
              <a:custDash>
                <a:ds d="200000" sp="200000"/>
              </a:custDash>
              <a:miter lim="400000"/>
            </a:ln>
          </a:bottom>
          <a:insideH>
            <a:ln w="3175" cap="flat">
              <a:solidFill>
                <a:srgbClr val="FFFFFF"/>
              </a:solidFill>
              <a:custDash>
                <a:ds d="200000" sp="200000"/>
              </a:custDash>
              <a:miter lim="400000"/>
            </a:ln>
          </a:insideH>
          <a:insideV>
            <a:ln w="3175"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3175" cap="flat">
              <a:solidFill>
                <a:srgbClr val="FFFFFF"/>
              </a:solidFill>
              <a:prstDash val="solid"/>
              <a:miter lim="400000"/>
            </a:ln>
          </a:right>
          <a:top>
            <a:ln w="3175" cap="flat">
              <a:solidFill>
                <a:srgbClr val="FFFFFF"/>
              </a:solidFill>
              <a:custDash>
                <a:ds d="200000" sp="200000"/>
              </a:custDash>
              <a:miter lim="400000"/>
            </a:ln>
          </a:top>
          <a:bottom>
            <a:ln w="3175" cap="flat">
              <a:solidFill>
                <a:srgbClr val="FFFFFF"/>
              </a:solidFill>
              <a:custDash>
                <a:ds d="200000" sp="200000"/>
              </a:custDash>
              <a:miter lim="400000"/>
            </a:ln>
          </a:bottom>
          <a:insideH>
            <a:ln w="3175" cap="flat">
              <a:solidFill>
                <a:srgbClr val="FFFFFF"/>
              </a:solidFill>
              <a:custDash>
                <a:ds d="200000" sp="200000"/>
              </a:custDash>
              <a:miter lim="400000"/>
            </a:ln>
          </a:insideH>
          <a:insideV>
            <a:ln w="3175"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3175" cap="flat">
              <a:solidFill>
                <a:srgbClr val="FFFFFF"/>
              </a:solidFill>
              <a:custDash>
                <a:ds d="200000" sp="200000"/>
              </a:custDash>
              <a:miter lim="400000"/>
            </a:ln>
          </a:left>
          <a:right>
            <a:ln w="3175" cap="flat">
              <a:solidFill>
                <a:srgbClr val="FFFFFF"/>
              </a:solidFill>
              <a:custDash>
                <a:ds d="200000" sp="200000"/>
              </a:custDash>
              <a:miter lim="400000"/>
            </a:ln>
          </a:right>
          <a:top>
            <a:ln w="3175" cap="flat">
              <a:solidFill>
                <a:srgbClr val="FFFFFF"/>
              </a:solidFill>
              <a:prstDash val="solid"/>
              <a:miter lim="400000"/>
            </a:ln>
          </a:top>
          <a:bottom>
            <a:ln w="12700" cap="flat">
              <a:noFill/>
              <a:miter lim="400000"/>
            </a:ln>
          </a:bottom>
          <a:insideH>
            <a:ln w="3175" cap="flat">
              <a:noFill/>
              <a:miter lim="400000"/>
            </a:ln>
          </a:insideH>
          <a:insideV>
            <a:ln w="3175"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3175" cap="flat">
              <a:solidFill>
                <a:srgbClr val="FFFFFF"/>
              </a:solidFill>
              <a:custDash>
                <a:ds d="200000" sp="200000"/>
              </a:custDash>
              <a:miter lim="400000"/>
            </a:ln>
          </a:left>
          <a:right>
            <a:ln w="3175" cap="flat">
              <a:solidFill>
                <a:srgbClr val="FFFFFF"/>
              </a:solidFill>
              <a:custDash>
                <a:ds d="200000" sp="200000"/>
              </a:custDash>
              <a:miter lim="400000"/>
            </a:ln>
          </a:right>
          <a:top>
            <a:ln w="12700" cap="flat">
              <a:noFill/>
              <a:miter lim="400000"/>
            </a:ln>
          </a:top>
          <a:bottom>
            <a:ln w="3175" cap="flat">
              <a:solidFill>
                <a:srgbClr val="FFFFFF"/>
              </a:solidFill>
              <a:prstDash val="solid"/>
              <a:miter lim="400000"/>
            </a:ln>
          </a:bottom>
          <a:insideH>
            <a:ln w="3175" cap="flat">
              <a:noFill/>
              <a:miter lim="400000"/>
            </a:ln>
          </a:insideH>
          <a:insideV>
            <a:ln w="3175"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p:nvPr>
            <p:ph type="sldImg"/>
          </p:nvPr>
        </p:nvSpPr>
        <p:spPr>
          <a:xfrm>
            <a:off x="1143000" y="685800"/>
            <a:ext cx="4572000" cy="3429000"/>
          </a:xfrm>
          <a:prstGeom prst="rect">
            <a:avLst/>
          </a:prstGeom>
        </p:spPr>
        <p:txBody>
          <a:bodyPr/>
          <a:lstStyle/>
          <a:p>
            <a:pPr/>
          </a:p>
        </p:txBody>
      </p:sp>
      <p:sp>
        <p:nvSpPr>
          <p:cNvPr id="138" name="Shape 1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r>
              <a:t>Good evening!</a:t>
            </a:r>
          </a:p>
          <a:p>
            <a:pPr/>
            <a:r>
              <a:t>First of all, I would like to thank the organizing committee for accepting my work and the possibility to speak here.</a:t>
            </a:r>
          </a:p>
          <a:p>
            <a:pPr/>
            <a:r>
              <a:t>My name is Minh Duc Nguyen. I’m working at the Space Monitoring Data Center of Skobeltsyn Institute of Nuclear Physics as a senior software developer.</a:t>
            </a:r>
          </a:p>
          <a:p>
            <a:pPr/>
            <a:r>
              <a:t>So today I would like to introduce to you our satellite data downloading and processing system. Occasionally, the accent of the talk is about the data processing workflow.</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r>
              <a:t>Currently using SD Downloader one can interactively execute each stage of data processing using the command line interface if he needs to debug something.</a:t>
            </a:r>
          </a:p>
          <a:p>
            <a:pPr/>
            <a:r>
              <a:t>Out of box SD Downloader supports the following types of connection.</a:t>
            </a:r>
          </a:p>
          <a:p>
            <a:pPr/>
            <a:r>
              <a:t>There are three possible mechanisms to download data from a data source. If a report is needed after downloading data SD Downloader knows how to generate it.</a:t>
            </a:r>
          </a:p>
          <a:p>
            <a:pPr/>
            <a:r>
              <a:t>If data of an instrument is too specific and requires a 3rd party decoder, it's possible to execute it within a stage. SD Downloader knows how to run these decoders and what parameters should be passed. Currently, decoders written in the following languages are supported.</a:t>
            </a:r>
          </a:p>
          <a:p>
            <a:pPr/>
            <a:r>
              <a:t>Depending on how a satellite has been built, sometimes data of different instruments must be processed in a strict order. The order can be described in the configuration and SD Downloader will run decoders exactly in this order.</a:t>
            </a:r>
          </a:p>
          <a:p>
            <a:pPr/>
            <a:r>
              <a:t>After the main processing stage, it's also possible to execute a post-processing run.</a:t>
            </a:r>
          </a:p>
          <a:p>
            <a:pPr/>
            <a:r>
              <a:t>And finally, SD Downloader provides some possibility to temporarily store a processing stage so on the next run it could be taken into account.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In each data processing cycle, many components are involved so we need a monitoring mechanism so that we could understand what's going on in real-time. For this purpose, we've created the Live Monitor subsystem.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The goals of the Live Monitor subsystem are notifying of all stage changes and erroneous conditions of each component of the whole system, creating a report after each run, providing an user-friendly interface for satellite operators, and the possibility to create a customizable notification service based on the API.</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p>
            <a:pPr/>
            <a:r>
              <a:t>The architecture of our Live Monitor subsystem is illustrated on the slide. On the left side, we have various components of our SDDS system which use the logging library to record every event to log files. The logging library also passes all records formatted by the STOMP protocol to the RabbitMQ Message Broker. RabbitMQ works as a daemon in the operating system. When a new message comes it broadcasts the message to all subscribed clients. In our case, they are the Live Monitor’s web interface that operators use.</a:t>
            </a:r>
          </a:p>
          <a:p>
            <a:pPr/>
            <a:r>
              <a:t>Critical situations that require attention from operators are logged as errors. And errors are delivered directly to operators by email and Telegram Messenger Service. For the last one, we’ve created a bot purposely.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sldImg"/>
          </p:nvPr>
        </p:nvSpPr>
        <p:spPr>
          <a:prstGeom prst="rect">
            <a:avLst/>
          </a:prstGeom>
        </p:spPr>
        <p:txBody>
          <a:bodyPr/>
          <a:lstStyle/>
          <a:p>
            <a:pPr/>
          </a:p>
        </p:txBody>
      </p:sp>
      <p:sp>
        <p:nvSpPr>
          <p:cNvPr id="282" name="Shape 282"/>
          <p:cNvSpPr/>
          <p:nvPr>
            <p:ph type="body" sz="quarter" idx="1"/>
          </p:nvPr>
        </p:nvSpPr>
        <p:spPr>
          <a:prstGeom prst="rect">
            <a:avLst/>
          </a:prstGeom>
        </p:spPr>
        <p:txBody>
          <a:bodyPr/>
          <a:lstStyle/>
          <a:p>
            <a:pPr/>
            <a:r>
              <a:t>Our logging library is based on the Python logging module. We’ve created our own event handler so that it supports logging to stdout, SMTP, telegram, and RabbitMQ. There’re four levels of events. DEBUG is needed in error investigation. INFO is for normal state changes and diagnostic information. WARNING is used when an abnormal situation happens, but overall it does not lead to incorrect data or termination of data processing. And finally ERROR is used when bad things occur.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Here we have a log demonstration. The font size might be small. Each record consists of a timestamp, a process ID, a component name, a line of code when an event occurs, and a proper logging level. So it’s quite easy to track down a problem when we need.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As I mentioned before we use RabbitMQ to broadcast log records to web clients. To easy the message parsing, we decided to create independent messages for different satellites. All connections from and to RabbitMQ are encrypted using the TLS protocol. The message flow is one-directional from the server to clients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Using the Live Monitor API right now one can already add a customized service to our system so it can be monitored by Live Monitor. It’s possible now to turn on and off notification for the whole service. It’s also possible to turn on and off only telegram notification. In the future, we plan to add the possibility to control the behavior of each stage of each component and to stop a service when an error occurs.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sldImg"/>
          </p:nvPr>
        </p:nvSpPr>
        <p:spPr>
          <a:prstGeom prst="rect">
            <a:avLst/>
          </a:prstGeom>
        </p:spPr>
        <p:txBody>
          <a:bodyPr/>
          <a:lstStyle/>
          <a:p>
            <a:pPr/>
          </a:p>
        </p:txBody>
      </p:sp>
      <p:sp>
        <p:nvSpPr>
          <p:cNvPr id="305" name="Shape 305"/>
          <p:cNvSpPr/>
          <p:nvPr>
            <p:ph type="body" sz="quarter" idx="1"/>
          </p:nvPr>
        </p:nvSpPr>
        <p:spPr>
          <a:prstGeom prst="rect">
            <a:avLst/>
          </a:prstGeom>
        </p:spPr>
        <p:txBody>
          <a:bodyPr/>
          <a:lstStyle/>
          <a:p>
            <a:pPr/>
            <a:r>
              <a:t>I'm running out of time so let's skip through the details of the Live Monitor subsystem and go right to the demonstration. Here you can see the main page of the Live Monitor interface where all active satellites are showed. Each rectangle represents a satellite. If the system starts a processing task for a satellite, the corresponding rectangle turns into green, and the gear symbol starts to spin.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It's also possible to see a data processing cycle of a satellite in details just by clicking to the proper rectangle.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Nowadays, satellites are around us. Let’s take a look at this picture. What we have here is the current space condition of the Earth as of June 26th with more than 16000 satellites around. The web interface is provided by the AGI service. We use satellites for different purposes: from GPS-tracking to telecommunication and also space weather forecast. Each satellite generates an enormous amount of data each day, so we need an organized place with an automatic system to collect all these data, process them correctly, do some analyses, and store them for later use.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ph type="sldImg"/>
          </p:nvPr>
        </p:nvSpPr>
        <p:spPr>
          <a:prstGeom prst="rect">
            <a:avLst/>
          </a:prstGeom>
        </p:spPr>
        <p:txBody>
          <a:bodyPr/>
          <a:lstStyle/>
          <a:p>
            <a:pPr/>
          </a:p>
        </p:txBody>
      </p:sp>
      <p:sp>
        <p:nvSpPr>
          <p:cNvPr id="317" name="Shape 317"/>
          <p:cNvSpPr/>
          <p:nvPr>
            <p:ph type="body" sz="quarter" idx="1"/>
          </p:nvPr>
        </p:nvSpPr>
        <p:spPr>
          <a:prstGeom prst="rect">
            <a:avLst/>
          </a:prstGeom>
        </p:spPr>
        <p:txBody>
          <a:bodyPr/>
          <a:lstStyle/>
          <a:p>
            <a:pPr/>
            <a:r>
              <a:t>Here is a typical picture of processing Electro-L2 data. We have a loading task running in the background. At the same time, the System found new data, so it starts another run to process the new data.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ph type="sldImg"/>
          </p:nvPr>
        </p:nvSpPr>
        <p:spPr>
          <a:prstGeom prst="rect">
            <a:avLst/>
          </a:prstGeom>
        </p:spPr>
        <p:txBody>
          <a:bodyPr/>
          <a:lstStyle/>
          <a:p>
            <a:pPr/>
          </a:p>
        </p:txBody>
      </p:sp>
      <p:sp>
        <p:nvSpPr>
          <p:cNvPr id="323" name="Shape 323"/>
          <p:cNvSpPr/>
          <p:nvPr>
            <p:ph type="body" sz="quarter" idx="1"/>
          </p:nvPr>
        </p:nvSpPr>
        <p:spPr>
          <a:prstGeom prst="rect">
            <a:avLst/>
          </a:prstGeom>
        </p:spPr>
        <p:txBody>
          <a:bodyPr/>
          <a:lstStyle/>
          <a:p>
            <a:pPr/>
            <a:r>
              <a:t>After each run, our system generates a short report and send it via e-mail to all subscribed clients. If an error occurs during the process operators will receive its description via the Telegram Messenger.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But if a critical error occurs it will be delivered directly to the telegram channel as you see on the right side. A report of each run is also delivered by email so we can have an overall picture of the run.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r>
              <a:t>Here are some statistics of our system. It has been functioning for more than 1 year. It's was quite stable, and we're adding more and more satellites to the system.  At the moment the system processes more than 10 GB of new data per day. The current total data stored in our system is more than 12.3 TB, but the number keeps growing. The system is running in a virtual machine with the following configuration. The global storage system which is a big ZFS pool is connected to the computing node via NFS.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So far we’ve created a new stable system for near real-time satellite data processing, a real-time monitoring framework with an intuitive, user-friendly interface for operators. Notifications are delivered directly to the operators via the Telegram messenger. And an API has been created for developers.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That’s it for today and thank you.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a:r>
              <a:t>That's why we have many space data centers around the world. Here is just a small list of them. The first two ones are from the US, in the middle is the European Space Agency, and the last two are in Moscow. Our department which is the Space Monitoring Data Center and another one is the data center at the Institute for Space Research.</a:t>
            </a:r>
          </a:p>
          <a:p>
            <a:pPr/>
            <a:r>
              <a:t>The problem we're facing here is that each center provides only data from its satellite and there's no easy way to compare data from satellites of the same type neither to apply an operational space weather model to data on-the-fly, for example, via a web interface.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So at SMDC, we decided to go on, we decided to create a system which accumulates data from all available satellites and stores them in a unified storage. The system must be fully automatic and does not need human interactions in normal situations. Adding a new satellite to the system must require a minimum of coding or no coding at all. The system must support execution of 3rd party code. It's a must have feature because satellite instruments change from time to time and the developers use different tools and technique to encode and decode data. Operators must have the possibility to see in real-time what's going on inside the system. Potential errors must be detected to be notified in time. The system must provide an user-friendly interface to scientists to access data. And there must be an API for software developers so that people could build their product upon our and our data.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During the development process, we were able to solve the followings issues. Our system can automatically establish connections of different types to the data sources. The list continues to grow. The system can convert different data formats into a unified one used for internal data representation. We're able to create a metadata system that can take into account different types of the hierarchy of onboard instruments and their data channels. In such a system it's very important to have a working mechanism to validate data and estimate its correctness. This is done by the real-time monitoring subsystem, and I will talk about it later.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Here is the overview of our system. The system is called SDDS which stands for Satellite Data Downloading System. From the architectural point of view, SDDS can be divided into two big blocks: backend and frontend. The main component of the backend is the satellite controller. Each controller is responsible for the whole data processing cycle of a satellite. Each event during the cycle is recorded into a log file. All records are then sent to the RabbitMQ Message Broker and RabbitMQ, in turn, sends these records to the monitoring interface so that operators can see what is going on in real-time. If there’s no error in data processing, the level 1 data is then loaded into the PostgreSQL database system. Communication between different components of the backend and the frontend is done via the RESTful API. Real-time events are delivered to the web interface via encrypted WebSocket.</a:t>
            </a:r>
          </a:p>
          <a:p>
            <a:pPr/>
            <a:r>
              <a:t>Each satellite has a number of services available via the frontend web interface. The most common ones are listed on the slide. The meaning of each service is obviously understandable, so I won't talk about it in details. Later we will stop at the Live Monitor component.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r>
              <a:t>Python and Javascript are the primary programming languages we use in our system. React is used where possible to develop the frontend interface. Since we have a diverse team other languages are also used. We use JSON to store the configuration of each component in our system. We use PostgreSQL as the database system.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From the programming point of view, each satellite controller is just an instance of the SD Downloader class so let's talk about it in more details.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SD Downloader is a primary class used to process data. A data processing cycle consists of the six following stages which are listed. For each stage of the processing cycle, SD Downloader has its proper function, which, in turn, can be redefined for specific use.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2578099" y="2447924"/>
            <a:ext cx="7848602" cy="2476501"/>
          </a:xfrm>
          <a:prstGeom prst="rect">
            <a:avLst/>
          </a:prstGeom>
        </p:spPr>
        <p:txBody>
          <a:bodyPr lIns="38100" tIns="38100" rIns="38100" bIns="38100"/>
          <a:lstStyle>
            <a:lvl1pPr>
              <a:defRPr sz="7800">
                <a:solidFill>
                  <a:srgbClr val="FFFFFF"/>
                </a:solidFill>
                <a:latin typeface="Menlo"/>
                <a:ea typeface="Menlo"/>
                <a:cs typeface="Menlo"/>
                <a:sym typeface="Menlo"/>
              </a:defRPr>
            </a:lvl1pPr>
          </a:lstStyle>
          <a:p>
            <a:pPr/>
            <a:r>
              <a:t>Title Text</a:t>
            </a:r>
          </a:p>
        </p:txBody>
      </p:sp>
      <p:sp>
        <p:nvSpPr>
          <p:cNvPr id="12" name="Body Level One…"/>
          <p:cNvSpPr txBox="1"/>
          <p:nvPr>
            <p:ph type="body" sz="quarter" idx="1"/>
          </p:nvPr>
        </p:nvSpPr>
        <p:spPr>
          <a:xfrm>
            <a:off x="2578099" y="4991100"/>
            <a:ext cx="7848602" cy="847725"/>
          </a:xfrm>
          <a:prstGeom prst="rect">
            <a:avLst/>
          </a:prstGeom>
        </p:spPr>
        <p:txBody>
          <a:bodyPr lIns="38100" tIns="38100" rIns="38100" bIns="38100"/>
          <a:lstStyle>
            <a:lvl1pPr>
              <a:defRPr sz="3000">
                <a:solidFill>
                  <a:srgbClr val="FFFFFF"/>
                </a:solidFill>
              </a:defRPr>
            </a:lvl1pPr>
            <a:lvl2pPr>
              <a:defRPr sz="3000">
                <a:solidFill>
                  <a:srgbClr val="FFFFFF"/>
                </a:solidFill>
              </a:defRPr>
            </a:lvl2pPr>
            <a:lvl3pPr>
              <a:defRPr sz="3000">
                <a:solidFill>
                  <a:srgbClr val="FFFFFF"/>
                </a:solidFill>
              </a:defRPr>
            </a:lvl3pPr>
            <a:lvl4pPr>
              <a:defRPr sz="3000">
                <a:solidFill>
                  <a:srgbClr val="FFFFFF"/>
                </a:solidFill>
              </a:defRPr>
            </a:lvl4pPr>
            <a:lvl5pPr>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14"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2" name="–Johnny Appleseed"/>
          <p:cNvSpPr txBox="1"/>
          <p:nvPr>
            <p:ph type="body" sz="quarter" idx="13"/>
          </p:nvPr>
        </p:nvSpPr>
        <p:spPr>
          <a:xfrm>
            <a:off x="2578099" y="5991225"/>
            <a:ext cx="7848602" cy="469900"/>
          </a:xfrm>
          <a:prstGeom prst="rect">
            <a:avLst/>
          </a:prstGeom>
        </p:spPr>
        <p:txBody>
          <a:bodyPr lIns="38100" tIns="38100" rIns="38100" bIns="38100">
            <a:spAutoFit/>
          </a:bodyPr>
          <a:lstStyle>
            <a:lvl1pPr>
              <a:defRPr b="1" sz="2600">
                <a:solidFill>
                  <a:srgbClr val="FFFFFF"/>
                </a:solidFill>
                <a:latin typeface="Helvetica"/>
                <a:ea typeface="Helvetica"/>
                <a:cs typeface="Helvetica"/>
                <a:sym typeface="Helvetica"/>
              </a:defRPr>
            </a:lvl1pPr>
          </a:lstStyle>
          <a:p>
            <a:pPr/>
            <a:r>
              <a:t>–Johnny Appleseed</a:t>
            </a:r>
          </a:p>
        </p:txBody>
      </p:sp>
      <p:sp>
        <p:nvSpPr>
          <p:cNvPr id="103" name="“Type a quote here.”"/>
          <p:cNvSpPr txBox="1"/>
          <p:nvPr>
            <p:ph type="body" sz="quarter" idx="14"/>
          </p:nvPr>
        </p:nvSpPr>
        <p:spPr>
          <a:xfrm>
            <a:off x="2578099" y="4346575"/>
            <a:ext cx="7848602" cy="660401"/>
          </a:xfrm>
          <a:prstGeom prst="rect">
            <a:avLst/>
          </a:prstGeom>
        </p:spPr>
        <p:txBody>
          <a:bodyPr lIns="38100" tIns="38100" rIns="38100" bIns="38100" anchor="ctr">
            <a:spAutoFit/>
          </a:bodyPr>
          <a:lstStyle>
            <a:lvl1pPr>
              <a:spcBef>
                <a:spcPts val="2400"/>
              </a:spcBef>
              <a:defRPr sz="3800">
                <a:solidFill>
                  <a:srgbClr val="FFFFFF"/>
                </a:solidFill>
              </a:defRPr>
            </a:lvl1pPr>
          </a:lstStyle>
          <a:p>
            <a:pPr/>
            <a:r>
              <a:t>“Type a quote here.”</a:t>
            </a:r>
          </a:p>
        </p:txBody>
      </p:sp>
      <p:pic>
        <p:nvPicPr>
          <p:cNvPr id="104"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105"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2" name="Image"/>
          <p:cNvSpPr/>
          <p:nvPr>
            <p:ph type="pic" idx="13"/>
          </p:nvPr>
        </p:nvSpPr>
        <p:spPr>
          <a:xfrm>
            <a:off x="1625599" y="1219199"/>
            <a:ext cx="9753602" cy="7315201"/>
          </a:xfrm>
          <a:prstGeom prst="rect">
            <a:avLst/>
          </a:prstGeom>
        </p:spPr>
        <p:txBody>
          <a:bodyPr lIns="91439" tIns="45719" rIns="91439" bIns="45719">
            <a:noAutofit/>
          </a:bodyPr>
          <a:lstStyle/>
          <a:p>
            <a:pPr/>
          </a:p>
        </p:txBody>
      </p:sp>
      <p:pic>
        <p:nvPicPr>
          <p:cNvPr id="113"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114"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1"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122"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129" name="Title Text"/>
          <p:cNvSpPr txBox="1"/>
          <p:nvPr>
            <p:ph type="title"/>
          </p:nvPr>
        </p:nvSpPr>
        <p:spPr>
          <a:prstGeom prst="rect">
            <a:avLst/>
          </a:prstGeom>
        </p:spPr>
        <p:txBody>
          <a:bodyPr/>
          <a:lstStyle/>
          <a:p>
            <a:pPr/>
            <a:r>
              <a:t>Title Text</a:t>
            </a:r>
          </a:p>
        </p:txBody>
      </p:sp>
      <p:sp>
        <p:nvSpPr>
          <p:cNvPr id="130"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Image"/>
          <p:cNvSpPr/>
          <p:nvPr>
            <p:ph type="pic" sz="half" idx="13"/>
          </p:nvPr>
        </p:nvSpPr>
        <p:spPr>
          <a:xfrm>
            <a:off x="2825749" y="1695449"/>
            <a:ext cx="7334251" cy="4438652"/>
          </a:xfrm>
          <a:prstGeom prst="rect">
            <a:avLst/>
          </a:prstGeom>
        </p:spPr>
        <p:txBody>
          <a:bodyPr lIns="91439" tIns="45719" rIns="91439" bIns="45719">
            <a:noAutofit/>
          </a:bodyPr>
          <a:lstStyle/>
          <a:p>
            <a:pPr/>
          </a:p>
        </p:txBody>
      </p:sp>
      <p:sp>
        <p:nvSpPr>
          <p:cNvPr id="22" name="Title Text"/>
          <p:cNvSpPr txBox="1"/>
          <p:nvPr>
            <p:ph type="title"/>
          </p:nvPr>
        </p:nvSpPr>
        <p:spPr>
          <a:xfrm>
            <a:off x="2578099" y="6257925"/>
            <a:ext cx="7848602" cy="1066801"/>
          </a:xfrm>
          <a:prstGeom prst="rect">
            <a:avLst/>
          </a:prstGeom>
        </p:spPr>
        <p:txBody>
          <a:bodyPr lIns="38100" tIns="38100" rIns="38100" bIns="38100"/>
          <a:lstStyle>
            <a:lvl1pPr>
              <a:defRPr sz="7800">
                <a:solidFill>
                  <a:srgbClr val="FFFFFF"/>
                </a:solidFill>
              </a:defRPr>
            </a:lvl1pPr>
          </a:lstStyle>
          <a:p>
            <a:pPr/>
            <a:r>
              <a:t>Title Text</a:t>
            </a:r>
          </a:p>
        </p:txBody>
      </p:sp>
      <p:sp>
        <p:nvSpPr>
          <p:cNvPr id="23" name="Body Level One…"/>
          <p:cNvSpPr txBox="1"/>
          <p:nvPr>
            <p:ph type="body" sz="quarter" idx="1"/>
          </p:nvPr>
        </p:nvSpPr>
        <p:spPr>
          <a:xfrm>
            <a:off x="2578099" y="7362825"/>
            <a:ext cx="7848602" cy="914400"/>
          </a:xfrm>
          <a:prstGeom prst="rect">
            <a:avLst/>
          </a:prstGeom>
        </p:spPr>
        <p:txBody>
          <a:bodyPr lIns="38100" tIns="38100" rIns="38100" bIns="38100"/>
          <a:lstStyle>
            <a:lvl1pPr>
              <a:defRPr sz="3000">
                <a:solidFill>
                  <a:srgbClr val="FFFFFF"/>
                </a:solidFill>
              </a:defRPr>
            </a:lvl1pPr>
            <a:lvl2pPr>
              <a:defRPr sz="3000">
                <a:solidFill>
                  <a:srgbClr val="FFFFFF"/>
                </a:solidFill>
              </a:defRPr>
            </a:lvl2pPr>
            <a:lvl3pPr>
              <a:defRPr sz="3000">
                <a:solidFill>
                  <a:srgbClr val="FFFFFF"/>
                </a:solidFill>
              </a:defRPr>
            </a:lvl3pPr>
            <a:lvl4pPr>
              <a:defRPr sz="3000">
                <a:solidFill>
                  <a:srgbClr val="FFFFFF"/>
                </a:solidFill>
              </a:defRPr>
            </a:lvl4pPr>
            <a:lvl5pPr>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24"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25"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Title Text"/>
          <p:cNvSpPr txBox="1"/>
          <p:nvPr>
            <p:ph type="title"/>
          </p:nvPr>
        </p:nvSpPr>
        <p:spPr>
          <a:xfrm>
            <a:off x="2578099" y="3638550"/>
            <a:ext cx="7848602" cy="2476501"/>
          </a:xfrm>
          <a:prstGeom prst="rect">
            <a:avLst/>
          </a:prstGeom>
        </p:spPr>
        <p:txBody>
          <a:bodyPr lIns="38100" tIns="38100" rIns="38100" bIns="38100" anchor="ctr"/>
          <a:lstStyle>
            <a:lvl1pPr>
              <a:defRPr sz="7800">
                <a:solidFill>
                  <a:srgbClr val="FFFFFF"/>
                </a:solidFill>
              </a:defRPr>
            </a:lvl1pPr>
          </a:lstStyle>
          <a:p>
            <a:pPr/>
            <a:r>
              <a:t>Title Text</a:t>
            </a:r>
          </a:p>
        </p:txBody>
      </p:sp>
      <p:pic>
        <p:nvPicPr>
          <p:cNvPr id="33"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34"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 name="Image"/>
          <p:cNvSpPr/>
          <p:nvPr>
            <p:ph type="pic" sz="quarter" idx="13"/>
          </p:nvPr>
        </p:nvSpPr>
        <p:spPr>
          <a:xfrm>
            <a:off x="6664325" y="1790699"/>
            <a:ext cx="4000501" cy="6181727"/>
          </a:xfrm>
          <a:prstGeom prst="rect">
            <a:avLst/>
          </a:prstGeom>
        </p:spPr>
        <p:txBody>
          <a:bodyPr lIns="91439" tIns="45719" rIns="91439" bIns="45719">
            <a:noAutofit/>
          </a:bodyPr>
          <a:lstStyle/>
          <a:p>
            <a:pPr/>
          </a:p>
        </p:txBody>
      </p:sp>
      <p:sp>
        <p:nvSpPr>
          <p:cNvPr id="42" name="Title Text"/>
          <p:cNvSpPr txBox="1"/>
          <p:nvPr>
            <p:ph type="title"/>
          </p:nvPr>
        </p:nvSpPr>
        <p:spPr>
          <a:xfrm>
            <a:off x="2339974" y="1790699"/>
            <a:ext cx="4000502" cy="3000376"/>
          </a:xfrm>
          <a:prstGeom prst="rect">
            <a:avLst/>
          </a:prstGeom>
        </p:spPr>
        <p:txBody>
          <a:bodyPr lIns="38100" tIns="38100" rIns="38100" bIns="38100"/>
          <a:lstStyle>
            <a:lvl1pPr>
              <a:defRPr sz="5800">
                <a:solidFill>
                  <a:srgbClr val="FFFFFF"/>
                </a:solidFill>
              </a:defRPr>
            </a:lvl1pPr>
          </a:lstStyle>
          <a:p>
            <a:pPr/>
            <a:r>
              <a:t>Title Text</a:t>
            </a:r>
          </a:p>
        </p:txBody>
      </p:sp>
      <p:sp>
        <p:nvSpPr>
          <p:cNvPr id="43" name="Body Level One…"/>
          <p:cNvSpPr txBox="1"/>
          <p:nvPr>
            <p:ph type="body" sz="quarter" idx="1"/>
          </p:nvPr>
        </p:nvSpPr>
        <p:spPr>
          <a:xfrm>
            <a:off x="2339974" y="4972050"/>
            <a:ext cx="4000502" cy="3000376"/>
          </a:xfrm>
          <a:prstGeom prst="rect">
            <a:avLst/>
          </a:prstGeom>
        </p:spPr>
        <p:txBody>
          <a:bodyPr lIns="38100" tIns="38100" rIns="38100" bIns="38100"/>
          <a:lstStyle>
            <a:lvl1pPr>
              <a:defRPr sz="3000">
                <a:solidFill>
                  <a:srgbClr val="FFFFFF"/>
                </a:solidFill>
              </a:defRPr>
            </a:lvl1pPr>
            <a:lvl2pPr>
              <a:defRPr sz="3000">
                <a:solidFill>
                  <a:srgbClr val="FFFFFF"/>
                </a:solidFill>
              </a:defRPr>
            </a:lvl2pPr>
            <a:lvl3pPr>
              <a:defRPr sz="3000">
                <a:solidFill>
                  <a:srgbClr val="FFFFFF"/>
                </a:solidFill>
              </a:defRPr>
            </a:lvl3pPr>
            <a:lvl4pPr>
              <a:defRPr sz="3000">
                <a:solidFill>
                  <a:srgbClr val="FFFFFF"/>
                </a:solidFill>
              </a:defRPr>
            </a:lvl4pPr>
            <a:lvl5pPr>
              <a:defRPr sz="30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44"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45"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2" name="Title Text"/>
          <p:cNvSpPr txBox="1"/>
          <p:nvPr>
            <p:ph type="title"/>
          </p:nvPr>
        </p:nvSpPr>
        <p:spPr>
          <a:xfrm>
            <a:off x="2339974" y="1523999"/>
            <a:ext cx="8324852" cy="1590676"/>
          </a:xfrm>
          <a:prstGeom prst="rect">
            <a:avLst/>
          </a:prstGeom>
        </p:spPr>
        <p:txBody>
          <a:bodyPr lIns="38100" tIns="38100" rIns="38100" bIns="38100" anchor="ctr"/>
          <a:lstStyle>
            <a:lvl1pPr>
              <a:defRPr sz="7800">
                <a:solidFill>
                  <a:srgbClr val="FFFFFF"/>
                </a:solidFill>
              </a:defRPr>
            </a:lvl1pPr>
          </a:lstStyle>
          <a:p>
            <a:pPr/>
            <a:r>
              <a:t>Title Text</a:t>
            </a:r>
          </a:p>
        </p:txBody>
      </p:sp>
      <p:pic>
        <p:nvPicPr>
          <p:cNvPr id="53"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54" name="Slide Number"/>
          <p:cNvSpPr txBox="1"/>
          <p:nvPr>
            <p:ph type="sldNum" sz="quarter" idx="2"/>
          </p:nvPr>
        </p:nvSpPr>
        <p:spPr>
          <a:xfrm>
            <a:off x="6340208" y="8121650"/>
            <a:ext cx="314859" cy="317500"/>
          </a:xfrm>
          <a:prstGeom prst="rect">
            <a:avLst/>
          </a:prstGeom>
        </p:spPr>
        <p:txBody>
          <a:bodyPr lIns="38100" tIns="38100" rIns="38100" bIns="38100" anchor="b"/>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1" name="Title Text"/>
          <p:cNvSpPr txBox="1"/>
          <p:nvPr>
            <p:ph type="title"/>
          </p:nvPr>
        </p:nvSpPr>
        <p:spPr>
          <a:xfrm>
            <a:off x="2339974" y="1523999"/>
            <a:ext cx="8324852" cy="1590676"/>
          </a:xfrm>
          <a:prstGeom prst="rect">
            <a:avLst/>
          </a:prstGeom>
        </p:spPr>
        <p:txBody>
          <a:bodyPr lIns="38100" tIns="38100" rIns="38100" bIns="38100" anchor="ctr"/>
          <a:lstStyle>
            <a:lvl1pPr>
              <a:defRPr sz="7800">
                <a:solidFill>
                  <a:srgbClr val="FFFFFF"/>
                </a:solidFill>
              </a:defRPr>
            </a:lvl1pPr>
          </a:lstStyle>
          <a:p>
            <a:pPr/>
            <a:r>
              <a:t>Title Text</a:t>
            </a:r>
          </a:p>
        </p:txBody>
      </p:sp>
      <p:sp>
        <p:nvSpPr>
          <p:cNvPr id="62" name="Body Level One…"/>
          <p:cNvSpPr txBox="1"/>
          <p:nvPr>
            <p:ph type="body" sz="half" idx="1"/>
          </p:nvPr>
        </p:nvSpPr>
        <p:spPr>
          <a:xfrm>
            <a:off x="2339974" y="3162300"/>
            <a:ext cx="8324852" cy="4714876"/>
          </a:xfrm>
          <a:prstGeom prst="rect">
            <a:avLst/>
          </a:prstGeom>
        </p:spPr>
        <p:txBody>
          <a:bodyPr lIns="38100" tIns="38100" rIns="38100" bIns="38100" anchor="ctr"/>
          <a:lstStyle>
            <a:lvl1pPr marL="433136" indent="-433136" algn="l">
              <a:spcBef>
                <a:spcPts val="4200"/>
              </a:spcBef>
              <a:buSzPct val="75000"/>
              <a:buChar char="•"/>
              <a:defRPr sz="3600">
                <a:solidFill>
                  <a:srgbClr val="FFFFFF"/>
                </a:solidFill>
              </a:defRPr>
            </a:lvl1pPr>
            <a:lvl2pPr marL="890336" indent="-433136" algn="l">
              <a:spcBef>
                <a:spcPts val="4200"/>
              </a:spcBef>
              <a:buSzPct val="75000"/>
              <a:buChar char="•"/>
              <a:defRPr sz="3600">
                <a:solidFill>
                  <a:srgbClr val="FFFFFF"/>
                </a:solidFill>
              </a:defRPr>
            </a:lvl2pPr>
            <a:lvl3pPr marL="1347536" indent="-433136" algn="l">
              <a:spcBef>
                <a:spcPts val="4200"/>
              </a:spcBef>
              <a:buSzPct val="75000"/>
              <a:buChar char="•"/>
              <a:defRPr sz="3600">
                <a:solidFill>
                  <a:srgbClr val="FFFFFF"/>
                </a:solidFill>
              </a:defRPr>
            </a:lvl3pPr>
            <a:lvl4pPr marL="1804736" indent="-433136" algn="l">
              <a:spcBef>
                <a:spcPts val="4200"/>
              </a:spcBef>
              <a:buSzPct val="75000"/>
              <a:buChar char="•"/>
              <a:defRPr sz="3600">
                <a:solidFill>
                  <a:srgbClr val="FFFFFF"/>
                </a:solidFill>
              </a:defRPr>
            </a:lvl4pPr>
            <a:lvl5pPr marL="2261936" indent="-433136" algn="l">
              <a:spcBef>
                <a:spcPts val="4200"/>
              </a:spcBef>
              <a:buSzPct val="75000"/>
              <a:buChar char="•"/>
              <a:defRPr sz="36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63"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64"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1" name="Image"/>
          <p:cNvSpPr/>
          <p:nvPr>
            <p:ph type="pic" sz="quarter" idx="13"/>
          </p:nvPr>
        </p:nvSpPr>
        <p:spPr>
          <a:xfrm>
            <a:off x="6664325" y="3162299"/>
            <a:ext cx="4000501" cy="4714877"/>
          </a:xfrm>
          <a:prstGeom prst="rect">
            <a:avLst/>
          </a:prstGeom>
        </p:spPr>
        <p:txBody>
          <a:bodyPr lIns="91439" tIns="45719" rIns="91439" bIns="45719">
            <a:noAutofit/>
          </a:bodyPr>
          <a:lstStyle/>
          <a:p>
            <a:pPr/>
          </a:p>
        </p:txBody>
      </p:sp>
      <p:sp>
        <p:nvSpPr>
          <p:cNvPr id="72" name="Title Text"/>
          <p:cNvSpPr txBox="1"/>
          <p:nvPr>
            <p:ph type="title"/>
          </p:nvPr>
        </p:nvSpPr>
        <p:spPr>
          <a:xfrm>
            <a:off x="2339974" y="1523999"/>
            <a:ext cx="8324852" cy="1590676"/>
          </a:xfrm>
          <a:prstGeom prst="rect">
            <a:avLst/>
          </a:prstGeom>
        </p:spPr>
        <p:txBody>
          <a:bodyPr lIns="38100" tIns="38100" rIns="38100" bIns="38100" anchor="ctr"/>
          <a:lstStyle>
            <a:lvl1pPr>
              <a:defRPr sz="7800">
                <a:solidFill>
                  <a:srgbClr val="FFFFFF"/>
                </a:solidFill>
              </a:defRPr>
            </a:lvl1pPr>
          </a:lstStyle>
          <a:p>
            <a:pPr/>
            <a:r>
              <a:t>Title Text</a:t>
            </a:r>
          </a:p>
        </p:txBody>
      </p:sp>
      <p:sp>
        <p:nvSpPr>
          <p:cNvPr id="73" name="Body Level One…"/>
          <p:cNvSpPr txBox="1"/>
          <p:nvPr>
            <p:ph type="body" sz="quarter" idx="1"/>
          </p:nvPr>
        </p:nvSpPr>
        <p:spPr>
          <a:xfrm>
            <a:off x="2339974" y="3162300"/>
            <a:ext cx="4000502" cy="4714876"/>
          </a:xfrm>
          <a:prstGeom prst="rect">
            <a:avLst/>
          </a:prstGeom>
        </p:spPr>
        <p:txBody>
          <a:bodyPr lIns="38100" tIns="38100" rIns="38100" bIns="38100" anchor="ctr"/>
          <a:lstStyle>
            <a:lvl1pPr marL="353785" indent="-353785" algn="l">
              <a:spcBef>
                <a:spcPts val="3800"/>
              </a:spcBef>
              <a:buSzPct val="75000"/>
              <a:buChar char="•"/>
              <a:defRPr sz="2600">
                <a:solidFill>
                  <a:srgbClr val="FFFFFF"/>
                </a:solidFill>
              </a:defRPr>
            </a:lvl1pPr>
            <a:lvl2pPr marL="734785" indent="-353785" algn="l">
              <a:spcBef>
                <a:spcPts val="3800"/>
              </a:spcBef>
              <a:buSzPct val="75000"/>
              <a:buChar char="•"/>
              <a:defRPr sz="2600">
                <a:solidFill>
                  <a:srgbClr val="FFFFFF"/>
                </a:solidFill>
              </a:defRPr>
            </a:lvl2pPr>
            <a:lvl3pPr marL="1115785" indent="-353785" algn="l">
              <a:spcBef>
                <a:spcPts val="3800"/>
              </a:spcBef>
              <a:buSzPct val="75000"/>
              <a:buChar char="•"/>
              <a:defRPr sz="2600">
                <a:solidFill>
                  <a:srgbClr val="FFFFFF"/>
                </a:solidFill>
              </a:defRPr>
            </a:lvl3pPr>
            <a:lvl4pPr marL="1496785" indent="-353785" algn="l">
              <a:spcBef>
                <a:spcPts val="3800"/>
              </a:spcBef>
              <a:buSzPct val="75000"/>
              <a:buChar char="•"/>
              <a:defRPr sz="2600">
                <a:solidFill>
                  <a:srgbClr val="FFFFFF"/>
                </a:solidFill>
              </a:defRPr>
            </a:lvl4pPr>
            <a:lvl5pPr marL="1877785" indent="-353785" algn="l">
              <a:spcBef>
                <a:spcPts val="3800"/>
              </a:spcBef>
              <a:buSzPct val="75000"/>
              <a:buChar char="•"/>
              <a:defRPr sz="26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74"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75"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2" name="Body Level One…"/>
          <p:cNvSpPr txBox="1"/>
          <p:nvPr>
            <p:ph type="body" sz="half" idx="1"/>
          </p:nvPr>
        </p:nvSpPr>
        <p:spPr>
          <a:xfrm>
            <a:off x="2339974" y="2171699"/>
            <a:ext cx="8324852" cy="5410202"/>
          </a:xfrm>
          <a:prstGeom prst="rect">
            <a:avLst/>
          </a:prstGeom>
        </p:spPr>
        <p:txBody>
          <a:bodyPr lIns="38100" tIns="38100" rIns="38100" bIns="38100" anchor="ctr"/>
          <a:lstStyle>
            <a:lvl1pPr marL="433136" indent="-433136" algn="l">
              <a:spcBef>
                <a:spcPts val="4200"/>
              </a:spcBef>
              <a:buSzPct val="75000"/>
              <a:buChar char="•"/>
              <a:defRPr sz="3600">
                <a:solidFill>
                  <a:srgbClr val="FFFFFF"/>
                </a:solidFill>
              </a:defRPr>
            </a:lvl1pPr>
            <a:lvl2pPr marL="890336" indent="-433136" algn="l">
              <a:spcBef>
                <a:spcPts val="4200"/>
              </a:spcBef>
              <a:buSzPct val="75000"/>
              <a:buChar char="•"/>
              <a:defRPr sz="3600">
                <a:solidFill>
                  <a:srgbClr val="FFFFFF"/>
                </a:solidFill>
              </a:defRPr>
            </a:lvl2pPr>
            <a:lvl3pPr marL="1347536" indent="-433136" algn="l">
              <a:spcBef>
                <a:spcPts val="4200"/>
              </a:spcBef>
              <a:buSzPct val="75000"/>
              <a:buChar char="•"/>
              <a:defRPr sz="3600">
                <a:solidFill>
                  <a:srgbClr val="FFFFFF"/>
                </a:solidFill>
              </a:defRPr>
            </a:lvl3pPr>
            <a:lvl4pPr marL="1804736" indent="-433136" algn="l">
              <a:spcBef>
                <a:spcPts val="4200"/>
              </a:spcBef>
              <a:buSzPct val="75000"/>
              <a:buChar char="•"/>
              <a:defRPr sz="3600">
                <a:solidFill>
                  <a:srgbClr val="FFFFFF"/>
                </a:solidFill>
              </a:defRPr>
            </a:lvl4pPr>
            <a:lvl5pPr marL="2261936" indent="-433136" algn="l">
              <a:spcBef>
                <a:spcPts val="4200"/>
              </a:spcBef>
              <a:buSzPct val="75000"/>
              <a:buChar char="•"/>
              <a:defRPr sz="36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pic>
        <p:nvPicPr>
          <p:cNvPr id="83"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84"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Image"/>
          <p:cNvSpPr/>
          <p:nvPr>
            <p:ph type="pic" sz="quarter" idx="13"/>
          </p:nvPr>
        </p:nvSpPr>
        <p:spPr>
          <a:xfrm>
            <a:off x="6664325" y="5038725"/>
            <a:ext cx="4000501" cy="2924176"/>
          </a:xfrm>
          <a:prstGeom prst="rect">
            <a:avLst/>
          </a:prstGeom>
        </p:spPr>
        <p:txBody>
          <a:bodyPr lIns="91439" tIns="45719" rIns="91439" bIns="45719">
            <a:noAutofit/>
          </a:bodyPr>
          <a:lstStyle/>
          <a:p>
            <a:pPr/>
          </a:p>
        </p:txBody>
      </p:sp>
      <p:sp>
        <p:nvSpPr>
          <p:cNvPr id="92" name="Image"/>
          <p:cNvSpPr/>
          <p:nvPr>
            <p:ph type="pic" sz="quarter" idx="14"/>
          </p:nvPr>
        </p:nvSpPr>
        <p:spPr>
          <a:xfrm>
            <a:off x="6664325" y="1790699"/>
            <a:ext cx="4000501" cy="2924176"/>
          </a:xfrm>
          <a:prstGeom prst="rect">
            <a:avLst/>
          </a:prstGeom>
        </p:spPr>
        <p:txBody>
          <a:bodyPr lIns="91439" tIns="45719" rIns="91439" bIns="45719">
            <a:noAutofit/>
          </a:bodyPr>
          <a:lstStyle/>
          <a:p>
            <a:pPr/>
          </a:p>
        </p:txBody>
      </p:sp>
      <p:sp>
        <p:nvSpPr>
          <p:cNvPr id="93" name="Image"/>
          <p:cNvSpPr/>
          <p:nvPr>
            <p:ph type="pic" sz="quarter" idx="15"/>
          </p:nvPr>
        </p:nvSpPr>
        <p:spPr>
          <a:xfrm>
            <a:off x="2339974" y="1791362"/>
            <a:ext cx="4000502" cy="6172202"/>
          </a:xfrm>
          <a:prstGeom prst="rect">
            <a:avLst/>
          </a:prstGeom>
        </p:spPr>
        <p:txBody>
          <a:bodyPr lIns="91439" tIns="45719" rIns="91439" bIns="45719">
            <a:noAutofit/>
          </a:bodyPr>
          <a:lstStyle/>
          <a:p>
            <a:pPr/>
          </a:p>
        </p:txBody>
      </p:sp>
      <p:pic>
        <p:nvPicPr>
          <p:cNvPr id="94" name="white-sinp-lg.png" descr="white-sinp-lg.png"/>
          <p:cNvPicPr>
            <a:picLocks noChangeAspect="1"/>
          </p:cNvPicPr>
          <p:nvPr/>
        </p:nvPicPr>
        <p:blipFill>
          <a:blip r:embed="rId3">
            <a:extLst/>
          </a:blip>
          <a:stretch>
            <a:fillRect/>
          </a:stretch>
        </p:blipFill>
        <p:spPr>
          <a:xfrm>
            <a:off x="444500" y="8459780"/>
            <a:ext cx="1216640" cy="765183"/>
          </a:xfrm>
          <a:prstGeom prst="rect">
            <a:avLst/>
          </a:prstGeom>
          <a:ln w="12700">
            <a:miter lim="400000"/>
          </a:ln>
          <a:effectLst>
            <a:reflection blurRad="0" stA="50000" stPos="0" endA="0" endPos="40000" dist="0" dir="5400000" fadeDir="5400000" sx="100000" sy="-100000" kx="0" ky="0" algn="bl" rotWithShape="0"/>
          </a:effectLst>
        </p:spPr>
      </p:pic>
      <p:sp>
        <p:nvSpPr>
          <p:cNvPr id="95" name="Slide Number"/>
          <p:cNvSpPr txBox="1"/>
          <p:nvPr>
            <p:ph type="sldNum" sz="quarter" idx="2"/>
          </p:nvPr>
        </p:nvSpPr>
        <p:spPr>
          <a:xfrm>
            <a:off x="6340208" y="8153400"/>
            <a:ext cx="314859" cy="317500"/>
          </a:xfrm>
          <a:prstGeom prst="rect">
            <a:avLst/>
          </a:prstGeom>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270000" y="1638300"/>
            <a:ext cx="10464800" cy="33020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Title Text</a:t>
            </a:r>
          </a:p>
        </p:txBody>
      </p:sp>
      <p:sp>
        <p:nvSpPr>
          <p:cNvPr id="3" name="Body Level One…"/>
          <p:cNvSpPr txBox="1"/>
          <p:nvPr>
            <p:ph type="body" idx="1"/>
          </p:nvPr>
        </p:nvSpPr>
        <p:spPr>
          <a:xfrm>
            <a:off x="1270000" y="5029200"/>
            <a:ext cx="10464800" cy="1130300"/>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1950"/>
            <a:ext cx="368504" cy="381000"/>
          </a:xfrm>
          <a:prstGeom prst="rect">
            <a:avLst/>
          </a:prstGeom>
          <a:ln w="3175">
            <a:miter lim="400000"/>
          </a:ln>
        </p:spPr>
        <p:txBody>
          <a:bodyPr wrap="none" lIns="50800" tIns="50800" rIns="50800" bIns="50800">
            <a:spAutoFit/>
          </a:bodyPr>
          <a:lstStyle>
            <a:lvl1pPr>
              <a:defRPr sz="1800">
                <a:solidFill>
                  <a:srgbClr val="000000"/>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58420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0" marR="0" indent="0" algn="ctr" defTabSz="584200" latinLnBrk="0">
        <a:lnSpc>
          <a:spcPct val="100000"/>
        </a:lnSpc>
        <a:spcBef>
          <a:spcPts val="0"/>
        </a:spcBef>
        <a:spcAft>
          <a:spcPts val="0"/>
        </a:spcAft>
        <a:buClrTx/>
        <a:buSzTx/>
        <a:buFontTx/>
        <a:buNone/>
        <a:tabLst/>
        <a:defRPr b="0" baseline="0" cap="none" i="0" spc="0" strike="noStrike" sz="3200" u="none">
          <a:ln>
            <a:noFill/>
          </a:ln>
          <a:solidFill>
            <a:srgbClr val="000000"/>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3200" u="none">
          <a:ln>
            <a:noFill/>
          </a:ln>
          <a:solidFill>
            <a:srgbClr val="000000"/>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3200" u="none">
          <a:ln>
            <a:noFill/>
          </a:ln>
          <a:solidFill>
            <a:srgbClr val="000000"/>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3200" u="none">
          <a:ln>
            <a:noFill/>
          </a:ln>
          <a:solidFill>
            <a:srgbClr val="000000"/>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3200" u="none">
          <a:ln>
            <a:noFill/>
          </a:ln>
          <a:solidFill>
            <a:srgbClr val="000000"/>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3200" u="none">
          <a:ln>
            <a:noFill/>
          </a:ln>
          <a:solidFill>
            <a:srgbClr val="000000"/>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3200" u="none">
          <a:ln>
            <a:noFill/>
          </a:ln>
          <a:solidFill>
            <a:srgbClr val="000000"/>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3200" u="none">
          <a:ln>
            <a:noFill/>
          </a:ln>
          <a:solidFill>
            <a:srgbClr val="000000"/>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3200" u="none">
          <a:ln>
            <a:noFill/>
          </a:ln>
          <a:solidFill>
            <a:srgbClr val="000000"/>
          </a:solidFill>
          <a:uFillTx/>
          <a:latin typeface="+mn-lt"/>
          <a:ea typeface="+mn-ea"/>
          <a:cs typeface="+mn-cs"/>
          <a:sym typeface="Helvetica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2.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1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1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mailto:nguyendmitri@gmail.com" TargetMode="External"/><Relationship Id="rId8" Type="http://schemas.openxmlformats.org/officeDocument/2006/relationships/hyperlink" Target="mailto:conqueror@dec1.sinp.msu.ru" TargetMode="External"/><Relationship Id="rId9" Type="http://schemas.openxmlformats.org/officeDocument/2006/relationships/image" Target="../media/image2.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0" name="storm.mp4" descr="storm.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167467" y="-1"/>
            <a:ext cx="17339734" cy="9753601"/>
          </a:xfrm>
          <a:prstGeom prst="rect">
            <a:avLst/>
          </a:prstGeom>
          <a:ln w="12700">
            <a:miter lim="400000"/>
          </a:ln>
        </p:spPr>
      </p:pic>
      <p:pic>
        <p:nvPicPr>
          <p:cNvPr id="141" name="white-sinp-lg.png" descr="white-sinp-lg.png"/>
          <p:cNvPicPr>
            <a:picLocks noChangeAspect="1"/>
          </p:cNvPicPr>
          <p:nvPr/>
        </p:nvPicPr>
        <p:blipFill>
          <a:blip r:embed="rId6">
            <a:extLst/>
          </a:blip>
          <a:stretch>
            <a:fillRect/>
          </a:stretch>
        </p:blipFill>
        <p:spPr>
          <a:xfrm>
            <a:off x="444500" y="8459780"/>
            <a:ext cx="1216640" cy="765183"/>
          </a:xfrm>
          <a:prstGeom prst="rect">
            <a:avLst/>
          </a:prstGeom>
          <a:ln w="12700">
            <a:miter lim="400000"/>
          </a:ln>
          <a:effectLst>
            <a:outerShdw sx="100000" sy="100000" kx="0" ky="0" algn="b" rotWithShape="0" blurRad="177800" dist="88900" dir="5400000">
              <a:srgbClr val="000000">
                <a:alpha val="70000"/>
              </a:srgbClr>
            </a:outerShdw>
          </a:effectLst>
        </p:spPr>
      </p:pic>
      <p:sp>
        <p:nvSpPr>
          <p:cNvPr id="142" name="A Scientific Workflow System…"/>
          <p:cNvSpPr txBox="1"/>
          <p:nvPr>
            <p:ph type="ctrTitle"/>
          </p:nvPr>
        </p:nvSpPr>
        <p:spPr>
          <a:xfrm>
            <a:off x="1100211" y="212724"/>
            <a:ext cx="10804378" cy="2795024"/>
          </a:xfrm>
          <a:prstGeom prst="rect">
            <a:avLst/>
          </a:prstGeom>
        </p:spPr>
        <p:txBody>
          <a:bodyPr/>
          <a:lstStyle/>
          <a:p>
            <a:pPr defTabSz="391414">
              <a:defRPr sz="5226">
                <a:latin typeface="Open Sans"/>
                <a:ea typeface="Open Sans"/>
                <a:cs typeface="Open Sans"/>
                <a:sym typeface="Open Sans"/>
              </a:defRPr>
            </a:pPr>
            <a:r>
              <a:t>A Scientific Workflow System</a:t>
            </a:r>
          </a:p>
          <a:p>
            <a:pPr defTabSz="391414">
              <a:defRPr sz="5226">
                <a:latin typeface="Open Sans"/>
                <a:ea typeface="Open Sans"/>
                <a:cs typeface="Open Sans"/>
                <a:sym typeface="Open Sans"/>
              </a:defRPr>
            </a:pPr>
            <a:r>
              <a:t>for Satellite Data Processing</a:t>
            </a:r>
          </a:p>
          <a:p>
            <a:pPr defTabSz="391414">
              <a:defRPr sz="5226">
                <a:latin typeface="Open Sans"/>
                <a:ea typeface="Open Sans"/>
                <a:cs typeface="Open Sans"/>
                <a:sym typeface="Open Sans"/>
              </a:defRPr>
            </a:pPr>
            <a:r>
              <a:t>with Real-time Monitoring</a:t>
            </a:r>
          </a:p>
        </p:txBody>
      </p:sp>
      <p:sp>
        <p:nvSpPr>
          <p:cNvPr id="143" name="Minh Duc Nguyen…"/>
          <p:cNvSpPr txBox="1"/>
          <p:nvPr>
            <p:ph type="subTitle" sz="quarter" idx="1"/>
          </p:nvPr>
        </p:nvSpPr>
        <p:spPr>
          <a:xfrm>
            <a:off x="2578099" y="3214122"/>
            <a:ext cx="7848602" cy="1751658"/>
          </a:xfrm>
          <a:prstGeom prst="rect">
            <a:avLst/>
          </a:prstGeom>
        </p:spPr>
        <p:txBody>
          <a:bodyPr/>
          <a:lstStyle/>
          <a:p>
            <a:pPr>
              <a:defRPr>
                <a:latin typeface="Open Sans"/>
                <a:ea typeface="Open Sans"/>
                <a:cs typeface="Open Sans"/>
                <a:sym typeface="Open Sans"/>
              </a:defRPr>
            </a:pPr>
            <a:r>
              <a:rPr i="1"/>
              <a:t>Minh Duc</a:t>
            </a:r>
            <a:r>
              <a:t> Nguyen</a:t>
            </a:r>
          </a:p>
          <a:p>
            <a:pPr>
              <a:defRPr>
                <a:latin typeface="Open Sans"/>
                <a:ea typeface="Open Sans"/>
                <a:cs typeface="Open Sans"/>
                <a:sym typeface="Open Sans"/>
              </a:defRPr>
            </a:pPr>
            <a:r>
              <a:t>Space Monitoring Data Center</a:t>
            </a:r>
          </a:p>
          <a:p>
            <a:pPr>
              <a:defRPr>
                <a:latin typeface="Open Sans"/>
                <a:ea typeface="Open Sans"/>
                <a:cs typeface="Open Sans"/>
                <a:sym typeface="Open Sans"/>
              </a:defRPr>
            </a:pPr>
            <a:r>
              <a:t>SINP, MSU</a:t>
            </a:r>
          </a:p>
        </p:txBody>
      </p:sp>
      <p:pic>
        <p:nvPicPr>
          <p:cNvPr id="144" name="mmcp_2017_header.jpg" descr="mmcp_2017_header.jpg"/>
          <p:cNvPicPr>
            <a:picLocks noChangeAspect="1"/>
          </p:cNvPicPr>
          <p:nvPr/>
        </p:nvPicPr>
        <p:blipFill>
          <a:blip r:embed="rId7">
            <a:extLst/>
          </a:blip>
          <a:stretch>
            <a:fillRect/>
          </a:stretch>
        </p:blipFill>
        <p:spPr>
          <a:xfrm>
            <a:off x="7778601" y="8080707"/>
            <a:ext cx="5059821" cy="1523330"/>
          </a:xfrm>
          <a:prstGeom prst="rect">
            <a:avLst/>
          </a:prstGeom>
          <a:ln w="3175">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8750" fill="hold"/>
                                        <p:tgtEl>
                                          <p:spTgt spid="14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4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Current features"/>
          <p:cNvSpPr txBox="1"/>
          <p:nvPr>
            <p:ph type="title"/>
          </p:nvPr>
        </p:nvSpPr>
        <p:spPr>
          <a:prstGeom prst="rect">
            <a:avLst/>
          </a:prstGeom>
        </p:spPr>
        <p:txBody>
          <a:bodyPr/>
          <a:lstStyle/>
          <a:p>
            <a:pPr/>
            <a:r>
              <a:t>Current features</a:t>
            </a:r>
          </a:p>
        </p:txBody>
      </p:sp>
      <p:sp>
        <p:nvSpPr>
          <p:cNvPr id="229" name="Command line interface…"/>
          <p:cNvSpPr txBox="1"/>
          <p:nvPr>
            <p:ph type="body" sz="half" idx="1"/>
          </p:nvPr>
        </p:nvSpPr>
        <p:spPr>
          <a:prstGeom prst="rect">
            <a:avLst/>
          </a:prstGeom>
        </p:spPr>
        <p:txBody>
          <a:bodyPr/>
          <a:lstStyle/>
          <a:p>
            <a:pPr marL="285870" indent="-285870" defTabSz="385572">
              <a:spcBef>
                <a:spcPts val="2700"/>
              </a:spcBef>
              <a:defRPr sz="2376"/>
            </a:pPr>
            <a:r>
              <a:t>Command line interface</a:t>
            </a:r>
          </a:p>
          <a:p>
            <a:pPr marL="285870" indent="-285870" defTabSz="385572">
              <a:spcBef>
                <a:spcPts val="2700"/>
              </a:spcBef>
              <a:defRPr sz="2376"/>
            </a:pPr>
            <a:r>
              <a:t>HTTP(S), FTP(S), PPTP, IPSEC</a:t>
            </a:r>
          </a:p>
          <a:p>
            <a:pPr marL="285870" indent="-285870" defTabSz="385572">
              <a:spcBef>
                <a:spcPts val="2700"/>
              </a:spcBef>
              <a:defRPr sz="2376"/>
            </a:pPr>
            <a:r>
              <a:t>libcurl, Python FTPLib, wget</a:t>
            </a:r>
          </a:p>
          <a:p>
            <a:pPr marL="285870" indent="-285870" defTabSz="385572">
              <a:spcBef>
                <a:spcPts val="2700"/>
              </a:spcBef>
              <a:defRPr sz="2376"/>
            </a:pPr>
            <a:r>
              <a:t>Python, PHP, Javascript, Bash, Compiled binary decoders</a:t>
            </a:r>
          </a:p>
          <a:p>
            <a:pPr marL="285870" indent="-285870" defTabSz="385572">
              <a:spcBef>
                <a:spcPts val="2700"/>
              </a:spcBef>
              <a:defRPr sz="2376"/>
            </a:pPr>
            <a:r>
              <a:t>Parameterised execution order</a:t>
            </a:r>
          </a:p>
          <a:p>
            <a:pPr marL="285870" indent="-285870" defTabSz="385572">
              <a:spcBef>
                <a:spcPts val="2700"/>
              </a:spcBef>
              <a:defRPr sz="2376"/>
            </a:pPr>
            <a:r>
              <a:t>Postprocessing</a:t>
            </a:r>
          </a:p>
          <a:p>
            <a:pPr marL="285870" indent="-285870" defTabSz="385572">
              <a:spcBef>
                <a:spcPts val="2700"/>
              </a:spcBef>
              <a:defRPr sz="2376"/>
            </a:pPr>
            <a:r>
              <a:t>Saving temporary stages</a:t>
            </a:r>
          </a:p>
        </p:txBody>
      </p:sp>
      <p:sp>
        <p:nvSpPr>
          <p:cNvPr id="230"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Live Monitor"/>
          <p:cNvSpPr txBox="1"/>
          <p:nvPr>
            <p:ph type="title"/>
          </p:nvPr>
        </p:nvSpPr>
        <p:spPr>
          <a:prstGeom prst="rect">
            <a:avLst/>
          </a:prstGeom>
        </p:spPr>
        <p:txBody>
          <a:bodyPr/>
          <a:lstStyle/>
          <a:p>
            <a:pPr/>
            <a:r>
              <a:t>Live Monitor</a:t>
            </a:r>
          </a:p>
        </p:txBody>
      </p:sp>
      <p:sp>
        <p:nvSpPr>
          <p:cNvPr id="235" name="Slide Number"/>
          <p:cNvSpPr txBox="1"/>
          <p:nvPr>
            <p:ph type="sldNum" sz="quarter" idx="4294967295"/>
          </p:nvPr>
        </p:nvSpPr>
        <p:spPr>
          <a:xfrm>
            <a:off x="6340208" y="812165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nchor="b"/>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Goals"/>
          <p:cNvSpPr txBox="1"/>
          <p:nvPr>
            <p:ph type="title"/>
          </p:nvPr>
        </p:nvSpPr>
        <p:spPr>
          <a:prstGeom prst="rect">
            <a:avLst/>
          </a:prstGeom>
        </p:spPr>
        <p:txBody>
          <a:bodyPr/>
          <a:lstStyle/>
          <a:p>
            <a:pPr/>
            <a:r>
              <a:t>Goals</a:t>
            </a:r>
          </a:p>
        </p:txBody>
      </p:sp>
      <p:sp>
        <p:nvSpPr>
          <p:cNvPr id="240" name="Notifying of state changes and erroneous conditions of each system component (service)…"/>
          <p:cNvSpPr txBox="1"/>
          <p:nvPr>
            <p:ph type="body" sz="half" idx="1"/>
          </p:nvPr>
        </p:nvSpPr>
        <p:spPr>
          <a:prstGeom prst="rect">
            <a:avLst/>
          </a:prstGeom>
        </p:spPr>
        <p:txBody>
          <a:bodyPr/>
          <a:lstStyle/>
          <a:p>
            <a:pPr marL="363834" indent="-363834" defTabSz="490727">
              <a:spcBef>
                <a:spcPts val="3500"/>
              </a:spcBef>
              <a:defRPr sz="3024"/>
            </a:pPr>
            <a:r>
              <a:t>Notifying of state changes and erroneous conditions of each system component (service)</a:t>
            </a:r>
          </a:p>
          <a:p>
            <a:pPr marL="363834" indent="-363834" defTabSz="490727">
              <a:spcBef>
                <a:spcPts val="3500"/>
              </a:spcBef>
              <a:defRPr sz="3024"/>
            </a:pPr>
            <a:r>
              <a:t>Creating reports of each run for each satellite</a:t>
            </a:r>
          </a:p>
          <a:p>
            <a:pPr marL="363834" indent="-363834" defTabSz="490727">
              <a:spcBef>
                <a:spcPts val="3500"/>
              </a:spcBef>
              <a:defRPr sz="3024"/>
            </a:pPr>
            <a:r>
              <a:t>Operator UI</a:t>
            </a:r>
          </a:p>
          <a:p>
            <a:pPr marL="363834" indent="-363834" defTabSz="490727">
              <a:spcBef>
                <a:spcPts val="3500"/>
              </a:spcBef>
              <a:defRPr sz="3024"/>
            </a:pPr>
            <a:r>
              <a:t>Customizable notification services for 3rd party applications</a:t>
            </a:r>
          </a:p>
        </p:txBody>
      </p:sp>
      <p:sp>
        <p:nvSpPr>
          <p:cNvPr id="241"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Instrument Data Decoders"/>
          <p:cNvSpPr/>
          <p:nvPr/>
        </p:nvSpPr>
        <p:spPr>
          <a:xfrm>
            <a:off x="488321" y="3194970"/>
            <a:ext cx="1753891"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Instrument Data Decoders</a:t>
            </a:r>
          </a:p>
        </p:txBody>
      </p:sp>
      <p:sp>
        <p:nvSpPr>
          <p:cNvPr id="246" name="DB Loader"/>
          <p:cNvSpPr/>
          <p:nvPr/>
        </p:nvSpPr>
        <p:spPr>
          <a:xfrm>
            <a:off x="488321" y="4759374"/>
            <a:ext cx="1753891"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DB Loader</a:t>
            </a:r>
          </a:p>
        </p:txBody>
      </p:sp>
      <p:sp>
        <p:nvSpPr>
          <p:cNvPr id="247" name="RabbitMQ Message Broker"/>
          <p:cNvSpPr/>
          <p:nvPr/>
        </p:nvSpPr>
        <p:spPr>
          <a:xfrm>
            <a:off x="6668048" y="3978181"/>
            <a:ext cx="1753891"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RabbitMQ Message Broker</a:t>
            </a:r>
          </a:p>
        </p:txBody>
      </p:sp>
      <p:sp>
        <p:nvSpPr>
          <p:cNvPr id="248" name="Satellite Controllers"/>
          <p:cNvSpPr/>
          <p:nvPr/>
        </p:nvSpPr>
        <p:spPr>
          <a:xfrm>
            <a:off x="488321" y="1630566"/>
            <a:ext cx="1753891"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Satellite Controllers</a:t>
            </a:r>
          </a:p>
        </p:txBody>
      </p:sp>
      <p:sp>
        <p:nvSpPr>
          <p:cNvPr id="249" name="Others"/>
          <p:cNvSpPr/>
          <p:nvPr/>
        </p:nvSpPr>
        <p:spPr>
          <a:xfrm>
            <a:off x="488321" y="6325797"/>
            <a:ext cx="1753891"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Others</a:t>
            </a:r>
          </a:p>
        </p:txBody>
      </p:sp>
      <p:sp>
        <p:nvSpPr>
          <p:cNvPr id="250" name="Logging Library"/>
          <p:cNvSpPr/>
          <p:nvPr/>
        </p:nvSpPr>
        <p:spPr>
          <a:xfrm>
            <a:off x="2727606" y="3828184"/>
            <a:ext cx="2120887" cy="1569996"/>
          </a:xfrm>
          <a:prstGeom prst="ellipse">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Logging Library</a:t>
            </a:r>
          </a:p>
        </p:txBody>
      </p:sp>
      <p:sp>
        <p:nvSpPr>
          <p:cNvPr id="251" name="Web Client 1…"/>
          <p:cNvSpPr/>
          <p:nvPr/>
        </p:nvSpPr>
        <p:spPr>
          <a:xfrm>
            <a:off x="9731502" y="2026701"/>
            <a:ext cx="2784977" cy="12700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Web Client 1</a:t>
            </a:r>
          </a:p>
          <a:p>
            <a:pPr>
              <a:defRPr sz="2400"/>
            </a:pPr>
            <a:r>
              <a:t>Live Monitor Interface</a:t>
            </a:r>
          </a:p>
        </p:txBody>
      </p:sp>
      <p:sp>
        <p:nvSpPr>
          <p:cNvPr id="252" name="Web Client N…"/>
          <p:cNvSpPr/>
          <p:nvPr/>
        </p:nvSpPr>
        <p:spPr>
          <a:xfrm>
            <a:off x="9731502" y="3978181"/>
            <a:ext cx="2784977" cy="1270001"/>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Web Client N</a:t>
            </a:r>
          </a:p>
          <a:p>
            <a:pPr>
              <a:defRPr sz="2400"/>
            </a:pPr>
            <a:r>
              <a:t>Live Monitor Interface</a:t>
            </a:r>
          </a:p>
        </p:txBody>
      </p:sp>
      <p:sp>
        <p:nvSpPr>
          <p:cNvPr id="253" name="Line"/>
          <p:cNvSpPr/>
          <p:nvPr/>
        </p:nvSpPr>
        <p:spPr>
          <a:xfrm>
            <a:off x="4752575" y="4613181"/>
            <a:ext cx="1961890" cy="1"/>
          </a:xfrm>
          <a:prstGeom prst="line">
            <a:avLst/>
          </a:prstGeom>
          <a:ln w="38100" cap="rnd">
            <a:solidFill>
              <a:srgbClr val="FFFFFF"/>
            </a:solidFill>
            <a:custDash>
              <a:ds d="100000" sp="200000"/>
            </a:custDash>
            <a:miter lim="400000"/>
            <a:tailEnd type="triangle"/>
          </a:ln>
        </p:spPr>
        <p:txBody>
          <a:bodyPr lIns="50800" tIns="50800" rIns="50800" bIns="50800" anchor="ctr"/>
          <a:lstStyle/>
          <a:p>
            <a:pPr>
              <a:defRPr sz="2400">
                <a:solidFill>
                  <a:srgbClr val="000000"/>
                </a:solidFill>
              </a:defRPr>
            </a:pPr>
          </a:p>
        </p:txBody>
      </p:sp>
      <p:sp>
        <p:nvSpPr>
          <p:cNvPr id="254" name="STOMP…"/>
          <p:cNvSpPr txBox="1"/>
          <p:nvPr/>
        </p:nvSpPr>
        <p:spPr>
          <a:xfrm>
            <a:off x="4852552" y="3694593"/>
            <a:ext cx="1520039" cy="8382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STOMP</a:t>
            </a:r>
          </a:p>
          <a:p>
            <a:pPr>
              <a:defRPr sz="2400"/>
            </a:pPr>
            <a:r>
              <a:t>Messages</a:t>
            </a:r>
          </a:p>
        </p:txBody>
      </p:sp>
      <p:sp>
        <p:nvSpPr>
          <p:cNvPr id="255" name="Line"/>
          <p:cNvSpPr/>
          <p:nvPr/>
        </p:nvSpPr>
        <p:spPr>
          <a:xfrm>
            <a:off x="2232613" y="3878706"/>
            <a:ext cx="700010" cy="244978"/>
          </a:xfrm>
          <a:prstGeom prst="line">
            <a:avLst/>
          </a:prstGeom>
          <a:ln w="25400">
            <a:solidFill>
              <a:srgbClr val="FFFFFF"/>
            </a:solidFill>
            <a:miter lim="400000"/>
            <a:tailEnd type="triangle"/>
          </a:ln>
        </p:spPr>
        <p:txBody>
          <a:bodyPr lIns="50800" tIns="50800" rIns="50800" bIns="50800" anchor="ctr"/>
          <a:lstStyle/>
          <a:p>
            <a:pPr>
              <a:defRPr sz="2400">
                <a:solidFill>
                  <a:srgbClr val="000000"/>
                </a:solidFill>
              </a:defRPr>
            </a:pPr>
          </a:p>
        </p:txBody>
      </p:sp>
      <p:sp>
        <p:nvSpPr>
          <p:cNvPr id="256" name="Line"/>
          <p:cNvSpPr/>
          <p:nvPr/>
        </p:nvSpPr>
        <p:spPr>
          <a:xfrm flipV="1">
            <a:off x="2239615" y="4899605"/>
            <a:ext cx="519164" cy="519165"/>
          </a:xfrm>
          <a:prstGeom prst="line">
            <a:avLst/>
          </a:prstGeom>
          <a:ln w="25400">
            <a:solidFill>
              <a:srgbClr val="FFFFFF"/>
            </a:solidFill>
            <a:miter lim="400000"/>
            <a:tailEnd type="triangle"/>
          </a:ln>
        </p:spPr>
        <p:txBody>
          <a:bodyPr lIns="50800" tIns="50800" rIns="50800" bIns="50800" anchor="ctr"/>
          <a:lstStyle/>
          <a:p>
            <a:pPr>
              <a:defRPr sz="2400">
                <a:solidFill>
                  <a:srgbClr val="000000"/>
                </a:solidFill>
              </a:defRPr>
            </a:pPr>
          </a:p>
        </p:txBody>
      </p:sp>
      <p:sp>
        <p:nvSpPr>
          <p:cNvPr id="257" name="Line"/>
          <p:cNvSpPr/>
          <p:nvPr/>
        </p:nvSpPr>
        <p:spPr>
          <a:xfrm flipV="1">
            <a:off x="2287252" y="5435568"/>
            <a:ext cx="1547096" cy="1547096"/>
          </a:xfrm>
          <a:prstGeom prst="line">
            <a:avLst/>
          </a:prstGeom>
          <a:ln w="25400">
            <a:solidFill>
              <a:srgbClr val="FFFFFF"/>
            </a:solidFill>
            <a:miter lim="400000"/>
            <a:tailEnd type="triangle"/>
          </a:ln>
        </p:spPr>
        <p:txBody>
          <a:bodyPr lIns="50800" tIns="50800" rIns="50800" bIns="50800" anchor="ctr"/>
          <a:lstStyle/>
          <a:p>
            <a:pPr>
              <a:defRPr sz="2400">
                <a:solidFill>
                  <a:srgbClr val="000000"/>
                </a:solidFill>
              </a:defRPr>
            </a:pPr>
          </a:p>
        </p:txBody>
      </p:sp>
      <p:sp>
        <p:nvSpPr>
          <p:cNvPr id="258" name="Line"/>
          <p:cNvSpPr/>
          <p:nvPr/>
        </p:nvSpPr>
        <p:spPr>
          <a:xfrm>
            <a:off x="2238619" y="2279737"/>
            <a:ext cx="1511058" cy="1511058"/>
          </a:xfrm>
          <a:prstGeom prst="line">
            <a:avLst/>
          </a:prstGeom>
          <a:ln w="25400">
            <a:solidFill>
              <a:srgbClr val="FFFFFF"/>
            </a:solidFill>
            <a:miter lim="400000"/>
            <a:tailEnd type="triangle"/>
          </a:ln>
        </p:spPr>
        <p:txBody>
          <a:bodyPr lIns="50800" tIns="50800" rIns="50800" bIns="50800" anchor="ctr"/>
          <a:lstStyle/>
          <a:p>
            <a:pPr>
              <a:defRPr sz="2400">
                <a:solidFill>
                  <a:srgbClr val="000000"/>
                </a:solidFill>
              </a:defRPr>
            </a:pPr>
          </a:p>
        </p:txBody>
      </p:sp>
      <p:sp>
        <p:nvSpPr>
          <p:cNvPr id="259" name="Current States, Errors"/>
          <p:cNvSpPr txBox="1"/>
          <p:nvPr/>
        </p:nvSpPr>
        <p:spPr>
          <a:xfrm rot="18900000">
            <a:off x="2081298" y="6194218"/>
            <a:ext cx="2303603" cy="3810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Current States, Errors</a:t>
            </a:r>
          </a:p>
        </p:txBody>
      </p:sp>
      <p:sp>
        <p:nvSpPr>
          <p:cNvPr id="260" name="Current States, Errors"/>
          <p:cNvSpPr txBox="1"/>
          <p:nvPr/>
        </p:nvSpPr>
        <p:spPr>
          <a:xfrm rot="2700000">
            <a:off x="2081298" y="2699156"/>
            <a:ext cx="2303603" cy="3810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Current States, Errors</a:t>
            </a:r>
          </a:p>
        </p:txBody>
      </p:sp>
      <p:sp>
        <p:nvSpPr>
          <p:cNvPr id="261" name="Line"/>
          <p:cNvSpPr/>
          <p:nvPr/>
        </p:nvSpPr>
        <p:spPr>
          <a:xfrm flipV="1">
            <a:off x="8319461" y="2663333"/>
            <a:ext cx="1385969" cy="1385969"/>
          </a:xfrm>
          <a:prstGeom prst="line">
            <a:avLst/>
          </a:prstGeom>
          <a:ln w="38100" cap="rnd">
            <a:solidFill>
              <a:srgbClr val="FFFFFF"/>
            </a:solidFill>
            <a:custDash>
              <a:ds d="100000" sp="200000"/>
            </a:custDash>
            <a:miter lim="400000"/>
            <a:tailEnd type="triangle"/>
          </a:ln>
        </p:spPr>
        <p:txBody>
          <a:bodyPr lIns="50800" tIns="50800" rIns="50800" bIns="50800" anchor="ctr"/>
          <a:lstStyle/>
          <a:p>
            <a:pPr>
              <a:defRPr sz="2400">
                <a:solidFill>
                  <a:srgbClr val="000000"/>
                </a:solidFill>
              </a:defRPr>
            </a:pPr>
          </a:p>
        </p:txBody>
      </p:sp>
      <p:sp>
        <p:nvSpPr>
          <p:cNvPr id="262" name="Line"/>
          <p:cNvSpPr/>
          <p:nvPr/>
        </p:nvSpPr>
        <p:spPr>
          <a:xfrm>
            <a:off x="8431462" y="4613181"/>
            <a:ext cx="1161968" cy="1"/>
          </a:xfrm>
          <a:prstGeom prst="line">
            <a:avLst/>
          </a:prstGeom>
          <a:ln w="38100" cap="rnd">
            <a:solidFill>
              <a:srgbClr val="FFFFFF"/>
            </a:solidFill>
            <a:custDash>
              <a:ds d="100000" sp="200000"/>
            </a:custDash>
            <a:miter lim="400000"/>
            <a:tailEnd type="triangle"/>
          </a:ln>
        </p:spPr>
        <p:txBody>
          <a:bodyPr lIns="50800" tIns="50800" rIns="50800" bIns="50800" anchor="ctr"/>
          <a:lstStyle/>
          <a:p>
            <a:pPr>
              <a:defRPr sz="2400">
                <a:solidFill>
                  <a:srgbClr val="000000"/>
                </a:solidFill>
              </a:defRPr>
            </a:pPr>
          </a:p>
        </p:txBody>
      </p:sp>
      <p:sp>
        <p:nvSpPr>
          <p:cNvPr id="263" name="STOMP Messages…"/>
          <p:cNvSpPr txBox="1"/>
          <p:nvPr/>
        </p:nvSpPr>
        <p:spPr>
          <a:xfrm rot="18900000">
            <a:off x="7456119" y="2309562"/>
            <a:ext cx="2400987" cy="9398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STOMP Messages</a:t>
            </a:r>
          </a:p>
          <a:p>
            <a:pPr>
              <a:defRPr sz="1800"/>
            </a:pPr>
            <a:r>
              <a:t>via</a:t>
            </a:r>
          </a:p>
          <a:p>
            <a:pPr>
              <a:defRPr sz="1800"/>
            </a:pPr>
            <a:r>
              <a:t>Encrypted WebSocket</a:t>
            </a:r>
          </a:p>
        </p:txBody>
      </p:sp>
      <p:sp>
        <p:nvSpPr>
          <p:cNvPr id="264" name="Telegram API"/>
          <p:cNvSpPr/>
          <p:nvPr/>
        </p:nvSpPr>
        <p:spPr>
          <a:xfrm>
            <a:off x="6668048" y="5838132"/>
            <a:ext cx="1753891"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Telegram API</a:t>
            </a:r>
          </a:p>
        </p:txBody>
      </p:sp>
      <p:pic>
        <p:nvPicPr>
          <p:cNvPr id="265" name="user-man-three-big-7.pdf" descr="user-man-three-big-7.pdf"/>
          <p:cNvPicPr>
            <a:picLocks noChangeAspect="1"/>
          </p:cNvPicPr>
          <p:nvPr/>
        </p:nvPicPr>
        <p:blipFill>
          <a:blip r:embed="rId3">
            <a:extLst/>
          </a:blip>
          <a:srcRect l="0" t="0" r="0" b="0"/>
          <a:stretch>
            <a:fillRect/>
          </a:stretch>
        </p:blipFill>
        <p:spPr>
          <a:xfrm>
            <a:off x="10460217" y="7030291"/>
            <a:ext cx="1327531" cy="750318"/>
          </a:xfrm>
          <a:prstGeom prst="rect">
            <a:avLst/>
          </a:prstGeom>
          <a:ln w="3175">
            <a:miter lim="400000"/>
          </a:ln>
        </p:spPr>
      </p:pic>
      <p:sp>
        <p:nvSpPr>
          <p:cNvPr id="266" name="SMTP…"/>
          <p:cNvSpPr/>
          <p:nvPr/>
        </p:nvSpPr>
        <p:spPr>
          <a:xfrm>
            <a:off x="6668048" y="7698083"/>
            <a:ext cx="1753891"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SMTP</a:t>
            </a:r>
          </a:p>
          <a:p>
            <a:pPr>
              <a:defRPr sz="2400"/>
            </a:pPr>
            <a:r>
              <a:t>Server</a:t>
            </a:r>
          </a:p>
        </p:txBody>
      </p:sp>
      <p:sp>
        <p:nvSpPr>
          <p:cNvPr id="267" name="Line"/>
          <p:cNvSpPr/>
          <p:nvPr/>
        </p:nvSpPr>
        <p:spPr>
          <a:xfrm>
            <a:off x="4399809" y="5176668"/>
            <a:ext cx="2226502" cy="3158734"/>
          </a:xfrm>
          <a:prstGeom prst="line">
            <a:avLst/>
          </a:prstGeom>
          <a:ln w="38100" cap="rnd">
            <a:solidFill>
              <a:srgbClr val="FFFFFF"/>
            </a:solidFill>
            <a:custDash>
              <a:ds d="100000" sp="200000"/>
            </a:custDash>
            <a:miter lim="400000"/>
            <a:tailEnd type="triangle"/>
          </a:ln>
        </p:spPr>
        <p:txBody>
          <a:bodyPr lIns="50800" tIns="50800" rIns="50800" bIns="50800" anchor="ctr"/>
          <a:lstStyle/>
          <a:p>
            <a:pPr>
              <a:defRPr sz="2400">
                <a:solidFill>
                  <a:srgbClr val="000000"/>
                </a:solidFill>
              </a:defRPr>
            </a:pPr>
          </a:p>
        </p:txBody>
      </p:sp>
      <p:sp>
        <p:nvSpPr>
          <p:cNvPr id="268" name="Line"/>
          <p:cNvSpPr/>
          <p:nvPr/>
        </p:nvSpPr>
        <p:spPr>
          <a:xfrm>
            <a:off x="4566369" y="5045304"/>
            <a:ext cx="2119346" cy="1268459"/>
          </a:xfrm>
          <a:prstGeom prst="line">
            <a:avLst/>
          </a:prstGeom>
          <a:ln w="38100" cap="rnd">
            <a:solidFill>
              <a:srgbClr val="FFFFFF"/>
            </a:solidFill>
            <a:custDash>
              <a:ds d="100000" sp="200000"/>
            </a:custDash>
            <a:miter lim="400000"/>
            <a:tailEnd type="triangle"/>
          </a:ln>
        </p:spPr>
        <p:txBody>
          <a:bodyPr lIns="50800" tIns="50800" rIns="50800" bIns="50800" anchor="ctr"/>
          <a:lstStyle/>
          <a:p>
            <a:pPr>
              <a:defRPr sz="2400">
                <a:solidFill>
                  <a:srgbClr val="000000"/>
                </a:solidFill>
              </a:defRPr>
            </a:pPr>
          </a:p>
        </p:txBody>
      </p:sp>
      <p:sp>
        <p:nvSpPr>
          <p:cNvPr id="269" name="Operators"/>
          <p:cNvSpPr txBox="1"/>
          <p:nvPr/>
        </p:nvSpPr>
        <p:spPr>
          <a:xfrm>
            <a:off x="10380888" y="8098132"/>
            <a:ext cx="1486206" cy="4699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Operators</a:t>
            </a:r>
          </a:p>
        </p:txBody>
      </p:sp>
      <p:sp>
        <p:nvSpPr>
          <p:cNvPr id="270" name="Line"/>
          <p:cNvSpPr/>
          <p:nvPr/>
        </p:nvSpPr>
        <p:spPr>
          <a:xfrm>
            <a:off x="8431461" y="6473133"/>
            <a:ext cx="2119347" cy="991169"/>
          </a:xfrm>
          <a:prstGeom prst="line">
            <a:avLst/>
          </a:prstGeom>
          <a:ln w="38100" cap="rnd">
            <a:solidFill>
              <a:srgbClr val="FFFFFF"/>
            </a:solidFill>
            <a:custDash>
              <a:ds d="100000" sp="200000"/>
            </a:custDash>
            <a:miter lim="400000"/>
            <a:tailEnd type="triangle"/>
          </a:ln>
        </p:spPr>
        <p:txBody>
          <a:bodyPr lIns="50800" tIns="50800" rIns="50800" bIns="50800" anchor="ctr"/>
          <a:lstStyle/>
          <a:p>
            <a:pPr>
              <a:defRPr sz="2400">
                <a:solidFill>
                  <a:srgbClr val="000000"/>
                </a:solidFill>
              </a:defRPr>
            </a:pPr>
          </a:p>
        </p:txBody>
      </p:sp>
      <p:sp>
        <p:nvSpPr>
          <p:cNvPr id="271" name="Line"/>
          <p:cNvSpPr/>
          <p:nvPr/>
        </p:nvSpPr>
        <p:spPr>
          <a:xfrm flipV="1">
            <a:off x="8431461" y="7879451"/>
            <a:ext cx="2119347" cy="396754"/>
          </a:xfrm>
          <a:prstGeom prst="line">
            <a:avLst/>
          </a:prstGeom>
          <a:ln w="38100" cap="rnd">
            <a:solidFill>
              <a:srgbClr val="FFFFFF"/>
            </a:solidFill>
            <a:custDash>
              <a:ds d="100000" sp="200000"/>
            </a:custDash>
            <a:miter lim="400000"/>
            <a:tailEnd type="triangle"/>
          </a:ln>
        </p:spPr>
        <p:txBody>
          <a:bodyPr lIns="50800" tIns="50800" rIns="50800" bIns="50800" anchor="ctr"/>
          <a:lstStyle/>
          <a:p>
            <a:pPr>
              <a:defRPr sz="2400">
                <a:solidFill>
                  <a:srgbClr val="000000"/>
                </a:solidFill>
              </a:defRPr>
            </a:pPr>
          </a:p>
        </p:txBody>
      </p:sp>
      <p:sp>
        <p:nvSpPr>
          <p:cNvPr id="272" name="Live Monitor overview"/>
          <p:cNvSpPr txBox="1"/>
          <p:nvPr>
            <p:ph type="title" idx="4294967295"/>
          </p:nvPr>
        </p:nvSpPr>
        <p:spPr>
          <a:xfrm>
            <a:off x="2339974" y="-1"/>
            <a:ext cx="8324852" cy="1590676"/>
          </a:xfrm>
          <a:prstGeom prst="rect">
            <a:avLst/>
          </a:prstGeom>
        </p:spPr>
        <p:txBody>
          <a:bodyPr lIns="38100" tIns="38100" rIns="38100" bIns="38100" anchor="ctr"/>
          <a:lstStyle>
            <a:lvl1pPr defTabSz="502412">
              <a:defRPr sz="6708">
                <a:solidFill>
                  <a:srgbClr val="FFFFFF"/>
                </a:solidFill>
              </a:defRPr>
            </a:lvl1pPr>
          </a:lstStyle>
          <a:p>
            <a:pPr/>
            <a:r>
              <a:t>Live Monitor overview</a:t>
            </a:r>
          </a:p>
        </p:txBody>
      </p:sp>
      <p:sp>
        <p:nvSpPr>
          <p:cNvPr id="273" name="…"/>
          <p:cNvSpPr txBox="1"/>
          <p:nvPr/>
        </p:nvSpPr>
        <p:spPr>
          <a:xfrm>
            <a:off x="10850939" y="3326291"/>
            <a:ext cx="546101" cy="622301"/>
          </a:xfrm>
          <a:prstGeom prst="rect">
            <a:avLst/>
          </a:prstGeom>
          <a:ln w="3175">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a:t>
            </a:r>
          </a:p>
        </p:txBody>
      </p:sp>
      <p:sp>
        <p:nvSpPr>
          <p:cNvPr id="274"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Logging library"/>
          <p:cNvSpPr txBox="1"/>
          <p:nvPr>
            <p:ph type="title"/>
          </p:nvPr>
        </p:nvSpPr>
        <p:spPr>
          <a:prstGeom prst="rect">
            <a:avLst/>
          </a:prstGeom>
        </p:spPr>
        <p:txBody>
          <a:bodyPr/>
          <a:lstStyle/>
          <a:p>
            <a:pPr/>
            <a:r>
              <a:t>Logging library</a:t>
            </a:r>
          </a:p>
        </p:txBody>
      </p:sp>
      <p:sp>
        <p:nvSpPr>
          <p:cNvPr id="279" name="Based on Python logging module…"/>
          <p:cNvSpPr txBox="1"/>
          <p:nvPr>
            <p:ph type="body" sz="half" idx="1"/>
          </p:nvPr>
        </p:nvSpPr>
        <p:spPr>
          <a:prstGeom prst="rect">
            <a:avLst/>
          </a:prstGeom>
        </p:spPr>
        <p:txBody>
          <a:bodyPr/>
          <a:lstStyle/>
          <a:p>
            <a:pPr marL="381160" indent="-381160" defTabSz="514095">
              <a:spcBef>
                <a:spcPts val="3600"/>
              </a:spcBef>
              <a:defRPr sz="3168"/>
            </a:pPr>
            <a:r>
              <a:t>Based on Python logging module</a:t>
            </a:r>
          </a:p>
          <a:p>
            <a:pPr marL="381160" indent="-381160" defTabSz="514095">
              <a:spcBef>
                <a:spcPts val="3600"/>
              </a:spcBef>
              <a:defRPr sz="3168"/>
            </a:pPr>
            <a:r>
              <a:t>4 levels: DEBUG, INFO, WARNING, ERROR</a:t>
            </a:r>
          </a:p>
          <a:p>
            <a:pPr marL="381160" indent="-381160" defTabSz="514095">
              <a:spcBef>
                <a:spcPts val="3600"/>
              </a:spcBef>
              <a:defRPr sz="3168"/>
            </a:pPr>
            <a:r>
              <a:t>Supports: stdout, smtp, Telegram, websocket (via RabbitMQ)</a:t>
            </a:r>
          </a:p>
          <a:p>
            <a:pPr marL="381160" indent="-381160" defTabSz="514095">
              <a:spcBef>
                <a:spcPts val="3600"/>
              </a:spcBef>
              <a:defRPr sz="3168"/>
            </a:pPr>
            <a:r>
              <a:t>Format: [&lt;timestamp&gt;] [&lt;pid&gt;] &lt;module&gt;: &lt;line_number&gt;: &lt;level&gt;: &lt;message&gt;</a:t>
            </a:r>
          </a:p>
        </p:txBody>
      </p:sp>
      <p:sp>
        <p:nvSpPr>
          <p:cNvPr id="280"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4" name="ace_log.png" descr="ace_log.png"/>
          <p:cNvPicPr>
            <a:picLocks noChangeAspect="1"/>
          </p:cNvPicPr>
          <p:nvPr/>
        </p:nvPicPr>
        <p:blipFill>
          <a:blip r:embed="rId3">
            <a:extLst/>
          </a:blip>
          <a:stretch>
            <a:fillRect/>
          </a:stretch>
        </p:blipFill>
        <p:spPr>
          <a:xfrm>
            <a:off x="448281" y="846666"/>
            <a:ext cx="12108238" cy="7567649"/>
          </a:xfrm>
          <a:prstGeom prst="rect">
            <a:avLst/>
          </a:prstGeom>
          <a:ln w="3175">
            <a:miter lim="400000"/>
          </a:ln>
        </p:spPr>
      </p:pic>
      <p:sp>
        <p:nvSpPr>
          <p:cNvPr id="285"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RabbitMQ"/>
          <p:cNvSpPr txBox="1"/>
          <p:nvPr>
            <p:ph type="title"/>
          </p:nvPr>
        </p:nvSpPr>
        <p:spPr>
          <a:prstGeom prst="rect">
            <a:avLst/>
          </a:prstGeom>
        </p:spPr>
        <p:txBody>
          <a:bodyPr/>
          <a:lstStyle/>
          <a:p>
            <a:pPr/>
            <a:r>
              <a:t>RabbitMQ</a:t>
            </a:r>
          </a:p>
        </p:txBody>
      </p:sp>
      <p:sp>
        <p:nvSpPr>
          <p:cNvPr id="290" name="1 message queue for each service…"/>
          <p:cNvSpPr txBox="1"/>
          <p:nvPr>
            <p:ph type="body" sz="half" idx="1"/>
          </p:nvPr>
        </p:nvSpPr>
        <p:spPr>
          <a:prstGeom prst="rect">
            <a:avLst/>
          </a:prstGeom>
        </p:spPr>
        <p:txBody>
          <a:bodyPr/>
          <a:lstStyle/>
          <a:p>
            <a:pPr marL="407148" indent="-407148" defTabSz="549148">
              <a:spcBef>
                <a:spcPts val="3900"/>
              </a:spcBef>
              <a:defRPr sz="3384"/>
            </a:pPr>
            <a:r>
              <a:t>1 message queue for each service</a:t>
            </a:r>
          </a:p>
          <a:p>
            <a:pPr marL="407148" indent="-407148" defTabSz="549148">
              <a:spcBef>
                <a:spcPts val="3900"/>
              </a:spcBef>
              <a:defRPr sz="3384"/>
            </a:pPr>
            <a:r>
              <a:t>Encrypted connection (TLS) with authentication</a:t>
            </a:r>
          </a:p>
          <a:p>
            <a:pPr marL="407148" indent="-407148" defTabSz="549148">
              <a:spcBef>
                <a:spcPts val="3900"/>
              </a:spcBef>
              <a:defRPr sz="3384"/>
            </a:pPr>
            <a:r>
              <a:t>Publish-subscribe scenario</a:t>
            </a:r>
          </a:p>
          <a:p>
            <a:pPr marL="407148" indent="-407148" defTabSz="549148">
              <a:spcBef>
                <a:spcPts val="3900"/>
              </a:spcBef>
              <a:defRPr sz="3384"/>
            </a:pPr>
            <a:r>
              <a:t>Simple (or Streaming) Text Oriented Message Protocol (STOMP)</a:t>
            </a:r>
          </a:p>
        </p:txBody>
      </p:sp>
      <p:sp>
        <p:nvSpPr>
          <p:cNvPr id="291"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Notification Management API"/>
          <p:cNvSpPr txBox="1"/>
          <p:nvPr>
            <p:ph type="title"/>
          </p:nvPr>
        </p:nvSpPr>
        <p:spPr>
          <a:prstGeom prst="rect">
            <a:avLst/>
          </a:prstGeom>
        </p:spPr>
        <p:txBody>
          <a:bodyPr/>
          <a:lstStyle/>
          <a:p>
            <a:pPr lvl="1" indent="146303" defTabSz="373887">
              <a:defRPr sz="4992">
                <a:solidFill>
                  <a:srgbClr val="FFFFFF"/>
                </a:solidFill>
              </a:defRPr>
            </a:pPr>
            <a:r>
              <a:t>Notification Management API</a:t>
            </a:r>
          </a:p>
        </p:txBody>
      </p:sp>
      <p:sp>
        <p:nvSpPr>
          <p:cNvPr id="296" name="Add a service to be monitored by Live Monitor…"/>
          <p:cNvSpPr txBox="1"/>
          <p:nvPr>
            <p:ph type="body" sz="half" idx="1"/>
          </p:nvPr>
        </p:nvSpPr>
        <p:spPr>
          <a:prstGeom prst="rect">
            <a:avLst/>
          </a:prstGeom>
        </p:spPr>
        <p:txBody>
          <a:bodyPr/>
          <a:lstStyle/>
          <a:p>
            <a:pPr marL="333515" indent="-333515" defTabSz="449833">
              <a:spcBef>
                <a:spcPts val="3200"/>
              </a:spcBef>
              <a:defRPr sz="2772">
                <a:solidFill>
                  <a:schemeClr val="accent2">
                    <a:hueOff val="-1342298"/>
                    <a:satOff val="-4651"/>
                    <a:lumOff val="19617"/>
                  </a:schemeClr>
                </a:solidFill>
              </a:defRPr>
            </a:pPr>
            <a:r>
              <a:t>Add a service to be monitored by Live Monitor</a:t>
            </a:r>
          </a:p>
          <a:p>
            <a:pPr marL="333515" indent="-333515" defTabSz="449833">
              <a:spcBef>
                <a:spcPts val="3200"/>
              </a:spcBef>
              <a:defRPr sz="2772">
                <a:solidFill>
                  <a:schemeClr val="accent2">
                    <a:hueOff val="-1342298"/>
                    <a:satOff val="-4651"/>
                    <a:lumOff val="19617"/>
                  </a:schemeClr>
                </a:solidFill>
              </a:defRPr>
            </a:pPr>
            <a:r>
              <a:t>Enable/Disable notification for the whole service</a:t>
            </a:r>
          </a:p>
          <a:p>
            <a:pPr marL="333515" indent="-333515" defTabSz="449833">
              <a:spcBef>
                <a:spcPts val="3200"/>
              </a:spcBef>
              <a:defRPr sz="2772">
                <a:solidFill>
                  <a:schemeClr val="accent2">
                    <a:hueOff val="-1342298"/>
                    <a:satOff val="-4651"/>
                    <a:lumOff val="19617"/>
                  </a:schemeClr>
                </a:solidFill>
              </a:defRPr>
            </a:pPr>
            <a:r>
              <a:t>Enable/Disable notification via Telegram</a:t>
            </a:r>
          </a:p>
          <a:p>
            <a:pPr marL="333515" indent="-333515" defTabSz="449833">
              <a:spcBef>
                <a:spcPts val="3200"/>
              </a:spcBef>
              <a:defRPr sz="2772">
                <a:solidFill>
                  <a:schemeClr val="accent6">
                    <a:hueOff val="105381"/>
                    <a:satOff val="14341"/>
                    <a:lumOff val="10801"/>
                  </a:schemeClr>
                </a:solidFill>
              </a:defRPr>
            </a:pPr>
            <a:r>
              <a:t>Enable/Disable notification for each stage of a service(in future)</a:t>
            </a:r>
          </a:p>
          <a:p>
            <a:pPr marL="333515" indent="-333515" defTabSz="449833">
              <a:spcBef>
                <a:spcPts val="3200"/>
              </a:spcBef>
              <a:defRPr sz="2772">
                <a:solidFill>
                  <a:schemeClr val="accent6">
                    <a:hueOff val="105381"/>
                    <a:satOff val="14341"/>
                    <a:lumOff val="10801"/>
                  </a:schemeClr>
                </a:solidFill>
              </a:defRPr>
            </a:pPr>
            <a:r>
              <a:t>Processing control via Telegram bot - stop a service when an error occurs (in future)</a:t>
            </a:r>
          </a:p>
        </p:txBody>
      </p:sp>
      <p:sp>
        <p:nvSpPr>
          <p:cNvPr id="297"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all_satellites_live_monitor.png" descr="all_satellites_live_monitor.png"/>
          <p:cNvPicPr>
            <a:picLocks noChangeAspect="1"/>
          </p:cNvPicPr>
          <p:nvPr>
            <p:ph type="pic" idx="13"/>
          </p:nvPr>
        </p:nvPicPr>
        <p:blipFill>
          <a:blip r:embed="rId3">
            <a:extLst/>
          </a:blip>
          <a:srcRect l="0" t="1584" r="0" b="1584"/>
          <a:stretch>
            <a:fillRect/>
          </a:stretch>
        </p:blipFill>
        <p:spPr>
          <a:xfrm>
            <a:off x="654843" y="1337865"/>
            <a:ext cx="11695235" cy="7077896"/>
          </a:xfrm>
          <a:prstGeom prst="rect">
            <a:avLst/>
          </a:prstGeom>
        </p:spPr>
      </p:pic>
      <p:sp>
        <p:nvSpPr>
          <p:cNvPr id="302" name="Live Monitor - all satellites"/>
          <p:cNvSpPr txBox="1"/>
          <p:nvPr>
            <p:ph type="title"/>
          </p:nvPr>
        </p:nvSpPr>
        <p:spPr>
          <a:xfrm>
            <a:off x="2578099" y="227019"/>
            <a:ext cx="7848602" cy="1066801"/>
          </a:xfrm>
          <a:prstGeom prst="rect">
            <a:avLst/>
          </a:prstGeom>
        </p:spPr>
        <p:txBody>
          <a:bodyPr/>
          <a:lstStyle>
            <a:lvl1pPr defTabSz="397256">
              <a:defRPr sz="5304"/>
            </a:lvl1pPr>
          </a:lstStyle>
          <a:p>
            <a:pPr/>
            <a:r>
              <a:t>Live Monitor - all satellites</a:t>
            </a:r>
          </a:p>
        </p:txBody>
      </p:sp>
      <p:sp>
        <p:nvSpPr>
          <p:cNvPr id="303"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7" name="electro_l2_live_monitor_idle.png" descr="electro_l2_live_monitor_idle.png"/>
          <p:cNvPicPr>
            <a:picLocks noChangeAspect="1"/>
          </p:cNvPicPr>
          <p:nvPr>
            <p:ph type="pic" idx="13"/>
          </p:nvPr>
        </p:nvPicPr>
        <p:blipFill>
          <a:blip r:embed="rId3">
            <a:extLst/>
          </a:blip>
          <a:srcRect l="0" t="1584" r="0" b="1584"/>
          <a:stretch>
            <a:fillRect/>
          </a:stretch>
        </p:blipFill>
        <p:spPr>
          <a:xfrm>
            <a:off x="654843" y="1337865"/>
            <a:ext cx="11695235" cy="7077896"/>
          </a:xfrm>
          <a:prstGeom prst="rect">
            <a:avLst/>
          </a:prstGeom>
        </p:spPr>
      </p:pic>
      <p:sp>
        <p:nvSpPr>
          <p:cNvPr id="308" name="Live Monitor - Electro-L2"/>
          <p:cNvSpPr txBox="1"/>
          <p:nvPr>
            <p:ph type="title"/>
          </p:nvPr>
        </p:nvSpPr>
        <p:spPr>
          <a:xfrm>
            <a:off x="2578099" y="227018"/>
            <a:ext cx="7848602" cy="1066802"/>
          </a:xfrm>
          <a:prstGeom prst="rect">
            <a:avLst/>
          </a:prstGeom>
        </p:spPr>
        <p:txBody>
          <a:bodyPr/>
          <a:lstStyle>
            <a:lvl1pPr defTabSz="420624">
              <a:defRPr sz="5616"/>
            </a:lvl1pPr>
          </a:lstStyle>
          <a:p>
            <a:pPr/>
            <a:r>
              <a:t>Live Monitor - Electro-L2</a:t>
            </a:r>
          </a:p>
        </p:txBody>
      </p:sp>
      <p:sp>
        <p:nvSpPr>
          <p:cNvPr id="309"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satellites_around_earth_2017_06_26.png" descr="satellites_around_earth_2017_06_26.png"/>
          <p:cNvPicPr>
            <a:picLocks noChangeAspect="1"/>
          </p:cNvPicPr>
          <p:nvPr/>
        </p:nvPicPr>
        <p:blipFill>
          <a:blip r:embed="rId3">
            <a:extLst/>
          </a:blip>
          <a:stretch>
            <a:fillRect/>
          </a:stretch>
        </p:blipFill>
        <p:spPr>
          <a:xfrm>
            <a:off x="473069" y="1480470"/>
            <a:ext cx="12058662" cy="6792660"/>
          </a:xfrm>
          <a:prstGeom prst="rect">
            <a:avLst/>
          </a:prstGeom>
          <a:ln w="3175">
            <a:miter lim="400000"/>
          </a:ln>
        </p:spPr>
      </p:pic>
      <p:sp>
        <p:nvSpPr>
          <p:cNvPr id="149" name="http://apps.agi.com/SatelliteViewer/"/>
          <p:cNvSpPr txBox="1"/>
          <p:nvPr/>
        </p:nvSpPr>
        <p:spPr>
          <a:xfrm>
            <a:off x="5690632" y="8531221"/>
            <a:ext cx="7296202" cy="622301"/>
          </a:xfrm>
          <a:prstGeom prst="rect">
            <a:avLst/>
          </a:prstGeom>
          <a:ln w="3175">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http://apps.agi.com/SatelliteViewer/</a:t>
            </a:r>
          </a:p>
        </p:txBody>
      </p:sp>
      <p:sp>
        <p:nvSpPr>
          <p:cNvPr id="150" name="Satellites are around us"/>
          <p:cNvSpPr txBox="1"/>
          <p:nvPr>
            <p:ph type="title" idx="4294967295"/>
          </p:nvPr>
        </p:nvSpPr>
        <p:spPr>
          <a:xfrm>
            <a:off x="2339974" y="16933"/>
            <a:ext cx="8324852" cy="1590676"/>
          </a:xfrm>
          <a:prstGeom prst="rect">
            <a:avLst/>
          </a:prstGeom>
        </p:spPr>
        <p:txBody>
          <a:bodyPr lIns="38100" tIns="38100" rIns="38100" bIns="38100" anchor="ctr"/>
          <a:lstStyle>
            <a:lvl1pPr defTabSz="461518">
              <a:defRPr sz="6162">
                <a:solidFill>
                  <a:srgbClr val="FFFFFF"/>
                </a:solidFill>
              </a:defRPr>
            </a:lvl1pPr>
          </a:lstStyle>
          <a:p>
            <a:pPr/>
            <a:r>
              <a:t>Satellites are around us</a:t>
            </a:r>
          </a:p>
        </p:txBody>
      </p:sp>
      <p:sp>
        <p:nvSpPr>
          <p:cNvPr id="151" name="Slide Number"/>
          <p:cNvSpPr txBox="1"/>
          <p:nvPr>
            <p:ph type="sldNum" sz="quarter" idx="4294967295"/>
          </p:nvPr>
        </p:nvSpPr>
        <p:spPr>
          <a:xfrm>
            <a:off x="6396697" y="8153400"/>
            <a:ext cx="201881"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3" name="live_monitor.mp4" descr="live_monitor.mp4"/>
          <p:cNvPicPr>
            <a:picLocks noChangeAspect="0"/>
          </p:cNvPicPr>
          <p:nvPr>
            <p:ph type="pic" idx="13"/>
            <a:videoFile r:link="rId3"/>
            <p:extLst>
              <p:ext uri="{DAA4B4D4-6D71-4841-9C94-3DE7FCFB9230}">
                <p14:media xmlns:p14="http://schemas.microsoft.com/office/powerpoint/2010/main" r:embed="rId4"/>
              </p:ext>
            </p:extLst>
          </p:nvPr>
        </p:nvPicPr>
        <p:blipFill>
          <a:blip r:embed="rId5">
            <a:extLst/>
          </a:blip>
          <a:stretch>
            <a:fillRect/>
          </a:stretch>
        </p:blipFill>
        <p:spPr>
          <a:xfrm>
            <a:off x="840144" y="1337865"/>
            <a:ext cx="11324633" cy="7077896"/>
          </a:xfrm>
          <a:prstGeom prst="rect">
            <a:avLst/>
          </a:prstGeom>
        </p:spPr>
      </p:pic>
      <p:sp>
        <p:nvSpPr>
          <p:cNvPr id="314" name="Live Monitor - Electro-L2"/>
          <p:cNvSpPr txBox="1"/>
          <p:nvPr>
            <p:ph type="title"/>
          </p:nvPr>
        </p:nvSpPr>
        <p:spPr>
          <a:xfrm>
            <a:off x="2578099" y="227045"/>
            <a:ext cx="7848602" cy="1066801"/>
          </a:xfrm>
          <a:prstGeom prst="rect">
            <a:avLst/>
          </a:prstGeom>
        </p:spPr>
        <p:txBody>
          <a:bodyPr/>
          <a:lstStyle>
            <a:lvl1pPr defTabSz="420624">
              <a:defRPr sz="5616"/>
            </a:lvl1pPr>
          </a:lstStyle>
          <a:p>
            <a:pPr/>
            <a:r>
              <a:t>Live Monitor - Electro-L2</a:t>
            </a:r>
          </a:p>
        </p:txBody>
      </p:sp>
      <p:sp>
        <p:nvSpPr>
          <p:cNvPr id="315"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5666667" fill="hold"/>
                                        <p:tgtEl>
                                          <p:spTgt spid="31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1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9" name="Run report"/>
          <p:cNvSpPr txBox="1"/>
          <p:nvPr>
            <p:ph type="title"/>
          </p:nvPr>
        </p:nvSpPr>
        <p:spPr>
          <a:xfrm>
            <a:off x="2578099" y="26458"/>
            <a:ext cx="7848602" cy="1066801"/>
          </a:xfrm>
          <a:prstGeom prst="rect">
            <a:avLst/>
          </a:prstGeom>
        </p:spPr>
        <p:txBody>
          <a:bodyPr/>
          <a:lstStyle>
            <a:lvl1pPr defTabSz="490727">
              <a:defRPr sz="6551"/>
            </a:lvl1pPr>
          </a:lstStyle>
          <a:p>
            <a:pPr/>
            <a:r>
              <a:t>Run report</a:t>
            </a:r>
          </a:p>
        </p:txBody>
      </p:sp>
      <p:sp>
        <p:nvSpPr>
          <p:cNvPr id="320"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pic>
        <p:nvPicPr>
          <p:cNvPr id="321" name="lomonosov_report.png" descr="lomonosov_report.png"/>
          <p:cNvPicPr>
            <a:picLocks noChangeAspect="1"/>
          </p:cNvPicPr>
          <p:nvPr/>
        </p:nvPicPr>
        <p:blipFill>
          <a:blip r:embed="rId3">
            <a:extLst/>
          </a:blip>
          <a:stretch>
            <a:fillRect/>
          </a:stretch>
        </p:blipFill>
        <p:spPr>
          <a:xfrm>
            <a:off x="913788" y="1383917"/>
            <a:ext cx="11177224" cy="6985766"/>
          </a:xfrm>
          <a:prstGeom prst="rect">
            <a:avLst/>
          </a:prstGeom>
          <a:ln w="3175">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Notification - email &amp; Telegram"/>
          <p:cNvSpPr txBox="1"/>
          <p:nvPr>
            <p:ph type="title"/>
          </p:nvPr>
        </p:nvSpPr>
        <p:spPr>
          <a:xfrm>
            <a:off x="2578099" y="26458"/>
            <a:ext cx="7848602" cy="1066801"/>
          </a:xfrm>
          <a:prstGeom prst="rect">
            <a:avLst/>
          </a:prstGeom>
        </p:spPr>
        <p:txBody>
          <a:bodyPr/>
          <a:lstStyle>
            <a:lvl1pPr defTabSz="332993">
              <a:defRPr sz="4446"/>
            </a:lvl1pPr>
          </a:lstStyle>
          <a:p>
            <a:pPr/>
            <a:r>
              <a:t>Notification - email &amp; Telegram</a:t>
            </a:r>
          </a:p>
        </p:txBody>
      </p:sp>
      <p:pic>
        <p:nvPicPr>
          <p:cNvPr id="326" name="live_monitor_mail.PNG" descr="live_monitor_mail.PNG"/>
          <p:cNvPicPr>
            <a:picLocks noChangeAspect="1"/>
          </p:cNvPicPr>
          <p:nvPr/>
        </p:nvPicPr>
        <p:blipFill>
          <a:blip r:embed="rId3">
            <a:extLst/>
          </a:blip>
          <a:stretch>
            <a:fillRect/>
          </a:stretch>
        </p:blipFill>
        <p:spPr>
          <a:xfrm>
            <a:off x="1626970" y="1244600"/>
            <a:ext cx="4084184" cy="7264400"/>
          </a:xfrm>
          <a:prstGeom prst="rect">
            <a:avLst/>
          </a:prstGeom>
          <a:ln w="3175">
            <a:miter lim="400000"/>
          </a:ln>
        </p:spPr>
      </p:pic>
      <p:pic>
        <p:nvPicPr>
          <p:cNvPr id="327" name="telegram.PNG" descr="telegram.PNG"/>
          <p:cNvPicPr>
            <a:picLocks noChangeAspect="1"/>
          </p:cNvPicPr>
          <p:nvPr/>
        </p:nvPicPr>
        <p:blipFill>
          <a:blip r:embed="rId4">
            <a:extLst/>
          </a:blip>
          <a:stretch>
            <a:fillRect/>
          </a:stretch>
        </p:blipFill>
        <p:spPr>
          <a:xfrm>
            <a:off x="7358904" y="1244600"/>
            <a:ext cx="4084184" cy="7264400"/>
          </a:xfrm>
          <a:prstGeom prst="rect">
            <a:avLst/>
          </a:prstGeom>
          <a:ln w="3175">
            <a:miter lim="400000"/>
          </a:ln>
        </p:spPr>
      </p:pic>
      <p:sp>
        <p:nvSpPr>
          <p:cNvPr id="328"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Current Status"/>
          <p:cNvSpPr txBox="1"/>
          <p:nvPr>
            <p:ph type="title"/>
          </p:nvPr>
        </p:nvSpPr>
        <p:spPr>
          <a:prstGeom prst="rect">
            <a:avLst/>
          </a:prstGeom>
        </p:spPr>
        <p:txBody>
          <a:bodyPr/>
          <a:lstStyle/>
          <a:p>
            <a:pPr/>
            <a:r>
              <a:t>Current Status</a:t>
            </a:r>
          </a:p>
        </p:txBody>
      </p:sp>
      <p:sp>
        <p:nvSpPr>
          <p:cNvPr id="333" name="1 year of operation…"/>
          <p:cNvSpPr txBox="1"/>
          <p:nvPr>
            <p:ph type="body" sz="half" idx="1"/>
          </p:nvPr>
        </p:nvSpPr>
        <p:spPr>
          <a:prstGeom prst="rect">
            <a:avLst/>
          </a:prstGeom>
        </p:spPr>
        <p:txBody>
          <a:bodyPr/>
          <a:lstStyle/>
          <a:p>
            <a:pPr marL="368166" indent="-368166" defTabSz="496570">
              <a:spcBef>
                <a:spcPts val="3500"/>
              </a:spcBef>
              <a:defRPr sz="3060"/>
            </a:pPr>
            <a:r>
              <a:t>1 year of operation</a:t>
            </a:r>
          </a:p>
          <a:p>
            <a:pPr marL="368166" indent="-368166" defTabSz="496570">
              <a:spcBef>
                <a:spcPts val="3500"/>
              </a:spcBef>
              <a:defRPr sz="3060"/>
            </a:pPr>
            <a:r>
              <a:t>&gt;10 GB of raw data / day</a:t>
            </a:r>
          </a:p>
          <a:p>
            <a:pPr marL="368166" indent="-368166" defTabSz="496570">
              <a:spcBef>
                <a:spcPts val="3500"/>
              </a:spcBef>
              <a:defRPr sz="3060"/>
            </a:pPr>
            <a:r>
              <a:t>&gt;12.3 TB of data (total)</a:t>
            </a:r>
          </a:p>
          <a:p>
            <a:pPr marL="368166" indent="-368166" defTabSz="496570">
              <a:spcBef>
                <a:spcPts val="3500"/>
              </a:spcBef>
              <a:defRPr sz="3060"/>
            </a:pPr>
            <a:r>
              <a:t>KVM / E5-2650 2.60GHz / 8 cores / 8GB / 1Gb Ethernet / SSD</a:t>
            </a:r>
          </a:p>
          <a:p>
            <a:pPr marL="368166" indent="-368166" defTabSz="496570">
              <a:spcBef>
                <a:spcPts val="3500"/>
              </a:spcBef>
              <a:defRPr sz="3060"/>
            </a:pPr>
            <a:r>
              <a:t>ZFS + NFS</a:t>
            </a:r>
          </a:p>
        </p:txBody>
      </p:sp>
      <p:sp>
        <p:nvSpPr>
          <p:cNvPr id="334"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Conclusion"/>
          <p:cNvSpPr txBox="1"/>
          <p:nvPr>
            <p:ph type="title"/>
          </p:nvPr>
        </p:nvSpPr>
        <p:spPr>
          <a:prstGeom prst="rect">
            <a:avLst/>
          </a:prstGeom>
        </p:spPr>
        <p:txBody>
          <a:bodyPr/>
          <a:lstStyle/>
          <a:p>
            <a:pPr lvl="1">
              <a:defRPr sz="7800">
                <a:solidFill>
                  <a:srgbClr val="FFFFFF"/>
                </a:solidFill>
              </a:defRPr>
            </a:pPr>
            <a:r>
              <a:t>Conclusion</a:t>
            </a:r>
          </a:p>
        </p:txBody>
      </p:sp>
      <p:sp>
        <p:nvSpPr>
          <p:cNvPr id="339" name="A fully automatic workflow for near real-time satellite data processing…"/>
          <p:cNvSpPr txBox="1"/>
          <p:nvPr>
            <p:ph type="body" sz="half" idx="1"/>
          </p:nvPr>
        </p:nvSpPr>
        <p:spPr>
          <a:prstGeom prst="rect">
            <a:avLst/>
          </a:prstGeom>
        </p:spPr>
        <p:txBody>
          <a:bodyPr/>
          <a:lstStyle/>
          <a:p>
            <a:pPr marL="368166" indent="-368166" defTabSz="496570">
              <a:spcBef>
                <a:spcPts val="3500"/>
              </a:spcBef>
              <a:defRPr sz="3060"/>
            </a:pPr>
            <a:r>
              <a:t>A fully automatic workflow for near real-time satellite data processing</a:t>
            </a:r>
          </a:p>
          <a:p>
            <a:pPr marL="368166" indent="-368166" defTabSz="496570">
              <a:spcBef>
                <a:spcPts val="3500"/>
              </a:spcBef>
              <a:defRPr sz="3060"/>
            </a:pPr>
            <a:r>
              <a:t>A real-time monitoring framework</a:t>
            </a:r>
          </a:p>
          <a:p>
            <a:pPr marL="368166" indent="-368166" defTabSz="496570">
              <a:spcBef>
                <a:spcPts val="3500"/>
              </a:spcBef>
              <a:defRPr sz="3060"/>
            </a:pPr>
            <a:r>
              <a:t>UI for operators</a:t>
            </a:r>
          </a:p>
          <a:p>
            <a:pPr marL="368166" indent="-368166" defTabSz="496570">
              <a:spcBef>
                <a:spcPts val="3500"/>
              </a:spcBef>
              <a:defRPr sz="3060"/>
            </a:pPr>
            <a:r>
              <a:t>Notification &amp; reports via e-mails &amp; Telegram</a:t>
            </a:r>
          </a:p>
          <a:p>
            <a:pPr marL="368166" indent="-368166" defTabSz="496570">
              <a:spcBef>
                <a:spcPts val="3500"/>
              </a:spcBef>
              <a:defRPr sz="3060"/>
            </a:pPr>
            <a:r>
              <a:t>API for developers</a:t>
            </a:r>
          </a:p>
        </p:txBody>
      </p:sp>
      <p:sp>
        <p:nvSpPr>
          <p:cNvPr id="340"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4" name="storm.mp4" descr="storm.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167467" y="-1"/>
            <a:ext cx="17339734" cy="9753601"/>
          </a:xfrm>
          <a:prstGeom prst="rect">
            <a:avLst/>
          </a:prstGeom>
          <a:ln w="12700">
            <a:miter lim="400000"/>
          </a:ln>
        </p:spPr>
      </p:pic>
      <p:pic>
        <p:nvPicPr>
          <p:cNvPr id="345" name="white-sinp-lg.png" descr="white-sinp-lg.png"/>
          <p:cNvPicPr>
            <a:picLocks noChangeAspect="1"/>
          </p:cNvPicPr>
          <p:nvPr/>
        </p:nvPicPr>
        <p:blipFill>
          <a:blip r:embed="rId6">
            <a:extLst/>
          </a:blip>
          <a:stretch>
            <a:fillRect/>
          </a:stretch>
        </p:blipFill>
        <p:spPr>
          <a:xfrm>
            <a:off x="444500" y="8459780"/>
            <a:ext cx="1216640" cy="765183"/>
          </a:xfrm>
          <a:prstGeom prst="rect">
            <a:avLst/>
          </a:prstGeom>
          <a:ln w="12700">
            <a:miter lim="400000"/>
          </a:ln>
          <a:effectLst>
            <a:outerShdw sx="100000" sy="100000" kx="0" ky="0" algn="b" rotWithShape="0" blurRad="177800" dist="88900" dir="5400000">
              <a:srgbClr val="000000">
                <a:alpha val="70000"/>
              </a:srgbClr>
            </a:outerShdw>
          </a:effectLst>
        </p:spPr>
      </p:pic>
      <p:sp>
        <p:nvSpPr>
          <p:cNvPr id="346" name="Thank you :)"/>
          <p:cNvSpPr txBox="1"/>
          <p:nvPr>
            <p:ph type="ctrTitle"/>
          </p:nvPr>
        </p:nvSpPr>
        <p:spPr>
          <a:xfrm>
            <a:off x="2578099" y="212724"/>
            <a:ext cx="7848602" cy="2476501"/>
          </a:xfrm>
          <a:prstGeom prst="rect">
            <a:avLst/>
          </a:prstGeom>
        </p:spPr>
        <p:txBody>
          <a:bodyPr/>
          <a:lstStyle>
            <a:lvl1pPr>
              <a:defRPr>
                <a:latin typeface="Open Sans"/>
                <a:ea typeface="Open Sans"/>
                <a:cs typeface="Open Sans"/>
                <a:sym typeface="Open Sans"/>
              </a:defRPr>
            </a:lvl1pPr>
          </a:lstStyle>
          <a:p>
            <a:pPr/>
            <a:r>
              <a:t>Thank you :)</a:t>
            </a:r>
          </a:p>
        </p:txBody>
      </p:sp>
      <p:sp>
        <p:nvSpPr>
          <p:cNvPr id="347" name="Minh Duc Nguyen…"/>
          <p:cNvSpPr txBox="1"/>
          <p:nvPr>
            <p:ph type="subTitle" sz="quarter" idx="1"/>
          </p:nvPr>
        </p:nvSpPr>
        <p:spPr>
          <a:xfrm>
            <a:off x="2578099" y="2755900"/>
            <a:ext cx="7848602" cy="1764001"/>
          </a:xfrm>
          <a:prstGeom prst="rect">
            <a:avLst/>
          </a:prstGeom>
        </p:spPr>
        <p:txBody>
          <a:bodyPr/>
          <a:lstStyle/>
          <a:p>
            <a:pPr defTabSz="479044">
              <a:defRPr sz="2460">
                <a:latin typeface="Open Sans"/>
                <a:ea typeface="Open Sans"/>
                <a:cs typeface="Open Sans"/>
                <a:sym typeface="Open Sans"/>
              </a:defRPr>
            </a:pPr>
            <a:r>
              <a:rPr i="1"/>
              <a:t>Minh Duc</a:t>
            </a:r>
            <a:r>
              <a:t> Nguyen</a:t>
            </a:r>
          </a:p>
          <a:p>
            <a:pPr defTabSz="479044">
              <a:defRPr sz="2460">
                <a:latin typeface="Open Sans"/>
                <a:ea typeface="Open Sans"/>
                <a:cs typeface="Open Sans"/>
                <a:sym typeface="Open Sans"/>
              </a:defRPr>
            </a:pPr>
            <a:r>
              <a:rPr u="sng">
                <a:hlinkClick r:id="rId7" invalidUrl="" action="" tgtFrame="" tooltip="" history="1" highlightClick="0" endSnd="0"/>
              </a:rPr>
              <a:t>nguyendmitri@gmail.com</a:t>
            </a:r>
          </a:p>
          <a:p>
            <a:pPr defTabSz="479044">
              <a:defRPr sz="2460">
                <a:latin typeface="Open Sans"/>
                <a:ea typeface="Open Sans"/>
                <a:cs typeface="Open Sans"/>
                <a:sym typeface="Open Sans"/>
              </a:defRPr>
            </a:pPr>
            <a:r>
              <a:rPr u="sng">
                <a:hlinkClick r:id="rId8" invalidUrl="" action="" tgtFrame="" tooltip="" history="1" highlightClick="0" endSnd="0"/>
              </a:rPr>
              <a:t>conqueror@dec1.sinp.msu.ru</a:t>
            </a:r>
          </a:p>
          <a:p>
            <a:pPr defTabSz="479044">
              <a:defRPr sz="2460">
                <a:latin typeface="Open Sans"/>
                <a:ea typeface="Open Sans"/>
                <a:cs typeface="Open Sans"/>
                <a:sym typeface="Open Sans"/>
              </a:defRPr>
            </a:pPr>
            <a:r>
              <a:t>SINP, MSU</a:t>
            </a:r>
          </a:p>
        </p:txBody>
      </p:sp>
      <p:pic>
        <p:nvPicPr>
          <p:cNvPr id="348" name="mmcp_2017_header.jpg" descr="mmcp_2017_header.jpg"/>
          <p:cNvPicPr>
            <a:picLocks noChangeAspect="1"/>
          </p:cNvPicPr>
          <p:nvPr/>
        </p:nvPicPr>
        <p:blipFill>
          <a:blip r:embed="rId9">
            <a:extLst/>
          </a:blip>
          <a:stretch>
            <a:fillRect/>
          </a:stretch>
        </p:blipFill>
        <p:spPr>
          <a:xfrm>
            <a:off x="7778601" y="8080707"/>
            <a:ext cx="5059821" cy="1523330"/>
          </a:xfrm>
          <a:prstGeom prst="rect">
            <a:avLst/>
          </a:prstGeom>
          <a:ln w="3175">
            <a:miter lim="400000"/>
          </a:ln>
        </p:spPr>
      </p:pic>
      <p:sp>
        <p:nvSpPr>
          <p:cNvPr id="349" name="Slide Number"/>
          <p:cNvSpPr txBox="1"/>
          <p:nvPr>
            <p:ph type="sldNum" sz="quarter" idx="4294967295"/>
          </p:nvPr>
        </p:nvSpPr>
        <p:spPr>
          <a:xfrm>
            <a:off x="6340208" y="8153400"/>
            <a:ext cx="314859"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8750" fill="hold"/>
                                        <p:tgtEl>
                                          <p:spTgt spid="34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5" name="white-sinp-lg.png" descr="white-sinp-lg.png"/>
          <p:cNvPicPr>
            <a:picLocks noChangeAspect="1"/>
          </p:cNvPicPr>
          <p:nvPr/>
        </p:nvPicPr>
        <p:blipFill>
          <a:blip r:embed="rId3">
            <a:extLst/>
          </a:blip>
          <a:stretch>
            <a:fillRect/>
          </a:stretch>
        </p:blipFill>
        <p:spPr>
          <a:xfrm>
            <a:off x="2946605" y="6728907"/>
            <a:ext cx="3179029" cy="1999389"/>
          </a:xfrm>
          <a:prstGeom prst="rect">
            <a:avLst/>
          </a:prstGeom>
          <a:ln w="3175">
            <a:miter lim="400000"/>
          </a:ln>
        </p:spPr>
      </p:pic>
      <p:pic>
        <p:nvPicPr>
          <p:cNvPr id="156" name="iSWA.png" descr="iSWA.png"/>
          <p:cNvPicPr>
            <a:picLocks noChangeAspect="1"/>
          </p:cNvPicPr>
          <p:nvPr/>
        </p:nvPicPr>
        <p:blipFill>
          <a:blip r:embed="rId4">
            <a:extLst/>
          </a:blip>
          <a:stretch>
            <a:fillRect/>
          </a:stretch>
        </p:blipFill>
        <p:spPr>
          <a:xfrm>
            <a:off x="7321550" y="1496380"/>
            <a:ext cx="2425700" cy="2895601"/>
          </a:xfrm>
          <a:prstGeom prst="rect">
            <a:avLst/>
          </a:prstGeom>
          <a:ln w="3175">
            <a:miter lim="400000"/>
          </a:ln>
        </p:spPr>
      </p:pic>
      <p:pic>
        <p:nvPicPr>
          <p:cNvPr id="157" name="ESA_LOGO.pdf" descr="ESA_LOGO.pdf"/>
          <p:cNvPicPr>
            <a:picLocks noChangeAspect="1"/>
          </p:cNvPicPr>
          <p:nvPr/>
        </p:nvPicPr>
        <p:blipFill>
          <a:blip r:embed="rId5">
            <a:extLst/>
          </a:blip>
          <a:stretch>
            <a:fillRect/>
          </a:stretch>
        </p:blipFill>
        <p:spPr>
          <a:xfrm>
            <a:off x="4912886" y="5057402"/>
            <a:ext cx="3179029" cy="1147797"/>
          </a:xfrm>
          <a:prstGeom prst="rect">
            <a:avLst/>
          </a:prstGeom>
          <a:ln w="3175">
            <a:miter lim="400000"/>
          </a:ln>
        </p:spPr>
      </p:pic>
      <p:pic>
        <p:nvPicPr>
          <p:cNvPr id="158" name="nws_logo.pdf" descr="nws_logo.pdf"/>
          <p:cNvPicPr>
            <a:picLocks noChangeAspect="1"/>
          </p:cNvPicPr>
          <p:nvPr/>
        </p:nvPicPr>
        <p:blipFill>
          <a:blip r:embed="rId6">
            <a:extLst/>
          </a:blip>
          <a:stretch>
            <a:fillRect/>
          </a:stretch>
        </p:blipFill>
        <p:spPr>
          <a:xfrm>
            <a:off x="2946605" y="1354666"/>
            <a:ext cx="3179029" cy="3179029"/>
          </a:xfrm>
          <a:prstGeom prst="rect">
            <a:avLst/>
          </a:prstGeom>
          <a:ln w="3175">
            <a:miter lim="400000"/>
          </a:ln>
        </p:spPr>
      </p:pic>
      <p:pic>
        <p:nvPicPr>
          <p:cNvPr id="159" name="iki_logo.png" descr="iki_logo.png"/>
          <p:cNvPicPr>
            <a:picLocks noChangeAspect="1"/>
          </p:cNvPicPr>
          <p:nvPr/>
        </p:nvPicPr>
        <p:blipFill>
          <a:blip r:embed="rId7">
            <a:extLst/>
          </a:blip>
          <a:stretch>
            <a:fillRect/>
          </a:stretch>
        </p:blipFill>
        <p:spPr>
          <a:xfrm>
            <a:off x="6944915" y="6870620"/>
            <a:ext cx="3179029" cy="1442881"/>
          </a:xfrm>
          <a:prstGeom prst="rect">
            <a:avLst/>
          </a:prstGeom>
          <a:ln w="3175">
            <a:miter lim="400000"/>
          </a:ln>
        </p:spPr>
      </p:pic>
      <p:sp>
        <p:nvSpPr>
          <p:cNvPr id="160" name="Slide Number"/>
          <p:cNvSpPr txBox="1"/>
          <p:nvPr>
            <p:ph type="sldNum" sz="quarter" idx="4294967295"/>
          </p:nvPr>
        </p:nvSpPr>
        <p:spPr>
          <a:xfrm>
            <a:off x="6396697" y="8153400"/>
            <a:ext cx="201881"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The requirements"/>
          <p:cNvSpPr txBox="1"/>
          <p:nvPr>
            <p:ph type="title"/>
          </p:nvPr>
        </p:nvSpPr>
        <p:spPr>
          <a:prstGeom prst="rect">
            <a:avLst/>
          </a:prstGeom>
        </p:spPr>
        <p:txBody>
          <a:bodyPr/>
          <a:lstStyle/>
          <a:p>
            <a:pPr/>
            <a:r>
              <a:t>The requirements</a:t>
            </a:r>
          </a:p>
        </p:txBody>
      </p:sp>
      <p:sp>
        <p:nvSpPr>
          <p:cNvPr id="165" name="Fully automatic…"/>
          <p:cNvSpPr txBox="1"/>
          <p:nvPr>
            <p:ph type="body" sz="half" idx="1"/>
          </p:nvPr>
        </p:nvSpPr>
        <p:spPr>
          <a:prstGeom prst="rect">
            <a:avLst/>
          </a:prstGeom>
        </p:spPr>
        <p:txBody>
          <a:bodyPr/>
          <a:lstStyle/>
          <a:p>
            <a:pPr marL="303195" indent="-303195" defTabSz="408940">
              <a:spcBef>
                <a:spcPts val="2900"/>
              </a:spcBef>
              <a:defRPr sz="2520"/>
            </a:pPr>
            <a:r>
              <a:t>Fully automatic</a:t>
            </a:r>
          </a:p>
          <a:p>
            <a:pPr marL="303195" indent="-303195" defTabSz="408940">
              <a:spcBef>
                <a:spcPts val="2900"/>
              </a:spcBef>
              <a:defRPr sz="2520"/>
            </a:pPr>
            <a:r>
              <a:t>Adding a new satellite needs a minimum of coding</a:t>
            </a:r>
          </a:p>
          <a:p>
            <a:pPr marL="303195" indent="-303195" defTabSz="408940">
              <a:spcBef>
                <a:spcPts val="2900"/>
              </a:spcBef>
              <a:defRPr sz="2520"/>
            </a:pPr>
            <a:r>
              <a:t>Support 3rd party code (instrument specific data processing and post-processing)</a:t>
            </a:r>
          </a:p>
          <a:p>
            <a:pPr marL="303195" indent="-303195" defTabSz="408940">
              <a:spcBef>
                <a:spcPts val="2900"/>
              </a:spcBef>
              <a:defRPr sz="2520"/>
            </a:pPr>
            <a:r>
              <a:t>Real-time monitoring and notification</a:t>
            </a:r>
          </a:p>
          <a:p>
            <a:pPr marL="303195" indent="-303195" defTabSz="408940">
              <a:spcBef>
                <a:spcPts val="2900"/>
              </a:spcBef>
              <a:defRPr sz="2520"/>
            </a:pPr>
            <a:r>
              <a:t>Data access UI for scientists</a:t>
            </a:r>
          </a:p>
          <a:p>
            <a:pPr marL="303195" indent="-303195" defTabSz="408940">
              <a:spcBef>
                <a:spcPts val="2900"/>
              </a:spcBef>
              <a:defRPr sz="2520"/>
            </a:pPr>
            <a:r>
              <a:t>API for developers</a:t>
            </a:r>
          </a:p>
        </p:txBody>
      </p:sp>
      <p:sp>
        <p:nvSpPr>
          <p:cNvPr id="166" name="Slide Number"/>
          <p:cNvSpPr txBox="1"/>
          <p:nvPr>
            <p:ph type="sldNum" sz="quarter" idx="4294967295"/>
          </p:nvPr>
        </p:nvSpPr>
        <p:spPr>
          <a:xfrm>
            <a:off x="6396697" y="8153400"/>
            <a:ext cx="201881"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The challenge"/>
          <p:cNvSpPr txBox="1"/>
          <p:nvPr>
            <p:ph type="title"/>
          </p:nvPr>
        </p:nvSpPr>
        <p:spPr>
          <a:prstGeom prst="rect">
            <a:avLst/>
          </a:prstGeom>
        </p:spPr>
        <p:txBody>
          <a:bodyPr/>
          <a:lstStyle/>
          <a:p>
            <a:pPr/>
            <a:r>
              <a:t>The challenge</a:t>
            </a:r>
          </a:p>
        </p:txBody>
      </p:sp>
      <p:sp>
        <p:nvSpPr>
          <p:cNvPr id="171" name="Different types of connection to data sources (HTTP(S), FTP(S), PPTP, IPSEC, IKEv2, etc.)…"/>
          <p:cNvSpPr txBox="1"/>
          <p:nvPr>
            <p:ph type="body" sz="half" idx="1"/>
          </p:nvPr>
        </p:nvSpPr>
        <p:spPr>
          <a:prstGeom prst="rect">
            <a:avLst/>
          </a:prstGeom>
        </p:spPr>
        <p:txBody>
          <a:bodyPr/>
          <a:lstStyle/>
          <a:p>
            <a:pPr marL="363834" indent="-363834" defTabSz="490727">
              <a:spcBef>
                <a:spcPts val="3500"/>
              </a:spcBef>
              <a:defRPr sz="3024"/>
            </a:pPr>
            <a:r>
              <a:t>Different types of connection to data sources (</a:t>
            </a:r>
            <a:r>
              <a:rPr>
                <a:solidFill>
                  <a:schemeClr val="accent2">
                    <a:hueOff val="-1342298"/>
                    <a:satOff val="-4651"/>
                    <a:lumOff val="19617"/>
                  </a:schemeClr>
                </a:solidFill>
              </a:rPr>
              <a:t>HTTP(S), FTP(S), PPTP, IPSEC</a:t>
            </a:r>
            <a:r>
              <a:t>, </a:t>
            </a:r>
            <a:r>
              <a:rPr>
                <a:solidFill>
                  <a:schemeClr val="accent5">
                    <a:hueOff val="100859"/>
                    <a:satOff val="-13629"/>
                    <a:lumOff val="23879"/>
                  </a:schemeClr>
                </a:solidFill>
              </a:rPr>
              <a:t>IKEv2</a:t>
            </a:r>
            <a:r>
              <a:t>, etc.)</a:t>
            </a:r>
          </a:p>
          <a:p>
            <a:pPr marL="363834" indent="-363834" defTabSz="490727">
              <a:spcBef>
                <a:spcPts val="3500"/>
              </a:spcBef>
              <a:defRPr sz="3024"/>
            </a:pPr>
            <a:r>
              <a:t>Data formats (</a:t>
            </a:r>
            <a:r>
              <a:rPr>
                <a:solidFill>
                  <a:schemeClr val="accent2">
                    <a:hueOff val="-1342298"/>
                    <a:satOff val="-4651"/>
                    <a:lumOff val="19617"/>
                  </a:schemeClr>
                </a:solidFill>
              </a:rPr>
              <a:t>binary, txt, csv, XML, JSON</a:t>
            </a:r>
            <a:r>
              <a:t>, </a:t>
            </a:r>
            <a:r>
              <a:rPr>
                <a:solidFill>
                  <a:schemeClr val="accent5">
                    <a:hueOff val="100859"/>
                    <a:satOff val="-13629"/>
                    <a:lumOff val="23879"/>
                  </a:schemeClr>
                </a:solidFill>
              </a:rPr>
              <a:t>CDF3/4, HDF4/5</a:t>
            </a:r>
            <a:r>
              <a:t>, </a:t>
            </a:r>
            <a:r>
              <a:rPr>
                <a:solidFill>
                  <a:schemeClr val="accent2">
                    <a:hueOff val="-1342298"/>
                    <a:satOff val="-4651"/>
                    <a:lumOff val="19617"/>
                  </a:schemeClr>
                </a:solidFill>
              </a:rPr>
              <a:t>fits</a:t>
            </a:r>
            <a:r>
              <a:t>, </a:t>
            </a:r>
            <a:r>
              <a:rPr>
                <a:solidFill>
                  <a:schemeClr val="accent5">
                    <a:hueOff val="100859"/>
                    <a:satOff val="-13629"/>
                    <a:lumOff val="23879"/>
                  </a:schemeClr>
                </a:solidFill>
              </a:rPr>
              <a:t>png, jpeg</a:t>
            </a:r>
            <a:r>
              <a:t>, etc.)</a:t>
            </a:r>
          </a:p>
          <a:p>
            <a:pPr marL="363834" indent="-363834" defTabSz="490727">
              <a:spcBef>
                <a:spcPts val="3500"/>
              </a:spcBef>
              <a:defRPr sz="3024"/>
            </a:pPr>
            <a:r>
              <a:t>Hierarchy of onboard instruments and their data channels</a:t>
            </a:r>
          </a:p>
          <a:p>
            <a:pPr marL="363834" indent="-363834" defTabSz="490727">
              <a:spcBef>
                <a:spcPts val="3500"/>
              </a:spcBef>
              <a:defRPr sz="3024"/>
            </a:pPr>
            <a:r>
              <a:t>Data validation and correctness</a:t>
            </a:r>
          </a:p>
        </p:txBody>
      </p:sp>
      <p:sp>
        <p:nvSpPr>
          <p:cNvPr id="172" name="Slide Number"/>
          <p:cNvSpPr txBox="1"/>
          <p:nvPr>
            <p:ph type="sldNum" sz="quarter" idx="4294967295"/>
          </p:nvPr>
        </p:nvSpPr>
        <p:spPr>
          <a:xfrm>
            <a:off x="6396697" y="8153400"/>
            <a:ext cx="201881"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DDS…"/>
          <p:cNvSpPr/>
          <p:nvPr/>
        </p:nvSpPr>
        <p:spPr>
          <a:xfrm>
            <a:off x="3528751" y="190500"/>
            <a:ext cx="9123539" cy="6921500"/>
          </a:xfrm>
          <a:prstGeom prst="roundRect">
            <a:avLst>
              <a:gd name="adj" fmla="val 10798"/>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lstStyle/>
          <a:p>
            <a:pPr algn="l"/>
            <a:r>
              <a:t>SDDS</a:t>
            </a:r>
          </a:p>
          <a:p>
            <a:pPr algn="l"/>
            <a:r>
              <a:t>Overview</a:t>
            </a:r>
          </a:p>
        </p:txBody>
      </p:sp>
      <p:sp>
        <p:nvSpPr>
          <p:cNvPr id="177" name="Backend"/>
          <p:cNvSpPr/>
          <p:nvPr/>
        </p:nvSpPr>
        <p:spPr>
          <a:xfrm>
            <a:off x="5863007" y="331909"/>
            <a:ext cx="6592426" cy="3759201"/>
          </a:xfrm>
          <a:prstGeom prst="roundRect">
            <a:avLst>
              <a:gd name="adj" fmla="val 17027"/>
            </a:avLst>
          </a:prstGeom>
          <a:ln w="38100">
            <a:solidFill>
              <a:srgbClr val="FFFFFF"/>
            </a:solid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lvl1pPr>
              <a:defRPr sz="2400"/>
            </a:lvl1pPr>
          </a:lstStyle>
          <a:p>
            <a:pPr>
              <a:defRPr>
                <a:solidFill>
                  <a:srgbClr val="000000"/>
                </a:solidFill>
              </a:defRPr>
            </a:pPr>
            <a:r>
              <a:rPr>
                <a:solidFill>
                  <a:srgbClr val="FFFFFF"/>
                </a:solidFill>
              </a:rPr>
              <a:t>Backend</a:t>
            </a:r>
          </a:p>
        </p:txBody>
      </p:sp>
      <p:sp>
        <p:nvSpPr>
          <p:cNvPr id="178" name="SDDS Libs"/>
          <p:cNvSpPr/>
          <p:nvPr/>
        </p:nvSpPr>
        <p:spPr>
          <a:xfrm>
            <a:off x="8084222" y="879893"/>
            <a:ext cx="1885239"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SDDS Libs</a:t>
            </a:r>
          </a:p>
        </p:txBody>
      </p:sp>
      <p:sp>
        <p:nvSpPr>
          <p:cNvPr id="179" name="Frontend"/>
          <p:cNvSpPr/>
          <p:nvPr/>
        </p:nvSpPr>
        <p:spPr>
          <a:xfrm>
            <a:off x="4551823" y="4920964"/>
            <a:ext cx="7480301" cy="1754311"/>
          </a:xfrm>
          <a:prstGeom prst="rect">
            <a:avLst/>
          </a:prstGeom>
          <a:ln w="38100">
            <a:solidFill>
              <a:srgbClr val="FFFFFF"/>
            </a:solidFill>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lvl1pPr>
              <a:defRPr sz="2400"/>
            </a:lvl1pPr>
          </a:lstStyle>
          <a:p>
            <a:pPr/>
            <a:r>
              <a:t>Frontend</a:t>
            </a:r>
          </a:p>
        </p:txBody>
      </p:sp>
      <p:pic>
        <p:nvPicPr>
          <p:cNvPr id="180" name="user-man-three-big-7.pdf" descr="user-man-three-big-7.pdf"/>
          <p:cNvPicPr>
            <a:picLocks noChangeAspect="1"/>
          </p:cNvPicPr>
          <p:nvPr/>
        </p:nvPicPr>
        <p:blipFill>
          <a:blip r:embed="rId3">
            <a:extLst/>
          </a:blip>
          <a:srcRect l="0" t="0" r="0" b="0"/>
          <a:stretch>
            <a:fillRect/>
          </a:stretch>
        </p:blipFill>
        <p:spPr>
          <a:xfrm>
            <a:off x="7680577" y="8211461"/>
            <a:ext cx="1327531" cy="750318"/>
          </a:xfrm>
          <a:prstGeom prst="rect">
            <a:avLst/>
          </a:prstGeom>
          <a:ln w="3175">
            <a:miter lim="400000"/>
          </a:ln>
        </p:spPr>
      </p:pic>
      <p:pic>
        <p:nvPicPr>
          <p:cNvPr id="181" name="storage.pdf" descr="storage.pdf"/>
          <p:cNvPicPr>
            <a:picLocks noChangeAspect="1"/>
          </p:cNvPicPr>
          <p:nvPr/>
        </p:nvPicPr>
        <p:blipFill>
          <a:blip r:embed="rId4">
            <a:extLst/>
          </a:blip>
          <a:stretch>
            <a:fillRect/>
          </a:stretch>
        </p:blipFill>
        <p:spPr>
          <a:xfrm>
            <a:off x="1693202" y="5743307"/>
            <a:ext cx="750290" cy="844076"/>
          </a:xfrm>
          <a:prstGeom prst="rect">
            <a:avLst/>
          </a:prstGeom>
          <a:ln w="3175">
            <a:miter lim="400000"/>
          </a:ln>
        </p:spPr>
      </p:pic>
      <p:pic>
        <p:nvPicPr>
          <p:cNvPr id="182" name="satellite-7.pdf" descr="satellite-7.pdf"/>
          <p:cNvPicPr>
            <a:picLocks noChangeAspect="1"/>
          </p:cNvPicPr>
          <p:nvPr/>
        </p:nvPicPr>
        <p:blipFill>
          <a:blip r:embed="rId5">
            <a:extLst/>
          </a:blip>
          <a:stretch>
            <a:fillRect/>
          </a:stretch>
        </p:blipFill>
        <p:spPr>
          <a:xfrm>
            <a:off x="1693202" y="919230"/>
            <a:ext cx="750290" cy="750318"/>
          </a:xfrm>
          <a:prstGeom prst="rect">
            <a:avLst/>
          </a:prstGeom>
          <a:ln w="3175">
            <a:miter lim="400000"/>
          </a:ln>
        </p:spPr>
      </p:pic>
      <p:pic>
        <p:nvPicPr>
          <p:cNvPr id="183" name="satellite-dish.pdf" descr="satellite-dish.pdf"/>
          <p:cNvPicPr>
            <a:picLocks noChangeAspect="1"/>
          </p:cNvPicPr>
          <p:nvPr/>
        </p:nvPicPr>
        <p:blipFill>
          <a:blip r:embed="rId6">
            <a:extLst/>
          </a:blip>
          <a:stretch>
            <a:fillRect/>
          </a:stretch>
        </p:blipFill>
        <p:spPr>
          <a:xfrm>
            <a:off x="1736495" y="3086795"/>
            <a:ext cx="663705" cy="750318"/>
          </a:xfrm>
          <a:prstGeom prst="rect">
            <a:avLst/>
          </a:prstGeom>
          <a:ln w="3175">
            <a:miter lim="400000"/>
          </a:ln>
        </p:spPr>
      </p:pic>
      <p:sp>
        <p:nvSpPr>
          <p:cNvPr id="184" name="PostgreSQL…"/>
          <p:cNvSpPr/>
          <p:nvPr/>
        </p:nvSpPr>
        <p:spPr>
          <a:xfrm>
            <a:off x="10154598" y="879893"/>
            <a:ext cx="2012238"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pPr>
            <a:r>
              <a:t>PostgreSQL</a:t>
            </a:r>
          </a:p>
          <a:p>
            <a:pPr>
              <a:defRPr sz="2400"/>
            </a:pPr>
            <a:r>
              <a:t>Database</a:t>
            </a:r>
          </a:p>
        </p:txBody>
      </p:sp>
      <p:sp>
        <p:nvSpPr>
          <p:cNvPr id="185" name="RabbitMQ Message Broker"/>
          <p:cNvSpPr/>
          <p:nvPr/>
        </p:nvSpPr>
        <p:spPr>
          <a:xfrm>
            <a:off x="6740163" y="2578521"/>
            <a:ext cx="1753890"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RabbitMQ Message Broker</a:t>
            </a:r>
          </a:p>
        </p:txBody>
      </p:sp>
      <p:sp>
        <p:nvSpPr>
          <p:cNvPr id="186" name="Other backend components"/>
          <p:cNvSpPr/>
          <p:nvPr/>
        </p:nvSpPr>
        <p:spPr>
          <a:xfrm>
            <a:off x="9069491" y="2578712"/>
            <a:ext cx="2652608"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Other backend components</a:t>
            </a:r>
          </a:p>
        </p:txBody>
      </p:sp>
      <p:sp>
        <p:nvSpPr>
          <p:cNvPr id="187" name="Live Monitor"/>
          <p:cNvSpPr/>
          <p:nvPr/>
        </p:nvSpPr>
        <p:spPr>
          <a:xfrm>
            <a:off x="6145193" y="5572931"/>
            <a:ext cx="1156006" cy="818677"/>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Live Monitor</a:t>
            </a:r>
          </a:p>
        </p:txBody>
      </p:sp>
      <p:sp>
        <p:nvSpPr>
          <p:cNvPr id="188" name="Data Access Service"/>
          <p:cNvSpPr/>
          <p:nvPr/>
        </p:nvSpPr>
        <p:spPr>
          <a:xfrm>
            <a:off x="8616528" y="5572931"/>
            <a:ext cx="1880891" cy="818677"/>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Data Access Service</a:t>
            </a:r>
          </a:p>
        </p:txBody>
      </p:sp>
      <p:sp>
        <p:nvSpPr>
          <p:cNvPr id="189" name="Plot Service"/>
          <p:cNvSpPr/>
          <p:nvPr/>
        </p:nvSpPr>
        <p:spPr>
          <a:xfrm>
            <a:off x="7382625" y="5572931"/>
            <a:ext cx="1156006" cy="818677"/>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Plot Service</a:t>
            </a:r>
          </a:p>
        </p:txBody>
      </p:sp>
      <p:sp>
        <p:nvSpPr>
          <p:cNvPr id="190" name="Reporter"/>
          <p:cNvSpPr/>
          <p:nvPr/>
        </p:nvSpPr>
        <p:spPr>
          <a:xfrm>
            <a:off x="4666766" y="5653080"/>
            <a:ext cx="1397001" cy="658379"/>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Reporter</a:t>
            </a:r>
          </a:p>
        </p:txBody>
      </p:sp>
      <p:sp>
        <p:nvSpPr>
          <p:cNvPr id="191" name="Other Services"/>
          <p:cNvSpPr/>
          <p:nvPr/>
        </p:nvSpPr>
        <p:spPr>
          <a:xfrm>
            <a:off x="10575317" y="5572931"/>
            <a:ext cx="1302148" cy="818677"/>
          </a:xfrm>
          <a:prstGeom prst="rect">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Other Services</a:t>
            </a:r>
          </a:p>
        </p:txBody>
      </p:sp>
      <p:sp>
        <p:nvSpPr>
          <p:cNvPr id="192" name="Satellite"/>
          <p:cNvSpPr txBox="1"/>
          <p:nvPr/>
        </p:nvSpPr>
        <p:spPr>
          <a:xfrm>
            <a:off x="1477644" y="1656339"/>
            <a:ext cx="1181406" cy="4699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Satellite</a:t>
            </a:r>
          </a:p>
        </p:txBody>
      </p:sp>
      <p:sp>
        <p:nvSpPr>
          <p:cNvPr id="193" name="Ground Station"/>
          <p:cNvSpPr txBox="1"/>
          <p:nvPr/>
        </p:nvSpPr>
        <p:spPr>
          <a:xfrm>
            <a:off x="989050" y="3856159"/>
            <a:ext cx="2158595" cy="4699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Ground Station</a:t>
            </a:r>
          </a:p>
        </p:txBody>
      </p:sp>
      <p:sp>
        <p:nvSpPr>
          <p:cNvPr id="194" name="Storage Server -…"/>
          <p:cNvSpPr txBox="1"/>
          <p:nvPr/>
        </p:nvSpPr>
        <p:spPr>
          <a:xfrm>
            <a:off x="859510" y="6582193"/>
            <a:ext cx="2417675" cy="8382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Storage Server -</a:t>
            </a:r>
          </a:p>
          <a:p>
            <a:pPr>
              <a:defRPr sz="2400"/>
            </a:pPr>
            <a:r>
              <a:t>Data Source</a:t>
            </a:r>
          </a:p>
        </p:txBody>
      </p:sp>
      <p:sp>
        <p:nvSpPr>
          <p:cNvPr id="195" name="Users"/>
          <p:cNvSpPr txBox="1"/>
          <p:nvPr/>
        </p:nvSpPr>
        <p:spPr>
          <a:xfrm>
            <a:off x="7889284" y="9030417"/>
            <a:ext cx="910134" cy="4699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Users</a:t>
            </a:r>
          </a:p>
        </p:txBody>
      </p:sp>
      <p:sp>
        <p:nvSpPr>
          <p:cNvPr id="196" name="Line"/>
          <p:cNvSpPr/>
          <p:nvPr/>
        </p:nvSpPr>
        <p:spPr>
          <a:xfrm flipV="1">
            <a:off x="2124168" y="2136681"/>
            <a:ext cx="1" cy="790195"/>
          </a:xfrm>
          <a:prstGeom prst="line">
            <a:avLst/>
          </a:prstGeom>
          <a:ln w="38100" cap="rnd">
            <a:solidFill>
              <a:srgbClr val="FFFFFF"/>
            </a:solidFill>
            <a:custDash>
              <a:ds d="100000" sp="200000"/>
            </a:custDash>
            <a:miter lim="400000"/>
            <a:headEnd type="triangle"/>
          </a:ln>
        </p:spPr>
        <p:txBody>
          <a:bodyPr lIns="50800" tIns="50800" rIns="50800" bIns="50800" anchor="ctr"/>
          <a:lstStyle/>
          <a:p>
            <a:pPr>
              <a:defRPr sz="2400">
                <a:solidFill>
                  <a:srgbClr val="000000"/>
                </a:solidFill>
              </a:defRPr>
            </a:pPr>
          </a:p>
        </p:txBody>
      </p:sp>
      <p:sp>
        <p:nvSpPr>
          <p:cNvPr id="197" name="Radio Channel"/>
          <p:cNvSpPr txBox="1"/>
          <p:nvPr/>
        </p:nvSpPr>
        <p:spPr>
          <a:xfrm>
            <a:off x="437819" y="2341278"/>
            <a:ext cx="1626262" cy="3810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Radio Channel</a:t>
            </a:r>
          </a:p>
        </p:txBody>
      </p:sp>
      <p:sp>
        <p:nvSpPr>
          <p:cNvPr id="198" name="Line"/>
          <p:cNvSpPr/>
          <p:nvPr/>
        </p:nvSpPr>
        <p:spPr>
          <a:xfrm flipV="1">
            <a:off x="2124168" y="4348561"/>
            <a:ext cx="1" cy="1241519"/>
          </a:xfrm>
          <a:prstGeom prst="line">
            <a:avLst/>
          </a:prstGeom>
          <a:ln w="25400">
            <a:solidFill>
              <a:srgbClr val="FFFFFF"/>
            </a:solidFill>
            <a:miter lim="400000"/>
            <a:headEnd type="triangle"/>
            <a:tailEnd type="triangle"/>
          </a:ln>
        </p:spPr>
        <p:txBody>
          <a:bodyPr lIns="50800" tIns="50800" rIns="50800" bIns="50800" anchor="ctr"/>
          <a:lstStyle/>
          <a:p>
            <a:pPr>
              <a:defRPr sz="2400">
                <a:solidFill>
                  <a:srgbClr val="000000"/>
                </a:solidFill>
              </a:defRPr>
            </a:pPr>
          </a:p>
        </p:txBody>
      </p:sp>
      <p:sp>
        <p:nvSpPr>
          <p:cNvPr id="199" name="Ethernet"/>
          <p:cNvSpPr txBox="1"/>
          <p:nvPr/>
        </p:nvSpPr>
        <p:spPr>
          <a:xfrm>
            <a:off x="1121689" y="4778820"/>
            <a:ext cx="969722" cy="3810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Ethernet</a:t>
            </a:r>
          </a:p>
        </p:txBody>
      </p:sp>
      <p:sp>
        <p:nvSpPr>
          <p:cNvPr id="200" name="Line"/>
          <p:cNvSpPr/>
          <p:nvPr/>
        </p:nvSpPr>
        <p:spPr>
          <a:xfrm flipV="1">
            <a:off x="2715076" y="1911934"/>
            <a:ext cx="3361391" cy="4177131"/>
          </a:xfrm>
          <a:prstGeom prst="line">
            <a:avLst/>
          </a:prstGeom>
          <a:ln w="38100" cap="rnd">
            <a:solidFill>
              <a:srgbClr val="FFFFFF"/>
            </a:solidFill>
            <a:custDash>
              <a:ds d="100000" sp="200000"/>
            </a:custDash>
            <a:miter lim="400000"/>
            <a:headEnd type="triangle"/>
            <a:tailEnd type="triangle"/>
          </a:ln>
        </p:spPr>
        <p:txBody>
          <a:bodyPr lIns="50800" tIns="50800" rIns="50800" bIns="50800" anchor="ctr"/>
          <a:lstStyle/>
          <a:p>
            <a:pPr>
              <a:defRPr sz="2400">
                <a:solidFill>
                  <a:srgbClr val="000000"/>
                </a:solidFill>
              </a:defRPr>
            </a:pPr>
          </a:p>
        </p:txBody>
      </p:sp>
      <p:sp>
        <p:nvSpPr>
          <p:cNvPr id="201" name="Internet"/>
          <p:cNvSpPr txBox="1"/>
          <p:nvPr/>
        </p:nvSpPr>
        <p:spPr>
          <a:xfrm rot="19020000">
            <a:off x="3444487" y="3468456"/>
            <a:ext cx="1355054" cy="469901"/>
          </a:xfrm>
          <a:prstGeom prst="rect">
            <a:avLst/>
          </a:prstGeom>
          <a:ln w="3175">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lvl1pPr>
          </a:lstStyle>
          <a:p>
            <a:pPr/>
            <a:r>
              <a:t>Internet</a:t>
            </a:r>
          </a:p>
        </p:txBody>
      </p:sp>
      <p:sp>
        <p:nvSpPr>
          <p:cNvPr id="202" name="Line"/>
          <p:cNvSpPr/>
          <p:nvPr/>
        </p:nvSpPr>
        <p:spPr>
          <a:xfrm>
            <a:off x="9307898" y="4131947"/>
            <a:ext cx="1" cy="844076"/>
          </a:xfrm>
          <a:prstGeom prst="line">
            <a:avLst/>
          </a:prstGeom>
          <a:ln w="25400">
            <a:solidFill>
              <a:srgbClr val="FFFFFF"/>
            </a:solidFill>
            <a:miter lim="400000"/>
            <a:headEnd type="triangle"/>
            <a:tailEnd type="triangle"/>
          </a:ln>
        </p:spPr>
        <p:txBody>
          <a:bodyPr lIns="50800" tIns="50800" rIns="50800" bIns="50800" anchor="ctr"/>
          <a:lstStyle/>
          <a:p>
            <a:pPr>
              <a:defRPr sz="2400">
                <a:solidFill>
                  <a:srgbClr val="000000"/>
                </a:solidFill>
              </a:defRPr>
            </a:pPr>
          </a:p>
        </p:txBody>
      </p:sp>
      <p:sp>
        <p:nvSpPr>
          <p:cNvPr id="203" name="RESTful API, WebSocket"/>
          <p:cNvSpPr txBox="1"/>
          <p:nvPr/>
        </p:nvSpPr>
        <p:spPr>
          <a:xfrm>
            <a:off x="5843956" y="4270145"/>
            <a:ext cx="3462834" cy="4699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RESTful API, WebSocket</a:t>
            </a:r>
          </a:p>
        </p:txBody>
      </p:sp>
      <p:sp>
        <p:nvSpPr>
          <p:cNvPr id="204" name="Line"/>
          <p:cNvSpPr/>
          <p:nvPr/>
        </p:nvSpPr>
        <p:spPr>
          <a:xfrm flipV="1">
            <a:off x="8344351" y="6847596"/>
            <a:ext cx="1" cy="1268460"/>
          </a:xfrm>
          <a:prstGeom prst="line">
            <a:avLst/>
          </a:prstGeom>
          <a:ln w="38100" cap="rnd">
            <a:solidFill>
              <a:srgbClr val="FFFFFF"/>
            </a:solidFill>
            <a:custDash>
              <a:ds d="100000" sp="200000"/>
            </a:custDash>
            <a:miter lim="400000"/>
            <a:headEnd type="triangle"/>
            <a:tailEnd type="triangle"/>
          </a:ln>
        </p:spPr>
        <p:txBody>
          <a:bodyPr lIns="50800" tIns="50800" rIns="50800" bIns="50800" anchor="ctr"/>
          <a:lstStyle/>
          <a:p>
            <a:pPr>
              <a:defRPr sz="2400">
                <a:solidFill>
                  <a:srgbClr val="000000"/>
                </a:solidFill>
              </a:defRPr>
            </a:pPr>
          </a:p>
        </p:txBody>
      </p:sp>
      <p:sp>
        <p:nvSpPr>
          <p:cNvPr id="205" name="Internet"/>
          <p:cNvSpPr txBox="1"/>
          <p:nvPr/>
        </p:nvSpPr>
        <p:spPr>
          <a:xfrm>
            <a:off x="8353071" y="7246876"/>
            <a:ext cx="1153365" cy="469901"/>
          </a:xfrm>
          <a:prstGeom prst="rect">
            <a:avLst/>
          </a:prstGeom>
          <a:ln w="3175">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Internet</a:t>
            </a:r>
          </a:p>
        </p:txBody>
      </p:sp>
      <p:sp>
        <p:nvSpPr>
          <p:cNvPr id="206" name="Satellite Controller"/>
          <p:cNvSpPr/>
          <p:nvPr/>
        </p:nvSpPr>
        <p:spPr>
          <a:xfrm>
            <a:off x="6145193" y="879893"/>
            <a:ext cx="1753891" cy="1270001"/>
          </a:xfrm>
          <a:prstGeom prst="roundRect">
            <a:avLst>
              <a:gd name="adj" fmla="val 1500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lvl1pPr>
          </a:lstStyle>
          <a:p>
            <a:pPr/>
            <a:r>
              <a:t>Satellite Controller</a:t>
            </a:r>
          </a:p>
        </p:txBody>
      </p:sp>
      <p:sp>
        <p:nvSpPr>
          <p:cNvPr id="207" name="Slide Number"/>
          <p:cNvSpPr txBox="1"/>
          <p:nvPr>
            <p:ph type="sldNum" sz="quarter" idx="4294967295"/>
          </p:nvPr>
        </p:nvSpPr>
        <p:spPr>
          <a:xfrm>
            <a:off x="6396697" y="8153400"/>
            <a:ext cx="201881"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oftware stack"/>
          <p:cNvSpPr txBox="1"/>
          <p:nvPr>
            <p:ph type="title"/>
          </p:nvPr>
        </p:nvSpPr>
        <p:spPr>
          <a:prstGeom prst="rect">
            <a:avLst/>
          </a:prstGeom>
        </p:spPr>
        <p:txBody>
          <a:bodyPr/>
          <a:lstStyle/>
          <a:p>
            <a:pPr/>
            <a:r>
              <a:t>Software stack</a:t>
            </a:r>
          </a:p>
        </p:txBody>
      </p:sp>
      <p:sp>
        <p:nvSpPr>
          <p:cNvPr id="212" name="Python, PHP, Javascript, Fortran, Bash…"/>
          <p:cNvSpPr txBox="1"/>
          <p:nvPr>
            <p:ph type="body" sz="half" idx="1"/>
          </p:nvPr>
        </p:nvSpPr>
        <p:spPr>
          <a:prstGeom prst="rect">
            <a:avLst/>
          </a:prstGeom>
        </p:spPr>
        <p:txBody>
          <a:bodyPr/>
          <a:lstStyle/>
          <a:p>
            <a:pPr marL="411479" indent="-411479" defTabSz="554990">
              <a:spcBef>
                <a:spcPts val="3900"/>
              </a:spcBef>
              <a:defRPr sz="3420"/>
            </a:pPr>
            <a:r>
              <a:t>Python, PHP, Javascript, Fortran, Bash</a:t>
            </a:r>
          </a:p>
          <a:p>
            <a:pPr marL="411479" indent="-411479" defTabSz="554990">
              <a:spcBef>
                <a:spcPts val="3900"/>
              </a:spcBef>
              <a:defRPr sz="3420"/>
            </a:pPr>
            <a:r>
              <a:t>JSON, PostgreSQL</a:t>
            </a:r>
          </a:p>
          <a:p>
            <a:pPr marL="411479" indent="-411479" defTabSz="554990">
              <a:spcBef>
                <a:spcPts val="3900"/>
              </a:spcBef>
              <a:defRPr sz="3420"/>
            </a:pPr>
            <a:r>
              <a:t>Django, Node.js, Apache, RabbitMQ</a:t>
            </a:r>
          </a:p>
          <a:p>
            <a:pPr marL="411479" indent="-411479" defTabSz="554990">
              <a:spcBef>
                <a:spcPts val="3900"/>
              </a:spcBef>
              <a:defRPr sz="3420"/>
            </a:pPr>
            <a:r>
              <a:t>React, Websocket/SockJS, STOMP</a:t>
            </a:r>
          </a:p>
          <a:p>
            <a:pPr marL="411479" indent="-411479" defTabSz="554990">
              <a:spcBef>
                <a:spcPts val="3900"/>
              </a:spcBef>
              <a:defRPr sz="3420"/>
            </a:pPr>
            <a:r>
              <a:t>Telegram</a:t>
            </a:r>
          </a:p>
        </p:txBody>
      </p:sp>
      <p:sp>
        <p:nvSpPr>
          <p:cNvPr id="213" name="Slide Number"/>
          <p:cNvSpPr txBox="1"/>
          <p:nvPr>
            <p:ph type="sldNum" sz="quarter" idx="4294967295"/>
          </p:nvPr>
        </p:nvSpPr>
        <p:spPr>
          <a:xfrm>
            <a:off x="6396697" y="8153400"/>
            <a:ext cx="201881"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D Downloader"/>
          <p:cNvSpPr txBox="1"/>
          <p:nvPr>
            <p:ph type="title"/>
          </p:nvPr>
        </p:nvSpPr>
        <p:spPr>
          <a:prstGeom prst="rect">
            <a:avLst/>
          </a:prstGeom>
        </p:spPr>
        <p:txBody>
          <a:bodyPr/>
          <a:lstStyle/>
          <a:p>
            <a:pPr/>
            <a:r>
              <a:t>SD Downloader</a:t>
            </a:r>
          </a:p>
        </p:txBody>
      </p:sp>
      <p:sp>
        <p:nvSpPr>
          <p:cNvPr id="218" name="Slide Number"/>
          <p:cNvSpPr txBox="1"/>
          <p:nvPr>
            <p:ph type="sldNum" sz="quarter" idx="4294967295"/>
          </p:nvPr>
        </p:nvSpPr>
        <p:spPr>
          <a:xfrm>
            <a:off x="6396697" y="8121650"/>
            <a:ext cx="201881" cy="317500"/>
          </a:xfrm>
          <a:prstGeom prst="rect">
            <a:avLst/>
          </a:prstGeom>
          <a:extLst>
            <a:ext uri="{C572A759-6A51-4108-AA02-DFA0A04FC94B}">
              <ma14:wrappingTextBoxFlag xmlns:ma14="http://schemas.microsoft.com/office/mac/drawingml/2011/main" val="1"/>
            </a:ext>
          </a:extLst>
        </p:spPr>
        <p:txBody>
          <a:bodyPr lIns="38100" tIns="38100" rIns="38100" bIns="38100" anchor="b"/>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The stages of a data processing cycle"/>
          <p:cNvSpPr txBox="1"/>
          <p:nvPr>
            <p:ph type="title"/>
          </p:nvPr>
        </p:nvSpPr>
        <p:spPr>
          <a:prstGeom prst="rect">
            <a:avLst/>
          </a:prstGeom>
        </p:spPr>
        <p:txBody>
          <a:bodyPr/>
          <a:lstStyle>
            <a:lvl1pPr defTabSz="373887">
              <a:defRPr sz="4992"/>
            </a:lvl1pPr>
          </a:lstStyle>
          <a:p>
            <a:pPr/>
            <a:r>
              <a:t>The stages of a data processing cycle</a:t>
            </a:r>
          </a:p>
        </p:txBody>
      </p:sp>
      <p:sp>
        <p:nvSpPr>
          <p:cNvPr id="223" name="Connecting to data sources…"/>
          <p:cNvSpPr txBox="1"/>
          <p:nvPr>
            <p:ph type="body" sz="half" idx="1"/>
          </p:nvPr>
        </p:nvSpPr>
        <p:spPr>
          <a:prstGeom prst="rect">
            <a:avLst/>
          </a:prstGeom>
        </p:spPr>
        <p:txBody>
          <a:bodyPr/>
          <a:lstStyle/>
          <a:p>
            <a:pPr marL="285870" indent="-285870" defTabSz="385572">
              <a:spcBef>
                <a:spcPts val="2700"/>
              </a:spcBef>
              <a:defRPr sz="2376"/>
            </a:pPr>
            <a:r>
              <a:t>Connecting to data sources</a:t>
            </a:r>
          </a:p>
          <a:p>
            <a:pPr marL="285870" indent="-285870" defTabSz="385572">
              <a:spcBef>
                <a:spcPts val="2700"/>
              </a:spcBef>
              <a:defRPr sz="2376"/>
            </a:pPr>
            <a:r>
              <a:t>Downloading new data (recovery after interruptions)</a:t>
            </a:r>
          </a:p>
          <a:p>
            <a:pPr marL="285870" indent="-285870" defTabSz="385572">
              <a:spcBef>
                <a:spcPts val="2700"/>
              </a:spcBef>
              <a:defRPr sz="2376"/>
            </a:pPr>
            <a:r>
              <a:t>Extracting instrument data (level-0) from the raw data (optional)</a:t>
            </a:r>
          </a:p>
          <a:p>
            <a:pPr marL="285870" indent="-285870" defTabSz="385572">
              <a:spcBef>
                <a:spcPts val="2700"/>
              </a:spcBef>
              <a:defRPr sz="2376"/>
            </a:pPr>
            <a:r>
              <a:t>Processing level-0 data and producing level-1 data</a:t>
            </a:r>
          </a:p>
          <a:p>
            <a:pPr marL="285870" indent="-285870" defTabSz="385572">
              <a:spcBef>
                <a:spcPts val="2700"/>
              </a:spcBef>
              <a:defRPr sz="2376"/>
            </a:pPr>
            <a:r>
              <a:t>Loading level-1 data to the database and calculating mean values</a:t>
            </a:r>
          </a:p>
          <a:p>
            <a:pPr marL="285870" indent="-285870" defTabSz="385572">
              <a:spcBef>
                <a:spcPts val="2700"/>
              </a:spcBef>
              <a:defRPr sz="2376"/>
            </a:pPr>
            <a:r>
              <a:t>Moving all data to the storage (compression is optional)</a:t>
            </a:r>
          </a:p>
        </p:txBody>
      </p:sp>
      <p:sp>
        <p:nvSpPr>
          <p:cNvPr id="224" name="Slide Number"/>
          <p:cNvSpPr txBox="1"/>
          <p:nvPr>
            <p:ph type="sldNum" sz="quarter" idx="4294967295"/>
          </p:nvPr>
        </p:nvSpPr>
        <p:spPr>
          <a:xfrm>
            <a:off x="6396697" y="8153400"/>
            <a:ext cx="201881" cy="317500"/>
          </a:xfrm>
          <a:prstGeom prst="rect">
            <a:avLst/>
          </a:prstGeom>
          <a:extLst>
            <a:ext uri="{C572A759-6A51-4108-AA02-DFA0A04FC94B}">
              <ma14:wrappingTextBoxFlag xmlns:ma14="http://schemas.microsoft.com/office/mac/drawingml/2011/main" val="1"/>
            </a:ext>
          </a:extLst>
        </p:spPr>
        <p:txBody>
          <a:bodyPr lIns="38100" tIns="38100" rIns="38100" bIns="38100"/>
          <a:lstStyle>
            <a:lvl1pPr>
              <a:defRPr sz="16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0" dir="18900000">
              <a:srgbClr val="000000">
                <a:alpha val="80000"/>
              </a:srgbClr>
            </a:outerShdw>
          </a:effectLst>
        </a:effectStyle>
        <a:effectStyle>
          <a:effectLst>
            <a:outerShdw sx="100000" sy="100000" kx="0" ky="0" algn="b" rotWithShape="0" blurRad="50800" dist="0" dir="18900000">
              <a:srgbClr val="000000">
                <a:alpha val="80000"/>
              </a:srgbClr>
            </a:outerShdw>
          </a:effectLst>
        </a:effectStyle>
        <a:effectStyle>
          <a:effectLst>
            <a:outerShdw sx="100000" sy="100000" kx="0" ky="0" algn="b" rotWithShape="0" blurRad="508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3175" cap="flat">
          <a:noFill/>
          <a:miter lim="400000"/>
        </a:ln>
        <a:effectLst>
          <a:outerShdw sx="100000" sy="100000" kx="0" ky="0" algn="b" rotWithShape="0" blurRad="50800" dist="0" dir="18900000">
            <a:srgbClr val="000000">
              <a:alpha val="80000"/>
            </a:srgbClr>
          </a:outerShdw>
        </a:effectLst>
        <a:sp3d/>
      </a:spPr>
      <a:bodyPr rot="0" spcFirstLastPara="1" vertOverflow="overflow" horzOverflow="overflow" vert="horz" wrap="square" lIns="38100" tIns="38100" rIns="38100" bIns="381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0" dir="18900000">
              <a:srgbClr val="000000">
                <a:alpha val="80000"/>
              </a:srgbClr>
            </a:outerShdw>
          </a:effectLst>
        </a:effectStyle>
        <a:effectStyle>
          <a:effectLst>
            <a:outerShdw sx="100000" sy="100000" kx="0" ky="0" algn="b" rotWithShape="0" blurRad="50800" dist="0" dir="18900000">
              <a:srgbClr val="000000">
                <a:alpha val="80000"/>
              </a:srgbClr>
            </a:outerShdw>
          </a:effectLst>
        </a:effectStyle>
        <a:effectStyle>
          <a:effectLst>
            <a:outerShdw sx="100000" sy="100000" kx="0" ky="0" algn="b" rotWithShape="0" blurRad="508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3175" cap="flat">
          <a:noFill/>
          <a:miter lim="400000"/>
        </a:ln>
        <a:effectLst>
          <a:outerShdw sx="100000" sy="100000" kx="0" ky="0" algn="b" rotWithShape="0" blurRad="50800" dist="0" dir="18900000">
            <a:srgbClr val="000000">
              <a:alpha val="80000"/>
            </a:srgbClr>
          </a:outerShdw>
        </a:effectLst>
        <a:sp3d/>
      </a:spPr>
      <a:bodyPr rot="0" spcFirstLastPara="1" vertOverflow="overflow" horzOverflow="overflow" vert="horz" wrap="square" lIns="38100" tIns="38100" rIns="38100" bIns="381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