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0"/>
  </p:notesMasterIdLst>
  <p:handoutMasterIdLst>
    <p:handoutMasterId r:id="rId21"/>
  </p:handoutMasterIdLst>
  <p:sldIdLst>
    <p:sldId id="440" r:id="rId2"/>
    <p:sldId id="377" r:id="rId3"/>
    <p:sldId id="469" r:id="rId4"/>
    <p:sldId id="468" r:id="rId5"/>
    <p:sldId id="436" r:id="rId6"/>
    <p:sldId id="467" r:id="rId7"/>
    <p:sldId id="458" r:id="rId8"/>
    <p:sldId id="393" r:id="rId9"/>
    <p:sldId id="481" r:id="rId10"/>
    <p:sldId id="478" r:id="rId11"/>
    <p:sldId id="475" r:id="rId12"/>
    <p:sldId id="465" r:id="rId13"/>
    <p:sldId id="464" r:id="rId14"/>
    <p:sldId id="479" r:id="rId15"/>
    <p:sldId id="480" r:id="rId16"/>
    <p:sldId id="484" r:id="rId17"/>
    <p:sldId id="485" r:id="rId18"/>
    <p:sldId id="423" r:id="rId19"/>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99CC"/>
    <a:srgbClr val="FF9933"/>
    <a:srgbClr val="009999"/>
    <a:srgbClr val="EAEAEA"/>
    <a:srgbClr val="33CCCC"/>
    <a:srgbClr val="00FFCC"/>
    <a:srgbClr val="CC3399"/>
    <a:srgbClr val="FF66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59" autoAdjust="0"/>
    <p:restoredTop sz="91313" autoAdjust="0"/>
  </p:normalViewPr>
  <p:slideViewPr>
    <p:cSldViewPr>
      <p:cViewPr varScale="1">
        <p:scale>
          <a:sx n="121" d="100"/>
          <a:sy n="121" d="100"/>
        </p:scale>
        <p:origin x="-1344" y="-102"/>
      </p:cViewPr>
      <p:guideLst>
        <p:guide orient="horz" pos="2160"/>
        <p:guide pos="2880"/>
      </p:guideLst>
    </p:cSldViewPr>
  </p:slideViewPr>
  <p:outlineViewPr>
    <p:cViewPr>
      <p:scale>
        <a:sx n="33" d="100"/>
        <a:sy n="33" d="100"/>
      </p:scale>
      <p:origin x="0" y="235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1" d="100"/>
          <a:sy n="81" d="100"/>
        </p:scale>
        <p:origin x="-2082" y="-66"/>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ru-RU"/>
          </a:p>
        </p:txBody>
      </p:sp>
      <p:sp>
        <p:nvSpPr>
          <p:cNvPr id="17411" name="Rectangle 3"/>
          <p:cNvSpPr>
            <a:spLocks noGrp="1" noChangeArrowheads="1"/>
          </p:cNvSpPr>
          <p:nvPr>
            <p:ph type="dt" sz="quarter" idx="1"/>
          </p:nvPr>
        </p:nvSpPr>
        <p:spPr bwMode="auto">
          <a:xfrm>
            <a:off x="3852016"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ru-RU"/>
          </a:p>
        </p:txBody>
      </p:sp>
      <p:sp>
        <p:nvSpPr>
          <p:cNvPr id="17412" name="Rectangle 4"/>
          <p:cNvSpPr>
            <a:spLocks noGrp="1" noChangeArrowheads="1"/>
          </p:cNvSpPr>
          <p:nvPr>
            <p:ph type="ftr" sz="quarter" idx="2"/>
          </p:nvPr>
        </p:nvSpPr>
        <p:spPr bwMode="auto">
          <a:xfrm>
            <a:off x="0" y="9380537"/>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r>
              <a:rPr lang="en-US"/>
              <a:t>Institute for Mathematical Modeling RAS</a:t>
            </a:r>
          </a:p>
        </p:txBody>
      </p:sp>
      <p:sp>
        <p:nvSpPr>
          <p:cNvPr id="17413" name="Rectangle 5"/>
          <p:cNvSpPr>
            <a:spLocks noGrp="1" noChangeArrowheads="1"/>
          </p:cNvSpPr>
          <p:nvPr>
            <p:ph type="sldNum" sz="quarter" idx="3"/>
          </p:nvPr>
        </p:nvSpPr>
        <p:spPr bwMode="auto">
          <a:xfrm>
            <a:off x="3852016" y="9380537"/>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9D4D48A1-3C58-4241-8CEB-276DE2C5BD32}"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ru-RU"/>
          </a:p>
        </p:txBody>
      </p:sp>
      <p:sp>
        <p:nvSpPr>
          <p:cNvPr id="15363" name="Rectangle 3"/>
          <p:cNvSpPr>
            <a:spLocks noGrp="1" noChangeArrowheads="1"/>
          </p:cNvSpPr>
          <p:nvPr>
            <p:ph type="dt" idx="1"/>
          </p:nvPr>
        </p:nvSpPr>
        <p:spPr bwMode="auto">
          <a:xfrm>
            <a:off x="3852016"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ru-RU"/>
          </a:p>
        </p:txBody>
      </p:sp>
      <p:sp>
        <p:nvSpPr>
          <p:cNvPr id="1638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06357" y="4690269"/>
            <a:ext cx="4984962"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5366" name="Rectangle 6"/>
          <p:cNvSpPr>
            <a:spLocks noGrp="1" noChangeArrowheads="1"/>
          </p:cNvSpPr>
          <p:nvPr>
            <p:ph type="ftr" sz="quarter" idx="4"/>
          </p:nvPr>
        </p:nvSpPr>
        <p:spPr bwMode="auto">
          <a:xfrm>
            <a:off x="0" y="9380537"/>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ru-RU"/>
          </a:p>
        </p:txBody>
      </p:sp>
      <p:sp>
        <p:nvSpPr>
          <p:cNvPr id="15367" name="Rectangle 7"/>
          <p:cNvSpPr>
            <a:spLocks noGrp="1" noChangeArrowheads="1"/>
          </p:cNvSpPr>
          <p:nvPr>
            <p:ph type="sldNum" sz="quarter" idx="5"/>
          </p:nvPr>
        </p:nvSpPr>
        <p:spPr bwMode="auto">
          <a:xfrm>
            <a:off x="3852016" y="9380537"/>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DF6B4D50-325D-439F-84DA-0A63405584B8}"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DF6B4D50-325D-439F-84DA-0A63405584B8}" type="slidenum">
              <a:rPr lang="ru-RU" smtClean="0"/>
              <a:pPr>
                <a:defRPr/>
              </a:pPr>
              <a:t>5</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DF6B4D50-325D-439F-84DA-0A63405584B8}" type="slidenum">
              <a:rPr lang="ru-RU" smtClean="0"/>
              <a:pPr>
                <a:defRPr/>
              </a:pPr>
              <a:t>9</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DF6B4D50-325D-439F-84DA-0A63405584B8}" type="slidenum">
              <a:rPr lang="ru-RU" smtClean="0"/>
              <a:pPr>
                <a:defRPr/>
              </a:pPr>
              <a:t>10</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p:spPr>
        <p:txBody>
          <a:bodyPr/>
          <a:lstStyle/>
          <a:p>
            <a:endParaRPr lang="ru-RU" smtClean="0"/>
          </a:p>
        </p:txBody>
      </p:sp>
      <p:sp>
        <p:nvSpPr>
          <p:cNvPr id="4" name="Номер слайда 3"/>
          <p:cNvSpPr>
            <a:spLocks noGrp="1"/>
          </p:cNvSpPr>
          <p:nvPr>
            <p:ph type="sldNum" sz="quarter" idx="5"/>
          </p:nvPr>
        </p:nvSpPr>
        <p:spPr/>
        <p:txBody>
          <a:bodyPr/>
          <a:lstStyle/>
          <a:p>
            <a:pPr>
              <a:defRPr/>
            </a:pPr>
            <a:fld id="{DB9A6C6F-FE1C-4482-AE7F-3B83F5FBFEEB}" type="slidenum">
              <a:rPr lang="ru-RU" smtClean="0"/>
              <a:pPr>
                <a:defRPr/>
              </a:pPr>
              <a:t>18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2D12F60-4836-4F2E-9F37-E42B8286640F}" type="datetime1">
              <a:rPr lang="ru-RU"/>
              <a:pPr>
                <a:defRPr/>
              </a:pPr>
              <a:t>30.06.2017</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E15AEE4-CA50-48FF-8078-84477A1F235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90DCD78-B4B1-4CBF-941F-2D9AE158A6ED}" type="datetime1">
              <a:rPr lang="ru-RU"/>
              <a:pPr>
                <a:defRPr/>
              </a:pPr>
              <a:t>30.06.2017</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D0D119-8842-413D-BF5E-28581EFF8FA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C10BC61-B6E2-4498-A60B-B96C7A607D41}" type="datetime1">
              <a:rPr lang="ru-RU"/>
              <a:pPr>
                <a:defRPr/>
              </a:pPr>
              <a:t>30.06.2017</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C43E295-6D5D-4E69-BACD-9835B07A321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370013" y="301625"/>
            <a:ext cx="7313612"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1370013" y="1827213"/>
            <a:ext cx="3579812"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102225" y="1827213"/>
            <a:ext cx="3581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1370013" y="3960813"/>
            <a:ext cx="3579812"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5102225" y="3960813"/>
            <a:ext cx="3581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fld id="{AD236C8F-B25E-4D6C-9334-A0B1B8A00B66}" type="datetime1">
              <a:rPr lang="ru-RU"/>
              <a:pPr>
                <a:defRPr/>
              </a:pPr>
              <a:t>30.06.2017</a:t>
            </a:fld>
            <a:endParaRPr lang="ru-RU"/>
          </a:p>
        </p:txBody>
      </p:sp>
      <p:sp>
        <p:nvSpPr>
          <p:cNvPr id="8" name="Rectangle 9"/>
          <p:cNvSpPr>
            <a:spLocks noGrp="1" noChangeArrowheads="1"/>
          </p:cNvSpPr>
          <p:nvPr>
            <p:ph type="ftr" sz="quarter" idx="11"/>
          </p:nvPr>
        </p:nvSpPr>
        <p:spPr>
          <a:ln/>
        </p:spPr>
        <p:txBody>
          <a:bodyPr/>
          <a:lstStyle>
            <a:lvl1pPr>
              <a:defRPr/>
            </a:lvl1pPr>
          </a:lstStyle>
          <a:p>
            <a:pPr>
              <a:defRPr/>
            </a:pPr>
            <a:endParaRPr lang="ru-RU"/>
          </a:p>
        </p:txBody>
      </p:sp>
      <p:sp>
        <p:nvSpPr>
          <p:cNvPr id="9" name="Rectangle 10"/>
          <p:cNvSpPr>
            <a:spLocks noGrp="1" noChangeArrowheads="1"/>
          </p:cNvSpPr>
          <p:nvPr>
            <p:ph type="sldNum" sz="quarter" idx="12"/>
          </p:nvPr>
        </p:nvSpPr>
        <p:spPr>
          <a:ln/>
        </p:spPr>
        <p:txBody>
          <a:bodyPr/>
          <a:lstStyle>
            <a:lvl1pPr>
              <a:defRPr/>
            </a:lvl1pPr>
          </a:lstStyle>
          <a:p>
            <a:pPr>
              <a:defRPr/>
            </a:pPr>
            <a:fld id="{FFEB5CD9-4665-4204-96B5-449170C0A82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6A748D5-70FF-4EDB-9737-3C115A3D01C7}" type="datetime1">
              <a:rPr lang="ru-RU"/>
              <a:pPr>
                <a:defRPr/>
              </a:pPr>
              <a:t>30.06.2017</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D044708-45E6-497E-9E2B-7DAE658A4AF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7D85748E-5482-45E9-AFDA-BC553CFDAB39}" type="datetime1">
              <a:rPr lang="ru-RU"/>
              <a:pPr>
                <a:defRPr/>
              </a:pPr>
              <a:t>30.06.2017</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E32D72-A62E-4D1B-A28F-C6853BADE2D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7286BFA8-799B-42A8-9DC8-3D1213B0E096}" type="datetime1">
              <a:rPr lang="ru-RU"/>
              <a:pPr>
                <a:defRPr/>
              </a:pPr>
              <a:t>30.06.2017</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E120EF0-5011-471C-AFE7-06D1D7879FF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79AEEB8F-ABCD-4BD5-8D4B-D2E0E5F1868F}" type="datetime1">
              <a:rPr lang="ru-RU"/>
              <a:pPr>
                <a:defRPr/>
              </a:pPr>
              <a:t>30.06.2017</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7D930E7-8BF6-4E1F-9283-921037F3461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10F73CA8-8D87-4D0F-87FD-B4DA8C4294E6}" type="datetime1">
              <a:rPr lang="ru-RU"/>
              <a:pPr>
                <a:defRPr/>
              </a:pPr>
              <a:t>30.06.2017</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B1CBA61-AE4F-4D18-ADF4-45DD0F1E1D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1F74FF8-1DFC-4383-A5B0-4820E7B67E67}" type="datetime1">
              <a:rPr lang="ru-RU"/>
              <a:pPr>
                <a:defRPr/>
              </a:pPr>
              <a:t>30.06.2017</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6D3F7AF-5BCA-463D-8B5A-53272E89CA6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BDF870F-1F7B-42ED-8B36-A75DD5299093}" type="datetime1">
              <a:rPr lang="ru-RU"/>
              <a:pPr>
                <a:defRPr/>
              </a:pPr>
              <a:t>30.06.2017</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C7DF315-12A6-4B43-A00C-C1F80BCDC91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6BFE2046-6CF6-4F58-84A8-DB73752392BE}" type="datetime1">
              <a:rPr lang="ru-RU"/>
              <a:pPr>
                <a:defRPr/>
              </a:pPr>
              <a:t>30.06.2017</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198CCBE-5049-4119-B75B-32FCDBE9C1B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A296F53-6D93-47A3-B89E-AA609650202F}" type="datetime1">
              <a:rPr lang="ru-RU"/>
              <a:pPr>
                <a:defRPr/>
              </a:pPr>
              <a:t>30.06.2017</a:t>
            </a:fld>
            <a:endParaRPr lang="ru-RU"/>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D87D15-D40F-4721-A4B2-BFE073A8AF2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file:///D:\MARINA_MAIN_DIR\MMCP2017_&#1044;&#1091;&#1073;&#1085;&#1072;\3D_infiltration.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D:\MARINA_MAIN_DIR\MMCP2017_&#1044;&#1091;&#1073;&#1085;&#1072;\3D%20Infiltration.av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467544" y="1988840"/>
            <a:ext cx="8135937" cy="1440160"/>
          </a:xfrm>
        </p:spPr>
        <p:txBody>
          <a:bodyPr anchor="b"/>
          <a:lstStyle/>
          <a:p>
            <a:pPr eaLnBrk="1" hangingPunct="1">
              <a:lnSpc>
                <a:spcPct val="150000"/>
              </a:lnSpc>
              <a:defRPr/>
            </a:pPr>
            <a:r>
              <a:rPr lang="en-US" sz="2800" b="1" cap="all" dirty="0" smtClean="0">
                <a:solidFill>
                  <a:schemeClr val="accent1">
                    <a:lumMod val="25000"/>
                  </a:schemeClr>
                </a:solidFill>
                <a:effectLst>
                  <a:outerShdw blurRad="38100" dist="38100" dir="2700000" algn="tl">
                    <a:srgbClr val="000000">
                      <a:alpha val="43137"/>
                    </a:srgbClr>
                  </a:outerShdw>
                </a:effectLst>
              </a:rPr>
              <a:t>Algorithm of the explicit type for porous medium flow simulation</a:t>
            </a:r>
            <a:endParaRPr lang="ru-RU" sz="2800" b="1" cap="all" dirty="0" smtClean="0">
              <a:solidFill>
                <a:schemeClr val="accent1">
                  <a:lumMod val="25000"/>
                </a:schemeClr>
              </a:solidFill>
              <a:effectLst>
                <a:outerShdw blurRad="38100" dist="38100" dir="2700000" algn="tl">
                  <a:srgbClr val="000000">
                    <a:alpha val="43137"/>
                  </a:srgbClr>
                </a:outerShdw>
              </a:effectLst>
            </a:endParaRPr>
          </a:p>
        </p:txBody>
      </p:sp>
      <p:sp>
        <p:nvSpPr>
          <p:cNvPr id="7171" name="Подзаголовок 2"/>
          <p:cNvSpPr>
            <a:spLocks noGrp="1"/>
          </p:cNvSpPr>
          <p:nvPr>
            <p:ph type="subTitle" idx="4294967295"/>
          </p:nvPr>
        </p:nvSpPr>
        <p:spPr>
          <a:xfrm>
            <a:off x="611560" y="3717032"/>
            <a:ext cx="7992888" cy="2448272"/>
          </a:xfrm>
        </p:spPr>
        <p:txBody>
          <a:bodyPr/>
          <a:lstStyle/>
          <a:p>
            <a:pPr marL="0" indent="0" algn="ctr" eaLnBrk="1" hangingPunct="1">
              <a:buFontTx/>
              <a:buNone/>
            </a:pPr>
            <a:r>
              <a:rPr lang="en-US" sz="2400" b="1" dirty="0" smtClean="0"/>
              <a:t>Marina </a:t>
            </a:r>
            <a:r>
              <a:rPr lang="en-US" sz="2400" b="1" dirty="0" err="1" smtClean="0"/>
              <a:t>Trapeznikova</a:t>
            </a:r>
            <a:r>
              <a:rPr lang="en-US" sz="2400" b="1" dirty="0" smtClean="0"/>
              <a:t>, Natalia </a:t>
            </a:r>
            <a:r>
              <a:rPr lang="en-US" sz="2400" b="1" dirty="0" err="1" smtClean="0"/>
              <a:t>Churbanova</a:t>
            </a:r>
            <a:r>
              <a:rPr lang="en-US" sz="2400" b="1" dirty="0" smtClean="0"/>
              <a:t> and </a:t>
            </a:r>
          </a:p>
          <a:p>
            <a:pPr marL="0" indent="0" algn="ctr" eaLnBrk="1" hangingPunct="1">
              <a:buFontTx/>
              <a:buNone/>
            </a:pPr>
            <a:r>
              <a:rPr lang="en-US" sz="2400" b="1" dirty="0" err="1" smtClean="0"/>
              <a:t>Anastasiya</a:t>
            </a:r>
            <a:r>
              <a:rPr lang="en-US" sz="2400" b="1" dirty="0" smtClean="0"/>
              <a:t> </a:t>
            </a:r>
            <a:r>
              <a:rPr lang="en-US" sz="2400" b="1" dirty="0" err="1" smtClean="0"/>
              <a:t>Lyupa</a:t>
            </a:r>
            <a:endParaRPr lang="ru-RU" sz="2400" b="1" dirty="0" smtClean="0"/>
          </a:p>
          <a:p>
            <a:pPr marL="0" indent="0" algn="ctr" eaLnBrk="1" hangingPunct="1">
              <a:lnSpc>
                <a:spcPct val="90000"/>
              </a:lnSpc>
              <a:spcBef>
                <a:spcPct val="50000"/>
              </a:spcBef>
              <a:buFontTx/>
              <a:buNone/>
            </a:pPr>
            <a:endParaRPr lang="en-GB" sz="1200" dirty="0" smtClean="0"/>
          </a:p>
          <a:p>
            <a:pPr marL="0" indent="0" algn="ctr" eaLnBrk="1" hangingPunct="1">
              <a:lnSpc>
                <a:spcPct val="90000"/>
              </a:lnSpc>
              <a:spcBef>
                <a:spcPct val="0"/>
              </a:spcBef>
              <a:buFontTx/>
              <a:buNone/>
            </a:pPr>
            <a:r>
              <a:rPr lang="en-GB" sz="2400" dirty="0" err="1" smtClean="0"/>
              <a:t>Keldysh</a:t>
            </a:r>
            <a:r>
              <a:rPr lang="en-GB" sz="2400" dirty="0" smtClean="0"/>
              <a:t> Institute of Applied Mathematics </a:t>
            </a:r>
            <a:r>
              <a:rPr lang="en-US" sz="2400" dirty="0" smtClean="0"/>
              <a:t>RAS</a:t>
            </a:r>
          </a:p>
          <a:p>
            <a:pPr marL="0" indent="0" algn="ctr" eaLnBrk="1" hangingPunct="1">
              <a:lnSpc>
                <a:spcPct val="90000"/>
              </a:lnSpc>
              <a:spcBef>
                <a:spcPct val="0"/>
              </a:spcBef>
              <a:buFontTx/>
              <a:buNone/>
            </a:pPr>
            <a:endParaRPr lang="en-US" sz="1000" dirty="0" smtClean="0"/>
          </a:p>
          <a:p>
            <a:pPr marL="0" indent="0" algn="ctr" eaLnBrk="1" hangingPunct="1">
              <a:lnSpc>
                <a:spcPct val="90000"/>
              </a:lnSpc>
              <a:spcBef>
                <a:spcPct val="0"/>
              </a:spcBef>
              <a:buFontTx/>
              <a:buNone/>
            </a:pPr>
            <a:endParaRPr lang="en-US" sz="1000" dirty="0" smtClean="0"/>
          </a:p>
          <a:p>
            <a:pPr marL="0" indent="0" algn="ctr" eaLnBrk="1" hangingPunct="1">
              <a:lnSpc>
                <a:spcPct val="90000"/>
              </a:lnSpc>
              <a:spcBef>
                <a:spcPct val="0"/>
              </a:spcBef>
              <a:buFontTx/>
              <a:buNone/>
            </a:pPr>
            <a:endParaRPr lang="en-US" sz="1000" dirty="0" smtClean="0"/>
          </a:p>
          <a:p>
            <a:pPr marL="0" indent="0" algn="ctr" eaLnBrk="1" hangingPunct="1">
              <a:lnSpc>
                <a:spcPct val="90000"/>
              </a:lnSpc>
              <a:spcBef>
                <a:spcPct val="0"/>
              </a:spcBef>
              <a:buFontTx/>
              <a:buNone/>
            </a:pPr>
            <a:endParaRPr lang="en-US" sz="1200" i="1" dirty="0" smtClean="0"/>
          </a:p>
          <a:p>
            <a:pPr marL="0" indent="0" algn="ctr" eaLnBrk="1" hangingPunct="1">
              <a:lnSpc>
                <a:spcPct val="90000"/>
              </a:lnSpc>
              <a:spcBef>
                <a:spcPct val="0"/>
              </a:spcBef>
              <a:buFontTx/>
              <a:buNone/>
            </a:pPr>
            <a:r>
              <a:rPr lang="en-US" sz="2000" i="1" dirty="0" smtClean="0"/>
              <a:t>The work is supported by the Russian Foundation for Basic Research</a:t>
            </a:r>
          </a:p>
        </p:txBody>
      </p:sp>
      <p:sp>
        <p:nvSpPr>
          <p:cNvPr id="5" name="Прямоугольник 4"/>
          <p:cNvSpPr/>
          <p:nvPr/>
        </p:nvSpPr>
        <p:spPr>
          <a:xfrm>
            <a:off x="1691680" y="404664"/>
            <a:ext cx="6876256" cy="1323439"/>
          </a:xfrm>
          <a:prstGeom prst="rect">
            <a:avLst/>
          </a:prstGeom>
        </p:spPr>
        <p:txBody>
          <a:bodyPr wrap="square">
            <a:spAutoFit/>
          </a:bodyPr>
          <a:lstStyle/>
          <a:p>
            <a:pPr algn="r"/>
            <a:r>
              <a:rPr lang="en-US" sz="2000" b="1" dirty="0" smtClean="0">
                <a:solidFill>
                  <a:schemeClr val="accent1">
                    <a:lumMod val="25000"/>
                  </a:schemeClr>
                </a:solidFill>
              </a:rPr>
              <a:t>International Conference</a:t>
            </a:r>
          </a:p>
          <a:p>
            <a:pPr algn="r"/>
            <a:r>
              <a:rPr lang="en-US" sz="2000" b="1" dirty="0" smtClean="0">
                <a:solidFill>
                  <a:schemeClr val="accent1">
                    <a:lumMod val="25000"/>
                  </a:schemeClr>
                </a:solidFill>
              </a:rPr>
              <a:t>“Mathematical</a:t>
            </a:r>
            <a:r>
              <a:rPr lang="ru-RU" sz="2000" b="1" dirty="0" smtClean="0">
                <a:solidFill>
                  <a:schemeClr val="accent1">
                    <a:lumMod val="25000"/>
                  </a:schemeClr>
                </a:solidFill>
              </a:rPr>
              <a:t> </a:t>
            </a:r>
            <a:r>
              <a:rPr lang="en-US" sz="2000" b="1" dirty="0" smtClean="0">
                <a:solidFill>
                  <a:schemeClr val="accent1">
                    <a:lumMod val="25000"/>
                  </a:schemeClr>
                </a:solidFill>
              </a:rPr>
              <a:t>Modeling and Computational Physics” </a:t>
            </a:r>
            <a:r>
              <a:rPr lang="en-GB" sz="2000" b="1" dirty="0" smtClean="0">
                <a:solidFill>
                  <a:schemeClr val="accent1">
                    <a:lumMod val="25000"/>
                  </a:schemeClr>
                </a:solidFill>
              </a:rPr>
              <a:t>July 3-7, 2017</a:t>
            </a:r>
          </a:p>
          <a:p>
            <a:pPr algn="r"/>
            <a:r>
              <a:rPr lang="en-GB" sz="2000" b="1" dirty="0" err="1" smtClean="0">
                <a:solidFill>
                  <a:schemeClr val="accent1">
                    <a:lumMod val="25000"/>
                  </a:schemeClr>
                </a:solidFill>
              </a:rPr>
              <a:t>Dubna</a:t>
            </a:r>
            <a:endParaRPr lang="ru-RU" sz="2000" b="1"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251520" y="116632"/>
            <a:ext cx="8605464" cy="1224135"/>
          </a:xfrm>
        </p:spPr>
        <p:txBody>
          <a:bodyPr/>
          <a:lstStyle/>
          <a:p>
            <a:pPr>
              <a:spcBef>
                <a:spcPts val="500"/>
              </a:spcBef>
              <a:spcAft>
                <a:spcPts val="0"/>
              </a:spcAft>
            </a:pPr>
            <a:r>
              <a:rPr lang="en-US" sz="3200" b="1" dirty="0" smtClean="0">
                <a:solidFill>
                  <a:schemeClr val="accent1">
                    <a:lumMod val="25000"/>
                  </a:schemeClr>
                </a:solidFill>
                <a:effectLst>
                  <a:outerShdw blurRad="38100" dist="38100" dir="2700000" algn="tl">
                    <a:srgbClr val="000000">
                      <a:alpha val="43137"/>
                    </a:srgbClr>
                  </a:outerShdw>
                </a:effectLst>
              </a:rPr>
              <a:t>Verification by a Drainage Test Problem</a:t>
            </a:r>
            <a:br>
              <a:rPr lang="en-US" sz="3200" b="1" dirty="0" smtClean="0">
                <a:solidFill>
                  <a:schemeClr val="accent1">
                    <a:lumMod val="25000"/>
                  </a:schemeClr>
                </a:solidFill>
                <a:effectLst>
                  <a:outerShdw blurRad="38100" dist="38100" dir="2700000" algn="tl">
                    <a:srgbClr val="000000">
                      <a:alpha val="43137"/>
                    </a:srgbClr>
                  </a:outerShdw>
                </a:effectLst>
              </a:rPr>
            </a:br>
            <a:r>
              <a:rPr lang="en-US" sz="2000" b="1" dirty="0" smtClean="0"/>
              <a:t>(1.  </a:t>
            </a:r>
            <a:r>
              <a:rPr lang="en-US" sz="2000" b="1" dirty="0" err="1" smtClean="0"/>
              <a:t>Pinder</a:t>
            </a:r>
            <a:r>
              <a:rPr lang="en-US" sz="2000" b="1" dirty="0" smtClean="0"/>
              <a:t> G.F., Gray W.G. Essentials of Multiphase Flow and Transport in Porous Media, Wiley, 2008)</a:t>
            </a:r>
            <a:endParaRPr lang="ru-RU" sz="2000" b="1" dirty="0"/>
          </a:p>
        </p:txBody>
      </p:sp>
      <p:sp>
        <p:nvSpPr>
          <p:cNvPr id="4" name="Содержимое 3"/>
          <p:cNvSpPr>
            <a:spLocks noGrp="1"/>
          </p:cNvSpPr>
          <p:nvPr>
            <p:ph sz="quarter" idx="2"/>
          </p:nvPr>
        </p:nvSpPr>
        <p:spPr>
          <a:xfrm>
            <a:off x="2411760" y="1628800"/>
            <a:ext cx="6120680" cy="1944215"/>
          </a:xfrm>
        </p:spPr>
        <p:txBody>
          <a:bodyPr/>
          <a:lstStyle/>
          <a:p>
            <a:pPr indent="0">
              <a:buNone/>
            </a:pPr>
            <a:r>
              <a:rPr lang="en-US" sz="1800" dirty="0" smtClean="0"/>
              <a:t>Two-phase (water/air) isothermal infiltration</a:t>
            </a:r>
          </a:p>
          <a:p>
            <a:pPr indent="0">
              <a:buNone/>
            </a:pPr>
            <a:r>
              <a:rPr lang="en-US" sz="1800" dirty="0" smtClean="0"/>
              <a:t>Initially the medium is fully saturated with water</a:t>
            </a:r>
          </a:p>
          <a:p>
            <a:pPr indent="0">
              <a:buNone/>
            </a:pPr>
            <a:r>
              <a:rPr lang="en-US" sz="1800" dirty="0" smtClean="0"/>
              <a:t>The top boundary is open to the atmosphere with a  no-flow condition on water </a:t>
            </a:r>
          </a:p>
          <a:p>
            <a:pPr indent="0">
              <a:buNone/>
            </a:pPr>
            <a:r>
              <a:rPr lang="en-US" sz="1800" dirty="0" smtClean="0"/>
              <a:t>Water drains from the column, a no-flow condition on air exists at the bottom </a:t>
            </a:r>
            <a:endParaRPr lang="ru-RU" sz="1800" dirty="0"/>
          </a:p>
        </p:txBody>
      </p:sp>
      <p:pic>
        <p:nvPicPr>
          <p:cNvPr id="10" name="Содержимое 9" descr="Pinder_Sw.jpg"/>
          <p:cNvPicPr>
            <a:picLocks noGrp="1" noChangeAspect="1"/>
          </p:cNvPicPr>
          <p:nvPr>
            <p:ph sz="quarter" idx="3"/>
          </p:nvPr>
        </p:nvPicPr>
        <p:blipFill>
          <a:blip r:embed="rId3" cstate="print"/>
          <a:stretch>
            <a:fillRect/>
          </a:stretch>
        </p:blipFill>
        <p:spPr>
          <a:xfrm>
            <a:off x="323528" y="3933056"/>
            <a:ext cx="4054435" cy="2232248"/>
          </a:xfrm>
        </p:spPr>
      </p:pic>
      <p:pic>
        <p:nvPicPr>
          <p:cNvPr id="7" name="Содержимое 6" descr="sw.JPG"/>
          <p:cNvPicPr>
            <a:picLocks noGrp="1" noChangeAspect="1"/>
          </p:cNvPicPr>
          <p:nvPr>
            <p:ph sz="quarter" idx="4"/>
          </p:nvPr>
        </p:nvPicPr>
        <p:blipFill>
          <a:blip r:embed="rId4" cstate="print"/>
          <a:stretch>
            <a:fillRect/>
          </a:stretch>
        </p:blipFill>
        <p:spPr>
          <a:xfrm>
            <a:off x="4644009" y="3717032"/>
            <a:ext cx="4499991" cy="2736304"/>
          </a:xfrm>
        </p:spPr>
      </p:pic>
      <p:pic>
        <p:nvPicPr>
          <p:cNvPr id="9" name="Содержимое 8" descr="truba.jpg"/>
          <p:cNvPicPr>
            <a:picLocks noGrp="1" noChangeAspect="1"/>
          </p:cNvPicPr>
          <p:nvPr>
            <p:ph sz="quarter" idx="1"/>
          </p:nvPr>
        </p:nvPicPr>
        <p:blipFill>
          <a:blip r:embed="rId5" cstate="print"/>
          <a:stretch>
            <a:fillRect/>
          </a:stretch>
        </p:blipFill>
        <p:spPr>
          <a:xfrm>
            <a:off x="323528" y="1353023"/>
            <a:ext cx="1944216" cy="2481977"/>
          </a:xfrm>
        </p:spPr>
      </p:pic>
      <p:sp>
        <p:nvSpPr>
          <p:cNvPr id="11" name="TextBox 10"/>
          <p:cNvSpPr txBox="1"/>
          <p:nvPr/>
        </p:nvSpPr>
        <p:spPr>
          <a:xfrm>
            <a:off x="755576" y="6237312"/>
            <a:ext cx="3121367" cy="369332"/>
          </a:xfrm>
          <a:prstGeom prst="rect">
            <a:avLst/>
          </a:prstGeom>
          <a:noFill/>
        </p:spPr>
        <p:txBody>
          <a:bodyPr wrap="none" rtlCol="0">
            <a:spAutoFit/>
          </a:bodyPr>
          <a:lstStyle/>
          <a:p>
            <a:r>
              <a:rPr lang="en-US" dirty="0" smtClean="0"/>
              <a:t>Desired (the picture from [1])</a:t>
            </a:r>
            <a:endParaRPr lang="ru-RU" dirty="0"/>
          </a:p>
        </p:txBody>
      </p:sp>
      <p:sp>
        <p:nvSpPr>
          <p:cNvPr id="13" name="TextBox 12"/>
          <p:cNvSpPr txBox="1"/>
          <p:nvPr/>
        </p:nvSpPr>
        <p:spPr>
          <a:xfrm>
            <a:off x="6444208" y="6309320"/>
            <a:ext cx="1120820" cy="369332"/>
          </a:xfrm>
          <a:prstGeom prst="rect">
            <a:avLst/>
          </a:prstGeom>
          <a:noFill/>
        </p:spPr>
        <p:txBody>
          <a:bodyPr wrap="none" rtlCol="0">
            <a:spAutoFit/>
          </a:bodyPr>
          <a:lstStyle/>
          <a:p>
            <a:r>
              <a:rPr lang="en-US" dirty="0" smtClean="0"/>
              <a:t>Obtained</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07505" y="116632"/>
            <a:ext cx="8784976" cy="504056"/>
          </a:xfrm>
        </p:spPr>
        <p:txBody>
          <a:bodyPr/>
          <a:lstStyle/>
          <a:p>
            <a:r>
              <a:rPr lang="en-US" sz="2800" b="1" dirty="0" smtClean="0">
                <a:solidFill>
                  <a:schemeClr val="accent1">
                    <a:lumMod val="25000"/>
                  </a:schemeClr>
                </a:solidFill>
                <a:effectLst>
                  <a:outerShdw blurRad="38100" dist="38100" dir="2700000" algn="tl">
                    <a:srgbClr val="000000">
                      <a:alpha val="43137"/>
                    </a:srgbClr>
                  </a:outerShdw>
                </a:effectLst>
                <a:latin typeface="Arial" charset="0"/>
                <a:cs typeface="Arial" charset="0"/>
              </a:rPr>
              <a:t>Problem of Phase Redistribution under the Gravity</a:t>
            </a:r>
            <a:endParaRPr lang="ru-RU" sz="2800" b="1" dirty="0" smtClean="0">
              <a:solidFill>
                <a:schemeClr val="accent1">
                  <a:lumMod val="25000"/>
                </a:schemeClr>
              </a:solidFill>
              <a:effectLst>
                <a:outerShdw blurRad="38100" dist="38100" dir="2700000" algn="tl">
                  <a:srgbClr val="000000">
                    <a:alpha val="43137"/>
                  </a:srgbClr>
                </a:outerShdw>
              </a:effectLst>
              <a:latin typeface="Arial" charset="0"/>
              <a:cs typeface="Arial" charset="0"/>
            </a:endParaRPr>
          </a:p>
        </p:txBody>
      </p:sp>
      <p:sp>
        <p:nvSpPr>
          <p:cNvPr id="21513" name="TextBox 8"/>
          <p:cNvSpPr txBox="1">
            <a:spLocks noChangeArrowheads="1"/>
          </p:cNvSpPr>
          <p:nvPr/>
        </p:nvSpPr>
        <p:spPr bwMode="auto">
          <a:xfrm>
            <a:off x="4067944" y="4077072"/>
            <a:ext cx="1683859" cy="338554"/>
          </a:xfrm>
          <a:prstGeom prst="rect">
            <a:avLst/>
          </a:prstGeom>
          <a:noFill/>
          <a:ln w="9525">
            <a:noFill/>
            <a:miter lim="800000"/>
            <a:headEnd/>
            <a:tailEnd/>
          </a:ln>
        </p:spPr>
        <p:txBody>
          <a:bodyPr wrap="none">
            <a:spAutoFit/>
          </a:bodyPr>
          <a:lstStyle/>
          <a:p>
            <a:pPr algn="ctr"/>
            <a:r>
              <a:rPr lang="en-GB" sz="1600" dirty="0" smtClean="0">
                <a:solidFill>
                  <a:srgbClr val="0099CC"/>
                </a:solidFill>
              </a:rPr>
              <a:t>Water saturation</a:t>
            </a:r>
            <a:endParaRPr lang="ru-RU" sz="1600" dirty="0">
              <a:solidFill>
                <a:srgbClr val="0099CC"/>
              </a:solidFill>
            </a:endParaRPr>
          </a:p>
        </p:txBody>
      </p:sp>
      <p:sp>
        <p:nvSpPr>
          <p:cNvPr id="21514" name="TextBox 9"/>
          <p:cNvSpPr txBox="1">
            <a:spLocks noChangeArrowheads="1"/>
          </p:cNvSpPr>
          <p:nvPr/>
        </p:nvSpPr>
        <p:spPr bwMode="auto">
          <a:xfrm>
            <a:off x="4135016" y="2564904"/>
            <a:ext cx="1393330" cy="338554"/>
          </a:xfrm>
          <a:prstGeom prst="rect">
            <a:avLst/>
          </a:prstGeom>
          <a:noFill/>
          <a:ln w="9525">
            <a:noFill/>
            <a:miter lim="800000"/>
            <a:headEnd/>
            <a:tailEnd/>
          </a:ln>
        </p:spPr>
        <p:txBody>
          <a:bodyPr wrap="none">
            <a:spAutoFit/>
          </a:bodyPr>
          <a:lstStyle/>
          <a:p>
            <a:pPr algn="ctr"/>
            <a:r>
              <a:rPr lang="en-GB" sz="1600" dirty="0" smtClean="0">
                <a:solidFill>
                  <a:srgbClr val="FF9933"/>
                </a:solidFill>
              </a:rPr>
              <a:t>Oil saturation</a:t>
            </a:r>
            <a:endParaRPr lang="ru-RU" sz="1600" dirty="0">
              <a:solidFill>
                <a:srgbClr val="FF9933"/>
              </a:solidFill>
            </a:endParaRPr>
          </a:p>
        </p:txBody>
      </p:sp>
      <p:sp>
        <p:nvSpPr>
          <p:cNvPr id="21515" name="TextBox 10"/>
          <p:cNvSpPr txBox="1">
            <a:spLocks noChangeArrowheads="1"/>
          </p:cNvSpPr>
          <p:nvPr/>
        </p:nvSpPr>
        <p:spPr bwMode="auto">
          <a:xfrm>
            <a:off x="4067944" y="1124744"/>
            <a:ext cx="1519968" cy="338554"/>
          </a:xfrm>
          <a:prstGeom prst="rect">
            <a:avLst/>
          </a:prstGeom>
          <a:noFill/>
          <a:ln w="9525">
            <a:noFill/>
            <a:miter lim="800000"/>
            <a:headEnd/>
            <a:tailEnd/>
          </a:ln>
        </p:spPr>
        <p:txBody>
          <a:bodyPr wrap="none">
            <a:spAutoFit/>
          </a:bodyPr>
          <a:lstStyle/>
          <a:p>
            <a:pPr algn="ctr"/>
            <a:r>
              <a:rPr lang="en-GB" sz="1600" dirty="0" smtClean="0">
                <a:solidFill>
                  <a:srgbClr val="92D050"/>
                </a:solidFill>
              </a:rPr>
              <a:t>Gas saturation</a:t>
            </a:r>
            <a:endParaRPr lang="ru-RU" sz="1600" dirty="0">
              <a:solidFill>
                <a:srgbClr val="92D050"/>
              </a:solidFill>
            </a:endParaRPr>
          </a:p>
        </p:txBody>
      </p:sp>
      <p:sp>
        <p:nvSpPr>
          <p:cNvPr id="21517" name="TextBox 10"/>
          <p:cNvSpPr txBox="1">
            <a:spLocks noChangeArrowheads="1"/>
          </p:cNvSpPr>
          <p:nvPr/>
        </p:nvSpPr>
        <p:spPr bwMode="auto">
          <a:xfrm>
            <a:off x="4211960" y="5661248"/>
            <a:ext cx="1336905" cy="338554"/>
          </a:xfrm>
          <a:prstGeom prst="rect">
            <a:avLst/>
          </a:prstGeom>
          <a:noFill/>
          <a:ln w="9525">
            <a:noFill/>
            <a:miter lim="800000"/>
            <a:headEnd/>
            <a:tailEnd/>
          </a:ln>
        </p:spPr>
        <p:txBody>
          <a:bodyPr wrap="none">
            <a:spAutoFit/>
          </a:bodyPr>
          <a:lstStyle/>
          <a:p>
            <a:pPr algn="ctr"/>
            <a:r>
              <a:rPr lang="en-US" sz="1600" dirty="0" smtClean="0"/>
              <a:t>Temperature</a:t>
            </a:r>
            <a:endParaRPr lang="ru-RU" sz="1600" dirty="0"/>
          </a:p>
        </p:txBody>
      </p:sp>
      <p:pic>
        <p:nvPicPr>
          <p:cNvPr id="15" name="Рисунок 14" descr="temperature-one-dim.png"/>
          <p:cNvPicPr>
            <a:picLocks noChangeAspect="1"/>
          </p:cNvPicPr>
          <p:nvPr/>
        </p:nvPicPr>
        <p:blipFill>
          <a:blip r:embed="rId2" cstate="print"/>
          <a:stretch>
            <a:fillRect/>
          </a:stretch>
        </p:blipFill>
        <p:spPr>
          <a:xfrm>
            <a:off x="683568" y="764704"/>
            <a:ext cx="2880320" cy="2685704"/>
          </a:xfrm>
          <a:prstGeom prst="rect">
            <a:avLst/>
          </a:prstGeom>
        </p:spPr>
      </p:pic>
      <p:sp>
        <p:nvSpPr>
          <p:cNvPr id="20" name="TextBox 19"/>
          <p:cNvSpPr txBox="1"/>
          <p:nvPr/>
        </p:nvSpPr>
        <p:spPr>
          <a:xfrm>
            <a:off x="323528" y="3645024"/>
            <a:ext cx="3672408" cy="2628925"/>
          </a:xfrm>
          <a:prstGeom prst="rect">
            <a:avLst/>
          </a:prstGeom>
          <a:noFill/>
        </p:spPr>
        <p:txBody>
          <a:bodyPr wrap="square" rtlCol="0">
            <a:spAutoFit/>
          </a:bodyPr>
          <a:lstStyle/>
          <a:p>
            <a:pPr marL="180000" indent="-180000">
              <a:spcAft>
                <a:spcPts val="500"/>
              </a:spcAft>
              <a:buFont typeface="Arial" pitchFamily="34" charset="0"/>
              <a:buChar char="•"/>
            </a:pPr>
            <a:r>
              <a:rPr lang="en-US" sz="1600" dirty="0" smtClean="0">
                <a:latin typeface="+mn-lt"/>
              </a:rPr>
              <a:t>At the initial moment </a:t>
            </a:r>
            <a:r>
              <a:rPr lang="en-US" sz="1600" dirty="0" smtClean="0"/>
              <a:t>water, oil and gas are distributed uniformly</a:t>
            </a:r>
            <a:endParaRPr lang="en-US" sz="1600" dirty="0" smtClean="0">
              <a:latin typeface="+mn-lt"/>
            </a:endParaRPr>
          </a:p>
          <a:p>
            <a:pPr marL="180000" indent="-180000">
              <a:spcAft>
                <a:spcPts val="500"/>
              </a:spcAft>
              <a:buFont typeface="Arial" pitchFamily="34" charset="0"/>
              <a:buChar char="•"/>
            </a:pPr>
            <a:r>
              <a:rPr lang="en-US" sz="1600" dirty="0" smtClean="0"/>
              <a:t>Impermeable boundaries</a:t>
            </a:r>
          </a:p>
          <a:p>
            <a:pPr marL="180000" indent="-180000">
              <a:spcAft>
                <a:spcPts val="500"/>
              </a:spcAft>
              <a:buFont typeface="Arial" pitchFamily="34" charset="0"/>
              <a:buChar char="•"/>
            </a:pPr>
            <a:r>
              <a:rPr lang="en-US" sz="1600" dirty="0" smtClean="0"/>
              <a:t>Gravitation is taken into account</a:t>
            </a:r>
          </a:p>
          <a:p>
            <a:pPr marL="180000" indent="-180000">
              <a:spcAft>
                <a:spcPts val="500"/>
              </a:spcAft>
              <a:buFont typeface="Arial" pitchFamily="34" charset="0"/>
              <a:buChar char="•"/>
            </a:pPr>
            <a:r>
              <a:rPr lang="en-US" sz="1600" dirty="0" smtClean="0"/>
              <a:t>Capillary forces are negligible </a:t>
            </a:r>
            <a:endParaRPr lang="ru-RU" sz="1600" dirty="0" smtClean="0">
              <a:latin typeface="+mn-lt"/>
            </a:endParaRPr>
          </a:p>
          <a:p>
            <a:pPr marL="180000" indent="-180000">
              <a:spcAft>
                <a:spcPts val="500"/>
              </a:spcAft>
              <a:buFont typeface="Arial" pitchFamily="34" charset="0"/>
              <a:buChar char="•"/>
            </a:pPr>
            <a:r>
              <a:rPr lang="en-US" sz="1600" dirty="0" smtClean="0">
                <a:latin typeface="+mn-lt"/>
              </a:rPr>
              <a:t>T</a:t>
            </a:r>
            <a:r>
              <a:rPr lang="en-US" sz="1600" baseline="-25000" dirty="0" smtClean="0">
                <a:latin typeface="+mn-lt"/>
              </a:rPr>
              <a:t>1</a:t>
            </a:r>
            <a:r>
              <a:rPr lang="en-US" sz="1600" dirty="0" smtClean="0">
                <a:latin typeface="+mn-lt"/>
              </a:rPr>
              <a:t>&gt;T</a:t>
            </a:r>
            <a:r>
              <a:rPr lang="en-US" sz="1600" baseline="-25000" dirty="0" smtClean="0">
                <a:latin typeface="+mn-lt"/>
              </a:rPr>
              <a:t>0</a:t>
            </a:r>
            <a:r>
              <a:rPr lang="ru-RU" sz="1600" dirty="0" smtClean="0">
                <a:latin typeface="+mn-lt"/>
              </a:rPr>
              <a:t> </a:t>
            </a:r>
            <a:r>
              <a:rPr lang="en-US" sz="1600" dirty="0" smtClean="0">
                <a:latin typeface="+mn-lt"/>
              </a:rPr>
              <a:t>in the non-isothermal case</a:t>
            </a:r>
          </a:p>
          <a:p>
            <a:pPr marL="180000" indent="-180000">
              <a:spcAft>
                <a:spcPts val="500"/>
              </a:spcAft>
              <a:buFont typeface="Arial" pitchFamily="34" charset="0"/>
              <a:buChar char="•"/>
            </a:pPr>
            <a:r>
              <a:rPr lang="en-US" sz="1600" dirty="0" smtClean="0">
                <a:latin typeface="+mn-lt"/>
              </a:rPr>
              <a:t>Infiltration process is accelerated by the temperature gradient, </a:t>
            </a:r>
            <a:r>
              <a:rPr lang="en-GB" sz="1600" dirty="0" smtClean="0"/>
              <a:t>fluid layering occurs more actively</a:t>
            </a:r>
            <a:endParaRPr lang="ru-RU" sz="1600" dirty="0">
              <a:latin typeface="+mn-lt"/>
            </a:endParaRPr>
          </a:p>
        </p:txBody>
      </p:sp>
      <p:pic>
        <p:nvPicPr>
          <p:cNvPr id="13" name="Рисунок 12" descr="Sg2_eng.png"/>
          <p:cNvPicPr>
            <a:picLocks noChangeAspect="1"/>
          </p:cNvPicPr>
          <p:nvPr/>
        </p:nvPicPr>
        <p:blipFill>
          <a:blip r:embed="rId3" cstate="print"/>
          <a:stretch>
            <a:fillRect/>
          </a:stretch>
        </p:blipFill>
        <p:spPr>
          <a:xfrm>
            <a:off x="5940151" y="692695"/>
            <a:ext cx="2298098" cy="1512000"/>
          </a:xfrm>
          <a:prstGeom prst="rect">
            <a:avLst/>
          </a:prstGeom>
        </p:spPr>
      </p:pic>
      <p:pic>
        <p:nvPicPr>
          <p:cNvPr id="14" name="Рисунок 13" descr="Sn2_eng.png"/>
          <p:cNvPicPr>
            <a:picLocks noChangeAspect="1"/>
          </p:cNvPicPr>
          <p:nvPr/>
        </p:nvPicPr>
        <p:blipFill>
          <a:blip r:embed="rId4" cstate="print"/>
          <a:stretch>
            <a:fillRect/>
          </a:stretch>
        </p:blipFill>
        <p:spPr>
          <a:xfrm>
            <a:off x="5934321" y="2204865"/>
            <a:ext cx="2298352" cy="1512167"/>
          </a:xfrm>
          <a:prstGeom prst="rect">
            <a:avLst/>
          </a:prstGeom>
        </p:spPr>
      </p:pic>
      <p:pic>
        <p:nvPicPr>
          <p:cNvPr id="21" name="Рисунок 20" descr="Sw2_eng.png"/>
          <p:cNvPicPr>
            <a:picLocks noChangeAspect="1"/>
          </p:cNvPicPr>
          <p:nvPr/>
        </p:nvPicPr>
        <p:blipFill>
          <a:blip r:embed="rId5" cstate="print"/>
          <a:stretch>
            <a:fillRect/>
          </a:stretch>
        </p:blipFill>
        <p:spPr>
          <a:xfrm>
            <a:off x="5940152" y="3717032"/>
            <a:ext cx="2298093" cy="1512000"/>
          </a:xfrm>
          <a:prstGeom prst="rect">
            <a:avLst/>
          </a:prstGeom>
        </p:spPr>
      </p:pic>
      <p:pic>
        <p:nvPicPr>
          <p:cNvPr id="22" name="Рисунок 21" descr="T2_eng.png"/>
          <p:cNvPicPr>
            <a:picLocks noChangeAspect="1"/>
          </p:cNvPicPr>
          <p:nvPr/>
        </p:nvPicPr>
        <p:blipFill>
          <a:blip r:embed="rId6" cstate="print"/>
          <a:stretch>
            <a:fillRect/>
          </a:stretch>
        </p:blipFill>
        <p:spPr>
          <a:xfrm>
            <a:off x="5940152" y="5229200"/>
            <a:ext cx="2298093" cy="151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08112"/>
          </a:xfrm>
        </p:spPr>
        <p:txBody>
          <a:bodyPr/>
          <a:lstStyle/>
          <a:p>
            <a:r>
              <a:rPr lang="en-US" sz="3600" b="1" dirty="0" smtClean="0">
                <a:solidFill>
                  <a:schemeClr val="accent1">
                    <a:lumMod val="25000"/>
                  </a:schemeClr>
                </a:solidFill>
                <a:effectLst>
                  <a:outerShdw blurRad="38100" dist="38100" dir="2700000" algn="tl">
                    <a:srgbClr val="000000">
                      <a:alpha val="43137"/>
                    </a:srgbClr>
                  </a:outerShdw>
                </a:effectLst>
              </a:rPr>
              <a:t>Efficiency of parallelization on K-100</a:t>
            </a:r>
            <a:endParaRPr lang="ru-RU" sz="3600" b="1" dirty="0">
              <a:solidFill>
                <a:schemeClr val="accent1">
                  <a:lumMod val="25000"/>
                </a:schemeClr>
              </a:solidFill>
              <a:effectLst>
                <a:outerShdw blurRad="38100" dist="38100" dir="2700000" algn="tl">
                  <a:srgbClr val="000000">
                    <a:alpha val="43137"/>
                  </a:srgbClr>
                </a:outerShdw>
              </a:effectLst>
            </a:endParaRPr>
          </a:p>
        </p:txBody>
      </p:sp>
      <p:pic>
        <p:nvPicPr>
          <p:cNvPr id="6" name="Рисунок 5" descr="speedup.png"/>
          <p:cNvPicPr>
            <a:picLocks noChangeAspect="1"/>
          </p:cNvPicPr>
          <p:nvPr/>
        </p:nvPicPr>
        <p:blipFill>
          <a:blip r:embed="rId2" cstate="print"/>
          <a:stretch>
            <a:fillRect/>
          </a:stretch>
        </p:blipFill>
        <p:spPr>
          <a:xfrm>
            <a:off x="323528" y="1412776"/>
            <a:ext cx="3997002" cy="3600000"/>
          </a:xfrm>
          <a:prstGeom prst="rect">
            <a:avLst/>
          </a:prstGeom>
        </p:spPr>
      </p:pic>
      <p:pic>
        <p:nvPicPr>
          <p:cNvPr id="7" name="Рисунок 6" descr="efficiency.png"/>
          <p:cNvPicPr>
            <a:picLocks noChangeAspect="1"/>
          </p:cNvPicPr>
          <p:nvPr/>
        </p:nvPicPr>
        <p:blipFill>
          <a:blip r:embed="rId3" cstate="print"/>
          <a:stretch>
            <a:fillRect/>
          </a:stretch>
        </p:blipFill>
        <p:spPr>
          <a:xfrm>
            <a:off x="4644008" y="1556792"/>
            <a:ext cx="4195370" cy="3600000"/>
          </a:xfrm>
          <a:prstGeom prst="rect">
            <a:avLst/>
          </a:prstGeom>
        </p:spPr>
      </p:pic>
      <p:sp>
        <p:nvSpPr>
          <p:cNvPr id="9" name="TextBox 8"/>
          <p:cNvSpPr txBox="1"/>
          <p:nvPr/>
        </p:nvSpPr>
        <p:spPr>
          <a:xfrm>
            <a:off x="395536" y="5229200"/>
            <a:ext cx="8424936" cy="1200329"/>
          </a:xfrm>
          <a:prstGeom prst="rect">
            <a:avLst/>
          </a:prstGeom>
          <a:noFill/>
        </p:spPr>
        <p:txBody>
          <a:bodyPr wrap="square" rtlCol="0">
            <a:spAutoFit/>
          </a:bodyPr>
          <a:lstStyle/>
          <a:p>
            <a:pPr algn="just"/>
            <a:r>
              <a:rPr lang="en-US" dirty="0" smtClean="0">
                <a:latin typeface="+mn-lt"/>
              </a:rPr>
              <a:t>The isothermal problem of phases redistribution under the gravity is solved. </a:t>
            </a:r>
          </a:p>
          <a:p>
            <a:pPr algn="just"/>
            <a:r>
              <a:rPr lang="en-US" dirty="0" smtClean="0">
                <a:latin typeface="+mn-lt"/>
              </a:rPr>
              <a:t>The computational grid is 200×200×100 = 4 million points, the run time of 50 time steps is measured for each number of CPU cores. </a:t>
            </a:r>
          </a:p>
          <a:p>
            <a:pPr algn="just"/>
            <a:r>
              <a:rPr lang="en-US" dirty="0" smtClean="0">
                <a:latin typeface="+mn-lt"/>
              </a:rPr>
              <a:t>The procedure of optimal domain partitioning is applied. </a:t>
            </a:r>
            <a:endParaRPr lang="ru-RU"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64488" cy="720080"/>
          </a:xfrm>
        </p:spPr>
        <p:txBody>
          <a:bodyPr/>
          <a:lstStyle/>
          <a:p>
            <a:r>
              <a:rPr lang="en-US" sz="3600" b="1" dirty="0" smtClean="0">
                <a:solidFill>
                  <a:schemeClr val="accent1">
                    <a:lumMod val="25000"/>
                  </a:schemeClr>
                </a:solidFill>
                <a:effectLst>
                  <a:outerShdw blurRad="38100" dist="38100" dir="2700000" algn="tl">
                    <a:srgbClr val="000000">
                      <a:alpha val="43137"/>
                    </a:srgbClr>
                  </a:outerShdw>
                </a:effectLst>
              </a:rPr>
              <a:t>Infiltration </a:t>
            </a:r>
            <a:r>
              <a:rPr lang="es-ES" sz="3600" b="1" dirty="0" smtClean="0">
                <a:solidFill>
                  <a:schemeClr val="accent1">
                    <a:lumMod val="25000"/>
                  </a:schemeClr>
                </a:solidFill>
                <a:effectLst>
                  <a:outerShdw blurRad="38100" dist="38100" dir="2700000" algn="tl">
                    <a:srgbClr val="000000">
                      <a:alpha val="43137"/>
                    </a:srgbClr>
                  </a:outerShdw>
                </a:effectLst>
              </a:rPr>
              <a:t>Problem with a Water Source</a:t>
            </a:r>
            <a:endParaRPr lang="ru-RU" sz="3600" dirty="0"/>
          </a:p>
        </p:txBody>
      </p:sp>
      <p:sp>
        <p:nvSpPr>
          <p:cNvPr id="3" name="Объект 2"/>
          <p:cNvSpPr>
            <a:spLocks noGrp="1"/>
          </p:cNvSpPr>
          <p:nvPr>
            <p:ph idx="1"/>
          </p:nvPr>
        </p:nvSpPr>
        <p:spPr>
          <a:xfrm>
            <a:off x="611560" y="980728"/>
            <a:ext cx="4464496" cy="2016224"/>
          </a:xfrm>
        </p:spPr>
        <p:txBody>
          <a:bodyPr/>
          <a:lstStyle/>
          <a:p>
            <a:pPr>
              <a:spcBef>
                <a:spcPts val="0"/>
              </a:spcBef>
            </a:pPr>
            <a:r>
              <a:rPr lang="en-US" sz="2000" dirty="0" smtClean="0"/>
              <a:t>Impervious box</a:t>
            </a:r>
          </a:p>
          <a:p>
            <a:pPr>
              <a:spcBef>
                <a:spcPts val="0"/>
              </a:spcBef>
            </a:pPr>
            <a:r>
              <a:rPr lang="en-US" sz="2000" dirty="0" smtClean="0"/>
              <a:t>Uniform initial distribution of water, oil and gas</a:t>
            </a:r>
          </a:p>
          <a:p>
            <a:pPr>
              <a:spcBef>
                <a:spcPts val="0"/>
              </a:spcBef>
            </a:pPr>
            <a:r>
              <a:rPr lang="en-US" sz="2000" dirty="0" smtClean="0"/>
              <a:t>Constant water source on the top</a:t>
            </a:r>
          </a:p>
          <a:p>
            <a:pPr>
              <a:spcBef>
                <a:spcPts val="0"/>
              </a:spcBef>
            </a:pPr>
            <a:r>
              <a:rPr lang="en-US" sz="2000" dirty="0" smtClean="0"/>
              <a:t>Gravitation, capillary forces </a:t>
            </a:r>
          </a:p>
          <a:p>
            <a:pPr>
              <a:spcBef>
                <a:spcPts val="0"/>
              </a:spcBef>
            </a:pPr>
            <a:r>
              <a:rPr lang="en-US" sz="2000" dirty="0" smtClean="0"/>
              <a:t>Temperature is constant</a:t>
            </a:r>
          </a:p>
        </p:txBody>
      </p:sp>
      <p:pic>
        <p:nvPicPr>
          <p:cNvPr id="5" name="Рисунок 4" descr="300Sw.png"/>
          <p:cNvPicPr>
            <a:picLocks noChangeAspect="1"/>
          </p:cNvPicPr>
          <p:nvPr/>
        </p:nvPicPr>
        <p:blipFill>
          <a:blip r:embed="rId2" cstate="print"/>
          <a:stretch>
            <a:fillRect/>
          </a:stretch>
        </p:blipFill>
        <p:spPr>
          <a:xfrm>
            <a:off x="5436096" y="1196752"/>
            <a:ext cx="3240360" cy="2878966"/>
          </a:xfrm>
          <a:prstGeom prst="rect">
            <a:avLst/>
          </a:prstGeom>
        </p:spPr>
      </p:pic>
      <p:pic>
        <p:nvPicPr>
          <p:cNvPr id="6" name="Рисунок 5" descr="gpu_acc_labels_eng.png"/>
          <p:cNvPicPr>
            <a:picLocks noChangeAspect="1"/>
          </p:cNvPicPr>
          <p:nvPr/>
        </p:nvPicPr>
        <p:blipFill>
          <a:blip r:embed="rId3" cstate="print"/>
          <a:stretch>
            <a:fillRect/>
          </a:stretch>
        </p:blipFill>
        <p:spPr>
          <a:xfrm>
            <a:off x="395536" y="2924944"/>
            <a:ext cx="4721340" cy="3013209"/>
          </a:xfrm>
          <a:prstGeom prst="rect">
            <a:avLst/>
          </a:prstGeom>
        </p:spPr>
      </p:pic>
      <p:sp>
        <p:nvSpPr>
          <p:cNvPr id="7" name="TextBox 6"/>
          <p:cNvSpPr txBox="1"/>
          <p:nvPr/>
        </p:nvSpPr>
        <p:spPr>
          <a:xfrm>
            <a:off x="5868144" y="4221088"/>
            <a:ext cx="2403222" cy="646331"/>
          </a:xfrm>
          <a:prstGeom prst="rect">
            <a:avLst/>
          </a:prstGeom>
          <a:noFill/>
        </p:spPr>
        <p:txBody>
          <a:bodyPr wrap="none" rtlCol="0">
            <a:spAutoFit/>
          </a:bodyPr>
          <a:lstStyle/>
          <a:p>
            <a:pPr algn="ctr"/>
            <a:r>
              <a:rPr lang="en-US" dirty="0" smtClean="0"/>
              <a:t>Water saturation </a:t>
            </a:r>
          </a:p>
          <a:p>
            <a:pPr algn="ctr"/>
            <a:r>
              <a:rPr lang="en-US" dirty="0" smtClean="0"/>
              <a:t>at some time moment</a:t>
            </a:r>
            <a:endParaRPr lang="ru-RU" dirty="0"/>
          </a:p>
        </p:txBody>
      </p:sp>
      <p:sp>
        <p:nvSpPr>
          <p:cNvPr id="8" name="TextBox 7"/>
          <p:cNvSpPr txBox="1"/>
          <p:nvPr/>
        </p:nvSpPr>
        <p:spPr>
          <a:xfrm>
            <a:off x="251520" y="6021288"/>
            <a:ext cx="8640960" cy="646331"/>
          </a:xfrm>
          <a:prstGeom prst="rect">
            <a:avLst/>
          </a:prstGeom>
          <a:noFill/>
        </p:spPr>
        <p:txBody>
          <a:bodyPr wrap="square" rtlCol="0">
            <a:spAutoFit/>
          </a:bodyPr>
          <a:lstStyle/>
          <a:p>
            <a:r>
              <a:rPr lang="en-US" dirty="0" smtClean="0"/>
              <a:t>Weak scaling on K-100: GPUs versus one CPU core </a:t>
            </a:r>
            <a:r>
              <a:rPr lang="en-US" dirty="0" smtClean="0">
                <a:ea typeface="Calibri"/>
                <a:cs typeface="Arial" pitchFamily="34" charset="0"/>
              </a:rPr>
              <a:t>at simultaneous increase of the number of computational grid points and employed GPUs</a:t>
            </a:r>
            <a:endParaRPr lang="ru-RU" dirty="0"/>
          </a:p>
        </p:txBody>
      </p:sp>
    </p:spTree>
    <p:extLst>
      <p:ext uri="{BB962C8B-B14F-4D97-AF65-F5344CB8AC3E}">
        <p14:creationId xmlns="" xmlns:p14="http://schemas.microsoft.com/office/powerpoint/2010/main" val="3507440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640960" cy="1080120"/>
          </a:xfrm>
        </p:spPr>
        <p:txBody>
          <a:bodyPr/>
          <a:lstStyle/>
          <a:p>
            <a:r>
              <a:rPr lang="en-US" sz="3600" b="1" dirty="0" smtClean="0">
                <a:solidFill>
                  <a:schemeClr val="accent1">
                    <a:lumMod val="25000"/>
                  </a:schemeClr>
                </a:solidFill>
                <a:effectLst>
                  <a:outerShdw blurRad="38100" dist="38100" dir="2700000" algn="tl">
                    <a:srgbClr val="000000">
                      <a:alpha val="43137"/>
                    </a:srgbClr>
                  </a:outerShdw>
                </a:effectLst>
              </a:rPr>
              <a:t>Infiltration Problem with a Hot Source</a:t>
            </a:r>
            <a:endParaRPr lang="ru-RU" sz="3600" b="1" dirty="0">
              <a:solidFill>
                <a:schemeClr val="accent1">
                  <a:lumMod val="25000"/>
                </a:schemeClr>
              </a:solidFill>
              <a:effectLst>
                <a:outerShdw blurRad="38100" dist="38100" dir="2700000" algn="tl">
                  <a:srgbClr val="000000">
                    <a:alpha val="43137"/>
                  </a:srgbClr>
                </a:outerShdw>
              </a:effectLst>
            </a:endParaRPr>
          </a:p>
        </p:txBody>
      </p:sp>
      <p:pic>
        <p:nvPicPr>
          <p:cNvPr id="6" name="Содержимое 5" descr="conditions.jpg"/>
          <p:cNvPicPr>
            <a:picLocks noGrp="1" noChangeAspect="1"/>
          </p:cNvPicPr>
          <p:nvPr>
            <p:ph idx="1"/>
          </p:nvPr>
        </p:nvPicPr>
        <p:blipFill>
          <a:blip r:embed="rId2" cstate="print"/>
          <a:stretch>
            <a:fillRect/>
          </a:stretch>
        </p:blipFill>
        <p:spPr>
          <a:xfrm>
            <a:off x="323528" y="1268760"/>
            <a:ext cx="8689214" cy="520275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84976" cy="936104"/>
          </a:xfrm>
        </p:spPr>
        <p:txBody>
          <a:bodyPr/>
          <a:lstStyle/>
          <a:p>
            <a:r>
              <a:rPr lang="en-US" sz="3600" b="1" dirty="0" smtClean="0">
                <a:solidFill>
                  <a:schemeClr val="accent1">
                    <a:lumMod val="25000"/>
                  </a:schemeClr>
                </a:solidFill>
                <a:effectLst>
                  <a:outerShdw blurRad="38100" dist="38100" dir="2700000" algn="tl">
                    <a:srgbClr val="000000">
                      <a:alpha val="43137"/>
                    </a:srgbClr>
                  </a:outerShdw>
                </a:effectLst>
              </a:rPr>
              <a:t>Dynamics of </a:t>
            </a:r>
            <a:r>
              <a:rPr lang="en-US" sz="3600" b="1" dirty="0" err="1" smtClean="0">
                <a:solidFill>
                  <a:schemeClr val="accent1">
                    <a:lumMod val="25000"/>
                  </a:schemeClr>
                </a:solidFill>
                <a:effectLst>
                  <a:outerShdw blurRad="38100" dist="38100" dir="2700000" algn="tl">
                    <a:srgbClr val="000000">
                      <a:alpha val="43137"/>
                    </a:srgbClr>
                  </a:outerShdw>
                </a:effectLst>
              </a:rPr>
              <a:t>Nonisothermal</a:t>
            </a:r>
            <a:r>
              <a:rPr lang="en-US" sz="3600" b="1" dirty="0" smtClean="0">
                <a:solidFill>
                  <a:schemeClr val="accent1">
                    <a:lumMod val="25000"/>
                  </a:schemeClr>
                </a:solidFill>
                <a:effectLst>
                  <a:outerShdw blurRad="38100" dist="38100" dir="2700000" algn="tl">
                    <a:srgbClr val="000000">
                      <a:alpha val="43137"/>
                    </a:srgbClr>
                  </a:outerShdw>
                </a:effectLst>
              </a:rPr>
              <a:t> Infiltration</a:t>
            </a:r>
            <a:endParaRPr lang="ru-RU" sz="3600" b="1" dirty="0">
              <a:solidFill>
                <a:schemeClr val="accent1">
                  <a:lumMod val="25000"/>
                </a:schemeClr>
              </a:solidFill>
              <a:effectLst>
                <a:outerShdw blurRad="38100" dist="38100" dir="2700000" algn="tl">
                  <a:srgbClr val="000000">
                    <a:alpha val="43137"/>
                  </a:srgbClr>
                </a:outerShdw>
              </a:effectLst>
            </a:endParaRPr>
          </a:p>
        </p:txBody>
      </p:sp>
      <p:pic>
        <p:nvPicPr>
          <p:cNvPr id="6" name="3D_infiltration.avi">
            <a:hlinkClick r:id="" action="ppaction://media"/>
          </p:cNvPr>
          <p:cNvPicPr>
            <a:picLocks noGrp="1" noRot="1" noChangeAspect="1"/>
          </p:cNvPicPr>
          <p:nvPr>
            <p:ph idx="1"/>
            <a:videoFile r:link="rId1"/>
          </p:nvPr>
        </p:nvPicPr>
        <p:blipFill>
          <a:blip r:embed="rId3" cstate="print"/>
          <a:stretch>
            <a:fillRect/>
          </a:stretch>
        </p:blipFill>
        <p:spPr>
          <a:xfrm>
            <a:off x="251520" y="1340768"/>
            <a:ext cx="8640960" cy="5308416"/>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864096"/>
          </a:xfrm>
        </p:spPr>
        <p:txBody>
          <a:bodyPr/>
          <a:lstStyle/>
          <a:p>
            <a:r>
              <a:rPr lang="en-US" sz="3600" b="1" dirty="0" smtClean="0">
                <a:solidFill>
                  <a:schemeClr val="accent1">
                    <a:lumMod val="25000"/>
                  </a:schemeClr>
                </a:solidFill>
                <a:effectLst>
                  <a:outerShdw blurRad="38100" dist="38100" dir="2700000" algn="tl">
                    <a:srgbClr val="000000">
                      <a:alpha val="43137"/>
                    </a:srgbClr>
                  </a:outerShdw>
                </a:effectLst>
              </a:rPr>
              <a:t>Dynamics of </a:t>
            </a:r>
            <a:r>
              <a:rPr lang="en-US" sz="3600" b="1" dirty="0" err="1" smtClean="0">
                <a:solidFill>
                  <a:schemeClr val="accent1">
                    <a:lumMod val="25000"/>
                  </a:schemeClr>
                </a:solidFill>
                <a:effectLst>
                  <a:outerShdw blurRad="38100" dist="38100" dir="2700000" algn="tl">
                    <a:srgbClr val="000000">
                      <a:alpha val="43137"/>
                    </a:srgbClr>
                  </a:outerShdw>
                </a:effectLst>
              </a:rPr>
              <a:t>Nonisothermal</a:t>
            </a:r>
            <a:r>
              <a:rPr lang="en-US" sz="3600" b="1" dirty="0" smtClean="0">
                <a:solidFill>
                  <a:schemeClr val="accent1">
                    <a:lumMod val="25000"/>
                  </a:schemeClr>
                </a:solidFill>
                <a:effectLst>
                  <a:outerShdw blurRad="38100" dist="38100" dir="2700000" algn="tl">
                    <a:srgbClr val="000000">
                      <a:alpha val="43137"/>
                    </a:srgbClr>
                  </a:outerShdw>
                </a:effectLst>
              </a:rPr>
              <a:t> Infiltration</a:t>
            </a:r>
            <a:endParaRPr lang="ru-RU" sz="3600" dirty="0"/>
          </a:p>
        </p:txBody>
      </p:sp>
      <p:pic>
        <p:nvPicPr>
          <p:cNvPr id="8" name="3D Infiltration.avi">
            <a:hlinkClick r:id="" action="ppaction://media"/>
          </p:cNvPr>
          <p:cNvPicPr>
            <a:picLocks noGrp="1" noRot="1" noChangeAspect="1"/>
          </p:cNvPicPr>
          <p:nvPr>
            <p:ph idx="1"/>
            <a:videoFile r:link="rId1"/>
          </p:nvPr>
        </p:nvPicPr>
        <p:blipFill>
          <a:blip r:embed="rId3" cstate="print"/>
          <a:stretch>
            <a:fillRect/>
          </a:stretch>
        </p:blipFill>
        <p:spPr>
          <a:xfrm>
            <a:off x="107504" y="1556792"/>
            <a:ext cx="8960994" cy="5040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008112"/>
          </a:xfrm>
        </p:spPr>
        <p:txBody>
          <a:bodyPr/>
          <a:lstStyle/>
          <a:p>
            <a:r>
              <a:rPr lang="en-US" sz="3200" b="1" dirty="0" smtClean="0">
                <a:solidFill>
                  <a:schemeClr val="accent1">
                    <a:lumMod val="25000"/>
                  </a:schemeClr>
                </a:solidFill>
                <a:effectLst>
                  <a:outerShdw blurRad="38100" dist="38100" dir="2700000" algn="tl">
                    <a:srgbClr val="000000">
                      <a:alpha val="43137"/>
                    </a:srgbClr>
                  </a:outerShdw>
                </a:effectLst>
              </a:rPr>
              <a:t>Fields of Primary Variables </a:t>
            </a:r>
            <a:br>
              <a:rPr lang="en-US" sz="3200" b="1" dirty="0" smtClean="0">
                <a:solidFill>
                  <a:schemeClr val="accent1">
                    <a:lumMod val="25000"/>
                  </a:schemeClr>
                </a:solidFill>
                <a:effectLst>
                  <a:outerShdw blurRad="38100" dist="38100" dir="2700000" algn="tl">
                    <a:srgbClr val="000000">
                      <a:alpha val="43137"/>
                    </a:srgbClr>
                  </a:outerShdw>
                </a:effectLst>
              </a:rPr>
            </a:br>
            <a:r>
              <a:rPr lang="en-US" sz="3200" b="1" dirty="0" smtClean="0">
                <a:solidFill>
                  <a:schemeClr val="accent1">
                    <a:lumMod val="25000"/>
                  </a:schemeClr>
                </a:solidFill>
                <a:effectLst>
                  <a:outerShdw blurRad="38100" dist="38100" dir="2700000" algn="tl">
                    <a:srgbClr val="000000">
                      <a:alpha val="43137"/>
                    </a:srgbClr>
                  </a:outerShdw>
                </a:effectLst>
              </a:rPr>
              <a:t>at Some Time Moment</a:t>
            </a:r>
            <a:endParaRPr lang="ru-RU" sz="3200" b="1" dirty="0">
              <a:solidFill>
                <a:schemeClr val="accent1">
                  <a:lumMod val="25000"/>
                </a:schemeClr>
              </a:solidFill>
              <a:effectLst>
                <a:outerShdw blurRad="38100" dist="38100" dir="2700000" algn="tl">
                  <a:srgbClr val="000000">
                    <a:alpha val="43137"/>
                  </a:srgbClr>
                </a:outerShdw>
              </a:effectLst>
            </a:endParaRPr>
          </a:p>
        </p:txBody>
      </p:sp>
      <p:pic>
        <p:nvPicPr>
          <p:cNvPr id="4" name="Рисунок 3" descr="sw_1000.png"/>
          <p:cNvPicPr>
            <a:picLocks noChangeAspect="1"/>
          </p:cNvPicPr>
          <p:nvPr/>
        </p:nvPicPr>
        <p:blipFill>
          <a:blip r:embed="rId2" cstate="print"/>
          <a:stretch>
            <a:fillRect/>
          </a:stretch>
        </p:blipFill>
        <p:spPr>
          <a:xfrm>
            <a:off x="467544" y="1412776"/>
            <a:ext cx="2399306" cy="1800000"/>
          </a:xfrm>
          <a:prstGeom prst="rect">
            <a:avLst/>
          </a:prstGeom>
        </p:spPr>
      </p:pic>
      <p:pic>
        <p:nvPicPr>
          <p:cNvPr id="5" name="Рисунок 4" descr="sn_1000.png"/>
          <p:cNvPicPr>
            <a:picLocks noChangeAspect="1"/>
          </p:cNvPicPr>
          <p:nvPr/>
        </p:nvPicPr>
        <p:blipFill>
          <a:blip r:embed="rId3" cstate="print"/>
          <a:stretch>
            <a:fillRect/>
          </a:stretch>
        </p:blipFill>
        <p:spPr>
          <a:xfrm>
            <a:off x="3419872" y="1340768"/>
            <a:ext cx="2399304" cy="1800000"/>
          </a:xfrm>
          <a:prstGeom prst="rect">
            <a:avLst/>
          </a:prstGeom>
        </p:spPr>
      </p:pic>
      <p:pic>
        <p:nvPicPr>
          <p:cNvPr id="6" name="Рисунок 5" descr="sg_1000.png"/>
          <p:cNvPicPr>
            <a:picLocks noChangeAspect="1"/>
          </p:cNvPicPr>
          <p:nvPr/>
        </p:nvPicPr>
        <p:blipFill>
          <a:blip r:embed="rId4" cstate="print"/>
          <a:stretch>
            <a:fillRect/>
          </a:stretch>
        </p:blipFill>
        <p:spPr>
          <a:xfrm>
            <a:off x="6300192" y="1340768"/>
            <a:ext cx="2399304" cy="1800000"/>
          </a:xfrm>
          <a:prstGeom prst="rect">
            <a:avLst/>
          </a:prstGeom>
        </p:spPr>
      </p:pic>
      <p:pic>
        <p:nvPicPr>
          <p:cNvPr id="7" name="Рисунок 6" descr="pw_1000.png"/>
          <p:cNvPicPr>
            <a:picLocks noChangeAspect="1"/>
          </p:cNvPicPr>
          <p:nvPr/>
        </p:nvPicPr>
        <p:blipFill>
          <a:blip r:embed="rId5" cstate="print"/>
          <a:stretch>
            <a:fillRect/>
          </a:stretch>
        </p:blipFill>
        <p:spPr>
          <a:xfrm>
            <a:off x="1907704" y="4005064"/>
            <a:ext cx="2399304" cy="1800000"/>
          </a:xfrm>
          <a:prstGeom prst="rect">
            <a:avLst/>
          </a:prstGeom>
        </p:spPr>
      </p:pic>
      <p:pic>
        <p:nvPicPr>
          <p:cNvPr id="8" name="Рисунок 7" descr="t_1000.png"/>
          <p:cNvPicPr>
            <a:picLocks noChangeAspect="1"/>
          </p:cNvPicPr>
          <p:nvPr/>
        </p:nvPicPr>
        <p:blipFill>
          <a:blip r:embed="rId6" cstate="print"/>
          <a:stretch>
            <a:fillRect/>
          </a:stretch>
        </p:blipFill>
        <p:spPr>
          <a:xfrm>
            <a:off x="5364088" y="4005064"/>
            <a:ext cx="2399304" cy="1800000"/>
          </a:xfrm>
          <a:prstGeom prst="rect">
            <a:avLst/>
          </a:prstGeom>
        </p:spPr>
      </p:pic>
      <p:sp>
        <p:nvSpPr>
          <p:cNvPr id="9" name="TextBox 8"/>
          <p:cNvSpPr txBox="1"/>
          <p:nvPr/>
        </p:nvSpPr>
        <p:spPr>
          <a:xfrm>
            <a:off x="467544" y="3429000"/>
            <a:ext cx="1868845" cy="369332"/>
          </a:xfrm>
          <a:prstGeom prst="rect">
            <a:avLst/>
          </a:prstGeom>
          <a:noFill/>
        </p:spPr>
        <p:txBody>
          <a:bodyPr wrap="none" rtlCol="0">
            <a:spAutoFit/>
          </a:bodyPr>
          <a:lstStyle/>
          <a:p>
            <a:r>
              <a:rPr lang="en-US" dirty="0" smtClean="0"/>
              <a:t>Water saturation</a:t>
            </a:r>
            <a:endParaRPr lang="ru-RU" dirty="0"/>
          </a:p>
        </p:txBody>
      </p:sp>
      <p:sp>
        <p:nvSpPr>
          <p:cNvPr id="10" name="TextBox 9"/>
          <p:cNvSpPr txBox="1"/>
          <p:nvPr/>
        </p:nvSpPr>
        <p:spPr>
          <a:xfrm>
            <a:off x="3563888" y="3429000"/>
            <a:ext cx="1544012" cy="369332"/>
          </a:xfrm>
          <a:prstGeom prst="rect">
            <a:avLst/>
          </a:prstGeom>
          <a:noFill/>
        </p:spPr>
        <p:txBody>
          <a:bodyPr wrap="none" rtlCol="0">
            <a:spAutoFit/>
          </a:bodyPr>
          <a:lstStyle/>
          <a:p>
            <a:r>
              <a:rPr lang="en-US" dirty="0" smtClean="0"/>
              <a:t>Oil saturation</a:t>
            </a:r>
            <a:endParaRPr lang="ru-RU" dirty="0"/>
          </a:p>
        </p:txBody>
      </p:sp>
      <p:sp>
        <p:nvSpPr>
          <p:cNvPr id="11" name="TextBox 10"/>
          <p:cNvSpPr txBox="1"/>
          <p:nvPr/>
        </p:nvSpPr>
        <p:spPr>
          <a:xfrm>
            <a:off x="6372200" y="3429000"/>
            <a:ext cx="1685077" cy="369332"/>
          </a:xfrm>
          <a:prstGeom prst="rect">
            <a:avLst/>
          </a:prstGeom>
          <a:noFill/>
        </p:spPr>
        <p:txBody>
          <a:bodyPr wrap="none" rtlCol="0">
            <a:spAutoFit/>
          </a:bodyPr>
          <a:lstStyle/>
          <a:p>
            <a:r>
              <a:rPr lang="en-US" dirty="0" smtClean="0"/>
              <a:t>Gas saturation</a:t>
            </a:r>
            <a:endParaRPr lang="ru-RU" dirty="0"/>
          </a:p>
        </p:txBody>
      </p:sp>
      <p:sp>
        <p:nvSpPr>
          <p:cNvPr id="12" name="TextBox 11"/>
          <p:cNvSpPr txBox="1"/>
          <p:nvPr/>
        </p:nvSpPr>
        <p:spPr>
          <a:xfrm>
            <a:off x="1835696" y="6093296"/>
            <a:ext cx="1753429" cy="369332"/>
          </a:xfrm>
          <a:prstGeom prst="rect">
            <a:avLst/>
          </a:prstGeom>
          <a:noFill/>
        </p:spPr>
        <p:txBody>
          <a:bodyPr wrap="none" rtlCol="0">
            <a:spAutoFit/>
          </a:bodyPr>
          <a:lstStyle/>
          <a:p>
            <a:r>
              <a:rPr lang="en-US" dirty="0" smtClean="0"/>
              <a:t>Water pressure</a:t>
            </a:r>
            <a:endParaRPr lang="ru-RU" dirty="0"/>
          </a:p>
        </p:txBody>
      </p:sp>
      <p:sp>
        <p:nvSpPr>
          <p:cNvPr id="13" name="TextBox 12"/>
          <p:cNvSpPr txBox="1"/>
          <p:nvPr/>
        </p:nvSpPr>
        <p:spPr>
          <a:xfrm>
            <a:off x="5436096" y="6093296"/>
            <a:ext cx="1479957" cy="369332"/>
          </a:xfrm>
          <a:prstGeom prst="rect">
            <a:avLst/>
          </a:prstGeom>
          <a:noFill/>
        </p:spPr>
        <p:txBody>
          <a:bodyPr wrap="none" rtlCol="0">
            <a:spAutoFit/>
          </a:bodyPr>
          <a:lstStyle/>
          <a:p>
            <a:r>
              <a:rPr lang="en-US" dirty="0" smtClean="0"/>
              <a:t>Temperature</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idx="4294967295"/>
          </p:nvPr>
        </p:nvSpPr>
        <p:spPr>
          <a:xfrm>
            <a:off x="457200" y="274638"/>
            <a:ext cx="8229600" cy="778098"/>
          </a:xfrm>
        </p:spPr>
        <p:txBody>
          <a:bodyPr anchor="b"/>
          <a:lstStyle/>
          <a:p>
            <a:pPr eaLnBrk="1" hangingPunct="1">
              <a:defRPr/>
            </a:pPr>
            <a:r>
              <a:rPr lang="en-US" sz="3600" b="1" dirty="0" smtClean="0">
                <a:solidFill>
                  <a:schemeClr val="accent1">
                    <a:lumMod val="25000"/>
                  </a:schemeClr>
                </a:solidFill>
                <a:effectLst>
                  <a:outerShdw blurRad="38100" dist="38100" dir="2700000" algn="tl">
                    <a:srgbClr val="000000">
                      <a:alpha val="43137"/>
                    </a:srgbClr>
                  </a:outerShdw>
                </a:effectLst>
              </a:rPr>
              <a:t>Conclusions</a:t>
            </a:r>
            <a:endParaRPr lang="ru-RU" sz="3600" b="1" dirty="0" smtClean="0">
              <a:solidFill>
                <a:schemeClr val="accent1">
                  <a:lumMod val="25000"/>
                </a:schemeClr>
              </a:solidFill>
              <a:effectLst>
                <a:outerShdw blurRad="38100" dist="38100" dir="2700000" algn="tl">
                  <a:srgbClr val="000000">
                    <a:alpha val="43137"/>
                  </a:srgbClr>
                </a:outerShdw>
              </a:effectLst>
            </a:endParaRPr>
          </a:p>
        </p:txBody>
      </p:sp>
      <p:sp>
        <p:nvSpPr>
          <p:cNvPr id="15363" name="Содержимое 2"/>
          <p:cNvSpPr>
            <a:spLocks noGrp="1"/>
          </p:cNvSpPr>
          <p:nvPr>
            <p:ph idx="4294967295"/>
          </p:nvPr>
        </p:nvSpPr>
        <p:spPr>
          <a:xfrm>
            <a:off x="899592" y="1340768"/>
            <a:ext cx="7416800" cy="3960440"/>
          </a:xfrm>
        </p:spPr>
        <p:txBody>
          <a:bodyPr/>
          <a:lstStyle/>
          <a:p>
            <a:pPr marL="0" indent="0" algn="just" eaLnBrk="1" hangingPunct="1">
              <a:spcBef>
                <a:spcPts val="0"/>
              </a:spcBef>
              <a:buFontTx/>
              <a:buNone/>
            </a:pPr>
            <a:endParaRPr lang="en-US" sz="2400" dirty="0" smtClean="0"/>
          </a:p>
          <a:p>
            <a:pPr marL="0" indent="0" algn="just" eaLnBrk="1" hangingPunct="1">
              <a:spcBef>
                <a:spcPts val="0"/>
              </a:spcBef>
              <a:buFontTx/>
              <a:buNone/>
            </a:pPr>
            <a:r>
              <a:rPr lang="en-US" sz="2400" dirty="0" smtClean="0"/>
              <a:t>At present the proposed kinetically-based model of </a:t>
            </a:r>
            <a:r>
              <a:rPr lang="en-US" sz="2400" dirty="0" err="1" smtClean="0"/>
              <a:t>multicomponent</a:t>
            </a:r>
            <a:r>
              <a:rPr lang="en-US" sz="2400" dirty="0" smtClean="0"/>
              <a:t> fluid flow in a porous medium is tested on oil recovery problems.</a:t>
            </a:r>
          </a:p>
          <a:p>
            <a:pPr marL="0" indent="0" algn="just" eaLnBrk="1" hangingPunct="1">
              <a:spcBef>
                <a:spcPts val="0"/>
              </a:spcBef>
              <a:buFontTx/>
              <a:buNone/>
            </a:pPr>
            <a:endParaRPr lang="en-US" sz="2400" dirty="0" smtClean="0"/>
          </a:p>
          <a:p>
            <a:pPr marL="0" indent="0" algn="just" eaLnBrk="1" hangingPunct="1">
              <a:spcBef>
                <a:spcPts val="0"/>
              </a:spcBef>
              <a:buNone/>
            </a:pPr>
            <a:r>
              <a:rPr lang="en-US" sz="2400" dirty="0" smtClean="0"/>
              <a:t>The created approach can be used for simulation of perspective thermal methods of oil recovery (such as heat carrier pumping into the stratum) aimed at increasing the oil production rate of difficult-to-recover hydrocarbon reserves.</a:t>
            </a: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71550" y="260350"/>
            <a:ext cx="7200900" cy="647700"/>
          </a:xfrm>
        </p:spPr>
        <p:txBody>
          <a:bodyPr anchor="b"/>
          <a:lstStyle/>
          <a:p>
            <a:pPr eaLnBrk="1" hangingPunct="1">
              <a:defRPr/>
            </a:pPr>
            <a:r>
              <a:rPr lang="en-US" sz="3600" b="1" dirty="0" smtClean="0">
                <a:solidFill>
                  <a:srgbClr val="004D4D"/>
                </a:solidFill>
                <a:effectLst>
                  <a:outerShdw blurRad="38100" dist="38100" dir="2700000" algn="tl">
                    <a:srgbClr val="000000">
                      <a:alpha val="43137"/>
                    </a:srgbClr>
                  </a:outerShdw>
                </a:effectLst>
              </a:rPr>
              <a:t>Outline</a:t>
            </a:r>
            <a:endParaRPr lang="ru-RU" sz="3600" b="1" dirty="0" smtClean="0">
              <a:solidFill>
                <a:srgbClr val="004D4D"/>
              </a:solidFill>
              <a:effectLst>
                <a:outerShdw blurRad="38100" dist="38100" dir="2700000" algn="tl">
                  <a:srgbClr val="000000">
                    <a:alpha val="43137"/>
                  </a:srgbClr>
                </a:outerShdw>
              </a:effectLst>
              <a:latin typeface="Verdana" pitchFamily="34" charset="0"/>
            </a:endParaRPr>
          </a:p>
        </p:txBody>
      </p:sp>
      <p:sp>
        <p:nvSpPr>
          <p:cNvPr id="8195" name="Rectangle 3"/>
          <p:cNvSpPr>
            <a:spLocks noGrp="1" noChangeArrowheads="1"/>
          </p:cNvSpPr>
          <p:nvPr>
            <p:ph type="body" idx="4294967295"/>
          </p:nvPr>
        </p:nvSpPr>
        <p:spPr>
          <a:xfrm>
            <a:off x="467544" y="1340768"/>
            <a:ext cx="8136904" cy="4536281"/>
          </a:xfrm>
        </p:spPr>
        <p:txBody>
          <a:bodyPr/>
          <a:lstStyle/>
          <a:p>
            <a:pPr algn="just" eaLnBrk="1" hangingPunct="1">
              <a:spcBef>
                <a:spcPts val="500"/>
              </a:spcBef>
              <a:spcAft>
                <a:spcPts val="500"/>
              </a:spcAft>
            </a:pPr>
            <a:r>
              <a:rPr lang="en-US" sz="2000" dirty="0" smtClean="0"/>
              <a:t>Introduction: applications and goals of the </a:t>
            </a:r>
            <a:r>
              <a:rPr lang="en-GB" sz="2000" dirty="0" smtClean="0"/>
              <a:t>research</a:t>
            </a:r>
            <a:endParaRPr lang="en-US" sz="2000" dirty="0" smtClean="0"/>
          </a:p>
          <a:p>
            <a:pPr algn="just" eaLnBrk="1" hangingPunct="1">
              <a:spcBef>
                <a:spcPts val="0"/>
              </a:spcBef>
              <a:spcAft>
                <a:spcPts val="0"/>
              </a:spcAft>
            </a:pPr>
            <a:r>
              <a:rPr lang="en-US" sz="2000" dirty="0" smtClean="0"/>
              <a:t>Mathematical model of multiphase fluid flow in a porous medium </a:t>
            </a:r>
          </a:p>
          <a:p>
            <a:pPr algn="just" eaLnBrk="1" hangingPunct="1">
              <a:spcBef>
                <a:spcPts val="500"/>
              </a:spcBef>
              <a:spcAft>
                <a:spcPts val="500"/>
              </a:spcAft>
            </a:pPr>
            <a:r>
              <a:rPr lang="en-US" sz="2000" dirty="0" smtClean="0"/>
              <a:t>Computational algorithm of the explicit type</a:t>
            </a:r>
          </a:p>
          <a:p>
            <a:pPr algn="just" eaLnBrk="1" hangingPunct="1">
              <a:spcBef>
                <a:spcPts val="500"/>
              </a:spcBef>
              <a:spcAft>
                <a:spcPts val="500"/>
              </a:spcAft>
            </a:pPr>
            <a:r>
              <a:rPr lang="en-US" sz="2000" dirty="0" smtClean="0"/>
              <a:t>Remarks on </a:t>
            </a:r>
            <a:r>
              <a:rPr lang="en-US" sz="2000" dirty="0" err="1" smtClean="0"/>
              <a:t>multicomponent</a:t>
            </a:r>
            <a:r>
              <a:rPr lang="en-US" sz="2000" dirty="0" smtClean="0"/>
              <a:t> fluid flow modeling</a:t>
            </a:r>
          </a:p>
          <a:p>
            <a:pPr algn="just" eaLnBrk="1" hangingPunct="1">
              <a:spcBef>
                <a:spcPts val="500"/>
              </a:spcBef>
              <a:spcAft>
                <a:spcPts val="500"/>
              </a:spcAft>
            </a:pPr>
            <a:r>
              <a:rPr lang="en-US" sz="2000" dirty="0" smtClean="0"/>
              <a:t>Verification of the approach by means of a drainage test problem</a:t>
            </a:r>
          </a:p>
          <a:p>
            <a:pPr algn="just" eaLnBrk="1" hangingPunct="1">
              <a:spcBef>
                <a:spcPts val="500"/>
              </a:spcBef>
              <a:spcAft>
                <a:spcPts val="500"/>
              </a:spcAft>
            </a:pPr>
            <a:r>
              <a:rPr lang="en-US" sz="2000" dirty="0" smtClean="0"/>
              <a:t>Isothermal and non-isothermal three-phase infiltration problems</a:t>
            </a:r>
          </a:p>
          <a:p>
            <a:pPr algn="just" eaLnBrk="1" hangingPunct="1">
              <a:spcBef>
                <a:spcPts val="500"/>
              </a:spcBef>
              <a:spcAft>
                <a:spcPts val="500"/>
              </a:spcAft>
            </a:pPr>
            <a:r>
              <a:rPr lang="en-US" sz="2000" dirty="0" smtClean="0"/>
              <a:t>Efficiency of parallelization on K-100</a:t>
            </a:r>
          </a:p>
          <a:p>
            <a:pPr algn="just" eaLnBrk="1" hangingPunct="1">
              <a:spcBef>
                <a:spcPts val="500"/>
              </a:spcBef>
              <a:spcAft>
                <a:spcPts val="500"/>
              </a:spcAft>
            </a:pPr>
            <a:r>
              <a:rPr lang="en-US" sz="2000" dirty="0" smtClean="0"/>
              <a:t>Conclusions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899592" y="116632"/>
            <a:ext cx="7313612" cy="648072"/>
          </a:xfrm>
        </p:spPr>
        <p:txBody>
          <a:bodyPr/>
          <a:lstStyle/>
          <a:p>
            <a:r>
              <a:rPr lang="en-US" sz="3600" b="1" dirty="0" smtClean="0">
                <a:solidFill>
                  <a:schemeClr val="accent1">
                    <a:lumMod val="25000"/>
                  </a:schemeClr>
                </a:solidFill>
                <a:effectLst>
                  <a:outerShdw blurRad="38100" dist="38100" dir="2700000" algn="tl">
                    <a:srgbClr val="000000">
                      <a:alpha val="43137"/>
                    </a:srgbClr>
                  </a:outerShdw>
                </a:effectLst>
              </a:rPr>
              <a:t>Applications</a:t>
            </a:r>
            <a:endParaRPr lang="ru-RU" sz="3600" b="1" dirty="0">
              <a:solidFill>
                <a:schemeClr val="accent1">
                  <a:lumMod val="25000"/>
                </a:schemeClr>
              </a:solidFill>
              <a:effectLst>
                <a:outerShdw blurRad="38100" dist="38100" dir="2700000" algn="tl">
                  <a:srgbClr val="000000">
                    <a:alpha val="43137"/>
                  </a:srgbClr>
                </a:outerShdw>
              </a:effectLst>
            </a:endParaRPr>
          </a:p>
        </p:txBody>
      </p:sp>
      <p:pic>
        <p:nvPicPr>
          <p:cNvPr id="7" name="Содержимое 6" descr="oil_pump169.jpg"/>
          <p:cNvPicPr>
            <a:picLocks noGrp="1" noChangeAspect="1"/>
          </p:cNvPicPr>
          <p:nvPr>
            <p:ph sz="quarter" idx="1"/>
          </p:nvPr>
        </p:nvPicPr>
        <p:blipFill>
          <a:blip r:embed="rId2" cstate="print"/>
          <a:stretch>
            <a:fillRect/>
          </a:stretch>
        </p:blipFill>
        <p:spPr>
          <a:xfrm>
            <a:off x="755576" y="1052736"/>
            <a:ext cx="3522133" cy="1981200"/>
          </a:xfrm>
        </p:spPr>
      </p:pic>
      <p:pic>
        <p:nvPicPr>
          <p:cNvPr id="8" name="Содержимое 7" descr="melio169.jpg"/>
          <p:cNvPicPr>
            <a:picLocks noGrp="1" noChangeAspect="1"/>
          </p:cNvPicPr>
          <p:nvPr>
            <p:ph sz="quarter" idx="2"/>
          </p:nvPr>
        </p:nvPicPr>
        <p:blipFill>
          <a:blip r:embed="rId3" cstate="print"/>
          <a:stretch>
            <a:fillRect/>
          </a:stretch>
        </p:blipFill>
        <p:spPr>
          <a:xfrm>
            <a:off x="4932040" y="1052736"/>
            <a:ext cx="3517641" cy="1981200"/>
          </a:xfrm>
        </p:spPr>
      </p:pic>
      <p:pic>
        <p:nvPicPr>
          <p:cNvPr id="9" name="Содержимое 8" descr="plotina169.jpg"/>
          <p:cNvPicPr>
            <a:picLocks noGrp="1" noChangeAspect="1"/>
          </p:cNvPicPr>
          <p:nvPr>
            <p:ph sz="quarter" idx="3"/>
          </p:nvPr>
        </p:nvPicPr>
        <p:blipFill>
          <a:blip r:embed="rId4" cstate="print"/>
          <a:stretch>
            <a:fillRect/>
          </a:stretch>
        </p:blipFill>
        <p:spPr>
          <a:xfrm>
            <a:off x="755576" y="3789040"/>
            <a:ext cx="3525108" cy="1981200"/>
          </a:xfrm>
        </p:spPr>
      </p:pic>
      <p:pic>
        <p:nvPicPr>
          <p:cNvPr id="10" name="Содержимое 9" descr="dirty169.jpg"/>
          <p:cNvPicPr>
            <a:picLocks noGrp="1" noChangeAspect="1"/>
          </p:cNvPicPr>
          <p:nvPr>
            <p:ph sz="quarter" idx="4"/>
          </p:nvPr>
        </p:nvPicPr>
        <p:blipFill>
          <a:blip r:embed="rId5" cstate="print"/>
          <a:stretch>
            <a:fillRect/>
          </a:stretch>
        </p:blipFill>
        <p:spPr>
          <a:xfrm>
            <a:off x="4932040" y="3789040"/>
            <a:ext cx="3525565" cy="1981200"/>
          </a:xfrm>
        </p:spPr>
      </p:pic>
      <p:sp>
        <p:nvSpPr>
          <p:cNvPr id="11" name="TextBox 10"/>
          <p:cNvSpPr txBox="1"/>
          <p:nvPr/>
        </p:nvSpPr>
        <p:spPr>
          <a:xfrm>
            <a:off x="1259632" y="3140968"/>
            <a:ext cx="2605200" cy="400110"/>
          </a:xfrm>
          <a:prstGeom prst="rect">
            <a:avLst/>
          </a:prstGeom>
          <a:noFill/>
        </p:spPr>
        <p:txBody>
          <a:bodyPr wrap="none" rtlCol="0">
            <a:spAutoFit/>
          </a:bodyPr>
          <a:lstStyle/>
          <a:p>
            <a:r>
              <a:rPr lang="en-US" sz="2000" dirty="0" smtClean="0"/>
              <a:t>Oil and gas recovery </a:t>
            </a:r>
            <a:endParaRPr lang="ru-RU" sz="2000" dirty="0"/>
          </a:p>
        </p:txBody>
      </p:sp>
      <p:sp>
        <p:nvSpPr>
          <p:cNvPr id="13" name="TextBox 12"/>
          <p:cNvSpPr txBox="1"/>
          <p:nvPr/>
        </p:nvSpPr>
        <p:spPr>
          <a:xfrm>
            <a:off x="4860032" y="5877272"/>
            <a:ext cx="3805850" cy="400110"/>
          </a:xfrm>
          <a:prstGeom prst="rect">
            <a:avLst/>
          </a:prstGeom>
          <a:noFill/>
        </p:spPr>
        <p:txBody>
          <a:bodyPr wrap="none" rtlCol="0">
            <a:spAutoFit/>
          </a:bodyPr>
          <a:lstStyle/>
          <a:p>
            <a:r>
              <a:rPr lang="en-US" sz="2000" dirty="0" smtClean="0"/>
              <a:t>Solution of ecological problems </a:t>
            </a:r>
            <a:endParaRPr lang="ru-RU" sz="2000" dirty="0"/>
          </a:p>
        </p:txBody>
      </p:sp>
      <p:sp>
        <p:nvSpPr>
          <p:cNvPr id="14" name="TextBox 13"/>
          <p:cNvSpPr txBox="1"/>
          <p:nvPr/>
        </p:nvSpPr>
        <p:spPr>
          <a:xfrm>
            <a:off x="1403648" y="5877272"/>
            <a:ext cx="2239716" cy="400110"/>
          </a:xfrm>
          <a:prstGeom prst="rect">
            <a:avLst/>
          </a:prstGeom>
          <a:noFill/>
        </p:spPr>
        <p:txBody>
          <a:bodyPr wrap="none" rtlCol="0">
            <a:spAutoFit/>
          </a:bodyPr>
          <a:lstStyle/>
          <a:p>
            <a:r>
              <a:rPr lang="en-GB" sz="2000" dirty="0" smtClean="0"/>
              <a:t>Hydraulic facilities</a:t>
            </a:r>
            <a:endParaRPr lang="ru-RU" sz="2000" dirty="0"/>
          </a:p>
        </p:txBody>
      </p:sp>
      <p:sp>
        <p:nvSpPr>
          <p:cNvPr id="15" name="TextBox 14"/>
          <p:cNvSpPr txBox="1"/>
          <p:nvPr/>
        </p:nvSpPr>
        <p:spPr>
          <a:xfrm>
            <a:off x="5148064" y="3140968"/>
            <a:ext cx="3206327" cy="400110"/>
          </a:xfrm>
          <a:prstGeom prst="rect">
            <a:avLst/>
          </a:prstGeom>
          <a:noFill/>
        </p:spPr>
        <p:txBody>
          <a:bodyPr wrap="none" rtlCol="0">
            <a:spAutoFit/>
          </a:bodyPr>
          <a:lstStyle/>
          <a:p>
            <a:r>
              <a:rPr lang="en-GB" sz="2000" dirty="0" smtClean="0"/>
              <a:t>Land reclamation facilities </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idx="4294967295"/>
          </p:nvPr>
        </p:nvSpPr>
        <p:spPr>
          <a:xfrm>
            <a:off x="395288" y="188913"/>
            <a:ext cx="8229600" cy="719137"/>
          </a:xfrm>
        </p:spPr>
        <p:txBody>
          <a:bodyPr anchor="b"/>
          <a:lstStyle/>
          <a:p>
            <a:pPr eaLnBrk="1" hangingPunct="1">
              <a:defRPr/>
            </a:pPr>
            <a:r>
              <a:rPr lang="en-US" sz="3600" b="1" dirty="0" smtClean="0">
                <a:solidFill>
                  <a:schemeClr val="accent1">
                    <a:lumMod val="25000"/>
                  </a:schemeClr>
                </a:solidFill>
                <a:effectLst>
                  <a:outerShdw blurRad="38100" dist="38100" dir="2700000" algn="tl">
                    <a:srgbClr val="000000">
                      <a:alpha val="43137"/>
                    </a:srgbClr>
                  </a:outerShdw>
                </a:effectLst>
              </a:rPr>
              <a:t>Goals of the </a:t>
            </a:r>
            <a:r>
              <a:rPr lang="en-GB" sz="3600" b="1" dirty="0" smtClean="0">
                <a:solidFill>
                  <a:schemeClr val="accent1">
                    <a:lumMod val="25000"/>
                  </a:schemeClr>
                </a:solidFill>
                <a:effectLst>
                  <a:outerShdw blurRad="38100" dist="38100" dir="2700000" algn="tl">
                    <a:srgbClr val="000000">
                      <a:alpha val="43137"/>
                    </a:srgbClr>
                  </a:outerShdw>
                </a:effectLst>
              </a:rPr>
              <a:t>Research</a:t>
            </a:r>
            <a:endParaRPr lang="ru-RU" sz="3600" b="1" dirty="0" smtClean="0">
              <a:solidFill>
                <a:schemeClr val="accent1">
                  <a:lumMod val="25000"/>
                </a:schemeClr>
              </a:solidFill>
              <a:effectLst>
                <a:outerShdw blurRad="38100" dist="38100" dir="2700000" algn="tl">
                  <a:srgbClr val="000000">
                    <a:alpha val="43137"/>
                  </a:srgbClr>
                </a:outerShdw>
              </a:effectLst>
            </a:endParaRPr>
          </a:p>
        </p:txBody>
      </p:sp>
      <p:sp>
        <p:nvSpPr>
          <p:cNvPr id="9219" name="Содержимое 2"/>
          <p:cNvSpPr>
            <a:spLocks noGrp="1"/>
          </p:cNvSpPr>
          <p:nvPr>
            <p:ph idx="4294967295"/>
          </p:nvPr>
        </p:nvSpPr>
        <p:spPr>
          <a:xfrm>
            <a:off x="251521" y="1196752"/>
            <a:ext cx="8568951" cy="5400600"/>
          </a:xfrm>
        </p:spPr>
        <p:txBody>
          <a:bodyPr/>
          <a:lstStyle/>
          <a:p>
            <a:pPr algn="just" eaLnBrk="1" hangingPunct="1">
              <a:spcBef>
                <a:spcPts val="600"/>
              </a:spcBef>
              <a:spcAft>
                <a:spcPts val="1000"/>
              </a:spcAft>
              <a:buNone/>
            </a:pPr>
            <a:r>
              <a:rPr lang="en-US" sz="2000" dirty="0" smtClean="0"/>
              <a:t>	</a:t>
            </a:r>
            <a:r>
              <a:rPr lang="en-US" sz="2000" b="1" dirty="0" smtClean="0"/>
              <a:t>Development of an original computational technology including mathematical models, logically simple numerical algorithms and parallel codes to predict large-scale processes in the subsurface (contaminant infiltration into the soil, hydrocarbon recovery etc.)</a:t>
            </a:r>
          </a:p>
          <a:p>
            <a:pPr lvl="1" indent="-288000" algn="just" eaLnBrk="1" hangingPunct="1">
              <a:spcBef>
                <a:spcPts val="600"/>
              </a:spcBef>
              <a:spcAft>
                <a:spcPts val="600"/>
              </a:spcAft>
              <a:buFont typeface="Arial" pitchFamily="34" charset="0"/>
              <a:buChar char="•"/>
            </a:pPr>
            <a:r>
              <a:rPr lang="en-US" sz="2000" dirty="0" smtClean="0"/>
              <a:t>Generalization of the kinetically-based model of porous medium flow to the case of multiphase </a:t>
            </a:r>
            <a:r>
              <a:rPr lang="en-US" sz="2000" dirty="0" err="1" smtClean="0"/>
              <a:t>multicomponent</a:t>
            </a:r>
            <a:r>
              <a:rPr lang="en-US" sz="2000" dirty="0" smtClean="0"/>
              <a:t> fluid in view of possible heat sources </a:t>
            </a:r>
          </a:p>
          <a:p>
            <a:pPr lvl="1" indent="-288000" algn="just" eaLnBrk="1" hangingPunct="1">
              <a:spcBef>
                <a:spcPts val="600"/>
              </a:spcBef>
              <a:spcAft>
                <a:spcPts val="600"/>
              </a:spcAft>
              <a:buFont typeface="Arial" pitchFamily="34" charset="0"/>
              <a:buChar char="•"/>
            </a:pPr>
            <a:r>
              <a:rPr lang="en-US" sz="2000" dirty="0" smtClean="0"/>
              <a:t>Implementation of the model by explicit numerical methods </a:t>
            </a:r>
          </a:p>
          <a:p>
            <a:pPr lvl="1" indent="0" algn="just" eaLnBrk="1" hangingPunct="1">
              <a:spcBef>
                <a:spcPts val="600"/>
              </a:spcBef>
              <a:spcAft>
                <a:spcPts val="600"/>
              </a:spcAft>
              <a:buNone/>
            </a:pPr>
            <a:r>
              <a:rPr lang="en-US" sz="1800" dirty="0" smtClean="0"/>
              <a:t>Some oil recovery problems </a:t>
            </a:r>
            <a:r>
              <a:rPr lang="ru-RU" sz="1800" dirty="0" smtClean="0"/>
              <a:t>(</a:t>
            </a:r>
            <a:r>
              <a:rPr lang="en-US" sz="1800" dirty="0" smtClean="0"/>
              <a:t>problems with combustion fronts, phase transitions,  complicated functions of relative phase permeability)</a:t>
            </a:r>
            <a:r>
              <a:rPr lang="ru-RU" sz="1800" dirty="0" smtClean="0"/>
              <a:t> </a:t>
            </a:r>
            <a:r>
              <a:rPr lang="en-US" sz="1800" dirty="0" smtClean="0"/>
              <a:t>require calculations with a very small space step what constrains a time step strictly. Then explicit schemes can gain in terms of the total run time in comparison with implicit schemes. Besides explicit algorithms are preferable for adaptation to HPC systems.</a:t>
            </a:r>
            <a:endParaRPr lang="ru-RU"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idx="4294967295"/>
          </p:nvPr>
        </p:nvSpPr>
        <p:spPr>
          <a:xfrm>
            <a:off x="467544" y="116632"/>
            <a:ext cx="8229600" cy="1008112"/>
          </a:xfrm>
        </p:spPr>
        <p:txBody>
          <a:bodyPr anchor="b"/>
          <a:lstStyle/>
          <a:p>
            <a:pPr eaLnBrk="1" hangingPunct="1">
              <a:defRPr/>
            </a:pPr>
            <a:r>
              <a:rPr lang="en-US" sz="3200" b="1" dirty="0" smtClean="0">
                <a:solidFill>
                  <a:schemeClr val="accent1">
                    <a:lumMod val="25000"/>
                  </a:schemeClr>
                </a:solidFill>
                <a:effectLst>
                  <a:outerShdw blurRad="38100" dist="38100" dir="2700000" algn="tl">
                    <a:srgbClr val="000000">
                      <a:alpha val="43137"/>
                    </a:srgbClr>
                  </a:outerShdw>
                </a:effectLst>
              </a:rPr>
              <a:t>M</a:t>
            </a:r>
            <a:r>
              <a:rPr lang="es-ES" sz="3200" b="1" dirty="0" smtClean="0">
                <a:solidFill>
                  <a:schemeClr val="accent1">
                    <a:lumMod val="25000"/>
                  </a:schemeClr>
                </a:solidFill>
                <a:effectLst>
                  <a:outerShdw blurRad="38100" dist="38100" dir="2700000" algn="tl">
                    <a:srgbClr val="000000">
                      <a:alpha val="43137"/>
                    </a:srgbClr>
                  </a:outerShdw>
                </a:effectLst>
              </a:rPr>
              <a:t>odel of Multiphase Fluid Flow in a Porous Medium</a:t>
            </a:r>
            <a:endParaRPr lang="ru-RU" sz="3200" b="1" dirty="0" smtClean="0">
              <a:solidFill>
                <a:schemeClr val="accent1">
                  <a:lumMod val="25000"/>
                </a:schemeClr>
              </a:solidFill>
              <a:effectLst>
                <a:outerShdw blurRad="38100" dist="38100" dir="2700000" algn="tl">
                  <a:srgbClr val="000000">
                    <a:alpha val="43137"/>
                  </a:srgbClr>
                </a:outerShdw>
              </a:effectLst>
            </a:endParaRPr>
          </a:p>
        </p:txBody>
      </p:sp>
      <p:sp>
        <p:nvSpPr>
          <p:cNvPr id="1035" name="Rectangle 3"/>
          <p:cNvSpPr>
            <a:spLocks noGrp="1" noChangeArrowheads="1"/>
          </p:cNvSpPr>
          <p:nvPr>
            <p:ph type="body" idx="4294967295"/>
          </p:nvPr>
        </p:nvSpPr>
        <p:spPr>
          <a:xfrm>
            <a:off x="2627784" y="1124744"/>
            <a:ext cx="6516216" cy="360040"/>
          </a:xfrm>
        </p:spPr>
        <p:txBody>
          <a:bodyPr/>
          <a:lstStyle/>
          <a:p>
            <a:pPr eaLnBrk="1" hangingPunct="1">
              <a:lnSpc>
                <a:spcPct val="80000"/>
              </a:lnSpc>
              <a:buNone/>
            </a:pPr>
            <a:r>
              <a:rPr lang="pt-PT" sz="1800" i="1" dirty="0" smtClean="0">
                <a:latin typeface="Times New Roman" pitchFamily="18" charset="0"/>
                <a:cs typeface="Times New Roman" pitchFamily="18" charset="0"/>
              </a:rPr>
              <a:t>α = w, n, g </a:t>
            </a:r>
            <a:r>
              <a:rPr lang="pt-PT" sz="1800" dirty="0" smtClean="0"/>
              <a:t>– water, NAPL or gas;  </a:t>
            </a:r>
            <a:r>
              <a:rPr lang="en-GB" sz="1800" i="1" dirty="0" smtClean="0">
                <a:latin typeface="Times New Roman" pitchFamily="18" charset="0"/>
                <a:cs typeface="Times New Roman" pitchFamily="18" charset="0"/>
              </a:rPr>
              <a:t>r</a:t>
            </a:r>
            <a:r>
              <a:rPr lang="en-GB" sz="1800" dirty="0" smtClean="0">
                <a:solidFill>
                  <a:schemeClr val="accent1">
                    <a:lumMod val="25000"/>
                  </a:schemeClr>
                </a:solidFill>
              </a:rPr>
              <a:t> </a:t>
            </a:r>
            <a:r>
              <a:rPr lang="pt-PT" sz="1800" dirty="0" smtClean="0"/>
              <a:t>–</a:t>
            </a:r>
            <a:r>
              <a:rPr lang="en-US" sz="1800" dirty="0" smtClean="0"/>
              <a:t> rock  (a porous skeleton) </a:t>
            </a:r>
          </a:p>
          <a:p>
            <a:pPr eaLnBrk="1" hangingPunct="1">
              <a:lnSpc>
                <a:spcPct val="80000"/>
              </a:lnSpc>
              <a:buFontTx/>
              <a:buNone/>
            </a:pPr>
            <a:endParaRPr lang="en-US" sz="1800" dirty="0" smtClean="0"/>
          </a:p>
        </p:txBody>
      </p:sp>
      <p:graphicFrame>
        <p:nvGraphicFramePr>
          <p:cNvPr id="1026" name="Object 2"/>
          <p:cNvGraphicFramePr>
            <a:graphicFrameLocks noChangeAspect="1"/>
          </p:cNvGraphicFramePr>
          <p:nvPr/>
        </p:nvGraphicFramePr>
        <p:xfrm>
          <a:off x="395536" y="2060848"/>
          <a:ext cx="2664296" cy="662599"/>
        </p:xfrm>
        <a:graphic>
          <a:graphicData uri="http://schemas.openxmlformats.org/presentationml/2006/ole">
            <p:oleObj spid="_x0000_s1026" name="Equation" r:id="rId4" imgW="1739880" imgH="431640" progId="Equation.DSMT4">
              <p:embed/>
            </p:oleObj>
          </a:graphicData>
        </a:graphic>
      </p:graphicFrame>
      <p:graphicFrame>
        <p:nvGraphicFramePr>
          <p:cNvPr id="1028" name="Object 4"/>
          <p:cNvGraphicFramePr>
            <a:graphicFrameLocks noChangeAspect="1"/>
          </p:cNvGraphicFramePr>
          <p:nvPr/>
        </p:nvGraphicFramePr>
        <p:xfrm>
          <a:off x="395536" y="4941168"/>
          <a:ext cx="936103" cy="677522"/>
        </p:xfrm>
        <a:graphic>
          <a:graphicData uri="http://schemas.openxmlformats.org/presentationml/2006/ole">
            <p:oleObj spid="_x0000_s1028" name="Equation" r:id="rId5" imgW="507960" imgH="368280" progId="Equation.DSMT4">
              <p:embed/>
            </p:oleObj>
          </a:graphicData>
        </a:graphic>
      </p:graphicFrame>
      <p:sp>
        <p:nvSpPr>
          <p:cNvPr id="1036" name="Rectangle 18"/>
          <p:cNvSpPr>
            <a:spLocks noChangeArrowheads="1"/>
          </p:cNvSpPr>
          <p:nvPr/>
        </p:nvSpPr>
        <p:spPr bwMode="auto">
          <a:xfrm>
            <a:off x="5510213" y="2025650"/>
            <a:ext cx="1098550" cy="274638"/>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SimSun" pitchFamily="2" charset="-122"/>
                <a:cs typeface="Times New Roman" pitchFamily="18" charset="0"/>
              </a:rPr>
              <a:t>	</a:t>
            </a:r>
            <a:endParaRPr lang="en-US">
              <a:latin typeface="Verdana" pitchFamily="34" charset="0"/>
              <a:ea typeface="SimSun" pitchFamily="2" charset="-122"/>
              <a:cs typeface="Times New Roman" pitchFamily="18" charset="0"/>
            </a:endParaRPr>
          </a:p>
        </p:txBody>
      </p:sp>
      <p:sp>
        <p:nvSpPr>
          <p:cNvPr id="1037" name="Rectangle 2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ru-RU">
              <a:latin typeface="Verdana" pitchFamily="34" charset="0"/>
            </a:endParaRPr>
          </a:p>
        </p:txBody>
      </p:sp>
      <p:graphicFrame>
        <p:nvGraphicFramePr>
          <p:cNvPr id="1033" name="Object 9"/>
          <p:cNvGraphicFramePr>
            <a:graphicFrameLocks noChangeAspect="1"/>
          </p:cNvGraphicFramePr>
          <p:nvPr/>
        </p:nvGraphicFramePr>
        <p:xfrm>
          <a:off x="425450" y="1412875"/>
          <a:ext cx="6205538" cy="666750"/>
        </p:xfrm>
        <a:graphic>
          <a:graphicData uri="http://schemas.openxmlformats.org/presentationml/2006/ole">
            <p:oleObj spid="_x0000_s1033" name="Equation" r:id="rId6" imgW="4000320" imgH="431640" progId="Equation.DSMT4">
              <p:embed/>
            </p:oleObj>
          </a:graphicData>
        </a:graphic>
      </p:graphicFrame>
      <p:sp>
        <p:nvSpPr>
          <p:cNvPr id="1038" name="Прямоугольник 16"/>
          <p:cNvSpPr>
            <a:spLocks noChangeArrowheads="1"/>
          </p:cNvSpPr>
          <p:nvPr/>
        </p:nvSpPr>
        <p:spPr bwMode="auto">
          <a:xfrm>
            <a:off x="5902624" y="2025908"/>
            <a:ext cx="3241376" cy="4832092"/>
          </a:xfrm>
          <a:prstGeom prst="rect">
            <a:avLst/>
          </a:prstGeom>
          <a:noFill/>
          <a:ln w="9525">
            <a:noFill/>
            <a:miter lim="800000"/>
            <a:headEnd/>
            <a:tailEnd/>
          </a:ln>
        </p:spPr>
        <p:txBody>
          <a:bodyPr wrap="square">
            <a:spAutoFit/>
          </a:bodyPr>
          <a:lstStyle/>
          <a:p>
            <a:pPr defTabSz="540000" eaLnBrk="0" hangingPunct="0"/>
            <a:r>
              <a:rPr lang="es-ES" sz="1400" i="1" dirty="0">
                <a:latin typeface="Times New Roman" pitchFamily="18" charset="0"/>
              </a:rPr>
              <a:t>S </a:t>
            </a:r>
            <a:r>
              <a:rPr lang="el-GR" sz="1400" i="1" baseline="-25000" dirty="0">
                <a:latin typeface="Times New Roman" pitchFamily="18" charset="0"/>
              </a:rPr>
              <a:t>α</a:t>
            </a:r>
            <a:r>
              <a:rPr lang="es-ES" sz="1400" i="1" baseline="-25000" dirty="0"/>
              <a:t> </a:t>
            </a:r>
            <a:r>
              <a:rPr lang="es-ES" sz="1400" i="1" baseline="-25000" dirty="0" smtClean="0"/>
              <a:t>     </a:t>
            </a:r>
            <a:r>
              <a:rPr lang="es-ES" sz="1400" i="1" dirty="0" smtClean="0">
                <a:solidFill>
                  <a:srgbClr val="004D4D"/>
                </a:solidFill>
              </a:rPr>
              <a:t>-</a:t>
            </a:r>
            <a:r>
              <a:rPr lang="es-ES" sz="1400" dirty="0" smtClean="0">
                <a:solidFill>
                  <a:srgbClr val="004D4D"/>
                </a:solidFill>
              </a:rPr>
              <a:t> </a:t>
            </a:r>
            <a:r>
              <a:rPr lang="es-ES" sz="1400" dirty="0">
                <a:solidFill>
                  <a:srgbClr val="004D4D"/>
                </a:solidFill>
              </a:rPr>
              <a:t>the</a:t>
            </a:r>
            <a:r>
              <a:rPr lang="el-GR" sz="1400" i="1" dirty="0">
                <a:solidFill>
                  <a:srgbClr val="004D4D"/>
                </a:solidFill>
                <a:latin typeface="Times New Roman" pitchFamily="18" charset="0"/>
                <a:cs typeface="Times New Roman" pitchFamily="18" charset="0"/>
              </a:rPr>
              <a:t> </a:t>
            </a:r>
            <a:r>
              <a:rPr lang="es-ES" sz="1400" dirty="0">
                <a:solidFill>
                  <a:srgbClr val="004D4D"/>
                </a:solidFill>
              </a:rPr>
              <a:t>phase saturation </a:t>
            </a:r>
          </a:p>
          <a:p>
            <a:pPr defTabSz="540000" eaLnBrk="0" hangingPunct="0"/>
            <a:r>
              <a:rPr lang="el-GR" sz="1400" i="1" dirty="0">
                <a:latin typeface="Times New Roman" pitchFamily="18" charset="0"/>
              </a:rPr>
              <a:t>ρ</a:t>
            </a:r>
            <a:r>
              <a:rPr lang="el-GR" sz="1400" i="1" baseline="-25000" dirty="0">
                <a:latin typeface="Times New Roman" pitchFamily="18" charset="0"/>
              </a:rPr>
              <a:t> α</a:t>
            </a:r>
            <a:r>
              <a:rPr lang="es-ES" sz="1400" i="1" dirty="0">
                <a:latin typeface="Times New Roman" pitchFamily="18" charset="0"/>
              </a:rPr>
              <a:t> </a:t>
            </a:r>
            <a:r>
              <a:rPr lang="es-ES" sz="1400" i="1" dirty="0" smtClean="0">
                <a:latin typeface="Times New Roman" pitchFamily="18" charset="0"/>
              </a:rPr>
              <a:t>    </a:t>
            </a:r>
            <a:r>
              <a:rPr lang="es-ES" sz="1400" i="1" dirty="0" smtClean="0">
                <a:solidFill>
                  <a:srgbClr val="004D4D"/>
                </a:solidFill>
              </a:rPr>
              <a:t>- </a:t>
            </a:r>
            <a:r>
              <a:rPr lang="es-ES" sz="1400" dirty="0">
                <a:solidFill>
                  <a:srgbClr val="004D4D"/>
                </a:solidFill>
              </a:rPr>
              <a:t>the </a:t>
            </a:r>
            <a:r>
              <a:rPr lang="es-ES" sz="1400" dirty="0" smtClean="0">
                <a:solidFill>
                  <a:srgbClr val="004D4D"/>
                </a:solidFill>
              </a:rPr>
              <a:t>phase density</a:t>
            </a:r>
            <a:endParaRPr lang="es-ES" sz="1400" dirty="0">
              <a:solidFill>
                <a:srgbClr val="004D4D"/>
              </a:solidFill>
            </a:endParaRPr>
          </a:p>
          <a:p>
            <a:pPr defTabSz="540000" eaLnBrk="0" hangingPunct="0"/>
            <a:r>
              <a:rPr lang="es-ES" sz="1400" i="1" dirty="0">
                <a:latin typeface="Times New Roman" pitchFamily="18" charset="0"/>
              </a:rPr>
              <a:t>P</a:t>
            </a:r>
            <a:r>
              <a:rPr lang="es-ES" sz="1400" i="1" dirty="0" smtClean="0">
                <a:latin typeface="Times New Roman" pitchFamily="18" charset="0"/>
              </a:rPr>
              <a:t> </a:t>
            </a:r>
            <a:r>
              <a:rPr lang="el-GR" sz="1400" i="1" baseline="-25000" dirty="0" smtClean="0">
                <a:latin typeface="Times New Roman" pitchFamily="18" charset="0"/>
              </a:rPr>
              <a:t>α</a:t>
            </a:r>
            <a:r>
              <a:rPr lang="en-US" sz="1400" i="1" baseline="-25000" dirty="0" smtClean="0">
                <a:latin typeface="Times New Roman" pitchFamily="18" charset="0"/>
              </a:rPr>
              <a:t> </a:t>
            </a:r>
            <a:r>
              <a:rPr lang="en-US" sz="1400" i="1" dirty="0" smtClean="0">
                <a:latin typeface="Times New Roman" pitchFamily="18" charset="0"/>
              </a:rPr>
              <a:t>    </a:t>
            </a:r>
            <a:r>
              <a:rPr lang="es-ES" sz="1400" i="1" dirty="0" smtClean="0">
                <a:solidFill>
                  <a:srgbClr val="004D4D"/>
                </a:solidFill>
              </a:rPr>
              <a:t>-</a:t>
            </a:r>
            <a:r>
              <a:rPr lang="es-ES" sz="1400" dirty="0" smtClean="0">
                <a:solidFill>
                  <a:srgbClr val="004D4D"/>
                </a:solidFill>
              </a:rPr>
              <a:t> </a:t>
            </a:r>
            <a:r>
              <a:rPr lang="es-ES" sz="1400" dirty="0">
                <a:solidFill>
                  <a:srgbClr val="004D4D"/>
                </a:solidFill>
              </a:rPr>
              <a:t>the phase pressure </a:t>
            </a:r>
            <a:r>
              <a:rPr lang="es-ES" sz="1400" i="1" dirty="0">
                <a:solidFill>
                  <a:srgbClr val="004D4D"/>
                </a:solidFill>
              </a:rPr>
              <a:t> </a:t>
            </a:r>
          </a:p>
          <a:p>
            <a:pPr defTabSz="540000" eaLnBrk="0" hangingPunct="0"/>
            <a:r>
              <a:rPr lang="es-ES" sz="1400" b="1" dirty="0" smtClean="0">
                <a:latin typeface="Times New Roman" pitchFamily="18" charset="0"/>
              </a:rPr>
              <a:t>u </a:t>
            </a:r>
            <a:r>
              <a:rPr lang="el-GR" sz="1400" i="1" baseline="-25000" dirty="0" smtClean="0">
                <a:latin typeface="Times New Roman" pitchFamily="18" charset="0"/>
              </a:rPr>
              <a:t>α</a:t>
            </a:r>
            <a:r>
              <a:rPr lang="en-US" sz="1400" i="1" baseline="-25000" dirty="0" smtClean="0">
                <a:latin typeface="Times New Roman" pitchFamily="18" charset="0"/>
              </a:rPr>
              <a:t> </a:t>
            </a:r>
            <a:r>
              <a:rPr lang="en-US" sz="1400" i="1" dirty="0" smtClean="0">
                <a:latin typeface="Times New Roman" pitchFamily="18" charset="0"/>
              </a:rPr>
              <a:t>    </a:t>
            </a:r>
            <a:r>
              <a:rPr lang="es-ES" sz="1400" dirty="0" smtClean="0">
                <a:solidFill>
                  <a:srgbClr val="004D4D"/>
                </a:solidFill>
              </a:rPr>
              <a:t>- </a:t>
            </a:r>
            <a:r>
              <a:rPr lang="es-ES" sz="1400" dirty="0">
                <a:solidFill>
                  <a:srgbClr val="004D4D"/>
                </a:solidFill>
              </a:rPr>
              <a:t>the Darcy velocity of </a:t>
            </a:r>
            <a:r>
              <a:rPr lang="el-GR" sz="1400" i="1" dirty="0">
                <a:solidFill>
                  <a:srgbClr val="004D4D"/>
                </a:solidFill>
                <a:latin typeface="Times New Roman" pitchFamily="18" charset="0"/>
                <a:cs typeface="Times New Roman" pitchFamily="18" charset="0"/>
              </a:rPr>
              <a:t>α </a:t>
            </a:r>
            <a:r>
              <a:rPr lang="en-US" sz="1400" i="1" dirty="0" smtClean="0">
                <a:solidFill>
                  <a:srgbClr val="004D4D"/>
                </a:solidFill>
                <a:latin typeface="Times New Roman" pitchFamily="18" charset="0"/>
                <a:cs typeface="Times New Roman" pitchFamily="18" charset="0"/>
              </a:rPr>
              <a:t>–</a:t>
            </a:r>
            <a:r>
              <a:rPr lang="es-ES" sz="1400" dirty="0" smtClean="0">
                <a:solidFill>
                  <a:srgbClr val="004D4D"/>
                </a:solidFill>
              </a:rPr>
              <a:t>phase</a:t>
            </a:r>
            <a:endParaRPr lang="es-ES" sz="1400" i="1" dirty="0">
              <a:solidFill>
                <a:srgbClr val="004D4D"/>
              </a:solidFill>
              <a:latin typeface="Times New Roman" pitchFamily="18" charset="0"/>
              <a:cs typeface="Times New Roman" pitchFamily="18" charset="0"/>
            </a:endParaRPr>
          </a:p>
          <a:p>
            <a:pPr defTabSz="540000" eaLnBrk="0" hangingPunct="0"/>
            <a:r>
              <a:rPr lang="el-GR" sz="1400" i="1" dirty="0" smtClean="0">
                <a:solidFill>
                  <a:schemeClr val="tx2"/>
                </a:solidFill>
                <a:latin typeface="Times New Roman" pitchFamily="18" charset="0"/>
                <a:cs typeface="Times New Roman" pitchFamily="18" charset="0"/>
              </a:rPr>
              <a:t>φ</a:t>
            </a:r>
            <a:r>
              <a:rPr lang="es-ES" sz="1400" dirty="0" smtClean="0">
                <a:solidFill>
                  <a:schemeClr val="tx2"/>
                </a:solidFill>
              </a:rPr>
              <a:t>      </a:t>
            </a:r>
            <a:r>
              <a:rPr lang="es-ES" sz="1400" dirty="0" smtClean="0">
                <a:solidFill>
                  <a:srgbClr val="004D4D"/>
                </a:solidFill>
              </a:rPr>
              <a:t>- </a:t>
            </a:r>
            <a:r>
              <a:rPr lang="es-ES" sz="1400" dirty="0">
                <a:solidFill>
                  <a:srgbClr val="004D4D"/>
                </a:solidFill>
              </a:rPr>
              <a:t>the porosity</a:t>
            </a:r>
          </a:p>
          <a:p>
            <a:pPr defTabSz="540000" eaLnBrk="0" hangingPunct="0"/>
            <a:r>
              <a:rPr lang="es-ES" sz="1400" i="1" dirty="0" smtClean="0">
                <a:latin typeface="Times New Roman" pitchFamily="18" charset="0"/>
              </a:rPr>
              <a:t>K</a:t>
            </a:r>
            <a:r>
              <a:rPr lang="es-ES" sz="1400" dirty="0">
                <a:solidFill>
                  <a:schemeClr val="tx2"/>
                </a:solidFill>
                <a:latin typeface="Times New Roman" pitchFamily="18" charset="0"/>
              </a:rPr>
              <a:t> </a:t>
            </a:r>
            <a:r>
              <a:rPr lang="es-ES" sz="1400" dirty="0" smtClean="0">
                <a:solidFill>
                  <a:schemeClr val="tx2"/>
                </a:solidFill>
                <a:latin typeface="Times New Roman" pitchFamily="18" charset="0"/>
              </a:rPr>
              <a:t>     </a:t>
            </a:r>
            <a:r>
              <a:rPr lang="es-ES" sz="1400" dirty="0" smtClean="0">
                <a:solidFill>
                  <a:srgbClr val="004D4D"/>
                </a:solidFill>
              </a:rPr>
              <a:t>- </a:t>
            </a:r>
            <a:r>
              <a:rPr lang="es-ES" sz="1400" dirty="0">
                <a:solidFill>
                  <a:srgbClr val="004D4D"/>
                </a:solidFill>
              </a:rPr>
              <a:t>the absolute permeability</a:t>
            </a:r>
          </a:p>
          <a:p>
            <a:pPr defTabSz="540000" eaLnBrk="0" hangingPunct="0"/>
            <a:r>
              <a:rPr lang="es-ES" sz="1400" i="1" dirty="0">
                <a:latin typeface="Times New Roman" pitchFamily="18" charset="0"/>
              </a:rPr>
              <a:t>k</a:t>
            </a:r>
            <a:r>
              <a:rPr lang="el-GR" sz="1400" i="1" baseline="-25000" dirty="0">
                <a:latin typeface="Times New Roman" pitchFamily="18" charset="0"/>
              </a:rPr>
              <a:t> </a:t>
            </a:r>
            <a:r>
              <a:rPr lang="el-GR" sz="1400" i="1" baseline="-25000" dirty="0" smtClean="0">
                <a:latin typeface="Times New Roman" pitchFamily="18" charset="0"/>
              </a:rPr>
              <a:t>α</a:t>
            </a:r>
            <a:r>
              <a:rPr lang="en-US" sz="1400" i="1" baseline="-25000" dirty="0" smtClean="0">
                <a:latin typeface="Times New Roman" pitchFamily="18" charset="0"/>
              </a:rPr>
              <a:t>  </a:t>
            </a:r>
            <a:r>
              <a:rPr lang="en-US" sz="1400" i="1" dirty="0" smtClean="0">
                <a:latin typeface="Times New Roman" pitchFamily="18" charset="0"/>
              </a:rPr>
              <a:t>   </a:t>
            </a:r>
            <a:r>
              <a:rPr lang="es-ES" sz="1400" dirty="0" smtClean="0">
                <a:solidFill>
                  <a:srgbClr val="004D4D"/>
                </a:solidFill>
              </a:rPr>
              <a:t>- </a:t>
            </a:r>
            <a:r>
              <a:rPr lang="es-ES" sz="1400" dirty="0">
                <a:solidFill>
                  <a:srgbClr val="004D4D"/>
                </a:solidFill>
              </a:rPr>
              <a:t>the relative phase permeability </a:t>
            </a:r>
          </a:p>
          <a:p>
            <a:pPr defTabSz="540000" eaLnBrk="0" hangingPunct="0"/>
            <a:r>
              <a:rPr lang="es-ES" sz="1400" i="1" dirty="0">
                <a:latin typeface="Times New Roman" pitchFamily="18" charset="0"/>
              </a:rPr>
              <a:t>µ</a:t>
            </a:r>
            <a:r>
              <a:rPr lang="el-GR" sz="1400" i="1" baseline="-25000" dirty="0">
                <a:latin typeface="Times New Roman" pitchFamily="18" charset="0"/>
              </a:rPr>
              <a:t> </a:t>
            </a:r>
            <a:r>
              <a:rPr lang="el-GR" sz="1400" i="1" baseline="-25000" dirty="0" smtClean="0">
                <a:latin typeface="Times New Roman" pitchFamily="18" charset="0"/>
              </a:rPr>
              <a:t>α</a:t>
            </a:r>
            <a:r>
              <a:rPr lang="en-US" sz="1400" i="1" baseline="-25000" dirty="0" smtClean="0">
                <a:latin typeface="Times New Roman" pitchFamily="18" charset="0"/>
              </a:rPr>
              <a:t> </a:t>
            </a:r>
            <a:r>
              <a:rPr lang="en-US" sz="1400" i="1" dirty="0" smtClean="0">
                <a:latin typeface="Times New Roman" pitchFamily="18" charset="0"/>
              </a:rPr>
              <a:t>   </a:t>
            </a:r>
            <a:r>
              <a:rPr lang="es-ES" sz="1400" dirty="0" smtClean="0">
                <a:solidFill>
                  <a:srgbClr val="004D4D"/>
                </a:solidFill>
              </a:rPr>
              <a:t>- </a:t>
            </a:r>
            <a:r>
              <a:rPr lang="es-ES" sz="1400" dirty="0">
                <a:solidFill>
                  <a:srgbClr val="004D4D"/>
                </a:solidFill>
              </a:rPr>
              <a:t>the dynamic viscosity</a:t>
            </a:r>
          </a:p>
          <a:p>
            <a:pPr defTabSz="540000" eaLnBrk="0" hangingPunct="0"/>
            <a:r>
              <a:rPr lang="es-ES" sz="1400" i="1" dirty="0">
                <a:latin typeface="Times New Roman" pitchFamily="18" charset="0"/>
                <a:cs typeface="Times New Roman" pitchFamily="18" charset="0"/>
              </a:rPr>
              <a:t>β</a:t>
            </a:r>
            <a:r>
              <a:rPr lang="el-GR" sz="1400" i="1" baseline="-25000" dirty="0">
                <a:latin typeface="Times New Roman" pitchFamily="18" charset="0"/>
              </a:rPr>
              <a:t> </a:t>
            </a:r>
            <a:r>
              <a:rPr lang="el-GR" sz="1400" i="1" baseline="-25000" dirty="0" smtClean="0">
                <a:latin typeface="Times New Roman" pitchFamily="18" charset="0"/>
              </a:rPr>
              <a:t>α</a:t>
            </a:r>
            <a:r>
              <a:rPr lang="en-US" sz="1400" i="1" baseline="-25000" dirty="0" smtClean="0">
                <a:latin typeface="Times New Roman" pitchFamily="18" charset="0"/>
              </a:rPr>
              <a:t> </a:t>
            </a:r>
            <a:r>
              <a:rPr lang="en-US" sz="1400" i="1" dirty="0" smtClean="0">
                <a:latin typeface="Times New Roman" pitchFamily="18" charset="0"/>
              </a:rPr>
              <a:t>   </a:t>
            </a:r>
            <a:r>
              <a:rPr lang="es-ES" sz="1400" dirty="0" smtClean="0">
                <a:solidFill>
                  <a:srgbClr val="004D4D"/>
                </a:solidFill>
              </a:rPr>
              <a:t>- </a:t>
            </a:r>
            <a:r>
              <a:rPr lang="es-ES" sz="1400" dirty="0">
                <a:solidFill>
                  <a:srgbClr val="004D4D"/>
                </a:solidFill>
              </a:rPr>
              <a:t>the </a:t>
            </a:r>
            <a:r>
              <a:rPr lang="es-ES" sz="1400" dirty="0" smtClean="0">
                <a:solidFill>
                  <a:srgbClr val="004D4D"/>
                </a:solidFill>
              </a:rPr>
              <a:t>coefficient of isothermal </a:t>
            </a:r>
          </a:p>
          <a:p>
            <a:pPr defTabSz="540000" eaLnBrk="0" hangingPunct="0"/>
            <a:r>
              <a:rPr lang="es-ES" sz="1400" dirty="0" smtClean="0">
                <a:solidFill>
                  <a:srgbClr val="004D4D"/>
                </a:solidFill>
              </a:rPr>
              <a:t>              compressibility</a:t>
            </a:r>
            <a:endParaRPr lang="es-ES" sz="1400" i="1" dirty="0">
              <a:solidFill>
                <a:srgbClr val="004D4D"/>
              </a:solidFill>
              <a:latin typeface="Times New Roman" pitchFamily="18" charset="0"/>
              <a:cs typeface="Times New Roman" pitchFamily="18" charset="0"/>
            </a:endParaRPr>
          </a:p>
          <a:p>
            <a:pPr defTabSz="540000" eaLnBrk="0" hangingPunct="0"/>
            <a:r>
              <a:rPr lang="es-ES" sz="1400" b="1" dirty="0">
                <a:latin typeface="Times New Roman" pitchFamily="18" charset="0"/>
              </a:rPr>
              <a:t>g </a:t>
            </a:r>
            <a:r>
              <a:rPr lang="es-ES" sz="1400" b="1" dirty="0" smtClean="0">
                <a:latin typeface="Times New Roman" pitchFamily="18" charset="0"/>
              </a:rPr>
              <a:t>     </a:t>
            </a:r>
            <a:r>
              <a:rPr lang="es-ES" sz="1400" dirty="0" smtClean="0">
                <a:solidFill>
                  <a:srgbClr val="004D4D"/>
                </a:solidFill>
              </a:rPr>
              <a:t>- </a:t>
            </a:r>
            <a:r>
              <a:rPr lang="es-ES" sz="1400" dirty="0">
                <a:solidFill>
                  <a:srgbClr val="004D4D"/>
                </a:solidFill>
              </a:rPr>
              <a:t>the gravity vector </a:t>
            </a:r>
          </a:p>
          <a:p>
            <a:pPr defTabSz="540000" eaLnBrk="0" hangingPunct="0"/>
            <a:r>
              <a:rPr lang="es-ES" sz="1400" i="1" dirty="0">
                <a:latin typeface="Times New Roman" pitchFamily="18" charset="0"/>
              </a:rPr>
              <a:t>q</a:t>
            </a:r>
            <a:r>
              <a:rPr lang="el-GR" sz="1400" i="1" baseline="-25000" dirty="0">
                <a:latin typeface="Times New Roman" pitchFamily="18" charset="0"/>
              </a:rPr>
              <a:t> </a:t>
            </a:r>
            <a:r>
              <a:rPr lang="el-GR" sz="1400" i="1" baseline="-25000" dirty="0" smtClean="0">
                <a:latin typeface="Times New Roman" pitchFamily="18" charset="0"/>
              </a:rPr>
              <a:t>α</a:t>
            </a:r>
            <a:r>
              <a:rPr lang="en-US" sz="1400" i="1" baseline="-25000" dirty="0" smtClean="0">
                <a:latin typeface="Times New Roman" pitchFamily="18" charset="0"/>
              </a:rPr>
              <a:t> </a:t>
            </a:r>
            <a:r>
              <a:rPr lang="en-US" sz="1400" i="1" dirty="0" smtClean="0">
                <a:latin typeface="Times New Roman" pitchFamily="18" charset="0"/>
              </a:rPr>
              <a:t>   </a:t>
            </a:r>
            <a:r>
              <a:rPr lang="es-ES" sz="1400" dirty="0" smtClean="0">
                <a:solidFill>
                  <a:srgbClr val="004D4D"/>
                </a:solidFill>
              </a:rPr>
              <a:t>- </a:t>
            </a:r>
            <a:r>
              <a:rPr lang="es-ES" sz="1400" dirty="0">
                <a:solidFill>
                  <a:srgbClr val="004D4D"/>
                </a:solidFill>
              </a:rPr>
              <a:t>the source term</a:t>
            </a:r>
            <a:r>
              <a:rPr lang="ru-RU" sz="1400" dirty="0">
                <a:solidFill>
                  <a:srgbClr val="004D4D"/>
                </a:solidFill>
              </a:rPr>
              <a:t> </a:t>
            </a:r>
            <a:endParaRPr lang="en-US" sz="1400" dirty="0" smtClean="0">
              <a:solidFill>
                <a:srgbClr val="004D4D"/>
              </a:solidFill>
            </a:endParaRPr>
          </a:p>
          <a:p>
            <a:pPr defTabSz="540000" eaLnBrk="0" hangingPunct="0"/>
            <a:r>
              <a:rPr lang="es-ES" sz="1400" i="1" dirty="0" smtClean="0">
                <a:latin typeface="Times New Roman" pitchFamily="18" charset="0"/>
              </a:rPr>
              <a:t>l</a:t>
            </a:r>
            <a:r>
              <a:rPr lang="el-GR" sz="1400" i="1" baseline="-25000" dirty="0" smtClean="0">
                <a:latin typeface="Times New Roman" pitchFamily="18" charset="0"/>
              </a:rPr>
              <a:t> </a:t>
            </a:r>
            <a:r>
              <a:rPr lang="es-ES" sz="1400" dirty="0" smtClean="0">
                <a:solidFill>
                  <a:schemeClr val="tx2"/>
                </a:solidFill>
                <a:latin typeface="Times New Roman" pitchFamily="18" charset="0"/>
              </a:rPr>
              <a:t>    </a:t>
            </a:r>
            <a:r>
              <a:rPr lang="es-ES" sz="1400" dirty="0" smtClean="0">
                <a:solidFill>
                  <a:srgbClr val="004D4D"/>
                </a:solidFill>
              </a:rPr>
              <a:t>- the minimal reference length</a:t>
            </a:r>
          </a:p>
          <a:p>
            <a:pPr defTabSz="540000" eaLnBrk="0" hangingPunct="0"/>
            <a:r>
              <a:rPr lang="es-ES" sz="1400" i="1" dirty="0" smtClean="0">
                <a:latin typeface="Times New Roman" pitchFamily="18" charset="0"/>
                <a:cs typeface="Times New Roman" pitchFamily="18" charset="0"/>
              </a:rPr>
              <a:t>τ</a:t>
            </a:r>
            <a:r>
              <a:rPr lang="es-ES" sz="1400" i="1" dirty="0" smtClean="0"/>
              <a:t>     </a:t>
            </a:r>
            <a:r>
              <a:rPr lang="es-ES" sz="1400" dirty="0" smtClean="0">
                <a:solidFill>
                  <a:srgbClr val="004D4D"/>
                </a:solidFill>
              </a:rPr>
              <a:t>- the minimal reference time </a:t>
            </a:r>
          </a:p>
          <a:p>
            <a:pPr defTabSz="540000" eaLnBrk="0" hangingPunct="0"/>
            <a:r>
              <a:rPr lang="es-ES" sz="1400" i="1" dirty="0" smtClean="0">
                <a:latin typeface="Times New Roman" pitchFamily="18" charset="0"/>
              </a:rPr>
              <a:t>c</a:t>
            </a:r>
            <a:r>
              <a:rPr lang="el-GR" sz="1400" i="1" baseline="-25000" dirty="0" smtClean="0">
                <a:latin typeface="Times New Roman" pitchFamily="18" charset="0"/>
              </a:rPr>
              <a:t> α</a:t>
            </a:r>
            <a:r>
              <a:rPr lang="en-US" sz="1400" i="1" baseline="-25000" dirty="0" smtClean="0">
                <a:latin typeface="Times New Roman" pitchFamily="18" charset="0"/>
              </a:rPr>
              <a:t> </a:t>
            </a:r>
            <a:r>
              <a:rPr lang="en-US" sz="1400" i="1" dirty="0" smtClean="0">
                <a:latin typeface="Times New Roman" pitchFamily="18" charset="0"/>
              </a:rPr>
              <a:t>   </a:t>
            </a:r>
            <a:r>
              <a:rPr lang="es-ES" sz="1400" dirty="0" smtClean="0">
                <a:solidFill>
                  <a:srgbClr val="004D4D"/>
                </a:solidFill>
              </a:rPr>
              <a:t>- </a:t>
            </a:r>
            <a:r>
              <a:rPr lang="es-ES" sz="1400" dirty="0">
                <a:solidFill>
                  <a:srgbClr val="004D4D"/>
                </a:solidFill>
              </a:rPr>
              <a:t>the sound speed in </a:t>
            </a:r>
            <a:r>
              <a:rPr lang="el-GR" sz="1400" i="1" dirty="0">
                <a:solidFill>
                  <a:srgbClr val="004D4D"/>
                </a:solidFill>
                <a:latin typeface="Times New Roman" pitchFamily="18" charset="0"/>
                <a:cs typeface="Times New Roman" pitchFamily="18" charset="0"/>
              </a:rPr>
              <a:t>α</a:t>
            </a:r>
            <a:r>
              <a:rPr lang="en-US" sz="1400" i="1" dirty="0">
                <a:solidFill>
                  <a:srgbClr val="004D4D"/>
                </a:solidFill>
                <a:latin typeface="Times New Roman" pitchFamily="18" charset="0"/>
                <a:cs typeface="Times New Roman" pitchFamily="18" charset="0"/>
              </a:rPr>
              <a:t>-</a:t>
            </a:r>
            <a:r>
              <a:rPr lang="es-ES" sz="1400" dirty="0">
                <a:solidFill>
                  <a:srgbClr val="004D4D"/>
                </a:solidFill>
              </a:rPr>
              <a:t>phase </a:t>
            </a:r>
            <a:endParaRPr lang="es-ES" sz="1400" dirty="0" smtClean="0">
              <a:solidFill>
                <a:srgbClr val="004D4D"/>
              </a:solidFill>
            </a:endParaRPr>
          </a:p>
          <a:p>
            <a:r>
              <a:rPr lang="en-US" sz="1400" i="1" dirty="0" smtClean="0">
                <a:latin typeface="Times New Roman" pitchFamily="18" charset="0"/>
                <a:cs typeface="Times New Roman" pitchFamily="18" charset="0"/>
              </a:rPr>
              <a:t>T</a:t>
            </a:r>
            <a:r>
              <a:rPr lang="en-US" sz="1400" dirty="0" smtClean="0"/>
              <a:t> </a:t>
            </a:r>
            <a:r>
              <a:rPr lang="en-US" sz="1400" i="1" baseline="-25000" dirty="0" smtClean="0">
                <a:latin typeface="Times New Roman" pitchFamily="18" charset="0"/>
              </a:rPr>
              <a:t> </a:t>
            </a:r>
            <a:r>
              <a:rPr lang="en-US" sz="1400" i="1" dirty="0" smtClean="0">
                <a:latin typeface="Times New Roman" pitchFamily="18" charset="0"/>
              </a:rPr>
              <a:t>   </a:t>
            </a:r>
            <a:r>
              <a:rPr lang="en-US" sz="1400" dirty="0" smtClean="0">
                <a:solidFill>
                  <a:schemeClr val="accent1">
                    <a:lumMod val="25000"/>
                  </a:schemeClr>
                </a:solidFill>
              </a:rPr>
              <a:t>- the temperature</a:t>
            </a:r>
          </a:p>
          <a:p>
            <a:r>
              <a:rPr lang="en-US" sz="1400" i="1" dirty="0" smtClean="0">
                <a:latin typeface="Times New Roman" pitchFamily="18" charset="0"/>
                <a:cs typeface="Times New Roman" pitchFamily="18" charset="0"/>
              </a:rPr>
              <a:t>E</a:t>
            </a:r>
            <a:r>
              <a:rPr lang="el-GR" sz="1400" i="1" baseline="-25000" dirty="0" smtClean="0">
                <a:latin typeface="Times New Roman" pitchFamily="18" charset="0"/>
                <a:cs typeface="Times New Roman" pitchFamily="18" charset="0"/>
              </a:rPr>
              <a:t>α</a:t>
            </a:r>
            <a:r>
              <a:rPr lang="en-US" sz="1400" dirty="0" smtClean="0"/>
              <a:t>   </a:t>
            </a:r>
            <a:r>
              <a:rPr lang="en-US" sz="1400" dirty="0" smtClean="0">
                <a:solidFill>
                  <a:schemeClr val="accent1">
                    <a:lumMod val="25000"/>
                  </a:schemeClr>
                </a:solidFill>
              </a:rPr>
              <a:t>- the internal energy</a:t>
            </a:r>
          </a:p>
          <a:p>
            <a:r>
              <a:rPr lang="en-US" sz="1400" i="1" dirty="0" smtClean="0">
                <a:latin typeface="Times New Roman" pitchFamily="18" charset="0"/>
                <a:cs typeface="Times New Roman" pitchFamily="18" charset="0"/>
              </a:rPr>
              <a:t>H</a:t>
            </a:r>
            <a:r>
              <a:rPr lang="el-GR" sz="1400" i="1" baseline="-25000" dirty="0" smtClean="0">
                <a:latin typeface="Times New Roman" pitchFamily="18" charset="0"/>
                <a:cs typeface="Times New Roman" pitchFamily="18" charset="0"/>
              </a:rPr>
              <a:t> α</a:t>
            </a:r>
            <a:r>
              <a:rPr lang="en-US" sz="1400" dirty="0" smtClean="0"/>
              <a:t>  </a:t>
            </a:r>
            <a:r>
              <a:rPr lang="en-US" sz="1400" dirty="0" smtClean="0">
                <a:solidFill>
                  <a:schemeClr val="accent1">
                    <a:lumMod val="25000"/>
                  </a:schemeClr>
                </a:solidFill>
              </a:rPr>
              <a:t>- the enthalpy</a:t>
            </a:r>
          </a:p>
          <a:p>
            <a:r>
              <a:rPr lang="el-GR" sz="1400" i="1" dirty="0" smtClean="0">
                <a:latin typeface="Times New Roman" pitchFamily="18" charset="0"/>
                <a:cs typeface="Times New Roman" pitchFamily="18" charset="0"/>
              </a:rPr>
              <a:t>λ</a:t>
            </a:r>
            <a:r>
              <a:rPr lang="en-US" sz="1400" i="1" baseline="-25000" dirty="0" err="1" smtClean="0">
                <a:latin typeface="Times New Roman" pitchFamily="18" charset="0"/>
                <a:cs typeface="Times New Roman" pitchFamily="18" charset="0"/>
              </a:rPr>
              <a:t>eff</a:t>
            </a:r>
            <a:r>
              <a:rPr lang="en-US" sz="1400" i="1" dirty="0" smtClean="0">
                <a:latin typeface="Times New Roman" pitchFamily="18" charset="0"/>
                <a:cs typeface="Times New Roman" pitchFamily="18" charset="0"/>
              </a:rPr>
              <a:t>  </a:t>
            </a:r>
            <a:r>
              <a:rPr lang="en-US" sz="1400" dirty="0" smtClean="0">
                <a:solidFill>
                  <a:schemeClr val="accent1">
                    <a:lumMod val="25000"/>
                  </a:schemeClr>
                </a:solidFill>
              </a:rPr>
              <a:t>- the effective </a:t>
            </a:r>
            <a:r>
              <a:rPr lang="en-GB" sz="1400" dirty="0" smtClean="0">
                <a:solidFill>
                  <a:schemeClr val="accent1">
                    <a:lumMod val="25000"/>
                  </a:schemeClr>
                </a:solidFill>
              </a:rPr>
              <a:t>coefficient </a:t>
            </a:r>
          </a:p>
          <a:p>
            <a:r>
              <a:rPr lang="en-GB" sz="1400" dirty="0" smtClean="0">
                <a:solidFill>
                  <a:schemeClr val="accent1">
                    <a:lumMod val="25000"/>
                  </a:schemeClr>
                </a:solidFill>
              </a:rPr>
              <a:t>         of heat conductivity</a:t>
            </a:r>
          </a:p>
          <a:p>
            <a:r>
              <a:rPr lang="el-GR" sz="1400" i="1" dirty="0" smtClean="0">
                <a:latin typeface="Times New Roman" pitchFamily="18" charset="0"/>
                <a:cs typeface="Times New Roman" pitchFamily="18" charset="0"/>
              </a:rPr>
              <a:t>η</a:t>
            </a:r>
            <a:r>
              <a:rPr lang="el-GR" sz="1400" i="1" baseline="-25000" dirty="0" smtClean="0">
                <a:latin typeface="Times New Roman" pitchFamily="18" charset="0"/>
                <a:cs typeface="Times New Roman" pitchFamily="18" charset="0"/>
              </a:rPr>
              <a:t>α</a:t>
            </a:r>
            <a:r>
              <a:rPr lang="en-US" sz="1400" dirty="0" smtClean="0">
                <a:solidFill>
                  <a:schemeClr val="accent1">
                    <a:lumMod val="25000"/>
                  </a:schemeClr>
                </a:solidFill>
              </a:rPr>
              <a:t>   - the coefficient of phase</a:t>
            </a:r>
          </a:p>
          <a:p>
            <a:r>
              <a:rPr lang="en-US" sz="1400" dirty="0" smtClean="0">
                <a:solidFill>
                  <a:schemeClr val="accent1">
                    <a:lumMod val="25000"/>
                  </a:schemeClr>
                </a:solidFill>
              </a:rPr>
              <a:t>         thermal expansion</a:t>
            </a:r>
          </a:p>
        </p:txBody>
      </p:sp>
      <p:sp>
        <p:nvSpPr>
          <p:cNvPr id="2"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TextBox 14"/>
          <p:cNvSpPr txBox="1"/>
          <p:nvPr/>
        </p:nvSpPr>
        <p:spPr>
          <a:xfrm>
            <a:off x="395536" y="5589241"/>
            <a:ext cx="4968552" cy="1200329"/>
          </a:xfrm>
          <a:prstGeom prst="rect">
            <a:avLst/>
          </a:prstGeom>
          <a:noFill/>
        </p:spPr>
        <p:txBody>
          <a:bodyPr wrap="square" rtlCol="0">
            <a:spAutoFit/>
          </a:bodyPr>
          <a:lstStyle/>
          <a:p>
            <a:pPr>
              <a:spcAft>
                <a:spcPts val="0"/>
              </a:spcAft>
            </a:pPr>
            <a:r>
              <a:rPr lang="en-US" i="1" dirty="0" smtClean="0">
                <a:latin typeface="Times New Roman" pitchFamily="18" charset="0"/>
                <a:cs typeface="Times New Roman" pitchFamily="18" charset="0"/>
              </a:rPr>
              <a:t>l</a:t>
            </a:r>
            <a:r>
              <a:rPr lang="en-US" sz="1600" dirty="0" smtClean="0"/>
              <a:t> is the minimal length of averaging at which the rock microstructure is negligible, </a:t>
            </a:r>
            <a:r>
              <a:rPr lang="en-US" i="1" dirty="0" smtClean="0">
                <a:latin typeface="Times New Roman" pitchFamily="18" charset="0"/>
                <a:cs typeface="Times New Roman" pitchFamily="18" charset="0"/>
              </a:rPr>
              <a:t>l</a:t>
            </a:r>
            <a:r>
              <a:rPr lang="en-US" dirty="0" smtClean="0"/>
              <a:t> </a:t>
            </a:r>
            <a:r>
              <a:rPr lang="en-US" sz="1600" dirty="0" smtClean="0"/>
              <a:t>~ 10</a:t>
            </a:r>
            <a:r>
              <a:rPr lang="en-US" sz="1600" baseline="30000" dirty="0" smtClean="0"/>
              <a:t>2 </a:t>
            </a:r>
            <a:r>
              <a:rPr lang="en-US" sz="1600" dirty="0" smtClean="0"/>
              <a:t>rock grains;</a:t>
            </a:r>
          </a:p>
          <a:p>
            <a:pPr>
              <a:spcAft>
                <a:spcPts val="0"/>
              </a:spcAft>
            </a:pPr>
            <a:r>
              <a:rPr lang="en-US" i="1" dirty="0" smtClean="0">
                <a:latin typeface="Times New Roman" pitchFamily="18" charset="0"/>
                <a:cs typeface="Times New Roman" pitchFamily="18" charset="0"/>
              </a:rPr>
              <a:t>τ</a:t>
            </a:r>
            <a:r>
              <a:rPr lang="en-US" sz="1600" i="1" dirty="0" smtClean="0">
                <a:latin typeface="Times New Roman" pitchFamily="18" charset="0"/>
                <a:cs typeface="Times New Roman" pitchFamily="18" charset="0"/>
              </a:rPr>
              <a:t>  </a:t>
            </a:r>
            <a:r>
              <a:rPr lang="en-US" sz="1600" dirty="0" smtClean="0">
                <a:latin typeface="+mn-lt"/>
                <a:cs typeface="Times New Roman" pitchFamily="18" charset="0"/>
              </a:rPr>
              <a:t>is the time interval for inner equilibrium establishing in the volume with size </a:t>
            </a:r>
            <a:r>
              <a:rPr lang="en-US" i="1" dirty="0" smtClean="0">
                <a:latin typeface="Times New Roman" pitchFamily="18" charset="0"/>
                <a:cs typeface="Times New Roman" pitchFamily="18" charset="0"/>
              </a:rPr>
              <a:t>l</a:t>
            </a:r>
            <a:r>
              <a:rPr lang="en-US" sz="1600" i="1" dirty="0" smtClean="0">
                <a:latin typeface="Times New Roman" pitchFamily="18" charset="0"/>
                <a:cs typeface="Times New Roman" pitchFamily="18" charset="0"/>
              </a:rPr>
              <a:t> </a:t>
            </a:r>
            <a:endParaRPr lang="ru-RU" sz="1600" i="1" dirty="0">
              <a:latin typeface="Times New Roman" pitchFamily="18" charset="0"/>
              <a:cs typeface="Times New Roman" pitchFamily="18" charset="0"/>
            </a:endParaRPr>
          </a:p>
        </p:txBody>
      </p:sp>
      <p:sp>
        <p:nvSpPr>
          <p:cNvPr id="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10"/>
          <p:cNvGraphicFramePr>
            <a:graphicFrameLocks noChangeAspect="1"/>
          </p:cNvGraphicFramePr>
          <p:nvPr/>
        </p:nvGraphicFramePr>
        <p:xfrm>
          <a:off x="395536" y="2636912"/>
          <a:ext cx="5040560" cy="1351729"/>
        </p:xfrm>
        <a:graphic>
          <a:graphicData uri="http://schemas.openxmlformats.org/presentationml/2006/ole">
            <p:oleObj spid="_x0000_s1034" name="Equation" r:id="rId7" imgW="3797280" imgH="1028520" progId="Equation.DSMT4">
              <p:embed/>
            </p:oleObj>
          </a:graphicData>
        </a:graphic>
      </p:graphicFrame>
      <p:graphicFrame>
        <p:nvGraphicFramePr>
          <p:cNvPr id="6" name="Object 12"/>
          <p:cNvGraphicFramePr>
            <a:graphicFrameLocks noChangeAspect="1"/>
          </p:cNvGraphicFramePr>
          <p:nvPr/>
        </p:nvGraphicFramePr>
        <p:xfrm>
          <a:off x="395536" y="4005064"/>
          <a:ext cx="5398219" cy="1086833"/>
        </p:xfrm>
        <a:graphic>
          <a:graphicData uri="http://schemas.openxmlformats.org/presentationml/2006/ole">
            <p:oleObj spid="_x0000_s1036" name="Equation" r:id="rId8" imgW="3060360" imgH="71100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96944" cy="706090"/>
          </a:xfrm>
        </p:spPr>
        <p:txBody>
          <a:bodyPr/>
          <a:lstStyle/>
          <a:p>
            <a:r>
              <a:rPr lang="en-US" sz="3200" b="1" dirty="0" smtClean="0">
                <a:solidFill>
                  <a:schemeClr val="accent1">
                    <a:lumMod val="25000"/>
                  </a:schemeClr>
                </a:solidFill>
                <a:effectLst>
                  <a:outerShdw blurRad="38100" dist="38100" dir="2700000" algn="tl">
                    <a:srgbClr val="000000">
                      <a:alpha val="43137"/>
                    </a:srgbClr>
                  </a:outerShdw>
                </a:effectLst>
              </a:rPr>
              <a:t>Generalization to the </a:t>
            </a:r>
            <a:r>
              <a:rPr lang="en-US" sz="3200" b="1" dirty="0" err="1" smtClean="0">
                <a:solidFill>
                  <a:schemeClr val="accent1">
                    <a:lumMod val="25000"/>
                  </a:schemeClr>
                </a:solidFill>
                <a:effectLst>
                  <a:outerShdw blurRad="38100" dist="38100" dir="2700000" algn="tl">
                    <a:srgbClr val="000000">
                      <a:alpha val="43137"/>
                    </a:srgbClr>
                  </a:outerShdw>
                </a:effectLst>
              </a:rPr>
              <a:t>Nonisothermal</a:t>
            </a:r>
            <a:r>
              <a:rPr lang="en-US" sz="3200" b="1" dirty="0" smtClean="0">
                <a:solidFill>
                  <a:schemeClr val="accent1">
                    <a:lumMod val="25000"/>
                  </a:schemeClr>
                </a:solidFill>
                <a:effectLst>
                  <a:outerShdw blurRad="38100" dist="38100" dir="2700000" algn="tl">
                    <a:srgbClr val="000000">
                      <a:alpha val="43137"/>
                    </a:srgbClr>
                  </a:outerShdw>
                </a:effectLst>
              </a:rPr>
              <a:t> Case</a:t>
            </a:r>
            <a:endParaRPr lang="ru-RU" sz="3200" b="1" dirty="0">
              <a:solidFill>
                <a:schemeClr val="accent1">
                  <a:lumMod val="25000"/>
                </a:schemeClr>
              </a:solidFill>
              <a:effectLst>
                <a:outerShdw blurRad="38100" dist="38100" dir="2700000" algn="tl">
                  <a:srgbClr val="000000">
                    <a:alpha val="43137"/>
                  </a:srgbClr>
                </a:outerShdw>
              </a:effectLst>
            </a:endParaRPr>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9637" name="Object 5"/>
          <p:cNvGraphicFramePr>
            <a:graphicFrameLocks noChangeAspect="1"/>
          </p:cNvGraphicFramePr>
          <p:nvPr/>
        </p:nvGraphicFramePr>
        <p:xfrm>
          <a:off x="611560" y="2492896"/>
          <a:ext cx="3240360" cy="567018"/>
        </p:xfrm>
        <a:graphic>
          <a:graphicData uri="http://schemas.openxmlformats.org/presentationml/2006/ole">
            <p:oleObj spid="_x0000_s69637" name="Equation" r:id="rId3" imgW="1917360" imgH="393480" progId="Equation.DSMT4">
              <p:embed/>
            </p:oleObj>
          </a:graphicData>
        </a:graphic>
      </p:graphicFrame>
      <p:sp>
        <p:nvSpPr>
          <p:cNvPr id="696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TextBox 10"/>
          <p:cNvSpPr txBox="1"/>
          <p:nvPr/>
        </p:nvSpPr>
        <p:spPr>
          <a:xfrm>
            <a:off x="6300192" y="2420888"/>
            <a:ext cx="2736304" cy="3108543"/>
          </a:xfrm>
          <a:prstGeom prst="rect">
            <a:avLst/>
          </a:prstGeom>
          <a:noFill/>
        </p:spPr>
        <p:txBody>
          <a:bodyPr wrap="square" rtlCol="0">
            <a:spAutoFit/>
          </a:bodyPr>
          <a:lstStyle/>
          <a:p>
            <a:pPr defTabSz="540000" eaLnBrk="0" hangingPunct="0"/>
            <a:r>
              <a:rPr lang="es-ES" sz="1400" i="1" dirty="0" smtClean="0">
                <a:latin typeface="Times New Roman" pitchFamily="18" charset="0"/>
              </a:rPr>
              <a:t>S </a:t>
            </a:r>
            <a:r>
              <a:rPr lang="el-GR" sz="1400" i="1" baseline="-25000" dirty="0" smtClean="0">
                <a:latin typeface="Times New Roman" pitchFamily="18" charset="0"/>
              </a:rPr>
              <a:t>α</a:t>
            </a:r>
            <a:r>
              <a:rPr lang="es-ES" sz="1400" i="1" baseline="-25000" dirty="0" smtClean="0"/>
              <a:t>      </a:t>
            </a:r>
            <a:r>
              <a:rPr lang="es-ES" sz="1400" i="1" dirty="0" smtClean="0">
                <a:solidFill>
                  <a:srgbClr val="004D4D"/>
                </a:solidFill>
              </a:rPr>
              <a:t>-</a:t>
            </a:r>
            <a:r>
              <a:rPr lang="es-ES" sz="1400" dirty="0" smtClean="0">
                <a:solidFill>
                  <a:srgbClr val="004D4D"/>
                </a:solidFill>
              </a:rPr>
              <a:t> the</a:t>
            </a:r>
            <a:r>
              <a:rPr lang="el-GR" sz="1400" i="1" dirty="0" smtClean="0">
                <a:solidFill>
                  <a:srgbClr val="004D4D"/>
                </a:solidFill>
                <a:latin typeface="Times New Roman" pitchFamily="18" charset="0"/>
                <a:cs typeface="Times New Roman" pitchFamily="18" charset="0"/>
              </a:rPr>
              <a:t> </a:t>
            </a:r>
            <a:r>
              <a:rPr lang="es-ES" sz="1400" dirty="0" smtClean="0">
                <a:solidFill>
                  <a:srgbClr val="004D4D"/>
                </a:solidFill>
              </a:rPr>
              <a:t>phase saturation </a:t>
            </a:r>
          </a:p>
          <a:p>
            <a:pPr defTabSz="540000" eaLnBrk="0" hangingPunct="0"/>
            <a:r>
              <a:rPr lang="el-GR" sz="1400" i="1" dirty="0" smtClean="0">
                <a:latin typeface="Times New Roman" pitchFamily="18" charset="0"/>
              </a:rPr>
              <a:t>ρ</a:t>
            </a:r>
            <a:r>
              <a:rPr lang="el-GR" sz="1400" i="1" baseline="-25000" dirty="0" smtClean="0">
                <a:latin typeface="Times New Roman" pitchFamily="18" charset="0"/>
              </a:rPr>
              <a:t> α</a:t>
            </a:r>
            <a:r>
              <a:rPr lang="es-ES" sz="1400" i="1" dirty="0" smtClean="0">
                <a:latin typeface="Times New Roman" pitchFamily="18" charset="0"/>
              </a:rPr>
              <a:t>     </a:t>
            </a:r>
            <a:r>
              <a:rPr lang="es-ES" sz="1400" i="1" dirty="0" smtClean="0">
                <a:solidFill>
                  <a:srgbClr val="004D4D"/>
                </a:solidFill>
              </a:rPr>
              <a:t>- </a:t>
            </a:r>
            <a:r>
              <a:rPr lang="es-ES" sz="1400" dirty="0" smtClean="0">
                <a:solidFill>
                  <a:srgbClr val="004D4D"/>
                </a:solidFill>
              </a:rPr>
              <a:t>the phase density</a:t>
            </a:r>
          </a:p>
          <a:p>
            <a:pPr defTabSz="540000" eaLnBrk="0" hangingPunct="0"/>
            <a:r>
              <a:rPr lang="es-ES" sz="1400" i="1" dirty="0" smtClean="0">
                <a:latin typeface="Times New Roman" pitchFamily="18" charset="0"/>
              </a:rPr>
              <a:t>P </a:t>
            </a:r>
            <a:r>
              <a:rPr lang="el-GR" sz="1400" i="1" baseline="-25000" dirty="0" smtClean="0">
                <a:latin typeface="Times New Roman" pitchFamily="18" charset="0"/>
              </a:rPr>
              <a:t>α</a:t>
            </a:r>
            <a:r>
              <a:rPr lang="en-US" sz="1400" i="1" baseline="-25000" dirty="0" smtClean="0">
                <a:latin typeface="Times New Roman" pitchFamily="18" charset="0"/>
              </a:rPr>
              <a:t> </a:t>
            </a:r>
            <a:r>
              <a:rPr lang="en-US" sz="1400" i="1" dirty="0" smtClean="0">
                <a:latin typeface="Times New Roman" pitchFamily="18" charset="0"/>
              </a:rPr>
              <a:t>    </a:t>
            </a:r>
            <a:r>
              <a:rPr lang="es-ES" sz="1400" i="1" dirty="0" smtClean="0">
                <a:solidFill>
                  <a:srgbClr val="004D4D"/>
                </a:solidFill>
              </a:rPr>
              <a:t>-</a:t>
            </a:r>
            <a:r>
              <a:rPr lang="es-ES" sz="1400" dirty="0" smtClean="0">
                <a:solidFill>
                  <a:srgbClr val="004D4D"/>
                </a:solidFill>
              </a:rPr>
              <a:t> the phase pressure </a:t>
            </a:r>
            <a:r>
              <a:rPr lang="es-ES" sz="1400" i="1" dirty="0" smtClean="0">
                <a:solidFill>
                  <a:srgbClr val="004D4D"/>
                </a:solidFill>
              </a:rPr>
              <a:t> </a:t>
            </a:r>
          </a:p>
          <a:p>
            <a:r>
              <a:rPr lang="el-GR" sz="1400" i="1" dirty="0" smtClean="0">
                <a:solidFill>
                  <a:schemeClr val="tx2"/>
                </a:solidFill>
                <a:latin typeface="Times New Roman" pitchFamily="18" charset="0"/>
                <a:cs typeface="Times New Roman" pitchFamily="18" charset="0"/>
              </a:rPr>
              <a:t>φ</a:t>
            </a:r>
            <a:r>
              <a:rPr lang="es-ES" sz="1400" dirty="0" smtClean="0">
                <a:solidFill>
                  <a:schemeClr val="tx2"/>
                </a:solidFill>
              </a:rPr>
              <a:t>      </a:t>
            </a:r>
            <a:r>
              <a:rPr lang="es-ES" sz="1400" dirty="0" smtClean="0">
                <a:solidFill>
                  <a:srgbClr val="004D4D"/>
                </a:solidFill>
              </a:rPr>
              <a:t>- the porosity</a:t>
            </a:r>
            <a:endParaRPr lang="en-US" sz="1400" i="1"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T</a:t>
            </a:r>
            <a:r>
              <a:rPr lang="en-US" sz="1400" dirty="0" smtClean="0"/>
              <a:t>      </a:t>
            </a:r>
            <a:r>
              <a:rPr lang="en-US" sz="1400" dirty="0" smtClean="0">
                <a:solidFill>
                  <a:schemeClr val="accent1">
                    <a:lumMod val="25000"/>
                  </a:schemeClr>
                </a:solidFill>
              </a:rPr>
              <a:t>- the temperature</a:t>
            </a:r>
          </a:p>
          <a:p>
            <a:r>
              <a:rPr lang="en-US" sz="1400" i="1" dirty="0" smtClean="0">
                <a:latin typeface="Times New Roman" pitchFamily="18" charset="0"/>
                <a:cs typeface="Times New Roman" pitchFamily="18" charset="0"/>
              </a:rPr>
              <a:t>E</a:t>
            </a:r>
            <a:r>
              <a:rPr lang="el-GR" sz="1400" i="1" baseline="-25000" dirty="0" smtClean="0">
                <a:latin typeface="Times New Roman" pitchFamily="18" charset="0"/>
                <a:cs typeface="Times New Roman" pitchFamily="18" charset="0"/>
              </a:rPr>
              <a:t>α</a:t>
            </a:r>
            <a:r>
              <a:rPr lang="en-US" sz="1400" dirty="0" smtClean="0"/>
              <a:t>    </a:t>
            </a:r>
            <a:r>
              <a:rPr lang="en-US" sz="1400" dirty="0" smtClean="0">
                <a:solidFill>
                  <a:schemeClr val="accent1">
                    <a:lumMod val="25000"/>
                  </a:schemeClr>
                </a:solidFill>
              </a:rPr>
              <a:t>- the internal energy</a:t>
            </a:r>
          </a:p>
          <a:p>
            <a:r>
              <a:rPr lang="en-US" sz="1400" i="1" dirty="0" smtClean="0">
                <a:latin typeface="Times New Roman" pitchFamily="18" charset="0"/>
                <a:cs typeface="Times New Roman" pitchFamily="18" charset="0"/>
              </a:rPr>
              <a:t>H</a:t>
            </a:r>
            <a:r>
              <a:rPr lang="el-GR" sz="1400" i="1" baseline="-25000" dirty="0" smtClean="0">
                <a:latin typeface="Times New Roman" pitchFamily="18" charset="0"/>
                <a:cs typeface="Times New Roman" pitchFamily="18" charset="0"/>
              </a:rPr>
              <a:t> α</a:t>
            </a:r>
            <a:r>
              <a:rPr lang="en-US" sz="1400" dirty="0" smtClean="0"/>
              <a:t>   </a:t>
            </a:r>
            <a:r>
              <a:rPr lang="en-US" sz="1400" dirty="0" smtClean="0">
                <a:solidFill>
                  <a:schemeClr val="accent1">
                    <a:lumMod val="25000"/>
                  </a:schemeClr>
                </a:solidFill>
              </a:rPr>
              <a:t>- the enthalpy</a:t>
            </a:r>
          </a:p>
          <a:p>
            <a:r>
              <a:rPr lang="en-US" sz="1400" i="1" dirty="0" smtClean="0">
                <a:latin typeface="Times New Roman" pitchFamily="18" charset="0"/>
                <a:cs typeface="Times New Roman" pitchFamily="18" charset="0"/>
              </a:rPr>
              <a:t>C</a:t>
            </a:r>
            <a:r>
              <a:rPr lang="en-US" sz="1400" i="1" baseline="-25000" dirty="0" smtClean="0">
                <a:latin typeface="Times New Roman" pitchFamily="18" charset="0"/>
                <a:cs typeface="Times New Roman" pitchFamily="18" charset="0"/>
              </a:rPr>
              <a:t>P</a:t>
            </a:r>
            <a:r>
              <a:rPr lang="el-GR" sz="1400" i="1" baseline="-25000" dirty="0" smtClean="0">
                <a:latin typeface="Times New Roman" pitchFamily="18" charset="0"/>
                <a:cs typeface="Times New Roman" pitchFamily="18" charset="0"/>
              </a:rPr>
              <a:t>α</a:t>
            </a:r>
            <a:r>
              <a:rPr lang="en-US" sz="1400" dirty="0" smtClean="0">
                <a:solidFill>
                  <a:schemeClr val="accent1">
                    <a:lumMod val="25000"/>
                  </a:schemeClr>
                </a:solidFill>
                <a:latin typeface="Times New Roman" pitchFamily="18" charset="0"/>
                <a:cs typeface="Times New Roman" pitchFamily="18" charset="0"/>
              </a:rPr>
              <a:t>   - </a:t>
            </a:r>
            <a:r>
              <a:rPr lang="en-US" sz="1400" dirty="0" smtClean="0">
                <a:solidFill>
                  <a:schemeClr val="accent1">
                    <a:lumMod val="25000"/>
                  </a:schemeClr>
                </a:solidFill>
                <a:latin typeface="+mn-lt"/>
                <a:cs typeface="Times New Roman" pitchFamily="18" charset="0"/>
              </a:rPr>
              <a:t>the phase heat capacity</a:t>
            </a:r>
          </a:p>
          <a:p>
            <a:r>
              <a:rPr lang="el-GR" sz="1400" i="1" dirty="0" smtClean="0">
                <a:latin typeface="Times New Roman" pitchFamily="18" charset="0"/>
                <a:cs typeface="Times New Roman" pitchFamily="18" charset="0"/>
              </a:rPr>
              <a:t>λ</a:t>
            </a:r>
            <a:r>
              <a:rPr lang="en-US" sz="1400" i="1" baseline="-25000" dirty="0" err="1" smtClean="0">
                <a:latin typeface="Times New Roman" pitchFamily="18" charset="0"/>
                <a:cs typeface="Times New Roman" pitchFamily="18" charset="0"/>
              </a:rPr>
              <a:t>eff</a:t>
            </a:r>
            <a:r>
              <a:rPr lang="en-US" sz="1400" i="1" dirty="0" smtClean="0">
                <a:latin typeface="Times New Roman" pitchFamily="18" charset="0"/>
                <a:cs typeface="Times New Roman" pitchFamily="18" charset="0"/>
              </a:rPr>
              <a:t>   </a:t>
            </a:r>
            <a:r>
              <a:rPr lang="en-US" sz="1400" dirty="0" smtClean="0">
                <a:solidFill>
                  <a:schemeClr val="accent1">
                    <a:lumMod val="25000"/>
                  </a:schemeClr>
                </a:solidFill>
              </a:rPr>
              <a:t>- the effective </a:t>
            </a:r>
            <a:r>
              <a:rPr lang="en-GB" sz="1400" dirty="0" smtClean="0">
                <a:solidFill>
                  <a:schemeClr val="accent1">
                    <a:lumMod val="25000"/>
                  </a:schemeClr>
                </a:solidFill>
              </a:rPr>
              <a:t>coefficient </a:t>
            </a:r>
          </a:p>
          <a:p>
            <a:r>
              <a:rPr lang="en-GB" sz="1400" dirty="0" smtClean="0">
                <a:solidFill>
                  <a:schemeClr val="accent1">
                    <a:lumMod val="25000"/>
                  </a:schemeClr>
                </a:solidFill>
              </a:rPr>
              <a:t>         of heat conductivity</a:t>
            </a:r>
          </a:p>
          <a:p>
            <a:r>
              <a:rPr lang="el-GR" sz="1400" i="1" dirty="0" smtClean="0">
                <a:latin typeface="Times New Roman" pitchFamily="18" charset="0"/>
                <a:cs typeface="Times New Roman" pitchFamily="18" charset="0"/>
              </a:rPr>
              <a:t>λ</a:t>
            </a:r>
            <a:r>
              <a:rPr lang="el-GR" sz="1400" i="1" baseline="-25000" dirty="0" smtClean="0">
                <a:latin typeface="Times New Roman" pitchFamily="18" charset="0"/>
                <a:cs typeface="Times New Roman" pitchFamily="18" charset="0"/>
              </a:rPr>
              <a:t>α</a:t>
            </a:r>
            <a:r>
              <a:rPr lang="en-US" sz="1400" i="1" baseline="-250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    - </a:t>
            </a:r>
            <a:r>
              <a:rPr lang="en-US" sz="1400" dirty="0" smtClean="0">
                <a:solidFill>
                  <a:schemeClr val="accent1">
                    <a:lumMod val="25000"/>
                  </a:schemeClr>
                </a:solidFill>
              </a:rPr>
              <a:t>the </a:t>
            </a:r>
            <a:r>
              <a:rPr lang="en-GB" sz="1400" dirty="0" smtClean="0">
                <a:solidFill>
                  <a:schemeClr val="accent1">
                    <a:lumMod val="25000"/>
                  </a:schemeClr>
                </a:solidFill>
              </a:rPr>
              <a:t>coefficient of phase</a:t>
            </a:r>
          </a:p>
          <a:p>
            <a:r>
              <a:rPr lang="en-GB" sz="1400" dirty="0" smtClean="0">
                <a:solidFill>
                  <a:schemeClr val="accent1">
                    <a:lumMod val="25000"/>
                  </a:schemeClr>
                </a:solidFill>
              </a:rPr>
              <a:t>         heat conductivity</a:t>
            </a:r>
            <a:endParaRPr lang="en-US" sz="1400" i="1" dirty="0" smtClean="0">
              <a:latin typeface="Times New Roman" pitchFamily="18" charset="0"/>
              <a:cs typeface="Times New Roman" pitchFamily="18" charset="0"/>
            </a:endParaRPr>
          </a:p>
          <a:p>
            <a:r>
              <a:rPr lang="en-GB" sz="1400" i="1" dirty="0" smtClean="0">
                <a:latin typeface="Times New Roman" pitchFamily="18" charset="0"/>
                <a:cs typeface="Times New Roman" pitchFamily="18" charset="0"/>
              </a:rPr>
              <a:t>r</a:t>
            </a:r>
            <a:r>
              <a:rPr lang="en-GB" sz="1400" dirty="0" smtClean="0">
                <a:solidFill>
                  <a:schemeClr val="accent1">
                    <a:lumMod val="25000"/>
                  </a:schemeClr>
                </a:solidFill>
              </a:rPr>
              <a:t>     - denotes </a:t>
            </a:r>
            <a:r>
              <a:rPr lang="en-US" sz="1400" dirty="0" smtClean="0">
                <a:solidFill>
                  <a:schemeClr val="accent1">
                    <a:lumMod val="25000"/>
                  </a:schemeClr>
                </a:solidFill>
              </a:rPr>
              <a:t>a hard rock </a:t>
            </a:r>
          </a:p>
          <a:p>
            <a:r>
              <a:rPr lang="el-GR" sz="1400" i="1" dirty="0" smtClean="0">
                <a:latin typeface="Times New Roman" pitchFamily="18" charset="0"/>
              </a:rPr>
              <a:t>ρ</a:t>
            </a:r>
            <a:r>
              <a:rPr lang="el-GR" sz="1400" i="1" baseline="-25000" dirty="0" smtClean="0">
                <a:latin typeface="Times New Roman" pitchFamily="18" charset="0"/>
              </a:rPr>
              <a:t> </a:t>
            </a:r>
            <a:r>
              <a:rPr lang="en-US" sz="1400" i="1" baseline="-25000" dirty="0" smtClean="0">
                <a:latin typeface="Times New Roman" pitchFamily="18" charset="0"/>
              </a:rPr>
              <a:t>r</a:t>
            </a:r>
            <a:r>
              <a:rPr lang="en-US" sz="1400" i="1" dirty="0" smtClean="0">
                <a:latin typeface="Times New Roman" pitchFamily="18" charset="0"/>
              </a:rPr>
              <a:t> = const </a:t>
            </a:r>
            <a:r>
              <a:rPr lang="en-US" sz="1400" dirty="0" smtClean="0">
                <a:solidFill>
                  <a:schemeClr val="accent1">
                    <a:lumMod val="25000"/>
                  </a:schemeClr>
                </a:solidFill>
                <a:latin typeface="+mn-lt"/>
              </a:rPr>
              <a:t> - the rock density</a:t>
            </a:r>
          </a:p>
        </p:txBody>
      </p:sp>
      <p:sp>
        <p:nvSpPr>
          <p:cNvPr id="12" name="TextBox 11"/>
          <p:cNvSpPr txBox="1"/>
          <p:nvPr/>
        </p:nvSpPr>
        <p:spPr>
          <a:xfrm>
            <a:off x="539552" y="980728"/>
            <a:ext cx="8280920" cy="1328569"/>
          </a:xfrm>
          <a:prstGeom prst="rect">
            <a:avLst/>
          </a:prstGeom>
          <a:noFill/>
        </p:spPr>
        <p:txBody>
          <a:bodyPr wrap="square" rtlCol="0">
            <a:spAutoFit/>
          </a:bodyPr>
          <a:lstStyle/>
          <a:p>
            <a:pPr>
              <a:spcAft>
                <a:spcPts val="500"/>
              </a:spcAft>
            </a:pPr>
            <a:r>
              <a:rPr lang="en-US" dirty="0" smtClean="0"/>
              <a:t>The temperature of all phases and the rock is considered to be identical therefore the model involves a single equation of the total energy conservation. </a:t>
            </a:r>
          </a:p>
          <a:p>
            <a:pPr>
              <a:spcAft>
                <a:spcPts val="500"/>
              </a:spcAft>
            </a:pPr>
            <a:r>
              <a:rPr lang="en-US" dirty="0" smtClean="0"/>
              <a:t>It is found by the analogy with the </a:t>
            </a:r>
            <a:r>
              <a:rPr lang="en-US" dirty="0" err="1" smtClean="0"/>
              <a:t>quasigasdynamic</a:t>
            </a:r>
            <a:r>
              <a:rPr lang="en-US" dirty="0" smtClean="0"/>
              <a:t> system. </a:t>
            </a:r>
          </a:p>
          <a:p>
            <a:pPr>
              <a:spcAft>
                <a:spcPts val="500"/>
              </a:spcAft>
            </a:pPr>
            <a:r>
              <a:rPr lang="en-US" dirty="0" smtClean="0"/>
              <a:t>It includes the next quantities:</a:t>
            </a:r>
          </a:p>
        </p:txBody>
      </p:sp>
      <p:sp>
        <p:nvSpPr>
          <p:cNvPr id="696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Object 8"/>
          <p:cNvGraphicFramePr>
            <a:graphicFrameLocks noChangeAspect="1"/>
          </p:cNvGraphicFramePr>
          <p:nvPr/>
        </p:nvGraphicFramePr>
        <p:xfrm>
          <a:off x="611560" y="3212976"/>
          <a:ext cx="2635076" cy="835664"/>
        </p:xfrm>
        <a:graphic>
          <a:graphicData uri="http://schemas.openxmlformats.org/presentationml/2006/ole">
            <p:oleObj spid="_x0000_s69640" name="Equation" r:id="rId4" imgW="1803240" imgH="571320" progId="Equation.DSMT4">
              <p:embed/>
            </p:oleObj>
          </a:graphicData>
        </a:graphic>
      </p:graphicFrame>
      <p:sp>
        <p:nvSpPr>
          <p:cNvPr id="696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9642" name="Object 10"/>
          <p:cNvGraphicFramePr>
            <a:graphicFrameLocks noChangeAspect="1"/>
          </p:cNvGraphicFramePr>
          <p:nvPr/>
        </p:nvGraphicFramePr>
        <p:xfrm>
          <a:off x="683568" y="4653136"/>
          <a:ext cx="2540000" cy="693738"/>
        </p:xfrm>
        <a:graphic>
          <a:graphicData uri="http://schemas.openxmlformats.org/presentationml/2006/ole">
            <p:oleObj spid="_x0000_s69642" name="Equation" r:id="rId5" imgW="1815840" imgH="495000" progId="Equation.DSMT4">
              <p:embed/>
            </p:oleObj>
          </a:graphicData>
        </a:graphic>
      </p:graphicFrame>
      <p:sp>
        <p:nvSpPr>
          <p:cNvPr id="17" name="TextBox 16"/>
          <p:cNvSpPr txBox="1"/>
          <p:nvPr/>
        </p:nvSpPr>
        <p:spPr>
          <a:xfrm>
            <a:off x="611560" y="5661248"/>
            <a:ext cx="6170279" cy="369332"/>
          </a:xfrm>
          <a:prstGeom prst="rect">
            <a:avLst/>
          </a:prstGeom>
          <a:noFill/>
        </p:spPr>
        <p:txBody>
          <a:bodyPr wrap="none" rtlCol="0">
            <a:spAutoFit/>
          </a:bodyPr>
          <a:lstStyle/>
          <a:p>
            <a:r>
              <a:rPr lang="es-ES" i="1" dirty="0" smtClean="0">
                <a:latin typeface="Times New Roman" pitchFamily="18" charset="0"/>
              </a:rPr>
              <a:t>µ</a:t>
            </a:r>
            <a:r>
              <a:rPr lang="el-GR" i="1" baseline="-25000" dirty="0" smtClean="0">
                <a:latin typeface="Times New Roman" pitchFamily="18" charset="0"/>
              </a:rPr>
              <a:t>α</a:t>
            </a:r>
            <a:r>
              <a:rPr lang="en-US" i="1" baseline="-25000" dirty="0" smtClean="0">
                <a:latin typeface="Times New Roman" pitchFamily="18" charset="0"/>
              </a:rPr>
              <a:t> </a:t>
            </a:r>
            <a:r>
              <a:rPr lang="en-US" i="1" dirty="0" smtClean="0">
                <a:latin typeface="Times New Roman" pitchFamily="18" charset="0"/>
              </a:rPr>
              <a:t>(T), </a:t>
            </a:r>
            <a:r>
              <a:rPr lang="en-US" i="1" dirty="0" smtClean="0">
                <a:latin typeface="Times New Roman" pitchFamily="18" charset="0"/>
                <a:cs typeface="Times New Roman" pitchFamily="18" charset="0"/>
              </a:rPr>
              <a:t>C</a:t>
            </a:r>
            <a:r>
              <a:rPr lang="en-US" i="1" baseline="-25000" dirty="0" smtClean="0">
                <a:latin typeface="Times New Roman" pitchFamily="18" charset="0"/>
                <a:cs typeface="Times New Roman" pitchFamily="18" charset="0"/>
              </a:rPr>
              <a:t>P</a:t>
            </a:r>
            <a:r>
              <a:rPr lang="el-GR" i="1" baseline="-25000" dirty="0" smtClean="0">
                <a:latin typeface="Times New Roman" pitchFamily="18" charset="0"/>
                <a:cs typeface="Times New Roman" pitchFamily="18" charset="0"/>
              </a:rPr>
              <a:t>α</a:t>
            </a:r>
            <a:r>
              <a:rPr lang="en-US" i="1"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and</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λ</a:t>
            </a:r>
            <a:r>
              <a:rPr lang="el-GR" i="1" baseline="-25000" dirty="0" smtClean="0">
                <a:latin typeface="Times New Roman" pitchFamily="18" charset="0"/>
                <a:cs typeface="Times New Roman" pitchFamily="18" charset="0"/>
              </a:rPr>
              <a:t>α</a:t>
            </a:r>
            <a:r>
              <a:rPr lang="en-US" i="1" dirty="0" smtClean="0">
                <a:latin typeface="Times New Roman" pitchFamily="18" charset="0"/>
                <a:cs typeface="Times New Roman" pitchFamily="18" charset="0"/>
              </a:rPr>
              <a:t> (T)</a:t>
            </a:r>
            <a:r>
              <a:rPr lang="en-US" dirty="0" smtClean="0"/>
              <a:t> are described by empirical relations</a:t>
            </a:r>
          </a:p>
        </p:txBody>
      </p:sp>
      <p:sp>
        <p:nvSpPr>
          <p:cNvPr id="15" name="TextBox 14"/>
          <p:cNvSpPr txBox="1"/>
          <p:nvPr/>
        </p:nvSpPr>
        <p:spPr>
          <a:xfrm>
            <a:off x="3275856" y="3429000"/>
            <a:ext cx="2952327" cy="338554"/>
          </a:xfrm>
          <a:prstGeom prst="rect">
            <a:avLst/>
          </a:prstGeom>
          <a:noFill/>
        </p:spPr>
        <p:txBody>
          <a:bodyPr wrap="square" rtlCol="0">
            <a:spAutoFit/>
          </a:bodyPr>
          <a:lstStyle/>
          <a:p>
            <a:r>
              <a:rPr lang="en-GB" sz="1600" dirty="0" smtClean="0"/>
              <a:t>(including enthalpy of the rock)</a:t>
            </a:r>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8"/>
          <p:cNvSpPr>
            <a:spLocks noGrp="1" noChangeArrowheads="1"/>
          </p:cNvSpPr>
          <p:nvPr>
            <p:ph type="title" sz="quarter"/>
          </p:nvPr>
        </p:nvSpPr>
        <p:spPr>
          <a:xfrm>
            <a:off x="899592" y="188640"/>
            <a:ext cx="7313612" cy="968375"/>
          </a:xfrm>
        </p:spPr>
        <p:txBody>
          <a:bodyPr/>
          <a:lstStyle/>
          <a:p>
            <a:pPr eaLnBrk="1" hangingPunct="1"/>
            <a:r>
              <a:rPr lang="en-US" sz="3600" b="1" dirty="0" smtClean="0">
                <a:solidFill>
                  <a:schemeClr val="accent1">
                    <a:lumMod val="25000"/>
                  </a:schemeClr>
                </a:solidFill>
                <a:effectLst>
                  <a:outerShdw blurRad="38100" dist="38100" dir="2700000" algn="tl">
                    <a:srgbClr val="000000">
                      <a:alpha val="43137"/>
                    </a:srgbClr>
                  </a:outerShdw>
                </a:effectLst>
              </a:rPr>
              <a:t>Capillary Pressure and Relative Phase Permeability</a:t>
            </a:r>
            <a:endParaRPr lang="ru-RU" sz="3600" b="1" dirty="0" smtClean="0">
              <a:solidFill>
                <a:schemeClr val="accent1">
                  <a:lumMod val="25000"/>
                </a:schemeClr>
              </a:solidFill>
              <a:effectLst>
                <a:outerShdw blurRad="38100" dist="38100" dir="2700000" algn="tl">
                  <a:srgbClr val="000000">
                    <a:alpha val="43137"/>
                  </a:srgbClr>
                </a:outerShdw>
              </a:effectLst>
            </a:endParaRPr>
          </a:p>
        </p:txBody>
      </p:sp>
      <p:graphicFrame>
        <p:nvGraphicFramePr>
          <p:cNvPr id="2050" name="Object 4"/>
          <p:cNvGraphicFramePr>
            <a:graphicFrameLocks noChangeAspect="1"/>
          </p:cNvGraphicFramePr>
          <p:nvPr>
            <p:ph sz="quarter" idx="1"/>
          </p:nvPr>
        </p:nvGraphicFramePr>
        <p:xfrm>
          <a:off x="3113088" y="2740025"/>
          <a:ext cx="101600" cy="160338"/>
        </p:xfrm>
        <a:graphic>
          <a:graphicData uri="http://schemas.openxmlformats.org/presentationml/2006/ole">
            <p:oleObj spid="_x0000_s61442" name="Equation" r:id="rId3" imgW="114120" imgH="177480" progId="Equation.DSMT4">
              <p:embed/>
            </p:oleObj>
          </a:graphicData>
        </a:graphic>
      </p:graphicFrame>
      <p:graphicFrame>
        <p:nvGraphicFramePr>
          <p:cNvPr id="2051" name="Object 7"/>
          <p:cNvGraphicFramePr>
            <a:graphicFrameLocks noChangeAspect="1"/>
          </p:cNvGraphicFramePr>
          <p:nvPr>
            <p:ph sz="quarter" idx="2"/>
          </p:nvPr>
        </p:nvGraphicFramePr>
        <p:xfrm>
          <a:off x="467543" y="2852936"/>
          <a:ext cx="3456385" cy="637955"/>
        </p:xfrm>
        <a:graphic>
          <a:graphicData uri="http://schemas.openxmlformats.org/presentationml/2006/ole">
            <p:oleObj spid="_x0000_s61443" name="Equation" r:id="rId4" imgW="2616120" imgH="482400" progId="Equation.DSMT4">
              <p:embed/>
            </p:oleObj>
          </a:graphicData>
        </a:graphic>
      </p:graphicFrame>
      <p:graphicFrame>
        <p:nvGraphicFramePr>
          <p:cNvPr id="2052" name="Object 10"/>
          <p:cNvGraphicFramePr>
            <a:graphicFrameLocks noChangeAspect="1"/>
          </p:cNvGraphicFramePr>
          <p:nvPr>
            <p:ph sz="quarter" idx="3"/>
          </p:nvPr>
        </p:nvGraphicFramePr>
        <p:xfrm>
          <a:off x="467544" y="1988840"/>
          <a:ext cx="3152775" cy="647700"/>
        </p:xfrm>
        <a:graphic>
          <a:graphicData uri="http://schemas.openxmlformats.org/presentationml/2006/ole">
            <p:oleObj spid="_x0000_s61444" name="Equation" r:id="rId5" imgW="2349360" imgH="482400" progId="Equation.DSMT4">
              <p:embed/>
            </p:oleObj>
          </a:graphicData>
        </a:graphic>
      </p:graphicFrame>
      <p:graphicFrame>
        <p:nvGraphicFramePr>
          <p:cNvPr id="2053" name="Object 12"/>
          <p:cNvGraphicFramePr>
            <a:graphicFrameLocks noChangeAspect="1"/>
          </p:cNvGraphicFramePr>
          <p:nvPr>
            <p:ph sz="quarter" idx="4"/>
          </p:nvPr>
        </p:nvGraphicFramePr>
        <p:xfrm>
          <a:off x="4860032" y="1844824"/>
          <a:ext cx="3114806" cy="1008112"/>
        </p:xfrm>
        <a:graphic>
          <a:graphicData uri="http://schemas.openxmlformats.org/presentationml/2006/ole">
            <p:oleObj spid="_x0000_s61445" name="Equation" r:id="rId6" imgW="2197080" imgH="711000" progId="Equation.DSMT4">
              <p:embed/>
            </p:oleObj>
          </a:graphicData>
        </a:graphic>
      </p:graphicFrame>
      <p:graphicFrame>
        <p:nvGraphicFramePr>
          <p:cNvPr id="2054" name="Object 14"/>
          <p:cNvGraphicFramePr>
            <a:graphicFrameLocks noChangeAspect="1"/>
          </p:cNvGraphicFramePr>
          <p:nvPr/>
        </p:nvGraphicFramePr>
        <p:xfrm>
          <a:off x="4860032" y="2852936"/>
          <a:ext cx="3908425" cy="822325"/>
        </p:xfrm>
        <a:graphic>
          <a:graphicData uri="http://schemas.openxmlformats.org/presentationml/2006/ole">
            <p:oleObj spid="_x0000_s61446" name="Equation" r:id="rId7" imgW="2184120" imgH="583920" progId="Equation.DSMT4">
              <p:embed/>
            </p:oleObj>
          </a:graphicData>
        </a:graphic>
      </p:graphicFrame>
      <p:graphicFrame>
        <p:nvGraphicFramePr>
          <p:cNvPr id="2055" name="Object 15"/>
          <p:cNvGraphicFramePr>
            <a:graphicFrameLocks noChangeAspect="1"/>
          </p:cNvGraphicFramePr>
          <p:nvPr/>
        </p:nvGraphicFramePr>
        <p:xfrm>
          <a:off x="4860032" y="3789040"/>
          <a:ext cx="3368675" cy="2643187"/>
        </p:xfrm>
        <a:graphic>
          <a:graphicData uri="http://schemas.openxmlformats.org/presentationml/2006/ole">
            <p:oleObj spid="_x0000_s61447" name="Equation" r:id="rId8" imgW="2298600" imgH="1803240" progId="Equation.DSMT4">
              <p:embed/>
            </p:oleObj>
          </a:graphicData>
        </a:graphic>
      </p:graphicFrame>
      <p:graphicFrame>
        <p:nvGraphicFramePr>
          <p:cNvPr id="2056" name="Object 16"/>
          <p:cNvGraphicFramePr>
            <a:graphicFrameLocks noChangeAspect="1"/>
          </p:cNvGraphicFramePr>
          <p:nvPr/>
        </p:nvGraphicFramePr>
        <p:xfrm>
          <a:off x="467544" y="3789040"/>
          <a:ext cx="3543300" cy="781050"/>
        </p:xfrm>
        <a:graphic>
          <a:graphicData uri="http://schemas.openxmlformats.org/presentationml/2006/ole">
            <p:oleObj spid="_x0000_s61448" name="Equation" r:id="rId9" imgW="2527200" imgH="558720" progId="Equation.DSMT4">
              <p:embed/>
            </p:oleObj>
          </a:graphicData>
        </a:graphic>
      </p:graphicFrame>
      <p:sp>
        <p:nvSpPr>
          <p:cNvPr id="2059" name="Text Box 17"/>
          <p:cNvSpPr txBox="1">
            <a:spLocks noChangeArrowheads="1"/>
          </p:cNvSpPr>
          <p:nvPr/>
        </p:nvSpPr>
        <p:spPr bwMode="auto">
          <a:xfrm>
            <a:off x="5292080" y="1412776"/>
            <a:ext cx="2621230" cy="400110"/>
          </a:xfrm>
          <a:prstGeom prst="rect">
            <a:avLst/>
          </a:prstGeom>
          <a:noFill/>
          <a:ln w="9525">
            <a:noFill/>
            <a:miter lim="800000"/>
            <a:headEnd/>
            <a:tailEnd/>
          </a:ln>
        </p:spPr>
        <p:txBody>
          <a:bodyPr wrap="none">
            <a:spAutoFit/>
          </a:bodyPr>
          <a:lstStyle/>
          <a:p>
            <a:r>
              <a:rPr lang="en-US" sz="2000" b="1" dirty="0">
                <a:solidFill>
                  <a:schemeClr val="hlink"/>
                </a:solidFill>
              </a:rPr>
              <a:t>The model </a:t>
            </a:r>
            <a:r>
              <a:rPr lang="en-US" sz="2000" b="1" dirty="0" smtClean="0">
                <a:solidFill>
                  <a:schemeClr val="hlink"/>
                </a:solidFill>
              </a:rPr>
              <a:t>by </a:t>
            </a:r>
            <a:r>
              <a:rPr lang="en-US" sz="2000" b="1" dirty="0">
                <a:solidFill>
                  <a:schemeClr val="hlink"/>
                </a:solidFill>
              </a:rPr>
              <a:t>Stone</a:t>
            </a:r>
            <a:endParaRPr lang="ru-RU" sz="2000" b="1" dirty="0">
              <a:solidFill>
                <a:schemeClr val="hlink"/>
              </a:solidFill>
            </a:endParaRPr>
          </a:p>
        </p:txBody>
      </p:sp>
      <p:sp>
        <p:nvSpPr>
          <p:cNvPr id="2060" name="Text Box 18"/>
          <p:cNvSpPr txBox="1">
            <a:spLocks noChangeArrowheads="1"/>
          </p:cNvSpPr>
          <p:nvPr/>
        </p:nvSpPr>
        <p:spPr bwMode="auto">
          <a:xfrm>
            <a:off x="539552" y="1412776"/>
            <a:ext cx="3358612" cy="400110"/>
          </a:xfrm>
          <a:prstGeom prst="rect">
            <a:avLst/>
          </a:prstGeom>
          <a:noFill/>
          <a:ln w="9525">
            <a:noFill/>
            <a:miter lim="800000"/>
            <a:headEnd/>
            <a:tailEnd/>
          </a:ln>
        </p:spPr>
        <p:txBody>
          <a:bodyPr wrap="none">
            <a:spAutoFit/>
          </a:bodyPr>
          <a:lstStyle/>
          <a:p>
            <a:r>
              <a:rPr lang="en-US" sz="2000" b="1" dirty="0">
                <a:solidFill>
                  <a:schemeClr val="hlink"/>
                </a:solidFill>
              </a:rPr>
              <a:t>The model </a:t>
            </a:r>
            <a:r>
              <a:rPr lang="en-US" sz="2000" b="1" dirty="0" smtClean="0">
                <a:solidFill>
                  <a:schemeClr val="hlink"/>
                </a:solidFill>
              </a:rPr>
              <a:t>by </a:t>
            </a:r>
            <a:r>
              <a:rPr lang="en-US" sz="2000" b="1" dirty="0">
                <a:solidFill>
                  <a:schemeClr val="hlink"/>
                </a:solidFill>
              </a:rPr>
              <a:t>Parker et al.</a:t>
            </a:r>
            <a:endParaRPr lang="ru-RU" sz="2000" b="1" dirty="0">
              <a:solidFill>
                <a:schemeClr val="hlink"/>
              </a:solidFill>
            </a:endParaRPr>
          </a:p>
        </p:txBody>
      </p:sp>
      <p:sp>
        <p:nvSpPr>
          <p:cNvPr id="2061" name="Text Box 19"/>
          <p:cNvSpPr txBox="1">
            <a:spLocks noChangeArrowheads="1"/>
          </p:cNvSpPr>
          <p:nvPr/>
        </p:nvSpPr>
        <p:spPr bwMode="auto">
          <a:xfrm>
            <a:off x="395536" y="4725144"/>
            <a:ext cx="3816424" cy="723916"/>
          </a:xfrm>
          <a:prstGeom prst="rect">
            <a:avLst/>
          </a:prstGeom>
          <a:noFill/>
          <a:ln w="9525">
            <a:noFill/>
            <a:miter lim="800000"/>
            <a:headEnd/>
            <a:tailEnd/>
          </a:ln>
        </p:spPr>
        <p:txBody>
          <a:bodyPr wrap="square">
            <a:spAutoFit/>
          </a:bodyPr>
          <a:lstStyle/>
          <a:p>
            <a:pPr>
              <a:lnSpc>
                <a:spcPts val="2600"/>
              </a:lnSpc>
            </a:pPr>
            <a:r>
              <a:rPr lang="en-US" sz="1600" i="1" dirty="0" smtClean="0">
                <a:latin typeface="Times New Roman" pitchFamily="18" charset="0"/>
                <a:cs typeface="Times New Roman" pitchFamily="18" charset="0"/>
              </a:rPr>
              <a:t>S</a:t>
            </a:r>
            <a:r>
              <a:rPr lang="el-GR" sz="1600" i="1" baseline="-25000" dirty="0" smtClean="0">
                <a:latin typeface="Times New Roman" pitchFamily="18" charset="0"/>
                <a:cs typeface="Times New Roman" pitchFamily="18" charset="0"/>
              </a:rPr>
              <a:t>α</a:t>
            </a:r>
            <a:r>
              <a:rPr lang="en-US" sz="1600" i="1" baseline="-25000" dirty="0" smtClean="0">
                <a:latin typeface="Times New Roman" pitchFamily="18" charset="0"/>
                <a:cs typeface="Times New Roman" pitchFamily="18" charset="0"/>
              </a:rPr>
              <a:t>r </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the residual saturation</a:t>
            </a:r>
          </a:p>
          <a:p>
            <a:pPr>
              <a:lnSpc>
                <a:spcPts val="2600"/>
              </a:lnSpc>
            </a:pPr>
            <a:r>
              <a:rPr lang="el-GR" sz="1600" i="1" dirty="0" smtClean="0">
                <a:latin typeface="Times New Roman" pitchFamily="18" charset="0"/>
                <a:cs typeface="Times New Roman" pitchFamily="18" charset="0"/>
              </a:rPr>
              <a:t>γ</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and </a:t>
            </a:r>
            <a:r>
              <a:rPr lang="en-US" sz="1600" i="1" dirty="0">
                <a:latin typeface="Times New Roman" pitchFamily="18" charset="0"/>
                <a:cs typeface="Times New Roman" pitchFamily="18" charset="0"/>
              </a:rPr>
              <a:t>N </a:t>
            </a:r>
            <a:r>
              <a:rPr lang="en-US" sz="1600" dirty="0">
                <a:latin typeface="Times New Roman" pitchFamily="18" charset="0"/>
                <a:cs typeface="Times New Roman" pitchFamily="18" charset="0"/>
              </a:rPr>
              <a:t>are Van </a:t>
            </a:r>
            <a:r>
              <a:rPr lang="en-US" sz="1600" dirty="0" err="1">
                <a:latin typeface="Times New Roman" pitchFamily="18" charset="0"/>
                <a:cs typeface="Times New Roman" pitchFamily="18" charset="0"/>
              </a:rPr>
              <a:t>Genuchten</a:t>
            </a:r>
            <a:r>
              <a:rPr lang="en-US" sz="1600" dirty="0">
                <a:latin typeface="Times New Roman" pitchFamily="18" charset="0"/>
                <a:cs typeface="Times New Roman" pitchFamily="18" charset="0"/>
              </a:rPr>
              <a:t> parameters </a:t>
            </a:r>
            <a:endParaRPr lang="ru-RU" sz="1600" dirty="0">
              <a:latin typeface="Times New Roman" pitchFamily="18" charset="0"/>
              <a:cs typeface="Times New Roman" pitchFamily="18" charset="0"/>
            </a:endParaRPr>
          </a:p>
        </p:txBody>
      </p:sp>
      <p:graphicFrame>
        <p:nvGraphicFramePr>
          <p:cNvPr id="2057" name="Object 20"/>
          <p:cNvGraphicFramePr>
            <a:graphicFrameLocks noChangeAspect="1"/>
          </p:cNvGraphicFramePr>
          <p:nvPr/>
        </p:nvGraphicFramePr>
        <p:xfrm>
          <a:off x="467545" y="5589241"/>
          <a:ext cx="3960439" cy="659816"/>
        </p:xfrm>
        <a:graphic>
          <a:graphicData uri="http://schemas.openxmlformats.org/presentationml/2006/ole">
            <p:oleObj spid="_x0000_s61449" name="Equation" r:id="rId10" imgW="2819160" imgH="4698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idx="4294967295"/>
          </p:nvPr>
        </p:nvSpPr>
        <p:spPr>
          <a:xfrm>
            <a:off x="827584" y="188640"/>
            <a:ext cx="7439025" cy="679028"/>
          </a:xfrm>
        </p:spPr>
        <p:txBody>
          <a:bodyPr anchor="b"/>
          <a:lstStyle/>
          <a:p>
            <a:pPr eaLnBrk="1" hangingPunct="1">
              <a:defRPr/>
            </a:pPr>
            <a:r>
              <a:rPr lang="en-US" sz="3600" b="1" dirty="0" smtClean="0">
                <a:solidFill>
                  <a:srgbClr val="004D4D"/>
                </a:solidFill>
                <a:effectLst>
                  <a:outerShdw blurRad="38100" dist="38100" dir="2700000" algn="tl">
                    <a:srgbClr val="000000">
                      <a:alpha val="43137"/>
                    </a:srgbClr>
                  </a:outerShdw>
                </a:effectLst>
              </a:rPr>
              <a:t>Algorithm of Computations </a:t>
            </a:r>
            <a:endParaRPr lang="ru-RU" sz="3600" b="1" dirty="0" smtClean="0">
              <a:solidFill>
                <a:srgbClr val="004D4D"/>
              </a:solidFill>
              <a:effectLst>
                <a:outerShdw blurRad="38100" dist="38100" dir="2700000" algn="tl">
                  <a:srgbClr val="000000">
                    <a:alpha val="43137"/>
                  </a:srgbClr>
                </a:outerShdw>
              </a:effectLst>
            </a:endParaRPr>
          </a:p>
        </p:txBody>
      </p:sp>
      <p:sp>
        <p:nvSpPr>
          <p:cNvPr id="2055" name="Rectangle 3"/>
          <p:cNvSpPr>
            <a:spLocks noGrp="1" noChangeArrowheads="1"/>
          </p:cNvSpPr>
          <p:nvPr>
            <p:ph type="body" idx="4294967295"/>
          </p:nvPr>
        </p:nvSpPr>
        <p:spPr>
          <a:xfrm>
            <a:off x="395536" y="980728"/>
            <a:ext cx="8424936" cy="5544616"/>
          </a:xfrm>
        </p:spPr>
        <p:txBody>
          <a:bodyPr/>
          <a:lstStyle/>
          <a:p>
            <a:pPr marL="0" indent="0" algn="just" eaLnBrk="1" hangingPunct="1">
              <a:spcBef>
                <a:spcPct val="0"/>
              </a:spcBef>
              <a:spcAft>
                <a:spcPts val="500"/>
              </a:spcAft>
              <a:buFontTx/>
              <a:buNone/>
            </a:pPr>
            <a:r>
              <a:rPr lang="en-US" sz="2000" dirty="0" smtClean="0"/>
              <a:t>Primary variables are </a:t>
            </a:r>
            <a:r>
              <a:rPr lang="en-US" sz="2000" i="1" dirty="0" smtClean="0">
                <a:latin typeface="Times New Roman" pitchFamily="18" charset="0"/>
                <a:cs typeface="Times New Roman" pitchFamily="18" charset="0"/>
              </a:rPr>
              <a:t>P</a:t>
            </a:r>
            <a:r>
              <a:rPr lang="en-US" sz="2000" i="1" baseline="-25000" dirty="0" smtClean="0">
                <a:latin typeface="Times New Roman" pitchFamily="18" charset="0"/>
                <a:cs typeface="Times New Roman" pitchFamily="18" charset="0"/>
              </a:rPr>
              <a:t>w </a:t>
            </a:r>
            <a:r>
              <a:rPr lang="en-US" sz="2000" i="1" dirty="0" smtClean="0"/>
              <a:t>, </a:t>
            </a:r>
            <a:r>
              <a:rPr lang="en-US" sz="2000" i="1" dirty="0" err="1" smtClean="0">
                <a:latin typeface="Times New Roman" pitchFamily="18" charset="0"/>
                <a:cs typeface="Times New Roman" pitchFamily="18" charset="0"/>
              </a:rPr>
              <a:t>S</a:t>
            </a:r>
            <a:r>
              <a:rPr lang="en-US" sz="2000" i="1" baseline="-25000" dirty="0" err="1" smtClean="0">
                <a:latin typeface="Times New Roman" pitchFamily="18" charset="0"/>
                <a:cs typeface="Times New Roman" pitchFamily="18" charset="0"/>
              </a:rPr>
              <a:t>w</a:t>
            </a:r>
            <a:r>
              <a:rPr lang="en-US" sz="2000" i="1" baseline="-25000" dirty="0" smtClean="0"/>
              <a:t> </a:t>
            </a:r>
            <a:r>
              <a:rPr lang="en-US" sz="2000" dirty="0" smtClean="0"/>
              <a:t>, </a:t>
            </a:r>
            <a:r>
              <a:rPr lang="en-US" sz="2000" i="1" dirty="0" err="1" smtClean="0">
                <a:latin typeface="Times New Roman" pitchFamily="18" charset="0"/>
                <a:cs typeface="Times New Roman" pitchFamily="18" charset="0"/>
              </a:rPr>
              <a:t>S</a:t>
            </a:r>
            <a:r>
              <a:rPr lang="en-US" sz="2000" i="1" baseline="-25000" dirty="0" err="1" smtClean="0">
                <a:latin typeface="Times New Roman" pitchFamily="18" charset="0"/>
                <a:cs typeface="Times New Roman" pitchFamily="18" charset="0"/>
              </a:rPr>
              <a:t>n</a:t>
            </a:r>
            <a:r>
              <a:rPr lang="en-US" sz="2000" i="1" baseline="-25000" dirty="0" smtClean="0">
                <a:latin typeface="Times New Roman" pitchFamily="18" charset="0"/>
                <a:cs typeface="Times New Roman" pitchFamily="18" charset="0"/>
              </a:rPr>
              <a:t> </a:t>
            </a:r>
            <a:r>
              <a:rPr lang="en-US" sz="2000" dirty="0" smtClean="0">
                <a:cs typeface="Times New Roman" pitchFamily="18" charset="0"/>
              </a:rPr>
              <a:t>and</a:t>
            </a:r>
            <a:r>
              <a:rPr lang="en-US" sz="2000" i="1" dirty="0" smtClean="0">
                <a:latin typeface="Times New Roman" pitchFamily="18" charset="0"/>
                <a:cs typeface="Times New Roman" pitchFamily="18" charset="0"/>
              </a:rPr>
              <a:t> T</a:t>
            </a:r>
            <a:r>
              <a:rPr lang="en-US" sz="2000" dirty="0" smtClean="0">
                <a:cs typeface="Times New Roman" pitchFamily="18" charset="0"/>
              </a:rPr>
              <a:t>, initial and boundary conditions are set for them. Operations to be performed on each time level:</a:t>
            </a:r>
          </a:p>
          <a:p>
            <a:pPr marL="457200" indent="-457200" algn="just" eaLnBrk="1" hangingPunct="1">
              <a:spcBef>
                <a:spcPct val="0"/>
              </a:spcBef>
              <a:spcAft>
                <a:spcPts val="500"/>
              </a:spcAft>
              <a:buFont typeface="+mj-lt"/>
              <a:buAutoNum type="arabicPeriod"/>
            </a:pPr>
            <a:r>
              <a:rPr lang="en-US" sz="2000" dirty="0" smtClean="0">
                <a:cs typeface="Times New Roman" pitchFamily="18" charset="0"/>
              </a:rPr>
              <a:t>Calculation of capillary and phase pressures, phase densities, relative phase permeability and dynamic </a:t>
            </a:r>
            <a:r>
              <a:rPr lang="es-ES" sz="2000" dirty="0" smtClean="0"/>
              <a:t>viscosities</a:t>
            </a:r>
            <a:endParaRPr lang="en-US" sz="2000" dirty="0" smtClean="0">
              <a:cs typeface="Times New Roman" pitchFamily="18" charset="0"/>
            </a:endParaRPr>
          </a:p>
          <a:p>
            <a:pPr marL="457200" indent="-457200" algn="just" eaLnBrk="1" hangingPunct="1">
              <a:spcBef>
                <a:spcPct val="0"/>
              </a:spcBef>
              <a:spcAft>
                <a:spcPts val="500"/>
              </a:spcAft>
              <a:buFont typeface="+mj-lt"/>
              <a:buAutoNum type="arabicPeriod"/>
            </a:pPr>
            <a:r>
              <a:rPr lang="en-US" sz="2000" dirty="0" smtClean="0">
                <a:cs typeface="Times New Roman" pitchFamily="18" charset="0"/>
              </a:rPr>
              <a:t>Calculation of</a:t>
            </a:r>
            <a:r>
              <a:rPr lang="en-US" sz="2000" dirty="0" smtClean="0"/>
              <a:t> heat conductivity coefficients and heat capacities by empirical formulas as well as phase enthalpies 	</a:t>
            </a:r>
          </a:p>
          <a:p>
            <a:pPr marL="457200" indent="-457200" algn="just" eaLnBrk="1" hangingPunct="1">
              <a:spcBef>
                <a:spcPct val="0"/>
              </a:spcBef>
              <a:spcAft>
                <a:spcPts val="500"/>
              </a:spcAft>
              <a:buFont typeface="+mj-lt"/>
              <a:buAutoNum type="arabicPeriod"/>
            </a:pPr>
            <a:r>
              <a:rPr lang="en-US" sz="2000" dirty="0" smtClean="0"/>
              <a:t>Calculation of Darcy velocities</a:t>
            </a:r>
          </a:p>
          <a:p>
            <a:pPr marL="457200" indent="-457200" algn="just" eaLnBrk="1" hangingPunct="1">
              <a:spcBef>
                <a:spcPct val="0"/>
              </a:spcBef>
              <a:spcAft>
                <a:spcPts val="500"/>
              </a:spcAft>
              <a:buFont typeface="+mj-lt"/>
              <a:buAutoNum type="arabicPeriod"/>
            </a:pPr>
            <a:r>
              <a:rPr lang="en-US" sz="2000" dirty="0" smtClean="0"/>
              <a:t>Calculation of           on the next time level via the three-level explicit scheme, convective terms are approximated by central differences</a:t>
            </a:r>
          </a:p>
          <a:p>
            <a:pPr marL="457200" indent="-457200" algn="just" eaLnBrk="1" hangingPunct="1">
              <a:spcBef>
                <a:spcPct val="0"/>
              </a:spcBef>
              <a:spcAft>
                <a:spcPts val="500"/>
              </a:spcAft>
              <a:buFont typeface="+mj-lt"/>
              <a:buAutoNum type="arabicPeriod"/>
            </a:pPr>
            <a:r>
              <a:rPr lang="en-US" sz="2000" dirty="0" smtClean="0"/>
              <a:t>Calculation of the internal energy</a:t>
            </a:r>
          </a:p>
          <a:p>
            <a:pPr marL="457200" indent="-457200" algn="just" eaLnBrk="1" hangingPunct="1">
              <a:spcBef>
                <a:spcPts val="0"/>
              </a:spcBef>
              <a:spcAft>
                <a:spcPts val="0"/>
              </a:spcAft>
              <a:buFont typeface="+mj-lt"/>
              <a:buAutoNum type="arabicPeriod"/>
            </a:pPr>
            <a:endParaRPr lang="en-US" sz="2000" dirty="0" smtClean="0"/>
          </a:p>
          <a:p>
            <a:pPr marL="457200" indent="-457200" algn="just" eaLnBrk="1" hangingPunct="1">
              <a:spcBef>
                <a:spcPct val="0"/>
              </a:spcBef>
              <a:spcAft>
                <a:spcPts val="500"/>
              </a:spcAft>
              <a:buNone/>
            </a:pPr>
            <a:r>
              <a:rPr lang="en-US" sz="2000" dirty="0" smtClean="0"/>
              <a:t>	on the next time level via the explicit scheme</a:t>
            </a:r>
          </a:p>
          <a:p>
            <a:pPr marL="457200" indent="-457200" algn="just" eaLnBrk="1" hangingPunct="1">
              <a:spcBef>
                <a:spcPct val="0"/>
              </a:spcBef>
              <a:spcAft>
                <a:spcPts val="500"/>
              </a:spcAft>
              <a:buFont typeface="+mj-lt"/>
              <a:buAutoNum type="arabicPeriod" startAt="6"/>
            </a:pPr>
            <a:r>
              <a:rPr lang="en-US" sz="2000" dirty="0" smtClean="0"/>
              <a:t>Solving the system of nonlinear algebraic equations </a:t>
            </a:r>
            <a:r>
              <a:rPr lang="en-GB" sz="2000" dirty="0" smtClean="0"/>
              <a:t>at each computational point</a:t>
            </a:r>
            <a:r>
              <a:rPr lang="en-US" sz="2000" dirty="0" smtClean="0"/>
              <a:t> locally by Newton’s method, as a result </a:t>
            </a:r>
            <a:r>
              <a:rPr lang="en-US" sz="2000" i="1" dirty="0" smtClean="0">
                <a:latin typeface="Times New Roman" pitchFamily="18" charset="0"/>
                <a:cs typeface="Times New Roman" pitchFamily="18" charset="0"/>
              </a:rPr>
              <a:t>P</a:t>
            </a:r>
            <a:r>
              <a:rPr lang="en-US" sz="2000" i="1" baseline="-25000" dirty="0" smtClean="0">
                <a:latin typeface="Times New Roman" pitchFamily="18" charset="0"/>
                <a:cs typeface="Times New Roman" pitchFamily="18" charset="0"/>
              </a:rPr>
              <a:t>w </a:t>
            </a:r>
            <a:r>
              <a:rPr lang="en-US" sz="2000" i="1" dirty="0" smtClean="0"/>
              <a:t>, </a:t>
            </a:r>
            <a:r>
              <a:rPr lang="en-US" sz="2000" i="1" dirty="0" err="1" smtClean="0">
                <a:latin typeface="Times New Roman" pitchFamily="18" charset="0"/>
                <a:cs typeface="Times New Roman" pitchFamily="18" charset="0"/>
              </a:rPr>
              <a:t>S</a:t>
            </a:r>
            <a:r>
              <a:rPr lang="en-US" sz="2000" i="1" baseline="-25000" dirty="0" err="1" smtClean="0">
                <a:latin typeface="Times New Roman" pitchFamily="18" charset="0"/>
                <a:cs typeface="Times New Roman" pitchFamily="18" charset="0"/>
              </a:rPr>
              <a:t>w</a:t>
            </a:r>
            <a:r>
              <a:rPr lang="en-US" sz="2000" i="1" baseline="-25000" dirty="0" smtClean="0"/>
              <a:t> </a:t>
            </a:r>
            <a:r>
              <a:rPr lang="en-US" sz="2000" dirty="0" smtClean="0"/>
              <a:t>, </a:t>
            </a:r>
            <a:r>
              <a:rPr lang="en-US" sz="2000" i="1" dirty="0" err="1" smtClean="0">
                <a:latin typeface="Times New Roman" pitchFamily="18" charset="0"/>
                <a:cs typeface="Times New Roman" pitchFamily="18" charset="0"/>
              </a:rPr>
              <a:t>S</a:t>
            </a:r>
            <a:r>
              <a:rPr lang="en-US" sz="2000" i="1" baseline="-25000" dirty="0" err="1" smtClean="0">
                <a:latin typeface="Times New Roman" pitchFamily="18" charset="0"/>
                <a:cs typeface="Times New Roman" pitchFamily="18" charset="0"/>
              </a:rPr>
              <a:t>n</a:t>
            </a:r>
            <a:r>
              <a:rPr lang="en-US" sz="2000" i="1" baseline="-25000" dirty="0" smtClean="0">
                <a:latin typeface="Times New Roman" pitchFamily="18" charset="0"/>
                <a:cs typeface="Times New Roman" pitchFamily="18" charset="0"/>
              </a:rPr>
              <a:t> </a:t>
            </a:r>
            <a:r>
              <a:rPr lang="en-US" sz="2000" dirty="0" smtClean="0">
                <a:cs typeface="Times New Roman" pitchFamily="18" charset="0"/>
              </a:rPr>
              <a:t>and</a:t>
            </a:r>
            <a:r>
              <a:rPr lang="en-US" sz="2000" i="1" dirty="0" smtClean="0">
                <a:latin typeface="Times New Roman" pitchFamily="18" charset="0"/>
                <a:cs typeface="Times New Roman" pitchFamily="18" charset="0"/>
              </a:rPr>
              <a:t> T </a:t>
            </a:r>
            <a:r>
              <a:rPr lang="en-US" sz="2000" dirty="0" smtClean="0">
                <a:cs typeface="Times New Roman" pitchFamily="18" charset="0"/>
              </a:rPr>
              <a:t>are obtained</a:t>
            </a:r>
          </a:p>
          <a:p>
            <a:pPr marL="457200" indent="-457200" algn="just" eaLnBrk="1" hangingPunct="1">
              <a:spcBef>
                <a:spcPct val="0"/>
              </a:spcBef>
              <a:spcAft>
                <a:spcPts val="500"/>
              </a:spcAft>
              <a:buFont typeface="+mj-lt"/>
              <a:buAutoNum type="arabicPeriod" startAt="6"/>
            </a:pPr>
            <a:r>
              <a:rPr lang="en-US" sz="2000" dirty="0" smtClean="0"/>
              <a:t>Data exchange at multiprocessor computations</a:t>
            </a:r>
          </a:p>
        </p:txBody>
      </p:sp>
      <p:graphicFrame>
        <p:nvGraphicFramePr>
          <p:cNvPr id="2051" name="Object 2"/>
          <p:cNvGraphicFramePr>
            <a:graphicFrameLocks noChangeAspect="1"/>
          </p:cNvGraphicFramePr>
          <p:nvPr/>
        </p:nvGraphicFramePr>
        <p:xfrm>
          <a:off x="2555776" y="3356992"/>
          <a:ext cx="666075" cy="432048"/>
        </p:xfrm>
        <a:graphic>
          <a:graphicData uri="http://schemas.openxmlformats.org/presentationml/2006/ole">
            <p:oleObj spid="_x0000_s2051" name="Equation" r:id="rId3" imgW="355320" imgH="228600" progId="Equation.DSMT4">
              <p:embed/>
            </p:oleObj>
          </a:graphicData>
        </a:graphic>
      </p:graphicFrame>
      <p:sp>
        <p:nvSpPr>
          <p:cNvPr id="2"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nvGraphicFramePr>
        <p:xfrm>
          <a:off x="5004048" y="4149080"/>
          <a:ext cx="3574849" cy="648072"/>
        </p:xfrm>
        <a:graphic>
          <a:graphicData uri="http://schemas.openxmlformats.org/presentationml/2006/ole">
            <p:oleObj spid="_x0000_s2052" name="Equation" r:id="rId4" imgW="2171520" imgH="39348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720080"/>
          </a:xfrm>
        </p:spPr>
        <p:txBody>
          <a:bodyPr/>
          <a:lstStyle/>
          <a:p>
            <a:r>
              <a:rPr lang="en-US" sz="3600" b="1" dirty="0" err="1" smtClean="0">
                <a:solidFill>
                  <a:schemeClr val="accent1">
                    <a:lumMod val="25000"/>
                  </a:schemeClr>
                </a:solidFill>
                <a:effectLst>
                  <a:outerShdw blurRad="38100" dist="38100" dir="2700000" algn="tl">
                    <a:srgbClr val="000000">
                      <a:alpha val="43137"/>
                    </a:srgbClr>
                  </a:outerShdw>
                </a:effectLst>
              </a:rPr>
              <a:t>Multicomponent</a:t>
            </a:r>
            <a:r>
              <a:rPr lang="en-US" sz="3600" b="1" dirty="0" smtClean="0">
                <a:solidFill>
                  <a:schemeClr val="accent1">
                    <a:lumMod val="25000"/>
                  </a:schemeClr>
                </a:solidFill>
                <a:effectLst>
                  <a:outerShdw blurRad="38100" dist="38100" dir="2700000" algn="tl">
                    <a:srgbClr val="000000">
                      <a:alpha val="43137"/>
                    </a:srgbClr>
                  </a:outerShdw>
                </a:effectLst>
              </a:rPr>
              <a:t> Fluid Flow</a:t>
            </a:r>
            <a:endParaRPr lang="ru-RU" sz="3600" b="1" dirty="0">
              <a:solidFill>
                <a:schemeClr val="accent1">
                  <a:lumMod val="25000"/>
                </a:schemeClr>
              </a:solidFill>
              <a:effectLst>
                <a:outerShdw blurRad="38100" dist="38100" dir="2700000" algn="tl">
                  <a:srgbClr val="000000">
                    <a:alpha val="43137"/>
                  </a:srgbClr>
                </a:outerShdw>
              </a:effectLst>
            </a:endParaRPr>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05" name="Object 1"/>
          <p:cNvGraphicFramePr>
            <a:graphicFrameLocks noChangeAspect="1"/>
          </p:cNvGraphicFramePr>
          <p:nvPr/>
        </p:nvGraphicFramePr>
        <p:xfrm>
          <a:off x="539552" y="1988840"/>
          <a:ext cx="8095998" cy="648072"/>
        </p:xfrm>
        <a:graphic>
          <a:graphicData uri="http://schemas.openxmlformats.org/presentationml/2006/ole">
            <p:oleObj spid="_x0000_s72705" name="Equation" r:id="rId4" imgW="6578280" imgH="520560" progId="Equation.DSMT4">
              <p:embed/>
            </p:oleObj>
          </a:graphicData>
        </a:graphic>
      </p:graphicFrame>
      <p:sp>
        <p:nvSpPr>
          <p:cNvPr id="5" name="Прямоугольник 4"/>
          <p:cNvSpPr/>
          <p:nvPr/>
        </p:nvSpPr>
        <p:spPr>
          <a:xfrm>
            <a:off x="467544" y="908720"/>
            <a:ext cx="8424936" cy="987450"/>
          </a:xfrm>
          <a:prstGeom prst="rect">
            <a:avLst/>
          </a:prstGeom>
        </p:spPr>
        <p:txBody>
          <a:bodyPr wrap="square">
            <a:spAutoFit/>
          </a:bodyPr>
          <a:lstStyle/>
          <a:p>
            <a:r>
              <a:rPr lang="en-US" dirty="0" smtClean="0"/>
              <a:t>Let the fluid consist of </a:t>
            </a:r>
            <a:r>
              <a:rPr lang="en-US" i="1" dirty="0" err="1" smtClean="0">
                <a:latin typeface="Times New Roman" pitchFamily="18" charset="0"/>
                <a:cs typeface="Times New Roman" pitchFamily="18" charset="0"/>
              </a:rPr>
              <a:t>n</a:t>
            </a:r>
            <a:r>
              <a:rPr lang="en-US" i="1" baseline="-25000" dirty="0" err="1" smtClean="0">
                <a:latin typeface="Times New Roman" pitchFamily="18" charset="0"/>
                <a:cs typeface="Times New Roman" pitchFamily="18" charset="0"/>
              </a:rPr>
              <a:t>α</a:t>
            </a:r>
            <a:r>
              <a:rPr lang="en-US" dirty="0" smtClean="0"/>
              <a:t> phases and </a:t>
            </a:r>
            <a:r>
              <a:rPr lang="en-US" i="1" dirty="0" smtClean="0">
                <a:latin typeface="Times New Roman" pitchFamily="18" charset="0"/>
                <a:cs typeface="Times New Roman" pitchFamily="18" charset="0"/>
              </a:rPr>
              <a:t>n</a:t>
            </a:r>
            <a:r>
              <a:rPr lang="ru-RU" i="1" baseline="-25000" dirty="0" err="1" smtClean="0">
                <a:latin typeface="Times New Roman" pitchFamily="18" charset="0"/>
                <a:cs typeface="Times New Roman" pitchFamily="18" charset="0"/>
              </a:rPr>
              <a:t>c</a:t>
            </a:r>
            <a:r>
              <a:rPr lang="en-US" dirty="0" smtClean="0"/>
              <a:t> components. One of primary variables is</a:t>
            </a:r>
            <a:endParaRPr lang="ru-RU" dirty="0" smtClean="0"/>
          </a:p>
          <a:p>
            <a:pPr>
              <a:spcAft>
                <a:spcPts val="500"/>
              </a:spcAft>
            </a:pPr>
            <a:r>
              <a:rPr lang="en-US" dirty="0" smtClean="0"/>
              <a:t>the mass concentration of </a:t>
            </a:r>
            <a:r>
              <a:rPr lang="en-US" i="1" dirty="0" smtClean="0">
                <a:latin typeface="Times New Roman" pitchFamily="18" charset="0"/>
                <a:cs typeface="Times New Roman" pitchFamily="18" charset="0"/>
              </a:rPr>
              <a:t>j-</a:t>
            </a:r>
            <a:r>
              <a:rPr lang="en-US" i="1" dirty="0" err="1" smtClean="0">
                <a:latin typeface="Times New Roman" pitchFamily="18" charset="0"/>
                <a:cs typeface="Times New Roman" pitchFamily="18" charset="0"/>
              </a:rPr>
              <a:t>th</a:t>
            </a:r>
            <a:r>
              <a:rPr lang="en-US" dirty="0" smtClean="0"/>
              <a:t> component in </a:t>
            </a:r>
            <a:r>
              <a:rPr lang="el-GR" i="1" dirty="0" smtClean="0">
                <a:latin typeface="Times New Roman" pitchFamily="18" charset="0"/>
                <a:cs typeface="Times New Roman" pitchFamily="18" charset="0"/>
              </a:rPr>
              <a:t>α</a:t>
            </a:r>
            <a:r>
              <a:rPr lang="el-GR" dirty="0" smtClean="0"/>
              <a:t> </a:t>
            </a:r>
            <a:r>
              <a:rPr lang="en-US" dirty="0" smtClean="0"/>
              <a:t>phase:</a:t>
            </a:r>
          </a:p>
          <a:p>
            <a:r>
              <a:rPr lang="ru-RU" i="1" dirty="0" smtClean="0">
                <a:latin typeface="Times New Roman" pitchFamily="18" charset="0"/>
                <a:cs typeface="Times New Roman" pitchFamily="18" charset="0"/>
              </a:rPr>
              <a:t>C</a:t>
            </a:r>
            <a:r>
              <a:rPr lang="en-US" i="1" baseline="-25000" dirty="0" err="1" smtClean="0">
                <a:latin typeface="Times New Roman" pitchFamily="18" charset="0"/>
                <a:cs typeface="Times New Roman" pitchFamily="18" charset="0"/>
              </a:rPr>
              <a:t>jα</a:t>
            </a:r>
            <a:r>
              <a:rPr lang="ru-RU" i="1" dirty="0" smtClean="0">
                <a:latin typeface="Times New Roman" pitchFamily="18" charset="0"/>
                <a:cs typeface="Times New Roman" pitchFamily="18" charset="0"/>
              </a:rPr>
              <a:t> = </a:t>
            </a:r>
            <a:r>
              <a:rPr lang="ru-RU" i="1" dirty="0" err="1" smtClean="0">
                <a:latin typeface="Times New Roman" pitchFamily="18" charset="0"/>
                <a:cs typeface="Times New Roman" pitchFamily="18" charset="0"/>
              </a:rPr>
              <a:t>m</a:t>
            </a:r>
            <a:r>
              <a:rPr lang="en-US" i="1" baseline="-25000" dirty="0" err="1" smtClean="0">
                <a:latin typeface="Times New Roman" pitchFamily="18" charset="0"/>
                <a:cs typeface="Times New Roman" pitchFamily="18" charset="0"/>
              </a:rPr>
              <a:t>jα</a:t>
            </a:r>
            <a:r>
              <a:rPr lang="ru-RU" i="1" dirty="0" smtClean="0">
                <a:latin typeface="Times New Roman" pitchFamily="18" charset="0"/>
                <a:cs typeface="Times New Roman" pitchFamily="18" charset="0"/>
              </a:rPr>
              <a:t>/</a:t>
            </a:r>
            <a:r>
              <a:rPr lang="ru-RU" i="1" dirty="0" err="1"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α </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α </a:t>
            </a:r>
            <a:r>
              <a:rPr lang="en-US" i="1" dirty="0" smtClean="0">
                <a:latin typeface="Times New Roman" pitchFamily="18" charset="0"/>
                <a:cs typeface="Times New Roman" pitchFamily="18" charset="0"/>
              </a:rPr>
              <a:t>=</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1</a:t>
            </a:r>
            <a:r>
              <a:rPr lang="ru-RU" i="1"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n</a:t>
            </a:r>
            <a:r>
              <a:rPr lang="en-US" i="1" baseline="-25000" dirty="0" err="1" smtClean="0">
                <a:latin typeface="Times New Roman" pitchFamily="18" charset="0"/>
                <a:cs typeface="Times New Roman" pitchFamily="18" charset="0"/>
              </a:rPr>
              <a:t>α</a:t>
            </a:r>
            <a:r>
              <a:rPr lang="en-US" i="1" baseline="-25000"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  j</a:t>
            </a:r>
            <a:r>
              <a:rPr lang="ru-RU" i="1"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1</a:t>
            </a:r>
            <a:r>
              <a:rPr lang="ru-RU" i="1"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n</a:t>
            </a:r>
            <a:r>
              <a:rPr lang="ru-RU" i="1" baseline="-25000" dirty="0" err="1" smtClean="0">
                <a:latin typeface="Times New Roman" pitchFamily="18" charset="0"/>
                <a:cs typeface="Times New Roman" pitchFamily="18" charset="0"/>
              </a:rPr>
              <a:t>c</a:t>
            </a:r>
            <a:r>
              <a:rPr lang="en-US" i="1" baseline="-25000" dirty="0" smtClean="0">
                <a:latin typeface="Times New Roman" pitchFamily="18" charset="0"/>
                <a:cs typeface="Times New Roman" pitchFamily="18" charset="0"/>
              </a:rPr>
              <a:t> </a:t>
            </a:r>
            <a:endParaRPr lang="ru-RU" dirty="0"/>
          </a:p>
        </p:txBody>
      </p:sp>
      <p:sp>
        <p:nvSpPr>
          <p:cNvPr id="727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07" name="Object 3"/>
          <p:cNvGraphicFramePr>
            <a:graphicFrameLocks noChangeAspect="1"/>
          </p:cNvGraphicFramePr>
          <p:nvPr/>
        </p:nvGraphicFramePr>
        <p:xfrm>
          <a:off x="683568" y="3645024"/>
          <a:ext cx="3816425" cy="398550"/>
        </p:xfrm>
        <a:graphic>
          <a:graphicData uri="http://schemas.openxmlformats.org/presentationml/2006/ole">
            <p:oleObj spid="_x0000_s72707" name="Equation" r:id="rId5" imgW="3022600" imgH="317500" progId="Equation.DSMT4">
              <p:embed/>
            </p:oleObj>
          </a:graphicData>
        </a:graphic>
      </p:graphicFrame>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09" name="Object 5"/>
          <p:cNvGraphicFramePr>
            <a:graphicFrameLocks noChangeAspect="1"/>
          </p:cNvGraphicFramePr>
          <p:nvPr/>
        </p:nvGraphicFramePr>
        <p:xfrm>
          <a:off x="683568" y="4077072"/>
          <a:ext cx="3654426" cy="808038"/>
        </p:xfrm>
        <a:graphic>
          <a:graphicData uri="http://schemas.openxmlformats.org/presentationml/2006/ole">
            <p:oleObj spid="_x0000_s72709" name="Equation" r:id="rId6" imgW="2857320" imgH="634680" progId="Equation.DSMT4">
              <p:embed/>
            </p:oleObj>
          </a:graphicData>
        </a:graphic>
      </p:graphicFrame>
      <p:sp>
        <p:nvSpPr>
          <p:cNvPr id="727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13" name="Object 9"/>
          <p:cNvGraphicFramePr>
            <a:graphicFrameLocks noChangeAspect="1"/>
          </p:cNvGraphicFramePr>
          <p:nvPr/>
        </p:nvGraphicFramePr>
        <p:xfrm>
          <a:off x="683568" y="5661247"/>
          <a:ext cx="5112568" cy="702209"/>
        </p:xfrm>
        <a:graphic>
          <a:graphicData uri="http://schemas.openxmlformats.org/presentationml/2006/ole">
            <p:oleObj spid="_x0000_s72713" name="Equation" r:id="rId7" imgW="3949700" imgH="546100" progId="Equation.DSMT4">
              <p:embed/>
            </p:oleObj>
          </a:graphicData>
        </a:graphic>
      </p:graphicFrame>
      <p:sp>
        <p:nvSpPr>
          <p:cNvPr id="15" name="TextBox 14"/>
          <p:cNvSpPr txBox="1"/>
          <p:nvPr/>
        </p:nvSpPr>
        <p:spPr>
          <a:xfrm>
            <a:off x="467544" y="2780928"/>
            <a:ext cx="8496944" cy="710451"/>
          </a:xfrm>
          <a:prstGeom prst="rect">
            <a:avLst/>
          </a:prstGeom>
          <a:noFill/>
        </p:spPr>
        <p:txBody>
          <a:bodyPr wrap="square" rtlCol="0">
            <a:spAutoFit/>
          </a:bodyPr>
          <a:lstStyle/>
          <a:p>
            <a:pPr>
              <a:spcAft>
                <a:spcPts val="500"/>
              </a:spcAft>
              <a:buFontTx/>
              <a:buChar char="-"/>
            </a:pPr>
            <a:r>
              <a:rPr lang="en-US" dirty="0" smtClean="0"/>
              <a:t> Darcy law (all components of the phase have one and the same Darcy velocity)</a:t>
            </a:r>
          </a:p>
          <a:p>
            <a:pPr>
              <a:buFontTx/>
              <a:buChar char="-"/>
            </a:pPr>
            <a:r>
              <a:rPr lang="en-US" dirty="0" smtClean="0"/>
              <a:t> Single energy conservation equation (temperature of all components is identical) </a:t>
            </a:r>
          </a:p>
        </p:txBody>
      </p:sp>
      <p:sp>
        <p:nvSpPr>
          <p:cNvPr id="16" name="TextBox 15"/>
          <p:cNvSpPr txBox="1"/>
          <p:nvPr/>
        </p:nvSpPr>
        <p:spPr>
          <a:xfrm>
            <a:off x="467544" y="4869160"/>
            <a:ext cx="8424936" cy="710451"/>
          </a:xfrm>
          <a:prstGeom prst="rect">
            <a:avLst/>
          </a:prstGeom>
          <a:noFill/>
        </p:spPr>
        <p:txBody>
          <a:bodyPr wrap="square" rtlCol="0">
            <a:spAutoFit/>
          </a:bodyPr>
          <a:lstStyle/>
          <a:p>
            <a:pPr>
              <a:spcAft>
                <a:spcPts val="500"/>
              </a:spcAft>
            </a:pPr>
            <a:r>
              <a:rPr lang="en-US" dirty="0" smtClean="0"/>
              <a:t>- Capillary pressures and relative phase permeability are functions of saturations </a:t>
            </a:r>
          </a:p>
          <a:p>
            <a:r>
              <a:rPr lang="en-US" dirty="0" smtClean="0"/>
              <a:t>- As additional closing relations one can use constants of the phase equilibrium:</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19417</TotalTime>
  <Words>963</Words>
  <Application>Microsoft Office PowerPoint</Application>
  <PresentationFormat>Экран (4:3)</PresentationFormat>
  <Paragraphs>152</Paragraphs>
  <Slides>18</Slides>
  <Notes>4</Notes>
  <HiddenSlides>1</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Оформление по умолчанию</vt:lpstr>
      <vt:lpstr>Equation</vt:lpstr>
      <vt:lpstr>Algorithm of the explicit type for porous medium flow simulation</vt:lpstr>
      <vt:lpstr>Outline</vt:lpstr>
      <vt:lpstr>Applications</vt:lpstr>
      <vt:lpstr>Goals of the Research</vt:lpstr>
      <vt:lpstr>Model of Multiphase Fluid Flow in a Porous Medium</vt:lpstr>
      <vt:lpstr>Generalization to the Nonisothermal Case</vt:lpstr>
      <vt:lpstr>Capillary Pressure and Relative Phase Permeability</vt:lpstr>
      <vt:lpstr>Algorithm of Computations </vt:lpstr>
      <vt:lpstr>Multicomponent Fluid Flow</vt:lpstr>
      <vt:lpstr>Verification by a Drainage Test Problem (1.  Pinder G.F., Gray W.G. Essentials of Multiphase Flow and Transport in Porous Media, Wiley, 2008)</vt:lpstr>
      <vt:lpstr>Problem of Phase Redistribution under the Gravity</vt:lpstr>
      <vt:lpstr>Efficiency of parallelization on K-100</vt:lpstr>
      <vt:lpstr>Infiltration Problem with a Water Source</vt:lpstr>
      <vt:lpstr>Infiltration Problem with a Hot Source</vt:lpstr>
      <vt:lpstr>Dynamics of Nonisothermal Infiltration</vt:lpstr>
      <vt:lpstr>Dynamics of Nonisothermal Infiltration</vt:lpstr>
      <vt:lpstr>Fields of Primary Variables  at Some Time Moment</vt:lpstr>
      <vt:lpstr>Conclusions</vt:lpstr>
    </vt:vector>
  </TitlesOfParts>
  <Manager>Четверушкин</Manager>
  <Company>ИММ РАН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ИММ</dc:title>
  <dc:subject>Деятельность института</dc:subject>
  <dc:creator>Болдырев</dc:creator>
  <cp:lastModifiedBy>Trapeznikova</cp:lastModifiedBy>
  <cp:revision>1754</cp:revision>
  <cp:lastPrinted>1601-01-01T00:00:00Z</cp:lastPrinted>
  <dcterms:created xsi:type="dcterms:W3CDTF">1601-01-01T00:00:00Z</dcterms:created>
  <dcterms:modified xsi:type="dcterms:W3CDTF">2017-06-30T16:54:54Z</dcterms:modified>
</cp:coreProperties>
</file>