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9" r:id="rId2"/>
    <p:sldId id="270" r:id="rId3"/>
    <p:sldId id="269" r:id="rId4"/>
    <p:sldId id="268" r:id="rId5"/>
    <p:sldId id="267" r:id="rId6"/>
    <p:sldId id="262" r:id="rId7"/>
    <p:sldId id="263" r:id="rId8"/>
    <p:sldId id="266" r:id="rId9"/>
    <p:sldId id="261" r:id="rId10"/>
    <p:sldId id="272" r:id="rId11"/>
    <p:sldId id="260" r:id="rId12"/>
    <p:sldId id="273" r:id="rId13"/>
    <p:sldId id="265" r:id="rId14"/>
    <p:sldId id="271" r:id="rId1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373" autoAdjust="0"/>
  </p:normalViewPr>
  <p:slideViewPr>
    <p:cSldViewPr snapToGrid="0">
      <p:cViewPr varScale="1">
        <p:scale>
          <a:sx n="80" d="100"/>
          <a:sy n="80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5245F-3039-4DE3-BBD8-4BCA1221C969}" type="datetimeFigureOut">
              <a:rPr lang="lt-LT" smtClean="0"/>
              <a:t>2017-06-29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4E2B2-77D7-4247-B91A-5FCB4C114D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693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ground-state energy is one of the primary observables in nuclear physics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4E2B2-77D7-4247-B91A-5FCB4C114D9B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3287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4E2B2-77D7-4247-B91A-5FCB4C114D9B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135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lt-LT" dirty="0" smtClean="0"/>
              <a:t>[1] E. Z. </a:t>
            </a:r>
            <a:r>
              <a:rPr lang="en-US" altLang="lt-LT" dirty="0" err="1" smtClean="0"/>
              <a:t>Liverts</a:t>
            </a:r>
            <a:r>
              <a:rPr lang="en-US" altLang="lt-LT" dirty="0" smtClean="0"/>
              <a:t> and N. </a:t>
            </a:r>
            <a:r>
              <a:rPr lang="en-US" altLang="lt-LT" dirty="0" err="1" smtClean="0"/>
              <a:t>Barnea</a:t>
            </a:r>
            <a:r>
              <a:rPr lang="en-US" altLang="lt-LT" dirty="0" smtClean="0"/>
              <a:t>, Three-body systems with Coulomb interaction. Bound and quasi-bound S-states, </a:t>
            </a:r>
            <a:r>
              <a:rPr lang="en-US" altLang="lt-LT" dirty="0" err="1" smtClean="0"/>
              <a:t>Comput</a:t>
            </a:r>
            <a:r>
              <a:rPr lang="en-US" altLang="lt-LT" dirty="0" smtClean="0"/>
              <a:t>. Phys. </a:t>
            </a:r>
            <a:r>
              <a:rPr lang="en-US" altLang="lt-LT" dirty="0" err="1" smtClean="0"/>
              <a:t>Commun</a:t>
            </a:r>
            <a:r>
              <a:rPr lang="en-US" altLang="lt-LT" dirty="0" smtClean="0"/>
              <a:t>. 184, 2596–2603 (2013), http://dx.doi.org/10.1016/j.cpc.2013.06.013</a:t>
            </a:r>
          </a:p>
          <a:p>
            <a:r>
              <a:rPr lang="en-US" altLang="lt-LT" dirty="0" smtClean="0"/>
              <a:t>[2] A.M. </a:t>
            </a:r>
            <a:r>
              <a:rPr lang="en-US" altLang="lt-LT" dirty="0" err="1" smtClean="0"/>
              <a:t>Frolov</a:t>
            </a:r>
            <a:r>
              <a:rPr lang="en-US" altLang="lt-LT" dirty="0" smtClean="0"/>
              <a:t>, Structures and properties of the ground states in H2+-like adiabatic ions, J. Phys. B: At. Mol. Opt. Phys. 35, L331 (2002), http://dx.doi.org/10.1088/0953-4075/35/14/103</a:t>
            </a:r>
          </a:p>
          <a:p>
            <a:r>
              <a:rPr lang="en-US" altLang="lt-LT" dirty="0" smtClean="0"/>
              <a:t>[3] A.M. </a:t>
            </a:r>
            <a:r>
              <a:rPr lang="en-US" altLang="lt-LT" dirty="0" err="1" smtClean="0"/>
              <a:t>Frolov</a:t>
            </a:r>
            <a:r>
              <a:rPr lang="en-US" altLang="lt-LT" dirty="0" smtClean="0"/>
              <a:t> and A.J. Thakkar, Weakly bound ground states in three-body Coulomb systems with unit charges, Phys. Rev. A 46, 4418 (1992) https://doi.org/10.1103/PhysRevA.46.4418</a:t>
            </a:r>
          </a:p>
          <a:p>
            <a:r>
              <a:rPr lang="en-US" altLang="lt-LT" dirty="0" smtClean="0"/>
              <a:t>[4] A.M. </a:t>
            </a:r>
            <a:r>
              <a:rPr lang="en-US" altLang="lt-LT" dirty="0" err="1" smtClean="0"/>
              <a:t>Frolov</a:t>
            </a:r>
            <a:r>
              <a:rPr lang="en-US" altLang="lt-LT" dirty="0" smtClean="0"/>
              <a:t> and D.M. </a:t>
            </a:r>
            <a:r>
              <a:rPr lang="en-US" altLang="lt-LT" dirty="0" err="1" smtClean="0"/>
              <a:t>Wardlaw</a:t>
            </a:r>
            <a:r>
              <a:rPr lang="en-US" altLang="lt-LT" dirty="0" smtClean="0"/>
              <a:t>, Bound state spectra of three-body </a:t>
            </a:r>
            <a:r>
              <a:rPr lang="en-US" altLang="lt-LT" dirty="0" err="1" smtClean="0"/>
              <a:t>muonic</a:t>
            </a:r>
            <a:r>
              <a:rPr lang="en-US" altLang="lt-LT" dirty="0" smtClean="0"/>
              <a:t> molecular ions, Eur. Phys. J. D 63, 339–350 (2011) http://dx.doi.org/10.1140/epjd/e2011-20142-0</a:t>
            </a:r>
          </a:p>
          <a:p>
            <a:r>
              <a:rPr lang="en-US" altLang="lt-LT" dirty="0" smtClean="0"/>
              <a:t>[5] S. </a:t>
            </a:r>
            <a:r>
              <a:rPr lang="en-US" altLang="lt-LT" dirty="0" err="1" smtClean="0"/>
              <a:t>Kilic</a:t>
            </a:r>
            <a:r>
              <a:rPr lang="en-US" altLang="lt-LT" dirty="0" smtClean="0"/>
              <a:t>, J.P. Karr, and L. </a:t>
            </a:r>
            <a:r>
              <a:rPr lang="en-US" altLang="lt-LT" dirty="0" err="1" smtClean="0"/>
              <a:t>Hilico</a:t>
            </a:r>
            <a:r>
              <a:rPr lang="en-US" altLang="lt-LT" dirty="0" smtClean="0"/>
              <a:t> Coulombic and radiative decay rates of the resonances of the exotic molecular ions </a:t>
            </a:r>
            <a:r>
              <a:rPr lang="en-US" altLang="lt-LT" dirty="0" err="1" smtClean="0"/>
              <a:t>ppμ</a:t>
            </a:r>
            <a:r>
              <a:rPr lang="en-US" altLang="lt-LT" dirty="0" smtClean="0"/>
              <a:t>, ppπ, </a:t>
            </a:r>
            <a:r>
              <a:rPr lang="en-US" altLang="lt-LT" dirty="0" err="1" smtClean="0"/>
              <a:t>ddμ</a:t>
            </a:r>
            <a:r>
              <a:rPr lang="en-US" altLang="lt-LT" dirty="0" smtClean="0"/>
              <a:t>, </a:t>
            </a:r>
            <a:r>
              <a:rPr lang="en-US" altLang="lt-LT" dirty="0" err="1" smtClean="0"/>
              <a:t>dd</a:t>
            </a:r>
            <a:r>
              <a:rPr lang="en-US" altLang="lt-LT" dirty="0" smtClean="0"/>
              <a:t>π, and dtμ, Phys. Rev. A 70, 042506 (2004) https://doi.org/10.1103/PhysRevA.70.042506</a:t>
            </a:r>
            <a:endParaRPr lang="lt-LT" altLang="lt-LT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262778-66CB-41D9-903D-3985800F1F29}" type="slidenum">
              <a:rPr lang="lt-LT" altLang="lt-LT"/>
              <a:pPr/>
              <a:t>11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571491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[1] E. Z. </a:t>
            </a:r>
            <a:r>
              <a:rPr lang="en-US" dirty="0" err="1" smtClean="0"/>
              <a:t>Liverts</a:t>
            </a:r>
            <a:r>
              <a:rPr lang="en-US" dirty="0" smtClean="0"/>
              <a:t> and N. </a:t>
            </a:r>
            <a:r>
              <a:rPr lang="en-US" dirty="0" err="1" smtClean="0"/>
              <a:t>Barnea</a:t>
            </a:r>
            <a:r>
              <a:rPr lang="en-US" dirty="0" smtClean="0"/>
              <a:t>, Three-body systems with Coulomb interaction. Bound and quasi-bound S-states, </a:t>
            </a:r>
            <a:r>
              <a:rPr lang="en-US" dirty="0" err="1" smtClean="0"/>
              <a:t>Comput</a:t>
            </a:r>
            <a:r>
              <a:rPr lang="en-US" dirty="0" smtClean="0"/>
              <a:t>. Phys. </a:t>
            </a:r>
            <a:r>
              <a:rPr lang="en-US" dirty="0" err="1" smtClean="0"/>
              <a:t>Commun</a:t>
            </a:r>
            <a:r>
              <a:rPr lang="en-US" dirty="0" smtClean="0"/>
              <a:t>. 184, 2596–2603 (2013), http://dx.doi.org/10.1016/j.cpc.2013.06.013</a:t>
            </a:r>
          </a:p>
          <a:p>
            <a:r>
              <a:rPr lang="en-US" dirty="0" smtClean="0"/>
              <a:t>[2] M.M. </a:t>
            </a:r>
            <a:r>
              <a:rPr lang="en-US" dirty="0" err="1" smtClean="0"/>
              <a:t>Cassar</a:t>
            </a:r>
            <a:r>
              <a:rPr lang="en-US" dirty="0" smtClean="0"/>
              <a:t>, G.W.F. Drake, High precision </a:t>
            </a:r>
            <a:r>
              <a:rPr lang="en-US" dirty="0" err="1" smtClean="0"/>
              <a:t>variational</a:t>
            </a:r>
            <a:r>
              <a:rPr lang="en-US" dirty="0" smtClean="0"/>
              <a:t> calculations for H+2, J. Phys. B 37 (2004) 2485. https://doi.org/10.1088/0953-4075/37/12/004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[3] S. </a:t>
            </a:r>
            <a:r>
              <a:rPr lang="en-US" dirty="0" err="1" smtClean="0"/>
              <a:t>Kilic</a:t>
            </a:r>
            <a:r>
              <a:rPr lang="en-US" dirty="0" smtClean="0"/>
              <a:t>, J.P. Karr, and L. </a:t>
            </a:r>
            <a:r>
              <a:rPr lang="en-US" dirty="0" err="1" smtClean="0"/>
              <a:t>Hilico</a:t>
            </a:r>
            <a:r>
              <a:rPr lang="en-US" dirty="0" smtClean="0"/>
              <a:t>, Coulombic and radiative decay rates of the resonances of the exotic molecular ions </a:t>
            </a:r>
            <a:r>
              <a:rPr lang="en-US" dirty="0" err="1" smtClean="0"/>
              <a:t>ppμ</a:t>
            </a:r>
            <a:r>
              <a:rPr lang="en-US" dirty="0" smtClean="0"/>
              <a:t>, ppπ, </a:t>
            </a:r>
            <a:r>
              <a:rPr lang="en-US" dirty="0" err="1" smtClean="0"/>
              <a:t>ddμ</a:t>
            </a:r>
            <a:r>
              <a:rPr lang="en-US" dirty="0" smtClean="0"/>
              <a:t>, </a:t>
            </a:r>
            <a:r>
              <a:rPr lang="en-US" dirty="0" err="1" smtClean="0"/>
              <a:t>dd</a:t>
            </a:r>
            <a:r>
              <a:rPr lang="en-US" dirty="0" smtClean="0"/>
              <a:t>π, and dtμ, Phys. Rev. A 70, 042506 (2004) https://doi.org/10.1103/PhysRevA.70.042506</a:t>
            </a:r>
          </a:p>
          <a:p>
            <a:r>
              <a:rPr lang="en-US" dirty="0" smtClean="0"/>
              <a:t>[4] A.M. </a:t>
            </a:r>
            <a:r>
              <a:rPr lang="en-US" dirty="0" err="1" smtClean="0"/>
              <a:t>Frolov</a:t>
            </a:r>
            <a:r>
              <a:rPr lang="en-US" dirty="0" smtClean="0"/>
              <a:t>, Positron annihilation in the </a:t>
            </a:r>
            <a:r>
              <a:rPr lang="en-US" dirty="0" err="1" smtClean="0"/>
              <a:t>positronium</a:t>
            </a:r>
            <a:r>
              <a:rPr lang="en-US" dirty="0" smtClean="0"/>
              <a:t> negative ion Ps, Phys. Lett. A 342 (2005) 430, https://doi.org/10.1016/j.physleta.2005.06.017</a:t>
            </a:r>
          </a:p>
          <a:p>
            <a:r>
              <a:rPr lang="en-US" dirty="0" smtClean="0"/>
              <a:t>[5] L.U. </a:t>
            </a:r>
            <a:r>
              <a:rPr lang="en-US" dirty="0" err="1" smtClean="0"/>
              <a:t>Ancarani</a:t>
            </a:r>
            <a:r>
              <a:rPr lang="en-US" dirty="0" smtClean="0"/>
              <a:t>, K.V. Rodriguez, G. </a:t>
            </a:r>
            <a:r>
              <a:rPr lang="en-US" dirty="0" err="1" smtClean="0"/>
              <a:t>Gasaneo</a:t>
            </a:r>
            <a:r>
              <a:rPr lang="en-US" dirty="0" smtClean="0"/>
              <a:t>, Ground and excited states for exotic three-body atomic systems, EPJ Web Conf. 3 (2010) 02009,</a:t>
            </a:r>
            <a:r>
              <a:rPr lang="en-US" baseline="0" dirty="0" smtClean="0"/>
              <a:t> doi:10.1051/</a:t>
            </a:r>
            <a:r>
              <a:rPr lang="en-US" baseline="0" dirty="0" err="1" smtClean="0"/>
              <a:t>epjconf</a:t>
            </a:r>
            <a:r>
              <a:rPr lang="en-US" baseline="0" dirty="0" smtClean="0"/>
              <a:t>/20100302009</a:t>
            </a:r>
            <a:endParaRPr lang="en-US" dirty="0" smtClean="0"/>
          </a:p>
          <a:p>
            <a:r>
              <a:rPr lang="en-US" dirty="0" smtClean="0"/>
              <a:t>[6] V. I. </a:t>
            </a:r>
            <a:r>
              <a:rPr lang="en-US" dirty="0" err="1" smtClean="0"/>
              <a:t>Korobov</a:t>
            </a:r>
            <a:r>
              <a:rPr lang="en-US" dirty="0" smtClean="0"/>
              <a:t>, Nonrelativistic ionization energy for the helium ground state, Phys. Rev. A 66, 024501 (2002) </a:t>
            </a:r>
            <a:r>
              <a:rPr lang="en-US" dirty="0" err="1" smtClean="0"/>
              <a:t>doi</a:t>
            </a:r>
            <a:r>
              <a:rPr lang="en-US" dirty="0" smtClean="0"/>
              <a:t>: 10.1103/PhysRevA.66.024501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4E2B2-77D7-4247-B91A-5FCB4C114D9B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4751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important for the atomic nucleus model.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4E2B2-77D7-4247-B91A-5FCB4C114D9B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3322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Halo nuclei, realistic nucleon potentials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4E2B2-77D7-4247-B91A-5FCB4C114D9B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871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FAF4-05EB-4FB0-A72F-03FF18A152EE}" type="datetime1">
              <a:rPr lang="lt-LT" smtClean="0"/>
              <a:t>2017-06-29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799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7A93-437A-476F-B4B1-979FD17A764E}" type="datetime1">
              <a:rPr lang="lt-LT" smtClean="0"/>
              <a:t>2017-06-29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498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81FC-257F-4062-B368-2F59B0AE71BE}" type="datetime1">
              <a:rPr lang="lt-LT" smtClean="0"/>
              <a:t>2017-06-29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00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7B2B-8FAC-49F3-A6FF-5C84826A8FC3}" type="datetime1">
              <a:rPr lang="lt-LT" smtClean="0"/>
              <a:t>2017-06-29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56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21B7-7F98-4BD0-AC30-4F762CF8422C}" type="datetime1">
              <a:rPr lang="lt-LT" smtClean="0"/>
              <a:t>2017-06-29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452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B082-F1BD-4C02-8D2E-A8FC9580FFAA}" type="datetime1">
              <a:rPr lang="lt-LT" smtClean="0"/>
              <a:t>2017-06-29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808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116-5D80-4336-B4A0-209C040FFB6C}" type="datetime1">
              <a:rPr lang="lt-LT" smtClean="0"/>
              <a:t>2017-06-29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330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B8A0-837F-4411-A479-1EC295380B95}" type="datetime1">
              <a:rPr lang="lt-LT" smtClean="0"/>
              <a:t>2017-06-29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647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CB39-4396-4F87-9AC9-BB797708B920}" type="datetime1">
              <a:rPr lang="lt-LT" smtClean="0"/>
              <a:t>2017-06-29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172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60C1-709F-4FA9-8515-2CB09286BA57}" type="datetime1">
              <a:rPr lang="lt-LT" smtClean="0"/>
              <a:t>2017-06-29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804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3B1D-3D6F-453A-98C6-056B9A219ACF}" type="datetime1">
              <a:rPr lang="lt-LT" smtClean="0"/>
              <a:t>2017-06-29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984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A4AE-A2E7-49A9-8C66-A5A1D8D84242}" type="datetime1">
              <a:rPr lang="lt-LT" smtClean="0"/>
              <a:t>2017-06-29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43E7-3875-4B73-A58C-D545CC41CA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593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0583" y="2202873"/>
            <a:ext cx="7847013" cy="196388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lt-LT" sz="2800" b="1" dirty="0">
                <a:latin typeface="Arial" panose="020B0604020202020204" pitchFamily="34" charset="0"/>
                <a:cs typeface="Arial" panose="020B0604020202020204" pitchFamily="34" charset="0"/>
              </a:rPr>
              <a:t>Application of harmonic oscillator basis with different size parameters for calculation of ground state energy of Coulomb three-body systems </a:t>
            </a:r>
            <a:endParaRPr lang="lt-LT" altLang="lt-L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25901" y="4735513"/>
            <a:ext cx="4287920" cy="171450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fi-FI" alt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Algirdas </a:t>
            </a:r>
            <a:r>
              <a:rPr lang="fi-FI" altLang="lt-LT" sz="2000" dirty="0">
                <a:latin typeface="Arial" panose="020B0604020202020204" pitchFamily="34" charset="0"/>
                <a:cs typeface="Arial" panose="020B0604020202020204" pitchFamily="34" charset="0"/>
              </a:rPr>
              <a:t>Deveikis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fi-FI" altLang="lt-LT" sz="2000" dirty="0">
                <a:latin typeface="Arial" panose="020B0604020202020204" pitchFamily="34" charset="0"/>
                <a:cs typeface="Arial" panose="020B0604020202020204" pitchFamily="34" charset="0"/>
              </a:rPr>
              <a:t>Vytautas Magnus University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fi-FI" altLang="lt-LT" sz="2000" dirty="0">
                <a:latin typeface="Arial" panose="020B0604020202020204" pitchFamily="34" charset="0"/>
                <a:cs typeface="Arial" panose="020B0604020202020204" pitchFamily="34" charset="0"/>
              </a:rPr>
              <a:t>Vileikos 8, Kaunas 44404</a:t>
            </a:r>
            <a:r>
              <a:rPr lang="fi-FI" alt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Lithuania</a:t>
            </a:r>
            <a:endParaRPr lang="fi-FI" alt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fi-FI" altLang="lt-LT" sz="2000" dirty="0">
                <a:latin typeface="Arial" panose="020B0604020202020204" pitchFamily="34" charset="0"/>
                <a:cs typeface="Arial" panose="020B0604020202020204" pitchFamily="34" charset="0"/>
              </a:rPr>
              <a:t>e-mail: algirdas.deveikis@vdu.lt</a:t>
            </a:r>
          </a:p>
        </p:txBody>
      </p:sp>
      <p:pic>
        <p:nvPicPr>
          <p:cNvPr id="3076" name="Picture 4" descr="vytau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4"/>
            <a:ext cx="161925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58" y="319509"/>
            <a:ext cx="11419609" cy="875206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dependence of the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g.s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 energy 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(in eV) of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number of excitation HO quanta </a:t>
            </a:r>
            <a:r>
              <a:rPr lang="en-GB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lt-LT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63742" y="6273222"/>
            <a:ext cx="549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″exact″ numerical </a:t>
            </a:r>
            <a:r>
              <a:rPr lang="en-GB" dirty="0" err="1" smtClean="0"/>
              <a:t>g.s</a:t>
            </a:r>
            <a:r>
              <a:rPr lang="en-GB" dirty="0" smtClean="0"/>
              <a:t>. energy for </a:t>
            </a:r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GB" dirty="0" smtClean="0"/>
              <a:t> </a:t>
            </a:r>
            <a:r>
              <a:rPr lang="en-GB" dirty="0"/>
              <a:t>is </a:t>
            </a:r>
            <a:r>
              <a:rPr lang="en-GB" b="1" dirty="0" smtClean="0">
                <a:solidFill>
                  <a:srgbClr val="006600"/>
                </a:solidFill>
              </a:rPr>
              <a:t>-79.00293823 </a:t>
            </a:r>
            <a:r>
              <a:rPr lang="en-GB" dirty="0" smtClean="0"/>
              <a:t>eV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10</a:t>
            </a:fld>
            <a:endParaRPr lang="lt-L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518" y="1346609"/>
            <a:ext cx="7145488" cy="46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1919289" y="98425"/>
            <a:ext cx="5699125" cy="1143000"/>
          </a:xfrm>
        </p:spPr>
        <p:txBody>
          <a:bodyPr/>
          <a:lstStyle/>
          <a:p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lt-L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g.s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. energies (in eV) for the Coulomb three-particle systems with </a:t>
            </a:r>
            <a:r>
              <a:rPr lang="en-US" altLang="lt-LT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non-identical particles 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lt-L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lt-LT" sz="24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 = 28) </a:t>
            </a:r>
            <a:endParaRPr lang="lt-LT" alt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2063751" y="5965825"/>
            <a:ext cx="74326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lt-LT" sz="1400" dirty="0"/>
              <a:t>[</a:t>
            </a:r>
            <a:r>
              <a:rPr lang="en-US" altLang="lt-LT" sz="1400" dirty="0">
                <a:solidFill>
                  <a:srgbClr val="006600"/>
                </a:solidFill>
              </a:rPr>
              <a:t>1</a:t>
            </a:r>
            <a:r>
              <a:rPr lang="en-US" altLang="lt-LT" sz="1400" dirty="0"/>
              <a:t>] dx.doi.org/10.1016/j.cpc.2013.06.013, [</a:t>
            </a:r>
            <a:r>
              <a:rPr lang="en-US" altLang="lt-LT" sz="1400" dirty="0">
                <a:solidFill>
                  <a:srgbClr val="006600"/>
                </a:solidFill>
              </a:rPr>
              <a:t>2</a:t>
            </a:r>
            <a:r>
              <a:rPr lang="en-US" altLang="lt-LT" sz="1400" dirty="0"/>
              <a:t>] dx.doi.org/10.1088/0953-4075/35/14/103,</a:t>
            </a:r>
          </a:p>
          <a:p>
            <a:pPr eaLnBrk="1" hangingPunct="1"/>
            <a:r>
              <a:rPr lang="en-US" altLang="lt-LT" sz="1400" dirty="0"/>
              <a:t>[</a:t>
            </a:r>
            <a:r>
              <a:rPr lang="en-US" altLang="lt-LT" sz="1400" dirty="0">
                <a:solidFill>
                  <a:srgbClr val="006600"/>
                </a:solidFill>
              </a:rPr>
              <a:t>3</a:t>
            </a:r>
            <a:r>
              <a:rPr lang="en-US" altLang="lt-LT" sz="1400" dirty="0"/>
              <a:t>] https://doi.org/10.1103/PhysRevA.46.4418, [</a:t>
            </a:r>
            <a:r>
              <a:rPr lang="en-US" altLang="lt-LT" sz="1400" dirty="0">
                <a:solidFill>
                  <a:srgbClr val="006600"/>
                </a:solidFill>
              </a:rPr>
              <a:t>4</a:t>
            </a:r>
            <a:r>
              <a:rPr lang="en-US" altLang="lt-LT" sz="1400" dirty="0"/>
              <a:t>] dx.doi.org/10.1140/</a:t>
            </a:r>
            <a:r>
              <a:rPr lang="en-US" altLang="lt-LT" sz="1400" dirty="0" err="1"/>
              <a:t>epjd</a:t>
            </a:r>
            <a:r>
              <a:rPr lang="en-US" altLang="lt-LT" sz="1400" dirty="0"/>
              <a:t>/e2011-20142-0,</a:t>
            </a:r>
          </a:p>
          <a:p>
            <a:pPr eaLnBrk="1" hangingPunct="1"/>
            <a:r>
              <a:rPr lang="en-US" altLang="lt-LT" sz="1400" dirty="0"/>
              <a:t>[</a:t>
            </a:r>
            <a:r>
              <a:rPr lang="en-US" altLang="lt-LT" sz="1400" dirty="0">
                <a:solidFill>
                  <a:srgbClr val="006600"/>
                </a:solidFill>
              </a:rPr>
              <a:t>5</a:t>
            </a:r>
            <a:r>
              <a:rPr lang="en-US" altLang="lt-LT" sz="1400" dirty="0"/>
              <a:t>] doi.org/10.1103/PhysRevA.70.042506</a:t>
            </a:r>
            <a:endParaRPr lang="lt-LT" altLang="lt-LT" sz="1400" dirty="0"/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55004" y="696853"/>
            <a:ext cx="3352648" cy="65941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825110" y="6477099"/>
            <a:ext cx="49082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t-LT" sz="1400" dirty="0">
                <a:cs typeface="Arial" panose="020B0604020202020204" pitchFamily="34" charset="0"/>
              </a:rPr>
              <a:t>A. Deveikis </a:t>
            </a:r>
            <a:r>
              <a:rPr lang="en-US" sz="1400" dirty="0">
                <a:cs typeface="Arial" panose="020B0604020202020204" pitchFamily="34" charset="0"/>
              </a:rPr>
              <a:t>"Lithuanian Journal of Physics" v. 57, n. 2, 2017</a:t>
            </a:r>
            <a:endParaRPr lang="lt-LT" altLang="lt-LT" sz="14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11</a:t>
            </a:fld>
            <a:endParaRPr lang="lt-LT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011" y="1362925"/>
            <a:ext cx="8504852" cy="460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6" y="366858"/>
            <a:ext cx="10446327" cy="89044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g.s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energies (in eV) for the Coulomb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three-particle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identical </a:t>
            </a: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particles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= 28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12</a:t>
            </a:fld>
            <a:endParaRPr lang="lt-L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1" y="1257302"/>
            <a:ext cx="8301717" cy="5591284"/>
          </a:xfrm>
          <a:prstGeom prst="rect">
            <a:avLst/>
          </a:prstGeom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610600" y="1287490"/>
            <a:ext cx="35750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lt-LT" sz="1400" dirty="0"/>
              <a:t>[</a:t>
            </a:r>
            <a:r>
              <a:rPr lang="en-US" altLang="lt-LT" sz="1400" dirty="0">
                <a:solidFill>
                  <a:srgbClr val="006600"/>
                </a:solidFill>
              </a:rPr>
              <a:t>1</a:t>
            </a:r>
            <a:r>
              <a:rPr lang="en-US" altLang="lt-LT" sz="1400" dirty="0"/>
              <a:t>] dx.doi.org/10.1016/j.cpc.2013.06.013</a:t>
            </a:r>
            <a:r>
              <a:rPr lang="en-US" altLang="lt-LT" sz="1400" dirty="0" smtClean="0"/>
              <a:t>,</a:t>
            </a:r>
          </a:p>
          <a:p>
            <a:r>
              <a:rPr lang="en-US" altLang="lt-LT" sz="1400" dirty="0"/>
              <a:t>[</a:t>
            </a:r>
            <a:r>
              <a:rPr lang="en-US" altLang="lt-LT" sz="1400" dirty="0">
                <a:solidFill>
                  <a:srgbClr val="006600"/>
                </a:solidFill>
              </a:rPr>
              <a:t>2</a:t>
            </a:r>
            <a:r>
              <a:rPr lang="en-US" altLang="lt-LT" sz="1400" dirty="0"/>
              <a:t>] </a:t>
            </a:r>
            <a:r>
              <a:rPr lang="en-US" sz="1400" dirty="0" smtClean="0"/>
              <a:t>doi.org/10.1088/0953-4075/37/12/004</a:t>
            </a:r>
            <a:r>
              <a:rPr lang="en-US" altLang="lt-LT" sz="1400" dirty="0" smtClean="0"/>
              <a:t>,</a:t>
            </a:r>
            <a:endParaRPr lang="en-US" altLang="lt-LT" sz="1400" dirty="0"/>
          </a:p>
          <a:p>
            <a:r>
              <a:rPr lang="en-US" altLang="lt-LT" sz="1400" dirty="0"/>
              <a:t>[</a:t>
            </a:r>
            <a:r>
              <a:rPr lang="en-US" altLang="lt-LT" sz="1400" dirty="0">
                <a:solidFill>
                  <a:srgbClr val="006600"/>
                </a:solidFill>
              </a:rPr>
              <a:t>3</a:t>
            </a:r>
            <a:r>
              <a:rPr lang="en-US" altLang="lt-LT" sz="1400" dirty="0"/>
              <a:t>] doi.org/10.1103/PhysRevA.70.042506</a:t>
            </a:r>
          </a:p>
          <a:p>
            <a:r>
              <a:rPr lang="en-US" altLang="lt-LT" sz="1400" dirty="0" smtClean="0"/>
              <a:t>[</a:t>
            </a:r>
            <a:r>
              <a:rPr lang="en-US" altLang="lt-LT" sz="1400" dirty="0" smtClean="0">
                <a:solidFill>
                  <a:srgbClr val="006600"/>
                </a:solidFill>
              </a:rPr>
              <a:t>4</a:t>
            </a:r>
            <a:r>
              <a:rPr lang="en-US" altLang="lt-LT" sz="1400" dirty="0" smtClean="0"/>
              <a:t>] </a:t>
            </a:r>
            <a:r>
              <a:rPr lang="en-US" sz="1400" dirty="0"/>
              <a:t>doi.org/10.1016/j.physleta.2005.06.017</a:t>
            </a:r>
            <a:r>
              <a:rPr lang="en-US" altLang="lt-LT" sz="1400" dirty="0" smtClean="0"/>
              <a:t>,</a:t>
            </a:r>
            <a:endParaRPr lang="en-US" altLang="lt-LT" sz="1400" dirty="0"/>
          </a:p>
          <a:p>
            <a:r>
              <a:rPr lang="en-US" altLang="lt-LT" sz="1400" dirty="0" smtClean="0"/>
              <a:t>[</a:t>
            </a:r>
            <a:r>
              <a:rPr lang="en-US" altLang="lt-LT" sz="1400" dirty="0" smtClean="0">
                <a:solidFill>
                  <a:srgbClr val="006600"/>
                </a:solidFill>
              </a:rPr>
              <a:t>5</a:t>
            </a:r>
            <a:r>
              <a:rPr lang="en-US" altLang="lt-LT" sz="1400" dirty="0" smtClean="0"/>
              <a:t>] </a:t>
            </a:r>
            <a:r>
              <a:rPr lang="en-US" sz="1400" dirty="0"/>
              <a:t>doi:10.1051/</a:t>
            </a:r>
            <a:r>
              <a:rPr lang="en-US" sz="1400" dirty="0" err="1"/>
              <a:t>epjconf</a:t>
            </a:r>
            <a:r>
              <a:rPr lang="en-US" sz="1400" dirty="0"/>
              <a:t>/20100302009</a:t>
            </a:r>
            <a:r>
              <a:rPr lang="en-US" altLang="lt-LT" sz="1400" dirty="0" smtClean="0"/>
              <a:t>,</a:t>
            </a:r>
          </a:p>
          <a:p>
            <a:r>
              <a:rPr lang="en-US" altLang="lt-LT" sz="1400" dirty="0" smtClean="0"/>
              <a:t>[</a:t>
            </a:r>
            <a:r>
              <a:rPr lang="en-US" altLang="lt-LT" sz="1400" dirty="0" smtClean="0">
                <a:solidFill>
                  <a:srgbClr val="006600"/>
                </a:solidFill>
              </a:rPr>
              <a:t>6</a:t>
            </a:r>
            <a:r>
              <a:rPr lang="en-US" altLang="lt-LT" sz="1400" dirty="0" smtClean="0"/>
              <a:t>] </a:t>
            </a:r>
            <a:r>
              <a:rPr lang="en-US" sz="1400" dirty="0" err="1"/>
              <a:t>doi</a:t>
            </a:r>
            <a:r>
              <a:rPr lang="en-US" sz="1400" dirty="0"/>
              <a:t>: </a:t>
            </a:r>
            <a:r>
              <a:rPr lang="en-US" sz="1400" dirty="0" smtClean="0"/>
              <a:t>10.1103/PhysRevA.66.024501</a:t>
            </a:r>
            <a:endParaRPr lang="lt-LT" altLang="lt-LT" sz="1400" dirty="0"/>
          </a:p>
        </p:txBody>
      </p:sp>
    </p:spTree>
    <p:extLst>
      <p:ext uri="{BB962C8B-B14F-4D97-AF65-F5344CB8AC3E}">
        <p14:creationId xmlns:p14="http://schemas.microsoft.com/office/powerpoint/2010/main" val="2288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6084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>
                <a:latin typeface="Arial" panose="020B0604020202020204" pitchFamily="34" charset="0"/>
                <a:cs typeface="Arial" panose="020B0604020202020204" pitchFamily="34" charset="0"/>
              </a:rPr>
              <a:t>Convergence rates for variational calculations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418"/>
            <a:ext cx="5895590" cy="4197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578" y="6352143"/>
            <a:ext cx="9761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asymptotic convergence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rate for Yukawa potential: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exact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+ P(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I. M. Delves 1972)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503" y="1699920"/>
            <a:ext cx="6306497" cy="419077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13</a:t>
            </a:fld>
            <a:endParaRPr lang="lt-LT" dirty="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870142" y="5915121"/>
            <a:ext cx="41553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t-LT" sz="1400" dirty="0">
                <a:cs typeface="Arial" panose="020B0604020202020204" pitchFamily="34" charset="0"/>
              </a:rPr>
              <a:t>A. Deveikis </a:t>
            </a:r>
            <a:r>
              <a:rPr lang="en-US" sz="1400" dirty="0" smtClean="0">
                <a:cs typeface="Arial" panose="020B0604020202020204" pitchFamily="34" charset="0"/>
              </a:rPr>
              <a:t>LNFK 2017 (submitted for publication)</a:t>
            </a:r>
            <a:endParaRPr lang="lt-LT" altLang="lt-LT" sz="1400" i="1" dirty="0"/>
          </a:p>
        </p:txBody>
      </p:sp>
    </p:spTree>
    <p:extLst>
      <p:ext uri="{BB962C8B-B14F-4D97-AF65-F5344CB8AC3E}">
        <p14:creationId xmlns:p14="http://schemas.microsoft.com/office/powerpoint/2010/main" val="29080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800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90688"/>
            <a:ext cx="11201399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method is advantageous over the traditional one for application to the systems with asymmetric masses and small/medium values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systems with molecular character the second nonlinear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variational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parameter is vital for reasonable convergence.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approach is more numerically involved than the traditional one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method 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universal for many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three-body systems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the calculations do not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to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optimized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for a given three-body system.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Coulomb interaction potential may be used with or changed in virtually any two-body potential.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most direct application of this method may be for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 of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atomic nuclei 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three-body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clasterization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triton).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64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468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Motivation and goals</a:t>
            </a:r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55" y="1690688"/>
            <a:ext cx="10768445" cy="4351338"/>
          </a:xfrm>
        </p:spPr>
        <p:txBody>
          <a:bodyPr>
            <a:normAutofit lnSpcReduction="10000"/>
          </a:bodyPr>
          <a:lstStyle/>
          <a:p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HO expansion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systematic computations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matrix elements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translational invariance and 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tisymetry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in finite subspaces (i.e. complete Nℏ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ω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spaces)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Drawback: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rate of convergence for Coulomb-type long range interaction potentials.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functions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different size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Jacobi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coordinates instead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only one unique oscillator length parameter in the traditional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 (prof. G.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Kamuntavičius, VMU)</a:t>
            </a:r>
          </a:p>
          <a:p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non-relativistic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ground state energy of Coulomb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three-particle systems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Formalism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Coulomb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three-particle systems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two identical particles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Deveikis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J. Mod. Phys. 7,  290–303 (2016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Formalism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for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non-identical particles in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A. Deveikis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"Lithuanian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Journal of Physics" v. 57, n. 2,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 (accepted for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results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ground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calculation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a number of Coulomb three-particle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two identical particles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934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809" y="198871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Intrinsic three-body Hamiltonian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" y="945573"/>
            <a:ext cx="11180219" cy="56808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3</a:t>
            </a:fld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07844" y="3647510"/>
                <a:ext cx="12781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00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>
                        <m:sSubPr>
                          <m:ctrlPr>
                            <a:rPr lang="lt-L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lt-LT" sz="2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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lt-LT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lt-L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lt-LT" sz="2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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lt-LT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844" y="3647510"/>
                <a:ext cx="127810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810" r="-1429" b="-2352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2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80" y="167699"/>
            <a:ext cx="10515600" cy="653184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Matrix elements calculation </a:t>
            </a:r>
            <a: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30" y="1062856"/>
            <a:ext cx="11690901" cy="55977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87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184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Matrix elements calculation </a:t>
            </a:r>
            <a: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625" y="1189834"/>
            <a:ext cx="9316750" cy="56681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6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423554" y="230044"/>
            <a:ext cx="9344891" cy="923348"/>
          </a:xfrm>
        </p:spPr>
        <p:txBody>
          <a:bodyPr>
            <a:normAutofit/>
          </a:bodyPr>
          <a:lstStyle/>
          <a:p>
            <a:pPr algn="ctr"/>
            <a:r>
              <a:rPr lang="en-US" altLang="lt-L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Variational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 surfaces of </a:t>
            </a:r>
            <a:r>
              <a:rPr lang="en-US" altLang="lt-L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g.s</a:t>
            </a:r>
            <a:r>
              <a:rPr lang="en-US" alt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energy of </a:t>
            </a:r>
            <a:r>
              <a:rPr lang="en-US" alt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three-particle 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systems at </a:t>
            </a:r>
            <a:b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lt-L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lt-LT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8, 12, 16 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plotted against nonlinear parameters </a:t>
            </a:r>
            <a:r>
              <a:rPr lang="en-US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altLang="lt-LT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altLang="lt-LT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lt-LT" altLang="lt-LT" sz="24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90" y="1609295"/>
            <a:ext cx="5102802" cy="368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73584" y="5494684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endParaRPr lang="lt-LT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1" y="1634288"/>
            <a:ext cx="4759037" cy="36619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38791" y="5490542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Kdt</a:t>
            </a:r>
            <a:endParaRPr lang="lt-LT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61325" y="6202461"/>
            <a:ext cx="49082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t-LT" sz="1400" dirty="0">
                <a:cs typeface="Arial" panose="020B0604020202020204" pitchFamily="34" charset="0"/>
              </a:rPr>
              <a:t>A. Deveikis </a:t>
            </a:r>
            <a:r>
              <a:rPr lang="en-US" sz="1400" dirty="0">
                <a:cs typeface="Arial" panose="020B0604020202020204" pitchFamily="34" charset="0"/>
              </a:rPr>
              <a:t>"Lithuanian Journal of Physics" v. 57, n. 2, 2017</a:t>
            </a:r>
            <a:endParaRPr lang="lt-LT" altLang="lt-LT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6</a:t>
            </a:fld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04702" y="5100273"/>
                <a:ext cx="1982594" cy="78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702" y="5100273"/>
                <a:ext cx="1982594" cy="7805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656"/>
            <a:ext cx="10485474" cy="99584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dependence of the </a:t>
            </a: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g.s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energy </a:t>
            </a:r>
            <a:r>
              <a:rPr lang="en-GB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 eV) of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three-particle systems on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number of excitation HO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quanta </a:t>
            </a:r>
            <a:r>
              <a:rPr lang="en-GB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76" y="5854402"/>
            <a:ext cx="593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″exact″ numerical </a:t>
            </a:r>
            <a:r>
              <a:rPr lang="en-GB" dirty="0" err="1" smtClean="0"/>
              <a:t>g.s</a:t>
            </a:r>
            <a:r>
              <a:rPr lang="en-GB" dirty="0" smtClean="0"/>
              <a:t>. </a:t>
            </a:r>
            <a:r>
              <a:rPr lang="en-GB" dirty="0"/>
              <a:t>energy for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Kdt</a:t>
            </a:r>
            <a:r>
              <a:rPr lang="en-GB" dirty="0"/>
              <a:t> system is </a:t>
            </a:r>
            <a:r>
              <a:rPr lang="en-GB" b="1" dirty="0">
                <a:solidFill>
                  <a:srgbClr val="006600"/>
                </a:solidFill>
              </a:rPr>
              <a:t>-11694.979 </a:t>
            </a:r>
            <a:r>
              <a:rPr lang="en-GB" dirty="0" smtClean="0"/>
              <a:t>eV</a:t>
            </a:r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6080937" y="5848906"/>
            <a:ext cx="619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″exact″ numerical </a:t>
            </a:r>
            <a:r>
              <a:rPr lang="en-GB" dirty="0" err="1" smtClean="0"/>
              <a:t>g.s</a:t>
            </a:r>
            <a:r>
              <a:rPr lang="en-GB" dirty="0" smtClean="0"/>
              <a:t>. </a:t>
            </a:r>
            <a:r>
              <a:rPr lang="en-GB" dirty="0"/>
              <a:t>energy for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μpp</a:t>
            </a:r>
            <a:r>
              <a:rPr lang="en-GB" dirty="0" smtClean="0"/>
              <a:t> </a:t>
            </a:r>
            <a:r>
              <a:rPr lang="en-GB" dirty="0"/>
              <a:t>system is </a:t>
            </a:r>
            <a:r>
              <a:rPr lang="en-GB" b="1" dirty="0">
                <a:solidFill>
                  <a:srgbClr val="006600"/>
                </a:solidFill>
              </a:rPr>
              <a:t>-</a:t>
            </a:r>
            <a:r>
              <a:rPr lang="en-GB" b="1" dirty="0" smtClean="0">
                <a:solidFill>
                  <a:srgbClr val="006600"/>
                </a:solidFill>
              </a:rPr>
              <a:t>2781.64338 </a:t>
            </a:r>
            <a:r>
              <a:rPr lang="en-GB" dirty="0" smtClean="0"/>
              <a:t>eV</a:t>
            </a:r>
            <a:endParaRPr lang="lt-LT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66465" y="6368902"/>
            <a:ext cx="49082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t-LT" sz="1400" dirty="0">
                <a:cs typeface="Arial" panose="020B0604020202020204" pitchFamily="34" charset="0"/>
              </a:rPr>
              <a:t>A. Deveikis </a:t>
            </a:r>
            <a:r>
              <a:rPr lang="en-US" sz="1400" dirty="0">
                <a:cs typeface="Arial" panose="020B0604020202020204" pitchFamily="34" charset="0"/>
              </a:rPr>
              <a:t>"Lithuanian Journal of Physics" v. 57, n. 2, 2017</a:t>
            </a:r>
            <a:endParaRPr lang="lt-LT" altLang="lt-LT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7</a:t>
            </a:fld>
            <a:endParaRPr lang="lt-L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1610"/>
            <a:ext cx="12141124" cy="405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068" y="292388"/>
            <a:ext cx="11419609" cy="912957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dependence of the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g.s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 energy 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(in eV) of </a:t>
            </a:r>
            <a:r>
              <a:rPr lang="en-GB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b="1" i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b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number of excitation HO quanta </a:t>
            </a:r>
            <a:r>
              <a:rPr lang="en-GB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lt-LT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49069" y="6099464"/>
            <a:ext cx="6657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″exact″ numerical </a:t>
            </a:r>
            <a:r>
              <a:rPr lang="en-GB" dirty="0" err="1" smtClean="0"/>
              <a:t>g.s</a:t>
            </a:r>
            <a:r>
              <a:rPr lang="en-GB" dirty="0" smtClean="0"/>
              <a:t>. energy for 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GB" dirty="0" smtClean="0"/>
              <a:t> </a:t>
            </a:r>
            <a:r>
              <a:rPr lang="en-GB" dirty="0"/>
              <a:t>system is </a:t>
            </a:r>
            <a:r>
              <a:rPr lang="en-GB" b="1" dirty="0" smtClean="0">
                <a:solidFill>
                  <a:srgbClr val="006600"/>
                </a:solidFill>
              </a:rPr>
              <a:t>-</a:t>
            </a:r>
            <a:r>
              <a:rPr lang="en-GB" b="1" dirty="0">
                <a:solidFill>
                  <a:srgbClr val="006600"/>
                </a:solidFill>
              </a:rPr>
              <a:t>7.129520853755 </a:t>
            </a:r>
            <a:r>
              <a:rPr lang="en-GB" dirty="0" smtClean="0"/>
              <a:t>eV</a:t>
            </a:r>
            <a:endParaRPr lang="lt-L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57" y="1575664"/>
            <a:ext cx="6306430" cy="41534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20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dependence of the g.s. energy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b="1" i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b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 (one parameter case)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at our selected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values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lt-LT" altLang="lt-L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1844675"/>
            <a:ext cx="5438775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43E7-3875-4B73-A58C-D545CC41CA87}" type="slidenum">
              <a:rPr lang="lt-LT" smtClean="0"/>
              <a:t>9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1115</Words>
  <Application>Microsoft Office PowerPoint</Application>
  <PresentationFormat>Widescreen</PresentationFormat>
  <Paragraphs>89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Application of harmonic oscillator basis with different size parameters for calculation of ground state energy of Coulomb three-body systems </vt:lpstr>
      <vt:lpstr>Motivation and goals</vt:lpstr>
      <vt:lpstr>Intrinsic three-body Hamiltonian</vt:lpstr>
      <vt:lpstr>Matrix elements calculation (1)</vt:lpstr>
      <vt:lpstr>Matrix elements calculation (2)</vt:lpstr>
      <vt:lpstr>Variational surfaces of g.s. energy of three-particle systems at  Nmax = 8, 12, 16 plotted against nonlinear parameters γ1 and γ2</vt:lpstr>
      <vt:lpstr>The dependence of the g.s. energy Emin (in eV) of three-particle systems on the number of excitation HO quanta Nmax</vt:lpstr>
      <vt:lpstr>The dependence of the g.s. energy Emin (in eV) of e+ee system on the number of excitation HO quanta Nmax</vt:lpstr>
      <vt:lpstr>The dependence of the g.s. energy of e+ee system on the  (one parameter case) at our selected values of Nmax</vt:lpstr>
      <vt:lpstr>The dependence of the g.s. energy Emin (in eV) of He on the number of excitation HO quanta Nmax</vt:lpstr>
      <vt:lpstr>The g.s. energies (in eV) for the Coulomb three-particle systems with non-identical particles (Nmax = 28) </vt:lpstr>
      <vt:lpstr>The g.s. energies (in eV) for the Coulomb three-particle systems with two identical particles (Nmax = 28)</vt:lpstr>
      <vt:lpstr>Convergence rates for variational calculations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of Informatics</dc:creator>
  <cp:lastModifiedBy>Faculty of Informatics</cp:lastModifiedBy>
  <cp:revision>87</cp:revision>
  <dcterms:created xsi:type="dcterms:W3CDTF">2016-03-29T12:06:21Z</dcterms:created>
  <dcterms:modified xsi:type="dcterms:W3CDTF">2017-06-29T06:35:09Z</dcterms:modified>
</cp:coreProperties>
</file>