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theme/theme15.xml" ContentType="application/vnd.openxmlformats-officedocument.theme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theme/theme16.xml" ContentType="application/vnd.openxmlformats-officedocument.theme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  <p:sldMasterId id="2147483669" r:id="rId2"/>
    <p:sldMasterId id="2147483683" r:id="rId3"/>
    <p:sldMasterId id="2147483684" r:id="rId4"/>
    <p:sldMasterId id="2147483691" r:id="rId5"/>
    <p:sldMasterId id="2147483694" r:id="rId6"/>
    <p:sldMasterId id="2147483702" r:id="rId7"/>
    <p:sldMasterId id="2147483711" r:id="rId8"/>
    <p:sldMasterId id="2147483713" r:id="rId9"/>
    <p:sldMasterId id="2147483719" r:id="rId10"/>
    <p:sldMasterId id="2147483728" r:id="rId11"/>
    <p:sldMasterId id="2147483731" r:id="rId12"/>
    <p:sldMasterId id="2147483735" r:id="rId13"/>
    <p:sldMasterId id="2147483736" r:id="rId14"/>
    <p:sldMasterId id="2147483737" r:id="rId15"/>
    <p:sldMasterId id="2147486861" r:id="rId16"/>
    <p:sldMasterId id="2147486874" r:id="rId17"/>
  </p:sldMasterIdLst>
  <p:notesMasterIdLst>
    <p:notesMasterId r:id="rId53"/>
  </p:notesMasterIdLst>
  <p:handoutMasterIdLst>
    <p:handoutMasterId r:id="rId54"/>
  </p:handoutMasterIdLst>
  <p:sldIdLst>
    <p:sldId id="256" r:id="rId18"/>
    <p:sldId id="258" r:id="rId19"/>
    <p:sldId id="348" r:id="rId20"/>
    <p:sldId id="349" r:id="rId21"/>
    <p:sldId id="350" r:id="rId22"/>
    <p:sldId id="351" r:id="rId23"/>
    <p:sldId id="352" r:id="rId24"/>
    <p:sldId id="355" r:id="rId25"/>
    <p:sldId id="354" r:id="rId26"/>
    <p:sldId id="356" r:id="rId27"/>
    <p:sldId id="358" r:id="rId28"/>
    <p:sldId id="357" r:id="rId29"/>
    <p:sldId id="372" r:id="rId30"/>
    <p:sldId id="353" r:id="rId31"/>
    <p:sldId id="366" r:id="rId32"/>
    <p:sldId id="367" r:id="rId33"/>
    <p:sldId id="368" r:id="rId34"/>
    <p:sldId id="369" r:id="rId35"/>
    <p:sldId id="370" r:id="rId36"/>
    <p:sldId id="371" r:id="rId37"/>
    <p:sldId id="373" r:id="rId38"/>
    <p:sldId id="359" r:id="rId39"/>
    <p:sldId id="360" r:id="rId40"/>
    <p:sldId id="361" r:id="rId41"/>
    <p:sldId id="362" r:id="rId42"/>
    <p:sldId id="364" r:id="rId43"/>
    <p:sldId id="381" r:id="rId44"/>
    <p:sldId id="374" r:id="rId45"/>
    <p:sldId id="375" r:id="rId46"/>
    <p:sldId id="376" r:id="rId47"/>
    <p:sldId id="377" r:id="rId48"/>
    <p:sldId id="378" r:id="rId49"/>
    <p:sldId id="379" r:id="rId50"/>
    <p:sldId id="282" r:id="rId51"/>
    <p:sldId id="382" r:id="rId52"/>
  </p:sldIdLst>
  <p:sldSz cx="9144000" cy="6858000" type="screen4x3"/>
  <p:notesSz cx="6669088" cy="9928225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ctr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2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0000FF"/>
    <a:srgbClr val="003399"/>
    <a:srgbClr val="FF0000"/>
    <a:srgbClr val="A7D971"/>
    <a:srgbClr val="A50021"/>
    <a:srgbClr val="990099"/>
    <a:srgbClr val="CC0000"/>
    <a:srgbClr val="DEA9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48" autoAdjust="0"/>
    <p:restoredTop sz="85100" autoAdjust="0"/>
  </p:normalViewPr>
  <p:slideViewPr>
    <p:cSldViewPr snapToGrid="0">
      <p:cViewPr>
        <p:scale>
          <a:sx n="50" d="100"/>
          <a:sy n="50" d="100"/>
        </p:scale>
        <p:origin x="-2250" y="-6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>
        <p:scale>
          <a:sx n="150" d="100"/>
          <a:sy n="150" d="100"/>
        </p:scale>
        <p:origin x="-72" y="3162"/>
      </p:cViewPr>
      <p:guideLst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3.xml"/><Relationship Id="rId29" Type="http://schemas.openxmlformats.org/officeDocument/2006/relationships/slide" Target="slides/slide12.xml"/><Relationship Id="rId41" Type="http://schemas.openxmlformats.org/officeDocument/2006/relationships/slide" Target="slides/slide24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2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734" tIns="43866" rIns="87734" bIns="43866" numCol="1" anchor="t" anchorCtr="0" compatLnSpc="1">
            <a:prstTxWarp prst="textNoShape">
              <a:avLst/>
            </a:prstTxWarp>
          </a:bodyPr>
          <a:lstStyle>
            <a:lvl1pPr algn="l" defTabSz="876300">
              <a:defRPr sz="11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505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734" tIns="43866" rIns="87734" bIns="43866" numCol="1" anchor="t" anchorCtr="0" compatLnSpc="1">
            <a:prstTxWarp prst="textNoShape">
              <a:avLst/>
            </a:prstTxWarp>
          </a:bodyPr>
          <a:lstStyle>
            <a:lvl1pPr algn="r" defTabSz="876300">
              <a:defRPr sz="11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9924443-0444-48CB-A7F1-B8FC96F6DEBC}" type="datetimeFigureOut">
              <a:rPr lang="ru-RU"/>
              <a:pPr>
                <a:defRPr/>
              </a:pPr>
              <a:t>03.07.2017</a:t>
            </a:fld>
            <a:endParaRPr lang="ru-RU"/>
          </a:p>
        </p:txBody>
      </p:sp>
      <p:sp>
        <p:nvSpPr>
          <p:cNvPr id="7505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734" tIns="43866" rIns="87734" bIns="43866" numCol="1" anchor="b" anchorCtr="0" compatLnSpc="1">
            <a:prstTxWarp prst="textNoShape">
              <a:avLst/>
            </a:prstTxWarp>
          </a:bodyPr>
          <a:lstStyle>
            <a:lvl1pPr algn="l" defTabSz="876300">
              <a:defRPr sz="11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505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825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734" tIns="43866" rIns="87734" bIns="43866" numCol="1" anchor="b" anchorCtr="0" compatLnSpc="1">
            <a:prstTxWarp prst="textNoShape">
              <a:avLst/>
            </a:prstTxWarp>
          </a:bodyPr>
          <a:lstStyle>
            <a:lvl1pPr algn="r" defTabSz="876300">
              <a:defRPr sz="11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A6F092F1-C407-4A59-AB15-0A51D2BC6E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968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31" tIns="47516" rIns="95031" bIns="47516" numCol="1" anchor="t" anchorCtr="0" compatLnSpc="1">
            <a:prstTxWarp prst="textNoShape">
              <a:avLst/>
            </a:prstTxWarp>
          </a:bodyPr>
          <a:lstStyle>
            <a:lvl1pPr algn="l" defTabSz="947738">
              <a:defRPr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8250" y="0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31" tIns="47516" rIns="95031" bIns="47516" numCol="1" anchor="t" anchorCtr="0" compatLnSpc="1">
            <a:prstTxWarp prst="textNoShape">
              <a:avLst/>
            </a:prstTxWarp>
          </a:bodyPr>
          <a:lstStyle>
            <a:lvl1pPr algn="r" defTabSz="947738">
              <a:defRPr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24AF340-6885-4986-BBAD-BFDD73857684}" type="datetimeFigureOut">
              <a:rPr lang="ru-RU"/>
              <a:pPr>
                <a:defRPr/>
              </a:pPr>
              <a:t>03.07.2017</a:t>
            </a:fld>
            <a:endParaRPr lang="ru-RU"/>
          </a:p>
        </p:txBody>
      </p:sp>
      <p:sp>
        <p:nvSpPr>
          <p:cNvPr id="819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8838" y="747713"/>
            <a:ext cx="4959350" cy="3719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31" tIns="47516" rIns="95031" bIns="4751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8908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31" tIns="47516" rIns="95031" bIns="47516" numCol="1" anchor="b" anchorCtr="0" compatLnSpc="1">
            <a:prstTxWarp prst="textNoShape">
              <a:avLst/>
            </a:prstTxWarp>
          </a:bodyPr>
          <a:lstStyle>
            <a:lvl1pPr algn="l" defTabSz="947738">
              <a:defRPr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8250" y="9431338"/>
            <a:ext cx="2889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031" tIns="47516" rIns="95031" bIns="47516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E2ED454-BA3A-45AB-98CE-0CA48BAE03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68256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To express observed biological effects, we need</a:t>
            </a:r>
            <a:br>
              <a:rPr lang="en-US" sz="1200" b="0" kern="1200" dirty="0" smtClean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</a:br>
            <a:r>
              <a:rPr lang="en-US" sz="1200" b="0" kern="1200" dirty="0" smtClean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to introduce </a:t>
            </a:r>
            <a:r>
              <a:rPr lang="en-US" sz="1200" b="0" kern="1200" dirty="0" smtClean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quantitative characteristics </a:t>
            </a:r>
            <a:r>
              <a:rPr lang="en-US" sz="1200" b="0" kern="1200" dirty="0" smtClean="0">
                <a:solidFill>
                  <a:schemeClr val="accent2"/>
                </a:solidFill>
                <a:latin typeface="Arial" charset="0"/>
                <a:ea typeface="+mn-ea"/>
                <a:cs typeface="+mn-cs"/>
              </a:rPr>
              <a:t>of these effects and ionizing exposure.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ED454-BA3A-45AB-98CE-0CA48BAE03CA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696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ED454-BA3A-45AB-98CE-0CA48BAE03CA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5492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 in any science, radiobiology effects are measured</a:t>
            </a:r>
            <a:r>
              <a:rPr lang="en-US" baseline="0" dirty="0" smtClean="0"/>
              <a:t> with plenty of quantitative parameters.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ED454-BA3A-45AB-98CE-0CA48BAE03CA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69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ED454-BA3A-45AB-98CE-0CA48BAE03CA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99253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 smtClean="0">
                <a:solidFill>
                  <a:srgbClr val="003399"/>
                </a:solidFill>
              </a:rPr>
              <a:t>In addition, also radiation transport in non-biological systems like dosimeters, ionization chambers and thin foils can be described on a microscopic level by taking into account each single interaction of a charged particle with an atom or molecule of the target material.</a:t>
            </a:r>
            <a:endParaRPr lang="ru-RU" sz="1200" dirty="0" smtClean="0">
              <a:solidFill>
                <a:srgbClr val="003399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ED454-BA3A-45AB-98CE-0CA48BAE03CA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5269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DA9DEB-53D4-4979-8800-666A96C9725A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ED454-BA3A-45AB-98CE-0CA48BAE03CA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7903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2ED454-BA3A-45AB-98CE-0CA48BAE03CA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92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295275" y="557213"/>
            <a:ext cx="9437688" cy="6632575"/>
            <a:chOff x="-186" y="351"/>
            <a:chExt cx="5945" cy="4178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-186" y="351"/>
              <a:ext cx="4316" cy="4178"/>
              <a:chOff x="-186" y="351"/>
              <a:chExt cx="4316" cy="4178"/>
            </a:xfrm>
          </p:grpSpPr>
          <p:grpSp>
            <p:nvGrpSpPr>
              <p:cNvPr id="7" name="Group 4"/>
              <p:cNvGrpSpPr>
                <a:grpSpLocks/>
              </p:cNvGrpSpPr>
              <p:nvPr/>
            </p:nvGrpSpPr>
            <p:grpSpPr bwMode="auto">
              <a:xfrm>
                <a:off x="-186" y="351"/>
                <a:ext cx="4316" cy="4178"/>
                <a:chOff x="-186" y="351"/>
                <a:chExt cx="4316" cy="4178"/>
              </a:xfrm>
            </p:grpSpPr>
            <p:sp>
              <p:nvSpPr>
                <p:cNvPr id="9" name="AutoShape 5"/>
                <p:cNvSpPr>
                  <a:spLocks noChangeArrowheads="1"/>
                </p:cNvSpPr>
                <p:nvPr/>
              </p:nvSpPr>
              <p:spPr bwMode="auto">
                <a:xfrm rot="-9240000">
                  <a:off x="-186" y="351"/>
                  <a:ext cx="4316" cy="4178"/>
                </a:xfrm>
                <a:prstGeom prst="diamond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/>
                  <a:endParaRPr lang="ru-RU" sz="1600" b="0"/>
                </a:p>
              </p:txBody>
            </p:sp>
            <p:sp>
              <p:nvSpPr>
                <p:cNvPr id="10" name="AutoShape 6" descr="Denim"/>
                <p:cNvSpPr>
                  <a:spLocks noChangeArrowheads="1"/>
                </p:cNvSpPr>
                <p:nvPr/>
              </p:nvSpPr>
              <p:spPr bwMode="auto">
                <a:xfrm rot="-9240000">
                  <a:off x="694" y="1203"/>
                  <a:ext cx="2556" cy="2474"/>
                </a:xfrm>
                <a:prstGeom prst="diamond">
                  <a:avLst/>
                </a:prstGeom>
                <a:blipFill dpi="0" rotWithShape="0">
                  <a:blip r:embed="rId2"/>
                  <a:srcRect/>
                  <a:tile tx="0" ty="0" sx="100000" sy="100000" flip="none" algn="tl"/>
                </a:blip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algn="l"/>
                  <a:endParaRPr lang="ru-RU" sz="1600" b="0"/>
                </a:p>
              </p:txBody>
            </p:sp>
            <p:sp>
              <p:nvSpPr>
                <p:cNvPr id="11" name="Rectangle 7"/>
                <p:cNvSpPr>
                  <a:spLocks noChangeArrowheads="1"/>
                </p:cNvSpPr>
                <p:nvPr/>
              </p:nvSpPr>
              <p:spPr bwMode="auto">
                <a:xfrm rot="-9240000">
                  <a:off x="2249" y="2499"/>
                  <a:ext cx="649" cy="280"/>
                </a:xfrm>
                <a:prstGeom prst="rect">
                  <a:avLst/>
                </a:prstGeom>
                <a:solidFill>
                  <a:schemeClr val="fol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algn="l" eaLnBrk="0" hangingPunct="0">
                    <a:spcBef>
                      <a:spcPct val="50000"/>
                    </a:spcBef>
                  </a:pPr>
                  <a:endParaRPr kumimoji="1" lang="ru-RU" sz="2400" b="0">
                    <a:latin typeface="Times New Roman" pitchFamily="18" charset="0"/>
                  </a:endParaRPr>
                </a:p>
              </p:txBody>
            </p:sp>
            <p:sp>
              <p:nvSpPr>
                <p:cNvPr id="12" name="Oval 8"/>
                <p:cNvSpPr>
                  <a:spLocks noChangeArrowheads="1"/>
                </p:cNvSpPr>
                <p:nvPr/>
              </p:nvSpPr>
              <p:spPr bwMode="auto">
                <a:xfrm rot="-9240000">
                  <a:off x="1292" y="2567"/>
                  <a:ext cx="570" cy="528"/>
                </a:xfrm>
                <a:prstGeom prst="ellipse">
                  <a:avLst/>
                </a:prstGeom>
                <a:solidFill>
                  <a:schemeClr val="accent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algn="l" eaLnBrk="0" hangingPunct="0">
                    <a:spcBef>
                      <a:spcPct val="50000"/>
                    </a:spcBef>
                  </a:pPr>
                  <a:endParaRPr kumimoji="1" lang="ru-RU" sz="2400" b="0">
                    <a:latin typeface="Times New Roman" pitchFamily="18" charset="0"/>
                  </a:endParaRPr>
                </a:p>
              </p:txBody>
            </p:sp>
            <p:sp>
              <p:nvSpPr>
                <p:cNvPr id="13" name="Rectangle 9"/>
                <p:cNvSpPr>
                  <a:spLocks noChangeArrowheads="1"/>
                </p:cNvSpPr>
                <p:nvPr/>
              </p:nvSpPr>
              <p:spPr bwMode="auto">
                <a:xfrm rot="-9240000">
                  <a:off x="2373" y="2047"/>
                  <a:ext cx="446" cy="81"/>
                </a:xfrm>
                <a:prstGeom prst="rect">
                  <a:avLst/>
                </a:prstGeom>
                <a:solidFill>
                  <a:schemeClr val="accent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algn="l" eaLnBrk="0" hangingPunct="0">
                    <a:spcBef>
                      <a:spcPct val="50000"/>
                    </a:spcBef>
                  </a:pPr>
                  <a:endParaRPr kumimoji="1" lang="ru-RU" sz="2400" b="0">
                    <a:latin typeface="Times New Roman" pitchFamily="18" charset="0"/>
                  </a:endParaRPr>
                </a:p>
              </p:txBody>
            </p:sp>
            <p:sp>
              <p:nvSpPr>
                <p:cNvPr id="14" name="Rectangle 10"/>
                <p:cNvSpPr>
                  <a:spLocks noChangeArrowheads="1"/>
                </p:cNvSpPr>
                <p:nvPr/>
              </p:nvSpPr>
              <p:spPr bwMode="auto">
                <a:xfrm rot="-9240000">
                  <a:off x="1927" y="3071"/>
                  <a:ext cx="445" cy="82"/>
                </a:xfrm>
                <a:prstGeom prst="rect">
                  <a:avLst/>
                </a:prstGeom>
                <a:solidFill>
                  <a:schemeClr val="accent1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92075" tIns="46038" rIns="92075" bIns="46038" anchor="ctr"/>
                <a:lstStyle/>
                <a:p>
                  <a:pPr algn="l" eaLnBrk="0" hangingPunct="0">
                    <a:spcBef>
                      <a:spcPct val="50000"/>
                    </a:spcBef>
                  </a:pPr>
                  <a:endParaRPr kumimoji="1" lang="ru-RU" sz="2400" b="0">
                    <a:latin typeface="Times New Roman" pitchFamily="18" charset="0"/>
                  </a:endParaRPr>
                </a:p>
              </p:txBody>
            </p:sp>
            <p:sp>
              <p:nvSpPr>
                <p:cNvPr id="15" name="Arc 11"/>
                <p:cNvSpPr>
                  <a:spLocks/>
                </p:cNvSpPr>
                <p:nvPr/>
              </p:nvSpPr>
              <p:spPr bwMode="auto">
                <a:xfrm rot="10485000">
                  <a:off x="1263" y="2240"/>
                  <a:ext cx="723" cy="856"/>
                </a:xfrm>
                <a:custGeom>
                  <a:avLst/>
                  <a:gdLst>
                    <a:gd name="T0" fmla="*/ 0 w 43118"/>
                    <a:gd name="T1" fmla="*/ 0 h 23858"/>
                    <a:gd name="T2" fmla="*/ 0 w 43118"/>
                    <a:gd name="T3" fmla="*/ 0 h 23858"/>
                    <a:gd name="T4" fmla="*/ 0 w 43118"/>
                    <a:gd name="T5" fmla="*/ 0 h 23858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43118" h="23858" fill="none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</a:path>
                    <a:path w="43118" h="23858" stroke="0" extrusionOk="0">
                      <a:moveTo>
                        <a:pt x="42999" y="0"/>
                      </a:moveTo>
                      <a:cubicBezTo>
                        <a:pt x="43078" y="750"/>
                        <a:pt x="43118" y="1503"/>
                        <a:pt x="43118" y="2258"/>
                      </a:cubicBezTo>
                      <a:cubicBezTo>
                        <a:pt x="43118" y="14187"/>
                        <a:pt x="33447" y="23858"/>
                        <a:pt x="21518" y="23858"/>
                      </a:cubicBezTo>
                      <a:cubicBezTo>
                        <a:pt x="10318" y="23858"/>
                        <a:pt x="976" y="15297"/>
                        <a:pt x="0" y="4140"/>
                      </a:cubicBezTo>
                      <a:lnTo>
                        <a:pt x="21518" y="2258"/>
                      </a:lnTo>
                      <a:lnTo>
                        <a:pt x="42999" y="0"/>
                      </a:lnTo>
                      <a:close/>
                    </a:path>
                  </a:pathLst>
                </a:custGeom>
                <a:solidFill>
                  <a:schemeClr val="fol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16" name="Freeform 12"/>
                <p:cNvSpPr>
                  <a:spLocks/>
                </p:cNvSpPr>
                <p:nvPr/>
              </p:nvSpPr>
              <p:spPr bwMode="auto">
                <a:xfrm>
                  <a:off x="1300" y="1374"/>
                  <a:ext cx="1035" cy="2007"/>
                </a:xfrm>
                <a:custGeom>
                  <a:avLst/>
                  <a:gdLst>
                    <a:gd name="T0" fmla="*/ 56 w 1035"/>
                    <a:gd name="T1" fmla="*/ 2006 h 2007"/>
                    <a:gd name="T2" fmla="*/ 0 w 1035"/>
                    <a:gd name="T3" fmla="*/ 1843 h 2007"/>
                    <a:gd name="T4" fmla="*/ 871 w 1035"/>
                    <a:gd name="T5" fmla="*/ 56 h 2007"/>
                    <a:gd name="T6" fmla="*/ 1034 w 1035"/>
                    <a:gd name="T7" fmla="*/ 0 h 2007"/>
                    <a:gd name="T8" fmla="*/ 56 w 1035"/>
                    <a:gd name="T9" fmla="*/ 2006 h 2007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035" h="2007">
                      <a:moveTo>
                        <a:pt x="56" y="2006"/>
                      </a:moveTo>
                      <a:lnTo>
                        <a:pt x="0" y="1843"/>
                      </a:lnTo>
                      <a:lnTo>
                        <a:pt x="871" y="56"/>
                      </a:lnTo>
                      <a:lnTo>
                        <a:pt x="1034" y="0"/>
                      </a:lnTo>
                      <a:lnTo>
                        <a:pt x="56" y="2006"/>
                      </a:lnTo>
                    </a:path>
                  </a:pathLst>
                </a:custGeom>
                <a:solidFill>
                  <a:schemeClr val="hlink">
                    <a:alpha val="50195"/>
                  </a:schemeClr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 type="none" w="sm" len="sm"/>
                      <a:tailEnd type="none" w="sm" len="sm"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8" name="Freeform 13"/>
              <p:cNvSpPr>
                <a:spLocks/>
              </p:cNvSpPr>
              <p:nvPr/>
            </p:nvSpPr>
            <p:spPr bwMode="auto">
              <a:xfrm>
                <a:off x="2448" y="1810"/>
                <a:ext cx="324" cy="231"/>
              </a:xfrm>
              <a:custGeom>
                <a:avLst/>
                <a:gdLst>
                  <a:gd name="T0" fmla="*/ 321 w 324"/>
                  <a:gd name="T1" fmla="*/ 226 h 231"/>
                  <a:gd name="T2" fmla="*/ 287 w 324"/>
                  <a:gd name="T3" fmla="*/ 123 h 231"/>
                  <a:gd name="T4" fmla="*/ 53 w 324"/>
                  <a:gd name="T5" fmla="*/ 9 h 231"/>
                  <a:gd name="T6" fmla="*/ 35 w 324"/>
                  <a:gd name="T7" fmla="*/ 0 h 231"/>
                  <a:gd name="T8" fmla="*/ 0 w 324"/>
                  <a:gd name="T9" fmla="*/ 72 h 231"/>
                  <a:gd name="T10" fmla="*/ 323 w 324"/>
                  <a:gd name="T11" fmla="*/ 230 h 23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4" h="231">
                    <a:moveTo>
                      <a:pt x="321" y="226"/>
                    </a:moveTo>
                    <a:lnTo>
                      <a:pt x="287" y="123"/>
                    </a:lnTo>
                    <a:lnTo>
                      <a:pt x="53" y="9"/>
                    </a:lnTo>
                    <a:lnTo>
                      <a:pt x="35" y="0"/>
                    </a:lnTo>
                    <a:lnTo>
                      <a:pt x="0" y="72"/>
                    </a:lnTo>
                    <a:lnTo>
                      <a:pt x="323" y="230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6" name="Rectangle 14"/>
            <p:cNvSpPr>
              <a:spLocks noChangeArrowheads="1"/>
            </p:cNvSpPr>
            <p:nvPr/>
          </p:nvSpPr>
          <p:spPr bwMode="auto">
            <a:xfrm>
              <a:off x="768" y="720"/>
              <a:ext cx="4991" cy="816"/>
            </a:xfrm>
            <a:prstGeom prst="rect">
              <a:avLst/>
            </a:prstGeom>
            <a:solidFill>
              <a:schemeClr val="accent2">
                <a:alpha val="5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l"/>
              <a:endParaRPr lang="ru-RU" sz="1600" b="0"/>
            </a:p>
          </p:txBody>
        </p:sp>
      </p:grpSp>
      <p:sp>
        <p:nvSpPr>
          <p:cNvPr id="492559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217613" y="1219200"/>
            <a:ext cx="7772400" cy="1143000"/>
          </a:xfrm>
        </p:spPr>
        <p:txBody>
          <a:bodyPr anchorCtr="0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492560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724400" y="2819400"/>
            <a:ext cx="4267200" cy="3200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152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F0A88-B721-4BFD-BB57-183BB5B3BF40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104th session of JINR SC</a:t>
            </a: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162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09BE2A-48B5-4585-8416-031E6771F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015859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20C5D-2216-46FA-B54E-70DA33E5D537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104th session of JINR SC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D25064-CDC1-4981-9786-29A0C363FE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5572732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A18BF4-CA9D-4413-9C21-C2EBC05225D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151384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0178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34001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9235181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6842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175199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95277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363203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537793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7879384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83425" y="115888"/>
            <a:ext cx="2060575" cy="61928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00113" y="115888"/>
            <a:ext cx="6030912" cy="6192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9F153C-AD89-4FA1-B3F5-427D8B94ABF2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104th session of JINR SC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E885B1-5DEC-4776-9C57-F03C46F33F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5803394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02175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152400"/>
            <a:ext cx="2133600" cy="5973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52400" y="152400"/>
            <a:ext cx="6248400" cy="5973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9903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C1766-A8A4-47DF-B896-2AD39D902574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31430701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7FB4E-0BC3-413A-A003-CE1B39A435EC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66981569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AA718E-ACB8-439A-8A47-16701A56CB91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29265223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2A94D4-4DE2-4CA7-820D-22D5769E5CD6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022742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2F00D-8ABE-4385-9ED9-386A59B29CF5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84939580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AF8AD-103A-4CCB-A016-4B3BA79C0622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10500842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312663-7226-45B9-89FF-C85F17E33017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59614469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FF6C8-B6CD-4C8E-AA33-DBCAA0FD48AB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002603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0D5482-53B0-4F78-B095-9535AFF14A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159898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72AB5A-0B77-4815-BB73-03B677F2D490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51256955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BEE0F-12F3-43E6-84CA-49AD1C40ECD8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38679857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DCAF33-EF0E-42D1-976D-87AD2786D5DD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20399145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29946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419917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5810325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1672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85590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9767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84238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A0093-69E2-4C56-AEF0-AF09D1711B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139198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8928896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522374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15035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8427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682315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9530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69513769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966453"/>
      </p:ext>
    </p:extLst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371164"/>
      </p:ext>
    </p:extLst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879249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6F3A71-18C0-4A85-AC98-3BE2FFFF57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024358"/>
      </p:ext>
    </p:extLst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15421"/>
      </p:ext>
    </p:extLst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377725987"/>
      </p:ext>
    </p:extLst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216100060"/>
      </p:ext>
    </p:extLst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5876905"/>
      </p:ext>
    </p:extLst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641171"/>
      </p:ext>
    </p:extLst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1463125"/>
      </p:ext>
    </p:extLst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696849"/>
      </p:ext>
    </p:extLst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0506438"/>
      </p:ext>
    </p:extLst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42285197"/>
      </p:ext>
    </p:extLst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576968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89C88-1BDC-445A-8CB5-9F0BEF1B39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710274"/>
      </p:ext>
    </p:extLst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5599902"/>
      </p:ext>
    </p:extLst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527067"/>
      </p:ext>
    </p:extLst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037579"/>
      </p:ext>
    </p:extLst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52365211"/>
      </p:ext>
    </p:extLst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26957384"/>
      </p:ext>
    </p:extLst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185230"/>
      </p:ext>
    </p:extLst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20443"/>
      </p:ext>
    </p:extLst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0657794"/>
      </p:ext>
    </p:extLst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719773"/>
      </p:ext>
    </p:extLst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48079976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A0608D-3B25-44A4-8F60-BDDB5636BF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158225"/>
      </p:ext>
    </p:extLst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4107787"/>
      </p:ext>
    </p:extLst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003287"/>
      </p:ext>
    </p:extLst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3218655"/>
      </p:ext>
    </p:extLst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30645"/>
      </p:ext>
    </p:extLst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8873864"/>
      </p:ext>
    </p:extLst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01739362"/>
      </p:ext>
    </p:extLst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793065"/>
      </p:ext>
    </p:extLst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717570"/>
      </p:ext>
    </p:extLst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2820965"/>
      </p:ext>
    </p:extLst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9636428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78E25-CE7C-49C4-ACBE-BF1DCE666A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38337"/>
      </p:ext>
    </p:extLst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474563"/>
      </p:ext>
    </p:extLst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26666695"/>
      </p:ext>
    </p:extLst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40923"/>
      </p:ext>
    </p:extLst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497552"/>
      </p:ext>
    </p:extLst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42257"/>
      </p:ext>
    </p:extLst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0672563"/>
      </p:ext>
    </p:extLst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67064140"/>
      </p:ext>
    </p:extLst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63084051"/>
      </p:ext>
    </p:extLst>
  </p:cSld>
  <p:clrMapOvr>
    <a:masterClrMapping/>
  </p:clrMapOvr>
  <p:transition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34663"/>
      </p:ext>
    </p:extLst>
  </p:cSld>
  <p:clrMapOvr>
    <a:masterClrMapping/>
  </p:clrMapOvr>
  <p:transition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47767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6950E6-8B39-4812-93AE-E5C673B0A1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621124"/>
      </p:ext>
    </p:extLst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003724"/>
      </p:ext>
    </p:extLst>
  </p:cSld>
  <p:clrMapOvr>
    <a:masterClrMapping/>
  </p:clrMapOvr>
  <p:transition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5916370"/>
      </p:ext>
    </p:extLst>
  </p:cSld>
  <p:clrMapOvr>
    <a:masterClrMapping/>
  </p:clrMapOvr>
  <p:transition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128635"/>
      </p:ext>
    </p:extLst>
  </p:cSld>
  <p:clrMapOvr>
    <a:masterClrMapping/>
  </p:clrMapOvr>
  <p:transition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978065228"/>
      </p:ext>
    </p:extLst>
  </p:cSld>
  <p:clrMapOvr>
    <a:masterClrMapping/>
  </p:clrMapOvr>
  <p:transition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37164"/>
      </p:ext>
    </p:extLst>
  </p:cSld>
  <p:clrMapOvr>
    <a:masterClrMapping/>
  </p:clrMapOvr>
  <p:transition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687769"/>
      </p:ext>
    </p:extLst>
  </p:cSld>
  <p:clrMapOvr>
    <a:masterClrMapping/>
  </p:clrMapOvr>
  <p:transition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156608"/>
      </p:ext>
    </p:extLst>
  </p:cSld>
  <p:clrMapOvr>
    <a:masterClrMapping/>
  </p:clrMapOvr>
  <p:transition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837629"/>
      </p:ext>
    </p:extLst>
  </p:cSld>
  <p:clrMapOvr>
    <a:masterClrMapping/>
  </p:clrMapOvr>
  <p:transition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72362022"/>
      </p:ext>
    </p:extLst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82641177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AEDE2-C2BD-4C88-8BEC-EC581D6A92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629314"/>
      </p:ext>
    </p:extLst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9439779"/>
      </p:ext>
    </p:extLst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5244657"/>
      </p:ext>
    </p:extLst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571287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18ABA-38EC-44FA-970A-F130F13D49FC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104th session of JINR SC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F887A-19BC-43E8-9AA7-1F352D6CAF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42797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A31EF-A37F-4955-9F74-7EADEAB113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899658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40D7A-05B8-4C15-A695-6D6D77132EA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758859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2614B-F786-4B76-A604-C79D981AE1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66691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8E1263-74EF-46F5-9D51-3272485754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2438476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9562B-3447-48A3-842F-0A3BE9322B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940932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E09B8B-A684-4BCD-AE8D-1CC5953A182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3967820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38BFA4-26E3-48D6-97B4-8220F5B3F4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949147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9BF40-F9FA-42EE-ACE4-582C05D369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8196549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2C225A-1892-4DF1-8CB2-2F0B3743A4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7442041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21CB1-D3EB-49AD-BF5B-D563D84125E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24540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0D91AF-20E1-426E-9A85-1F6D34F509D4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104th session of JINR SC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698E13-A21D-47CB-8116-3A299751B7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391045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85912-3AFE-46A5-A870-BF3B70DB3A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8362789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AC974-0245-4B58-A5EA-1FAC0F1469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1498273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D8B819-6916-43DD-8B01-AEFF71845C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396755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9FCAF6-260C-4360-9924-96C0B895E3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212485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EF3EBF-FE5B-4D56-8C92-2FDFF7234E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410659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2DC4B-D26C-47D9-9C96-06C902E818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79992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DBA06D-241D-4A88-A4C6-062A991AD7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74418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F2C79-EE17-4BA4-B05B-DBD7EDFC4B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74720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5D2D01-2EC2-489D-A0C8-B38AFB5DBA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3010096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D22E5B-82DA-4A2C-A4AA-65DA3ED032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858990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00113" y="1341438"/>
            <a:ext cx="4006850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59363" y="1341438"/>
            <a:ext cx="4008437" cy="49672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31BEDE-30F7-4EDF-8262-1B7681309D0E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104th session of JINR SC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29CCA-FF4A-4689-B5FB-E162F9F519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816590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667116-C8FF-4A00-80DE-B91FEE80FD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897397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4CBCA-2A57-4A02-8D8C-92667EBF14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322277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4BB2B-2DB2-4AF3-B2BA-BB3D41EC70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14112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EADFF-A6CA-488E-8EEB-A31E73AEE5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5877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B5295-EEB2-4C4C-AB85-AFF78C1C0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260745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BCDBD2-D857-4AF4-BC1B-2A54299A7C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0351882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EC55A6-80C2-49E9-9352-CE03DFE552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541129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D85F5-4E78-4A4A-89DC-7AC4FF7E5A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254085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34594-9DD3-4E9D-A430-77FDB15F20B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48881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72A3F6-950C-40AA-AAA3-35766F5FC9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37487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ECB5F-93B5-4451-9CEC-65B8D5695831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104th session of JINR SC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83898-A5EA-4D60-9245-19F8D2BE136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2183205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44876E-9115-42A4-A6E0-8F3C19376E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060068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C0DB09-7E3E-4FC1-8DB1-9C572D019B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886877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00569-9ADE-4739-A272-94EC1670F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99444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27F7F0-B981-4134-9529-ADE53D8896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9106496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931F77-CF0F-40D3-8052-12CCC4B72F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49253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B96989-06C0-4BF2-BD9F-75C75DF340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783963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89AC7-971D-44E0-83D7-2AFCD9CB53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310323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B5A769-8E83-443C-8806-A3E148E4228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44094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6DB5F-6CA6-4BA8-BDC6-192997605EC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317184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351FB-AF96-427C-9C63-671B278A3E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495376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23D74-8649-4445-BBEE-49576D877D66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104th session of JINR SC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84AB2-F8A3-46A0-88F6-2AED76444F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7988427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905A3-3982-4F41-9882-70A6305FD6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88983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8CB2B2-3102-43FF-967C-82A0BF6878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866210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E9BDF9-4056-4075-931A-DD6537D28D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8188346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3A8D6-A2C2-4839-A953-E6B7F24A7D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015869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A41D48-BAB3-4EF1-8D32-3851AD6713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718599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85423B-FC30-451F-8A6A-B9492FE29D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62480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139B3-E17C-4435-A3C7-DD31B498F5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696307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08F11-BECE-4ACA-8B96-598A3959A4CA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753267051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FE15A4-63DF-49FF-8A04-BF110882B7FA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435729440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D67813-F2E6-4922-B929-847ADB314797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471128893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D90AC-2754-4A4E-A803-268CFD04DEF5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104th session of JINR SC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C9B21-33C5-4C85-94C2-BDC8377965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8662971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55DE7-DA58-44F6-A8DA-BA8DB2616BE3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862047569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D8A72C-9F9D-49D2-ACB6-B132F22A2747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949058931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7CCF2F-30F8-4AAA-A819-51E2B69A3F58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55263283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975D3-E04C-42BE-B269-BA81B37F80E4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101613831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717A00-56E5-4429-8D56-A0B300ABD504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1857460003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DD466-6646-4692-A4DA-1F296F0FE8E3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250446481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CF4791-82AA-4EE9-8DA6-4C933168B24F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240384775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DF536-1D30-4CEE-8780-094B6452812D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3747341176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E21D2E-DFD4-415A-8DCF-BEF7AC47F14A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  <p:extLst>
      <p:ext uri="{BB962C8B-B14F-4D97-AF65-F5344CB8AC3E}">
        <p14:creationId xmlns:p14="http://schemas.microsoft.com/office/powerpoint/2010/main" val="4229590525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1600" b="0"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1600" b="0"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1600" b="0">
                <a:cs typeface="+mn-cs"/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1600" b="0"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1600" b="0"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1600" b="0"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3 w 717"/>
                <a:gd name="T1" fmla="*/ 845 h 845"/>
                <a:gd name="T2" fmla="*/ 733 w 717"/>
                <a:gd name="T3" fmla="*/ 821 h 845"/>
                <a:gd name="T4" fmla="*/ 590 w 717"/>
                <a:gd name="T5" fmla="*/ 605 h 845"/>
                <a:gd name="T6" fmla="*/ 414 w 717"/>
                <a:gd name="T7" fmla="*/ 396 h 845"/>
                <a:gd name="T8" fmla="*/ 229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7 w 717"/>
                <a:gd name="T15" fmla="*/ 198 h 845"/>
                <a:gd name="T16" fmla="*/ 408 w 717"/>
                <a:gd name="T17" fmla="*/ 408 h 845"/>
                <a:gd name="T18" fmla="*/ 584 w 717"/>
                <a:gd name="T19" fmla="*/ 623 h 845"/>
                <a:gd name="T20" fmla="*/ 733 w 717"/>
                <a:gd name="T21" fmla="*/ 845 h 845"/>
                <a:gd name="T22" fmla="*/ 733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5 w 407"/>
                <a:gd name="T1" fmla="*/ 414 h 414"/>
                <a:gd name="T2" fmla="*/ 415 w 407"/>
                <a:gd name="T3" fmla="*/ 396 h 414"/>
                <a:gd name="T4" fmla="*/ 230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4 w 407"/>
                <a:gd name="T13" fmla="*/ 204 h 414"/>
                <a:gd name="T14" fmla="*/ 415 w 407"/>
                <a:gd name="T15" fmla="*/ 414 h 414"/>
                <a:gd name="T16" fmla="*/ 415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1600" b="0"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2 w 586"/>
                <a:gd name="T1" fmla="*/ 0 h 599"/>
                <a:gd name="T2" fmla="*/ 584 w 586"/>
                <a:gd name="T3" fmla="*/ 0 h 599"/>
                <a:gd name="T4" fmla="*/ 415 w 586"/>
                <a:gd name="T5" fmla="*/ 132 h 599"/>
                <a:gd name="T6" fmla="*/ 265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5 w 586"/>
                <a:gd name="T17" fmla="*/ 282 h 599"/>
                <a:gd name="T18" fmla="*/ 421 w 586"/>
                <a:gd name="T19" fmla="*/ 138 h 599"/>
                <a:gd name="T20" fmla="*/ 602 w 586"/>
                <a:gd name="T21" fmla="*/ 0 h 599"/>
                <a:gd name="T22" fmla="*/ 602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7 w 269"/>
                <a:gd name="T1" fmla="*/ 0 h 252"/>
                <a:gd name="T2" fmla="*/ 259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7 w 269"/>
                <a:gd name="T15" fmla="*/ 0 h 252"/>
                <a:gd name="T16" fmla="*/ 277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1719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  <a:noFill/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81719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736CA-53CC-4467-8103-62D06A8C4093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36E4F-1DC8-43CF-BF6A-057EDB33B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00601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09999-28CA-4AD0-A083-8DE9B0C7C867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104th session of JINR SC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32BE9-821C-4961-85C1-13EDAED974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387419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B820B-879C-4573-ABC5-9D19F560EB79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57B8E-7079-4DD6-A2F0-67DEC30024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320817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13A8E-D77C-44EE-8C2F-CFE37310F56F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EE2A9C-351C-431C-8A49-8B40193F18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3884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5917B-8622-40C3-B06E-EC87BED678CA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B6FB3-E08C-4445-9C8E-DCFAC4A45B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007643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0B547-1F5A-45E7-9B4B-D8E82B78327C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599D1-7294-47B1-80D3-B88AEA0BE0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944839"/>
      </p:ext>
    </p:extLst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92FD2-D076-417C-8C05-6C04E3998D17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D684F-F91D-4F29-8F02-7E718658F3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47304"/>
      </p:ext>
    </p:extLst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DF194A-FADB-465D-8261-7EF85ECBF703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BF7987-79C1-45B6-802C-B5241F903A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08859"/>
      </p:ext>
    </p:extLst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1F962-64C6-422B-BA58-8B8C91E34FB8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56B15A-3D4F-4F5F-91B0-45F4B3310F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810617"/>
      </p:ext>
    </p:extLst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FC69F-6F29-42B0-8656-13CF1F95A1AD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AB81B-E44E-4AAA-818A-ED6DC87D71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324836"/>
      </p:ext>
    </p:extLst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4AC6F-B06F-4A36-8F76-80B2F719B97F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DF74A-2C73-4F92-90D3-65E8211A74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23312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69100" y="277813"/>
            <a:ext cx="2195513" cy="585311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79388" y="277813"/>
            <a:ext cx="6437312" cy="5853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BDC93-0DDC-4B7C-A78B-EE1E91EA6D18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38D5F2-AEB6-4C93-9CC4-4210A01127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3991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24D06-F861-48E4-8217-06BAABA38B0C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104th session of JINR SC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552F3D-56A8-4E81-A8BD-2B210DED15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526962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143C8A-7C06-42D8-B63C-07E82F32D1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295729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578F0-275B-4AA5-B5F0-30F6521DE5C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0256810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D16F29-E5F6-40C4-B7AC-114F607690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2526129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A445B3-6ACD-4B8B-9C36-7C32C6A231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00225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8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51F8E-8BB1-4987-A8E1-239DBEA7F7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288839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4203E8-481E-430F-BF6E-24D7D327DF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292067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3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A7E55-1D99-4EE2-8BF0-120A3DA1EB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098752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25A2E-9CB9-487A-B0D3-92F1520F07F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648166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D390-4BFE-4E9F-8B58-5A37501C59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808588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A31EBD-D5AE-4D26-AF38-CEE007A724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22914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13" Type="http://schemas.openxmlformats.org/officeDocument/2006/relationships/theme" Target="../theme/theme15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slideLayout" Target="../slideLayouts/slideLayout168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6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5.xml"/><Relationship Id="rId12" Type="http://schemas.openxmlformats.org/officeDocument/2006/relationships/slideLayout" Target="../slideLayouts/slideLayout180.xml"/><Relationship Id="rId2" Type="http://schemas.openxmlformats.org/officeDocument/2006/relationships/slideLayout" Target="../slideLayouts/slideLayout170.xml"/><Relationship Id="rId1" Type="http://schemas.openxmlformats.org/officeDocument/2006/relationships/slideLayout" Target="../slideLayouts/slideLayout169.xml"/><Relationship Id="rId6" Type="http://schemas.openxmlformats.org/officeDocument/2006/relationships/slideLayout" Target="../slideLayouts/slideLayout174.xml"/><Relationship Id="rId11" Type="http://schemas.openxmlformats.org/officeDocument/2006/relationships/slideLayout" Target="../slideLayouts/slideLayout179.xml"/><Relationship Id="rId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72.xml"/><Relationship Id="rId9" Type="http://schemas.openxmlformats.org/officeDocument/2006/relationships/slideLayout" Target="../slideLayouts/slideLayout177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8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3.xml"/><Relationship Id="rId7" Type="http://schemas.openxmlformats.org/officeDocument/2006/relationships/slideLayout" Target="../slideLayouts/slideLayout187.xml"/><Relationship Id="rId12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6.xml"/><Relationship Id="rId11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762000" y="6400800"/>
            <a:ext cx="8380413" cy="455613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kumimoji="1" lang="ru-RU" sz="2400" b="0">
              <a:latin typeface="Times New Roman" pitchFamily="18" charset="0"/>
            </a:endParaRPr>
          </a:p>
        </p:txBody>
      </p:sp>
      <p:sp>
        <p:nvSpPr>
          <p:cNvPr id="49152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00113" y="115888"/>
            <a:ext cx="8243887" cy="96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113" y="1341438"/>
            <a:ext cx="8167687" cy="496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9152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00113" y="6400800"/>
            <a:ext cx="1439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6242A10D-8A71-409D-9E49-BD859651BEA2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</a:p>
        </p:txBody>
      </p:sp>
      <p:sp>
        <p:nvSpPr>
          <p:cNvPr id="49152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39975" y="6400800"/>
            <a:ext cx="5616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r>
              <a:rPr lang="ru-RU"/>
              <a:t>104th session of JINR SC</a:t>
            </a:r>
          </a:p>
        </p:txBody>
      </p:sp>
      <p:sp>
        <p:nvSpPr>
          <p:cNvPr id="4915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187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217D49B-2D93-4D23-B2B4-2A3CD1CCEF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762000" y="1143000"/>
            <a:ext cx="8380413" cy="125413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kumimoji="1" lang="ru-RU" sz="2400" b="0">
              <a:latin typeface="Times New Roman" pitchFamily="18" charset="0"/>
            </a:endParaRPr>
          </a:p>
        </p:txBody>
      </p:sp>
      <p:sp>
        <p:nvSpPr>
          <p:cNvPr id="1033" name="Text Box 9"/>
          <p:cNvSpPr txBox="1">
            <a:spLocks noChangeArrowheads="1"/>
          </p:cNvSpPr>
          <p:nvPr/>
        </p:nvSpPr>
        <p:spPr bwMode="auto">
          <a:xfrm>
            <a:off x="69850" y="58738"/>
            <a:ext cx="536575" cy="66833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kumimoji="1" lang="en-US" sz="3600" b="0" smtClean="0">
                <a:latin typeface="Verdana" pitchFamily="34" charset="0"/>
              </a:rPr>
              <a:t>J</a:t>
            </a:r>
            <a:r>
              <a:rPr kumimoji="1" lang="ru-RU" sz="3600" b="0" smtClean="0">
                <a:latin typeface="Verdana" pitchFamily="34" charset="0"/>
              </a:rPr>
              <a:t/>
            </a:r>
            <a:br>
              <a:rPr kumimoji="1" lang="ru-RU" sz="3600" b="0" smtClean="0">
                <a:latin typeface="Verdana" pitchFamily="34" charset="0"/>
              </a:rPr>
            </a:br>
            <a:r>
              <a:rPr kumimoji="1" lang="en-US" sz="3600" b="0" smtClean="0">
                <a:latin typeface="Verdana" pitchFamily="34" charset="0"/>
              </a:rPr>
              <a:t>I</a:t>
            </a:r>
            <a:r>
              <a:rPr kumimoji="1" lang="ru-RU" sz="3600" b="0" smtClean="0">
                <a:latin typeface="Verdana" pitchFamily="34" charset="0"/>
              </a:rPr>
              <a:t/>
            </a:r>
            <a:br>
              <a:rPr kumimoji="1" lang="ru-RU" sz="3600" b="0" smtClean="0">
                <a:latin typeface="Verdana" pitchFamily="34" charset="0"/>
              </a:rPr>
            </a:br>
            <a:r>
              <a:rPr kumimoji="1" lang="en-US" sz="3600" b="0" smtClean="0">
                <a:latin typeface="Verdana" pitchFamily="34" charset="0"/>
              </a:rPr>
              <a:t>N</a:t>
            </a:r>
            <a:r>
              <a:rPr kumimoji="1" lang="ru-RU" sz="3600" b="0" smtClean="0">
                <a:latin typeface="Verdana" pitchFamily="34" charset="0"/>
              </a:rPr>
              <a:t/>
            </a:r>
            <a:br>
              <a:rPr kumimoji="1" lang="ru-RU" sz="3600" b="0" smtClean="0">
                <a:latin typeface="Verdana" pitchFamily="34" charset="0"/>
              </a:rPr>
            </a:br>
            <a:r>
              <a:rPr kumimoji="1" lang="en-US" sz="3600" b="0" smtClean="0">
                <a:latin typeface="Verdana" pitchFamily="34" charset="0"/>
              </a:rPr>
              <a:t>R</a:t>
            </a:r>
            <a:endParaRPr kumimoji="1" lang="ru-RU" sz="3600" b="0" smtClean="0">
              <a:latin typeface="Verdana" pitchFamily="34" charset="0"/>
            </a:endParaRPr>
          </a:p>
          <a:p>
            <a:pPr eaLnBrk="1" hangingPunct="1">
              <a:defRPr/>
            </a:pPr>
            <a:endParaRPr kumimoji="1" lang="ru-RU" sz="3600" b="0" smtClean="0">
              <a:latin typeface="Verdana" pitchFamily="34" charset="0"/>
            </a:endParaRPr>
          </a:p>
          <a:p>
            <a:pPr eaLnBrk="1" hangingPunct="1">
              <a:defRPr/>
            </a:pPr>
            <a:endParaRPr kumimoji="1" lang="ru-RU" sz="3600" b="0" smtClean="0">
              <a:latin typeface="Verdana" pitchFamily="34" charset="0"/>
            </a:endParaRPr>
          </a:p>
          <a:p>
            <a:pPr eaLnBrk="1" hangingPunct="1">
              <a:defRPr/>
            </a:pPr>
            <a:endParaRPr kumimoji="1" lang="ru-RU" sz="3600" b="0" smtClean="0">
              <a:latin typeface="Verdana" pitchFamily="34" charset="0"/>
            </a:endParaRPr>
          </a:p>
          <a:p>
            <a:pPr eaLnBrk="1" hangingPunct="1">
              <a:defRPr/>
            </a:pPr>
            <a:r>
              <a:rPr kumimoji="1" lang="en-US" sz="3600" b="0" smtClean="0">
                <a:latin typeface="Verdana" pitchFamily="34" charset="0"/>
              </a:rPr>
              <a:t>D</a:t>
            </a:r>
            <a:endParaRPr kumimoji="1" lang="ru-RU" sz="3600" b="0" smtClean="0">
              <a:latin typeface="Verdana" pitchFamily="34" charset="0"/>
            </a:endParaRPr>
          </a:p>
          <a:p>
            <a:pPr eaLnBrk="1" hangingPunct="1">
              <a:defRPr/>
            </a:pPr>
            <a:r>
              <a:rPr kumimoji="1" lang="en-US" sz="3600" b="0" smtClean="0">
                <a:latin typeface="Verdana" pitchFamily="34" charset="0"/>
              </a:rPr>
              <a:t>u</a:t>
            </a:r>
            <a:endParaRPr kumimoji="1" lang="ru-RU" sz="3600" b="0" smtClean="0">
              <a:latin typeface="Verdana" pitchFamily="34" charset="0"/>
            </a:endParaRPr>
          </a:p>
          <a:p>
            <a:pPr eaLnBrk="1" hangingPunct="1">
              <a:defRPr/>
            </a:pPr>
            <a:r>
              <a:rPr kumimoji="1" lang="en-US" sz="3600" b="0" smtClean="0">
                <a:latin typeface="Verdana" pitchFamily="34" charset="0"/>
              </a:rPr>
              <a:t>b</a:t>
            </a:r>
            <a:endParaRPr kumimoji="1" lang="ru-RU" sz="3600" b="0" smtClean="0">
              <a:latin typeface="Verdana" pitchFamily="34" charset="0"/>
            </a:endParaRPr>
          </a:p>
          <a:p>
            <a:pPr eaLnBrk="1" hangingPunct="1">
              <a:defRPr/>
            </a:pPr>
            <a:r>
              <a:rPr kumimoji="1" lang="en-US" sz="3600" b="0" smtClean="0">
                <a:latin typeface="Verdana" pitchFamily="34" charset="0"/>
              </a:rPr>
              <a:t>n</a:t>
            </a:r>
            <a:endParaRPr kumimoji="1" lang="ru-RU" sz="3600" b="0" smtClean="0">
              <a:latin typeface="Verdana" pitchFamily="34" charset="0"/>
            </a:endParaRPr>
          </a:p>
          <a:p>
            <a:pPr eaLnBrk="1" hangingPunct="1">
              <a:defRPr/>
            </a:pPr>
            <a:r>
              <a:rPr kumimoji="1" lang="en-US" sz="3600" b="0" smtClean="0">
                <a:latin typeface="Verdana" pitchFamily="34" charset="0"/>
              </a:rPr>
              <a:t>a</a:t>
            </a:r>
            <a:endParaRPr kumimoji="1" lang="ru-RU" sz="3600" b="0" smtClean="0">
              <a:latin typeface="Verdana" pitchFamily="34" charset="0"/>
            </a:endParaRPr>
          </a:p>
        </p:txBody>
      </p:sp>
      <p:pic>
        <p:nvPicPr>
          <p:cNvPr id="1034" name="Picture 10" descr="JINR_white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8" y="3148013"/>
            <a:ext cx="6445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ChangeArrowheads="1"/>
          </p:cNvSpPr>
          <p:nvPr userDrawn="1"/>
        </p:nvSpPr>
        <p:spPr bwMode="auto">
          <a:xfrm>
            <a:off x="0" y="0"/>
            <a:ext cx="684213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dist="64758" dir="678596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ru-RU" sz="2400" b="0">
              <a:latin typeface="Times New Roman" pitchFamily="18" charset="0"/>
            </a:endParaRPr>
          </a:p>
        </p:txBody>
      </p:sp>
      <p:sp>
        <p:nvSpPr>
          <p:cNvPr id="491532" name="Text Box 12"/>
          <p:cNvSpPr txBox="1">
            <a:spLocks noChangeArrowheads="1"/>
          </p:cNvSpPr>
          <p:nvPr userDrawn="1"/>
        </p:nvSpPr>
        <p:spPr bwMode="auto">
          <a:xfrm>
            <a:off x="107950" y="3957638"/>
            <a:ext cx="487363" cy="27257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sz="32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rPr>
              <a:t>D</a:t>
            </a:r>
          </a:p>
          <a:p>
            <a:pPr>
              <a:spcBef>
                <a:spcPct val="10000"/>
              </a:spcBef>
              <a:defRPr/>
            </a:pPr>
            <a:r>
              <a:rPr lang="en-US" sz="32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rPr>
              <a:t>u</a:t>
            </a:r>
          </a:p>
          <a:p>
            <a:pPr>
              <a:spcBef>
                <a:spcPct val="10000"/>
              </a:spcBef>
              <a:defRPr/>
            </a:pPr>
            <a:r>
              <a:rPr lang="en-US" sz="32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rPr>
              <a:t>b</a:t>
            </a:r>
          </a:p>
          <a:p>
            <a:pPr>
              <a:spcBef>
                <a:spcPct val="10000"/>
              </a:spcBef>
              <a:defRPr/>
            </a:pPr>
            <a:r>
              <a:rPr lang="en-US" sz="32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rPr>
              <a:t>n</a:t>
            </a:r>
          </a:p>
          <a:p>
            <a:pPr>
              <a:spcBef>
                <a:spcPct val="10000"/>
              </a:spcBef>
              <a:defRPr/>
            </a:pPr>
            <a:r>
              <a:rPr lang="en-US" sz="32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rPr>
              <a:t>a</a:t>
            </a:r>
          </a:p>
        </p:txBody>
      </p:sp>
      <p:sp>
        <p:nvSpPr>
          <p:cNvPr id="491533" name="Text Box 13"/>
          <p:cNvSpPr txBox="1">
            <a:spLocks noChangeArrowheads="1"/>
          </p:cNvSpPr>
          <p:nvPr userDrawn="1"/>
        </p:nvSpPr>
        <p:spPr bwMode="auto">
          <a:xfrm>
            <a:off x="107950" y="260350"/>
            <a:ext cx="498475" cy="24558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spcBef>
                <a:spcPct val="10000"/>
              </a:spcBef>
              <a:defRPr/>
            </a:pPr>
            <a:r>
              <a:rPr lang="en-US" sz="36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rPr>
              <a:t>J</a:t>
            </a:r>
          </a:p>
          <a:p>
            <a:pPr>
              <a:spcBef>
                <a:spcPct val="10000"/>
              </a:spcBef>
              <a:defRPr/>
            </a:pPr>
            <a:r>
              <a:rPr lang="en-US" sz="36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rPr>
              <a:t>I</a:t>
            </a:r>
          </a:p>
          <a:p>
            <a:pPr>
              <a:spcBef>
                <a:spcPct val="10000"/>
              </a:spcBef>
              <a:defRPr/>
            </a:pPr>
            <a:r>
              <a:rPr lang="en-US" sz="36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rPr>
              <a:t>N</a:t>
            </a:r>
          </a:p>
          <a:p>
            <a:pPr>
              <a:spcBef>
                <a:spcPct val="10000"/>
              </a:spcBef>
              <a:defRPr/>
            </a:pPr>
            <a:r>
              <a:rPr lang="en-US" sz="36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+mn-cs"/>
              </a:rPr>
              <a:t>R</a:t>
            </a:r>
          </a:p>
        </p:txBody>
      </p:sp>
      <p:pic>
        <p:nvPicPr>
          <p:cNvPr id="1038" name="Picture 14" descr="JINR_white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3148013"/>
            <a:ext cx="6445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6859" r:id="rId1"/>
    <p:sldLayoutId id="2147486693" r:id="rId2"/>
    <p:sldLayoutId id="2147486694" r:id="rId3"/>
    <p:sldLayoutId id="2147486695" r:id="rId4"/>
    <p:sldLayoutId id="2147486696" r:id="rId5"/>
    <p:sldLayoutId id="2147486697" r:id="rId6"/>
    <p:sldLayoutId id="2147486698" r:id="rId7"/>
    <p:sldLayoutId id="2147486699" r:id="rId8"/>
    <p:sldLayoutId id="2147486700" r:id="rId9"/>
    <p:sldLayoutId id="2147486701" r:id="rId10"/>
    <p:sldLayoutId id="2147486702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7"/>
          <p:cNvSpPr>
            <a:spLocks noChangeArrowheads="1"/>
          </p:cNvSpPr>
          <p:nvPr userDrawn="1"/>
        </p:nvSpPr>
        <p:spPr bwMode="auto">
          <a:xfrm>
            <a:off x="0" y="838200"/>
            <a:ext cx="9155113" cy="6019800"/>
          </a:xfrm>
          <a:prstGeom prst="rect">
            <a:avLst/>
          </a:prstGeom>
          <a:solidFill>
            <a:srgbClr val="DDEB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400" b="0">
              <a:solidFill>
                <a:srgbClr val="000000"/>
              </a:solidFill>
            </a:endParaRPr>
          </a:p>
        </p:txBody>
      </p:sp>
      <p:sp>
        <p:nvSpPr>
          <p:cNvPr id="10243" name="Rectangle 45"/>
          <p:cNvSpPr>
            <a:spLocks noChangeArrowheads="1"/>
          </p:cNvSpPr>
          <p:nvPr userDrawn="1"/>
        </p:nvSpPr>
        <p:spPr bwMode="auto">
          <a:xfrm>
            <a:off x="0" y="29908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l"/>
            <a:endParaRPr lang="ru-RU" sz="1400" b="0">
              <a:solidFill>
                <a:srgbClr val="000000"/>
              </a:solidFill>
            </a:endParaRPr>
          </a:p>
        </p:txBody>
      </p:sp>
      <p:sp>
        <p:nvSpPr>
          <p:cNvPr id="10244" name="Rectangle 55"/>
          <p:cNvSpPr>
            <a:spLocks noChangeArrowheads="1"/>
          </p:cNvSpPr>
          <p:nvPr userDrawn="1"/>
        </p:nvSpPr>
        <p:spPr bwMode="white">
          <a:xfrm>
            <a:off x="0" y="0"/>
            <a:ext cx="9155113" cy="863600"/>
          </a:xfrm>
          <a:prstGeom prst="rect">
            <a:avLst/>
          </a:prstGeom>
          <a:gradFill rotWithShape="1">
            <a:gsLst>
              <a:gs pos="0">
                <a:srgbClr val="123A78"/>
              </a:gs>
              <a:gs pos="100000">
                <a:srgbClr val="2069D7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400" b="0">
              <a:solidFill>
                <a:srgbClr val="000000"/>
              </a:solidFill>
            </a:endParaRPr>
          </a:p>
        </p:txBody>
      </p:sp>
      <p:sp>
        <p:nvSpPr>
          <p:cNvPr id="10245" name="Rectangle 2"/>
          <p:cNvSpPr>
            <a:spLocks noGrp="1" noChangeArrowheads="1"/>
          </p:cNvSpPr>
          <p:nvPr>
            <p:ph type="title"/>
          </p:nvPr>
        </p:nvSpPr>
        <p:spPr bwMode="black">
          <a:xfrm>
            <a:off x="152400" y="152400"/>
            <a:ext cx="7391400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6" name="Rectangle 4"/>
          <p:cNvSpPr>
            <a:spLocks noChangeArrowheads="1"/>
          </p:cNvSpPr>
          <p:nvPr userDrawn="1"/>
        </p:nvSpPr>
        <p:spPr bwMode="black">
          <a:xfrm>
            <a:off x="0" y="6589713"/>
            <a:ext cx="644366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ru-RU" sz="1400">
                <a:solidFill>
                  <a:srgbClr val="FF0000"/>
                </a:solidFill>
              </a:rPr>
              <a:t>Совещание ЛРБ – март 2010</a:t>
            </a:r>
            <a:r>
              <a:rPr lang="en-US" sz="1400">
                <a:solidFill>
                  <a:srgbClr val="FF0000"/>
                </a:solidFill>
              </a:rPr>
              <a:t>                                                        </a:t>
            </a:r>
            <a:r>
              <a:rPr lang="ru-RU" sz="1400">
                <a:solidFill>
                  <a:srgbClr val="FF0000"/>
                </a:solidFill>
              </a:rPr>
              <a:t>О.В. Белов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91" r:id="rId1"/>
    <p:sldLayoutId id="2147486792" r:id="rId2"/>
    <p:sldLayoutId id="2147486793" r:id="rId3"/>
    <p:sldLayoutId id="2147486794" r:id="rId4"/>
    <p:sldLayoutId id="2147486795" r:id="rId5"/>
    <p:sldLayoutId id="2147486796" r:id="rId6"/>
    <p:sldLayoutId id="2147486797" r:id="rId7"/>
    <p:sldLayoutId id="2147486798" r:id="rId8"/>
    <p:sldLayoutId id="2147486799" r:id="rId9"/>
    <p:sldLayoutId id="2147486800" r:id="rId10"/>
    <p:sldLayoutId id="214748680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Tahoma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•"/>
        <a:defRPr sz="14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669088"/>
          </a:xfrm>
          <a:prstGeom prst="rect">
            <a:avLst/>
          </a:prstGeom>
          <a:gradFill rotWithShape="1">
            <a:gsLst>
              <a:gs pos="0">
                <a:srgbClr val="EEB000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z="2400" b="0">
              <a:solidFill>
                <a:srgbClr val="224568"/>
              </a:solidFill>
              <a:latin typeface="Verdana" pitchFamily="34" charset="0"/>
            </a:endParaRPr>
          </a:p>
        </p:txBody>
      </p:sp>
      <p:sp>
        <p:nvSpPr>
          <p:cNvPr id="11267" name="Rectangle 3"/>
          <p:cNvSpPr>
            <a:spLocks noChangeArrowheads="1"/>
          </p:cNvSpPr>
          <p:nvPr userDrawn="1"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245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11268" name="Rectangle 4"/>
          <p:cNvSpPr>
            <a:spLocks noChangeArrowheads="1"/>
          </p:cNvSpPr>
          <p:nvPr userDrawn="1"/>
        </p:nvSpPr>
        <p:spPr bwMode="black">
          <a:xfrm>
            <a:off x="0" y="6589713"/>
            <a:ext cx="6605588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r>
              <a:rPr lang="ru-RU" sz="1400">
                <a:solidFill>
                  <a:srgbClr val="FF0000"/>
                </a:solidFill>
              </a:rPr>
              <a:t>Совещание ЛРБ – март 2010</a:t>
            </a:r>
            <a:r>
              <a:rPr lang="en-US" sz="1400">
                <a:solidFill>
                  <a:srgbClr val="FF0000"/>
                </a:solidFill>
              </a:rPr>
              <a:t>                                                        </a:t>
            </a:r>
            <a:r>
              <a:rPr lang="ru-RU" sz="1400">
                <a:solidFill>
                  <a:srgbClr val="FF0000"/>
                </a:solidFill>
              </a:rPr>
              <a:t>О.В. Белов</a:t>
            </a:r>
          </a:p>
        </p:txBody>
      </p:sp>
      <p:sp>
        <p:nvSpPr>
          <p:cNvPr id="11269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224568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10434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5532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FF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4BF1680-E847-44BA-85C3-7354B8590B0D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02" r:id="rId1"/>
    <p:sldLayoutId id="2147486803" r:id="rId2"/>
    <p:sldLayoutId id="2147486804" r:id="rId3"/>
    <p:sldLayoutId id="2147486805" r:id="rId4"/>
    <p:sldLayoutId id="2147486806" r:id="rId5"/>
    <p:sldLayoutId id="2147486807" r:id="rId6"/>
    <p:sldLayoutId id="2147486808" r:id="rId7"/>
    <p:sldLayoutId id="2147486809" r:id="rId8"/>
    <p:sldLayoutId id="2147486810" r:id="rId9"/>
    <p:sldLayoutId id="2147486811" r:id="rId10"/>
    <p:sldLayoutId id="2147486812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6813" r:id="rId1"/>
    <p:sldLayoutId id="2147486814" r:id="rId2"/>
    <p:sldLayoutId id="2147486815" r:id="rId3"/>
    <p:sldLayoutId id="2147486816" r:id="rId4"/>
    <p:sldLayoutId id="2147486817" r:id="rId5"/>
    <p:sldLayoutId id="2147486818" r:id="rId6"/>
    <p:sldLayoutId id="2147486819" r:id="rId7"/>
    <p:sldLayoutId id="2147486820" r:id="rId8"/>
    <p:sldLayoutId id="2147486821" r:id="rId9"/>
    <p:sldLayoutId id="2147486822" r:id="rId10"/>
    <p:sldLayoutId id="2147486823" r:id="rId11"/>
  </p:sldLayoutIdLst>
  <p:timing>
    <p:tnLst>
      <p:par>
        <p:cTn id="1" dur="indefinite" restart="never" nodeType="tmRoot"/>
      </p:par>
    </p:tnLst>
  </p:timing>
  <p:txStyles>
    <p:titleStyle>
      <a:lvl1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Arial Unicode MS" pitchFamily="34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Arial Unicode MS" pitchFamily="34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Arial Unicode MS" pitchFamily="34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Arial Unicode MS" pitchFamily="34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Arial Unicode MS" pitchFamily="34" charset="-128"/>
        </a:defRPr>
      </a:lvl6pPr>
      <a:lvl7pPr marL="914400" algn="r" rtl="0" fontAlgn="base"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Arial Unicode MS" pitchFamily="34" charset="-128"/>
        </a:defRPr>
      </a:lvl7pPr>
      <a:lvl8pPr marL="1371600" algn="r" rtl="0" fontAlgn="base"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Arial Unicode MS" pitchFamily="34" charset="-128"/>
        </a:defRPr>
      </a:lvl8pPr>
      <a:lvl9pPr marL="1828800" algn="r" rtl="0" fontAlgn="base">
        <a:spcBef>
          <a:spcPct val="0"/>
        </a:spcBef>
        <a:spcAft>
          <a:spcPct val="0"/>
        </a:spcAft>
        <a:defRPr sz="3000" b="1">
          <a:solidFill>
            <a:schemeClr val="accent2"/>
          </a:solidFill>
          <a:latin typeface="Arial Unicode MS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669088"/>
          </a:xfrm>
          <a:prstGeom prst="rect">
            <a:avLst/>
          </a:prstGeom>
          <a:gradFill rotWithShape="1">
            <a:gsLst>
              <a:gs pos="0">
                <a:srgbClr val="EEB000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z="2400" b="0">
              <a:solidFill>
                <a:srgbClr val="224568"/>
              </a:solidFill>
              <a:latin typeface="Verdana" pitchFamily="34" charset="0"/>
            </a:endParaRPr>
          </a:p>
        </p:txBody>
      </p:sp>
      <p:sp>
        <p:nvSpPr>
          <p:cNvPr id="12291" name="Rectangle 3"/>
          <p:cNvSpPr>
            <a:spLocks noChangeArrowheads="1"/>
          </p:cNvSpPr>
          <p:nvPr userDrawn="1"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245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12292" name="Rectangle 4"/>
          <p:cNvSpPr>
            <a:spLocks noChangeArrowheads="1"/>
          </p:cNvSpPr>
          <p:nvPr userDrawn="1"/>
        </p:nvSpPr>
        <p:spPr bwMode="black">
          <a:xfrm>
            <a:off x="0" y="6589713"/>
            <a:ext cx="644366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ru-RU" sz="1400">
              <a:solidFill>
                <a:srgbClr val="FF0000"/>
              </a:solidFill>
            </a:endParaRPr>
          </a:p>
        </p:txBody>
      </p:sp>
      <p:sp>
        <p:nvSpPr>
          <p:cNvPr id="12293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solidFill>
            <a:srgbClr val="224568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24" r:id="rId1"/>
    <p:sldLayoutId id="2147486825" r:id="rId2"/>
    <p:sldLayoutId id="2147486826" r:id="rId3"/>
    <p:sldLayoutId id="2147486827" r:id="rId4"/>
    <p:sldLayoutId id="2147486828" r:id="rId5"/>
    <p:sldLayoutId id="2147486829" r:id="rId6"/>
    <p:sldLayoutId id="2147486830" r:id="rId7"/>
    <p:sldLayoutId id="2147486831" r:id="rId8"/>
    <p:sldLayoutId id="2147486832" r:id="rId9"/>
    <p:sldLayoutId id="2147486833" r:id="rId10"/>
    <p:sldLayoutId id="2147486834" r:id="rId11"/>
    <p:sldLayoutId id="2147486835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669088"/>
          </a:xfrm>
          <a:prstGeom prst="rect">
            <a:avLst/>
          </a:prstGeom>
          <a:gradFill rotWithShape="1">
            <a:gsLst>
              <a:gs pos="0">
                <a:srgbClr val="EEB000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ru-RU" sz="2400" b="0">
              <a:solidFill>
                <a:srgbClr val="224568"/>
              </a:solidFill>
              <a:latin typeface="Verdana" pitchFamily="34" charset="0"/>
            </a:endParaRPr>
          </a:p>
        </p:txBody>
      </p:sp>
      <p:sp>
        <p:nvSpPr>
          <p:cNvPr id="13315" name="Rectangle 3"/>
          <p:cNvSpPr>
            <a:spLocks noChangeArrowheads="1"/>
          </p:cNvSpPr>
          <p:nvPr userDrawn="1"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245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13316" name="Rectangle 4"/>
          <p:cNvSpPr>
            <a:spLocks noChangeArrowheads="1"/>
          </p:cNvSpPr>
          <p:nvPr userDrawn="1"/>
        </p:nvSpPr>
        <p:spPr bwMode="black">
          <a:xfrm>
            <a:off x="0" y="6597650"/>
            <a:ext cx="672306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ru-RU" sz="1400">
              <a:solidFill>
                <a:srgbClr val="FF0000"/>
              </a:solidFill>
            </a:endParaRPr>
          </a:p>
        </p:txBody>
      </p:sp>
      <p:sp>
        <p:nvSpPr>
          <p:cNvPr id="13317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1196975"/>
          </a:xfrm>
          <a:prstGeom prst="rect">
            <a:avLst/>
          </a:prstGeom>
          <a:solidFill>
            <a:srgbClr val="224568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36" r:id="rId1"/>
    <p:sldLayoutId id="2147486837" r:id="rId2"/>
    <p:sldLayoutId id="2147486838" r:id="rId3"/>
    <p:sldLayoutId id="2147486839" r:id="rId4"/>
    <p:sldLayoutId id="2147486840" r:id="rId5"/>
    <p:sldLayoutId id="2147486841" r:id="rId6"/>
    <p:sldLayoutId id="2147486842" r:id="rId7"/>
    <p:sldLayoutId id="2147486843" r:id="rId8"/>
    <p:sldLayoutId id="2147486844" r:id="rId9"/>
    <p:sldLayoutId id="2147486845" r:id="rId10"/>
    <p:sldLayoutId id="2147486846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 userDrawn="1"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245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14339" name="Rectangle 3"/>
          <p:cNvSpPr>
            <a:spLocks noChangeArrowheads="1"/>
          </p:cNvSpPr>
          <p:nvPr userDrawn="1"/>
        </p:nvSpPr>
        <p:spPr bwMode="black">
          <a:xfrm>
            <a:off x="0" y="6589713"/>
            <a:ext cx="687705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ru-RU" sz="1800">
              <a:solidFill>
                <a:srgbClr val="FF0000"/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224568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14341" name="Rectangle 4"/>
          <p:cNvSpPr>
            <a:spLocks noChangeArrowheads="1"/>
          </p:cNvSpPr>
          <p:nvPr userDrawn="1"/>
        </p:nvSpPr>
        <p:spPr bwMode="black">
          <a:xfrm>
            <a:off x="0" y="6589713"/>
            <a:ext cx="644366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ru-RU" sz="1400">
              <a:solidFill>
                <a:srgbClr val="FF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847" r:id="rId1"/>
    <p:sldLayoutId id="2147486848" r:id="rId2"/>
    <p:sldLayoutId id="2147486849" r:id="rId3"/>
    <p:sldLayoutId id="2147486850" r:id="rId4"/>
    <p:sldLayoutId id="2147486851" r:id="rId5"/>
    <p:sldLayoutId id="2147486852" r:id="rId6"/>
    <p:sldLayoutId id="2147486853" r:id="rId7"/>
    <p:sldLayoutId id="2147486854" r:id="rId8"/>
    <p:sldLayoutId id="2147486855" r:id="rId9"/>
    <p:sldLayoutId id="2147486856" r:id="rId10"/>
    <p:sldLayoutId id="2147486857" r:id="rId11"/>
    <p:sldLayoutId id="2147486858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 userDrawn="1"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24568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 sz="1600" b="0">
              <a:solidFill>
                <a:srgbClr val="000000"/>
              </a:solidFill>
            </a:endParaRPr>
          </a:p>
        </p:txBody>
      </p:sp>
      <p:sp>
        <p:nvSpPr>
          <p:cNvPr id="14339" name="Rectangle 3"/>
          <p:cNvSpPr>
            <a:spLocks noChangeArrowheads="1"/>
          </p:cNvSpPr>
          <p:nvPr userDrawn="1"/>
        </p:nvSpPr>
        <p:spPr bwMode="black">
          <a:xfrm>
            <a:off x="0" y="6589713"/>
            <a:ext cx="687705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endParaRPr lang="ru-RU" sz="1800">
              <a:solidFill>
                <a:srgbClr val="FF0000"/>
              </a:solidFill>
            </a:endParaRPr>
          </a:p>
        </p:txBody>
      </p:sp>
      <p:sp>
        <p:nvSpPr>
          <p:cNvPr id="14340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224568"/>
          </a:solidFill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l"/>
            <a:endParaRPr lang="ru-RU" sz="1600" b="0">
              <a:solidFill>
                <a:srgbClr val="000000"/>
              </a:solidFill>
            </a:endParaRPr>
          </a:p>
        </p:txBody>
      </p:sp>
      <p:sp>
        <p:nvSpPr>
          <p:cNvPr id="14341" name="Rectangle 4"/>
          <p:cNvSpPr>
            <a:spLocks noChangeArrowheads="1"/>
          </p:cNvSpPr>
          <p:nvPr userDrawn="1"/>
        </p:nvSpPr>
        <p:spPr bwMode="black">
          <a:xfrm>
            <a:off x="0" y="6589713"/>
            <a:ext cx="6443663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/>
            <a:endParaRPr lang="ru-RU" sz="14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01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62" r:id="rId1"/>
    <p:sldLayoutId id="2147486863" r:id="rId2"/>
    <p:sldLayoutId id="2147486864" r:id="rId3"/>
    <p:sldLayoutId id="2147486865" r:id="rId4"/>
    <p:sldLayoutId id="2147486866" r:id="rId5"/>
    <p:sldLayoutId id="2147486867" r:id="rId6"/>
    <p:sldLayoutId id="2147486868" r:id="rId7"/>
    <p:sldLayoutId id="2147486869" r:id="rId8"/>
    <p:sldLayoutId id="2147486870" r:id="rId9"/>
    <p:sldLayoutId id="2147486871" r:id="rId10"/>
    <p:sldLayoutId id="2147486872" r:id="rId11"/>
    <p:sldLayoutId id="2147486873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 userDrawn="1"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245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 userDrawn="1"/>
        </p:nvSpPr>
        <p:spPr bwMode="black">
          <a:xfrm>
            <a:off x="0" y="6589713"/>
            <a:ext cx="687705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ru-RU" sz="1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0" name="Rectangle 4"/>
          <p:cNvSpPr>
            <a:spLocks noChangeArrowheads="1"/>
          </p:cNvSpPr>
          <p:nvPr userDrawn="1"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224568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341" name="Rectangle 4"/>
          <p:cNvSpPr>
            <a:spLocks noChangeArrowheads="1"/>
          </p:cNvSpPr>
          <p:nvPr userDrawn="1"/>
        </p:nvSpPr>
        <p:spPr bwMode="black">
          <a:xfrm>
            <a:off x="0" y="6589713"/>
            <a:ext cx="644366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ru-RU" sz="1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17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875" r:id="rId1"/>
    <p:sldLayoutId id="2147486876" r:id="rId2"/>
    <p:sldLayoutId id="2147486877" r:id="rId3"/>
    <p:sldLayoutId id="2147486878" r:id="rId4"/>
    <p:sldLayoutId id="2147486879" r:id="rId5"/>
    <p:sldLayoutId id="2147486880" r:id="rId6"/>
    <p:sldLayoutId id="2147486881" r:id="rId7"/>
    <p:sldLayoutId id="2147486882" r:id="rId8"/>
    <p:sldLayoutId id="2147486883" r:id="rId9"/>
    <p:sldLayoutId id="2147486884" r:id="rId10"/>
    <p:sldLayoutId id="2147486885" r:id="rId11"/>
    <p:sldLayoutId id="2147486886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on-2 copy"/>
          <p:cNvPicPr>
            <a:picLocks noChangeAspect="1" noChangeArrowheads="1"/>
          </p:cNvPicPr>
          <p:nvPr userDrawn="1"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3"/>
          <p:cNvSpPr>
            <a:spLocks noChangeArrowheads="1"/>
          </p:cNvSpPr>
          <p:nvPr userDrawn="1"/>
        </p:nvSpPr>
        <p:spPr bwMode="auto">
          <a:xfrm>
            <a:off x="0" y="6524625"/>
            <a:ext cx="9144000" cy="333375"/>
          </a:xfrm>
          <a:prstGeom prst="rect">
            <a:avLst/>
          </a:prstGeom>
          <a:gradFill rotWithShape="1">
            <a:gsLst>
              <a:gs pos="0">
                <a:srgbClr val="DDDDDD">
                  <a:alpha val="46999"/>
                </a:srgbClr>
              </a:gs>
              <a:gs pos="100000">
                <a:srgbClr val="666666">
                  <a:alpha val="46999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4956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11413" y="6524625"/>
            <a:ext cx="41052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49562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524625"/>
            <a:ext cx="213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CF4134E-37E5-45E9-A006-B3740FB94B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03" r:id="rId1"/>
    <p:sldLayoutId id="2147486704" r:id="rId2"/>
    <p:sldLayoutId id="2147486705" r:id="rId3"/>
    <p:sldLayoutId id="2147486706" r:id="rId4"/>
    <p:sldLayoutId id="2147486707" r:id="rId5"/>
    <p:sldLayoutId id="2147486708" r:id="rId6"/>
    <p:sldLayoutId id="2147486709" r:id="rId7"/>
    <p:sldLayoutId id="2147486710" r:id="rId8"/>
    <p:sldLayoutId id="2147486711" r:id="rId9"/>
    <p:sldLayoutId id="2147486712" r:id="rId10"/>
    <p:sldLayoutId id="2147486713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on-2 copy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5" b="342"/>
          <a:stretch>
            <a:fillRect/>
          </a:stretch>
        </p:blipFill>
        <p:spPr bwMode="auto">
          <a:xfrm>
            <a:off x="0" y="0"/>
            <a:ext cx="9144000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ChangeArrowheads="1"/>
          </p:cNvSpPr>
          <p:nvPr userDrawn="1"/>
        </p:nvSpPr>
        <p:spPr bwMode="auto">
          <a:xfrm>
            <a:off x="0" y="1557338"/>
            <a:ext cx="8172450" cy="71913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3076" name="Rectangle 4"/>
          <p:cNvSpPr>
            <a:spLocks noChangeArrowheads="1"/>
          </p:cNvSpPr>
          <p:nvPr userDrawn="1"/>
        </p:nvSpPr>
        <p:spPr bwMode="auto">
          <a:xfrm>
            <a:off x="7956550" y="1557338"/>
            <a:ext cx="1187450" cy="719137"/>
          </a:xfrm>
          <a:prstGeom prst="rect">
            <a:avLst/>
          </a:prstGeom>
          <a:solidFill>
            <a:srgbClr val="33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3077" name="Rectangle 5"/>
          <p:cNvSpPr>
            <a:spLocks noChangeArrowheads="1"/>
          </p:cNvSpPr>
          <p:nvPr userDrawn="1"/>
        </p:nvSpPr>
        <p:spPr bwMode="auto">
          <a:xfrm>
            <a:off x="7380288" y="0"/>
            <a:ext cx="1763712" cy="1196975"/>
          </a:xfrm>
          <a:prstGeom prst="rect">
            <a:avLst/>
          </a:prstGeom>
          <a:solidFill>
            <a:srgbClr val="CCECFF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3078" name="Rectangle 6"/>
          <p:cNvSpPr>
            <a:spLocks noChangeArrowheads="1"/>
          </p:cNvSpPr>
          <p:nvPr userDrawn="1"/>
        </p:nvSpPr>
        <p:spPr bwMode="auto">
          <a:xfrm>
            <a:off x="3132138" y="2276475"/>
            <a:ext cx="6011862" cy="4581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3079" name="AutoShape 7"/>
          <p:cNvSpPr>
            <a:spLocks noChangeArrowheads="1"/>
          </p:cNvSpPr>
          <p:nvPr userDrawn="1"/>
        </p:nvSpPr>
        <p:spPr bwMode="auto">
          <a:xfrm>
            <a:off x="7092950" y="704850"/>
            <a:ext cx="1727200" cy="1716088"/>
          </a:xfrm>
          <a:prstGeom prst="plus">
            <a:avLst>
              <a:gd name="adj" fmla="val 47671"/>
            </a:avLst>
          </a:prstGeom>
          <a:gradFill rotWithShape="1">
            <a:gsLst>
              <a:gs pos="0">
                <a:srgbClr val="FFFFFF"/>
              </a:gs>
              <a:gs pos="100000">
                <a:srgbClr val="767676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3080" name="Rectangle 8"/>
          <p:cNvSpPr>
            <a:spLocks noChangeArrowheads="1"/>
          </p:cNvSpPr>
          <p:nvPr userDrawn="1"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3081" name="Rectangle 9"/>
          <p:cNvSpPr>
            <a:spLocks noChangeArrowheads="1"/>
          </p:cNvSpPr>
          <p:nvPr userDrawn="1"/>
        </p:nvSpPr>
        <p:spPr bwMode="auto">
          <a:xfrm>
            <a:off x="3124200" y="6237288"/>
            <a:ext cx="2895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solidFill>
                  <a:schemeClr val="bg1"/>
                </a:solidFill>
              </a:rPr>
              <a:t>104th session of JINR SC</a:t>
            </a:r>
          </a:p>
        </p:txBody>
      </p:sp>
      <p:sp>
        <p:nvSpPr>
          <p:cNvPr id="5417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2525" y="6524625"/>
            <a:ext cx="2895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3366CC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3083" name="Rectangle 11"/>
          <p:cNvSpPr>
            <a:spLocks noChangeArrowheads="1"/>
          </p:cNvSpPr>
          <p:nvPr userDrawn="1"/>
        </p:nvSpPr>
        <p:spPr bwMode="auto">
          <a:xfrm>
            <a:off x="0" y="2276475"/>
            <a:ext cx="3132138" cy="2808288"/>
          </a:xfrm>
          <a:prstGeom prst="rect">
            <a:avLst/>
          </a:prstGeom>
          <a:gradFill rotWithShape="1">
            <a:gsLst>
              <a:gs pos="0">
                <a:srgbClr val="000000">
                  <a:alpha val="21001"/>
                </a:srgbClr>
              </a:gs>
              <a:gs pos="100000">
                <a:srgbClr val="CCE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0" y="4868863"/>
            <a:ext cx="3132138" cy="1655762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3085" name="Rectangle 13"/>
          <p:cNvSpPr>
            <a:spLocks noChangeArrowheads="1"/>
          </p:cNvSpPr>
          <p:nvPr userDrawn="1"/>
        </p:nvSpPr>
        <p:spPr bwMode="auto">
          <a:xfrm>
            <a:off x="0" y="6524625"/>
            <a:ext cx="3132138" cy="333375"/>
          </a:xfrm>
          <a:prstGeom prst="rect">
            <a:avLst/>
          </a:prstGeom>
          <a:solidFill>
            <a:srgbClr val="33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541710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524625"/>
            <a:ext cx="213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3366CC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1EE8AAB-27C9-4E39-A697-B7F9D3F6F3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3087" name="Text Box 15"/>
          <p:cNvSpPr txBox="1">
            <a:spLocks noChangeArrowheads="1"/>
          </p:cNvSpPr>
          <p:nvPr userDrawn="1"/>
        </p:nvSpPr>
        <p:spPr bwMode="auto">
          <a:xfrm>
            <a:off x="8820150" y="0"/>
            <a:ext cx="323850" cy="3968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000" smtClean="0">
                <a:solidFill>
                  <a:schemeClr val="bg1"/>
                </a:solidFill>
              </a:rPr>
              <a:t>I.</a:t>
            </a:r>
            <a:endParaRPr lang="ru-RU" sz="2000" smtClean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14" r:id="rId1"/>
    <p:sldLayoutId id="2147486715" r:id="rId2"/>
    <p:sldLayoutId id="2147486716" r:id="rId3"/>
    <p:sldLayoutId id="2147486717" r:id="rId4"/>
    <p:sldLayoutId id="2147486718" r:id="rId5"/>
    <p:sldLayoutId id="2147486719" r:id="rId6"/>
    <p:sldLayoutId id="2147486720" r:id="rId7"/>
    <p:sldLayoutId id="2147486721" r:id="rId8"/>
    <p:sldLayoutId id="2147486722" r:id="rId9"/>
    <p:sldLayoutId id="2147486723" r:id="rId10"/>
    <p:sldLayoutId id="2147486724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on-2 copy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5" b="342"/>
          <a:stretch>
            <a:fillRect/>
          </a:stretch>
        </p:blipFill>
        <p:spPr bwMode="auto">
          <a:xfrm>
            <a:off x="0" y="0"/>
            <a:ext cx="9144000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 userDrawn="1"/>
        </p:nvSpPr>
        <p:spPr bwMode="auto">
          <a:xfrm>
            <a:off x="0" y="1557338"/>
            <a:ext cx="8172450" cy="50323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4100" name="Rectangle 4"/>
          <p:cNvSpPr>
            <a:spLocks noChangeArrowheads="1"/>
          </p:cNvSpPr>
          <p:nvPr userDrawn="1"/>
        </p:nvSpPr>
        <p:spPr bwMode="auto">
          <a:xfrm>
            <a:off x="7956550" y="1557338"/>
            <a:ext cx="1187450" cy="503237"/>
          </a:xfrm>
          <a:prstGeom prst="rect">
            <a:avLst/>
          </a:prstGeom>
          <a:solidFill>
            <a:srgbClr val="33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4101" name="AutoShape 5"/>
          <p:cNvSpPr>
            <a:spLocks noChangeArrowheads="1"/>
          </p:cNvSpPr>
          <p:nvPr userDrawn="1"/>
        </p:nvSpPr>
        <p:spPr bwMode="auto">
          <a:xfrm>
            <a:off x="7092950" y="704850"/>
            <a:ext cx="1727200" cy="1716088"/>
          </a:xfrm>
          <a:prstGeom prst="plus">
            <a:avLst>
              <a:gd name="adj" fmla="val 47671"/>
            </a:avLst>
          </a:prstGeom>
          <a:gradFill rotWithShape="1">
            <a:gsLst>
              <a:gs pos="0">
                <a:srgbClr val="FFFFFF"/>
              </a:gs>
              <a:gs pos="100000">
                <a:srgbClr val="767676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4102" name="Rectangle 6"/>
          <p:cNvSpPr>
            <a:spLocks noChangeArrowheads="1"/>
          </p:cNvSpPr>
          <p:nvPr userDrawn="1"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4103" name="Rectangle 7"/>
          <p:cNvSpPr>
            <a:spLocks noChangeArrowheads="1"/>
          </p:cNvSpPr>
          <p:nvPr userDrawn="1"/>
        </p:nvSpPr>
        <p:spPr bwMode="auto">
          <a:xfrm>
            <a:off x="3124200" y="6237288"/>
            <a:ext cx="2895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solidFill>
                  <a:schemeClr val="bg1"/>
                </a:solidFill>
              </a:rPr>
              <a:t>104th session of JINR SC</a:t>
            </a:r>
          </a:p>
        </p:txBody>
      </p:sp>
      <p:sp>
        <p:nvSpPr>
          <p:cNvPr id="4104" name="Rectangle 8"/>
          <p:cNvSpPr>
            <a:spLocks noChangeArrowheads="1"/>
          </p:cNvSpPr>
          <p:nvPr userDrawn="1"/>
        </p:nvSpPr>
        <p:spPr bwMode="auto">
          <a:xfrm>
            <a:off x="0" y="2060575"/>
            <a:ext cx="6011863" cy="3024188"/>
          </a:xfrm>
          <a:prstGeom prst="rect">
            <a:avLst/>
          </a:prstGeom>
          <a:gradFill rotWithShape="1">
            <a:gsLst>
              <a:gs pos="0">
                <a:srgbClr val="000000">
                  <a:alpha val="21001"/>
                </a:srgbClr>
              </a:gs>
              <a:gs pos="100000">
                <a:srgbClr val="CCE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4105" name="Rectangle 9"/>
          <p:cNvSpPr>
            <a:spLocks noChangeArrowheads="1"/>
          </p:cNvSpPr>
          <p:nvPr userDrawn="1"/>
        </p:nvSpPr>
        <p:spPr bwMode="auto">
          <a:xfrm>
            <a:off x="0" y="4868863"/>
            <a:ext cx="6011863" cy="1655762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4106" name="Rectangle 10"/>
          <p:cNvSpPr>
            <a:spLocks noChangeArrowheads="1"/>
          </p:cNvSpPr>
          <p:nvPr userDrawn="1"/>
        </p:nvSpPr>
        <p:spPr bwMode="auto">
          <a:xfrm>
            <a:off x="0" y="6526213"/>
            <a:ext cx="7812088" cy="333375"/>
          </a:xfrm>
          <a:prstGeom prst="rect">
            <a:avLst/>
          </a:prstGeom>
          <a:solidFill>
            <a:srgbClr val="33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54477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524625"/>
            <a:ext cx="213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3366CC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75E6447-376F-4B87-A283-00AE196120B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544780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92525" y="6524625"/>
            <a:ext cx="2895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4109" name="Rectangle 13"/>
          <p:cNvSpPr>
            <a:spLocks noChangeArrowheads="1"/>
          </p:cNvSpPr>
          <p:nvPr userDrawn="1"/>
        </p:nvSpPr>
        <p:spPr bwMode="auto">
          <a:xfrm>
            <a:off x="5973763" y="2060575"/>
            <a:ext cx="3170237" cy="4464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25" r:id="rId1"/>
    <p:sldLayoutId id="2147486726" r:id="rId2"/>
    <p:sldLayoutId id="2147486727" r:id="rId3"/>
    <p:sldLayoutId id="2147486728" r:id="rId4"/>
    <p:sldLayoutId id="2147486729" r:id="rId5"/>
    <p:sldLayoutId id="2147486730" r:id="rId6"/>
    <p:sldLayoutId id="2147486731" r:id="rId7"/>
    <p:sldLayoutId id="2147486732" r:id="rId8"/>
    <p:sldLayoutId id="2147486733" r:id="rId9"/>
    <p:sldLayoutId id="2147486734" r:id="rId10"/>
    <p:sldLayoutId id="2147486735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on-2 copy"/>
          <p:cNvPicPr>
            <a:picLocks noChangeAspect="1" noChangeArrowheads="1"/>
          </p:cNvPicPr>
          <p:nvPr userDrawn="1"/>
        </p:nvPicPr>
        <p:blipFill>
          <a:blip r:embed="rId1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 userDrawn="1"/>
        </p:nvSpPr>
        <p:spPr bwMode="auto">
          <a:xfrm>
            <a:off x="0" y="6524625"/>
            <a:ext cx="9144000" cy="333375"/>
          </a:xfrm>
          <a:prstGeom prst="rect">
            <a:avLst/>
          </a:prstGeom>
          <a:gradFill rotWithShape="1">
            <a:gsLst>
              <a:gs pos="0">
                <a:srgbClr val="DDDDDD">
                  <a:alpha val="46999"/>
                </a:srgbClr>
              </a:gs>
              <a:gs pos="100000">
                <a:srgbClr val="666666">
                  <a:alpha val="46999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5816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89713"/>
            <a:ext cx="2895600" cy="26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8163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524625"/>
            <a:ext cx="213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FD03FC0E-FF06-4568-AC03-BA7F414A68E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36" r:id="rId1"/>
    <p:sldLayoutId id="2147486737" r:id="rId2"/>
    <p:sldLayoutId id="2147486738" r:id="rId3"/>
    <p:sldLayoutId id="2147486739" r:id="rId4"/>
    <p:sldLayoutId id="2147486740" r:id="rId5"/>
    <p:sldLayoutId id="2147486741" r:id="rId6"/>
    <p:sldLayoutId id="2147486742" r:id="rId7"/>
    <p:sldLayoutId id="2147486743" r:id="rId8"/>
    <p:sldLayoutId id="2147486744" r:id="rId9"/>
    <p:sldLayoutId id="2147486745" r:id="rId10"/>
    <p:sldLayoutId id="2147486746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on-3 copy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8803" name="Oval 3"/>
          <p:cNvSpPr>
            <a:spLocks noChangeArrowheads="1"/>
          </p:cNvSpPr>
          <p:nvPr userDrawn="1"/>
        </p:nvSpPr>
        <p:spPr bwMode="auto">
          <a:xfrm>
            <a:off x="2627313" y="-603250"/>
            <a:ext cx="3097212" cy="2447925"/>
          </a:xfrm>
          <a:prstGeom prst="ellipse">
            <a:avLst/>
          </a:prstGeom>
          <a:gradFill rotWithShape="1">
            <a:gsLst>
              <a:gs pos="0">
                <a:schemeClr val="bg1">
                  <a:alpha val="80000"/>
                </a:schemeClr>
              </a:gs>
              <a:gs pos="100000">
                <a:schemeClr val="bg1">
                  <a:gamma/>
                  <a:shade val="46275"/>
                  <a:invGamma/>
                  <a:alpha val="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l">
              <a:defRPr/>
            </a:pPr>
            <a:endParaRPr lang="ru-RU" sz="1600" b="0">
              <a:cs typeface="+mn-cs"/>
            </a:endParaRPr>
          </a:p>
        </p:txBody>
      </p:sp>
      <p:sp>
        <p:nvSpPr>
          <p:cNvPr id="6148" name="Rectangle 4"/>
          <p:cNvSpPr>
            <a:spLocks noChangeArrowheads="1"/>
          </p:cNvSpPr>
          <p:nvPr userDrawn="1"/>
        </p:nvSpPr>
        <p:spPr bwMode="auto">
          <a:xfrm>
            <a:off x="0" y="6524625"/>
            <a:ext cx="9144000" cy="333375"/>
          </a:xfrm>
          <a:prstGeom prst="rect">
            <a:avLst/>
          </a:prstGeom>
          <a:gradFill rotWithShape="1">
            <a:gsLst>
              <a:gs pos="0">
                <a:srgbClr val="DDDDDD">
                  <a:alpha val="46999"/>
                </a:srgbClr>
              </a:gs>
              <a:gs pos="100000">
                <a:srgbClr val="666666">
                  <a:alpha val="46999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ru-RU" sz="1600" b="0"/>
          </a:p>
        </p:txBody>
      </p:sp>
      <p:pic>
        <p:nvPicPr>
          <p:cNvPr id="6149" name="Picture 5" descr="logo_50_JINR_eng"/>
          <p:cNvPicPr>
            <a:picLocks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3" y="0"/>
            <a:ext cx="75882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0" name="WordArt 6"/>
          <p:cNvSpPr>
            <a:spLocks noChangeArrowheads="1" noChangeShapeType="1" noTextEdit="1"/>
          </p:cNvSpPr>
          <p:nvPr userDrawn="1"/>
        </p:nvSpPr>
        <p:spPr bwMode="auto">
          <a:xfrm>
            <a:off x="4276725" y="115888"/>
            <a:ext cx="1871663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l"/>
            <a:r>
              <a:rPr lang="en-US" sz="1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JOINT INSTITUTE for</a:t>
            </a:r>
          </a:p>
          <a:p>
            <a:pPr algn="l"/>
            <a:r>
              <a:rPr lang="en-US" sz="14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Arial Black"/>
              </a:rPr>
              <a:t>NUCLEAR RESEARCH </a:t>
            </a:r>
            <a:endParaRPr lang="ru-RU" sz="14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FFFF"/>
              </a:solidFill>
              <a:latin typeface="Arial Black"/>
            </a:endParaRPr>
          </a:p>
        </p:txBody>
      </p:sp>
      <p:sp>
        <p:nvSpPr>
          <p:cNvPr id="58880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76625" y="6524625"/>
            <a:ext cx="2895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bg1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588808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524625"/>
            <a:ext cx="213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6E61C288-F70F-4446-B79F-C40584C6786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47" r:id="rId1"/>
    <p:sldLayoutId id="2147486748" r:id="rId2"/>
    <p:sldLayoutId id="2147486749" r:id="rId3"/>
    <p:sldLayoutId id="2147486750" r:id="rId4"/>
    <p:sldLayoutId id="2147486751" r:id="rId5"/>
    <p:sldLayoutId id="2147486752" r:id="rId6"/>
    <p:sldLayoutId id="2147486753" r:id="rId7"/>
    <p:sldLayoutId id="2147486754" r:id="rId8"/>
    <p:sldLayoutId id="2147486755" r:id="rId9"/>
    <p:sldLayoutId id="2147486756" r:id="rId10"/>
    <p:sldLayoutId id="2147486757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/>
          <p:cNvSpPr>
            <a:spLocks noChangeArrowheads="1"/>
          </p:cNvSpPr>
          <p:nvPr userDrawn="1"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rgbClr val="2245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7171" name="Rectangle 4"/>
          <p:cNvSpPr>
            <a:spLocks noChangeArrowheads="1"/>
          </p:cNvSpPr>
          <p:nvPr userDrawn="1"/>
        </p:nvSpPr>
        <p:spPr bwMode="black">
          <a:xfrm>
            <a:off x="0" y="6589713"/>
            <a:ext cx="6877050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l"/>
            <a:endParaRPr lang="ru-RU" sz="1400">
              <a:solidFill>
                <a:srgbClr val="FF0000"/>
              </a:solidFill>
            </a:endParaRPr>
          </a:p>
        </p:txBody>
      </p:sp>
      <p:sp>
        <p:nvSpPr>
          <p:cNvPr id="7172" name="Rectangle 5"/>
          <p:cNvSpPr>
            <a:spLocks noChangeArrowheads="1"/>
          </p:cNvSpPr>
          <p:nvPr userDrawn="1"/>
        </p:nvSpPr>
        <p:spPr bwMode="auto">
          <a:xfrm>
            <a:off x="0" y="0"/>
            <a:ext cx="9144000" cy="765175"/>
          </a:xfrm>
          <a:prstGeom prst="rect">
            <a:avLst/>
          </a:prstGeom>
          <a:solidFill>
            <a:srgbClr val="224568"/>
          </a:solidFill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6133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553200"/>
            <a:ext cx="914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FF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310058C-69CF-43FD-A8F7-0615FC9A8B59}" type="slidenum">
              <a:rPr lang="en-GB" altLang="fr-FR"/>
              <a:pPr>
                <a:defRPr/>
              </a:pPr>
              <a:t>‹#›</a:t>
            </a:fld>
            <a:endParaRPr lang="en-GB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58" r:id="rId1"/>
    <p:sldLayoutId id="2147486759" r:id="rId2"/>
    <p:sldLayoutId id="2147486760" r:id="rId3"/>
    <p:sldLayoutId id="2147486761" r:id="rId4"/>
    <p:sldLayoutId id="2147486762" r:id="rId5"/>
    <p:sldLayoutId id="2147486763" r:id="rId6"/>
    <p:sldLayoutId id="2147486764" r:id="rId7"/>
    <p:sldLayoutId id="2147486765" r:id="rId8"/>
    <p:sldLayoutId id="2147486766" r:id="rId9"/>
    <p:sldLayoutId id="2147486767" r:id="rId10"/>
    <p:sldLayoutId id="2147486768" r:id="rId11"/>
    <p:sldLayoutId id="2147486769" r:id="rId12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81613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1600" b="0">
                <a:cs typeface="+mn-cs"/>
              </a:endParaRPr>
            </a:p>
          </p:txBody>
        </p:sp>
        <p:sp>
          <p:nvSpPr>
            <p:cNvPr id="81613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1600" b="0">
                <a:cs typeface="+mn-cs"/>
              </a:endParaRPr>
            </a:p>
          </p:txBody>
        </p:sp>
        <p:sp>
          <p:nvSpPr>
            <p:cNvPr id="81613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1600" b="0">
                <a:cs typeface="+mn-cs"/>
              </a:endParaRPr>
            </a:p>
          </p:txBody>
        </p:sp>
        <p:grpSp>
          <p:nvGrpSpPr>
            <p:cNvPr id="820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81613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81613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81613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81613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81613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81614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81614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81614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81614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81614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81614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81614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  <p:sp>
            <p:nvSpPr>
              <p:cNvPr id="81614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l">
                  <a:defRPr/>
                </a:pPr>
                <a:endParaRPr lang="ru-RU" sz="1600" b="0">
                  <a:cs typeface="+mn-cs"/>
                </a:endParaRPr>
              </a:p>
            </p:txBody>
          </p:sp>
        </p:grpSp>
        <p:sp>
          <p:nvSpPr>
            <p:cNvPr id="81614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1600" b="0">
                <a:cs typeface="+mn-cs"/>
              </a:endParaRPr>
            </a:p>
          </p:txBody>
        </p:sp>
        <p:sp>
          <p:nvSpPr>
            <p:cNvPr id="81614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1600" b="0">
                <a:cs typeface="+mn-cs"/>
              </a:endParaRPr>
            </a:p>
          </p:txBody>
        </p:sp>
        <p:sp>
          <p:nvSpPr>
            <p:cNvPr id="81615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1600" b="0">
                <a:cs typeface="+mn-cs"/>
              </a:endParaRPr>
            </a:p>
          </p:txBody>
        </p:sp>
        <p:sp>
          <p:nvSpPr>
            <p:cNvPr id="8207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>
                <a:gd name="T0" fmla="*/ 733 w 717"/>
                <a:gd name="T1" fmla="*/ 845 h 845"/>
                <a:gd name="T2" fmla="*/ 733 w 717"/>
                <a:gd name="T3" fmla="*/ 821 h 845"/>
                <a:gd name="T4" fmla="*/ 590 w 717"/>
                <a:gd name="T5" fmla="*/ 605 h 845"/>
                <a:gd name="T6" fmla="*/ 414 w 717"/>
                <a:gd name="T7" fmla="*/ 396 h 845"/>
                <a:gd name="T8" fmla="*/ 229 w 717"/>
                <a:gd name="T9" fmla="*/ 192 h 845"/>
                <a:gd name="T10" fmla="*/ 17 w 717"/>
                <a:gd name="T11" fmla="*/ 0 h 845"/>
                <a:gd name="T12" fmla="*/ 0 w 717"/>
                <a:gd name="T13" fmla="*/ 0 h 845"/>
                <a:gd name="T14" fmla="*/ 217 w 717"/>
                <a:gd name="T15" fmla="*/ 198 h 845"/>
                <a:gd name="T16" fmla="*/ 408 w 717"/>
                <a:gd name="T17" fmla="*/ 408 h 845"/>
                <a:gd name="T18" fmla="*/ 584 w 717"/>
                <a:gd name="T19" fmla="*/ 623 h 845"/>
                <a:gd name="T20" fmla="*/ 733 w 717"/>
                <a:gd name="T21" fmla="*/ 845 h 845"/>
                <a:gd name="T22" fmla="*/ 733 w 717"/>
                <a:gd name="T23" fmla="*/ 845 h 84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08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>
                <a:gd name="T0" fmla="*/ 415 w 407"/>
                <a:gd name="T1" fmla="*/ 414 h 414"/>
                <a:gd name="T2" fmla="*/ 415 w 407"/>
                <a:gd name="T3" fmla="*/ 396 h 414"/>
                <a:gd name="T4" fmla="*/ 230 w 407"/>
                <a:gd name="T5" fmla="*/ 192 h 414"/>
                <a:gd name="T6" fmla="*/ 12 w 407"/>
                <a:gd name="T7" fmla="*/ 0 h 414"/>
                <a:gd name="T8" fmla="*/ 0 w 407"/>
                <a:gd name="T9" fmla="*/ 0 h 414"/>
                <a:gd name="T10" fmla="*/ 108 w 407"/>
                <a:gd name="T11" fmla="*/ 102 h 414"/>
                <a:gd name="T12" fmla="*/ 224 w 407"/>
                <a:gd name="T13" fmla="*/ 204 h 414"/>
                <a:gd name="T14" fmla="*/ 415 w 407"/>
                <a:gd name="T15" fmla="*/ 414 h 414"/>
                <a:gd name="T16" fmla="*/ 415 w 407"/>
                <a:gd name="T17" fmla="*/ 414 h 41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1615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sz="1600" b="0">
                <a:cs typeface="+mn-cs"/>
              </a:endParaRPr>
            </a:p>
          </p:txBody>
        </p:sp>
        <p:sp>
          <p:nvSpPr>
            <p:cNvPr id="8210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>
                <a:gd name="T0" fmla="*/ 602 w 586"/>
                <a:gd name="T1" fmla="*/ 0 h 599"/>
                <a:gd name="T2" fmla="*/ 584 w 586"/>
                <a:gd name="T3" fmla="*/ 0 h 599"/>
                <a:gd name="T4" fmla="*/ 415 w 586"/>
                <a:gd name="T5" fmla="*/ 132 h 599"/>
                <a:gd name="T6" fmla="*/ 265 w 586"/>
                <a:gd name="T7" fmla="*/ 270 h 599"/>
                <a:gd name="T8" fmla="*/ 120 w 586"/>
                <a:gd name="T9" fmla="*/ 420 h 599"/>
                <a:gd name="T10" fmla="*/ 0 w 586"/>
                <a:gd name="T11" fmla="*/ 575 h 599"/>
                <a:gd name="T12" fmla="*/ 0 w 586"/>
                <a:gd name="T13" fmla="*/ 599 h 599"/>
                <a:gd name="T14" fmla="*/ 120 w 586"/>
                <a:gd name="T15" fmla="*/ 432 h 599"/>
                <a:gd name="T16" fmla="*/ 265 w 586"/>
                <a:gd name="T17" fmla="*/ 282 h 599"/>
                <a:gd name="T18" fmla="*/ 421 w 586"/>
                <a:gd name="T19" fmla="*/ 138 h 599"/>
                <a:gd name="T20" fmla="*/ 602 w 586"/>
                <a:gd name="T21" fmla="*/ 0 h 599"/>
                <a:gd name="T22" fmla="*/ 602 w 586"/>
                <a:gd name="T23" fmla="*/ 0 h 59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11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>
                <a:gd name="T0" fmla="*/ 277 w 269"/>
                <a:gd name="T1" fmla="*/ 0 h 252"/>
                <a:gd name="T2" fmla="*/ 259 w 269"/>
                <a:gd name="T3" fmla="*/ 0 h 252"/>
                <a:gd name="T4" fmla="*/ 120 w 269"/>
                <a:gd name="T5" fmla="*/ 114 h 252"/>
                <a:gd name="T6" fmla="*/ 60 w 269"/>
                <a:gd name="T7" fmla="*/ 174 h 252"/>
                <a:gd name="T8" fmla="*/ 0 w 269"/>
                <a:gd name="T9" fmla="*/ 234 h 252"/>
                <a:gd name="T10" fmla="*/ 0 w 269"/>
                <a:gd name="T11" fmla="*/ 252 h 252"/>
                <a:gd name="T12" fmla="*/ 126 w 269"/>
                <a:gd name="T13" fmla="*/ 120 h 252"/>
                <a:gd name="T14" fmla="*/ 277 w 269"/>
                <a:gd name="T15" fmla="*/ 0 h 252"/>
                <a:gd name="T16" fmla="*/ 277 w 269"/>
                <a:gd name="T17" fmla="*/ 0 h 2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12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13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14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821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8218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19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20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21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8222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8216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217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81616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77813"/>
            <a:ext cx="8785225" cy="1139825"/>
          </a:xfrm>
          <a:prstGeom prst="rect">
            <a:avLst/>
          </a:prstGeom>
          <a:gradFill rotWithShape="1">
            <a:gsLst>
              <a:gs pos="0">
                <a:srgbClr val="0066FF">
                  <a:gamma/>
                  <a:shade val="46275"/>
                  <a:invGamma/>
                </a:srgbClr>
              </a:gs>
              <a:gs pos="50000">
                <a:srgbClr val="0066FF"/>
              </a:gs>
              <a:gs pos="100000">
                <a:srgbClr val="0066FF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81616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1800" y="6513513"/>
            <a:ext cx="21336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1pPr>
          </a:lstStyle>
          <a:p>
            <a:pPr>
              <a:defRPr/>
            </a:pPr>
            <a:fld id="{246248EA-A560-4DF0-B32C-2D1043F82B00}" type="datetimeFigureOut">
              <a:rPr lang="ru-RU"/>
              <a:pPr>
                <a:defRPr/>
              </a:pPr>
              <a:t>03.07.2017</a:t>
            </a:fld>
            <a:r>
              <a:rPr lang="ru-RU"/>
              <a:t>25.09.2008</a:t>
            </a:r>
            <a:endParaRPr lang="en-US"/>
          </a:p>
        </p:txBody>
      </p:sp>
      <p:sp>
        <p:nvSpPr>
          <p:cNvPr id="81616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63713" y="6462713"/>
            <a:ext cx="56165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104th session of JINR SC</a:t>
            </a:r>
          </a:p>
        </p:txBody>
      </p:sp>
      <p:sp>
        <p:nvSpPr>
          <p:cNvPr id="81617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2133600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1pPr>
          </a:lstStyle>
          <a:p>
            <a:pPr>
              <a:defRPr/>
            </a:pPr>
            <a:fld id="{89F70BBF-FC92-456F-B24D-94B1B279CF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1617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860" r:id="rId1"/>
    <p:sldLayoutId id="2147486770" r:id="rId2"/>
    <p:sldLayoutId id="2147486771" r:id="rId3"/>
    <p:sldLayoutId id="2147486772" r:id="rId4"/>
    <p:sldLayoutId id="2147486773" r:id="rId5"/>
    <p:sldLayoutId id="2147486774" r:id="rId6"/>
    <p:sldLayoutId id="2147486775" r:id="rId7"/>
    <p:sldLayoutId id="2147486776" r:id="rId8"/>
    <p:sldLayoutId id="2147486777" r:id="rId9"/>
    <p:sldLayoutId id="2147486778" r:id="rId10"/>
    <p:sldLayoutId id="2147486779" r:id="rId11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on-2 copy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75" b="342"/>
          <a:stretch>
            <a:fillRect/>
          </a:stretch>
        </p:blipFill>
        <p:spPr bwMode="auto">
          <a:xfrm>
            <a:off x="0" y="0"/>
            <a:ext cx="9144000" cy="558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 userDrawn="1"/>
        </p:nvSpPr>
        <p:spPr bwMode="auto">
          <a:xfrm>
            <a:off x="995363" y="1557338"/>
            <a:ext cx="8172450" cy="719137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9220" name="Rectangle 4"/>
          <p:cNvSpPr>
            <a:spLocks noChangeArrowheads="1"/>
          </p:cNvSpPr>
          <p:nvPr userDrawn="1"/>
        </p:nvSpPr>
        <p:spPr bwMode="auto">
          <a:xfrm>
            <a:off x="0" y="1557338"/>
            <a:ext cx="1187450" cy="719137"/>
          </a:xfrm>
          <a:prstGeom prst="rect">
            <a:avLst/>
          </a:prstGeom>
          <a:solidFill>
            <a:srgbClr val="33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9221" name="Rectangle 5"/>
          <p:cNvSpPr>
            <a:spLocks noChangeArrowheads="1"/>
          </p:cNvSpPr>
          <p:nvPr userDrawn="1"/>
        </p:nvSpPr>
        <p:spPr bwMode="auto">
          <a:xfrm>
            <a:off x="0" y="0"/>
            <a:ext cx="1187450" cy="1555750"/>
          </a:xfrm>
          <a:prstGeom prst="rect">
            <a:avLst/>
          </a:prstGeom>
          <a:solidFill>
            <a:srgbClr val="CCECFF">
              <a:alpha val="4117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9222" name="Rectangle 6"/>
          <p:cNvSpPr>
            <a:spLocks noChangeArrowheads="1"/>
          </p:cNvSpPr>
          <p:nvPr userDrawn="1"/>
        </p:nvSpPr>
        <p:spPr bwMode="auto">
          <a:xfrm>
            <a:off x="0" y="2276475"/>
            <a:ext cx="6024563" cy="45815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pic>
        <p:nvPicPr>
          <p:cNvPr id="9223" name="Picture 7" descr="logo_50_JINR_eng"/>
          <p:cNvPicPr>
            <a:picLocks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74625"/>
            <a:ext cx="984250" cy="114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AutoShape 8"/>
          <p:cNvSpPr>
            <a:spLocks noChangeArrowheads="1"/>
          </p:cNvSpPr>
          <p:nvPr userDrawn="1"/>
        </p:nvSpPr>
        <p:spPr bwMode="auto">
          <a:xfrm>
            <a:off x="323850" y="671513"/>
            <a:ext cx="1727200" cy="1716087"/>
          </a:xfrm>
          <a:prstGeom prst="plus">
            <a:avLst>
              <a:gd name="adj" fmla="val 47671"/>
            </a:avLst>
          </a:prstGeom>
          <a:gradFill rotWithShape="1">
            <a:gsLst>
              <a:gs pos="0">
                <a:srgbClr val="FFFFFF"/>
              </a:gs>
              <a:gs pos="100000">
                <a:srgbClr val="767676">
                  <a:alpha val="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9225" name="Rectangle 9"/>
          <p:cNvSpPr>
            <a:spLocks noChangeArrowheads="1"/>
          </p:cNvSpPr>
          <p:nvPr userDrawn="1"/>
        </p:nvSpPr>
        <p:spPr bwMode="auto">
          <a:xfrm>
            <a:off x="0" y="6524625"/>
            <a:ext cx="9144000" cy="333375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9226" name="Rectangle 10"/>
          <p:cNvSpPr>
            <a:spLocks noChangeArrowheads="1"/>
          </p:cNvSpPr>
          <p:nvPr userDrawn="1"/>
        </p:nvSpPr>
        <p:spPr bwMode="auto">
          <a:xfrm>
            <a:off x="3124200" y="6237288"/>
            <a:ext cx="2895600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>
                <a:solidFill>
                  <a:schemeClr val="bg1"/>
                </a:solidFill>
              </a:rPr>
              <a:t>104th session of JINR SC</a:t>
            </a:r>
          </a:p>
        </p:txBody>
      </p:sp>
      <p:sp>
        <p:nvSpPr>
          <p:cNvPr id="822283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58888" y="6524625"/>
            <a:ext cx="2895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3366CC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104th session of JINR SC</a:t>
            </a:r>
            <a:endParaRPr lang="ru-RU"/>
          </a:p>
        </p:txBody>
      </p:sp>
      <p:sp>
        <p:nvSpPr>
          <p:cNvPr id="9228" name="Rectangle 12"/>
          <p:cNvSpPr>
            <a:spLocks noChangeArrowheads="1"/>
          </p:cNvSpPr>
          <p:nvPr userDrawn="1"/>
        </p:nvSpPr>
        <p:spPr bwMode="auto">
          <a:xfrm>
            <a:off x="6011863" y="2276475"/>
            <a:ext cx="3132137" cy="2808288"/>
          </a:xfrm>
          <a:prstGeom prst="rect">
            <a:avLst/>
          </a:prstGeom>
          <a:gradFill rotWithShape="1">
            <a:gsLst>
              <a:gs pos="0">
                <a:srgbClr val="000000">
                  <a:alpha val="21001"/>
                </a:srgbClr>
              </a:gs>
              <a:gs pos="100000">
                <a:srgbClr val="CCE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9229" name="Rectangle 13"/>
          <p:cNvSpPr>
            <a:spLocks noChangeArrowheads="1"/>
          </p:cNvSpPr>
          <p:nvPr userDrawn="1"/>
        </p:nvSpPr>
        <p:spPr bwMode="auto">
          <a:xfrm>
            <a:off x="6011863" y="4868863"/>
            <a:ext cx="3132137" cy="1655762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9230" name="Rectangle 14"/>
          <p:cNvSpPr>
            <a:spLocks noChangeArrowheads="1"/>
          </p:cNvSpPr>
          <p:nvPr userDrawn="1"/>
        </p:nvSpPr>
        <p:spPr bwMode="auto">
          <a:xfrm>
            <a:off x="6011863" y="6524625"/>
            <a:ext cx="3132137" cy="333375"/>
          </a:xfrm>
          <a:prstGeom prst="rect">
            <a:avLst/>
          </a:prstGeom>
          <a:solidFill>
            <a:srgbClr val="33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1600" b="0"/>
          </a:p>
        </p:txBody>
      </p:sp>
      <p:sp>
        <p:nvSpPr>
          <p:cNvPr id="822287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9925" y="6524625"/>
            <a:ext cx="2133600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033EF71-662E-4F1F-B2D3-1B524AEEA2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780" r:id="rId1"/>
    <p:sldLayoutId id="2147486781" r:id="rId2"/>
    <p:sldLayoutId id="2147486782" r:id="rId3"/>
    <p:sldLayoutId id="2147486783" r:id="rId4"/>
    <p:sldLayoutId id="2147486784" r:id="rId5"/>
    <p:sldLayoutId id="2147486785" r:id="rId6"/>
    <p:sldLayoutId id="2147486786" r:id="rId7"/>
    <p:sldLayoutId id="2147486787" r:id="rId8"/>
    <p:sldLayoutId id="2147486788" r:id="rId9"/>
    <p:sldLayoutId id="2147486789" r:id="rId10"/>
    <p:sldLayoutId id="2147486790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6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slideLayout" Target="../slideLayouts/slideLayout16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6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17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8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87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5.xml"/><Relationship Id="rId4" Type="http://schemas.openxmlformats.org/officeDocument/2006/relationships/image" Target="../media/image50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7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png"/><Relationship Id="rId10" Type="http://schemas.openxmlformats.org/officeDocument/2006/relationships/image" Target="../media/image60.gif"/><Relationship Id="rId4" Type="http://schemas.openxmlformats.org/officeDocument/2006/relationships/image" Target="../media/image54.png"/><Relationship Id="rId9" Type="http://schemas.openxmlformats.org/officeDocument/2006/relationships/image" Target="../media/image59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75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5.xml"/><Relationship Id="rId5" Type="http://schemas.openxmlformats.org/officeDocument/2006/relationships/image" Target="../media/image69.tiff"/><Relationship Id="rId4" Type="http://schemas.openxmlformats.org/officeDocument/2006/relationships/image" Target="../media/image68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5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175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7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77.png"/><Relationship Id="rId2" Type="http://schemas.openxmlformats.org/officeDocument/2006/relationships/slideLayout" Target="../slideLayouts/slideLayout17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6.png"/><Relationship Id="rId5" Type="http://schemas.openxmlformats.org/officeDocument/2006/relationships/image" Target="../media/image75.w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3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6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8" name="Rectangle 12"/>
          <p:cNvSpPr>
            <a:spLocks noChangeArrowheads="1"/>
          </p:cNvSpPr>
          <p:nvPr/>
        </p:nvSpPr>
        <p:spPr bwMode="auto">
          <a:xfrm>
            <a:off x="0" y="2128761"/>
            <a:ext cx="9144000" cy="167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45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Advanced computing</a:t>
            </a:r>
            <a:br>
              <a:rPr lang="en-US" sz="45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</a:br>
            <a:r>
              <a:rPr lang="en-US" sz="45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in radiation biophysics</a:t>
            </a:r>
            <a:endParaRPr lang="en-US" sz="4500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Rectangle 12"/>
          <p:cNvSpPr>
            <a:spLocks noChangeArrowheads="1"/>
          </p:cNvSpPr>
          <p:nvPr/>
        </p:nvSpPr>
        <p:spPr bwMode="auto">
          <a:xfrm>
            <a:off x="0" y="4296004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500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Oleg </a:t>
            </a:r>
            <a:r>
              <a:rPr lang="en-US" sz="2500" dirty="0" err="1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Belov</a:t>
            </a:r>
            <a:endParaRPr lang="en-US" sz="2500" dirty="0" smtClean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Times New Roman" pitchFamily="18" charset="0"/>
            </a:endParaRPr>
          </a:p>
          <a:p>
            <a:pPr>
              <a:lnSpc>
                <a:spcPct val="120000"/>
              </a:lnSpc>
              <a:defRPr/>
            </a:pPr>
            <a:r>
              <a:rPr lang="en-US" sz="2000" i="1" dirty="0" smtClean="0">
                <a:solidFill>
                  <a:srgbClr val="0033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Joint Institute for Nuclear Research</a:t>
            </a:r>
            <a:endParaRPr lang="en-US" sz="2000" i="1" dirty="0">
              <a:solidFill>
                <a:srgbClr val="0033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1"/>
            <a:ext cx="9144000" cy="130793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10" descr="https://indico.jinr.ru/conferenceDisplay.py/getLogo?confId=13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3" t="10248" b="5399"/>
          <a:stretch/>
        </p:blipFill>
        <p:spPr bwMode="auto">
          <a:xfrm>
            <a:off x="6829061" y="46297"/>
            <a:ext cx="2257063" cy="118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s://indico.jinr.ru/conferenceDisplay.py/getLogo?confId=13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4" r="48734" b="-1"/>
          <a:stretch/>
        </p:blipFill>
        <p:spPr bwMode="auto">
          <a:xfrm>
            <a:off x="34725" y="11573"/>
            <a:ext cx="2500132" cy="1283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0" y="6457950"/>
            <a:ext cx="9144000" cy="41910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Rectangle 12"/>
          <p:cNvSpPr>
            <a:spLocks noChangeArrowheads="1"/>
          </p:cNvSpPr>
          <p:nvPr/>
        </p:nvSpPr>
        <p:spPr bwMode="auto">
          <a:xfrm>
            <a:off x="0" y="6445473"/>
            <a:ext cx="9144000" cy="394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1800" dirty="0" err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Dubna</a:t>
            </a:r>
            <a:r>
              <a:rPr lang="en-US" sz="1800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ru-RU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201</a:t>
            </a:r>
            <a:r>
              <a:rPr lang="en-US" sz="1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Times New Roman" pitchFamily="18" charset="0"/>
              </a:rPr>
              <a:t>7</a:t>
            </a:r>
            <a:endParaRPr lang="en-US" sz="18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6572" y="121139"/>
            <a:ext cx="848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Simulation of radiation damage to DNA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269" y="1357086"/>
            <a:ext cx="5179588" cy="55009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9" t="4172"/>
          <a:stretch/>
        </p:blipFill>
        <p:spPr>
          <a:xfrm>
            <a:off x="1175656" y="1015999"/>
            <a:ext cx="7082972" cy="553130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43429" y="950006"/>
            <a:ext cx="1306286" cy="8933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7135" y="953703"/>
            <a:ext cx="20970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1. Simulating</a:t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the target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19209" y="6581001"/>
            <a:ext cx="347563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Modified from https://mappingignorance.org/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13940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0733" y="939189"/>
            <a:ext cx="26484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2</a:t>
            </a:r>
            <a:r>
              <a:rPr lang="en-US" sz="2400" dirty="0" smtClean="0">
                <a:solidFill>
                  <a:srgbClr val="C00000"/>
                </a:solidFill>
              </a:rPr>
              <a:t>. Simulating</a:t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the particle track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6572" y="121139"/>
            <a:ext cx="848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Simulation of radiation damage to DNA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32" t="5683" r="4386" b="67770"/>
          <a:stretch/>
        </p:blipFill>
        <p:spPr>
          <a:xfrm rot="5400000">
            <a:off x="4862922" y="1335143"/>
            <a:ext cx="3593279" cy="37623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t="5881" r="54849" b="67118"/>
          <a:stretch/>
        </p:blipFill>
        <p:spPr>
          <a:xfrm rot="5400000">
            <a:off x="1010462" y="1139475"/>
            <a:ext cx="2792375" cy="3695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68672" y="4562936"/>
            <a:ext cx="27093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baseline="30000" dirty="0" smtClean="0"/>
              <a:t>12</a:t>
            </a:r>
            <a:r>
              <a:rPr lang="en-US" sz="2000" b="0" dirty="0" smtClean="0"/>
              <a:t>C, 0.2 MeV/nucleon</a:t>
            </a:r>
            <a:endParaRPr lang="ru-RU" sz="2000" b="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441700" y="3464613"/>
            <a:ext cx="571500" cy="1009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878676" y="4537536"/>
            <a:ext cx="24913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/>
              <a:t>p</a:t>
            </a:r>
            <a:r>
              <a:rPr lang="en-US" sz="2000" b="0" baseline="30000" dirty="0" smtClean="0"/>
              <a:t>+</a:t>
            </a:r>
            <a:r>
              <a:rPr lang="en-US" sz="2000" b="0" dirty="0" smtClean="0"/>
              <a:t>, 0.2 MeV/nucleon</a:t>
            </a:r>
            <a:endParaRPr lang="ru-RU" sz="2000" b="0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673600" y="3267536"/>
            <a:ext cx="40513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7681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96" y="1277258"/>
            <a:ext cx="7414054" cy="504430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6572" y="121139"/>
            <a:ext cx="8483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Simulation of radiation damage to DNA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5120" y="953703"/>
            <a:ext cx="223971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3. Simulating</a:t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the DNA-track</a:t>
            </a:r>
            <a:br>
              <a:rPr lang="en-US" sz="2400" dirty="0" smtClean="0">
                <a:solidFill>
                  <a:srgbClr val="C00000"/>
                </a:solidFill>
              </a:rPr>
            </a:br>
            <a:r>
              <a:rPr lang="en-US" sz="2400" dirty="0" smtClean="0">
                <a:solidFill>
                  <a:srgbClr val="C00000"/>
                </a:solidFill>
              </a:rPr>
              <a:t>interaction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555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0" y="5188177"/>
            <a:ext cx="9144000" cy="1687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pic>
        <p:nvPicPr>
          <p:cNvPr id="23" name="Picture 4" descr="http://iverson.cm.utexas.edu/courses/310N/MOTD%20Fl05/ThymineDimer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148" y="3111645"/>
            <a:ext cx="3860800" cy="128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"/>
          <p:cNvSpPr>
            <a:spLocks noChangeArrowheads="1"/>
          </p:cNvSpPr>
          <p:nvPr/>
        </p:nvSpPr>
        <p:spPr bwMode="auto">
          <a:xfrm>
            <a:off x="297317" y="1316597"/>
            <a:ext cx="7018338" cy="3901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5750" indent="-285750" algn="l">
              <a:spcAft>
                <a:spcPts val="1500"/>
              </a:spcAft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srgbClr val="003399"/>
                </a:solidFill>
                <a:latin typeface="Arial"/>
                <a:cs typeface="Times New Roman" pitchFamily="18" charset="0"/>
              </a:rPr>
              <a:t>Thymine dimers</a:t>
            </a:r>
          </a:p>
          <a:p>
            <a:pPr marL="285750" indent="-285750" algn="l">
              <a:spcAft>
                <a:spcPts val="1500"/>
              </a:spcAft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srgbClr val="003399"/>
                </a:solidFill>
                <a:latin typeface="Arial"/>
                <a:cs typeface="Times New Roman" pitchFamily="18" charset="0"/>
              </a:rPr>
              <a:t>Base damage</a:t>
            </a:r>
            <a:endParaRPr lang="ru-RU" sz="2200" dirty="0">
              <a:solidFill>
                <a:srgbClr val="003399"/>
              </a:solidFill>
              <a:latin typeface="Arial"/>
              <a:cs typeface="Times New Roman" pitchFamily="18" charset="0"/>
            </a:endParaRPr>
          </a:p>
          <a:p>
            <a:pPr marL="285750" indent="-285750" algn="l">
              <a:spcAft>
                <a:spcPts val="1500"/>
              </a:spcAft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srgbClr val="003399"/>
                </a:solidFill>
                <a:latin typeface="Arial"/>
                <a:cs typeface="Times New Roman" pitchFamily="18" charset="0"/>
              </a:rPr>
              <a:t>DNA-DNA and DNA-protein crosslinks</a:t>
            </a:r>
            <a:endParaRPr lang="ru-RU" sz="2200" dirty="0">
              <a:solidFill>
                <a:srgbClr val="003399"/>
              </a:solidFill>
              <a:latin typeface="Arial"/>
              <a:cs typeface="Times New Roman" pitchFamily="18" charset="0"/>
            </a:endParaRPr>
          </a:p>
          <a:p>
            <a:pPr marL="285750" indent="-285750" algn="l">
              <a:spcAft>
                <a:spcPts val="1500"/>
              </a:spcAft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srgbClr val="003399"/>
                </a:solidFill>
                <a:latin typeface="Arial"/>
                <a:cs typeface="Times New Roman" pitchFamily="18" charset="0"/>
              </a:rPr>
              <a:t>Single-strand breaks</a:t>
            </a:r>
            <a:endParaRPr lang="ru-RU" sz="2200" dirty="0">
              <a:solidFill>
                <a:srgbClr val="003399"/>
              </a:solidFill>
              <a:latin typeface="Arial"/>
              <a:cs typeface="Times New Roman" pitchFamily="18" charset="0"/>
            </a:endParaRPr>
          </a:p>
          <a:p>
            <a:pPr marL="285750" indent="-285750" algn="l">
              <a:spcAft>
                <a:spcPts val="1500"/>
              </a:spcAft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srgbClr val="003399"/>
                </a:solidFill>
                <a:latin typeface="Arial"/>
                <a:cs typeface="Times New Roman" pitchFamily="18" charset="0"/>
              </a:rPr>
              <a:t>Double-strand breaks</a:t>
            </a:r>
            <a:endParaRPr lang="ru-RU" sz="2200" dirty="0">
              <a:solidFill>
                <a:srgbClr val="003399"/>
              </a:solidFill>
              <a:latin typeface="Arial"/>
              <a:cs typeface="Times New Roman" pitchFamily="18" charset="0"/>
            </a:endParaRPr>
          </a:p>
          <a:p>
            <a:pPr marL="285750" indent="-285750" algn="l">
              <a:spcAft>
                <a:spcPts val="1500"/>
              </a:spcAft>
              <a:buFont typeface="Wingdings" pitchFamily="2" charset="2"/>
              <a:buChar char="Ø"/>
              <a:defRPr/>
            </a:pPr>
            <a:r>
              <a:rPr lang="en-US" sz="2200" dirty="0">
                <a:solidFill>
                  <a:srgbClr val="003399"/>
                </a:solidFill>
                <a:latin typeface="Arial"/>
                <a:cs typeface="Times New Roman" pitchFamily="18" charset="0"/>
              </a:rPr>
              <a:t>Clustered damage</a:t>
            </a:r>
            <a:endParaRPr lang="ru-RU" sz="2200" dirty="0">
              <a:solidFill>
                <a:srgbClr val="003399"/>
              </a:solidFill>
              <a:latin typeface="Arial"/>
              <a:cs typeface="Times New Roman" pitchFamily="18" charset="0"/>
            </a:endParaRPr>
          </a:p>
          <a:p>
            <a:pPr marL="285750" indent="-285750" algn="l">
              <a:buFont typeface="Wingdings" pitchFamily="2" charset="2"/>
              <a:buChar char="Ø"/>
              <a:defRPr/>
            </a:pPr>
            <a:endParaRPr lang="ru-RU" sz="1500" b="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Font typeface="Wingdings" pitchFamily="2" charset="2"/>
              <a:buChar char="Ø"/>
              <a:defRPr/>
            </a:pPr>
            <a:endParaRPr lang="ru-RU" sz="1050" b="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l">
              <a:buFont typeface="Wingdings" pitchFamily="2" charset="2"/>
              <a:buChar char="Ø"/>
              <a:defRPr/>
            </a:pPr>
            <a:endParaRPr lang="ru-RU" sz="1500" b="0" dirty="0">
              <a:solidFill>
                <a:srgbClr val="00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 descr="http://academic.pgcc.edu/%7Ekroberts/Lecture/Chapter%207/07-22_PyrimidineDimer_L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6"/>
          <a:stretch/>
        </p:blipFill>
        <p:spPr bwMode="auto">
          <a:xfrm>
            <a:off x="6638332" y="1290344"/>
            <a:ext cx="2273794" cy="176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4" name="Picture 2" descr="http://achemicallife.files.wordpress.com/2012/12/dna_breaks.png?w=58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655" y="4851399"/>
            <a:ext cx="1878317" cy="177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0" name="Picture 8" descr="http://upload.wikimedia.org/wikipedia/commons/0/0a/Cross-linked_DNA_by_nitrogen_mustar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94"/>
          <a:stretch/>
        </p:blipFill>
        <p:spPr bwMode="auto">
          <a:xfrm>
            <a:off x="3498850" y="4790961"/>
            <a:ext cx="2943870" cy="1974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63"/>
          <a:stretch/>
        </p:blipFill>
        <p:spPr bwMode="auto">
          <a:xfrm>
            <a:off x="177800" y="4810125"/>
            <a:ext cx="3060700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821841" y="4566851"/>
            <a:ext cx="1184940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Aft>
                <a:spcPts val="1800"/>
              </a:spcAft>
              <a:defRPr/>
            </a:pPr>
            <a:r>
              <a:rPr lang="en-US" sz="800" i="1" dirty="0">
                <a:solidFill>
                  <a:srgbClr val="003399"/>
                </a:solidFill>
                <a:cs typeface="Times New Roman" pitchFamily="18" charset="0"/>
              </a:rPr>
              <a:t>Double-strand break</a:t>
            </a:r>
            <a:endParaRPr lang="ru-RU" sz="800" i="1" dirty="0">
              <a:solidFill>
                <a:srgbClr val="003399"/>
              </a:solidFill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02641" y="4576376"/>
            <a:ext cx="11176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Aft>
                <a:spcPts val="1800"/>
              </a:spcAft>
              <a:defRPr/>
            </a:pPr>
            <a:r>
              <a:rPr lang="en-US" sz="800" i="1" dirty="0">
                <a:solidFill>
                  <a:srgbClr val="003399"/>
                </a:solidFill>
                <a:cs typeface="Times New Roman" pitchFamily="18" charset="0"/>
              </a:rPr>
              <a:t>Singe-strand break</a:t>
            </a:r>
            <a:endParaRPr lang="ru-RU" sz="800" i="1" dirty="0">
              <a:solidFill>
                <a:srgbClr val="003399"/>
              </a:solidFill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9916" y="4604951"/>
            <a:ext cx="188615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Aft>
                <a:spcPts val="1800"/>
              </a:spcAft>
              <a:defRPr/>
            </a:pPr>
            <a:r>
              <a:rPr lang="en-US" i="1" dirty="0">
                <a:solidFill>
                  <a:srgbClr val="003399"/>
                </a:solidFill>
                <a:cs typeface="Times New Roman" pitchFamily="18" charset="0"/>
              </a:rPr>
              <a:t>Clustered DNA damage</a:t>
            </a:r>
            <a:endParaRPr lang="ru-RU" i="1" dirty="0">
              <a:solidFill>
                <a:srgbClr val="003399"/>
              </a:solidFill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54716" y="4611301"/>
            <a:ext cx="16120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spcAft>
                <a:spcPts val="1800"/>
              </a:spcAft>
              <a:defRPr/>
            </a:pPr>
            <a:r>
              <a:rPr lang="en-US" i="1" dirty="0">
                <a:solidFill>
                  <a:srgbClr val="003399"/>
                </a:solidFill>
                <a:cs typeface="Times New Roman" pitchFamily="18" charset="0"/>
              </a:rPr>
              <a:t>DNA-DNA crosslink</a:t>
            </a:r>
            <a:endParaRPr lang="ru-RU" i="1" dirty="0">
              <a:solidFill>
                <a:srgbClr val="003399"/>
              </a:solidFill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0"/>
            <a:ext cx="9144000" cy="1204686"/>
          </a:xfrm>
          <a:prstGeom prst="rect">
            <a:avLst/>
          </a:prstGeom>
          <a:solidFill>
            <a:srgbClr val="00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b="1">
              <a:solidFill>
                <a:srgbClr val="FFFFF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66266" y="111876"/>
            <a:ext cx="735342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State of the art in models of DNA repair</a:t>
            </a:r>
          </a:p>
          <a:p>
            <a:r>
              <a:rPr lang="en-US" sz="3000" dirty="0" smtClean="0">
                <a:solidFill>
                  <a:schemeClr val="bg1"/>
                </a:solidFill>
              </a:rPr>
              <a:t>and mutagenesis</a:t>
            </a:r>
            <a:endParaRPr lang="ru-RU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2322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achemicallife.files.wordpress.com/2012/12/dna_breaks.png?w=58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6"/>
          <a:stretch/>
        </p:blipFill>
        <p:spPr bwMode="auto">
          <a:xfrm>
            <a:off x="521969" y="2160816"/>
            <a:ext cx="1691333" cy="3703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76473" y="1402710"/>
            <a:ext cx="224287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FF"/>
                </a:solidFill>
              </a:rPr>
              <a:t>DNA damage</a:t>
            </a:r>
            <a:endParaRPr lang="ru-RU" sz="1500" dirty="0">
              <a:solidFill>
                <a:srgbClr val="0000FF"/>
              </a:solidFill>
            </a:endParaRPr>
          </a:p>
        </p:txBody>
      </p:sp>
      <p:sp>
        <p:nvSpPr>
          <p:cNvPr id="11" name="Стрелка влево 10"/>
          <p:cNvSpPr/>
          <p:nvPr/>
        </p:nvSpPr>
        <p:spPr>
          <a:xfrm rot="10800000">
            <a:off x="252912" y="3617921"/>
            <a:ext cx="2243137" cy="80953"/>
          </a:xfrm>
          <a:prstGeom prst="leftArrow">
            <a:avLst/>
          </a:prstGeom>
          <a:solidFill>
            <a:srgbClr val="CC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pic>
        <p:nvPicPr>
          <p:cNvPr id="12" name="Picture 2" descr="The nucleus of a nitrogen atom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576" y="3519743"/>
            <a:ext cx="298450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23"/>
          <p:cNvSpPr txBox="1">
            <a:spLocks noChangeArrowheads="1"/>
          </p:cNvSpPr>
          <p:nvPr/>
        </p:nvSpPr>
        <p:spPr bwMode="auto">
          <a:xfrm>
            <a:off x="53747" y="3730374"/>
            <a:ext cx="7345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800" dirty="0" smtClean="0">
                <a:solidFill>
                  <a:srgbClr val="FF0000"/>
                </a:solidFill>
                <a:latin typeface="Arial"/>
                <a:cs typeface="Times New Roman Cyr" pitchFamily="18" charset="0"/>
              </a:rPr>
              <a:t>Charged particle track</a:t>
            </a:r>
            <a:endParaRPr lang="ru-RU" sz="800" dirty="0">
              <a:solidFill>
                <a:srgbClr val="FF0000"/>
              </a:solidFill>
              <a:latin typeface="Arial"/>
              <a:cs typeface="Times New Roman Cyr" pitchFamily="18" charset="0"/>
            </a:endParaRPr>
          </a:p>
        </p:txBody>
      </p:sp>
      <p:pic>
        <p:nvPicPr>
          <p:cNvPr id="14" name="Picture 2" descr="https://achemicallife.files.wordpress.com/2012/12/dna_breaks.png?w=58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66"/>
          <a:stretch/>
        </p:blipFill>
        <p:spPr bwMode="auto">
          <a:xfrm>
            <a:off x="3805780" y="2237016"/>
            <a:ext cx="1669726" cy="365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5141186" y="2622549"/>
            <a:ext cx="1149460" cy="1174751"/>
            <a:chOff x="5141186" y="2622549"/>
            <a:chExt cx="1149460" cy="1174751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7738" y="2622549"/>
              <a:ext cx="812908" cy="11747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Прямая со стрелкой 16"/>
            <p:cNvCxnSpPr/>
            <p:nvPr/>
          </p:nvCxnSpPr>
          <p:spPr>
            <a:xfrm flipH="1">
              <a:off x="5141186" y="3334658"/>
              <a:ext cx="361951" cy="285750"/>
            </a:xfrm>
            <a:prstGeom prst="straightConnector1">
              <a:avLst/>
            </a:prstGeom>
            <a:ln w="19050">
              <a:solidFill>
                <a:srgbClr val="0033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 flipH="1">
              <a:off x="5236436" y="3417208"/>
              <a:ext cx="361951" cy="285750"/>
            </a:xfrm>
            <a:prstGeom prst="straightConnector1">
              <a:avLst/>
            </a:prstGeom>
            <a:ln w="19050">
              <a:solidFill>
                <a:srgbClr val="003366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Группа 18"/>
          <p:cNvGrpSpPr/>
          <p:nvPr/>
        </p:nvGrpSpPr>
        <p:grpSpPr>
          <a:xfrm>
            <a:off x="5169761" y="3863975"/>
            <a:ext cx="1141930" cy="971266"/>
            <a:chOff x="5169761" y="3863975"/>
            <a:chExt cx="1141930" cy="971266"/>
          </a:xfrm>
        </p:grpSpPr>
        <p:pic>
          <p:nvPicPr>
            <p:cNvPr id="20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7746" y="3923755"/>
              <a:ext cx="753945" cy="911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1" name="Прямая со стрелкой 20"/>
            <p:cNvCxnSpPr/>
            <p:nvPr/>
          </p:nvCxnSpPr>
          <p:spPr>
            <a:xfrm flipH="1" flipV="1">
              <a:off x="5204686" y="3863975"/>
              <a:ext cx="455296" cy="236221"/>
            </a:xfrm>
            <a:prstGeom prst="straightConnector1">
              <a:avLst/>
            </a:prstGeom>
            <a:ln w="19050">
              <a:solidFill>
                <a:srgbClr val="0033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Прямая со стрелкой 21"/>
            <p:cNvCxnSpPr/>
            <p:nvPr/>
          </p:nvCxnSpPr>
          <p:spPr>
            <a:xfrm flipH="1" flipV="1">
              <a:off x="5169761" y="3990975"/>
              <a:ext cx="455296" cy="236221"/>
            </a:xfrm>
            <a:prstGeom prst="straightConnector1">
              <a:avLst/>
            </a:prstGeom>
            <a:ln w="19050">
              <a:solidFill>
                <a:srgbClr val="003366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Прямоугольник 22"/>
          <p:cNvSpPr/>
          <p:nvPr/>
        </p:nvSpPr>
        <p:spPr>
          <a:xfrm>
            <a:off x="3533762" y="1260288"/>
            <a:ext cx="215397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FF"/>
                </a:solidFill>
              </a:rPr>
              <a:t>Enzymatic processes of DNA repair</a:t>
            </a:r>
            <a:endParaRPr lang="ru-RU" sz="1500" dirty="0">
              <a:solidFill>
                <a:srgbClr val="0000FF"/>
              </a:solidFill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6945311" y="2186216"/>
            <a:ext cx="1747221" cy="3655784"/>
            <a:chOff x="9656761" y="1551216"/>
            <a:chExt cx="1925639" cy="4029096"/>
          </a:xfrm>
        </p:grpSpPr>
        <p:pic>
          <p:nvPicPr>
            <p:cNvPr id="25" name="Picture 2" descr="https://achemicallife.files.wordpress.com/2012/12/dna_breaks.png?w=58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12" r="56851"/>
            <a:stretch/>
          </p:blipFill>
          <p:spPr bwMode="auto">
            <a:xfrm>
              <a:off x="9715501" y="1551216"/>
              <a:ext cx="1866899" cy="4029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https://achemicallife.files.wordpress.com/2012/12/dna_breaks.png?w=584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27" t="27260" r="56851" b="55916"/>
            <a:stretch/>
          </p:blipFill>
          <p:spPr bwMode="auto">
            <a:xfrm flipH="1">
              <a:off x="9656761" y="2786063"/>
              <a:ext cx="996951" cy="677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Прямоугольник 26"/>
          <p:cNvSpPr/>
          <p:nvPr/>
        </p:nvSpPr>
        <p:spPr>
          <a:xfrm>
            <a:off x="6775037" y="1323788"/>
            <a:ext cx="2153977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FF"/>
                </a:solidFill>
              </a:rPr>
              <a:t>Recovered DNA</a:t>
            </a:r>
            <a:endParaRPr lang="ru-RU" sz="1500" dirty="0">
              <a:solidFill>
                <a:srgbClr val="0000FF"/>
              </a:solidFill>
            </a:endParaRPr>
          </a:p>
        </p:txBody>
      </p:sp>
      <p:pic>
        <p:nvPicPr>
          <p:cNvPr id="28" name="Picture 7" descr="C:\Users\user\Downloads\_____33_burned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92944">
            <a:off x="3473672" y="2943963"/>
            <a:ext cx="1519937" cy="165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409439" y="3037453"/>
            <a:ext cx="78258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Wingdings" pitchFamily="2" charset="2"/>
              <a:buChar char="ü"/>
            </a:pPr>
            <a:r>
              <a:rPr lang="en-US" sz="6000" dirty="0">
                <a:solidFill>
                  <a:srgbClr val="FF6D6D"/>
                </a:solidFill>
              </a:rPr>
              <a:t> </a:t>
            </a:r>
            <a:endParaRPr lang="ru-RU" sz="6000" dirty="0">
              <a:solidFill>
                <a:srgbClr val="FF6D6D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93143" y="1146629"/>
            <a:ext cx="3381828" cy="52106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866260" y="111876"/>
            <a:ext cx="7353424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State of the art in models of DNA repair</a:t>
            </a:r>
            <a:endParaRPr lang="ru-RU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680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Прямоугольник 132"/>
          <p:cNvSpPr/>
          <p:nvPr/>
        </p:nvSpPr>
        <p:spPr>
          <a:xfrm>
            <a:off x="0" y="6313714"/>
            <a:ext cx="9144000" cy="544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pic>
        <p:nvPicPr>
          <p:cNvPr id="113" name="Picture 4" descr="http://iverson.cm.utexas.edu/courses/310N/MOTD%20Fl05/ThymineDimer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750" y="1648303"/>
            <a:ext cx="2763526" cy="92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199494" y="1072169"/>
            <a:ext cx="364538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dirty="0">
                <a:solidFill>
                  <a:srgbClr val="003399"/>
                </a:solidFill>
                <a:cs typeface="Times New Roman" pitchFamily="18" charset="0"/>
              </a:rPr>
              <a:t>SOS repair system</a:t>
            </a:r>
            <a:endParaRPr lang="ru-RU" sz="3000" dirty="0">
              <a:solidFill>
                <a:srgbClr val="003399"/>
              </a:solidFill>
              <a:cs typeface="Times New Roman" pitchFamily="18" charset="0"/>
            </a:endParaRPr>
          </a:p>
        </p:txBody>
      </p:sp>
      <p:sp>
        <p:nvSpPr>
          <p:cNvPr id="110" name="Text Box 111"/>
          <p:cNvSpPr txBox="1">
            <a:spLocks noChangeArrowheads="1"/>
          </p:cNvSpPr>
          <p:nvPr/>
        </p:nvSpPr>
        <p:spPr bwMode="auto">
          <a:xfrm>
            <a:off x="58513" y="4966606"/>
            <a:ext cx="495199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13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UV: ultraviolet irradiation</a:t>
            </a:r>
          </a:p>
          <a:p>
            <a:pPr algn="l" eaLnBrk="1" hangingPunct="1"/>
            <a:r>
              <a:rPr lang="en-US" sz="1300" b="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TD</a:t>
            </a:r>
            <a:r>
              <a:rPr lang="en-US" sz="13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: </a:t>
            </a:r>
            <a:r>
              <a:rPr lang="en-US" sz="1300" b="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thymine dimers</a:t>
            </a:r>
            <a:endParaRPr lang="en-US" sz="1300" b="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algn="l" eaLnBrk="1" hangingPunct="1"/>
            <a:r>
              <a:rPr lang="en-US" sz="1300" b="0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PhR</a:t>
            </a:r>
            <a:r>
              <a:rPr lang="en-US" sz="1300" b="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: </a:t>
            </a:r>
            <a:r>
              <a:rPr lang="en-US" sz="1300" b="0" dirty="0" err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Photoreactivation</a:t>
            </a:r>
            <a:endParaRPr lang="en-US" sz="1300" b="0" dirty="0" smtClean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algn="l" eaLnBrk="1" hangingPunct="1"/>
            <a:r>
              <a:rPr lang="en-US" sz="1300" b="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ER</a:t>
            </a:r>
            <a:r>
              <a:rPr lang="en-US" sz="13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: excision repair</a:t>
            </a:r>
          </a:p>
          <a:p>
            <a:pPr algn="l" eaLnBrk="1" hangingPunct="1"/>
            <a:r>
              <a:rPr lang="en-US" sz="1300" b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ssDNA</a:t>
            </a:r>
            <a:r>
              <a:rPr lang="en-US" sz="13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: single-stranded DNA</a:t>
            </a:r>
          </a:p>
          <a:p>
            <a:pPr algn="l" eaLnBrk="1" hangingPunct="1"/>
            <a:r>
              <a:rPr lang="en-US" sz="13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M: mutation</a:t>
            </a:r>
          </a:p>
          <a:p>
            <a:pPr algn="l" eaLnBrk="1" hangingPunct="1"/>
            <a:r>
              <a:rPr lang="en-US" sz="1300" b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RecA</a:t>
            </a:r>
            <a:r>
              <a:rPr lang="en-US" sz="13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, </a:t>
            </a:r>
            <a:r>
              <a:rPr lang="en-US" sz="1300" b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LexA</a:t>
            </a:r>
            <a:r>
              <a:rPr lang="en-US" sz="13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, </a:t>
            </a:r>
            <a:r>
              <a:rPr lang="en-US" sz="1300" b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RecA</a:t>
            </a:r>
            <a:r>
              <a:rPr lang="en-US" sz="13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*, </a:t>
            </a:r>
            <a:r>
              <a:rPr lang="en-US" sz="1300" b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UmuD</a:t>
            </a:r>
            <a:r>
              <a:rPr lang="en-US" sz="13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, </a:t>
            </a:r>
            <a:r>
              <a:rPr lang="en-US" sz="1300" b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UmuC</a:t>
            </a:r>
            <a:r>
              <a:rPr lang="en-US" sz="13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, </a:t>
            </a:r>
            <a:r>
              <a:rPr lang="en-US" sz="1300" b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UmuD</a:t>
            </a:r>
            <a:r>
              <a:rPr lang="en-US" sz="13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’, UmuD</a:t>
            </a:r>
            <a:r>
              <a:rPr lang="en-US" sz="1300" b="0" baseline="-25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2</a:t>
            </a:r>
            <a:r>
              <a:rPr lang="en-US" sz="13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,UmuD’</a:t>
            </a:r>
            <a:r>
              <a:rPr lang="en-US" sz="1300" b="0" baseline="-25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2</a:t>
            </a:r>
            <a:r>
              <a:rPr lang="en-US" sz="13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, </a:t>
            </a:r>
          </a:p>
          <a:p>
            <a:pPr algn="l" eaLnBrk="1" hangingPunct="1"/>
            <a:r>
              <a:rPr lang="en-US" sz="1300" b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UmuDD</a:t>
            </a:r>
            <a:r>
              <a:rPr lang="en-US" sz="13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’, UmuD</a:t>
            </a:r>
            <a:r>
              <a:rPr lang="en-US" sz="1300" b="0" baseline="-25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2</a:t>
            </a:r>
            <a:r>
              <a:rPr lang="en-US" sz="13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C, UmuD’</a:t>
            </a:r>
            <a:r>
              <a:rPr lang="en-US" sz="1300" b="0" baseline="-25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2</a:t>
            </a:r>
            <a:r>
              <a:rPr lang="en-US" sz="13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C, </a:t>
            </a:r>
            <a:r>
              <a:rPr lang="en-US" sz="1300" b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UmuDD’C</a:t>
            </a:r>
            <a:r>
              <a:rPr lang="en-US" sz="13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, Pol V </a:t>
            </a:r>
            <a:r>
              <a:rPr lang="en-US" sz="1300" b="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Mut</a:t>
            </a:r>
            <a:r>
              <a:rPr lang="en-US" sz="13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, Pol III, SSB</a:t>
            </a:r>
            <a:endParaRPr lang="ru-RU" sz="1300" b="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111" name="AutoShape 112"/>
          <p:cNvSpPr>
            <a:spLocks/>
          </p:cNvSpPr>
          <p:nvPr/>
        </p:nvSpPr>
        <p:spPr bwMode="auto">
          <a:xfrm>
            <a:off x="5031469" y="6192383"/>
            <a:ext cx="93663" cy="398462"/>
          </a:xfrm>
          <a:prstGeom prst="rightBrace">
            <a:avLst>
              <a:gd name="adj1" fmla="val 35452"/>
              <a:gd name="adj2" fmla="val 50000"/>
            </a:avLst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ru-RU" b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Text Box 113"/>
          <p:cNvSpPr txBox="1">
            <a:spLocks noChangeArrowheads="1"/>
          </p:cNvSpPr>
          <p:nvPr/>
        </p:nvSpPr>
        <p:spPr bwMode="auto">
          <a:xfrm>
            <a:off x="5072744" y="6246811"/>
            <a:ext cx="18870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14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– </a:t>
            </a:r>
            <a:r>
              <a:rPr lang="en-US" sz="1400" b="0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main </a:t>
            </a:r>
            <a:r>
              <a:rPr lang="en-US" sz="14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SOS proteins</a:t>
            </a:r>
            <a:endParaRPr lang="ru-RU" sz="1400" b="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42107" y="123367"/>
            <a:ext cx="860152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1500"/>
              </a:spcAft>
              <a:defRPr/>
            </a:pPr>
            <a:r>
              <a:rPr lang="en-US" sz="2800" dirty="0">
                <a:solidFill>
                  <a:srgbClr val="FFFFFF"/>
                </a:solidFill>
                <a:cs typeface="Times New Roman" pitchFamily="18" charset="0"/>
              </a:rPr>
              <a:t>Example of DNA repair system in bacterial cells</a:t>
            </a:r>
          </a:p>
        </p:txBody>
      </p:sp>
      <p:sp>
        <p:nvSpPr>
          <p:cNvPr id="5" name="AutoShape 135"/>
          <p:cNvSpPr>
            <a:spLocks noChangeArrowheads="1"/>
          </p:cNvSpPr>
          <p:nvPr/>
        </p:nvSpPr>
        <p:spPr bwMode="auto">
          <a:xfrm>
            <a:off x="3185207" y="3115126"/>
            <a:ext cx="371475" cy="92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6" name="AutoShape 136"/>
          <p:cNvSpPr>
            <a:spLocks noChangeArrowheads="1"/>
          </p:cNvSpPr>
          <p:nvPr/>
        </p:nvSpPr>
        <p:spPr bwMode="auto">
          <a:xfrm rot="7052886" flipV="1">
            <a:off x="6906307" y="4086676"/>
            <a:ext cx="479425" cy="34925"/>
          </a:xfrm>
          <a:prstGeom prst="rightArrow">
            <a:avLst>
              <a:gd name="adj1" fmla="val 50000"/>
              <a:gd name="adj2" fmla="val 343182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7" name="Text Box 137"/>
          <p:cNvSpPr txBox="1">
            <a:spLocks noChangeArrowheads="1"/>
          </p:cNvSpPr>
          <p:nvPr/>
        </p:nvSpPr>
        <p:spPr bwMode="auto">
          <a:xfrm>
            <a:off x="3047094" y="1807026"/>
            <a:ext cx="595313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ja-JP">
                <a:solidFill>
                  <a:srgbClr val="000000"/>
                </a:solidFill>
                <a:ea typeface="MS Mincho" pitchFamily="49" charset="-128"/>
              </a:rPr>
              <a:t>LexA</a:t>
            </a: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8" name="Text Box 138"/>
          <p:cNvSpPr txBox="1">
            <a:spLocks noChangeArrowheads="1"/>
          </p:cNvSpPr>
          <p:nvPr/>
        </p:nvSpPr>
        <p:spPr bwMode="auto">
          <a:xfrm>
            <a:off x="5655357" y="3073851"/>
            <a:ext cx="944563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ja-JP">
                <a:solidFill>
                  <a:srgbClr val="000000"/>
                </a:solidFill>
                <a:ea typeface="MS Mincho" pitchFamily="49" charset="-128"/>
              </a:rPr>
              <a:t>UmuD</a:t>
            </a:r>
            <a:r>
              <a:rPr lang="ru-RU" altLang="ja-JP" baseline="-25000">
                <a:solidFill>
                  <a:srgbClr val="000000"/>
                </a:solidFill>
                <a:ea typeface="MS Mincho" pitchFamily="49" charset="-128"/>
              </a:rPr>
              <a:t>2</a:t>
            </a:r>
            <a:r>
              <a:rPr lang="en-US" altLang="ja-JP">
                <a:solidFill>
                  <a:srgbClr val="000000"/>
                </a:solidFill>
                <a:ea typeface="MS Mincho" pitchFamily="49" charset="-128"/>
              </a:rPr>
              <a:t>C</a:t>
            </a: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9" name="Text Box 139"/>
          <p:cNvSpPr txBox="1">
            <a:spLocks noChangeArrowheads="1"/>
          </p:cNvSpPr>
          <p:nvPr/>
        </p:nvSpPr>
        <p:spPr bwMode="auto">
          <a:xfrm>
            <a:off x="5631544" y="3875539"/>
            <a:ext cx="960438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ja-JP">
                <a:solidFill>
                  <a:srgbClr val="000000"/>
                </a:solidFill>
                <a:ea typeface="MS Mincho" pitchFamily="49" charset="-128"/>
              </a:rPr>
              <a:t>UmuDD’C</a:t>
            </a: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10" name="Text Box 140"/>
          <p:cNvSpPr txBox="1">
            <a:spLocks noChangeArrowheads="1"/>
          </p:cNvSpPr>
          <p:nvPr/>
        </p:nvSpPr>
        <p:spPr bwMode="auto">
          <a:xfrm>
            <a:off x="5664882" y="4631189"/>
            <a:ext cx="947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ja-JP">
                <a:solidFill>
                  <a:srgbClr val="000000"/>
                </a:solidFill>
                <a:ea typeface="MS Mincho" pitchFamily="49" charset="-128"/>
              </a:rPr>
              <a:t>UmuD’</a:t>
            </a:r>
            <a:r>
              <a:rPr lang="ru-RU" altLang="ja-JP" baseline="-25000">
                <a:solidFill>
                  <a:srgbClr val="000000"/>
                </a:solidFill>
                <a:ea typeface="MS Mincho" pitchFamily="49" charset="-128"/>
              </a:rPr>
              <a:t>2</a:t>
            </a:r>
            <a:r>
              <a:rPr lang="en-US" altLang="ja-JP">
                <a:solidFill>
                  <a:srgbClr val="000000"/>
                </a:solidFill>
                <a:ea typeface="MS Mincho" pitchFamily="49" charset="-128"/>
              </a:rPr>
              <a:t>C</a:t>
            </a: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11" name="Line 141"/>
          <p:cNvSpPr>
            <a:spLocks noChangeShapeType="1"/>
          </p:cNvSpPr>
          <p:nvPr/>
        </p:nvSpPr>
        <p:spPr bwMode="auto">
          <a:xfrm>
            <a:off x="2991532" y="2264226"/>
            <a:ext cx="1557338" cy="0"/>
          </a:xfrm>
          <a:prstGeom prst="line">
            <a:avLst/>
          </a:prstGeom>
          <a:noFill/>
          <a:ln w="50800">
            <a:solidFill>
              <a:srgbClr val="66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2" name="Line 142"/>
          <p:cNvSpPr>
            <a:spLocks noChangeShapeType="1"/>
          </p:cNvSpPr>
          <p:nvPr/>
        </p:nvSpPr>
        <p:spPr bwMode="auto">
          <a:xfrm>
            <a:off x="2991532" y="2365826"/>
            <a:ext cx="1557338" cy="0"/>
          </a:xfrm>
          <a:prstGeom prst="line">
            <a:avLst/>
          </a:prstGeom>
          <a:noFill/>
          <a:ln w="50800">
            <a:solidFill>
              <a:srgbClr val="66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3" name="Oval 143"/>
          <p:cNvSpPr>
            <a:spLocks noChangeArrowheads="1"/>
          </p:cNvSpPr>
          <p:nvPr/>
        </p:nvSpPr>
        <p:spPr bwMode="auto">
          <a:xfrm>
            <a:off x="2543857" y="2048326"/>
            <a:ext cx="339725" cy="188913"/>
          </a:xfrm>
          <a:prstGeom prst="ellipse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lIns="64008" tIns="32004" rIns="64008" bIns="32004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14" name="Oval 144"/>
          <p:cNvSpPr>
            <a:spLocks noChangeArrowheads="1"/>
          </p:cNvSpPr>
          <p:nvPr/>
        </p:nvSpPr>
        <p:spPr bwMode="auto">
          <a:xfrm>
            <a:off x="3199494" y="2088014"/>
            <a:ext cx="187325" cy="119063"/>
          </a:xfrm>
          <a:prstGeom prst="ellipse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15" name="Text Box 145"/>
          <p:cNvSpPr txBox="1">
            <a:spLocks noChangeArrowheads="1"/>
          </p:cNvSpPr>
          <p:nvPr/>
        </p:nvSpPr>
        <p:spPr bwMode="auto">
          <a:xfrm>
            <a:off x="3602719" y="1983239"/>
            <a:ext cx="80327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ja-JP" i="1">
                <a:solidFill>
                  <a:srgbClr val="000000"/>
                </a:solidFill>
                <a:ea typeface="MS Mincho" pitchFamily="49" charset="-128"/>
              </a:rPr>
              <a:t>umuDC</a:t>
            </a: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16" name="AutoShape 146"/>
          <p:cNvSpPr>
            <a:spLocks noChangeArrowheads="1"/>
          </p:cNvSpPr>
          <p:nvPr/>
        </p:nvSpPr>
        <p:spPr bwMode="auto">
          <a:xfrm>
            <a:off x="3929744" y="2429326"/>
            <a:ext cx="30163" cy="128588"/>
          </a:xfrm>
          <a:prstGeom prst="downArrow">
            <a:avLst>
              <a:gd name="adj1" fmla="val 50000"/>
              <a:gd name="adj2" fmla="val 106579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17" name="Line 147"/>
          <p:cNvSpPr>
            <a:spLocks noChangeShapeType="1"/>
          </p:cNvSpPr>
          <p:nvPr/>
        </p:nvSpPr>
        <p:spPr bwMode="auto">
          <a:xfrm>
            <a:off x="3023282" y="2721426"/>
            <a:ext cx="1557338" cy="0"/>
          </a:xfrm>
          <a:prstGeom prst="line">
            <a:avLst/>
          </a:prstGeom>
          <a:noFill/>
          <a:ln w="50800">
            <a:solidFill>
              <a:srgbClr val="66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8" name="Line 148"/>
          <p:cNvSpPr>
            <a:spLocks noChangeShapeType="1"/>
          </p:cNvSpPr>
          <p:nvPr/>
        </p:nvSpPr>
        <p:spPr bwMode="auto">
          <a:xfrm>
            <a:off x="3023282" y="2823026"/>
            <a:ext cx="1557338" cy="0"/>
          </a:xfrm>
          <a:prstGeom prst="line">
            <a:avLst/>
          </a:prstGeom>
          <a:noFill/>
          <a:ln w="50800">
            <a:solidFill>
              <a:srgbClr val="66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9" name="AutoShape 149"/>
          <p:cNvSpPr>
            <a:spLocks noChangeArrowheads="1"/>
          </p:cNvSpPr>
          <p:nvPr/>
        </p:nvSpPr>
        <p:spPr bwMode="auto">
          <a:xfrm>
            <a:off x="3337607" y="2524576"/>
            <a:ext cx="92075" cy="122238"/>
          </a:xfrm>
          <a:prstGeom prst="flowChartDelay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20" name="AutoShape 150"/>
          <p:cNvSpPr>
            <a:spLocks noChangeArrowheads="1"/>
          </p:cNvSpPr>
          <p:nvPr/>
        </p:nvSpPr>
        <p:spPr bwMode="auto">
          <a:xfrm rot="10800000">
            <a:off x="3177269" y="2524576"/>
            <a:ext cx="93663" cy="122238"/>
          </a:xfrm>
          <a:prstGeom prst="flowChartDelay">
            <a:avLst/>
          </a:prstGeom>
          <a:gradFill rotWithShape="1">
            <a:gsLst>
              <a:gs pos="0">
                <a:srgbClr val="FF9900"/>
              </a:gs>
              <a:gs pos="100000">
                <a:srgbClr val="764700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21" name="Rectangle 151"/>
          <p:cNvSpPr>
            <a:spLocks noChangeArrowheads="1"/>
          </p:cNvSpPr>
          <p:nvPr/>
        </p:nvSpPr>
        <p:spPr bwMode="auto">
          <a:xfrm>
            <a:off x="2543857" y="2524576"/>
            <a:ext cx="339725" cy="152400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lIns="64008" tIns="32004" rIns="64008" bIns="32004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22" name="AutoShape 152"/>
          <p:cNvSpPr>
            <a:spLocks noChangeArrowheads="1"/>
          </p:cNvSpPr>
          <p:nvPr/>
        </p:nvSpPr>
        <p:spPr bwMode="auto">
          <a:xfrm>
            <a:off x="2696257" y="2261051"/>
            <a:ext cx="31750" cy="241300"/>
          </a:xfrm>
          <a:prstGeom prst="downArrow">
            <a:avLst>
              <a:gd name="adj1" fmla="val 50000"/>
              <a:gd name="adj2" fmla="val 190000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23" name="AutoShape 153"/>
          <p:cNvSpPr>
            <a:spLocks noChangeArrowheads="1"/>
          </p:cNvSpPr>
          <p:nvPr/>
        </p:nvSpPr>
        <p:spPr bwMode="auto">
          <a:xfrm>
            <a:off x="2450194" y="2369001"/>
            <a:ext cx="215900" cy="39688"/>
          </a:xfrm>
          <a:prstGeom prst="rightArrow">
            <a:avLst>
              <a:gd name="adj1" fmla="val 50000"/>
              <a:gd name="adj2" fmla="val 136000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24" name="Text Box 154"/>
          <p:cNvSpPr txBox="1">
            <a:spLocks noChangeArrowheads="1"/>
          </p:cNvSpPr>
          <p:nvPr/>
        </p:nvSpPr>
        <p:spPr bwMode="auto">
          <a:xfrm>
            <a:off x="3091544" y="3189739"/>
            <a:ext cx="709613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ja-JP">
                <a:solidFill>
                  <a:srgbClr val="000000"/>
                </a:solidFill>
                <a:ea typeface="MS Mincho" pitchFamily="49" charset="-128"/>
              </a:rPr>
              <a:t>UmuD</a:t>
            </a: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25" name="Text Box 155"/>
          <p:cNvSpPr txBox="1">
            <a:spLocks noChangeArrowheads="1"/>
          </p:cNvSpPr>
          <p:nvPr/>
        </p:nvSpPr>
        <p:spPr bwMode="auto">
          <a:xfrm>
            <a:off x="3107419" y="4561339"/>
            <a:ext cx="73501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ja-JP">
                <a:solidFill>
                  <a:srgbClr val="000000"/>
                </a:solidFill>
                <a:ea typeface="MS Mincho" pitchFamily="49" charset="-128"/>
              </a:rPr>
              <a:t>UmuD’</a:t>
            </a: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26" name="Oval 156"/>
          <p:cNvSpPr>
            <a:spLocks noChangeArrowheads="1"/>
          </p:cNvSpPr>
          <p:nvPr/>
        </p:nvSpPr>
        <p:spPr bwMode="auto">
          <a:xfrm>
            <a:off x="3215369" y="4445451"/>
            <a:ext cx="341313" cy="15081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27" name="AutoShape 157"/>
          <p:cNvSpPr>
            <a:spLocks noChangeArrowheads="1"/>
          </p:cNvSpPr>
          <p:nvPr/>
        </p:nvSpPr>
        <p:spPr bwMode="auto">
          <a:xfrm rot="2597758">
            <a:off x="3604307" y="3531051"/>
            <a:ext cx="468313" cy="36513"/>
          </a:xfrm>
          <a:prstGeom prst="rightArrow">
            <a:avLst>
              <a:gd name="adj1" fmla="val 50000"/>
              <a:gd name="adj2" fmla="val 320652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28" name="Rectangle 158"/>
          <p:cNvSpPr>
            <a:spLocks noChangeArrowheads="1"/>
          </p:cNvSpPr>
          <p:nvPr/>
        </p:nvSpPr>
        <p:spPr bwMode="auto">
          <a:xfrm>
            <a:off x="6577694" y="3692976"/>
            <a:ext cx="341313" cy="150813"/>
          </a:xfrm>
          <a:prstGeom prst="rect">
            <a:avLst/>
          </a:prstGeom>
          <a:gradFill rotWithShape="1">
            <a:gsLst>
              <a:gs pos="0">
                <a:srgbClr val="FF00FF"/>
              </a:gs>
              <a:gs pos="100000">
                <a:srgbClr val="7600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64008" tIns="32004" rIns="64008" bIns="32004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29" name="AutoShape 159"/>
          <p:cNvSpPr>
            <a:spLocks noChangeArrowheads="1"/>
          </p:cNvSpPr>
          <p:nvPr/>
        </p:nvSpPr>
        <p:spPr bwMode="auto">
          <a:xfrm>
            <a:off x="4917169" y="3692976"/>
            <a:ext cx="434975" cy="21272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30" name="AutoShape 160"/>
          <p:cNvSpPr>
            <a:spLocks noChangeArrowheads="1"/>
          </p:cNvSpPr>
          <p:nvPr/>
        </p:nvSpPr>
        <p:spPr bwMode="auto">
          <a:xfrm flipH="1">
            <a:off x="3366182" y="3453264"/>
            <a:ext cx="36513" cy="952500"/>
          </a:xfrm>
          <a:prstGeom prst="downArrow">
            <a:avLst>
              <a:gd name="adj1" fmla="val 50000"/>
              <a:gd name="adj2" fmla="val 652174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31" name="AutoShape 161"/>
          <p:cNvSpPr>
            <a:spLocks noChangeArrowheads="1"/>
          </p:cNvSpPr>
          <p:nvPr/>
        </p:nvSpPr>
        <p:spPr bwMode="auto">
          <a:xfrm>
            <a:off x="5828394" y="2961139"/>
            <a:ext cx="298450" cy="1460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32" name="Text Box 162"/>
          <p:cNvSpPr txBox="1">
            <a:spLocks noChangeArrowheads="1"/>
          </p:cNvSpPr>
          <p:nvPr/>
        </p:nvSpPr>
        <p:spPr bwMode="auto">
          <a:xfrm>
            <a:off x="5712507" y="3072264"/>
            <a:ext cx="68263" cy="14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33" name="AutoShape 163"/>
          <p:cNvSpPr>
            <a:spLocks noChangeArrowheads="1"/>
          </p:cNvSpPr>
          <p:nvPr/>
        </p:nvSpPr>
        <p:spPr bwMode="auto">
          <a:xfrm rot="5400000">
            <a:off x="5791882" y="2781751"/>
            <a:ext cx="254000" cy="650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rot="10800000" vert="eaVert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34" name="AutoShape 164"/>
          <p:cNvSpPr>
            <a:spLocks noChangeArrowheads="1"/>
          </p:cNvSpPr>
          <p:nvPr/>
        </p:nvSpPr>
        <p:spPr bwMode="auto">
          <a:xfrm rot="5400000">
            <a:off x="5904594" y="2781751"/>
            <a:ext cx="254000" cy="666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rot="10800000" vert="eaVert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35" name="Oval 165"/>
          <p:cNvSpPr>
            <a:spLocks noChangeArrowheads="1"/>
          </p:cNvSpPr>
          <p:nvPr/>
        </p:nvSpPr>
        <p:spPr bwMode="auto">
          <a:xfrm rot="5400000">
            <a:off x="5923644" y="3542163"/>
            <a:ext cx="250825" cy="119063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rot="10800000" vert="eaVert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36" name="AutoShape 166"/>
          <p:cNvSpPr>
            <a:spLocks noChangeArrowheads="1"/>
          </p:cNvSpPr>
          <p:nvPr/>
        </p:nvSpPr>
        <p:spPr bwMode="auto">
          <a:xfrm rot="5400000" flipV="1">
            <a:off x="3307444" y="2996063"/>
            <a:ext cx="133350" cy="36513"/>
          </a:xfrm>
          <a:prstGeom prst="rightArrow">
            <a:avLst>
              <a:gd name="adj1" fmla="val 50000"/>
              <a:gd name="adj2" fmla="val 91304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37" name="Freeform 167"/>
          <p:cNvSpPr>
            <a:spLocks/>
          </p:cNvSpPr>
          <p:nvPr/>
        </p:nvSpPr>
        <p:spPr bwMode="auto">
          <a:xfrm>
            <a:off x="3707494" y="2576964"/>
            <a:ext cx="544513" cy="68263"/>
          </a:xfrm>
          <a:custGeom>
            <a:avLst/>
            <a:gdLst>
              <a:gd name="T0" fmla="*/ 0 w 771"/>
              <a:gd name="T1" fmla="*/ 0 h 143"/>
              <a:gd name="T2" fmla="*/ 0 w 771"/>
              <a:gd name="T3" fmla="*/ 0 h 143"/>
              <a:gd name="T4" fmla="*/ 0 w 771"/>
              <a:gd name="T5" fmla="*/ 0 h 143"/>
              <a:gd name="T6" fmla="*/ 0 w 771"/>
              <a:gd name="T7" fmla="*/ 0 h 143"/>
              <a:gd name="T8" fmla="*/ 0 w 771"/>
              <a:gd name="T9" fmla="*/ 0 h 143"/>
              <a:gd name="T10" fmla="*/ 0 w 771"/>
              <a:gd name="T11" fmla="*/ 0 h 143"/>
              <a:gd name="T12" fmla="*/ 1 w 771"/>
              <a:gd name="T13" fmla="*/ 0 h 143"/>
              <a:gd name="T14" fmla="*/ 1 w 771"/>
              <a:gd name="T15" fmla="*/ 0 h 143"/>
              <a:gd name="T16" fmla="*/ 1 w 771"/>
              <a:gd name="T17" fmla="*/ 0 h 143"/>
              <a:gd name="T18" fmla="*/ 1 w 771"/>
              <a:gd name="T19" fmla="*/ 0 h 14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771"/>
              <a:gd name="T31" fmla="*/ 0 h 143"/>
              <a:gd name="T32" fmla="*/ 771 w 771"/>
              <a:gd name="T33" fmla="*/ 143 h 14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771" h="143">
                <a:moveTo>
                  <a:pt x="0" y="136"/>
                </a:moveTo>
                <a:cubicBezTo>
                  <a:pt x="11" y="68"/>
                  <a:pt x="22" y="0"/>
                  <a:pt x="45" y="0"/>
                </a:cubicBezTo>
                <a:cubicBezTo>
                  <a:pt x="68" y="0"/>
                  <a:pt x="106" y="136"/>
                  <a:pt x="136" y="136"/>
                </a:cubicBezTo>
                <a:cubicBezTo>
                  <a:pt x="166" y="136"/>
                  <a:pt x="197" y="0"/>
                  <a:pt x="227" y="0"/>
                </a:cubicBezTo>
                <a:cubicBezTo>
                  <a:pt x="257" y="0"/>
                  <a:pt x="288" y="136"/>
                  <a:pt x="318" y="136"/>
                </a:cubicBezTo>
                <a:cubicBezTo>
                  <a:pt x="348" y="136"/>
                  <a:pt x="378" y="0"/>
                  <a:pt x="408" y="0"/>
                </a:cubicBezTo>
                <a:cubicBezTo>
                  <a:pt x="438" y="0"/>
                  <a:pt x="469" y="136"/>
                  <a:pt x="499" y="136"/>
                </a:cubicBezTo>
                <a:cubicBezTo>
                  <a:pt x="529" y="136"/>
                  <a:pt x="560" y="0"/>
                  <a:pt x="590" y="0"/>
                </a:cubicBezTo>
                <a:cubicBezTo>
                  <a:pt x="620" y="0"/>
                  <a:pt x="650" y="129"/>
                  <a:pt x="680" y="136"/>
                </a:cubicBezTo>
                <a:cubicBezTo>
                  <a:pt x="710" y="143"/>
                  <a:pt x="771" y="30"/>
                  <a:pt x="771" y="45"/>
                </a:cubicBezTo>
              </a:path>
            </a:pathLst>
          </a:cu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cxnSp>
        <p:nvCxnSpPr>
          <p:cNvPr id="38" name="AutoShape 168"/>
          <p:cNvCxnSpPr>
            <a:cxnSpLocks noChangeShapeType="1"/>
          </p:cNvCxnSpPr>
          <p:nvPr/>
        </p:nvCxnSpPr>
        <p:spPr bwMode="auto">
          <a:xfrm>
            <a:off x="4415519" y="2608714"/>
            <a:ext cx="30163" cy="0"/>
          </a:xfrm>
          <a:prstGeom prst="curvedConnector3">
            <a:avLst>
              <a:gd name="adj1" fmla="val 48486"/>
            </a:avLst>
          </a:prstGeom>
          <a:noFill/>
          <a:ln w="50800">
            <a:solidFill>
              <a:srgbClr val="000000"/>
            </a:solidFill>
            <a:round/>
            <a:headEnd/>
            <a:tailEnd type="triangle" w="sm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AutoShape 169"/>
          <p:cNvSpPr>
            <a:spLocks noChangeArrowheads="1"/>
          </p:cNvSpPr>
          <p:nvPr/>
        </p:nvSpPr>
        <p:spPr bwMode="auto">
          <a:xfrm flipV="1">
            <a:off x="2929619" y="2573789"/>
            <a:ext cx="190500" cy="41275"/>
          </a:xfrm>
          <a:prstGeom prst="rightArrow">
            <a:avLst>
              <a:gd name="adj1" fmla="val 50000"/>
              <a:gd name="adj2" fmla="val 115385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40" name="Text Box 170"/>
          <p:cNvSpPr txBox="1">
            <a:spLocks noChangeArrowheads="1"/>
          </p:cNvSpPr>
          <p:nvPr/>
        </p:nvSpPr>
        <p:spPr bwMode="auto">
          <a:xfrm>
            <a:off x="648382" y="2313439"/>
            <a:ext cx="422275" cy="177800"/>
          </a:xfrm>
          <a:prstGeom prst="rect">
            <a:avLst/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41" name="Text Box 171"/>
          <p:cNvSpPr txBox="1">
            <a:spLocks noChangeArrowheads="1"/>
          </p:cNvSpPr>
          <p:nvPr/>
        </p:nvSpPr>
        <p:spPr bwMode="auto">
          <a:xfrm>
            <a:off x="1400857" y="2315026"/>
            <a:ext cx="342900" cy="176213"/>
          </a:xfrm>
          <a:prstGeom prst="rect">
            <a:avLst/>
          </a:prstGeom>
          <a:gradFill rotWithShape="1">
            <a:gsLst>
              <a:gs pos="0">
                <a:srgbClr val="000076"/>
              </a:gs>
              <a:gs pos="50000">
                <a:srgbClr val="0000FF"/>
              </a:gs>
              <a:gs pos="100000">
                <a:srgbClr val="000076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42" name="Text Box 172"/>
          <p:cNvSpPr txBox="1">
            <a:spLocks noChangeArrowheads="1"/>
          </p:cNvSpPr>
          <p:nvPr/>
        </p:nvSpPr>
        <p:spPr bwMode="auto">
          <a:xfrm>
            <a:off x="1862819" y="2310264"/>
            <a:ext cx="558800" cy="176213"/>
          </a:xfrm>
          <a:prstGeom prst="rect">
            <a:avLst/>
          </a:prstGeom>
          <a:gradFill rotWithShape="1">
            <a:gsLst>
              <a:gs pos="0">
                <a:srgbClr val="005E2F"/>
              </a:gs>
              <a:gs pos="50000">
                <a:srgbClr val="00CC66"/>
              </a:gs>
              <a:gs pos="100000">
                <a:srgbClr val="005E2F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43" name="Line 173"/>
          <p:cNvSpPr>
            <a:spLocks noChangeShapeType="1"/>
          </p:cNvSpPr>
          <p:nvPr/>
        </p:nvSpPr>
        <p:spPr bwMode="auto">
          <a:xfrm>
            <a:off x="1586594" y="2500764"/>
            <a:ext cx="0" cy="1762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4" name="AutoShape 174"/>
          <p:cNvSpPr>
            <a:spLocks noChangeArrowheads="1"/>
          </p:cNvSpPr>
          <p:nvPr/>
        </p:nvSpPr>
        <p:spPr bwMode="auto">
          <a:xfrm rot="907345">
            <a:off x="732519" y="1800676"/>
            <a:ext cx="211138" cy="280988"/>
          </a:xfrm>
          <a:prstGeom prst="lightningBolt">
            <a:avLst/>
          </a:prstGeom>
          <a:gradFill rotWithShape="1">
            <a:gsLst>
              <a:gs pos="0">
                <a:srgbClr val="760000"/>
              </a:gs>
              <a:gs pos="50000">
                <a:srgbClr val="FF0000"/>
              </a:gs>
              <a:gs pos="100000">
                <a:srgbClr val="760000"/>
              </a:gs>
            </a:gsLst>
            <a:lin ang="189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45" name="AutoShape 175"/>
          <p:cNvSpPr>
            <a:spLocks noChangeArrowheads="1"/>
          </p:cNvSpPr>
          <p:nvPr/>
        </p:nvSpPr>
        <p:spPr bwMode="auto">
          <a:xfrm>
            <a:off x="1761219" y="2369001"/>
            <a:ext cx="77788" cy="52388"/>
          </a:xfrm>
          <a:prstGeom prst="rightArrow">
            <a:avLst>
              <a:gd name="adj1" fmla="val 50000"/>
              <a:gd name="adj2" fmla="val 37121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46" name="AutoShape 176"/>
          <p:cNvSpPr>
            <a:spLocks noChangeArrowheads="1"/>
          </p:cNvSpPr>
          <p:nvPr/>
        </p:nvSpPr>
        <p:spPr bwMode="auto">
          <a:xfrm>
            <a:off x="1086532" y="2381701"/>
            <a:ext cx="293688" cy="38100"/>
          </a:xfrm>
          <a:prstGeom prst="rightArrow">
            <a:avLst>
              <a:gd name="adj1" fmla="val 50000"/>
              <a:gd name="adj2" fmla="val 192708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47" name="Line 177"/>
          <p:cNvSpPr>
            <a:spLocks noChangeShapeType="1"/>
          </p:cNvSpPr>
          <p:nvPr/>
        </p:nvSpPr>
        <p:spPr bwMode="auto">
          <a:xfrm rot="5400000">
            <a:off x="1229407" y="2307088"/>
            <a:ext cx="1588" cy="73025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8" name="Text Box 178"/>
          <p:cNvSpPr txBox="1">
            <a:spLocks noChangeArrowheads="1"/>
          </p:cNvSpPr>
          <p:nvPr/>
        </p:nvSpPr>
        <p:spPr bwMode="auto">
          <a:xfrm>
            <a:off x="1111932" y="2575376"/>
            <a:ext cx="276225" cy="200025"/>
          </a:xfrm>
          <a:prstGeom prst="rect">
            <a:avLst/>
          </a:prstGeom>
          <a:gradFill rotWithShape="1">
            <a:gsLst>
              <a:gs pos="0">
                <a:srgbClr val="000808"/>
              </a:gs>
              <a:gs pos="50000">
                <a:srgbClr val="008080"/>
              </a:gs>
              <a:gs pos="100000">
                <a:srgbClr val="000808"/>
              </a:gs>
            </a:gsLst>
            <a:lin ang="5400000" scaled="1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49" name="AutoShape 179"/>
          <p:cNvSpPr>
            <a:spLocks noChangeArrowheads="1"/>
          </p:cNvSpPr>
          <p:nvPr/>
        </p:nvSpPr>
        <p:spPr bwMode="auto">
          <a:xfrm rot="16200000">
            <a:off x="808719" y="2569026"/>
            <a:ext cx="146050" cy="34925"/>
          </a:xfrm>
          <a:prstGeom prst="rightArrow">
            <a:avLst>
              <a:gd name="adj1" fmla="val 50000"/>
              <a:gd name="adj2" fmla="val 104545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50" name="Text Box 180"/>
          <p:cNvSpPr txBox="1">
            <a:spLocks noChangeArrowheads="1"/>
          </p:cNvSpPr>
          <p:nvPr/>
        </p:nvSpPr>
        <p:spPr bwMode="auto">
          <a:xfrm>
            <a:off x="391889" y="1568901"/>
            <a:ext cx="89661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000000"/>
                </a:solidFill>
                <a:ea typeface="ＭＳ Ｐゴシック" pitchFamily="34" charset="-128"/>
              </a:rPr>
              <a:t>Radiation</a:t>
            </a:r>
            <a:endParaRPr lang="ru-RU" b="0" dirty="0">
              <a:solidFill>
                <a:srgbClr val="000000"/>
              </a:solidFill>
            </a:endParaRPr>
          </a:p>
        </p:txBody>
      </p:sp>
      <p:sp>
        <p:nvSpPr>
          <p:cNvPr id="51" name="Text Box 181"/>
          <p:cNvSpPr txBox="1">
            <a:spLocks noChangeArrowheads="1"/>
          </p:cNvSpPr>
          <p:nvPr/>
        </p:nvSpPr>
        <p:spPr bwMode="auto">
          <a:xfrm>
            <a:off x="532494" y="2075314"/>
            <a:ext cx="6715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00"/>
                </a:solidFill>
                <a:ea typeface="ＭＳ Ｐゴシック" pitchFamily="34" charset="-128"/>
              </a:rPr>
              <a:t>DNA</a:t>
            </a:r>
          </a:p>
          <a:p>
            <a:pPr algn="l" eaLnBrk="1" hangingPunct="1"/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52" name="Text Box 182"/>
          <p:cNvSpPr txBox="1">
            <a:spLocks noChangeArrowheads="1"/>
          </p:cNvSpPr>
          <p:nvPr/>
        </p:nvSpPr>
        <p:spPr bwMode="auto">
          <a:xfrm>
            <a:off x="1230994" y="2070551"/>
            <a:ext cx="69056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dirty="0">
                <a:solidFill>
                  <a:srgbClr val="000000"/>
                </a:solidFill>
                <a:ea typeface="ＭＳ Ｐゴシック" pitchFamily="34" charset="-128"/>
              </a:rPr>
              <a:t>T</a:t>
            </a:r>
            <a:r>
              <a:rPr lang="en-US" altLang="ja-JP" dirty="0" smtClean="0">
                <a:solidFill>
                  <a:srgbClr val="000000"/>
                </a:solidFill>
                <a:ea typeface="ＭＳ Ｐゴシック" pitchFamily="34" charset="-128"/>
              </a:rPr>
              <a:t>D</a:t>
            </a:r>
            <a:endParaRPr lang="ru-RU" b="0" dirty="0">
              <a:solidFill>
                <a:srgbClr val="000000"/>
              </a:solidFill>
            </a:endParaRPr>
          </a:p>
        </p:txBody>
      </p:sp>
      <p:sp>
        <p:nvSpPr>
          <p:cNvPr id="53" name="Text Box 183"/>
          <p:cNvSpPr txBox="1">
            <a:spLocks noChangeArrowheads="1"/>
          </p:cNvSpPr>
          <p:nvPr/>
        </p:nvSpPr>
        <p:spPr bwMode="auto">
          <a:xfrm>
            <a:off x="1692957" y="2073726"/>
            <a:ext cx="8985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00"/>
                </a:solidFill>
                <a:ea typeface="ＭＳ Ｐゴシック" pitchFamily="34" charset="-128"/>
              </a:rPr>
              <a:t>ssDNA</a:t>
            </a: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54" name="Text Box 184"/>
          <p:cNvSpPr txBox="1">
            <a:spLocks noChangeArrowheads="1"/>
          </p:cNvSpPr>
          <p:nvPr/>
        </p:nvSpPr>
        <p:spPr bwMode="auto">
          <a:xfrm>
            <a:off x="991282" y="2746826"/>
            <a:ext cx="51752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dirty="0" err="1" smtClean="0">
                <a:solidFill>
                  <a:srgbClr val="000000"/>
                </a:solidFill>
                <a:ea typeface="ＭＳ Ｐゴシック" pitchFamily="34" charset="-128"/>
              </a:rPr>
              <a:t>PhR</a:t>
            </a:r>
            <a:endParaRPr lang="en-US" altLang="ja-JP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algn="l" eaLnBrk="1" hangingPunct="1"/>
            <a:endParaRPr lang="ru-RU" b="0" dirty="0">
              <a:solidFill>
                <a:srgbClr val="000000"/>
              </a:solidFill>
            </a:endParaRPr>
          </a:p>
        </p:txBody>
      </p:sp>
      <p:sp>
        <p:nvSpPr>
          <p:cNvPr id="55" name="Text Box 185"/>
          <p:cNvSpPr txBox="1">
            <a:spLocks noChangeArrowheads="1"/>
          </p:cNvSpPr>
          <p:nvPr/>
        </p:nvSpPr>
        <p:spPr bwMode="auto">
          <a:xfrm>
            <a:off x="2432732" y="2664276"/>
            <a:ext cx="8255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ja-JP">
                <a:solidFill>
                  <a:srgbClr val="000000"/>
                </a:solidFill>
                <a:ea typeface="MS Mincho" pitchFamily="49" charset="-128"/>
              </a:rPr>
              <a:t>RecA*</a:t>
            </a: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56" name="Text Box 186"/>
          <p:cNvSpPr txBox="1">
            <a:spLocks noChangeArrowheads="1"/>
          </p:cNvSpPr>
          <p:nvPr/>
        </p:nvSpPr>
        <p:spPr bwMode="auto">
          <a:xfrm>
            <a:off x="2420032" y="1783214"/>
            <a:ext cx="692150" cy="3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ja-JP">
                <a:solidFill>
                  <a:srgbClr val="000000"/>
                </a:solidFill>
                <a:ea typeface="MS Mincho" pitchFamily="49" charset="-128"/>
              </a:rPr>
              <a:t>RecA</a:t>
            </a: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57" name="Text Box 187"/>
          <p:cNvSpPr txBox="1">
            <a:spLocks noChangeArrowheads="1"/>
          </p:cNvSpPr>
          <p:nvPr/>
        </p:nvSpPr>
        <p:spPr bwMode="auto">
          <a:xfrm>
            <a:off x="6984094" y="3302451"/>
            <a:ext cx="681038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00"/>
                </a:solidFill>
                <a:ea typeface="MS Mincho" pitchFamily="49" charset="-128"/>
              </a:rPr>
              <a:t>SSB</a:t>
            </a: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58" name="Text Box 188"/>
          <p:cNvSpPr txBox="1">
            <a:spLocks noChangeArrowheads="1"/>
          </p:cNvSpPr>
          <p:nvPr/>
        </p:nvSpPr>
        <p:spPr bwMode="auto">
          <a:xfrm>
            <a:off x="4825094" y="3883476"/>
            <a:ext cx="833438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ja-JP">
                <a:solidFill>
                  <a:srgbClr val="000000"/>
                </a:solidFill>
                <a:ea typeface="MS Mincho" pitchFamily="49" charset="-128"/>
              </a:rPr>
              <a:t>UmuC</a:t>
            </a: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59" name="Oval 189"/>
          <p:cNvSpPr>
            <a:spLocks noChangeArrowheads="1"/>
          </p:cNvSpPr>
          <p:nvPr/>
        </p:nvSpPr>
        <p:spPr bwMode="auto">
          <a:xfrm>
            <a:off x="7641319" y="3883476"/>
            <a:ext cx="282575" cy="220663"/>
          </a:xfrm>
          <a:prstGeom prst="ellipse">
            <a:avLst/>
          </a:prstGeom>
          <a:gradFill rotWithShape="1">
            <a:gsLst>
              <a:gs pos="0">
                <a:srgbClr val="00FFFF"/>
              </a:gs>
              <a:gs pos="100000">
                <a:srgbClr val="007676"/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60" name="Text Box 190"/>
          <p:cNvSpPr txBox="1">
            <a:spLocks noChangeArrowheads="1"/>
          </p:cNvSpPr>
          <p:nvPr/>
        </p:nvSpPr>
        <p:spPr bwMode="auto">
          <a:xfrm>
            <a:off x="7536544" y="4069214"/>
            <a:ext cx="765175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611" tIns="44806" rIns="89611" bIns="44806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ja-JP">
                <a:solidFill>
                  <a:srgbClr val="000000"/>
                </a:solidFill>
                <a:ea typeface="MS Mincho" pitchFamily="49" charset="-128"/>
              </a:rPr>
              <a:t>Pol III</a:t>
            </a: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61" name="AutoShape 191"/>
          <p:cNvSpPr>
            <a:spLocks noChangeArrowheads="1"/>
          </p:cNvSpPr>
          <p:nvPr/>
        </p:nvSpPr>
        <p:spPr bwMode="auto">
          <a:xfrm>
            <a:off x="6320519" y="4475614"/>
            <a:ext cx="420688" cy="36513"/>
          </a:xfrm>
          <a:prstGeom prst="rightArrow">
            <a:avLst>
              <a:gd name="adj1" fmla="val 50000"/>
              <a:gd name="adj2" fmla="val 288043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62" name="Oval 192" descr="Крупная клетка"/>
          <p:cNvSpPr>
            <a:spLocks noChangeArrowheads="1"/>
          </p:cNvSpPr>
          <p:nvPr/>
        </p:nvSpPr>
        <p:spPr bwMode="auto">
          <a:xfrm>
            <a:off x="6795182" y="4353376"/>
            <a:ext cx="395288" cy="266700"/>
          </a:xfrm>
          <a:prstGeom prst="ellipse">
            <a:avLst/>
          </a:prstGeom>
          <a:pattFill prst="lgCheck">
            <a:fgClr>
              <a:srgbClr val="FFFF00"/>
            </a:fgClr>
            <a:bgClr>
              <a:srgbClr val="FF0000"/>
            </a:bgClr>
          </a:patt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63" name="AutoShape 193"/>
          <p:cNvSpPr>
            <a:spLocks noChangeArrowheads="1"/>
          </p:cNvSpPr>
          <p:nvPr/>
        </p:nvSpPr>
        <p:spPr bwMode="auto">
          <a:xfrm rot="1436160">
            <a:off x="8096932" y="4232726"/>
            <a:ext cx="457200" cy="477838"/>
          </a:xfrm>
          <a:prstGeom prst="sun">
            <a:avLst>
              <a:gd name="adj" fmla="val 20241"/>
            </a:avLst>
          </a:prstGeom>
          <a:gradFill rotWithShape="1">
            <a:gsLst>
              <a:gs pos="0">
                <a:srgbClr val="FF0000"/>
              </a:gs>
              <a:gs pos="100000">
                <a:srgbClr val="FF6600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89611" tIns="44806" rIns="89611" bIns="44806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64" name="Text Box 194"/>
          <p:cNvSpPr txBox="1">
            <a:spLocks noChangeArrowheads="1"/>
          </p:cNvSpPr>
          <p:nvPr/>
        </p:nvSpPr>
        <p:spPr bwMode="auto">
          <a:xfrm>
            <a:off x="6436407" y="4602614"/>
            <a:ext cx="1163638" cy="39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611" tIns="44806" rIns="89611" bIns="44806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>
                <a:solidFill>
                  <a:srgbClr val="000000"/>
                </a:solidFill>
                <a:ea typeface="MS Mincho" pitchFamily="49" charset="-128"/>
              </a:rPr>
              <a:t>Pol V Mut</a:t>
            </a: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65" name="Line 195"/>
          <p:cNvSpPr>
            <a:spLocks noChangeShapeType="1"/>
          </p:cNvSpPr>
          <p:nvPr/>
        </p:nvSpPr>
        <p:spPr bwMode="auto">
          <a:xfrm>
            <a:off x="2731182" y="2908751"/>
            <a:ext cx="0" cy="9636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6" name="AutoShape 196"/>
          <p:cNvSpPr>
            <a:spLocks noChangeArrowheads="1"/>
          </p:cNvSpPr>
          <p:nvPr/>
        </p:nvSpPr>
        <p:spPr bwMode="auto">
          <a:xfrm flipV="1">
            <a:off x="2728007" y="3835851"/>
            <a:ext cx="600075" cy="39688"/>
          </a:xfrm>
          <a:prstGeom prst="rightArrow">
            <a:avLst>
              <a:gd name="adj1" fmla="val 50000"/>
              <a:gd name="adj2" fmla="val 378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67" name="AutoShape 197"/>
          <p:cNvSpPr>
            <a:spLocks noChangeArrowheads="1"/>
          </p:cNvSpPr>
          <p:nvPr/>
        </p:nvSpPr>
        <p:spPr bwMode="auto">
          <a:xfrm>
            <a:off x="4063094" y="3045276"/>
            <a:ext cx="371475" cy="92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68" name="AutoShape 198"/>
          <p:cNvSpPr>
            <a:spLocks noChangeArrowheads="1"/>
          </p:cNvSpPr>
          <p:nvPr/>
        </p:nvSpPr>
        <p:spPr bwMode="auto">
          <a:xfrm>
            <a:off x="4066269" y="3180214"/>
            <a:ext cx="371475" cy="92075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69" name="Oval 199"/>
          <p:cNvSpPr>
            <a:spLocks noChangeArrowheads="1"/>
          </p:cNvSpPr>
          <p:nvPr/>
        </p:nvSpPr>
        <p:spPr bwMode="auto">
          <a:xfrm>
            <a:off x="4085319" y="4351789"/>
            <a:ext cx="342900" cy="14922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70" name="Oval 200"/>
          <p:cNvSpPr>
            <a:spLocks noChangeArrowheads="1"/>
          </p:cNvSpPr>
          <p:nvPr/>
        </p:nvSpPr>
        <p:spPr bwMode="auto">
          <a:xfrm>
            <a:off x="4088494" y="4534351"/>
            <a:ext cx="341313" cy="1524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71" name="AutoShape 201"/>
          <p:cNvSpPr>
            <a:spLocks noChangeArrowheads="1"/>
          </p:cNvSpPr>
          <p:nvPr/>
        </p:nvSpPr>
        <p:spPr bwMode="auto">
          <a:xfrm>
            <a:off x="4064682" y="3705676"/>
            <a:ext cx="373063" cy="889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72" name="Oval 202"/>
          <p:cNvSpPr>
            <a:spLocks noChangeArrowheads="1"/>
          </p:cNvSpPr>
          <p:nvPr/>
        </p:nvSpPr>
        <p:spPr bwMode="auto">
          <a:xfrm>
            <a:off x="4082144" y="3827914"/>
            <a:ext cx="342900" cy="152400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73" name="Text Box 203"/>
          <p:cNvSpPr txBox="1">
            <a:spLocks noChangeArrowheads="1"/>
          </p:cNvSpPr>
          <p:nvPr/>
        </p:nvSpPr>
        <p:spPr bwMode="auto">
          <a:xfrm>
            <a:off x="3966257" y="3258001"/>
            <a:ext cx="763588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ja-JP">
                <a:solidFill>
                  <a:srgbClr val="000000"/>
                </a:solidFill>
                <a:ea typeface="MS Mincho" pitchFamily="49" charset="-128"/>
              </a:rPr>
              <a:t>UmuD</a:t>
            </a:r>
            <a:r>
              <a:rPr lang="ru-RU" altLang="ja-JP" baseline="-25000">
                <a:solidFill>
                  <a:srgbClr val="000000"/>
                </a:solidFill>
                <a:ea typeface="MS Mincho" pitchFamily="49" charset="-128"/>
              </a:rPr>
              <a:t>2</a:t>
            </a: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74" name="Text Box 204"/>
          <p:cNvSpPr txBox="1">
            <a:spLocks noChangeArrowheads="1"/>
          </p:cNvSpPr>
          <p:nvPr/>
        </p:nvSpPr>
        <p:spPr bwMode="auto">
          <a:xfrm>
            <a:off x="3993244" y="4658176"/>
            <a:ext cx="8382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ja-JP">
                <a:solidFill>
                  <a:srgbClr val="000000"/>
                </a:solidFill>
                <a:ea typeface="MS Mincho" pitchFamily="49" charset="-128"/>
              </a:rPr>
              <a:t>UmuD’</a:t>
            </a:r>
            <a:r>
              <a:rPr lang="ru-RU" altLang="ja-JP" baseline="-25000">
                <a:solidFill>
                  <a:srgbClr val="000000"/>
                </a:solidFill>
                <a:ea typeface="MS Mincho" pitchFamily="49" charset="-128"/>
              </a:rPr>
              <a:t>2</a:t>
            </a: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75" name="Text Box 205"/>
          <p:cNvSpPr txBox="1">
            <a:spLocks noChangeArrowheads="1"/>
          </p:cNvSpPr>
          <p:nvPr/>
        </p:nvSpPr>
        <p:spPr bwMode="auto">
          <a:xfrm>
            <a:off x="3950382" y="3958089"/>
            <a:ext cx="95250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ja-JP">
                <a:solidFill>
                  <a:srgbClr val="000000"/>
                </a:solidFill>
                <a:ea typeface="MS Mincho" pitchFamily="49" charset="-128"/>
              </a:rPr>
              <a:t>UmuDD’</a:t>
            </a: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76" name="AutoShape 206"/>
          <p:cNvSpPr>
            <a:spLocks noChangeArrowheads="1"/>
          </p:cNvSpPr>
          <p:nvPr/>
        </p:nvSpPr>
        <p:spPr bwMode="auto">
          <a:xfrm>
            <a:off x="3597957" y="3134176"/>
            <a:ext cx="415925" cy="36513"/>
          </a:xfrm>
          <a:prstGeom prst="rightArrow">
            <a:avLst>
              <a:gd name="adj1" fmla="val 50000"/>
              <a:gd name="adj2" fmla="val 284783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77" name="AutoShape 207"/>
          <p:cNvSpPr>
            <a:spLocks noChangeArrowheads="1"/>
          </p:cNvSpPr>
          <p:nvPr/>
        </p:nvSpPr>
        <p:spPr bwMode="auto">
          <a:xfrm>
            <a:off x="3634469" y="4491489"/>
            <a:ext cx="415925" cy="38100"/>
          </a:xfrm>
          <a:prstGeom prst="rightArrow">
            <a:avLst>
              <a:gd name="adj1" fmla="val 50000"/>
              <a:gd name="adj2" fmla="val 272917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78" name="AutoShape 208"/>
          <p:cNvSpPr>
            <a:spLocks noChangeArrowheads="1"/>
          </p:cNvSpPr>
          <p:nvPr/>
        </p:nvSpPr>
        <p:spPr bwMode="auto">
          <a:xfrm rot="19189570" flipV="1">
            <a:off x="3520169" y="4253364"/>
            <a:ext cx="468313" cy="38100"/>
          </a:xfrm>
          <a:prstGeom prst="rightArrow">
            <a:avLst>
              <a:gd name="adj1" fmla="val 50000"/>
              <a:gd name="adj2" fmla="val 307292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79" name="AutoShape 209"/>
          <p:cNvSpPr>
            <a:spLocks noChangeArrowheads="1"/>
          </p:cNvSpPr>
          <p:nvPr/>
        </p:nvSpPr>
        <p:spPr bwMode="auto">
          <a:xfrm rot="5400000" flipV="1">
            <a:off x="4779057" y="3277051"/>
            <a:ext cx="685800" cy="38100"/>
          </a:xfrm>
          <a:prstGeom prst="rightArrow">
            <a:avLst>
              <a:gd name="adj1" fmla="val 50000"/>
              <a:gd name="adj2" fmla="val 45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80" name="AutoShape 210"/>
          <p:cNvSpPr>
            <a:spLocks noChangeArrowheads="1"/>
          </p:cNvSpPr>
          <p:nvPr/>
        </p:nvSpPr>
        <p:spPr bwMode="auto">
          <a:xfrm rot="2100055" flipV="1">
            <a:off x="4550457" y="3494539"/>
            <a:ext cx="393700" cy="38100"/>
          </a:xfrm>
          <a:prstGeom prst="rightArrow">
            <a:avLst>
              <a:gd name="adj1" fmla="val 50000"/>
              <a:gd name="adj2" fmla="val 258333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81" name="AutoShape 211"/>
          <p:cNvSpPr>
            <a:spLocks noChangeArrowheads="1"/>
          </p:cNvSpPr>
          <p:nvPr/>
        </p:nvSpPr>
        <p:spPr bwMode="auto">
          <a:xfrm flipV="1">
            <a:off x="4552044" y="3816801"/>
            <a:ext cx="290513" cy="39688"/>
          </a:xfrm>
          <a:prstGeom prst="rightArrow">
            <a:avLst>
              <a:gd name="adj1" fmla="val 50000"/>
              <a:gd name="adj2" fmla="val 183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82" name="AutoShape 212"/>
          <p:cNvSpPr>
            <a:spLocks noChangeArrowheads="1"/>
          </p:cNvSpPr>
          <p:nvPr/>
        </p:nvSpPr>
        <p:spPr bwMode="auto">
          <a:xfrm rot="19499945">
            <a:off x="4525057" y="4264476"/>
            <a:ext cx="396875" cy="39688"/>
          </a:xfrm>
          <a:prstGeom prst="rightArrow">
            <a:avLst>
              <a:gd name="adj1" fmla="val 50000"/>
              <a:gd name="adj2" fmla="val 250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83" name="Line 213"/>
          <p:cNvSpPr>
            <a:spLocks noChangeShapeType="1"/>
          </p:cNvSpPr>
          <p:nvPr/>
        </p:nvSpPr>
        <p:spPr bwMode="auto">
          <a:xfrm>
            <a:off x="4074207" y="2864301"/>
            <a:ext cx="0" cy="111125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4" name="Line 214"/>
          <p:cNvSpPr>
            <a:spLocks noChangeShapeType="1"/>
          </p:cNvSpPr>
          <p:nvPr/>
        </p:nvSpPr>
        <p:spPr bwMode="auto">
          <a:xfrm>
            <a:off x="4075794" y="2959551"/>
            <a:ext cx="1047750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5" name="Line 215"/>
          <p:cNvSpPr>
            <a:spLocks noChangeShapeType="1"/>
          </p:cNvSpPr>
          <p:nvPr/>
        </p:nvSpPr>
        <p:spPr bwMode="auto">
          <a:xfrm>
            <a:off x="3759882" y="2861126"/>
            <a:ext cx="0" cy="1127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6" name="Line 216"/>
          <p:cNvSpPr>
            <a:spLocks noChangeShapeType="1"/>
          </p:cNvSpPr>
          <p:nvPr/>
        </p:nvSpPr>
        <p:spPr bwMode="auto">
          <a:xfrm>
            <a:off x="3366182" y="2957964"/>
            <a:ext cx="393700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7" name="AutoShape 217"/>
          <p:cNvSpPr>
            <a:spLocks noChangeArrowheads="1"/>
          </p:cNvSpPr>
          <p:nvPr/>
        </p:nvSpPr>
        <p:spPr bwMode="auto">
          <a:xfrm>
            <a:off x="5839507" y="3742189"/>
            <a:ext cx="298450" cy="1460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88" name="AutoShape 218"/>
          <p:cNvSpPr>
            <a:spLocks noChangeArrowheads="1"/>
          </p:cNvSpPr>
          <p:nvPr/>
        </p:nvSpPr>
        <p:spPr bwMode="auto">
          <a:xfrm rot="5400000">
            <a:off x="5804582" y="3562801"/>
            <a:ext cx="254000" cy="650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00FF00"/>
              </a:gs>
              <a:gs pos="100000">
                <a:srgbClr val="0076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rot="10800000" vert="eaVert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89" name="AutoShape 219"/>
          <p:cNvSpPr>
            <a:spLocks noChangeArrowheads="1"/>
          </p:cNvSpPr>
          <p:nvPr/>
        </p:nvSpPr>
        <p:spPr bwMode="auto">
          <a:xfrm>
            <a:off x="5850619" y="4513714"/>
            <a:ext cx="298450" cy="14763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00"/>
              </a:gs>
              <a:gs pos="100000">
                <a:srgbClr val="FFFFFF"/>
              </a:gs>
            </a:gsLst>
            <a:lin ang="5400000" scaled="1"/>
          </a:gradFill>
          <a:ln w="9525">
            <a:solidFill>
              <a:srgbClr val="000000"/>
            </a:solidFill>
            <a:round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90" name="Oval 220"/>
          <p:cNvSpPr>
            <a:spLocks noChangeArrowheads="1"/>
          </p:cNvSpPr>
          <p:nvPr/>
        </p:nvSpPr>
        <p:spPr bwMode="auto">
          <a:xfrm rot="5400000">
            <a:off x="5790294" y="4307338"/>
            <a:ext cx="250825" cy="115888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rot="10800000" vert="eaVert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91" name="Oval 221"/>
          <p:cNvSpPr>
            <a:spLocks noChangeArrowheads="1"/>
          </p:cNvSpPr>
          <p:nvPr/>
        </p:nvSpPr>
        <p:spPr bwMode="auto">
          <a:xfrm rot="5400000">
            <a:off x="5942694" y="4302576"/>
            <a:ext cx="250825" cy="117475"/>
          </a:xfrm>
          <a:prstGeom prst="ellipse">
            <a:avLst/>
          </a:prstGeom>
          <a:gradFill rotWithShape="1">
            <a:gsLst>
              <a:gs pos="0">
                <a:srgbClr val="FF0000"/>
              </a:gs>
              <a:gs pos="100000">
                <a:srgbClr val="760000"/>
              </a:gs>
            </a:gsLst>
            <a:path path="shape">
              <a:fillToRect l="50000" t="50000" r="50000" b="50000"/>
            </a:path>
          </a:gradFill>
          <a:ln w="9525" algn="ctr">
            <a:solidFill>
              <a:srgbClr val="000000"/>
            </a:solidFill>
            <a:round/>
            <a:headEnd/>
            <a:tailEnd/>
          </a:ln>
        </p:spPr>
        <p:txBody>
          <a:bodyPr rot="10800000" vert="eaVert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92" name="AutoShape 222"/>
          <p:cNvSpPr>
            <a:spLocks noChangeArrowheads="1"/>
          </p:cNvSpPr>
          <p:nvPr/>
        </p:nvSpPr>
        <p:spPr bwMode="auto">
          <a:xfrm rot="19499945">
            <a:off x="5333094" y="3491364"/>
            <a:ext cx="393700" cy="39688"/>
          </a:xfrm>
          <a:prstGeom prst="rightArrow">
            <a:avLst>
              <a:gd name="adj1" fmla="val 50000"/>
              <a:gd name="adj2" fmla="val 248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93" name="AutoShape 223"/>
          <p:cNvSpPr>
            <a:spLocks noChangeArrowheads="1"/>
          </p:cNvSpPr>
          <p:nvPr/>
        </p:nvSpPr>
        <p:spPr bwMode="auto">
          <a:xfrm flipV="1">
            <a:off x="5414057" y="3815214"/>
            <a:ext cx="290513" cy="38100"/>
          </a:xfrm>
          <a:prstGeom prst="rightArrow">
            <a:avLst>
              <a:gd name="adj1" fmla="val 50000"/>
              <a:gd name="adj2" fmla="val 190625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94" name="AutoShape 224"/>
          <p:cNvSpPr>
            <a:spLocks noChangeArrowheads="1"/>
          </p:cNvSpPr>
          <p:nvPr/>
        </p:nvSpPr>
        <p:spPr bwMode="auto">
          <a:xfrm rot="2100055" flipV="1">
            <a:off x="5344207" y="4262889"/>
            <a:ext cx="395288" cy="39688"/>
          </a:xfrm>
          <a:prstGeom prst="rightArrow">
            <a:avLst>
              <a:gd name="adj1" fmla="val 50000"/>
              <a:gd name="adj2" fmla="val 249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95" name="AutoShape 225"/>
          <p:cNvSpPr>
            <a:spLocks noChangeArrowheads="1"/>
          </p:cNvSpPr>
          <p:nvPr/>
        </p:nvSpPr>
        <p:spPr bwMode="auto">
          <a:xfrm rot="14547114" flipH="1" flipV="1">
            <a:off x="6593569" y="4085088"/>
            <a:ext cx="479425" cy="36513"/>
          </a:xfrm>
          <a:prstGeom prst="rightArrow">
            <a:avLst>
              <a:gd name="adj1" fmla="val 50000"/>
              <a:gd name="adj2" fmla="val 328261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96" name="Text Box 226"/>
          <p:cNvSpPr txBox="1">
            <a:spLocks noChangeArrowheads="1"/>
          </p:cNvSpPr>
          <p:nvPr/>
        </p:nvSpPr>
        <p:spPr bwMode="auto">
          <a:xfrm>
            <a:off x="6453869" y="3407226"/>
            <a:ext cx="823913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ja-JP">
                <a:solidFill>
                  <a:srgbClr val="000000"/>
                </a:solidFill>
                <a:ea typeface="MS Mincho" pitchFamily="49" charset="-128"/>
              </a:rPr>
              <a:t>RecA*</a:t>
            </a: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97" name="AutoShape 227"/>
          <p:cNvSpPr>
            <a:spLocks noChangeArrowheads="1"/>
          </p:cNvSpPr>
          <p:nvPr/>
        </p:nvSpPr>
        <p:spPr bwMode="auto">
          <a:xfrm>
            <a:off x="7223807" y="4459739"/>
            <a:ext cx="887413" cy="38100"/>
          </a:xfrm>
          <a:prstGeom prst="rightArrow">
            <a:avLst>
              <a:gd name="adj1" fmla="val 50000"/>
              <a:gd name="adj2" fmla="val 582292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98" name="AutoShape 228"/>
          <p:cNvSpPr>
            <a:spLocks noChangeArrowheads="1"/>
          </p:cNvSpPr>
          <p:nvPr/>
        </p:nvSpPr>
        <p:spPr bwMode="auto">
          <a:xfrm rot="9109028" flipV="1">
            <a:off x="7130144" y="4229551"/>
            <a:ext cx="458788" cy="39688"/>
          </a:xfrm>
          <a:prstGeom prst="rightArrow">
            <a:avLst>
              <a:gd name="adj1" fmla="val 50000"/>
              <a:gd name="adj2" fmla="val 289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99" name="AutoShape 229"/>
          <p:cNvSpPr>
            <a:spLocks noChangeArrowheads="1"/>
          </p:cNvSpPr>
          <p:nvPr/>
        </p:nvSpPr>
        <p:spPr bwMode="auto">
          <a:xfrm>
            <a:off x="7166657" y="3570739"/>
            <a:ext cx="304800" cy="273050"/>
          </a:xfrm>
          <a:prstGeom prst="hexagon">
            <a:avLst>
              <a:gd name="adj" fmla="val 27907"/>
              <a:gd name="vf" fmla="val 115470"/>
            </a:avLst>
          </a:prstGeom>
          <a:solidFill>
            <a:srgbClr val="FF99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100" name="Text Box 230"/>
          <p:cNvSpPr txBox="1">
            <a:spLocks noChangeArrowheads="1"/>
          </p:cNvSpPr>
          <p:nvPr/>
        </p:nvSpPr>
        <p:spPr bwMode="auto">
          <a:xfrm>
            <a:off x="8160432" y="3988251"/>
            <a:ext cx="4635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altLang="ja-JP">
                <a:solidFill>
                  <a:srgbClr val="000000"/>
                </a:solidFill>
                <a:ea typeface="MS Mincho" pitchFamily="49" charset="-128"/>
              </a:rPr>
              <a:t>M</a:t>
            </a:r>
            <a:endParaRPr lang="ru-RU" b="0">
              <a:solidFill>
                <a:srgbClr val="000000"/>
              </a:solidFill>
            </a:endParaRPr>
          </a:p>
        </p:txBody>
      </p:sp>
      <p:sp>
        <p:nvSpPr>
          <p:cNvPr id="101" name="AutoShape 231"/>
          <p:cNvSpPr>
            <a:spLocks noChangeArrowheads="1"/>
          </p:cNvSpPr>
          <p:nvPr/>
        </p:nvSpPr>
        <p:spPr bwMode="auto">
          <a:xfrm>
            <a:off x="3929744" y="2429326"/>
            <a:ext cx="30163" cy="128588"/>
          </a:xfrm>
          <a:prstGeom prst="downArrow">
            <a:avLst>
              <a:gd name="adj1" fmla="val 50000"/>
              <a:gd name="adj2" fmla="val 106579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102" name="AutoShape 232"/>
          <p:cNvSpPr>
            <a:spLocks noChangeArrowheads="1"/>
          </p:cNvSpPr>
          <p:nvPr/>
        </p:nvSpPr>
        <p:spPr bwMode="auto">
          <a:xfrm>
            <a:off x="2696257" y="2261051"/>
            <a:ext cx="31750" cy="241300"/>
          </a:xfrm>
          <a:prstGeom prst="downArrow">
            <a:avLst>
              <a:gd name="adj1" fmla="val 50000"/>
              <a:gd name="adj2" fmla="val 190000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103" name="AutoShape 233"/>
          <p:cNvSpPr>
            <a:spLocks noChangeArrowheads="1"/>
          </p:cNvSpPr>
          <p:nvPr/>
        </p:nvSpPr>
        <p:spPr bwMode="auto">
          <a:xfrm>
            <a:off x="2450194" y="2369001"/>
            <a:ext cx="215900" cy="39688"/>
          </a:xfrm>
          <a:prstGeom prst="rightArrow">
            <a:avLst>
              <a:gd name="adj1" fmla="val 50000"/>
              <a:gd name="adj2" fmla="val 136000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104" name="AutoShape 234"/>
          <p:cNvSpPr>
            <a:spLocks noChangeArrowheads="1"/>
          </p:cNvSpPr>
          <p:nvPr/>
        </p:nvSpPr>
        <p:spPr bwMode="auto">
          <a:xfrm flipH="1">
            <a:off x="3366182" y="3453264"/>
            <a:ext cx="36513" cy="952500"/>
          </a:xfrm>
          <a:prstGeom prst="downArrow">
            <a:avLst>
              <a:gd name="adj1" fmla="val 50000"/>
              <a:gd name="adj2" fmla="val 652174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105" name="AutoShape 235"/>
          <p:cNvSpPr>
            <a:spLocks noChangeArrowheads="1"/>
          </p:cNvSpPr>
          <p:nvPr/>
        </p:nvSpPr>
        <p:spPr bwMode="auto">
          <a:xfrm flipV="1">
            <a:off x="2929619" y="2573789"/>
            <a:ext cx="190500" cy="41275"/>
          </a:xfrm>
          <a:prstGeom prst="rightArrow">
            <a:avLst>
              <a:gd name="adj1" fmla="val 50000"/>
              <a:gd name="adj2" fmla="val 115385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106" name="AutoShape 236"/>
          <p:cNvSpPr>
            <a:spLocks noChangeArrowheads="1"/>
          </p:cNvSpPr>
          <p:nvPr/>
        </p:nvSpPr>
        <p:spPr bwMode="auto">
          <a:xfrm>
            <a:off x="1761219" y="2369001"/>
            <a:ext cx="77788" cy="52388"/>
          </a:xfrm>
          <a:prstGeom prst="rightArrow">
            <a:avLst>
              <a:gd name="adj1" fmla="val 50000"/>
              <a:gd name="adj2" fmla="val 37121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107" name="AutoShape 237"/>
          <p:cNvSpPr>
            <a:spLocks noChangeArrowheads="1"/>
          </p:cNvSpPr>
          <p:nvPr/>
        </p:nvSpPr>
        <p:spPr bwMode="auto">
          <a:xfrm>
            <a:off x="1086532" y="2381701"/>
            <a:ext cx="293688" cy="38100"/>
          </a:xfrm>
          <a:prstGeom prst="rightArrow">
            <a:avLst>
              <a:gd name="adj1" fmla="val 50000"/>
              <a:gd name="adj2" fmla="val 192708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108" name="AutoShape 238"/>
          <p:cNvSpPr>
            <a:spLocks noChangeArrowheads="1"/>
          </p:cNvSpPr>
          <p:nvPr/>
        </p:nvSpPr>
        <p:spPr bwMode="auto">
          <a:xfrm rot="16200000">
            <a:off x="810306" y="2569026"/>
            <a:ext cx="146050" cy="34925"/>
          </a:xfrm>
          <a:prstGeom prst="rightArrow">
            <a:avLst>
              <a:gd name="adj1" fmla="val 50000"/>
              <a:gd name="adj2" fmla="val 104545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109" name="AutoShape 239"/>
          <p:cNvSpPr>
            <a:spLocks noChangeArrowheads="1"/>
          </p:cNvSpPr>
          <p:nvPr/>
        </p:nvSpPr>
        <p:spPr bwMode="auto">
          <a:xfrm flipV="1">
            <a:off x="2728007" y="3835851"/>
            <a:ext cx="600075" cy="39688"/>
          </a:xfrm>
          <a:prstGeom prst="rightArrow">
            <a:avLst>
              <a:gd name="adj1" fmla="val 50000"/>
              <a:gd name="adj2" fmla="val 378000"/>
            </a:avLst>
          </a:prstGeom>
          <a:solidFill>
            <a:srgbClr val="0000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10800000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115" name="Line 173"/>
          <p:cNvSpPr>
            <a:spLocks noChangeShapeType="1"/>
          </p:cNvSpPr>
          <p:nvPr/>
        </p:nvSpPr>
        <p:spPr bwMode="auto">
          <a:xfrm>
            <a:off x="1697714" y="2502350"/>
            <a:ext cx="0" cy="709613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16" name="Line 177"/>
          <p:cNvSpPr>
            <a:spLocks noChangeShapeType="1"/>
          </p:cNvSpPr>
          <p:nvPr/>
        </p:nvSpPr>
        <p:spPr bwMode="auto">
          <a:xfrm rot="5400000">
            <a:off x="1215912" y="2713498"/>
            <a:ext cx="0" cy="976312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20" name="Text Box 184"/>
          <p:cNvSpPr txBox="1">
            <a:spLocks noChangeArrowheads="1"/>
          </p:cNvSpPr>
          <p:nvPr/>
        </p:nvSpPr>
        <p:spPr bwMode="auto">
          <a:xfrm>
            <a:off x="1005570" y="3336015"/>
            <a:ext cx="517525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ja-JP" dirty="0" smtClean="0">
                <a:solidFill>
                  <a:srgbClr val="000000"/>
                </a:solidFill>
                <a:ea typeface="ＭＳ Ｐゴシック" pitchFamily="34" charset="-128"/>
              </a:rPr>
              <a:t>ER</a:t>
            </a:r>
            <a:endParaRPr lang="en-US" altLang="ja-JP" dirty="0">
              <a:solidFill>
                <a:srgbClr val="000000"/>
              </a:solidFill>
              <a:ea typeface="ＭＳ Ｐゴシック" pitchFamily="34" charset="-128"/>
            </a:endParaRPr>
          </a:p>
          <a:p>
            <a:pPr algn="l" eaLnBrk="1" hangingPunct="1"/>
            <a:endParaRPr lang="ru-RU" b="0" dirty="0">
              <a:solidFill>
                <a:srgbClr val="000000"/>
              </a:solidFill>
            </a:endParaRPr>
          </a:p>
        </p:txBody>
      </p:sp>
      <p:sp>
        <p:nvSpPr>
          <p:cNvPr id="121" name="Овал 120"/>
          <p:cNvSpPr/>
          <p:nvPr/>
        </p:nvSpPr>
        <p:spPr>
          <a:xfrm>
            <a:off x="1065418" y="3057183"/>
            <a:ext cx="382741" cy="286544"/>
          </a:xfrm>
          <a:prstGeom prst="ellipse">
            <a:avLst/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5400000" scaled="0"/>
          </a:gra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/>
            <a:endParaRPr lang="ru-RU" sz="1800" b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Line 173"/>
          <p:cNvSpPr>
            <a:spLocks noChangeShapeType="1"/>
          </p:cNvSpPr>
          <p:nvPr/>
        </p:nvSpPr>
        <p:spPr bwMode="auto">
          <a:xfrm>
            <a:off x="735699" y="2528545"/>
            <a:ext cx="0" cy="681037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23" name="AutoShape 238"/>
          <p:cNvSpPr>
            <a:spLocks noChangeArrowheads="1"/>
          </p:cNvSpPr>
          <p:nvPr/>
        </p:nvSpPr>
        <p:spPr bwMode="auto">
          <a:xfrm rot="16200000">
            <a:off x="712120" y="2501320"/>
            <a:ext cx="48420" cy="45719"/>
          </a:xfrm>
          <a:prstGeom prst="rightArrow">
            <a:avLst>
              <a:gd name="adj1" fmla="val 50000"/>
              <a:gd name="adj2" fmla="val 104545"/>
            </a:avLst>
          </a:prstGeom>
          <a:solidFill>
            <a:srgbClr val="000000"/>
          </a:solidFill>
          <a:ln w="9525" algn="ctr">
            <a:solidFill>
              <a:srgbClr val="000000"/>
            </a:solidFill>
            <a:miter lim="800000"/>
            <a:headEnd/>
            <a:tailEnd/>
          </a:ln>
        </p:spPr>
        <p:txBody>
          <a:bodyPr vert="eaVert" anchor="ctr"/>
          <a:lstStyle/>
          <a:p>
            <a:endParaRPr lang="ru-RU" sz="1800" b="0">
              <a:solidFill>
                <a:srgbClr val="000000"/>
              </a:solidFill>
            </a:endParaRPr>
          </a:p>
        </p:txBody>
      </p:sp>
      <p:sp>
        <p:nvSpPr>
          <p:cNvPr id="128" name="Text Box 113"/>
          <p:cNvSpPr txBox="1">
            <a:spLocks noChangeArrowheads="1"/>
          </p:cNvSpPr>
          <p:nvPr/>
        </p:nvSpPr>
        <p:spPr bwMode="auto">
          <a:xfrm>
            <a:off x="6737351" y="4924195"/>
            <a:ext cx="24048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1400" b="0" i="1" dirty="0" smtClean="0">
                <a:solidFill>
                  <a:srgbClr val="003366"/>
                </a:solidFill>
                <a:latin typeface="Arial"/>
                <a:cs typeface="Times New Roman" pitchFamily="18" charset="0"/>
              </a:rPr>
              <a:t>/in Escherichia coli bacteria/</a:t>
            </a:r>
            <a:endParaRPr lang="ru-RU" sz="1400" b="0" i="1" dirty="0">
              <a:solidFill>
                <a:srgbClr val="003366"/>
              </a:solidFill>
              <a:latin typeface="Arial"/>
              <a:cs typeface="Times New Roman" pitchFamily="18" charset="0"/>
            </a:endParaRPr>
          </a:p>
        </p:txBody>
      </p:sp>
      <p:grpSp>
        <p:nvGrpSpPr>
          <p:cNvPr id="124" name="Группа 123"/>
          <p:cNvGrpSpPr/>
          <p:nvPr/>
        </p:nvGrpSpPr>
        <p:grpSpPr>
          <a:xfrm>
            <a:off x="-1895" y="3653656"/>
            <a:ext cx="2733077" cy="1001173"/>
            <a:chOff x="4706895" y="4838699"/>
            <a:chExt cx="4256386" cy="1713746"/>
          </a:xfrm>
        </p:grpSpPr>
        <p:sp>
          <p:nvSpPr>
            <p:cNvPr id="126" name="Прямоугольник 125"/>
            <p:cNvSpPr/>
            <p:nvPr/>
          </p:nvSpPr>
          <p:spPr>
            <a:xfrm>
              <a:off x="4706895" y="5252291"/>
              <a:ext cx="4256386" cy="6089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500" dirty="0">
                  <a:solidFill>
                    <a:srgbClr val="FF0000"/>
                  </a:solidFill>
                  <a:cs typeface="Times New Roman" pitchFamily="18" charset="0"/>
                </a:rPr>
                <a:t>*One of the best  training</a:t>
              </a:r>
              <a:br>
                <a:rPr lang="en-US" sz="1500" dirty="0">
                  <a:solidFill>
                    <a:srgbClr val="FF0000"/>
                  </a:solidFill>
                  <a:cs typeface="Times New Roman" pitchFamily="18" charset="0"/>
                </a:rPr>
              </a:br>
              <a:r>
                <a:rPr lang="en-US" sz="1500" dirty="0">
                  <a:solidFill>
                    <a:srgbClr val="FF0000"/>
                  </a:solidFill>
                  <a:cs typeface="Times New Roman" pitchFamily="18" charset="0"/>
                </a:rPr>
                <a:t>topics for students</a:t>
              </a:r>
              <a:endParaRPr lang="ru-RU" sz="1500" dirty="0">
                <a:solidFill>
                  <a:srgbClr val="FF0000"/>
                </a:solidFill>
                <a:cs typeface="Times New Roman" pitchFamily="18" charset="0"/>
              </a:endParaRPr>
            </a:p>
          </p:txBody>
        </p:sp>
        <p:sp>
          <p:nvSpPr>
            <p:cNvPr id="127" name="Овал 126"/>
            <p:cNvSpPr/>
            <p:nvPr/>
          </p:nvSpPr>
          <p:spPr>
            <a:xfrm>
              <a:off x="4887470" y="4838699"/>
              <a:ext cx="3875659" cy="1713746"/>
            </a:xfrm>
            <a:prstGeom prst="ellipse">
              <a:avLst/>
            </a:pr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>
                <a:solidFill>
                  <a:srgbClr val="FFFFFF"/>
                </a:solidFill>
              </a:endParaRPr>
            </a:p>
          </p:txBody>
        </p:sp>
      </p:grpSp>
      <p:pic>
        <p:nvPicPr>
          <p:cNvPr id="129" name="Picture 4" descr="http://theweeklypaper.files.wordpress.com/2013/03/1066811-many-bacteria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795" y="5795832"/>
            <a:ext cx="1858382" cy="106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0" name="Молния 129"/>
          <p:cNvSpPr/>
          <p:nvPr/>
        </p:nvSpPr>
        <p:spPr>
          <a:xfrm>
            <a:off x="7251524" y="5545357"/>
            <a:ext cx="455416" cy="425910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31" name="Молния 130"/>
          <p:cNvSpPr/>
          <p:nvPr/>
        </p:nvSpPr>
        <p:spPr>
          <a:xfrm>
            <a:off x="7852960" y="5545357"/>
            <a:ext cx="455416" cy="425910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32" name="Молния 131"/>
          <p:cNvSpPr/>
          <p:nvPr/>
        </p:nvSpPr>
        <p:spPr>
          <a:xfrm>
            <a:off x="8534704" y="5556828"/>
            <a:ext cx="455416" cy="425910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4246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4"/>
          <p:cNvSpPr>
            <a:spLocks noChangeArrowheads="1"/>
          </p:cNvSpPr>
          <p:nvPr/>
        </p:nvSpPr>
        <p:spPr bwMode="auto">
          <a:xfrm>
            <a:off x="371475" y="1114425"/>
            <a:ext cx="8534400" cy="5334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l"/>
            <a:endParaRPr lang="ru-RU" sz="2400" b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3175"/>
            <a:ext cx="9144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800" b="1" dirty="0" smtClean="0">
                <a:solidFill>
                  <a:schemeClr val="bg1"/>
                </a:solidFill>
                <a:cs typeface="Times New Roman" pitchFamily="18" charset="0"/>
              </a:rPr>
              <a:t>Diagram of a computational model for SOS-repair</a:t>
            </a:r>
          </a:p>
        </p:txBody>
      </p:sp>
      <p:sp>
        <p:nvSpPr>
          <p:cNvPr id="11386" name="Rectangle 122"/>
          <p:cNvSpPr>
            <a:spLocks noChangeArrowheads="1"/>
          </p:cNvSpPr>
          <p:nvPr/>
        </p:nvSpPr>
        <p:spPr bwMode="auto">
          <a:xfrm>
            <a:off x="1804988" y="5173663"/>
            <a:ext cx="2381250" cy="93027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6C0000"/>
              </a:gs>
            </a:gsLst>
            <a:path path="shape">
              <a:fillToRect l="50000" t="50000" r="50000" b="50000"/>
            </a:path>
          </a:gradFill>
          <a:ln w="222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400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Dynamic model</a:t>
            </a:r>
            <a:br>
              <a:rPr lang="en-US" sz="1400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of the umuDC gene products</a:t>
            </a:r>
            <a:endParaRPr lang="ru-RU" sz="1400" i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87" name="Rectangle 123"/>
          <p:cNvSpPr>
            <a:spLocks noChangeArrowheads="1"/>
          </p:cNvSpPr>
          <p:nvPr/>
        </p:nvSpPr>
        <p:spPr bwMode="auto">
          <a:xfrm>
            <a:off x="5165725" y="5165725"/>
            <a:ext cx="2381250" cy="93027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6C0000"/>
              </a:gs>
            </a:gsLst>
            <a:path path="shape">
              <a:fillToRect l="50000" t="50000" r="50000" b="50000"/>
            </a:path>
          </a:gradFill>
          <a:ln w="222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400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Dynamic model</a:t>
            </a:r>
            <a:br>
              <a:rPr lang="en-US" sz="1400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of the dimerized umuD</a:t>
            </a:r>
            <a:br>
              <a:rPr lang="en-US" sz="1400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gene products</a:t>
            </a:r>
            <a:endParaRPr lang="ru-RU" sz="1400" i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88" name="Rectangle 124"/>
          <p:cNvSpPr>
            <a:spLocks noChangeArrowheads="1"/>
          </p:cNvSpPr>
          <p:nvPr/>
        </p:nvSpPr>
        <p:spPr bwMode="auto">
          <a:xfrm>
            <a:off x="6383338" y="3317875"/>
            <a:ext cx="2381250" cy="93027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6C0000"/>
              </a:gs>
            </a:gsLst>
            <a:path path="shape">
              <a:fillToRect l="50000" t="50000" r="50000" b="50000"/>
            </a:path>
          </a:gradFill>
          <a:ln w="222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400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Dynamic model of the basic regulatory complexes</a:t>
            </a:r>
            <a:endParaRPr lang="ru-RU" sz="1400" i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389" name="Rectangle 125"/>
          <p:cNvSpPr>
            <a:spLocks noChangeArrowheads="1"/>
          </p:cNvSpPr>
          <p:nvPr/>
        </p:nvSpPr>
        <p:spPr bwMode="auto">
          <a:xfrm>
            <a:off x="5138738" y="1512888"/>
            <a:ext cx="2381250" cy="930275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100000">
                <a:srgbClr val="6C0000"/>
              </a:gs>
            </a:gsLst>
            <a:path path="shape">
              <a:fillToRect l="50000" t="50000" r="50000" b="50000"/>
            </a:path>
          </a:gradFill>
          <a:ln w="22225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r>
              <a:rPr lang="en-US" sz="1400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Mathematical model</a:t>
            </a:r>
            <a:br>
              <a:rPr lang="en-US" sz="1400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</a:br>
            <a:r>
              <a:rPr lang="en-US" sz="1400" i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of translesion synthesis</a:t>
            </a:r>
            <a:endParaRPr lang="ru-RU" sz="1400" i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26"/>
          <p:cNvGrpSpPr>
            <a:grpSpLocks/>
          </p:cNvGrpSpPr>
          <p:nvPr/>
        </p:nvGrpSpPr>
        <p:grpSpPr bwMode="auto">
          <a:xfrm>
            <a:off x="1619250" y="1933575"/>
            <a:ext cx="6062663" cy="3752850"/>
            <a:chOff x="1085" y="1404"/>
            <a:chExt cx="3819" cy="2364"/>
          </a:xfrm>
        </p:grpSpPr>
        <p:sp>
          <p:nvSpPr>
            <p:cNvPr id="65552" name="AutoShape 127"/>
            <p:cNvSpPr>
              <a:spLocks noChangeArrowheads="1"/>
            </p:cNvSpPr>
            <p:nvPr/>
          </p:nvSpPr>
          <p:spPr bwMode="auto">
            <a:xfrm rot="8760000">
              <a:off x="1086" y="1982"/>
              <a:ext cx="909" cy="39"/>
            </a:xfrm>
            <a:prstGeom prst="leftRightArrow">
              <a:avLst>
                <a:gd name="adj1" fmla="val 50000"/>
                <a:gd name="adj2" fmla="val 466154"/>
              </a:avLst>
            </a:prstGeom>
            <a:gradFill rotWithShape="1">
              <a:gsLst>
                <a:gs pos="0">
                  <a:srgbClr val="000082"/>
                </a:gs>
                <a:gs pos="14999">
                  <a:srgbClr val="66008F"/>
                </a:gs>
                <a:gs pos="32500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0">
                  <a:srgbClr val="FF0000"/>
                </a:gs>
                <a:gs pos="67500">
                  <a:srgbClr val="BA0066"/>
                </a:gs>
                <a:gs pos="85001">
                  <a:srgbClr val="66008F"/>
                </a:gs>
                <a:gs pos="100000">
                  <a:srgbClr val="000082"/>
                </a:gs>
              </a:gsLst>
              <a:lin ang="2700000" scaled="1"/>
            </a:grad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 sz="1800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53" name="AutoShape 128"/>
            <p:cNvSpPr>
              <a:spLocks noChangeArrowheads="1"/>
            </p:cNvSpPr>
            <p:nvPr/>
          </p:nvSpPr>
          <p:spPr bwMode="auto">
            <a:xfrm rot="12840000" flipH="1">
              <a:off x="1085" y="3134"/>
              <a:ext cx="909" cy="39"/>
            </a:xfrm>
            <a:prstGeom prst="leftRightArrow">
              <a:avLst>
                <a:gd name="adj1" fmla="val 50000"/>
                <a:gd name="adj2" fmla="val 466154"/>
              </a:avLst>
            </a:prstGeom>
            <a:gradFill rotWithShape="1">
              <a:gsLst>
                <a:gs pos="0">
                  <a:srgbClr val="000082"/>
                </a:gs>
                <a:gs pos="14999">
                  <a:srgbClr val="66008F"/>
                </a:gs>
                <a:gs pos="32500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0">
                  <a:srgbClr val="FF0000"/>
                </a:gs>
                <a:gs pos="67500">
                  <a:srgbClr val="BA0066"/>
                </a:gs>
                <a:gs pos="85001">
                  <a:srgbClr val="66008F"/>
                </a:gs>
                <a:gs pos="100000">
                  <a:srgbClr val="000082"/>
                </a:gs>
              </a:gsLst>
              <a:lin ang="2700000" scaled="1"/>
            </a:grad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 sz="1800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54" name="AutoShape 129"/>
            <p:cNvSpPr>
              <a:spLocks noChangeArrowheads="1"/>
            </p:cNvSpPr>
            <p:nvPr/>
          </p:nvSpPr>
          <p:spPr bwMode="auto">
            <a:xfrm rot="8760000">
              <a:off x="3995" y="3133"/>
              <a:ext cx="909" cy="39"/>
            </a:xfrm>
            <a:prstGeom prst="leftRightArrow">
              <a:avLst>
                <a:gd name="adj1" fmla="val 50000"/>
                <a:gd name="adj2" fmla="val 466154"/>
              </a:avLst>
            </a:prstGeom>
            <a:gradFill rotWithShape="1">
              <a:gsLst>
                <a:gs pos="0">
                  <a:srgbClr val="000082"/>
                </a:gs>
                <a:gs pos="14999">
                  <a:srgbClr val="66008F"/>
                </a:gs>
                <a:gs pos="32500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0">
                  <a:srgbClr val="FF0000"/>
                </a:gs>
                <a:gs pos="67500">
                  <a:srgbClr val="BA0066"/>
                </a:gs>
                <a:gs pos="85001">
                  <a:srgbClr val="66008F"/>
                </a:gs>
                <a:gs pos="100000">
                  <a:srgbClr val="000082"/>
                </a:gs>
              </a:gsLst>
              <a:lin ang="2700000" scaled="1"/>
            </a:grad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 sz="1800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55" name="AutoShape 130"/>
            <p:cNvSpPr>
              <a:spLocks noChangeArrowheads="1"/>
            </p:cNvSpPr>
            <p:nvPr/>
          </p:nvSpPr>
          <p:spPr bwMode="auto">
            <a:xfrm rot="12840000" flipH="1">
              <a:off x="3994" y="1980"/>
              <a:ext cx="909" cy="39"/>
            </a:xfrm>
            <a:prstGeom prst="leftRightArrow">
              <a:avLst>
                <a:gd name="adj1" fmla="val 50000"/>
                <a:gd name="adj2" fmla="val 466154"/>
              </a:avLst>
            </a:prstGeom>
            <a:gradFill rotWithShape="1">
              <a:gsLst>
                <a:gs pos="0">
                  <a:srgbClr val="000082"/>
                </a:gs>
                <a:gs pos="14999">
                  <a:srgbClr val="66008F"/>
                </a:gs>
                <a:gs pos="32500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0">
                  <a:srgbClr val="FF0000"/>
                </a:gs>
                <a:gs pos="67500">
                  <a:srgbClr val="BA0066"/>
                </a:gs>
                <a:gs pos="85001">
                  <a:srgbClr val="66008F"/>
                </a:gs>
                <a:gs pos="100000">
                  <a:srgbClr val="000082"/>
                </a:gs>
              </a:gsLst>
              <a:lin ang="2700000" scaled="1"/>
            </a:grad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 sz="1800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56" name="AutoShape 131"/>
            <p:cNvSpPr>
              <a:spLocks noChangeArrowheads="1"/>
            </p:cNvSpPr>
            <p:nvPr/>
          </p:nvSpPr>
          <p:spPr bwMode="auto">
            <a:xfrm flipH="1">
              <a:off x="2737" y="3729"/>
              <a:ext cx="544" cy="39"/>
            </a:xfrm>
            <a:prstGeom prst="leftRightArrow">
              <a:avLst>
                <a:gd name="adj1" fmla="val 50000"/>
                <a:gd name="adj2" fmla="val 278974"/>
              </a:avLst>
            </a:prstGeom>
            <a:gradFill rotWithShape="1">
              <a:gsLst>
                <a:gs pos="0">
                  <a:srgbClr val="000082"/>
                </a:gs>
                <a:gs pos="14999">
                  <a:srgbClr val="66008F"/>
                </a:gs>
                <a:gs pos="32500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0">
                  <a:srgbClr val="FF0000"/>
                </a:gs>
                <a:gs pos="67500">
                  <a:srgbClr val="BA0066"/>
                </a:gs>
                <a:gs pos="85001">
                  <a:srgbClr val="66008F"/>
                </a:gs>
                <a:gs pos="100000">
                  <a:srgbClr val="000082"/>
                </a:gs>
              </a:gsLst>
              <a:lin ang="2700000" scaled="1"/>
            </a:grad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57" name="AutoShape 132"/>
            <p:cNvSpPr>
              <a:spLocks noChangeArrowheads="1"/>
            </p:cNvSpPr>
            <p:nvPr/>
          </p:nvSpPr>
          <p:spPr bwMode="auto">
            <a:xfrm flipH="1">
              <a:off x="2722" y="1404"/>
              <a:ext cx="544" cy="39"/>
            </a:xfrm>
            <a:prstGeom prst="leftRightArrow">
              <a:avLst>
                <a:gd name="adj1" fmla="val 50000"/>
                <a:gd name="adj2" fmla="val 278974"/>
              </a:avLst>
            </a:prstGeom>
            <a:gradFill rotWithShape="1">
              <a:gsLst>
                <a:gs pos="0">
                  <a:srgbClr val="000082"/>
                </a:gs>
                <a:gs pos="14999">
                  <a:srgbClr val="66008F"/>
                </a:gs>
                <a:gs pos="32500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0">
                  <a:srgbClr val="FF0000"/>
                </a:gs>
                <a:gs pos="67500">
                  <a:srgbClr val="BA0066"/>
                </a:gs>
                <a:gs pos="85001">
                  <a:srgbClr val="66008F"/>
                </a:gs>
                <a:gs pos="100000">
                  <a:srgbClr val="000082"/>
                </a:gs>
              </a:gsLst>
              <a:lin ang="2700000" scaled="1"/>
            </a:grad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58" name="AutoShape 133"/>
            <p:cNvSpPr>
              <a:spLocks noChangeArrowheads="1"/>
            </p:cNvSpPr>
            <p:nvPr/>
          </p:nvSpPr>
          <p:spPr bwMode="auto">
            <a:xfrm rot="13140000" flipH="1">
              <a:off x="1687" y="2556"/>
              <a:ext cx="2614" cy="39"/>
            </a:xfrm>
            <a:prstGeom prst="leftRightArrow">
              <a:avLst>
                <a:gd name="adj1" fmla="val 50000"/>
                <a:gd name="adj2" fmla="val 1340513"/>
              </a:avLst>
            </a:prstGeom>
            <a:gradFill rotWithShape="1">
              <a:gsLst>
                <a:gs pos="0">
                  <a:srgbClr val="000082"/>
                </a:gs>
                <a:gs pos="14999">
                  <a:srgbClr val="66008F"/>
                </a:gs>
                <a:gs pos="32500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0">
                  <a:srgbClr val="FF0000"/>
                </a:gs>
                <a:gs pos="67500">
                  <a:srgbClr val="BA0066"/>
                </a:gs>
                <a:gs pos="85001">
                  <a:srgbClr val="66008F"/>
                </a:gs>
                <a:gs pos="100000">
                  <a:srgbClr val="000082"/>
                </a:gs>
              </a:gsLst>
              <a:lin ang="2700000" scaled="1"/>
            </a:grad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 sz="1800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59" name="AutoShape 134"/>
            <p:cNvSpPr>
              <a:spLocks noChangeArrowheads="1"/>
            </p:cNvSpPr>
            <p:nvPr/>
          </p:nvSpPr>
          <p:spPr bwMode="auto">
            <a:xfrm rot="8460000">
              <a:off x="1698" y="2561"/>
              <a:ext cx="2614" cy="39"/>
            </a:xfrm>
            <a:prstGeom prst="leftRightArrow">
              <a:avLst>
                <a:gd name="adj1" fmla="val 50000"/>
                <a:gd name="adj2" fmla="val 1340513"/>
              </a:avLst>
            </a:prstGeom>
            <a:gradFill rotWithShape="1">
              <a:gsLst>
                <a:gs pos="0">
                  <a:srgbClr val="000082"/>
                </a:gs>
                <a:gs pos="14999">
                  <a:srgbClr val="66008F"/>
                </a:gs>
                <a:gs pos="32500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0">
                  <a:srgbClr val="FF0000"/>
                </a:gs>
                <a:gs pos="67500">
                  <a:srgbClr val="BA0066"/>
                </a:gs>
                <a:gs pos="85001">
                  <a:srgbClr val="66008F"/>
                </a:gs>
                <a:gs pos="100000">
                  <a:srgbClr val="000082"/>
                </a:gs>
              </a:gsLst>
              <a:lin ang="2700000" scaled="1"/>
            </a:grad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 sz="1800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60" name="AutoShape 135"/>
            <p:cNvSpPr>
              <a:spLocks noChangeArrowheads="1"/>
            </p:cNvSpPr>
            <p:nvPr/>
          </p:nvSpPr>
          <p:spPr bwMode="auto">
            <a:xfrm flipH="1">
              <a:off x="1962" y="2561"/>
              <a:ext cx="2074" cy="39"/>
            </a:xfrm>
            <a:prstGeom prst="leftRightArrow">
              <a:avLst>
                <a:gd name="adj1" fmla="val 50000"/>
                <a:gd name="adj2" fmla="val 1063590"/>
              </a:avLst>
            </a:prstGeom>
            <a:gradFill rotWithShape="1">
              <a:gsLst>
                <a:gs pos="0">
                  <a:srgbClr val="000082"/>
                </a:gs>
                <a:gs pos="14999">
                  <a:srgbClr val="66008F"/>
                </a:gs>
                <a:gs pos="32500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0">
                  <a:srgbClr val="FF0000"/>
                </a:gs>
                <a:gs pos="67500">
                  <a:srgbClr val="BA0066"/>
                </a:gs>
                <a:gs pos="85001">
                  <a:srgbClr val="66008F"/>
                </a:gs>
                <a:gs pos="100000">
                  <a:srgbClr val="000082"/>
                </a:gs>
              </a:gsLst>
              <a:lin ang="2700000" scaled="1"/>
            </a:grad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61" name="AutoShape 136"/>
            <p:cNvSpPr>
              <a:spLocks noChangeArrowheads="1"/>
            </p:cNvSpPr>
            <p:nvPr/>
          </p:nvSpPr>
          <p:spPr bwMode="auto">
            <a:xfrm rot="9480000" flipH="1">
              <a:off x="1908" y="1984"/>
              <a:ext cx="1406" cy="38"/>
            </a:xfrm>
            <a:prstGeom prst="leftRightArrow">
              <a:avLst>
                <a:gd name="adj1" fmla="val 50000"/>
                <a:gd name="adj2" fmla="val 740000"/>
              </a:avLst>
            </a:prstGeom>
            <a:gradFill rotWithShape="1">
              <a:gsLst>
                <a:gs pos="0">
                  <a:srgbClr val="000082"/>
                </a:gs>
                <a:gs pos="14999">
                  <a:srgbClr val="66008F"/>
                </a:gs>
                <a:gs pos="32500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0">
                  <a:srgbClr val="FF0000"/>
                </a:gs>
                <a:gs pos="67500">
                  <a:srgbClr val="BA0066"/>
                </a:gs>
                <a:gs pos="85001">
                  <a:srgbClr val="66008F"/>
                </a:gs>
                <a:gs pos="100000">
                  <a:srgbClr val="000082"/>
                </a:gs>
              </a:gsLst>
              <a:lin ang="2700000" scaled="1"/>
            </a:grad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 sz="1800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62" name="AutoShape 137"/>
            <p:cNvSpPr>
              <a:spLocks noChangeArrowheads="1"/>
            </p:cNvSpPr>
            <p:nvPr/>
          </p:nvSpPr>
          <p:spPr bwMode="auto">
            <a:xfrm rot="-9480000" flipH="1" flipV="1">
              <a:off x="1913" y="3135"/>
              <a:ext cx="1406" cy="38"/>
            </a:xfrm>
            <a:prstGeom prst="leftRightArrow">
              <a:avLst>
                <a:gd name="adj1" fmla="val 50000"/>
                <a:gd name="adj2" fmla="val 740000"/>
              </a:avLst>
            </a:prstGeom>
            <a:gradFill rotWithShape="1">
              <a:gsLst>
                <a:gs pos="0">
                  <a:srgbClr val="000082"/>
                </a:gs>
                <a:gs pos="14999">
                  <a:srgbClr val="66008F"/>
                </a:gs>
                <a:gs pos="32500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0">
                  <a:srgbClr val="FF0000"/>
                </a:gs>
                <a:gs pos="67500">
                  <a:srgbClr val="BA0066"/>
                </a:gs>
                <a:gs pos="85001">
                  <a:srgbClr val="66008F"/>
                </a:gs>
                <a:gs pos="100000">
                  <a:srgbClr val="000082"/>
                </a:gs>
              </a:gsLst>
              <a:lin ang="2700000" scaled="1"/>
            </a:grad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 sz="1800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63" name="AutoShape 138"/>
            <p:cNvSpPr>
              <a:spLocks noChangeArrowheads="1"/>
            </p:cNvSpPr>
            <p:nvPr/>
          </p:nvSpPr>
          <p:spPr bwMode="auto">
            <a:xfrm rot="9480000" flipH="1">
              <a:off x="2693" y="3141"/>
              <a:ext cx="1406" cy="38"/>
            </a:xfrm>
            <a:prstGeom prst="leftRightArrow">
              <a:avLst>
                <a:gd name="adj1" fmla="val 50000"/>
                <a:gd name="adj2" fmla="val 740000"/>
              </a:avLst>
            </a:prstGeom>
            <a:gradFill rotWithShape="1">
              <a:gsLst>
                <a:gs pos="0">
                  <a:srgbClr val="000082"/>
                </a:gs>
                <a:gs pos="14999">
                  <a:srgbClr val="66008F"/>
                </a:gs>
                <a:gs pos="32500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0">
                  <a:srgbClr val="FF0000"/>
                </a:gs>
                <a:gs pos="67500">
                  <a:srgbClr val="BA0066"/>
                </a:gs>
                <a:gs pos="85001">
                  <a:srgbClr val="66008F"/>
                </a:gs>
                <a:gs pos="100000">
                  <a:srgbClr val="000082"/>
                </a:gs>
              </a:gsLst>
              <a:lin ang="2700000" scaled="1"/>
            </a:grad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 sz="1800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64" name="AutoShape 139"/>
            <p:cNvSpPr>
              <a:spLocks noChangeArrowheads="1"/>
            </p:cNvSpPr>
            <p:nvPr/>
          </p:nvSpPr>
          <p:spPr bwMode="auto">
            <a:xfrm rot="-9480000">
              <a:off x="2680" y="1988"/>
              <a:ext cx="1406" cy="38"/>
            </a:xfrm>
            <a:prstGeom prst="leftRightArrow">
              <a:avLst>
                <a:gd name="adj1" fmla="val 50000"/>
                <a:gd name="adj2" fmla="val 740000"/>
              </a:avLst>
            </a:prstGeom>
            <a:gradFill rotWithShape="1">
              <a:gsLst>
                <a:gs pos="0">
                  <a:srgbClr val="000082"/>
                </a:gs>
                <a:gs pos="14999">
                  <a:srgbClr val="66008F"/>
                </a:gs>
                <a:gs pos="32500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0">
                  <a:srgbClr val="FF0000"/>
                </a:gs>
                <a:gs pos="67500">
                  <a:srgbClr val="BA0066"/>
                </a:gs>
                <a:gs pos="85001">
                  <a:srgbClr val="66008F"/>
                </a:gs>
                <a:gs pos="100000">
                  <a:srgbClr val="000082"/>
                </a:gs>
              </a:gsLst>
              <a:lin ang="2700000" scaled="1"/>
            </a:grad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ru-RU" sz="1800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65" name="AutoShape 140"/>
            <p:cNvSpPr>
              <a:spLocks noChangeArrowheads="1"/>
            </p:cNvSpPr>
            <p:nvPr/>
          </p:nvSpPr>
          <p:spPr bwMode="auto">
            <a:xfrm rot="-5400000">
              <a:off x="1661" y="2563"/>
              <a:ext cx="1624" cy="39"/>
            </a:xfrm>
            <a:prstGeom prst="leftRightArrow">
              <a:avLst>
                <a:gd name="adj1" fmla="val 50000"/>
                <a:gd name="adj2" fmla="val 832821"/>
              </a:avLst>
            </a:prstGeom>
            <a:gradFill rotWithShape="1">
              <a:gsLst>
                <a:gs pos="0">
                  <a:srgbClr val="000082"/>
                </a:gs>
                <a:gs pos="14999">
                  <a:srgbClr val="66008F"/>
                </a:gs>
                <a:gs pos="32500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0">
                  <a:srgbClr val="FF0000"/>
                </a:gs>
                <a:gs pos="67500">
                  <a:srgbClr val="BA0066"/>
                </a:gs>
                <a:gs pos="85001">
                  <a:srgbClr val="66008F"/>
                </a:gs>
                <a:gs pos="100000">
                  <a:srgbClr val="000082"/>
                </a:gs>
              </a:gsLst>
              <a:lin ang="2700000" scaled="1"/>
            </a:grad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ru-RU" sz="1800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66" name="AutoShape 141"/>
            <p:cNvSpPr>
              <a:spLocks noChangeArrowheads="1"/>
            </p:cNvSpPr>
            <p:nvPr/>
          </p:nvSpPr>
          <p:spPr bwMode="auto">
            <a:xfrm rot="-5400000">
              <a:off x="2704" y="2556"/>
              <a:ext cx="1624" cy="39"/>
            </a:xfrm>
            <a:prstGeom prst="leftRightArrow">
              <a:avLst>
                <a:gd name="adj1" fmla="val 50000"/>
                <a:gd name="adj2" fmla="val 832821"/>
              </a:avLst>
            </a:prstGeom>
            <a:gradFill rotWithShape="1">
              <a:gsLst>
                <a:gs pos="0">
                  <a:srgbClr val="000082"/>
                </a:gs>
                <a:gs pos="14999">
                  <a:srgbClr val="66008F"/>
                </a:gs>
                <a:gs pos="32500">
                  <a:srgbClr val="BA0066"/>
                </a:gs>
                <a:gs pos="45000">
                  <a:srgbClr val="FF0000"/>
                </a:gs>
                <a:gs pos="50000">
                  <a:srgbClr val="FF8200"/>
                </a:gs>
                <a:gs pos="55000">
                  <a:srgbClr val="FF0000"/>
                </a:gs>
                <a:gs pos="67500">
                  <a:srgbClr val="BA0066"/>
                </a:gs>
                <a:gs pos="85001">
                  <a:srgbClr val="66008F"/>
                </a:gs>
                <a:gs pos="100000">
                  <a:srgbClr val="000082"/>
                </a:gs>
              </a:gsLst>
              <a:lin ang="2700000" scaled="1"/>
            </a:gradFill>
            <a:ln w="15875">
              <a:solidFill>
                <a:schemeClr val="bg2"/>
              </a:solidFill>
              <a:miter lim="800000"/>
              <a:headEnd/>
              <a:tailEnd/>
            </a:ln>
          </p:spPr>
          <p:txBody>
            <a:bodyPr vert="eaVert" wrap="none" anchor="ctr"/>
            <a:lstStyle/>
            <a:p>
              <a:endParaRPr lang="ru-RU" sz="1800" b="0">
                <a:solidFill>
                  <a:srgbClr val="0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1768475" y="1506539"/>
            <a:ext cx="2381250" cy="957263"/>
            <a:chOff x="1072" y="1027"/>
            <a:chExt cx="1500" cy="603"/>
          </a:xfrm>
        </p:grpSpPr>
        <p:sp>
          <p:nvSpPr>
            <p:cNvPr id="65550" name="Rectangle 120"/>
            <p:cNvSpPr>
              <a:spLocks noChangeArrowheads="1"/>
            </p:cNvSpPr>
            <p:nvPr/>
          </p:nvSpPr>
          <p:spPr bwMode="auto">
            <a:xfrm>
              <a:off x="1072" y="1027"/>
              <a:ext cx="1500" cy="586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C0000"/>
                </a:gs>
              </a:gsLst>
              <a:path path="shape">
                <a:fillToRect l="50000" t="50000" r="50000" b="50000"/>
              </a:path>
            </a:gradFill>
            <a:ln w="22225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1400" i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Dynamic model</a:t>
              </a:r>
              <a:br>
                <a:rPr lang="en-US" sz="1400" i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400" i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of the inducing signal</a:t>
              </a:r>
              <a:br>
                <a:rPr lang="en-US" sz="1400" i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400" i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(single-stranded DNA)</a:t>
              </a:r>
              <a:endParaRPr lang="ru-RU" sz="1400" i="1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51" name="Text Box 147"/>
            <p:cNvSpPr txBox="1">
              <a:spLocks noChangeArrowheads="1"/>
            </p:cNvSpPr>
            <p:nvPr/>
          </p:nvSpPr>
          <p:spPr bwMode="auto">
            <a:xfrm>
              <a:off x="1770" y="1485"/>
              <a:ext cx="11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ru-RU" sz="900" b="0" i="1" dirty="0" smtClean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547688" y="3325813"/>
            <a:ext cx="2381250" cy="930275"/>
            <a:chOff x="303" y="2173"/>
            <a:chExt cx="1500" cy="586"/>
          </a:xfrm>
        </p:grpSpPr>
        <p:sp>
          <p:nvSpPr>
            <p:cNvPr id="65548" name="Rectangle 121"/>
            <p:cNvSpPr>
              <a:spLocks noChangeArrowheads="1"/>
            </p:cNvSpPr>
            <p:nvPr/>
          </p:nvSpPr>
          <p:spPr bwMode="auto">
            <a:xfrm>
              <a:off x="303" y="2173"/>
              <a:ext cx="1500" cy="586"/>
            </a:xfrm>
            <a:prstGeom prst="rect">
              <a:avLst/>
            </a:prstGeom>
            <a:gradFill rotWithShape="1">
              <a:gsLst>
                <a:gs pos="0">
                  <a:srgbClr val="FF0000"/>
                </a:gs>
                <a:gs pos="100000">
                  <a:srgbClr val="6C0000"/>
                </a:gs>
              </a:gsLst>
              <a:path path="shape">
                <a:fillToRect l="50000" t="50000" r="50000" b="50000"/>
              </a:path>
            </a:gradFill>
            <a:ln w="22225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en-US" sz="1400" i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Dynamic model</a:t>
              </a:r>
              <a:br>
                <a:rPr lang="en-US" sz="1400" i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en-US" sz="1400" i="1">
                  <a:solidFill>
                    <a:srgbClr val="FFFFFF"/>
                  </a:solidFill>
                  <a:latin typeface="Arial" pitchFamily="34" charset="0"/>
                  <a:cs typeface="Arial" pitchFamily="34" charset="0"/>
                </a:rPr>
                <a:t>of the lexA-recA system</a:t>
              </a:r>
              <a:endParaRPr lang="ru-RU" sz="1400" i="1">
                <a:solidFill>
                  <a:srgbClr val="FFFFFF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549" name="Text Box 148"/>
            <p:cNvSpPr txBox="1">
              <a:spLocks noChangeArrowheads="1"/>
            </p:cNvSpPr>
            <p:nvPr/>
          </p:nvSpPr>
          <p:spPr bwMode="auto">
            <a:xfrm>
              <a:off x="1001" y="2612"/>
              <a:ext cx="116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22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endParaRPr lang="ru-RU" sz="900" b="0" i="1" dirty="0" smtClean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761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-47625"/>
            <a:ext cx="9144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3500" b="1" dirty="0" smtClean="0">
                <a:solidFill>
                  <a:schemeClr val="bg1"/>
                </a:solidFill>
                <a:cs typeface="Times New Roman" pitchFamily="18" charset="0"/>
              </a:rPr>
              <a:t>Equations of the model</a:t>
            </a:r>
          </a:p>
        </p:txBody>
      </p:sp>
      <p:pic>
        <p:nvPicPr>
          <p:cNvPr id="68122" name="Picture 15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6" y="1147310"/>
            <a:ext cx="9070975" cy="5211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301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3" name="Rectangle 55"/>
          <p:cNvSpPr>
            <a:spLocks noChangeArrowheads="1"/>
          </p:cNvSpPr>
          <p:nvPr/>
        </p:nvSpPr>
        <p:spPr bwMode="auto">
          <a:xfrm>
            <a:off x="306388" y="4594682"/>
            <a:ext cx="850582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just">
              <a:buFontTx/>
              <a:buAutoNum type="alphaLcParenR"/>
            </a:pPr>
            <a:r>
              <a:rPr lang="en-US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The dependence of the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LexA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concentration on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fluence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l-GR" sz="1600" i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Ψ</a:t>
            </a:r>
            <a:r>
              <a:rPr lang="ru-RU" sz="16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of UV radiation;</a:t>
            </a:r>
          </a:p>
          <a:p>
            <a:pPr marL="342900" indent="-342900" algn="just">
              <a:buFontTx/>
              <a:buAutoNum type="alphaLcParenR"/>
            </a:pPr>
            <a:endParaRPr lang="ru-RU" sz="16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342900" indent="-342900" algn="just">
              <a:buFontTx/>
              <a:buAutoNum type="alphaLcParenR"/>
            </a:pPr>
            <a:r>
              <a:rPr lang="en-US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A set of curves for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the </a:t>
            </a:r>
            <a:r>
              <a:rPr lang="ru-RU" sz="160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LexA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protein concentration under different UV 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fluences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;</a:t>
            </a:r>
            <a:endParaRPr lang="ru-RU" sz="16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342900" indent="-342900" algn="just"/>
            <a:r>
              <a:rPr lang="ru-RU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	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Arial" pitchFamily="34" charset="0"/>
              </a:rPr>
              <a:t>●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experimental data for 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5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J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/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m</a:t>
            </a:r>
            <a:r>
              <a:rPr lang="ru-RU" sz="1600" baseline="30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2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[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Sassanfar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, Roberts; 1991];</a:t>
            </a:r>
            <a:endParaRPr lang="ru-RU" sz="16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342900" indent="-342900" algn="just"/>
            <a:r>
              <a:rPr lang="ru-RU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	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Arial" pitchFamily="34" charset="0"/>
              </a:rPr>
              <a:t>○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Arial" pitchFamily="34" charset="0"/>
              </a:rPr>
              <a:t> 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experimental data for 20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J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/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m</a:t>
            </a:r>
            <a:r>
              <a:rPr lang="ru-RU" sz="1600" baseline="30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2</a:t>
            </a:r>
            <a:r>
              <a:rPr lang="ru-RU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[</a:t>
            </a:r>
            <a:r>
              <a:rPr lang="en-US" sz="160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Sassanfar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, Roberts; 1991];</a:t>
            </a:r>
            <a:endParaRPr lang="ru-RU" sz="16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342900" indent="-342900" algn="just"/>
            <a:r>
              <a:rPr lang="en-US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	</a:t>
            </a:r>
            <a:r>
              <a:rPr lang="en-US" sz="1600" i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N</a:t>
            </a:r>
            <a:r>
              <a:rPr lang="en-US" sz="16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 is the number of protein molecules per cell</a:t>
            </a:r>
            <a:r>
              <a:rPr lang="en-US" sz="1600" b="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.</a:t>
            </a:r>
            <a:endParaRPr lang="ru-RU" sz="1600" b="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4" y="1061874"/>
            <a:ext cx="4107924" cy="3317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952" y="988318"/>
            <a:ext cx="5241682" cy="3399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Rectangle 2"/>
          <p:cNvSpPr txBox="1">
            <a:spLocks noChangeArrowheads="1"/>
          </p:cNvSpPr>
          <p:nvPr/>
        </p:nvSpPr>
        <p:spPr bwMode="auto">
          <a:xfrm>
            <a:off x="38100" y="0"/>
            <a:ext cx="9144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900" dirty="0" smtClean="0">
                <a:solidFill>
                  <a:schemeClr val="bg1"/>
                </a:solidFill>
                <a:cs typeface="Times New Roman" pitchFamily="18" charset="0"/>
              </a:rPr>
              <a:t>Sample results: </a:t>
            </a:r>
            <a:r>
              <a:rPr lang="en-US" sz="2900" dirty="0" err="1" smtClean="0">
                <a:solidFill>
                  <a:schemeClr val="bg1"/>
                </a:solidFill>
                <a:cs typeface="Times New Roman" pitchFamily="18" charset="0"/>
              </a:rPr>
              <a:t>LexA</a:t>
            </a:r>
            <a:r>
              <a:rPr lang="en-US" sz="2900" dirty="0" smtClean="0">
                <a:solidFill>
                  <a:schemeClr val="bg1"/>
                </a:solidFill>
                <a:cs typeface="Times New Roman" pitchFamily="18" charset="0"/>
              </a:rPr>
              <a:t> protein concentration</a:t>
            </a:r>
          </a:p>
        </p:txBody>
      </p:sp>
    </p:spTree>
    <p:extLst>
      <p:ext uri="{BB962C8B-B14F-4D97-AF65-F5344CB8AC3E}">
        <p14:creationId xmlns:p14="http://schemas.microsoft.com/office/powerpoint/2010/main" val="7793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-285750" y="7256"/>
            <a:ext cx="97536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900" b="1" dirty="0">
                <a:solidFill>
                  <a:schemeClr val="bg1"/>
                </a:solidFill>
                <a:cs typeface="Times New Roman" pitchFamily="18" charset="0"/>
              </a:rPr>
              <a:t>Sample results: </a:t>
            </a:r>
            <a:r>
              <a:rPr lang="en-US" sz="2900" b="1" dirty="0" smtClean="0">
                <a:solidFill>
                  <a:schemeClr val="bg1"/>
                </a:solidFill>
                <a:cs typeface="Times New Roman" pitchFamily="18" charset="0"/>
              </a:rPr>
              <a:t>DNA polymerase V concentration</a:t>
            </a:r>
          </a:p>
        </p:txBody>
      </p:sp>
      <p:sp>
        <p:nvSpPr>
          <p:cNvPr id="18555" name="Rectangle 123"/>
          <p:cNvSpPr>
            <a:spLocks noChangeArrowheads="1"/>
          </p:cNvSpPr>
          <p:nvPr/>
        </p:nvSpPr>
        <p:spPr bwMode="auto">
          <a:xfrm>
            <a:off x="411163" y="4914900"/>
            <a:ext cx="8294687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just">
              <a:buFontTx/>
              <a:buAutoNum type="alphaLcParenR"/>
            </a:pPr>
            <a:r>
              <a:rPr lang="en-US" sz="1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The dependence of DNA Pol V concentration on </a:t>
            </a:r>
            <a:r>
              <a:rPr lang="en-US" sz="180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fluence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l-GR" sz="1800" i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Ψ</a:t>
            </a:r>
            <a:r>
              <a:rPr lang="ru-RU" sz="1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of UV radiation;</a:t>
            </a:r>
          </a:p>
          <a:p>
            <a:pPr marL="342900" indent="-342900" algn="just">
              <a:buFontTx/>
              <a:buAutoNum type="alphaLcParenR"/>
            </a:pPr>
            <a:endParaRPr lang="ru-RU" sz="18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marL="342900" indent="-342900" algn="just">
              <a:buFontTx/>
              <a:buAutoNum type="alphaLcParenR"/>
            </a:pPr>
            <a:r>
              <a:rPr lang="en-US" sz="1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A set of curves for</a:t>
            </a:r>
            <a:r>
              <a:rPr lang="ru-RU" sz="1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the DNA Pol V</a:t>
            </a:r>
            <a:r>
              <a:rPr lang="ru-RU" sz="1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protein concentration under different UV </a:t>
            </a:r>
            <a:r>
              <a:rPr lang="en-US" sz="180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fluences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.</a:t>
            </a:r>
            <a:endParaRPr lang="ru-RU" sz="18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082814"/>
            <a:ext cx="4359424" cy="3462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3850" y="1070036"/>
            <a:ext cx="5278438" cy="369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3900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43316"/>
            <a:ext cx="9143999" cy="62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3500" b="1" dirty="0" smtClean="0">
                <a:solidFill>
                  <a:schemeClr val="bg1"/>
                </a:solidFill>
                <a:cs typeface="Times New Roman" pitchFamily="18" charset="0"/>
              </a:rPr>
              <a:t>Introduction</a:t>
            </a:r>
            <a:endParaRPr lang="ru-RU" sz="3500" b="1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388938" y="2338160"/>
            <a:ext cx="827087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000" b="0" dirty="0" smtClean="0">
                <a:solidFill>
                  <a:srgbClr val="003366"/>
                </a:solidFill>
                <a:latin typeface="+mj-lt"/>
              </a:rPr>
              <a:t>the study of the effects of radiation on cells, tissues, biomolecules, and living organisms.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37674" y="1389132"/>
            <a:ext cx="5145297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0" u="sng" dirty="0" smtClean="0">
                <a:solidFill>
                  <a:srgbClr val="C00000"/>
                </a:solidFill>
                <a:latin typeface="+mj-lt"/>
              </a:rPr>
              <a:t>Radiation Biophysics</a:t>
            </a:r>
            <a:endParaRPr lang="ru-RU" sz="3000" b="0" u="sng" dirty="0">
              <a:solidFill>
                <a:srgbClr val="C00000"/>
              </a:solidFill>
              <a:latin typeface="+mj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0" y="0"/>
            <a:ext cx="9144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/>
            <a:r>
              <a:rPr lang="en-US" sz="2900" b="1" dirty="0">
                <a:solidFill>
                  <a:schemeClr val="bg1"/>
                </a:solidFill>
                <a:cs typeface="Times New Roman" pitchFamily="18" charset="0"/>
              </a:rPr>
              <a:t>Sample results: </a:t>
            </a:r>
            <a:r>
              <a:rPr lang="en-US" sz="2900" b="1" dirty="0" smtClean="0">
                <a:solidFill>
                  <a:schemeClr val="bg1"/>
                </a:solidFill>
                <a:cs typeface="Times New Roman" pitchFamily="18" charset="0"/>
              </a:rPr>
              <a:t>Mutation frequency in bacteria</a:t>
            </a:r>
            <a:endParaRPr lang="en-US" sz="2900" b="1" i="1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69640" name="Rectangle 20"/>
          <p:cNvSpPr>
            <a:spLocks noChangeArrowheads="1"/>
          </p:cNvSpPr>
          <p:nvPr/>
        </p:nvSpPr>
        <p:spPr bwMode="auto">
          <a:xfrm>
            <a:off x="2565400" y="5446713"/>
            <a:ext cx="4779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en-US" sz="2400">
                <a:solidFill>
                  <a:srgbClr val="000000"/>
                </a:solidFill>
                <a:latin typeface="Arial"/>
                <a:cs typeface="Times New Roman" pitchFamily="18" charset="0"/>
              </a:rPr>
              <a:t>calculated results</a:t>
            </a:r>
          </a:p>
        </p:txBody>
      </p:sp>
      <p:sp>
        <p:nvSpPr>
          <p:cNvPr id="69641" name="Line 11"/>
          <p:cNvSpPr>
            <a:spLocks noChangeShapeType="1"/>
          </p:cNvSpPr>
          <p:nvPr/>
        </p:nvSpPr>
        <p:spPr bwMode="auto">
          <a:xfrm>
            <a:off x="1974850" y="5695950"/>
            <a:ext cx="520700" cy="0"/>
          </a:xfrm>
          <a:prstGeom prst="line">
            <a:avLst/>
          </a:prstGeom>
          <a:noFill/>
          <a:ln w="603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ru-RU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69642" name="Oval 12"/>
          <p:cNvSpPr>
            <a:spLocks noChangeArrowheads="1"/>
          </p:cNvSpPr>
          <p:nvPr/>
        </p:nvSpPr>
        <p:spPr bwMode="auto">
          <a:xfrm>
            <a:off x="2132013" y="6140450"/>
            <a:ext cx="184150" cy="18415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ru-RU">
              <a:solidFill>
                <a:srgbClr val="000000"/>
              </a:solidFill>
              <a:latin typeface="Arial"/>
              <a:cs typeface="Arial" pitchFamily="34" charset="0"/>
            </a:endParaRPr>
          </a:p>
        </p:txBody>
      </p:sp>
      <p:sp>
        <p:nvSpPr>
          <p:cNvPr id="69643" name="Text Box 13"/>
          <p:cNvSpPr txBox="1">
            <a:spLocks noChangeArrowheads="1"/>
          </p:cNvSpPr>
          <p:nvPr/>
        </p:nvSpPr>
        <p:spPr bwMode="auto">
          <a:xfrm>
            <a:off x="2530475" y="5991225"/>
            <a:ext cx="538321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l" eaLnBrk="1" hangingPunct="1"/>
            <a:r>
              <a:rPr lang="en-US" sz="240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experimental data [</a:t>
            </a:r>
            <a:r>
              <a:rPr lang="en-US" sz="2400" i="1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Oller et al., 1992</a:t>
            </a:r>
            <a:r>
              <a:rPr lang="en-US" sz="240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]</a:t>
            </a:r>
            <a:endParaRPr lang="ru-RU" sz="2400" smtClean="0">
              <a:solidFill>
                <a:srgbClr val="000000"/>
              </a:solidFill>
              <a:latin typeface="Arial"/>
              <a:cs typeface="Times New Roman" pitchFamily="18" charset="0"/>
            </a:endParaRPr>
          </a:p>
          <a:p>
            <a:pPr algn="l" eaLnBrk="1" hangingPunct="1"/>
            <a:endParaRPr lang="ru-RU" sz="2400" b="0" smtClean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49" y="800333"/>
            <a:ext cx="6563475" cy="4646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7479765" y="6605385"/>
            <a:ext cx="1510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/>
                <a:cs typeface="Times New Roman" pitchFamily="18" charset="0"/>
              </a:rPr>
              <a:t>/</a:t>
            </a:r>
            <a:r>
              <a:rPr lang="en-GB" dirty="0" err="1" smtClean="0">
                <a:solidFill>
                  <a:schemeClr val="bg1"/>
                </a:solidFill>
                <a:latin typeface="Arial"/>
                <a:cs typeface="Times New Roman" pitchFamily="18" charset="0"/>
              </a:rPr>
              <a:t>Belov</a:t>
            </a:r>
            <a:r>
              <a:rPr lang="en-GB" dirty="0" smtClean="0">
                <a:solidFill>
                  <a:schemeClr val="bg1"/>
                </a:solidFill>
                <a:latin typeface="Arial"/>
                <a:cs typeface="Times New Roman" pitchFamily="18" charset="0"/>
              </a:rPr>
              <a:t> et al., 2013/</a:t>
            </a:r>
            <a:endParaRPr lang="ru-RU" dirty="0">
              <a:solidFill>
                <a:schemeClr val="bg1"/>
              </a:solidFill>
              <a:latin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594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0" descr="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526" y="1494054"/>
            <a:ext cx="52387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009673" y="1506754"/>
            <a:ext cx="33988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Double strand break of DNA</a:t>
            </a:r>
            <a:endParaRPr kumimoji="1" lang="en-GB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394851" y="4478554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Sugar damage</a:t>
            </a:r>
            <a:endParaRPr kumimoji="1" lang="en-GB"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 flipV="1">
            <a:off x="3614051" y="4097554"/>
            <a:ext cx="457200" cy="45720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2318651" y="2116354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Base damages</a:t>
            </a:r>
            <a:endParaRPr kumimoji="1" lang="en-GB" sz="1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3004451" y="2344954"/>
            <a:ext cx="152400" cy="99060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3004451" y="2344954"/>
            <a:ext cx="587375" cy="804863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3004451" y="2344954"/>
            <a:ext cx="1066800" cy="68580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442851" y="4478554"/>
            <a:ext cx="13716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Base damages</a:t>
            </a:r>
            <a:endParaRPr kumimoji="1" lang="en-GB"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kumimoji="1" lang="en-GB" sz="1400" b="1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 flipV="1">
            <a:off x="5392051" y="3365717"/>
            <a:ext cx="660400" cy="1112837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6052451" y="3487954"/>
            <a:ext cx="304800" cy="99060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pic>
        <p:nvPicPr>
          <p:cNvPr id="13" name="Picture 13" descr="вспышка2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714" y="3078379"/>
            <a:ext cx="44291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вспышка2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326" y="2718017"/>
            <a:ext cx="4429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>
            <a:off x="4702622" y="1944903"/>
            <a:ext cx="0" cy="3207657"/>
          </a:xfrm>
          <a:prstGeom prst="straightConnector1">
            <a:avLst/>
          </a:prstGeom>
          <a:ln w="444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15"/>
          <p:cNvSpPr/>
          <p:nvPr/>
        </p:nvSpPr>
        <p:spPr>
          <a:xfrm>
            <a:off x="58056" y="116112"/>
            <a:ext cx="88682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sz="3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Simulation of DNA double-strand break repair</a:t>
            </a:r>
            <a:endParaRPr kumimoji="1" lang="en-US" sz="3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4381275" y="4953900"/>
            <a:ext cx="21646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Particle track</a:t>
            </a:r>
            <a:endParaRPr kumimoji="1" lang="en-GB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404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/>
          <p:cNvSpPr txBox="1">
            <a:spLocks noChangeArrowheads="1"/>
          </p:cNvSpPr>
          <p:nvPr/>
        </p:nvSpPr>
        <p:spPr bwMode="auto">
          <a:xfrm>
            <a:off x="257404" y="3638231"/>
            <a:ext cx="25447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dirty="0" smtClean="0">
                <a:latin typeface="+mn-lt"/>
                <a:cs typeface="Times New Roman" pitchFamily="18" charset="0"/>
              </a:rPr>
              <a:t>Non-homologous end joining</a:t>
            </a:r>
            <a:endParaRPr lang="ru-RU" sz="2000" dirty="0">
              <a:latin typeface="+mn-lt"/>
              <a:cs typeface="Times New Roman" pitchFamily="18" charset="0"/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 rot="10800000" flipV="1">
            <a:off x="2922816" y="3647756"/>
            <a:ext cx="850900" cy="812800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14"/>
          <p:cNvSpPr txBox="1">
            <a:spLocks noChangeArrowheads="1"/>
          </p:cNvSpPr>
          <p:nvPr/>
        </p:nvSpPr>
        <p:spPr bwMode="auto">
          <a:xfrm>
            <a:off x="1291769" y="4980428"/>
            <a:ext cx="22428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n-lt"/>
                <a:cs typeface="Times New Roman" pitchFamily="18" charset="0"/>
              </a:rPr>
              <a:t>Homologous recombination</a:t>
            </a:r>
            <a:endParaRPr lang="ru-RU" sz="2000" dirty="0">
              <a:latin typeface="+mn-lt"/>
              <a:cs typeface="Times New Roman" pitchFamily="18" charset="0"/>
            </a:endParaRPr>
          </a:p>
        </p:txBody>
      </p:sp>
      <p:sp>
        <p:nvSpPr>
          <p:cNvPr id="5" name="TextBox 26"/>
          <p:cNvSpPr txBox="1">
            <a:spLocks noChangeArrowheads="1"/>
          </p:cNvSpPr>
          <p:nvPr/>
        </p:nvSpPr>
        <p:spPr bwMode="auto">
          <a:xfrm>
            <a:off x="3046780" y="2376037"/>
            <a:ext cx="32004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DNA double strand break repair</a:t>
            </a:r>
            <a:endParaRPr lang="ru-RU" sz="28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6" name="TextBox 28"/>
          <p:cNvSpPr txBox="1">
            <a:spLocks noChangeArrowheads="1"/>
          </p:cNvSpPr>
          <p:nvPr/>
        </p:nvSpPr>
        <p:spPr bwMode="auto">
          <a:xfrm>
            <a:off x="619354" y="3127056"/>
            <a:ext cx="17557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NHEJ</a:t>
            </a:r>
            <a:endParaRPr lang="ru-RU" sz="28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7" name="TextBox 29"/>
          <p:cNvSpPr txBox="1">
            <a:spLocks noChangeArrowheads="1"/>
          </p:cNvSpPr>
          <p:nvPr/>
        </p:nvSpPr>
        <p:spPr bwMode="auto">
          <a:xfrm>
            <a:off x="1583344" y="4499416"/>
            <a:ext cx="1746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+mn-lt"/>
                <a:cs typeface="Times New Roman" pitchFamily="18" charset="0"/>
              </a:rPr>
              <a:t>HR</a:t>
            </a:r>
            <a:endParaRPr lang="ru-RU" sz="28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8" name="TextBox 29"/>
          <p:cNvSpPr txBox="1">
            <a:spLocks noChangeArrowheads="1"/>
          </p:cNvSpPr>
          <p:nvPr/>
        </p:nvSpPr>
        <p:spPr bwMode="auto">
          <a:xfrm>
            <a:off x="3425789" y="4523852"/>
            <a:ext cx="379019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SSA</a:t>
            </a:r>
            <a:r>
              <a:rPr lang="ru-RU" sz="28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 + </a:t>
            </a:r>
            <a:r>
              <a:rPr lang="en-US" sz="28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micro-SSA</a:t>
            </a:r>
            <a:endParaRPr lang="ru-RU" sz="28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4114291" y="5012049"/>
            <a:ext cx="240560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n-lt"/>
                <a:cs typeface="Times New Roman" pitchFamily="18" charset="0"/>
              </a:rPr>
              <a:t>Single-strand annealing </a:t>
            </a:r>
            <a:endParaRPr lang="ru-RU" sz="2000" dirty="0">
              <a:latin typeface="+mn-lt"/>
              <a:cs typeface="Times New Roman" pitchFamily="18" charset="0"/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 rot="16200000" flipH="1">
            <a:off x="4656521" y="4034892"/>
            <a:ext cx="788011" cy="151629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3"/>
          <p:cNvSpPr txBox="1">
            <a:spLocks noChangeArrowheads="1"/>
          </p:cNvSpPr>
          <p:nvPr/>
        </p:nvSpPr>
        <p:spPr bwMode="auto">
          <a:xfrm>
            <a:off x="6094413" y="3587431"/>
            <a:ext cx="26495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n-lt"/>
                <a:cs typeface="Times New Roman" pitchFamily="18" charset="0"/>
              </a:rPr>
              <a:t>Alternative </a:t>
            </a:r>
            <a:br>
              <a:rPr lang="en-US" sz="2000" dirty="0" smtClean="0">
                <a:latin typeface="+mn-lt"/>
                <a:cs typeface="Times New Roman" pitchFamily="18" charset="0"/>
              </a:rPr>
            </a:br>
            <a:r>
              <a:rPr lang="en-US" sz="2000" dirty="0" smtClean="0">
                <a:latin typeface="+mn-lt"/>
                <a:cs typeface="Times New Roman" pitchFamily="18" charset="0"/>
              </a:rPr>
              <a:t>end joining</a:t>
            </a:r>
            <a:endParaRPr lang="ru-RU" sz="2000" dirty="0">
              <a:latin typeface="+mn-lt"/>
              <a:cs typeface="Times New Roman" pitchFamily="18" charset="0"/>
            </a:endParaRPr>
          </a:p>
        </p:txBody>
      </p:sp>
      <p:sp>
        <p:nvSpPr>
          <p:cNvPr id="12" name="TextBox 28"/>
          <p:cNvSpPr txBox="1">
            <a:spLocks noChangeArrowheads="1"/>
          </p:cNvSpPr>
          <p:nvPr/>
        </p:nvSpPr>
        <p:spPr bwMode="auto">
          <a:xfrm>
            <a:off x="6550254" y="3101656"/>
            <a:ext cx="17557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+mn-lt"/>
                <a:cs typeface="Times New Roman" pitchFamily="18" charset="0"/>
              </a:rPr>
              <a:t>Alt-NHEJ</a:t>
            </a:r>
            <a:endParaRPr lang="ru-RU" sz="2800" b="1" dirty="0">
              <a:solidFill>
                <a:srgbClr val="C00000"/>
              </a:solidFill>
              <a:latin typeface="+mn-lt"/>
              <a:cs typeface="Times New Roman" pitchFamily="18" charset="0"/>
            </a:endParaRPr>
          </a:p>
        </p:txBody>
      </p:sp>
      <p:cxnSp>
        <p:nvCxnSpPr>
          <p:cNvPr id="13" name="Прямая со стрелкой 12"/>
          <p:cNvCxnSpPr>
            <a:endCxn id="12" idx="1"/>
          </p:cNvCxnSpPr>
          <p:nvPr/>
        </p:nvCxnSpPr>
        <p:spPr>
          <a:xfrm>
            <a:off x="5945416" y="3279456"/>
            <a:ext cx="604838" cy="83810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>
            <a:off x="2452916" y="3292156"/>
            <a:ext cx="604838" cy="83810"/>
          </a:xfrm>
          <a:prstGeom prst="straightConnector1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4"/>
          <p:cNvSpPr/>
          <p:nvPr/>
        </p:nvSpPr>
        <p:spPr>
          <a:xfrm>
            <a:off x="207699" y="1343416"/>
            <a:ext cx="8762463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solidFill>
                  <a:srgbClr val="0000FF"/>
                </a:solidFill>
              </a:rPr>
              <a:t>Pathways to repair DNA double strand breaks</a:t>
            </a:r>
            <a:endParaRPr lang="ru-RU" sz="3000" dirty="0">
              <a:solidFill>
                <a:srgbClr val="0000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8056" y="116112"/>
            <a:ext cx="886822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sz="3000" dirty="0" smtClean="0">
                <a:solidFill>
                  <a:schemeClr val="bg1"/>
                </a:solidFill>
                <a:latin typeface="+mj-lt"/>
                <a:cs typeface="Times New Roman" pitchFamily="18" charset="0"/>
              </a:rPr>
              <a:t>Simulation of DNA double-strand break repair</a:t>
            </a:r>
            <a:endParaRPr kumimoji="1" lang="en-US" sz="300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9385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0" y="6328228"/>
            <a:ext cx="9144000" cy="544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30415" y="128829"/>
            <a:ext cx="917441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  <a:defRPr/>
            </a:pPr>
            <a:r>
              <a:rPr lang="en-US" sz="3000" dirty="0">
                <a:solidFill>
                  <a:srgbClr val="FFFFFF"/>
                </a:solidFill>
              </a:rPr>
              <a:t>Scheme of the</a:t>
            </a:r>
            <a:r>
              <a:rPr lang="ru-RU" sz="3000" dirty="0">
                <a:solidFill>
                  <a:srgbClr val="FFFFFF"/>
                </a:solidFill>
              </a:rPr>
              <a:t> </a:t>
            </a:r>
            <a:r>
              <a:rPr lang="en-US" sz="3000" dirty="0">
                <a:solidFill>
                  <a:srgbClr val="FFFFFF"/>
                </a:solidFill>
              </a:rPr>
              <a:t>DNA double-strand break repair</a:t>
            </a:r>
            <a:endParaRPr lang="ru-RU" sz="3000" dirty="0">
              <a:solidFill>
                <a:srgbClr val="FFFFFF"/>
              </a:solidFill>
            </a:endParaRPr>
          </a:p>
        </p:txBody>
      </p:sp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857704"/>
            <a:ext cx="8131175" cy="598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20725" y="1578428"/>
            <a:ext cx="2200274" cy="51126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507" y="2950386"/>
            <a:ext cx="1382110" cy="6309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</a:rPr>
              <a:t>NHEJ</a:t>
            </a:r>
            <a:endParaRPr lang="ru-RU" sz="3500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24199" y="1675409"/>
            <a:ext cx="2540002" cy="513437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88013" y="3734893"/>
            <a:ext cx="832279" cy="6309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350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HR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981699" y="4113864"/>
            <a:ext cx="2565401" cy="26751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59499" y="4632392"/>
            <a:ext cx="2209801" cy="136191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3500">
                <a:solidFill>
                  <a:srgbClr val="FF0000"/>
                </a:solidFill>
              </a:defRPr>
            </a:lvl1pPr>
          </a:lstStyle>
          <a:p>
            <a:pPr>
              <a:lnSpc>
                <a:spcPts val="3300"/>
              </a:lnSpc>
            </a:pPr>
            <a:r>
              <a:rPr lang="en-US" sz="3000" dirty="0" smtClean="0"/>
              <a:t>SSA</a:t>
            </a:r>
          </a:p>
          <a:p>
            <a:pPr>
              <a:lnSpc>
                <a:spcPts val="3300"/>
              </a:lnSpc>
            </a:pPr>
            <a:r>
              <a:rPr lang="en-US" sz="3000" dirty="0" smtClean="0"/>
              <a:t>+</a:t>
            </a:r>
          </a:p>
          <a:p>
            <a:pPr>
              <a:lnSpc>
                <a:spcPts val="3300"/>
              </a:lnSpc>
            </a:pPr>
            <a:r>
              <a:rPr lang="en-US" sz="3000" dirty="0" smtClean="0"/>
              <a:t>micro SSA</a:t>
            </a:r>
            <a:endParaRPr lang="ru-RU" sz="30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6502400" y="1868797"/>
            <a:ext cx="2400300" cy="208155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50695" y="2477593"/>
            <a:ext cx="2129109" cy="6309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>
            <a:defPPr>
              <a:defRPr lang="ru-RU"/>
            </a:defPPr>
            <a:lvl1pPr>
              <a:defRPr sz="3500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Alt-NHEJ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7566850" y="1002870"/>
            <a:ext cx="1510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rgbClr val="003366"/>
                </a:solidFill>
                <a:latin typeface="Arial"/>
                <a:cs typeface="Times New Roman" pitchFamily="18" charset="0"/>
              </a:rPr>
              <a:t>/</a:t>
            </a:r>
            <a:r>
              <a:rPr lang="en-GB" dirty="0" err="1" smtClean="0">
                <a:solidFill>
                  <a:srgbClr val="003366"/>
                </a:solidFill>
                <a:latin typeface="Arial"/>
                <a:cs typeface="Times New Roman" pitchFamily="18" charset="0"/>
              </a:rPr>
              <a:t>Belov</a:t>
            </a:r>
            <a:r>
              <a:rPr lang="en-GB" dirty="0" smtClean="0">
                <a:solidFill>
                  <a:srgbClr val="003366"/>
                </a:solidFill>
                <a:latin typeface="Arial"/>
                <a:cs typeface="Times New Roman" pitchFamily="18" charset="0"/>
              </a:rPr>
              <a:t> et al., </a:t>
            </a:r>
            <a:r>
              <a:rPr lang="en-GB" dirty="0" smtClean="0">
                <a:solidFill>
                  <a:srgbClr val="003366"/>
                </a:solidFill>
                <a:latin typeface="Arial"/>
                <a:cs typeface="Times New Roman" pitchFamily="18" charset="0"/>
              </a:rPr>
              <a:t>2015/</a:t>
            </a:r>
            <a:endParaRPr lang="ru-RU" dirty="0">
              <a:solidFill>
                <a:srgbClr val="003366"/>
              </a:solidFill>
              <a:latin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336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0415" y="128829"/>
            <a:ext cx="9174415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  <a:defRPr/>
            </a:pPr>
            <a:r>
              <a:rPr lang="en-US" sz="2500" dirty="0">
                <a:solidFill>
                  <a:srgbClr val="FFFFFF"/>
                </a:solidFill>
              </a:rPr>
              <a:t>A computational model for</a:t>
            </a:r>
            <a:r>
              <a:rPr lang="ru-RU" sz="2500" dirty="0">
                <a:solidFill>
                  <a:srgbClr val="FFFFFF"/>
                </a:solidFill>
              </a:rPr>
              <a:t> </a:t>
            </a:r>
            <a:r>
              <a:rPr lang="en-US" sz="2500" dirty="0">
                <a:solidFill>
                  <a:srgbClr val="FFFFFF"/>
                </a:solidFill>
              </a:rPr>
              <a:t>DNA double-strand break repair</a:t>
            </a:r>
            <a:endParaRPr lang="ru-RU" sz="2500" dirty="0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5275263"/>
            <a:ext cx="9144000" cy="15827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57163" y="990600"/>
            <a:ext cx="4103687" cy="5702300"/>
          </a:xfrm>
          <a:prstGeom prst="roundRect">
            <a:avLst>
              <a:gd name="adj" fmla="val 6404"/>
            </a:avLst>
          </a:prstGeom>
          <a:solidFill>
            <a:schemeClr val="bg1"/>
          </a:solidFill>
          <a:ln>
            <a:solidFill>
              <a:srgbClr val="223586"/>
            </a:solidFill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5" name="Picture 1" descr="I:\Японская\NHEJ1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8050" y="7651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-663575" y="593725"/>
            <a:ext cx="0" cy="5689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609640" y="858838"/>
            <a:ext cx="231345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Sample </a:t>
            </a:r>
            <a:r>
              <a:rPr lang="en-US" i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system of equations</a:t>
            </a:r>
            <a:r>
              <a:rPr lang="ru-RU" i="1" dirty="0" smtClean="0">
                <a:solidFill>
                  <a:srgbClr val="000000"/>
                </a:solidFill>
                <a:latin typeface="Arial"/>
                <a:cs typeface="Times New Roman" pitchFamily="18" charset="0"/>
              </a:rPr>
              <a:t>:</a:t>
            </a:r>
            <a:endParaRPr lang="ru-RU" i="1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8" name="TextBox 23"/>
          <p:cNvSpPr txBox="1">
            <a:spLocks noChangeArrowheads="1"/>
          </p:cNvSpPr>
          <p:nvPr/>
        </p:nvSpPr>
        <p:spPr bwMode="auto">
          <a:xfrm>
            <a:off x="4642201" y="5837238"/>
            <a:ext cx="301396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Sample initial conditions of the model</a:t>
            </a:r>
            <a:r>
              <a:rPr lang="ru-RU" i="1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:</a:t>
            </a:r>
          </a:p>
        </p:txBody>
      </p:sp>
      <p:sp>
        <p:nvSpPr>
          <p:cNvPr id="9" name="Rectangle 18"/>
          <p:cNvSpPr>
            <a:spLocks noChangeArrowheads="1"/>
          </p:cNvSpPr>
          <p:nvPr/>
        </p:nvSpPr>
        <p:spPr bwMode="auto">
          <a:xfrm>
            <a:off x="152400" y="838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19"/>
          <p:cNvSpPr>
            <a:spLocks noChangeArrowheads="1"/>
          </p:cNvSpPr>
          <p:nvPr/>
        </p:nvSpPr>
        <p:spPr bwMode="auto">
          <a:xfrm>
            <a:off x="152400" y="1524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26"/>
          <p:cNvSpPr>
            <a:spLocks noChangeArrowheads="1"/>
          </p:cNvSpPr>
          <p:nvPr/>
        </p:nvSpPr>
        <p:spPr bwMode="auto">
          <a:xfrm>
            <a:off x="0" y="6858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ectangle 28"/>
          <p:cNvSpPr>
            <a:spLocks noChangeArrowheads="1"/>
          </p:cNvSpPr>
          <p:nvPr/>
        </p:nvSpPr>
        <p:spPr bwMode="auto">
          <a:xfrm>
            <a:off x="0" y="2057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450850" algn="l"/>
                <a:tab pos="900113" algn="l"/>
              </a:tabLs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13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1713" y="1198563"/>
            <a:ext cx="2819400" cy="459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387"/>
          <p:cNvSpPr>
            <a:spLocks noChangeArrowheads="1"/>
          </p:cNvSpPr>
          <p:nvPr/>
        </p:nvSpPr>
        <p:spPr bwMode="auto">
          <a:xfrm>
            <a:off x="0" y="11334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450850" algn="l"/>
                <a:tab pos="900113" algn="l"/>
              </a:tabLs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" name="Rectangle 388"/>
          <p:cNvSpPr>
            <a:spLocks noChangeArrowheads="1"/>
          </p:cNvSpPr>
          <p:nvPr/>
        </p:nvSpPr>
        <p:spPr bwMode="auto">
          <a:xfrm>
            <a:off x="0" y="18192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450850" algn="l"/>
                <a:tab pos="900113" algn="l"/>
              </a:tabLs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Rectangle 389"/>
          <p:cNvSpPr>
            <a:spLocks noChangeArrowheads="1"/>
          </p:cNvSpPr>
          <p:nvPr/>
        </p:nvSpPr>
        <p:spPr bwMode="auto">
          <a:xfrm>
            <a:off x="0" y="2495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450850" algn="l"/>
                <a:tab pos="900113" algn="l"/>
              </a:tabLs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Rectangle 390"/>
          <p:cNvSpPr>
            <a:spLocks noChangeArrowheads="1"/>
          </p:cNvSpPr>
          <p:nvPr/>
        </p:nvSpPr>
        <p:spPr bwMode="auto">
          <a:xfrm>
            <a:off x="0" y="2943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tabLst>
                <a:tab pos="450850" algn="l"/>
                <a:tab pos="900113" algn="l"/>
              </a:tabLs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8" name="Группа 38"/>
          <p:cNvGrpSpPr>
            <a:grpSpLocks/>
          </p:cNvGrpSpPr>
          <p:nvPr/>
        </p:nvGrpSpPr>
        <p:grpSpPr bwMode="auto">
          <a:xfrm>
            <a:off x="255588" y="1009650"/>
            <a:ext cx="2508250" cy="5416550"/>
            <a:chOff x="1410572" y="675963"/>
            <a:chExt cx="2116514" cy="5027829"/>
          </a:xfrm>
        </p:grpSpPr>
        <p:grpSp>
          <p:nvGrpSpPr>
            <p:cNvPr id="19" name="Группа 10"/>
            <p:cNvGrpSpPr>
              <a:grpSpLocks/>
            </p:cNvGrpSpPr>
            <p:nvPr/>
          </p:nvGrpSpPr>
          <p:grpSpPr bwMode="auto">
            <a:xfrm>
              <a:off x="2160045" y="1109228"/>
              <a:ext cx="1316528" cy="101070"/>
              <a:chOff x="715617" y="821635"/>
              <a:chExt cx="2027577" cy="135214"/>
            </a:xfrm>
          </p:grpSpPr>
          <p:cxnSp>
            <p:nvCxnSpPr>
              <p:cNvPr id="155" name="Прямая соединительная линия 154"/>
              <p:cNvCxnSpPr/>
              <p:nvPr/>
            </p:nvCxnSpPr>
            <p:spPr>
              <a:xfrm>
                <a:off x="714606" y="821589"/>
                <a:ext cx="874736" cy="197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Прямая соединительная линия 155"/>
              <p:cNvCxnSpPr/>
              <p:nvPr/>
            </p:nvCxnSpPr>
            <p:spPr>
              <a:xfrm>
                <a:off x="1867856" y="821589"/>
                <a:ext cx="874736" cy="197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Прямая соединительная линия 156"/>
              <p:cNvCxnSpPr/>
              <p:nvPr/>
            </p:nvCxnSpPr>
            <p:spPr>
              <a:xfrm>
                <a:off x="714606" y="955643"/>
                <a:ext cx="874736" cy="197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Прямая соединительная линия 157"/>
              <p:cNvCxnSpPr/>
              <p:nvPr/>
            </p:nvCxnSpPr>
            <p:spPr>
              <a:xfrm>
                <a:off x="1867856" y="955643"/>
                <a:ext cx="874736" cy="197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Молния 19"/>
            <p:cNvSpPr/>
            <p:nvPr/>
          </p:nvSpPr>
          <p:spPr>
            <a:xfrm>
              <a:off x="2606804" y="761430"/>
              <a:ext cx="234424" cy="290294"/>
            </a:xfrm>
            <a:prstGeom prst="lightningBolt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21" name="Кольцо 20"/>
            <p:cNvSpPr/>
            <p:nvPr/>
          </p:nvSpPr>
          <p:spPr>
            <a:xfrm>
              <a:off x="2227707" y="1334650"/>
              <a:ext cx="139315" cy="303556"/>
            </a:xfrm>
            <a:prstGeom prst="donu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000000"/>
                </a:solidFill>
              </a:endParaRPr>
            </a:p>
          </p:txBody>
        </p:sp>
        <p:sp>
          <p:nvSpPr>
            <p:cNvPr id="22" name="Кольцо 21"/>
            <p:cNvSpPr/>
            <p:nvPr/>
          </p:nvSpPr>
          <p:spPr>
            <a:xfrm>
              <a:off x="3229702" y="1321388"/>
              <a:ext cx="139315" cy="303556"/>
            </a:xfrm>
            <a:prstGeom prst="donu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000000"/>
                </a:solidFill>
              </a:endParaRPr>
            </a:p>
          </p:txBody>
        </p:sp>
        <p:sp>
          <p:nvSpPr>
            <p:cNvPr id="23" name="TextBox 43"/>
            <p:cNvSpPr txBox="1">
              <a:spLocks noChangeArrowheads="1"/>
            </p:cNvSpPr>
            <p:nvPr/>
          </p:nvSpPr>
          <p:spPr bwMode="auto">
            <a:xfrm>
              <a:off x="1631950" y="1353986"/>
              <a:ext cx="706532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Ku70/80</a:t>
              </a:r>
              <a:endPara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4" name="Группа 62"/>
            <p:cNvGrpSpPr>
              <a:grpSpLocks/>
            </p:cNvGrpSpPr>
            <p:nvPr/>
          </p:nvGrpSpPr>
          <p:grpSpPr bwMode="auto">
            <a:xfrm>
              <a:off x="2155922" y="1586423"/>
              <a:ext cx="1316529" cy="303680"/>
              <a:chOff x="709267" y="1447800"/>
              <a:chExt cx="2027577" cy="406400"/>
            </a:xfrm>
          </p:grpSpPr>
          <p:grpSp>
            <p:nvGrpSpPr>
              <p:cNvPr id="144" name="Группа 296"/>
              <p:cNvGrpSpPr>
                <a:grpSpLocks/>
              </p:cNvGrpSpPr>
              <p:nvPr/>
            </p:nvGrpSpPr>
            <p:grpSpPr bwMode="auto">
              <a:xfrm>
                <a:off x="709267" y="1602685"/>
                <a:ext cx="2027577" cy="135214"/>
                <a:chOff x="715617" y="821635"/>
                <a:chExt cx="2027577" cy="135214"/>
              </a:xfrm>
            </p:grpSpPr>
            <p:cxnSp>
              <p:nvCxnSpPr>
                <p:cNvPr id="151" name="Прямая соединительная линия 150"/>
                <p:cNvCxnSpPr/>
                <p:nvPr/>
              </p:nvCxnSpPr>
              <p:spPr>
                <a:xfrm>
                  <a:off x="714768" y="838594"/>
                  <a:ext cx="874736" cy="197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Прямая соединительная линия 151"/>
                <p:cNvCxnSpPr/>
                <p:nvPr/>
              </p:nvCxnSpPr>
              <p:spPr>
                <a:xfrm>
                  <a:off x="1868016" y="838594"/>
                  <a:ext cx="874736" cy="197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Прямая соединительная линия 152"/>
                <p:cNvCxnSpPr/>
                <p:nvPr/>
              </p:nvCxnSpPr>
              <p:spPr>
                <a:xfrm>
                  <a:off x="714768" y="954941"/>
                  <a:ext cx="874736" cy="197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Прямая соединительная линия 153"/>
                <p:cNvCxnSpPr/>
                <p:nvPr/>
              </p:nvCxnSpPr>
              <p:spPr>
                <a:xfrm>
                  <a:off x="1868016" y="954941"/>
                  <a:ext cx="874736" cy="197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5" name="Кольцо 144"/>
              <p:cNvSpPr/>
              <p:nvPr/>
            </p:nvSpPr>
            <p:spPr>
              <a:xfrm>
                <a:off x="1306705" y="1448078"/>
                <a:ext cx="216620" cy="406234"/>
              </a:xfrm>
              <a:prstGeom prst="donu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" name="Кольцо 145"/>
              <p:cNvSpPr/>
              <p:nvPr/>
            </p:nvSpPr>
            <p:spPr>
              <a:xfrm>
                <a:off x="1884361" y="1448078"/>
                <a:ext cx="216620" cy="406234"/>
              </a:xfrm>
              <a:prstGeom prst="donut">
                <a:avLst/>
              </a:prstGeom>
              <a:solidFill>
                <a:srgbClr val="FFC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000000"/>
                  </a:solidFill>
                </a:endParaRPr>
              </a:p>
            </p:txBody>
          </p:sp>
          <p:cxnSp>
            <p:nvCxnSpPr>
              <p:cNvPr id="147" name="Прямая соединительная линия 146"/>
              <p:cNvCxnSpPr/>
              <p:nvPr/>
            </p:nvCxnSpPr>
            <p:spPr>
              <a:xfrm>
                <a:off x="1859604" y="1599923"/>
                <a:ext cx="165045" cy="197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Прямая соединительная линия 147"/>
              <p:cNvCxnSpPr/>
              <p:nvPr/>
            </p:nvCxnSpPr>
            <p:spPr>
              <a:xfrm>
                <a:off x="1859604" y="1734020"/>
                <a:ext cx="165045" cy="197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Прямая соединительная линия 148"/>
              <p:cNvCxnSpPr/>
              <p:nvPr/>
            </p:nvCxnSpPr>
            <p:spPr>
              <a:xfrm>
                <a:off x="1403668" y="1734020"/>
                <a:ext cx="165045" cy="197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Прямая соединительная линия 149"/>
              <p:cNvCxnSpPr/>
              <p:nvPr/>
            </p:nvCxnSpPr>
            <p:spPr>
              <a:xfrm>
                <a:off x="1403668" y="1599923"/>
                <a:ext cx="165045" cy="197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Дуга 24"/>
            <p:cNvSpPr/>
            <p:nvPr/>
          </p:nvSpPr>
          <p:spPr>
            <a:xfrm>
              <a:off x="2166087" y="1377383"/>
              <a:ext cx="440717" cy="341869"/>
            </a:xfrm>
            <a:prstGeom prst="arc">
              <a:avLst>
                <a:gd name="adj1" fmla="val 16097411"/>
                <a:gd name="adj2" fmla="val 188064"/>
              </a:avLst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000000"/>
                </a:solidFill>
              </a:endParaRPr>
            </a:p>
          </p:txBody>
        </p:sp>
        <p:sp>
          <p:nvSpPr>
            <p:cNvPr id="26" name="Дуга 25"/>
            <p:cNvSpPr/>
            <p:nvPr/>
          </p:nvSpPr>
          <p:spPr>
            <a:xfrm flipH="1">
              <a:off x="2989920" y="1381805"/>
              <a:ext cx="440718" cy="341869"/>
            </a:xfrm>
            <a:prstGeom prst="arc">
              <a:avLst>
                <a:gd name="adj1" fmla="val 16097411"/>
                <a:gd name="adj2" fmla="val 188064"/>
              </a:avLst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000000"/>
                </a:solidFill>
              </a:endParaRPr>
            </a:p>
          </p:txBody>
        </p:sp>
        <p:sp>
          <p:nvSpPr>
            <p:cNvPr id="27" name="Овал 26"/>
            <p:cNvSpPr/>
            <p:nvPr/>
          </p:nvSpPr>
          <p:spPr>
            <a:xfrm>
              <a:off x="3166742" y="1990390"/>
              <a:ext cx="107165" cy="378709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28" name="Пирог 27"/>
            <p:cNvSpPr/>
            <p:nvPr/>
          </p:nvSpPr>
          <p:spPr>
            <a:xfrm flipH="1" flipV="1">
              <a:off x="3371696" y="1899028"/>
              <a:ext cx="137975" cy="151778"/>
            </a:xfrm>
            <a:prstGeom prst="pie">
              <a:avLst>
                <a:gd name="adj1" fmla="val 0"/>
                <a:gd name="adj2" fmla="val 16363579"/>
              </a:avLst>
            </a:prstGeom>
            <a:solidFill>
              <a:srgbClr val="8D42C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000000"/>
                </a:solidFill>
              </a:endParaRPr>
            </a:p>
          </p:txBody>
        </p:sp>
        <p:grpSp>
          <p:nvGrpSpPr>
            <p:cNvPr id="29" name="Группа 111"/>
            <p:cNvGrpSpPr>
              <a:grpSpLocks/>
            </p:cNvGrpSpPr>
            <p:nvPr/>
          </p:nvGrpSpPr>
          <p:grpSpPr bwMode="auto">
            <a:xfrm>
              <a:off x="2164169" y="2274442"/>
              <a:ext cx="1316529" cy="493479"/>
              <a:chOff x="721967" y="2489200"/>
              <a:chExt cx="2027577" cy="660400"/>
            </a:xfrm>
          </p:grpSpPr>
          <p:grpSp>
            <p:nvGrpSpPr>
              <p:cNvPr id="128" name="Группа 75"/>
              <p:cNvGrpSpPr>
                <a:grpSpLocks/>
              </p:cNvGrpSpPr>
              <p:nvPr/>
            </p:nvGrpSpPr>
            <p:grpSpPr bwMode="auto">
              <a:xfrm>
                <a:off x="721967" y="2597150"/>
                <a:ext cx="2027577" cy="406400"/>
                <a:chOff x="709267" y="1447800"/>
                <a:chExt cx="2027577" cy="406400"/>
              </a:xfrm>
            </p:grpSpPr>
            <p:grpSp>
              <p:nvGrpSpPr>
                <p:cNvPr id="133" name="Группа 76"/>
                <p:cNvGrpSpPr>
                  <a:grpSpLocks/>
                </p:cNvGrpSpPr>
                <p:nvPr/>
              </p:nvGrpSpPr>
              <p:grpSpPr bwMode="auto">
                <a:xfrm>
                  <a:off x="709267" y="1602685"/>
                  <a:ext cx="2027577" cy="135214"/>
                  <a:chOff x="715617" y="821635"/>
                  <a:chExt cx="2027577" cy="135214"/>
                </a:xfrm>
              </p:grpSpPr>
              <p:cxnSp>
                <p:nvCxnSpPr>
                  <p:cNvPr id="140" name="Прямая соединительная линия 139"/>
                  <p:cNvCxnSpPr/>
                  <p:nvPr/>
                </p:nvCxnSpPr>
                <p:spPr>
                  <a:xfrm>
                    <a:off x="716507" y="839291"/>
                    <a:ext cx="874736" cy="197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Прямая соединительная линия 140"/>
                  <p:cNvCxnSpPr/>
                  <p:nvPr/>
                </p:nvCxnSpPr>
                <p:spPr>
                  <a:xfrm>
                    <a:off x="1867693" y="839291"/>
                    <a:ext cx="874736" cy="197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2" name="Прямая соединительная линия 141"/>
                  <p:cNvCxnSpPr/>
                  <p:nvPr/>
                </p:nvCxnSpPr>
                <p:spPr>
                  <a:xfrm>
                    <a:off x="716507" y="955639"/>
                    <a:ext cx="874736" cy="197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Прямая соединительная линия 142"/>
                  <p:cNvCxnSpPr/>
                  <p:nvPr/>
                </p:nvCxnSpPr>
                <p:spPr>
                  <a:xfrm>
                    <a:off x="1867693" y="955639"/>
                    <a:ext cx="874736" cy="197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4" name="Кольцо 133"/>
                <p:cNvSpPr/>
                <p:nvPr/>
              </p:nvSpPr>
              <p:spPr>
                <a:xfrm>
                  <a:off x="1308444" y="1448775"/>
                  <a:ext cx="216622" cy="406235"/>
                </a:xfrm>
                <a:prstGeom prst="donut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ru-RU" sz="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35" name="Кольцо 134"/>
                <p:cNvSpPr/>
                <p:nvPr/>
              </p:nvSpPr>
              <p:spPr>
                <a:xfrm>
                  <a:off x="1886099" y="1448775"/>
                  <a:ext cx="214558" cy="406235"/>
                </a:xfrm>
                <a:prstGeom prst="donut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ru-RU" sz="80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136" name="Прямая соединительная линия 135"/>
                <p:cNvCxnSpPr/>
                <p:nvPr/>
              </p:nvCxnSpPr>
              <p:spPr>
                <a:xfrm>
                  <a:off x="1861343" y="1600621"/>
                  <a:ext cx="165045" cy="197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Прямая соединительная линия 136"/>
                <p:cNvCxnSpPr/>
                <p:nvPr/>
              </p:nvCxnSpPr>
              <p:spPr>
                <a:xfrm>
                  <a:off x="1861343" y="1734718"/>
                  <a:ext cx="165045" cy="197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Прямая соединительная линия 137"/>
                <p:cNvCxnSpPr/>
                <p:nvPr/>
              </p:nvCxnSpPr>
              <p:spPr>
                <a:xfrm>
                  <a:off x="1403344" y="1734718"/>
                  <a:ext cx="165045" cy="197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Прямая соединительная линия 138"/>
                <p:cNvCxnSpPr/>
                <p:nvPr/>
              </p:nvCxnSpPr>
              <p:spPr>
                <a:xfrm>
                  <a:off x="1403344" y="1600621"/>
                  <a:ext cx="165045" cy="197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9" name="Овал 128"/>
              <p:cNvSpPr/>
              <p:nvPr/>
            </p:nvSpPr>
            <p:spPr>
              <a:xfrm>
                <a:off x="1797710" y="2572489"/>
                <a:ext cx="165045" cy="508779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Пирог 129"/>
              <p:cNvSpPr/>
              <p:nvPr/>
            </p:nvSpPr>
            <p:spPr>
              <a:xfrm flipH="1" flipV="1">
                <a:off x="1822467" y="2489665"/>
                <a:ext cx="222810" cy="228753"/>
              </a:xfrm>
              <a:prstGeom prst="pie">
                <a:avLst>
                  <a:gd name="adj1" fmla="val 0"/>
                  <a:gd name="adj2" fmla="val 15401637"/>
                </a:avLst>
              </a:prstGeom>
              <a:solidFill>
                <a:srgbClr val="8D42C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31" name="Овал 130"/>
              <p:cNvSpPr/>
              <p:nvPr/>
            </p:nvSpPr>
            <p:spPr>
              <a:xfrm flipH="1" flipV="1">
                <a:off x="1467621" y="2572489"/>
                <a:ext cx="165045" cy="508779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2" name="Пирог 131"/>
              <p:cNvSpPr/>
              <p:nvPr/>
            </p:nvSpPr>
            <p:spPr>
              <a:xfrm>
                <a:off x="1391287" y="2921535"/>
                <a:ext cx="220748" cy="228753"/>
              </a:xfrm>
              <a:prstGeom prst="pie">
                <a:avLst>
                  <a:gd name="adj1" fmla="val 0"/>
                  <a:gd name="adj2" fmla="val 15401637"/>
                </a:avLst>
              </a:prstGeom>
              <a:solidFill>
                <a:srgbClr val="8D42C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30" name="Овал 29"/>
            <p:cNvSpPr/>
            <p:nvPr/>
          </p:nvSpPr>
          <p:spPr>
            <a:xfrm>
              <a:off x="2330853" y="2018388"/>
              <a:ext cx="107165" cy="378708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31" name="Пирог 30"/>
            <p:cNvSpPr/>
            <p:nvPr/>
          </p:nvSpPr>
          <p:spPr>
            <a:xfrm rot="16200000" flipH="1" flipV="1">
              <a:off x="2100914" y="1896151"/>
              <a:ext cx="166514" cy="148691"/>
            </a:xfrm>
            <a:prstGeom prst="pie">
              <a:avLst>
                <a:gd name="adj1" fmla="val 0"/>
                <a:gd name="adj2" fmla="val 16363579"/>
              </a:avLst>
            </a:prstGeom>
            <a:solidFill>
              <a:srgbClr val="8D42C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000000"/>
                </a:solidFill>
              </a:endParaRPr>
            </a:p>
          </p:txBody>
        </p:sp>
        <p:sp>
          <p:nvSpPr>
            <p:cNvPr id="32" name="TextBox 52"/>
            <p:cNvSpPr txBox="1">
              <a:spLocks noChangeArrowheads="1"/>
            </p:cNvSpPr>
            <p:nvPr/>
          </p:nvSpPr>
          <p:spPr bwMode="auto">
            <a:xfrm>
              <a:off x="1579880" y="2174114"/>
              <a:ext cx="79603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DNA-PKcs</a:t>
              </a:r>
              <a:endPara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Box 53"/>
            <p:cNvSpPr txBox="1">
              <a:spLocks noChangeArrowheads="1"/>
            </p:cNvSpPr>
            <p:nvPr/>
          </p:nvSpPr>
          <p:spPr bwMode="auto">
            <a:xfrm>
              <a:off x="1536700" y="1851915"/>
              <a:ext cx="66675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Artemis</a:t>
              </a:r>
              <a:endParaRPr 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Дуга 33"/>
            <p:cNvSpPr/>
            <p:nvPr/>
          </p:nvSpPr>
          <p:spPr>
            <a:xfrm>
              <a:off x="2259857" y="2093540"/>
              <a:ext cx="442057" cy="341869"/>
            </a:xfrm>
            <a:prstGeom prst="arc">
              <a:avLst>
                <a:gd name="adj1" fmla="val 16097411"/>
                <a:gd name="adj2" fmla="val 188064"/>
              </a:avLst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000000"/>
                </a:solidFill>
              </a:endParaRPr>
            </a:p>
          </p:txBody>
        </p:sp>
        <p:sp>
          <p:nvSpPr>
            <p:cNvPr id="35" name="Дуга 34"/>
            <p:cNvSpPr/>
            <p:nvPr/>
          </p:nvSpPr>
          <p:spPr>
            <a:xfrm flipH="1">
              <a:off x="2932319" y="2056701"/>
              <a:ext cx="440717" cy="340395"/>
            </a:xfrm>
            <a:prstGeom prst="arc">
              <a:avLst>
                <a:gd name="adj1" fmla="val 16097411"/>
                <a:gd name="adj2" fmla="val 188064"/>
              </a:avLst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000000"/>
                </a:solidFill>
              </a:endParaRPr>
            </a:p>
          </p:txBody>
        </p:sp>
        <p:sp>
          <p:nvSpPr>
            <p:cNvPr id="36" name="Плюс 35"/>
            <p:cNvSpPr/>
            <p:nvPr/>
          </p:nvSpPr>
          <p:spPr>
            <a:xfrm>
              <a:off x="3279266" y="1947656"/>
              <a:ext cx="97789" cy="132622"/>
            </a:xfrm>
            <a:prstGeom prst="mathPlus">
              <a:avLst>
                <a:gd name="adj1" fmla="val 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37" name="Плюс 36"/>
            <p:cNvSpPr/>
            <p:nvPr/>
          </p:nvSpPr>
          <p:spPr>
            <a:xfrm>
              <a:off x="2243782" y="1971234"/>
              <a:ext cx="99128" cy="132622"/>
            </a:xfrm>
            <a:prstGeom prst="mathPlus">
              <a:avLst>
                <a:gd name="adj1" fmla="val 0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cxnSp>
          <p:nvCxnSpPr>
            <p:cNvPr id="38" name="Прямая со стрелкой 37"/>
            <p:cNvCxnSpPr/>
            <p:nvPr/>
          </p:nvCxnSpPr>
          <p:spPr>
            <a:xfrm rot="5400000">
              <a:off x="2670227" y="2001442"/>
              <a:ext cx="26966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 стрелкой 38"/>
            <p:cNvCxnSpPr/>
            <p:nvPr/>
          </p:nvCxnSpPr>
          <p:spPr>
            <a:xfrm rot="5400000">
              <a:off x="2675653" y="2815590"/>
              <a:ext cx="282926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Группа 155"/>
            <p:cNvGrpSpPr>
              <a:grpSpLocks/>
            </p:cNvGrpSpPr>
            <p:nvPr/>
          </p:nvGrpSpPr>
          <p:grpSpPr bwMode="auto">
            <a:xfrm>
              <a:off x="2164169" y="2931110"/>
              <a:ext cx="1316529" cy="488734"/>
              <a:chOff x="721967" y="3657600"/>
              <a:chExt cx="2027577" cy="654050"/>
            </a:xfrm>
          </p:grpSpPr>
          <p:grpSp>
            <p:nvGrpSpPr>
              <p:cNvPr id="110" name="Группа 113"/>
              <p:cNvGrpSpPr>
                <a:grpSpLocks/>
              </p:cNvGrpSpPr>
              <p:nvPr/>
            </p:nvGrpSpPr>
            <p:grpSpPr bwMode="auto">
              <a:xfrm>
                <a:off x="721967" y="3765550"/>
                <a:ext cx="2027577" cy="406400"/>
                <a:chOff x="709267" y="1447800"/>
                <a:chExt cx="2027577" cy="406400"/>
              </a:xfrm>
            </p:grpSpPr>
            <p:grpSp>
              <p:nvGrpSpPr>
                <p:cNvPr id="117" name="Группа 118"/>
                <p:cNvGrpSpPr>
                  <a:grpSpLocks/>
                </p:cNvGrpSpPr>
                <p:nvPr/>
              </p:nvGrpSpPr>
              <p:grpSpPr bwMode="auto">
                <a:xfrm>
                  <a:off x="709267" y="1602685"/>
                  <a:ext cx="2027577" cy="135214"/>
                  <a:chOff x="715617" y="821635"/>
                  <a:chExt cx="2027577" cy="135214"/>
                </a:xfrm>
              </p:grpSpPr>
              <p:cxnSp>
                <p:nvCxnSpPr>
                  <p:cNvPr id="124" name="Прямая соединительная линия 123"/>
                  <p:cNvCxnSpPr/>
                  <p:nvPr/>
                </p:nvCxnSpPr>
                <p:spPr>
                  <a:xfrm>
                    <a:off x="716507" y="822272"/>
                    <a:ext cx="874736" cy="197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5" name="Прямая соединительная линия 124"/>
                  <p:cNvCxnSpPr/>
                  <p:nvPr/>
                </p:nvCxnSpPr>
                <p:spPr>
                  <a:xfrm>
                    <a:off x="1867693" y="822272"/>
                    <a:ext cx="874736" cy="197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Прямая соединительная линия 125"/>
                  <p:cNvCxnSpPr/>
                  <p:nvPr/>
                </p:nvCxnSpPr>
                <p:spPr>
                  <a:xfrm>
                    <a:off x="716507" y="954398"/>
                    <a:ext cx="874736" cy="197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7" name="Прямая соединительная линия 126"/>
                  <p:cNvCxnSpPr/>
                  <p:nvPr/>
                </p:nvCxnSpPr>
                <p:spPr>
                  <a:xfrm>
                    <a:off x="1867693" y="954398"/>
                    <a:ext cx="874736" cy="1971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8" name="Кольцо 117"/>
                <p:cNvSpPr/>
                <p:nvPr/>
              </p:nvSpPr>
              <p:spPr>
                <a:xfrm>
                  <a:off x="1308444" y="1447534"/>
                  <a:ext cx="216622" cy="406235"/>
                </a:xfrm>
                <a:prstGeom prst="donut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ru-RU" sz="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19" name="Кольцо 118"/>
                <p:cNvSpPr/>
                <p:nvPr/>
              </p:nvSpPr>
              <p:spPr>
                <a:xfrm>
                  <a:off x="1886099" y="1447534"/>
                  <a:ext cx="214558" cy="406235"/>
                </a:xfrm>
                <a:prstGeom prst="donut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ru-RU" sz="80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120" name="Прямая соединительная линия 119"/>
                <p:cNvCxnSpPr/>
                <p:nvPr/>
              </p:nvCxnSpPr>
              <p:spPr>
                <a:xfrm>
                  <a:off x="1861343" y="1599379"/>
                  <a:ext cx="165045" cy="197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Прямая соединительная линия 120"/>
                <p:cNvCxnSpPr/>
                <p:nvPr/>
              </p:nvCxnSpPr>
              <p:spPr>
                <a:xfrm>
                  <a:off x="1861343" y="1733476"/>
                  <a:ext cx="165045" cy="197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Прямая соединительная линия 121"/>
                <p:cNvCxnSpPr/>
                <p:nvPr/>
              </p:nvCxnSpPr>
              <p:spPr>
                <a:xfrm>
                  <a:off x="1403344" y="1733476"/>
                  <a:ext cx="165045" cy="197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Прямая соединительная линия 122"/>
                <p:cNvCxnSpPr/>
                <p:nvPr/>
              </p:nvCxnSpPr>
              <p:spPr>
                <a:xfrm>
                  <a:off x="1403344" y="1599379"/>
                  <a:ext cx="165045" cy="1973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1" name="Овал 110"/>
              <p:cNvSpPr/>
              <p:nvPr/>
            </p:nvSpPr>
            <p:spPr>
              <a:xfrm rot="2131064">
                <a:off x="1733755" y="3739647"/>
                <a:ext cx="165045" cy="508779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2" name="Пирог 111"/>
              <p:cNvSpPr/>
              <p:nvPr/>
            </p:nvSpPr>
            <p:spPr>
              <a:xfrm flipH="1" flipV="1">
                <a:off x="1847224" y="3682459"/>
                <a:ext cx="222810" cy="228754"/>
              </a:xfrm>
              <a:prstGeom prst="pie">
                <a:avLst>
                  <a:gd name="adj1" fmla="val 0"/>
                  <a:gd name="adj2" fmla="val 15401637"/>
                </a:avLst>
              </a:prstGeom>
              <a:solidFill>
                <a:srgbClr val="8D42C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Овал 112"/>
              <p:cNvSpPr/>
              <p:nvPr/>
            </p:nvSpPr>
            <p:spPr>
              <a:xfrm rot="2258093" flipH="1" flipV="1">
                <a:off x="1531575" y="3739647"/>
                <a:ext cx="162982" cy="508779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4" name="Пирог 113"/>
              <p:cNvSpPr/>
              <p:nvPr/>
            </p:nvSpPr>
            <p:spPr>
              <a:xfrm>
                <a:off x="1358279" y="4070945"/>
                <a:ext cx="222810" cy="228754"/>
              </a:xfrm>
              <a:prstGeom prst="pie">
                <a:avLst>
                  <a:gd name="adj1" fmla="val 0"/>
                  <a:gd name="adj2" fmla="val 15401637"/>
                </a:avLst>
              </a:prstGeom>
              <a:solidFill>
                <a:srgbClr val="8D42C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Пятно 1 114"/>
              <p:cNvSpPr/>
              <p:nvPr/>
            </p:nvSpPr>
            <p:spPr>
              <a:xfrm>
                <a:off x="1942124" y="3656822"/>
                <a:ext cx="140288" cy="126209"/>
              </a:xfrm>
              <a:prstGeom prst="irregularSeal1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6" name="Пятно 1 115"/>
              <p:cNvSpPr/>
              <p:nvPr/>
            </p:nvSpPr>
            <p:spPr>
              <a:xfrm>
                <a:off x="1339712" y="4185322"/>
                <a:ext cx="140288" cy="126209"/>
              </a:xfrm>
              <a:prstGeom prst="irregularSeal1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1" name="Равнобедренный треугольник 40"/>
            <p:cNvSpPr/>
            <p:nvPr/>
          </p:nvSpPr>
          <p:spPr>
            <a:xfrm rot="9943752">
              <a:off x="2348268" y="3483119"/>
              <a:ext cx="83053" cy="266716"/>
            </a:xfrm>
            <a:prstGeom prst="triangle">
              <a:avLst/>
            </a:prstGeom>
            <a:solidFill>
              <a:srgbClr val="0066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42" name="Овал 41"/>
            <p:cNvSpPr/>
            <p:nvPr/>
          </p:nvSpPr>
          <p:spPr>
            <a:xfrm>
              <a:off x="2159389" y="3707102"/>
              <a:ext cx="127259" cy="103150"/>
            </a:xfrm>
            <a:prstGeom prst="ellipse">
              <a:avLst/>
            </a:prstGeom>
            <a:solidFill>
              <a:srgbClr val="00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43" name="TextBox 63"/>
            <p:cNvSpPr txBox="1">
              <a:spLocks noChangeArrowheads="1"/>
            </p:cNvSpPr>
            <p:nvPr/>
          </p:nvSpPr>
          <p:spPr bwMode="auto">
            <a:xfrm>
              <a:off x="1410572" y="3355869"/>
              <a:ext cx="1017854" cy="2285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Ligase</a:t>
              </a:r>
              <a:r>
                <a:rPr lang="en-US" sz="1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IV/XRCC4</a:t>
              </a:r>
              <a:endParaRPr lang="ru-RU" sz="1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Box 64"/>
            <p:cNvSpPr txBox="1">
              <a:spLocks noChangeArrowheads="1"/>
            </p:cNvSpPr>
            <p:nvPr/>
          </p:nvSpPr>
          <p:spPr bwMode="auto">
            <a:xfrm>
              <a:off x="1773342" y="3653560"/>
              <a:ext cx="44780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PNK</a:t>
              </a:r>
              <a:endPara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5" name="Дуга 44"/>
            <p:cNvSpPr/>
            <p:nvPr/>
          </p:nvSpPr>
          <p:spPr>
            <a:xfrm rot="257913">
              <a:off x="2117863" y="3789622"/>
              <a:ext cx="490281" cy="231350"/>
            </a:xfrm>
            <a:prstGeom prst="arc">
              <a:avLst>
                <a:gd name="adj1" fmla="val 15051834"/>
                <a:gd name="adj2" fmla="val 21084297"/>
              </a:avLst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000000"/>
                </a:solidFill>
              </a:endParaRPr>
            </a:p>
          </p:txBody>
        </p:sp>
        <p:sp>
          <p:nvSpPr>
            <p:cNvPr id="46" name="Дуга 45"/>
            <p:cNvSpPr/>
            <p:nvPr/>
          </p:nvSpPr>
          <p:spPr>
            <a:xfrm>
              <a:off x="2175464" y="3629002"/>
              <a:ext cx="529129" cy="341869"/>
            </a:xfrm>
            <a:prstGeom prst="arc">
              <a:avLst>
                <a:gd name="adj1" fmla="val 16097411"/>
                <a:gd name="adj2" fmla="val 148141"/>
              </a:avLst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000000"/>
                </a:solidFill>
              </a:endParaRPr>
            </a:p>
          </p:txBody>
        </p:sp>
        <p:grpSp>
          <p:nvGrpSpPr>
            <p:cNvPr id="47" name="Группа 181"/>
            <p:cNvGrpSpPr>
              <a:grpSpLocks/>
            </p:cNvGrpSpPr>
            <p:nvPr/>
          </p:nvGrpSpPr>
          <p:grpSpPr bwMode="auto">
            <a:xfrm>
              <a:off x="2155922" y="3865201"/>
              <a:ext cx="1316529" cy="537369"/>
              <a:chOff x="709267" y="4681538"/>
              <a:chExt cx="2027577" cy="719136"/>
            </a:xfrm>
          </p:grpSpPr>
          <p:grpSp>
            <p:nvGrpSpPr>
              <p:cNvPr id="88" name="Группа 135"/>
              <p:cNvGrpSpPr>
                <a:grpSpLocks/>
              </p:cNvGrpSpPr>
              <p:nvPr/>
            </p:nvGrpSpPr>
            <p:grpSpPr bwMode="auto">
              <a:xfrm>
                <a:off x="709267" y="4814913"/>
                <a:ext cx="2027577" cy="406400"/>
                <a:chOff x="709267" y="1447800"/>
                <a:chExt cx="2027577" cy="406400"/>
              </a:xfrm>
            </p:grpSpPr>
            <p:grpSp>
              <p:nvGrpSpPr>
                <p:cNvPr id="99" name="Группа 140"/>
                <p:cNvGrpSpPr>
                  <a:grpSpLocks/>
                </p:cNvGrpSpPr>
                <p:nvPr/>
              </p:nvGrpSpPr>
              <p:grpSpPr bwMode="auto">
                <a:xfrm>
                  <a:off x="709267" y="1602685"/>
                  <a:ext cx="2027577" cy="135214"/>
                  <a:chOff x="715617" y="821635"/>
                  <a:chExt cx="2027577" cy="135214"/>
                </a:xfrm>
              </p:grpSpPr>
              <p:cxnSp>
                <p:nvCxnSpPr>
                  <p:cNvPr id="106" name="Прямая соединительная линия 105"/>
                  <p:cNvCxnSpPr/>
                  <p:nvPr/>
                </p:nvCxnSpPr>
                <p:spPr>
                  <a:xfrm>
                    <a:off x="714768" y="830578"/>
                    <a:ext cx="874736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Прямая соединительная линия 106"/>
                  <p:cNvCxnSpPr/>
                  <p:nvPr/>
                </p:nvCxnSpPr>
                <p:spPr>
                  <a:xfrm>
                    <a:off x="1868016" y="830578"/>
                    <a:ext cx="874736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Прямая соединительная линия 107"/>
                  <p:cNvCxnSpPr/>
                  <p:nvPr/>
                </p:nvCxnSpPr>
                <p:spPr>
                  <a:xfrm>
                    <a:off x="714768" y="954814"/>
                    <a:ext cx="874736" cy="197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9" name="Прямая соединительная линия 108"/>
                  <p:cNvCxnSpPr/>
                  <p:nvPr/>
                </p:nvCxnSpPr>
                <p:spPr>
                  <a:xfrm>
                    <a:off x="1868016" y="954814"/>
                    <a:ext cx="874736" cy="1973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0" name="Кольцо 99"/>
                <p:cNvSpPr/>
                <p:nvPr/>
              </p:nvSpPr>
              <p:spPr>
                <a:xfrm>
                  <a:off x="1306705" y="1447950"/>
                  <a:ext cx="216620" cy="406235"/>
                </a:xfrm>
                <a:prstGeom prst="donut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ru-RU" sz="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1" name="Кольцо 100"/>
                <p:cNvSpPr/>
                <p:nvPr/>
              </p:nvSpPr>
              <p:spPr>
                <a:xfrm>
                  <a:off x="1884361" y="1447950"/>
                  <a:ext cx="216620" cy="406235"/>
                </a:xfrm>
                <a:prstGeom prst="donut">
                  <a:avLst/>
                </a:prstGeom>
                <a:solidFill>
                  <a:srgbClr val="FFC000"/>
                </a:solidFill>
                <a:ln w="63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>
                    <a:defRPr/>
                  </a:pPr>
                  <a:endParaRPr lang="ru-RU" sz="800">
                    <a:solidFill>
                      <a:srgbClr val="000000"/>
                    </a:solidFill>
                  </a:endParaRPr>
                </a:p>
              </p:txBody>
            </p:sp>
            <p:cxnSp>
              <p:nvCxnSpPr>
                <p:cNvPr id="102" name="Прямая соединительная линия 101"/>
                <p:cNvCxnSpPr/>
                <p:nvPr/>
              </p:nvCxnSpPr>
              <p:spPr>
                <a:xfrm>
                  <a:off x="1859604" y="1599796"/>
                  <a:ext cx="165045" cy="197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Прямая соединительная линия 102"/>
                <p:cNvCxnSpPr/>
                <p:nvPr/>
              </p:nvCxnSpPr>
              <p:spPr>
                <a:xfrm>
                  <a:off x="1859604" y="1737837"/>
                  <a:ext cx="165045" cy="197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Прямая соединительная линия 103"/>
                <p:cNvCxnSpPr/>
                <p:nvPr/>
              </p:nvCxnSpPr>
              <p:spPr>
                <a:xfrm>
                  <a:off x="1403668" y="1737837"/>
                  <a:ext cx="165045" cy="197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Прямая соединительная линия 104"/>
                <p:cNvCxnSpPr/>
                <p:nvPr/>
              </p:nvCxnSpPr>
              <p:spPr>
                <a:xfrm>
                  <a:off x="1403668" y="1605711"/>
                  <a:ext cx="165045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" name="Овал 88"/>
              <p:cNvSpPr/>
              <p:nvPr/>
            </p:nvSpPr>
            <p:spPr>
              <a:xfrm rot="2131064">
                <a:off x="1719316" y="4789428"/>
                <a:ext cx="165045" cy="508780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0" name="Пирог 89"/>
              <p:cNvSpPr/>
              <p:nvPr/>
            </p:nvSpPr>
            <p:spPr>
              <a:xfrm flipH="1" flipV="1">
                <a:off x="1834847" y="4736183"/>
                <a:ext cx="222810" cy="228754"/>
              </a:xfrm>
              <a:prstGeom prst="pie">
                <a:avLst>
                  <a:gd name="adj1" fmla="val 0"/>
                  <a:gd name="adj2" fmla="val 15401637"/>
                </a:avLst>
              </a:prstGeom>
              <a:solidFill>
                <a:srgbClr val="8D42C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Овал 90"/>
              <p:cNvSpPr/>
              <p:nvPr/>
            </p:nvSpPr>
            <p:spPr>
              <a:xfrm rot="2258093" flipH="1" flipV="1">
                <a:off x="1517136" y="4789428"/>
                <a:ext cx="165045" cy="508780"/>
              </a:xfrm>
              <a:prstGeom prst="ellipse">
                <a:avLst/>
              </a:prstGeom>
              <a:solidFill>
                <a:srgbClr val="00B05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2" name="Пирог 91"/>
              <p:cNvSpPr/>
              <p:nvPr/>
            </p:nvSpPr>
            <p:spPr>
              <a:xfrm>
                <a:off x="1345902" y="5118754"/>
                <a:ext cx="222810" cy="228754"/>
              </a:xfrm>
              <a:prstGeom prst="pie">
                <a:avLst>
                  <a:gd name="adj1" fmla="val 0"/>
                  <a:gd name="adj2" fmla="val 15401637"/>
                </a:avLst>
              </a:prstGeom>
              <a:solidFill>
                <a:srgbClr val="8D42C6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Пятно 1 92"/>
              <p:cNvSpPr/>
              <p:nvPr/>
            </p:nvSpPr>
            <p:spPr>
              <a:xfrm>
                <a:off x="1923558" y="4730268"/>
                <a:ext cx="140288" cy="126209"/>
              </a:xfrm>
              <a:prstGeom prst="irregularSeal1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4" name="Пятно 1 93"/>
              <p:cNvSpPr/>
              <p:nvPr/>
            </p:nvSpPr>
            <p:spPr>
              <a:xfrm>
                <a:off x="1358280" y="5252851"/>
                <a:ext cx="140288" cy="128182"/>
              </a:xfrm>
              <a:prstGeom prst="irregularSeal1">
                <a:avLst/>
              </a:prstGeom>
              <a:solidFill>
                <a:srgbClr val="FF000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5" name="Овал 94"/>
              <p:cNvSpPr/>
              <p:nvPr/>
            </p:nvSpPr>
            <p:spPr>
              <a:xfrm>
                <a:off x="1399542" y="4680967"/>
                <a:ext cx="195991" cy="138041"/>
              </a:xfrm>
              <a:prstGeom prst="ellipse">
                <a:avLst/>
              </a:prstGeom>
              <a:solidFill>
                <a:srgbClr val="00CC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6" name="Равнобедренный треугольник 95"/>
              <p:cNvSpPr/>
              <p:nvPr/>
            </p:nvSpPr>
            <p:spPr>
              <a:xfrm rot="11223785">
                <a:off x="1490316" y="4742100"/>
                <a:ext cx="127909" cy="358907"/>
              </a:xfrm>
              <a:prstGeom prst="triangle">
                <a:avLst/>
              </a:prstGeom>
              <a:solidFill>
                <a:srgbClr val="0066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7" name="Овал 96"/>
              <p:cNvSpPr/>
              <p:nvPr/>
            </p:nvSpPr>
            <p:spPr>
              <a:xfrm>
                <a:off x="1748199" y="5262711"/>
                <a:ext cx="193927" cy="138041"/>
              </a:xfrm>
              <a:prstGeom prst="ellipse">
                <a:avLst/>
              </a:prstGeom>
              <a:solidFill>
                <a:srgbClr val="00CC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8" name="Равнобедренный треугольник 97"/>
              <p:cNvSpPr/>
              <p:nvPr/>
            </p:nvSpPr>
            <p:spPr>
              <a:xfrm rot="749639">
                <a:off x="1737883" y="5000433"/>
                <a:ext cx="127909" cy="356935"/>
              </a:xfrm>
              <a:prstGeom prst="triangle">
                <a:avLst/>
              </a:prstGeom>
              <a:solidFill>
                <a:srgbClr val="0066FF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ru-RU" sz="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8" name="Равнобедренный треугольник 47"/>
            <p:cNvSpPr/>
            <p:nvPr/>
          </p:nvSpPr>
          <p:spPr>
            <a:xfrm rot="11656248" flipH="1">
              <a:off x="3213628" y="3487539"/>
              <a:ext cx="83053" cy="266717"/>
            </a:xfrm>
            <a:prstGeom prst="triangle">
              <a:avLst/>
            </a:prstGeom>
            <a:solidFill>
              <a:srgbClr val="0066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49" name="Овал 48"/>
            <p:cNvSpPr/>
            <p:nvPr/>
          </p:nvSpPr>
          <p:spPr>
            <a:xfrm flipH="1">
              <a:off x="3359640" y="3711522"/>
              <a:ext cx="125919" cy="103150"/>
            </a:xfrm>
            <a:prstGeom prst="ellipse">
              <a:avLst/>
            </a:prstGeom>
            <a:solidFill>
              <a:srgbClr val="00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50" name="Дуга 49"/>
            <p:cNvSpPr/>
            <p:nvPr/>
          </p:nvSpPr>
          <p:spPr>
            <a:xfrm rot="21342087" flipH="1">
              <a:off x="3036805" y="3794042"/>
              <a:ext cx="490281" cy="231351"/>
            </a:xfrm>
            <a:prstGeom prst="arc">
              <a:avLst>
                <a:gd name="adj1" fmla="val 15051834"/>
                <a:gd name="adj2" fmla="val 21084297"/>
              </a:avLst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000000"/>
                </a:solidFill>
              </a:endParaRPr>
            </a:p>
          </p:txBody>
        </p:sp>
        <p:sp>
          <p:nvSpPr>
            <p:cNvPr id="51" name="Дуга 50"/>
            <p:cNvSpPr/>
            <p:nvPr/>
          </p:nvSpPr>
          <p:spPr>
            <a:xfrm flipH="1">
              <a:off x="2940356" y="3633423"/>
              <a:ext cx="484923" cy="341869"/>
            </a:xfrm>
            <a:prstGeom prst="arc">
              <a:avLst>
                <a:gd name="adj1" fmla="val 16097411"/>
                <a:gd name="adj2" fmla="val 148141"/>
              </a:avLst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000000"/>
                </a:solidFill>
              </a:endParaRPr>
            </a:p>
          </p:txBody>
        </p:sp>
        <p:grpSp>
          <p:nvGrpSpPr>
            <p:cNvPr id="52" name="Группа 194"/>
            <p:cNvGrpSpPr>
              <a:grpSpLocks/>
            </p:cNvGrpSpPr>
            <p:nvPr/>
          </p:nvGrpSpPr>
          <p:grpSpPr bwMode="auto">
            <a:xfrm>
              <a:off x="2139430" y="4949131"/>
              <a:ext cx="1316528" cy="101070"/>
              <a:chOff x="715617" y="821635"/>
              <a:chExt cx="2027577" cy="135214"/>
            </a:xfrm>
          </p:grpSpPr>
          <p:cxnSp>
            <p:nvCxnSpPr>
              <p:cNvPr id="84" name="Прямая соединительная линия 83"/>
              <p:cNvCxnSpPr/>
              <p:nvPr/>
            </p:nvCxnSpPr>
            <p:spPr>
              <a:xfrm>
                <a:off x="715410" y="821892"/>
                <a:ext cx="874736" cy="197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Прямая соединительная линия 84"/>
              <p:cNvCxnSpPr/>
              <p:nvPr/>
            </p:nvCxnSpPr>
            <p:spPr>
              <a:xfrm>
                <a:off x="1868659" y="821892"/>
                <a:ext cx="874736" cy="197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Прямая соединительная линия 85"/>
              <p:cNvCxnSpPr/>
              <p:nvPr/>
            </p:nvCxnSpPr>
            <p:spPr>
              <a:xfrm>
                <a:off x="715410" y="953975"/>
                <a:ext cx="874736" cy="197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Прямая соединительная линия 86"/>
              <p:cNvCxnSpPr/>
              <p:nvPr/>
            </p:nvCxnSpPr>
            <p:spPr>
              <a:xfrm>
                <a:off x="1868659" y="953975"/>
                <a:ext cx="874736" cy="197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3" name="Кольцо 52"/>
            <p:cNvSpPr/>
            <p:nvPr/>
          </p:nvSpPr>
          <p:spPr>
            <a:xfrm>
              <a:off x="2420605" y="4832911"/>
              <a:ext cx="140654" cy="303556"/>
            </a:xfrm>
            <a:prstGeom prst="donu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000000"/>
                </a:solidFill>
              </a:endParaRPr>
            </a:p>
          </p:txBody>
        </p:sp>
        <p:sp>
          <p:nvSpPr>
            <p:cNvPr id="54" name="Кольцо 53"/>
            <p:cNvSpPr/>
            <p:nvPr/>
          </p:nvSpPr>
          <p:spPr>
            <a:xfrm>
              <a:off x="3019390" y="4832911"/>
              <a:ext cx="139315" cy="303556"/>
            </a:xfrm>
            <a:prstGeom prst="donut">
              <a:avLst/>
            </a:prstGeom>
            <a:solidFill>
              <a:srgbClr val="FFC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000000"/>
                </a:solidFill>
              </a:endParaRPr>
            </a:p>
          </p:txBody>
        </p:sp>
        <p:cxnSp>
          <p:nvCxnSpPr>
            <p:cNvPr id="55" name="Прямая соединительная линия 54"/>
            <p:cNvCxnSpPr/>
            <p:nvPr/>
          </p:nvCxnSpPr>
          <p:spPr>
            <a:xfrm>
              <a:off x="3001976" y="4946376"/>
              <a:ext cx="107165" cy="147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Прямая соединительная линия 55"/>
            <p:cNvCxnSpPr/>
            <p:nvPr/>
          </p:nvCxnSpPr>
          <p:spPr>
            <a:xfrm>
              <a:off x="3001976" y="5051000"/>
              <a:ext cx="10716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Прямая соединительная линия 56"/>
            <p:cNvCxnSpPr/>
            <p:nvPr/>
          </p:nvCxnSpPr>
          <p:spPr>
            <a:xfrm>
              <a:off x="2466150" y="5051000"/>
              <a:ext cx="10716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Прямая соединительная линия 57"/>
            <p:cNvCxnSpPr/>
            <p:nvPr/>
          </p:nvCxnSpPr>
          <p:spPr>
            <a:xfrm>
              <a:off x="2466150" y="4950797"/>
              <a:ext cx="107165" cy="147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Овал 58"/>
            <p:cNvSpPr/>
            <p:nvPr/>
          </p:nvSpPr>
          <p:spPr>
            <a:xfrm rot="2131064">
              <a:off x="2912225" y="4813754"/>
              <a:ext cx="107165" cy="380182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60" name="Пирог 59"/>
            <p:cNvSpPr/>
            <p:nvPr/>
          </p:nvSpPr>
          <p:spPr>
            <a:xfrm flipH="1" flipV="1">
              <a:off x="2985901" y="4775441"/>
              <a:ext cx="144673" cy="170934"/>
            </a:xfrm>
            <a:prstGeom prst="pie">
              <a:avLst>
                <a:gd name="adj1" fmla="val 0"/>
                <a:gd name="adj2" fmla="val 15401637"/>
              </a:avLst>
            </a:prstGeom>
            <a:solidFill>
              <a:srgbClr val="8D42C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000000"/>
                </a:solidFill>
              </a:endParaRPr>
            </a:p>
          </p:txBody>
        </p:sp>
        <p:sp>
          <p:nvSpPr>
            <p:cNvPr id="61" name="Овал 60"/>
            <p:cNvSpPr/>
            <p:nvPr/>
          </p:nvSpPr>
          <p:spPr>
            <a:xfrm rot="2258093" flipH="1" flipV="1">
              <a:off x="2561259" y="4813754"/>
              <a:ext cx="107165" cy="380182"/>
            </a:xfrm>
            <a:prstGeom prst="ellipse">
              <a:avLst/>
            </a:prstGeom>
            <a:solidFill>
              <a:srgbClr val="00B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62" name="Пирог 61"/>
            <p:cNvSpPr/>
            <p:nvPr/>
          </p:nvSpPr>
          <p:spPr>
            <a:xfrm>
              <a:off x="2450075" y="5061314"/>
              <a:ext cx="144673" cy="170934"/>
            </a:xfrm>
            <a:prstGeom prst="pie">
              <a:avLst>
                <a:gd name="adj1" fmla="val 0"/>
                <a:gd name="adj2" fmla="val 15401637"/>
              </a:avLst>
            </a:prstGeom>
            <a:solidFill>
              <a:srgbClr val="8D42C6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000000"/>
                </a:solidFill>
              </a:endParaRPr>
            </a:p>
          </p:txBody>
        </p:sp>
        <p:sp>
          <p:nvSpPr>
            <p:cNvPr id="63" name="Пятно 1 62"/>
            <p:cNvSpPr/>
            <p:nvPr/>
          </p:nvSpPr>
          <p:spPr>
            <a:xfrm>
              <a:off x="3055559" y="4760706"/>
              <a:ext cx="91090" cy="94309"/>
            </a:xfrm>
            <a:prstGeom prst="irregularSeal1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64" name="Пятно 1 63"/>
            <p:cNvSpPr/>
            <p:nvPr/>
          </p:nvSpPr>
          <p:spPr>
            <a:xfrm>
              <a:off x="2458112" y="5160044"/>
              <a:ext cx="91090" cy="95782"/>
            </a:xfrm>
            <a:prstGeom prst="irregularSeal1">
              <a:avLst/>
            </a:prstGeom>
            <a:solidFill>
              <a:srgbClr val="FF00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65" name="Овал 64"/>
            <p:cNvSpPr/>
            <p:nvPr/>
          </p:nvSpPr>
          <p:spPr>
            <a:xfrm>
              <a:off x="2683160" y="4809334"/>
              <a:ext cx="125919" cy="103150"/>
            </a:xfrm>
            <a:prstGeom prst="ellipse">
              <a:avLst/>
            </a:prstGeom>
            <a:solidFill>
              <a:srgbClr val="00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66" name="Овал 65"/>
            <p:cNvSpPr/>
            <p:nvPr/>
          </p:nvSpPr>
          <p:spPr>
            <a:xfrm>
              <a:off x="2648331" y="4916904"/>
              <a:ext cx="152711" cy="170934"/>
            </a:xfrm>
            <a:prstGeom prst="ellipse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67" name="Овал 66"/>
            <p:cNvSpPr/>
            <p:nvPr/>
          </p:nvSpPr>
          <p:spPr>
            <a:xfrm>
              <a:off x="2751477" y="5124679"/>
              <a:ext cx="127259" cy="103150"/>
            </a:xfrm>
            <a:prstGeom prst="ellipse">
              <a:avLst/>
            </a:prstGeom>
            <a:solidFill>
              <a:srgbClr val="00CC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68" name="Овал 67"/>
            <p:cNvSpPr/>
            <p:nvPr/>
          </p:nvSpPr>
          <p:spPr>
            <a:xfrm>
              <a:off x="2285308" y="4457150"/>
              <a:ext cx="152711" cy="170934"/>
            </a:xfrm>
            <a:prstGeom prst="ellipse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69" name="Равнобедренный треугольник 68"/>
            <p:cNvSpPr/>
            <p:nvPr/>
          </p:nvSpPr>
          <p:spPr>
            <a:xfrm rot="11223785">
              <a:off x="2651010" y="4855014"/>
              <a:ext cx="83053" cy="268190"/>
            </a:xfrm>
            <a:prstGeom prst="triangle">
              <a:avLst/>
            </a:prstGeom>
            <a:solidFill>
              <a:srgbClr val="0066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70" name="Овал 69"/>
            <p:cNvSpPr/>
            <p:nvPr/>
          </p:nvSpPr>
          <p:spPr>
            <a:xfrm>
              <a:off x="2771571" y="4916904"/>
              <a:ext cx="152711" cy="170934"/>
            </a:xfrm>
            <a:prstGeom prst="ellipse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71" name="Равнобедренный треугольник 70"/>
            <p:cNvSpPr/>
            <p:nvPr/>
          </p:nvSpPr>
          <p:spPr>
            <a:xfrm rot="749639">
              <a:off x="2845247" y="4939008"/>
              <a:ext cx="83053" cy="266716"/>
            </a:xfrm>
            <a:prstGeom prst="triangle">
              <a:avLst/>
            </a:prstGeom>
            <a:solidFill>
              <a:srgbClr val="0066FF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72" name="Овал 71"/>
            <p:cNvSpPr/>
            <p:nvPr/>
          </p:nvSpPr>
          <p:spPr>
            <a:xfrm>
              <a:off x="3233721" y="4476307"/>
              <a:ext cx="152711" cy="170934"/>
            </a:xfrm>
            <a:prstGeom prst="ellipse">
              <a:avLst/>
            </a:prstGeom>
            <a:solidFill>
              <a:srgbClr val="FF660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FFFFFF"/>
                </a:solidFill>
              </a:endParaRPr>
            </a:p>
          </p:txBody>
        </p:sp>
        <p:sp>
          <p:nvSpPr>
            <p:cNvPr id="73" name="TextBox 93"/>
            <p:cNvSpPr txBox="1">
              <a:spLocks noChangeArrowheads="1"/>
            </p:cNvSpPr>
            <p:nvPr/>
          </p:nvSpPr>
          <p:spPr bwMode="auto">
            <a:xfrm>
              <a:off x="1835150" y="4436555"/>
              <a:ext cx="493633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Pol X</a:t>
              </a:r>
              <a:endPara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Дуга 73"/>
            <p:cNvSpPr/>
            <p:nvPr/>
          </p:nvSpPr>
          <p:spPr>
            <a:xfrm>
              <a:off x="2247800" y="4551458"/>
              <a:ext cx="440718" cy="341869"/>
            </a:xfrm>
            <a:prstGeom prst="arc">
              <a:avLst>
                <a:gd name="adj1" fmla="val 16097411"/>
                <a:gd name="adj2" fmla="val 188064"/>
              </a:avLst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000000"/>
                </a:solidFill>
              </a:endParaRPr>
            </a:p>
          </p:txBody>
        </p:sp>
        <p:sp>
          <p:nvSpPr>
            <p:cNvPr id="75" name="Дуга 74"/>
            <p:cNvSpPr/>
            <p:nvPr/>
          </p:nvSpPr>
          <p:spPr>
            <a:xfrm flipH="1">
              <a:off x="2981882" y="4547038"/>
              <a:ext cx="440718" cy="341869"/>
            </a:xfrm>
            <a:prstGeom prst="arc">
              <a:avLst>
                <a:gd name="adj1" fmla="val 16097411"/>
                <a:gd name="adj2" fmla="val 188064"/>
              </a:avLst>
            </a:prstGeom>
            <a:ln w="127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ru-RU" sz="800">
                <a:solidFill>
                  <a:srgbClr val="000000"/>
                </a:solidFill>
              </a:endParaRPr>
            </a:p>
          </p:txBody>
        </p:sp>
        <p:cxnSp>
          <p:nvCxnSpPr>
            <p:cNvPr id="76" name="Прямая со стрелкой 75"/>
            <p:cNvCxnSpPr/>
            <p:nvPr/>
          </p:nvCxnSpPr>
          <p:spPr>
            <a:xfrm rot="5400000">
              <a:off x="2674246" y="1409066"/>
              <a:ext cx="269664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Прямая со стрелкой 76"/>
            <p:cNvCxnSpPr/>
            <p:nvPr/>
          </p:nvCxnSpPr>
          <p:spPr>
            <a:xfrm rot="5400000">
              <a:off x="2686972" y="3575217"/>
              <a:ext cx="284399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Прямая со стрелкой 77"/>
            <p:cNvCxnSpPr/>
            <p:nvPr/>
          </p:nvCxnSpPr>
          <p:spPr>
            <a:xfrm rot="5400000">
              <a:off x="2678934" y="4590508"/>
              <a:ext cx="284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Прямая со стрелкой 78"/>
            <p:cNvCxnSpPr/>
            <p:nvPr/>
          </p:nvCxnSpPr>
          <p:spPr>
            <a:xfrm rot="5400000">
              <a:off x="2674916" y="5406867"/>
              <a:ext cx="284400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Группа 238"/>
            <p:cNvGrpSpPr>
              <a:grpSpLocks/>
            </p:cNvGrpSpPr>
            <p:nvPr/>
          </p:nvGrpSpPr>
          <p:grpSpPr bwMode="auto">
            <a:xfrm>
              <a:off x="2150768" y="5599575"/>
              <a:ext cx="1323955" cy="104217"/>
              <a:chOff x="696567" y="6482302"/>
              <a:chExt cx="2039013" cy="139478"/>
            </a:xfrm>
          </p:grpSpPr>
          <p:cxnSp>
            <p:nvCxnSpPr>
              <p:cNvPr id="82" name="Прямая соединительная линия 81"/>
              <p:cNvCxnSpPr/>
              <p:nvPr/>
            </p:nvCxnSpPr>
            <p:spPr>
              <a:xfrm>
                <a:off x="697465" y="6619808"/>
                <a:ext cx="2038298" cy="197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Прямая соединительная линия 82"/>
              <p:cNvCxnSpPr/>
              <p:nvPr/>
            </p:nvCxnSpPr>
            <p:spPr>
              <a:xfrm>
                <a:off x="697465" y="6481758"/>
                <a:ext cx="2038298" cy="197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TextBox 101"/>
            <p:cNvSpPr txBox="1">
              <a:spLocks noChangeArrowheads="1"/>
            </p:cNvSpPr>
            <p:nvPr/>
          </p:nvSpPr>
          <p:spPr bwMode="auto">
            <a:xfrm>
              <a:off x="2288209" y="675963"/>
              <a:ext cx="473659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IR</a:t>
              </a:r>
              <a:endParaRPr lang="ru-RU" sz="10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59" name="TextBox 158"/>
          <p:cNvSpPr txBox="1"/>
          <p:nvPr/>
        </p:nvSpPr>
        <p:spPr>
          <a:xfrm>
            <a:off x="2779713" y="1336675"/>
            <a:ext cx="1303337" cy="4016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Double-strand break</a:t>
            </a:r>
            <a:endParaRPr lang="ru-RU" sz="10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2784475" y="2058988"/>
            <a:ext cx="1138238" cy="24606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Ku binding</a:t>
            </a:r>
            <a:endParaRPr lang="ru-RU" sz="10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161" name="TextBox 160"/>
          <p:cNvSpPr txBox="1"/>
          <p:nvPr/>
        </p:nvSpPr>
        <p:spPr>
          <a:xfrm>
            <a:off x="2765425" y="2762250"/>
            <a:ext cx="1381125" cy="5540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Recruitment of DNA-</a:t>
            </a:r>
            <a:r>
              <a:rPr lang="en-US" sz="100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PCcs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and Artemis</a:t>
            </a:r>
            <a:endParaRPr lang="ru-RU" sz="10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2755900" y="3371850"/>
            <a:ext cx="1390650" cy="708025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End bridging by DNA-</a:t>
            </a:r>
            <a:r>
              <a:rPr lang="en-US" sz="100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PCcs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and </a:t>
            </a:r>
            <a:r>
              <a:rPr lang="en-US" sz="100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phosphorylation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of Artemis</a:t>
            </a:r>
            <a:endParaRPr lang="ru-RU" sz="10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2763838" y="4468813"/>
            <a:ext cx="1330325" cy="55403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Recruitment of </a:t>
            </a:r>
            <a:r>
              <a:rPr lang="en-US" sz="1000" dirty="0" err="1">
                <a:solidFill>
                  <a:srgbClr val="000000"/>
                </a:solidFill>
                <a:latin typeface="Arial"/>
                <a:cs typeface="Times New Roman" pitchFamily="18" charset="0"/>
              </a:rPr>
              <a:t>ligase</a:t>
            </a:r>
            <a:r>
              <a:rPr lang="en-US" sz="1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 IV/XRCC4 and PNK</a:t>
            </a:r>
            <a:endParaRPr lang="ru-RU" sz="10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2781300" y="5454650"/>
            <a:ext cx="1131888" cy="4143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Processing and gap filling</a:t>
            </a:r>
            <a:endParaRPr lang="ru-RU" sz="10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165" name="TextBox 164"/>
          <p:cNvSpPr txBox="1"/>
          <p:nvPr/>
        </p:nvSpPr>
        <p:spPr>
          <a:xfrm>
            <a:off x="2805113" y="6251575"/>
            <a:ext cx="766762" cy="2460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1000" dirty="0">
                <a:solidFill>
                  <a:srgbClr val="000000"/>
                </a:solidFill>
                <a:latin typeface="Arial"/>
                <a:cs typeface="Times New Roman" pitchFamily="18" charset="0"/>
              </a:rPr>
              <a:t>Ligation</a:t>
            </a:r>
            <a:endParaRPr lang="ru-RU" sz="1000" dirty="0">
              <a:solidFill>
                <a:srgbClr val="000000"/>
              </a:solidFill>
              <a:latin typeface="Arial"/>
              <a:cs typeface="Times New Roman" pitchFamily="18" charset="0"/>
            </a:endParaRPr>
          </a:p>
        </p:txBody>
      </p:sp>
      <p:pic>
        <p:nvPicPr>
          <p:cNvPr id="166" name="Рисунок 16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537" y="6121400"/>
            <a:ext cx="3717925" cy="698500"/>
          </a:xfrm>
          <a:prstGeom prst="rect">
            <a:avLst/>
          </a:prstGeom>
        </p:spPr>
      </p:pic>
      <p:sp>
        <p:nvSpPr>
          <p:cNvPr id="170" name="TextBox 169"/>
          <p:cNvSpPr txBox="1"/>
          <p:nvPr/>
        </p:nvSpPr>
        <p:spPr>
          <a:xfrm>
            <a:off x="222325" y="1181459"/>
            <a:ext cx="844476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NHEJ</a:t>
            </a:r>
            <a:endParaRPr lang="ru-RU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1844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161" y="1388535"/>
            <a:ext cx="4985527" cy="3319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839" y="1755274"/>
            <a:ext cx="2446269" cy="2010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6"/>
          <p:cNvSpPr>
            <a:spLocks noChangeArrowheads="1"/>
          </p:cNvSpPr>
          <p:nvPr/>
        </p:nvSpPr>
        <p:spPr bwMode="auto">
          <a:xfrm>
            <a:off x="572954" y="3776922"/>
            <a:ext cx="17572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Experimental data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AU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Asaithamby</a:t>
            </a:r>
            <a:r>
              <a:rPr lang="en-A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et al</a:t>
            </a:r>
            <a:r>
              <a:rPr lang="en-US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A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2008</a:t>
            </a:r>
            <a:r>
              <a:rPr lang="ru-RU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76380" y="1663778"/>
            <a:ext cx="336621" cy="20555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84427" y="1969797"/>
            <a:ext cx="599909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sz="1100" dirty="0">
                <a:solidFill>
                  <a:srgbClr val="000000"/>
                </a:solidFill>
              </a:rPr>
              <a:t>Fe</a:t>
            </a:r>
            <a:endParaRPr lang="ru-RU" sz="1100" dirty="0">
              <a:solidFill>
                <a:srgbClr val="000000"/>
              </a:solidFill>
            </a:endParaRPr>
          </a:p>
          <a:p>
            <a:pPr algn="r"/>
            <a:endParaRPr lang="ru-RU" sz="2000" dirty="0">
              <a:solidFill>
                <a:srgbClr val="000000"/>
              </a:solidFill>
            </a:endParaRPr>
          </a:p>
          <a:p>
            <a:pPr algn="r"/>
            <a:r>
              <a:rPr lang="en-US" sz="1100" dirty="0">
                <a:solidFill>
                  <a:srgbClr val="000000"/>
                </a:solidFill>
              </a:rPr>
              <a:t>Si</a:t>
            </a:r>
            <a:endParaRPr lang="ru-RU" sz="1100" dirty="0">
              <a:solidFill>
                <a:srgbClr val="000000"/>
              </a:solidFill>
            </a:endParaRPr>
          </a:p>
          <a:p>
            <a:pPr algn="r"/>
            <a:endParaRPr lang="ru-RU" sz="1100" dirty="0">
              <a:solidFill>
                <a:srgbClr val="000000"/>
              </a:solidFill>
            </a:endParaRPr>
          </a:p>
          <a:p>
            <a:pPr algn="r"/>
            <a:endParaRPr lang="ru-RU" sz="800" dirty="0">
              <a:solidFill>
                <a:srgbClr val="000000"/>
              </a:solidFill>
            </a:endParaRPr>
          </a:p>
          <a:p>
            <a:pPr algn="r"/>
            <a:r>
              <a:rPr lang="en-US" sz="1100" dirty="0">
                <a:solidFill>
                  <a:srgbClr val="000000"/>
                </a:solidFill>
              </a:rPr>
              <a:t>O</a:t>
            </a:r>
            <a:endParaRPr lang="ru-RU" sz="1100" dirty="0">
              <a:solidFill>
                <a:srgbClr val="000000"/>
              </a:solidFill>
            </a:endParaRPr>
          </a:p>
          <a:p>
            <a:pPr algn="r"/>
            <a:endParaRPr lang="ru-RU" sz="1100" dirty="0">
              <a:solidFill>
                <a:srgbClr val="000000"/>
              </a:solidFill>
            </a:endParaRPr>
          </a:p>
          <a:p>
            <a:pPr algn="r"/>
            <a:endParaRPr lang="ru-RU" sz="1000" dirty="0">
              <a:solidFill>
                <a:srgbClr val="000000"/>
              </a:solidFill>
            </a:endParaRPr>
          </a:p>
          <a:p>
            <a:pPr algn="r"/>
            <a:r>
              <a:rPr lang="ru-RU" sz="1100" dirty="0">
                <a:solidFill>
                  <a:srgbClr val="000000"/>
                </a:solidFill>
              </a:rPr>
              <a:t>γ-</a:t>
            </a:r>
            <a:r>
              <a:rPr lang="en-US" sz="1100" dirty="0">
                <a:solidFill>
                  <a:srgbClr val="000000"/>
                </a:solidFill>
              </a:rPr>
              <a:t>rays</a:t>
            </a: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 bwMode="auto">
          <a:xfrm>
            <a:off x="653056" y="1726068"/>
            <a:ext cx="2164983" cy="1516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609128" y="1642112"/>
            <a:ext cx="227177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100" dirty="0">
                <a:solidFill>
                  <a:srgbClr val="000000"/>
                </a:solidFill>
              </a:rPr>
              <a:t>30 </a:t>
            </a:r>
            <a:r>
              <a:rPr lang="en-US" sz="1100" dirty="0">
                <a:solidFill>
                  <a:srgbClr val="000000"/>
                </a:solidFill>
              </a:rPr>
              <a:t>min</a:t>
            </a:r>
            <a:r>
              <a:rPr lang="ru-RU" sz="1100" dirty="0">
                <a:solidFill>
                  <a:srgbClr val="000000"/>
                </a:solidFill>
              </a:rPr>
              <a:t>     2 </a:t>
            </a:r>
            <a:r>
              <a:rPr lang="en-US" sz="1100" dirty="0">
                <a:solidFill>
                  <a:srgbClr val="000000"/>
                </a:solidFill>
              </a:rPr>
              <a:t>h</a:t>
            </a:r>
            <a:r>
              <a:rPr lang="ru-RU" sz="1100" dirty="0">
                <a:solidFill>
                  <a:srgbClr val="000000"/>
                </a:solidFill>
              </a:rPr>
              <a:t>        24 </a:t>
            </a:r>
            <a:r>
              <a:rPr lang="en-US" sz="1100" dirty="0">
                <a:solidFill>
                  <a:srgbClr val="000000"/>
                </a:solidFill>
              </a:rPr>
              <a:t>h</a:t>
            </a:r>
            <a:r>
              <a:rPr lang="ru-RU" sz="1100" dirty="0">
                <a:solidFill>
                  <a:srgbClr val="000000"/>
                </a:solidFill>
              </a:rPr>
              <a:t>    </a:t>
            </a:r>
            <a:r>
              <a:rPr lang="en-US" sz="1100" dirty="0">
                <a:solidFill>
                  <a:srgbClr val="000000"/>
                </a:solidFill>
              </a:rPr>
              <a:t>Control</a:t>
            </a:r>
            <a:endParaRPr lang="ru-RU" sz="1100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61615" y="2447730"/>
            <a:ext cx="8643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dirty="0">
                <a:solidFill>
                  <a:srgbClr val="FF0000"/>
                </a:solidFill>
                <a:sym typeface="Wingdings" pitchFamily="2" charset="2"/>
              </a:rPr>
              <a:t></a:t>
            </a:r>
            <a:endParaRPr lang="ru-RU" sz="5000" dirty="0">
              <a:solidFill>
                <a:srgbClr val="FF0000"/>
              </a:solidFill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713001" y="4953020"/>
            <a:ext cx="778351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Time-courses of </a:t>
            </a:r>
            <a:r>
              <a:rPr lang="el-GR" sz="1600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γ-</a:t>
            </a:r>
            <a:r>
              <a:rPr lang="en-GB" sz="1600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H2AX remaining after exposure to 1 </a:t>
            </a:r>
            <a:r>
              <a:rPr lang="en-GB" sz="1600" dirty="0" err="1">
                <a:solidFill>
                  <a:srgbClr val="003366"/>
                </a:solidFill>
                <a:latin typeface="Arial"/>
                <a:cs typeface="Times New Roman" pitchFamily="18" charset="0"/>
              </a:rPr>
              <a:t>Gy</a:t>
            </a:r>
            <a:r>
              <a:rPr lang="en-GB" sz="1600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 of iron, silicon, oxygen particles and </a:t>
            </a:r>
            <a:r>
              <a:rPr lang="el-GR" sz="1600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γ-</a:t>
            </a:r>
            <a:r>
              <a:rPr lang="en-GB" sz="1600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rays. The curves are the calculated results; symbols are the experimental data referred to irradiation of human skin ﬁbroblasts (HSF42) (</a:t>
            </a:r>
            <a:r>
              <a:rPr lang="en-GB" sz="1600" dirty="0" err="1">
                <a:solidFill>
                  <a:srgbClr val="003366"/>
                </a:solidFill>
                <a:latin typeface="Arial"/>
                <a:cs typeface="Times New Roman" pitchFamily="18" charset="0"/>
              </a:rPr>
              <a:t>Asaithamby</a:t>
            </a:r>
            <a:r>
              <a:rPr lang="en-GB" sz="1600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 et al., 2008). The error bars represent SEM.</a:t>
            </a:r>
            <a:endParaRPr lang="ru-RU" sz="1600" dirty="0">
              <a:solidFill>
                <a:srgbClr val="003366"/>
              </a:solidFill>
              <a:latin typeface="Arial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83178" y="169931"/>
            <a:ext cx="757765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500" dirty="0">
                <a:solidFill>
                  <a:srgbClr val="FFFFFF"/>
                </a:solidFill>
                <a:cs typeface="Times New Roman" pitchFamily="18" charset="0"/>
              </a:rPr>
              <a:t>Time-course of </a:t>
            </a:r>
            <a:r>
              <a:rPr lang="en-US" sz="2500" dirty="0">
                <a:solidFill>
                  <a:srgbClr val="FFFFFF"/>
                </a:solidFill>
                <a:cs typeface="Times New Roman" pitchFamily="18" charset="0"/>
              </a:rPr>
              <a:t>DNA double-strand break repair</a:t>
            </a:r>
            <a:endParaRPr lang="ru-RU" sz="2500" dirty="0">
              <a:solidFill>
                <a:srgbClr val="FFFFFF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479765" y="6605385"/>
            <a:ext cx="151035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  <a:latin typeface="Arial"/>
                <a:cs typeface="Times New Roman" pitchFamily="18" charset="0"/>
              </a:rPr>
              <a:t>/</a:t>
            </a:r>
            <a:r>
              <a:rPr lang="en-GB" dirty="0" err="1" smtClean="0">
                <a:solidFill>
                  <a:schemeClr val="bg1"/>
                </a:solidFill>
                <a:latin typeface="Arial"/>
                <a:cs typeface="Times New Roman" pitchFamily="18" charset="0"/>
              </a:rPr>
              <a:t>Belov</a:t>
            </a:r>
            <a:r>
              <a:rPr lang="en-GB" dirty="0" smtClean="0">
                <a:solidFill>
                  <a:schemeClr val="bg1"/>
                </a:solidFill>
                <a:latin typeface="Arial"/>
                <a:cs typeface="Times New Roman" pitchFamily="18" charset="0"/>
              </a:rPr>
              <a:t> et al., 2015/</a:t>
            </a:r>
            <a:endParaRPr lang="ru-RU" dirty="0">
              <a:solidFill>
                <a:schemeClr val="bg1"/>
              </a:solidFill>
              <a:latin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268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6" y="1016226"/>
            <a:ext cx="1093788" cy="1439863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918" y="3706750"/>
            <a:ext cx="1073150" cy="146367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205" y="1883600"/>
            <a:ext cx="1093788" cy="1449387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15" y="2814205"/>
            <a:ext cx="1073150" cy="141446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FEMS Microbiology Review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AutoShape 4" descr="FEMS Microbiology Reviews"/>
          <p:cNvSpPr>
            <a:spLocks noChangeAspect="1" noChangeArrowheads="1"/>
          </p:cNvSpPr>
          <p:nvPr/>
        </p:nvSpPr>
        <p:spPr bwMode="auto">
          <a:xfrm>
            <a:off x="215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AutoShape 6" descr="http://onlinelibrary.wiley.com/store/10.1111/fmr.2014.38.issue-6/asset/cover.gif?v=1&amp;s=5a252aceb4ffe8d59708b99325b681d038af3b63"/>
          <p:cNvSpPr>
            <a:spLocks noChangeAspect="1" noChangeArrowheads="1"/>
          </p:cNvSpPr>
          <p:nvPr/>
        </p:nvSpPr>
        <p:spPr bwMode="auto">
          <a:xfrm>
            <a:off x="368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AutoShape 8" descr="http://onlinelibrary.wiley.com/store/10.1111/fmr.2014.38.issue-6/asset/cover.gif?v=1&amp;s=5a252aceb4ffe8d59708b99325b681d038af3b63"/>
          <p:cNvSpPr>
            <a:spLocks noChangeAspect="1" noChangeArrowheads="1"/>
          </p:cNvSpPr>
          <p:nvPr/>
        </p:nvSpPr>
        <p:spPr bwMode="auto">
          <a:xfrm>
            <a:off x="520700" y="3206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srgbClr val="000000"/>
              </a:solidFill>
            </a:endParaRPr>
          </a:p>
        </p:txBody>
      </p:sp>
      <p:pic>
        <p:nvPicPr>
          <p:cNvPr id="6247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554" y="1049964"/>
            <a:ext cx="1292226" cy="167605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5726531" y="2737893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IF: </a:t>
            </a:r>
            <a:r>
              <a:rPr lang="ru-RU" sz="1800" dirty="0">
                <a:solidFill>
                  <a:srgbClr val="000000"/>
                </a:solidFill>
              </a:rPr>
              <a:t>13.806</a:t>
            </a:r>
          </a:p>
        </p:txBody>
      </p:sp>
      <p:pic>
        <p:nvPicPr>
          <p:cNvPr id="62474" name="Picture 10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5"/>
          <a:stretch/>
        </p:blipFill>
        <p:spPr bwMode="auto">
          <a:xfrm>
            <a:off x="7435274" y="1775414"/>
            <a:ext cx="1307166" cy="16668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7513839" y="3449491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IF: </a:t>
            </a:r>
            <a:r>
              <a:rPr lang="ru-RU" sz="1800" dirty="0">
                <a:solidFill>
                  <a:srgbClr val="000000"/>
                </a:solidFill>
              </a:rPr>
              <a:t>6.092</a:t>
            </a:r>
          </a:p>
        </p:txBody>
      </p:sp>
      <p:pic>
        <p:nvPicPr>
          <p:cNvPr id="62476" name="Picture 12" descr="Desalinati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827" y="3669992"/>
            <a:ext cx="1297016" cy="172935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856828" y="5391604"/>
            <a:ext cx="11079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IF: </a:t>
            </a:r>
            <a:r>
              <a:rPr lang="ru-RU" sz="1800" dirty="0">
                <a:solidFill>
                  <a:srgbClr val="000000"/>
                </a:solidFill>
              </a:rPr>
              <a:t>3.960</a:t>
            </a:r>
          </a:p>
        </p:txBody>
      </p:sp>
      <p:pic>
        <p:nvPicPr>
          <p:cNvPr id="62478" name="Picture 14" descr="Cover image Journal of Photochemistry and Photobiology B: Biolog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764" y="4230269"/>
            <a:ext cx="1294560" cy="1733786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580258" y="5970025"/>
            <a:ext cx="11079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IF: </a:t>
            </a:r>
            <a:r>
              <a:rPr lang="ru-RU" sz="1800" dirty="0" smtClean="0">
                <a:solidFill>
                  <a:srgbClr val="000000"/>
                </a:solidFill>
              </a:rPr>
              <a:t>2.892</a:t>
            </a:r>
            <a:endParaRPr lang="en-US" sz="1800" dirty="0" smtClean="0">
              <a:solidFill>
                <a:srgbClr val="000000"/>
              </a:solidFill>
            </a:endParaRPr>
          </a:p>
          <a:p>
            <a:r>
              <a:rPr lang="en-US" sz="1800" dirty="0" smtClean="0">
                <a:solidFill>
                  <a:srgbClr val="000000"/>
                </a:solidFill>
              </a:rPr>
              <a:t>…</a:t>
            </a:r>
            <a:endParaRPr lang="ru-RU" sz="1800" dirty="0">
              <a:solidFill>
                <a:srgbClr val="000000"/>
              </a:solidFill>
            </a:endParaRPr>
          </a:p>
        </p:txBody>
      </p:sp>
      <p:pic>
        <p:nvPicPr>
          <p:cNvPr id="20" name="Picture 2" descr="http://www1.jinr.ru/Decoration/cover_preprint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96" y="4574950"/>
            <a:ext cx="1110586" cy="1644649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071647" y="2843538"/>
            <a:ext cx="2354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3366"/>
                </a:solidFill>
              </a:rPr>
              <a:t>Cited in:</a:t>
            </a:r>
            <a:endParaRPr lang="ru-RU" sz="4000" dirty="0">
              <a:solidFill>
                <a:srgbClr val="003366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64440" y="14514"/>
            <a:ext cx="73087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</a:rPr>
              <a:t>Simulation of DNA repair is an advanced technique</a:t>
            </a:r>
            <a:br>
              <a:rPr lang="en-US" sz="2000" dirty="0" smtClean="0">
                <a:solidFill>
                  <a:srgbClr val="FFFFFF"/>
                </a:solidFill>
              </a:rPr>
            </a:br>
            <a:r>
              <a:rPr lang="en-US" sz="2000" dirty="0" smtClean="0">
                <a:solidFill>
                  <a:srgbClr val="FFFFFF"/>
                </a:solidFill>
              </a:rPr>
              <a:t>for</a:t>
            </a:r>
            <a:r>
              <a:rPr lang="en-US" sz="2000" dirty="0" smtClean="0">
                <a:solidFill>
                  <a:srgbClr val="FFFFFF"/>
                </a:solidFill>
              </a:rPr>
              <a:t> </a:t>
            </a:r>
            <a:r>
              <a:rPr lang="en-US" sz="2000" dirty="0" smtClean="0">
                <a:solidFill>
                  <a:srgbClr val="FFFFFF"/>
                </a:solidFill>
              </a:rPr>
              <a:t>radiation biophysics</a:t>
            </a:r>
            <a:endParaRPr lang="ru-RU" sz="2000" dirty="0">
              <a:solidFill>
                <a:srgbClr val="FFFFFF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-420775" y="6219371"/>
            <a:ext cx="38470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3366"/>
                </a:solidFill>
              </a:rPr>
              <a:t>Our papers</a:t>
            </a:r>
            <a:endParaRPr lang="ru-RU" sz="2000" dirty="0">
              <a:solidFill>
                <a:srgbClr val="003366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36827" y="5919401"/>
            <a:ext cx="4411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…</a:t>
            </a:r>
            <a:endParaRPr lang="ru-RU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30889" y="140903"/>
            <a:ext cx="425321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dirty="0" smtClean="0">
                <a:solidFill>
                  <a:srgbClr val="FFFFFF"/>
                </a:solidFill>
                <a:cs typeface="Times New Roman" pitchFamily="18" charset="0"/>
              </a:rPr>
              <a:t>DNA damage imaging</a:t>
            </a:r>
            <a:endParaRPr lang="ru-RU" sz="3000" dirty="0">
              <a:solidFill>
                <a:srgbClr val="FFFFFF"/>
              </a:solidFill>
            </a:endParaRPr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2" r="34001" b="54894"/>
          <a:stretch/>
        </p:blipFill>
        <p:spPr bwMode="auto">
          <a:xfrm>
            <a:off x="397056" y="1308644"/>
            <a:ext cx="2685778" cy="323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93"/>
          <a:stretch/>
        </p:blipFill>
        <p:spPr bwMode="auto">
          <a:xfrm>
            <a:off x="3166198" y="1273176"/>
            <a:ext cx="5715000" cy="401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029128" y="1191622"/>
            <a:ext cx="275772" cy="449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61702" y="5569354"/>
            <a:ext cx="83471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b="0" dirty="0" smtClean="0">
                <a:solidFill>
                  <a:srgbClr val="003366"/>
                </a:solidFill>
              </a:rPr>
              <a:t>Representative </a:t>
            </a:r>
            <a:r>
              <a:rPr lang="en-US" sz="1800" b="0" baseline="30000" dirty="0" smtClean="0">
                <a:solidFill>
                  <a:srgbClr val="003366"/>
                </a:solidFill>
              </a:rPr>
              <a:t>16</a:t>
            </a:r>
            <a:r>
              <a:rPr lang="en-US" sz="1800" b="0" dirty="0" smtClean="0">
                <a:solidFill>
                  <a:srgbClr val="003366"/>
                </a:solidFill>
              </a:rPr>
              <a:t>O </a:t>
            </a:r>
            <a:r>
              <a:rPr lang="en-US" sz="1800" b="0" dirty="0">
                <a:solidFill>
                  <a:srgbClr val="003366"/>
                </a:solidFill>
              </a:rPr>
              <a:t>and </a:t>
            </a:r>
            <a:r>
              <a:rPr lang="en-US" sz="1800" b="0" baseline="30000" dirty="0" smtClean="0">
                <a:solidFill>
                  <a:srgbClr val="003366"/>
                </a:solidFill>
              </a:rPr>
              <a:t>12</a:t>
            </a:r>
            <a:r>
              <a:rPr lang="en-US" sz="1800" b="0" dirty="0" smtClean="0">
                <a:solidFill>
                  <a:srgbClr val="003366"/>
                </a:solidFill>
              </a:rPr>
              <a:t>C </a:t>
            </a:r>
            <a:r>
              <a:rPr lang="en-US" sz="1800" b="0" dirty="0">
                <a:solidFill>
                  <a:srgbClr val="003366"/>
                </a:solidFill>
              </a:rPr>
              <a:t>particle traversals </a:t>
            </a:r>
            <a:r>
              <a:rPr lang="en-US" sz="1800" b="0" dirty="0" smtClean="0">
                <a:solidFill>
                  <a:srgbClr val="003366"/>
                </a:solidFill>
              </a:rPr>
              <a:t>projection </a:t>
            </a:r>
            <a:r>
              <a:rPr lang="en-US" sz="1800" b="0" dirty="0">
                <a:solidFill>
                  <a:srgbClr val="003366"/>
                </a:solidFill>
              </a:rPr>
              <a:t>to the corresponding nuclear </a:t>
            </a:r>
            <a:r>
              <a:rPr lang="en-US" sz="1800" b="0" dirty="0" smtClean="0">
                <a:solidFill>
                  <a:srgbClr val="003366"/>
                </a:solidFill>
              </a:rPr>
              <a:t>DNA-damage </a:t>
            </a:r>
            <a:r>
              <a:rPr lang="en-US" sz="1800" b="0" dirty="0">
                <a:solidFill>
                  <a:srgbClr val="003366"/>
                </a:solidFill>
              </a:rPr>
              <a:t>(DSB) marked by γ-H2AX foci (green) in the </a:t>
            </a:r>
            <a:r>
              <a:rPr lang="en-US" sz="1800" b="0" dirty="0" smtClean="0">
                <a:solidFill>
                  <a:srgbClr val="003366"/>
                </a:solidFill>
              </a:rPr>
              <a:t> biological compartment</a:t>
            </a:r>
            <a:endParaRPr lang="ru-RU" sz="1800" b="0" dirty="0">
              <a:solidFill>
                <a:srgbClr val="003366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27578" y="6581001"/>
            <a:ext cx="26164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/Modified from </a:t>
            </a:r>
            <a:r>
              <a:rPr lang="en-GB" dirty="0" err="1" smtClean="0">
                <a:solidFill>
                  <a:schemeClr val="bg1"/>
                </a:solidFill>
              </a:rPr>
              <a:t>Dokic</a:t>
            </a:r>
            <a:r>
              <a:rPr lang="en-GB" dirty="0" smtClean="0">
                <a:solidFill>
                  <a:schemeClr val="bg1"/>
                </a:solidFill>
              </a:rPr>
              <a:t> et al., 2016/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5351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70503" y="2216447"/>
            <a:ext cx="79058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0" dirty="0" smtClean="0">
                <a:solidFill>
                  <a:srgbClr val="003366"/>
                </a:solidFill>
              </a:rPr>
              <a:t>State of the art in </a:t>
            </a:r>
            <a:r>
              <a:rPr lang="en-US" sz="4000" b="0" dirty="0" err="1" smtClean="0">
                <a:solidFill>
                  <a:srgbClr val="003366"/>
                </a:solidFill>
              </a:rPr>
              <a:t>microdosimetry</a:t>
            </a:r>
            <a:endParaRPr lang="en-US" sz="4000" b="0" dirty="0">
              <a:solidFill>
                <a:srgbClr val="003366"/>
              </a:solidFill>
            </a:endParaRPr>
          </a:p>
          <a:p>
            <a:r>
              <a:rPr lang="en-US" sz="4000" b="0" dirty="0" smtClean="0">
                <a:solidFill>
                  <a:srgbClr val="003366"/>
                </a:solidFill>
              </a:rPr>
              <a:t>of “complicated” cell structures</a:t>
            </a:r>
            <a:endParaRPr lang="ru-RU" sz="4000" b="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036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535305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pic>
        <p:nvPicPr>
          <p:cNvPr id="3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622" y="1002145"/>
            <a:ext cx="3339974" cy="3337392"/>
          </a:xfrm>
          <a:prstGeom prst="rect">
            <a:avLst/>
          </a:prstGeom>
          <a:noFill/>
          <a:ln w="3175" cmpd="sng">
            <a:noFill/>
            <a:miter lim="800000"/>
            <a:headEnd/>
            <a:tailEnd/>
          </a:ln>
          <a:effectLst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-43542" y="391882"/>
            <a:ext cx="5109028" cy="44994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255588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3366"/>
                </a:solidFill>
                <a:cs typeface="Times New Roman" pitchFamily="18" charset="0"/>
              </a:rPr>
              <a:t>Radiation damage to </a:t>
            </a:r>
            <a:r>
              <a:rPr lang="en-US" sz="1800" dirty="0">
                <a:solidFill>
                  <a:srgbClr val="003366"/>
                </a:solidFill>
                <a:cs typeface="Times New Roman" pitchFamily="18" charset="0"/>
              </a:rPr>
              <a:t>the central nervous system (CNS) is a challenge</a:t>
            </a:r>
          </a:p>
          <a:p>
            <a:pPr marL="342900" indent="-255588" algn="l">
              <a:spcAft>
                <a:spcPts val="600"/>
              </a:spcAft>
              <a:buFont typeface="Arial" pitchFamily="34" charset="0"/>
              <a:buChar char="•"/>
            </a:pPr>
            <a:endParaRPr lang="en-US" sz="1800" dirty="0" smtClean="0">
              <a:solidFill>
                <a:srgbClr val="003366"/>
              </a:solidFill>
              <a:cs typeface="Times New Roman" pitchFamily="18" charset="0"/>
            </a:endParaRPr>
          </a:p>
          <a:p>
            <a:pPr marL="342900" indent="-255588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3366"/>
                </a:solidFill>
                <a:cs typeface="Times New Roman" pitchFamily="18" charset="0"/>
              </a:rPr>
              <a:t>Particle </a:t>
            </a:r>
            <a:r>
              <a:rPr lang="en-US" sz="1800" dirty="0">
                <a:solidFill>
                  <a:srgbClr val="003366"/>
                </a:solidFill>
                <a:cs typeface="Times New Roman" pitchFamily="18" charset="0"/>
              </a:rPr>
              <a:t>traversals to neurons are the initial events </a:t>
            </a:r>
            <a:r>
              <a:rPr lang="en-US" sz="1800" dirty="0" smtClean="0">
                <a:solidFill>
                  <a:srgbClr val="003366"/>
                </a:solidFill>
                <a:cs typeface="Times New Roman" pitchFamily="18" charset="0"/>
              </a:rPr>
              <a:t>of radiation </a:t>
            </a:r>
            <a:r>
              <a:rPr lang="en-US" sz="1800" dirty="0">
                <a:solidFill>
                  <a:srgbClr val="003366"/>
                </a:solidFill>
                <a:cs typeface="Times New Roman" pitchFamily="18" charset="0"/>
              </a:rPr>
              <a:t>damage to </a:t>
            </a:r>
            <a:r>
              <a:rPr lang="en-US" sz="1800" dirty="0" smtClean="0">
                <a:solidFill>
                  <a:srgbClr val="003366"/>
                </a:solidFill>
                <a:cs typeface="Times New Roman" pitchFamily="18" charset="0"/>
              </a:rPr>
              <a:t>CNS, leading further to a variety of cognitive impairments</a:t>
            </a:r>
          </a:p>
          <a:p>
            <a:pPr marL="342900" indent="-255588" algn="l">
              <a:spcAft>
                <a:spcPts val="600"/>
              </a:spcAft>
              <a:buFont typeface="Arial" pitchFamily="34" charset="0"/>
              <a:buChar char="•"/>
            </a:pPr>
            <a:endParaRPr lang="en-US" sz="1800" dirty="0" smtClean="0">
              <a:solidFill>
                <a:srgbClr val="003366"/>
              </a:solidFill>
              <a:cs typeface="Times New Roman" pitchFamily="18" charset="0"/>
            </a:endParaRPr>
          </a:p>
          <a:p>
            <a:pPr marL="342900" indent="-255588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3366"/>
                </a:solidFill>
                <a:cs typeface="Times New Roman" pitchFamily="18" charset="0"/>
              </a:rPr>
              <a:t>A neural cell is </a:t>
            </a:r>
            <a:r>
              <a:rPr lang="en-US" sz="1800" dirty="0">
                <a:solidFill>
                  <a:srgbClr val="003366"/>
                </a:solidFill>
                <a:cs typeface="Times New Roman" pitchFamily="18" charset="0"/>
              </a:rPr>
              <a:t>a </a:t>
            </a:r>
            <a:r>
              <a:rPr lang="en-US" sz="1800" dirty="0" smtClean="0">
                <a:solidFill>
                  <a:srgbClr val="003366"/>
                </a:solidFill>
                <a:cs typeface="Times New Roman" pitchFamily="18" charset="0"/>
              </a:rPr>
              <a:t>complicate structure because </a:t>
            </a:r>
            <a:r>
              <a:rPr lang="en-US" sz="1800" dirty="0">
                <a:solidFill>
                  <a:srgbClr val="003366"/>
                </a:solidFill>
                <a:cs typeface="Times New Roman" pitchFamily="18" charset="0"/>
              </a:rPr>
              <a:t>of  </a:t>
            </a:r>
            <a:r>
              <a:rPr lang="en-US" sz="1800" dirty="0" smtClean="0">
                <a:solidFill>
                  <a:srgbClr val="003366"/>
                </a:solidFill>
                <a:cs typeface="Times New Roman" pitchFamily="18" charset="0"/>
              </a:rPr>
              <a:t>its intricate morphology</a:t>
            </a:r>
          </a:p>
          <a:p>
            <a:pPr marL="342900" indent="-255588" algn="l">
              <a:spcAft>
                <a:spcPts val="600"/>
              </a:spcAft>
              <a:buFont typeface="Arial" pitchFamily="34" charset="0"/>
              <a:buChar char="•"/>
            </a:pPr>
            <a:endParaRPr lang="en-US" sz="1800" dirty="0" smtClean="0">
              <a:solidFill>
                <a:srgbClr val="003366"/>
              </a:solidFill>
              <a:cs typeface="Times New Roman" pitchFamily="18" charset="0"/>
            </a:endParaRPr>
          </a:p>
          <a:p>
            <a:pPr marL="342900" indent="-255588" algn="l">
              <a:spcAft>
                <a:spcPts val="600"/>
              </a:spcAft>
              <a:buFont typeface="Arial" pitchFamily="34" charset="0"/>
              <a:buChar char="•"/>
            </a:pPr>
            <a:r>
              <a:rPr lang="en-US" sz="1800" dirty="0" smtClean="0">
                <a:solidFill>
                  <a:srgbClr val="003366"/>
                </a:solidFill>
                <a:cs typeface="Times New Roman" pitchFamily="18" charset="0"/>
              </a:rPr>
              <a:t>Simulation of radiation transport in neural cells is of great interest</a:t>
            </a:r>
            <a:endParaRPr lang="en-US" sz="1800" dirty="0">
              <a:solidFill>
                <a:srgbClr val="003366"/>
              </a:solidFill>
              <a:cs typeface="Times New Roman" pitchFamily="18" charset="0"/>
            </a:endParaRPr>
          </a:p>
        </p:txBody>
      </p:sp>
      <p:pic>
        <p:nvPicPr>
          <p:cNvPr id="6" name="Picture 8" descr="&amp;Kcy;&amp;acy;&amp;rcy;&amp;tcy;&amp;icy;&amp;ncy;&amp;kcy;&amp;icy; &amp;pcy;&amp;ocy; &amp;zcy;&amp;acy;&amp;pcy;&amp;rcy;&amp;ocy;&amp;scy;&amp;ucy; radiothera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445" y="5241835"/>
            <a:ext cx="2463953" cy="1645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343" y="5152571"/>
            <a:ext cx="3679602" cy="177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Прямая со стрелкой 8"/>
          <p:cNvCxnSpPr/>
          <p:nvPr/>
        </p:nvCxnSpPr>
        <p:spPr>
          <a:xfrm>
            <a:off x="5440430" y="1853297"/>
            <a:ext cx="3369736" cy="1938504"/>
          </a:xfrm>
          <a:prstGeom prst="straightConnector1">
            <a:avLst/>
          </a:prstGeom>
          <a:ln w="95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5542035" y="1120331"/>
            <a:ext cx="3249983" cy="1869614"/>
          </a:xfrm>
          <a:prstGeom prst="straightConnector1">
            <a:avLst/>
          </a:prstGeom>
          <a:ln w="95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5355758" y="2606224"/>
            <a:ext cx="3366687" cy="1936749"/>
          </a:xfrm>
          <a:prstGeom prst="straightConnector1">
            <a:avLst/>
          </a:prstGeom>
          <a:ln w="9525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0" y="-159654"/>
            <a:ext cx="9144000" cy="8273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solidFill>
                  <a:srgbClr val="FFFFFF"/>
                </a:solidFill>
                <a:cs typeface="Arial" pitchFamily="34" charset="0"/>
              </a:rPr>
              <a:t>Simulation </a:t>
            </a:r>
            <a:r>
              <a:rPr lang="en-US" sz="3000" dirty="0">
                <a:solidFill>
                  <a:srgbClr val="FFFFFF"/>
                </a:solidFill>
                <a:cs typeface="Arial" pitchFamily="34" charset="0"/>
              </a:rPr>
              <a:t>of </a:t>
            </a:r>
            <a:r>
              <a:rPr lang="en-US" sz="3000" dirty="0" smtClean="0">
                <a:solidFill>
                  <a:srgbClr val="FFFFFF"/>
                </a:solidFill>
                <a:cs typeface="Arial" pitchFamily="34" charset="0"/>
              </a:rPr>
              <a:t>radiation damage to neural cells</a:t>
            </a:r>
            <a:endParaRPr lang="en-US" sz="3000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3076" name="Picture 4" descr="&amp;Kcy;&amp;acy;&amp;rcy;&amp;tcy;&amp;icy;&amp;ncy;&amp;kcy;&amp;icy; &amp;pcy;&amp;ocy; &amp;zcy;&amp;acy;&amp;pcy;&amp;rcy;&amp;ocy;&amp;scy;&amp;ucy; space explorati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791"/>
            <a:ext cx="2685143" cy="1657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5196115" y="986972"/>
            <a:ext cx="3831773" cy="3686628"/>
          </a:xfrm>
          <a:prstGeom prst="rect">
            <a:avLst/>
          </a:prstGeom>
          <a:noFill/>
          <a:ln w="6350">
            <a:solidFill>
              <a:srgbClr val="00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53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рямоугольник 30"/>
          <p:cNvSpPr/>
          <p:nvPr/>
        </p:nvSpPr>
        <p:spPr>
          <a:xfrm>
            <a:off x="0" y="5173663"/>
            <a:ext cx="9144000" cy="1687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43316"/>
            <a:ext cx="9143999" cy="62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500" b="1" dirty="0" smtClean="0">
                <a:solidFill>
                  <a:schemeClr val="bg1"/>
                </a:solidFill>
                <a:cs typeface="Times New Roman" pitchFamily="18" charset="0"/>
              </a:rPr>
              <a:t>Introduction</a:t>
            </a:r>
            <a:endParaRPr lang="ru-RU" sz="3500" b="1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321803" y="1925399"/>
            <a:ext cx="4788133" cy="420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0" dirty="0" smtClean="0">
                <a:solidFill>
                  <a:srgbClr val="003366"/>
                </a:solidFill>
                <a:latin typeface="+mj-lt"/>
              </a:rPr>
              <a:t>Fundamental knowledge on how ionizing radiation affects living organisms</a:t>
            </a:r>
          </a:p>
          <a:p>
            <a:pPr marL="457200" indent="-457200" algn="l" eaLnBrk="1" hangingPunct="1">
              <a:spcBef>
                <a:spcPct val="50000"/>
              </a:spcBef>
              <a:buFont typeface="Arial" pitchFamily="34" charset="0"/>
              <a:buChar char="•"/>
            </a:pPr>
            <a:endParaRPr lang="en-US" sz="1000" b="0" dirty="0" smtClean="0">
              <a:solidFill>
                <a:srgbClr val="003366"/>
              </a:solidFill>
              <a:latin typeface="+mj-lt"/>
            </a:endParaRPr>
          </a:p>
          <a:p>
            <a:pPr marL="457200" indent="-457200" algn="l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800" b="0" dirty="0" smtClean="0">
                <a:solidFill>
                  <a:srgbClr val="003366"/>
                </a:solidFill>
                <a:latin typeface="+mj-lt"/>
              </a:rPr>
              <a:t>Radiation imaging</a:t>
            </a:r>
            <a:endParaRPr lang="en-US" sz="2800" b="0" dirty="0">
              <a:solidFill>
                <a:srgbClr val="003366"/>
              </a:solidFill>
              <a:latin typeface="+mj-lt"/>
            </a:endParaRPr>
          </a:p>
          <a:p>
            <a:pPr marL="457200" indent="-457200" algn="l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800" b="0" dirty="0" smtClean="0">
                <a:solidFill>
                  <a:srgbClr val="003366"/>
                </a:solidFill>
                <a:latin typeface="+mj-lt"/>
              </a:rPr>
              <a:t>Radiation therapy</a:t>
            </a:r>
          </a:p>
          <a:p>
            <a:pPr marL="457200" indent="-457200" algn="l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800" b="0" dirty="0" smtClean="0">
                <a:solidFill>
                  <a:srgbClr val="003366"/>
                </a:solidFill>
                <a:latin typeface="+mj-lt"/>
              </a:rPr>
              <a:t>Space exploration</a:t>
            </a:r>
          </a:p>
          <a:p>
            <a:pPr marL="457200" indent="-457200" algn="l" eaLnBrk="1" hangingPunct="1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2800" b="0" dirty="0" smtClean="0">
                <a:solidFill>
                  <a:srgbClr val="003366"/>
                </a:solidFill>
                <a:latin typeface="+mj-lt"/>
              </a:rPr>
              <a:t>Radiation safety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5095" y="1164160"/>
            <a:ext cx="5145297" cy="55399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0" u="sng" dirty="0" smtClean="0">
                <a:solidFill>
                  <a:srgbClr val="C00000"/>
                </a:solidFill>
                <a:latin typeface="+mj-lt"/>
              </a:rPr>
              <a:t>Radiation Biophysics</a:t>
            </a:r>
            <a:endParaRPr lang="ru-RU" sz="3000" b="0" u="sng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32" name="Picture 9" descr="https://www.epworth.org.au/Our-Services/Cancer-Services/radiationoncology/PublishingImages/Image_Fusion%20(2)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" t="2194" r="17014" b="5505"/>
          <a:stretch/>
        </p:blipFill>
        <p:spPr bwMode="auto">
          <a:xfrm>
            <a:off x="7048024" y="2525555"/>
            <a:ext cx="1962626" cy="1381107"/>
          </a:xfrm>
          <a:prstGeom prst="rect">
            <a:avLst/>
          </a:prstGeom>
          <a:noFill/>
          <a:ln w="1587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 descr="Картинки по запросу Cranial radiation therap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174" y="941456"/>
            <a:ext cx="1945126" cy="1458844"/>
          </a:xfrm>
          <a:prstGeom prst="rect">
            <a:avLst/>
          </a:prstGeom>
          <a:noFill/>
          <a:ln w="1587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869" y="5495925"/>
            <a:ext cx="2280454" cy="1247775"/>
          </a:xfrm>
          <a:prstGeom prst="rect">
            <a:avLst/>
          </a:prstGeom>
          <a:noFill/>
          <a:ln w="1587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8"/>
          <a:stretch/>
        </p:blipFill>
        <p:spPr bwMode="auto">
          <a:xfrm>
            <a:off x="5295901" y="3738867"/>
            <a:ext cx="1581149" cy="1583602"/>
          </a:xfrm>
          <a:prstGeom prst="rect">
            <a:avLst/>
          </a:prstGeom>
          <a:noFill/>
          <a:ln w="1587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9"/>
          <a:stretch/>
        </p:blipFill>
        <p:spPr bwMode="auto">
          <a:xfrm>
            <a:off x="5328080" y="5460265"/>
            <a:ext cx="1253821" cy="1254860"/>
          </a:xfrm>
          <a:prstGeom prst="rect">
            <a:avLst/>
          </a:prstGeom>
          <a:noFill/>
          <a:ln w="1587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0514" name="Picture 2" descr="&amp;Kcy;&amp;acy;&amp;rcy;&amp;tcy;&amp;icy;&amp;ncy;&amp;kcy;&amp;icy; &amp;pcy;&amp;ocy; &amp;zcy;&amp;acy;&amp;pcy;&amp;rcy;&amp;ocy;&amp;scy;&amp;ucy; radiation safety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44" y="4061561"/>
            <a:ext cx="1748970" cy="1272439"/>
          </a:xfrm>
          <a:prstGeom prst="rect">
            <a:avLst/>
          </a:prstGeom>
          <a:noFill/>
          <a:ln w="15875">
            <a:solidFill>
              <a:schemeClr val="bg2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18" name="Picture 6" descr="&amp;Kcy;&amp;acy;&amp;rcy;&amp;tcy;&amp;icy;&amp;ncy;&amp;kcy;&amp;icy; &amp;pcy;&amp;ocy; &amp;zcy;&amp;acy;&amp;pcy;&amp;rcy;&amp;ocy;&amp;scy;&amp;ucy; radiography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6"/>
          <a:stretch/>
        </p:blipFill>
        <p:spPr bwMode="auto">
          <a:xfrm>
            <a:off x="5269979" y="1190625"/>
            <a:ext cx="1607071" cy="240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133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" y="535305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2" y="2347708"/>
            <a:ext cx="6241143" cy="441608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0" y="-159654"/>
            <a:ext cx="9144000" cy="8273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 smtClean="0">
                <a:solidFill>
                  <a:srgbClr val="FFFFFF"/>
                </a:solidFill>
                <a:cs typeface="Arial" pitchFamily="34" charset="0"/>
              </a:rPr>
              <a:t>Simulation tools</a:t>
            </a:r>
            <a:endParaRPr lang="en-US" sz="3000" dirty="0">
              <a:solidFill>
                <a:srgbClr val="FFFFFF"/>
              </a:solidFill>
              <a:cs typeface="Arial" pitchFamily="34" charset="0"/>
            </a:endParaRPr>
          </a:p>
        </p:txBody>
      </p:sp>
      <p:pic>
        <p:nvPicPr>
          <p:cNvPr id="5124" name="Picture 4" descr="&amp;Kcy;&amp;acy;&amp;rcy;&amp;tcy;&amp;icy;&amp;ncy;&amp;kcy;&amp;icy; &amp;pcy;&amp;ocy; &amp;zcy;&amp;acy;&amp;pcy;&amp;rcy;&amp;ocy;&amp;scy;&amp;ucy; geant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40" y="935945"/>
            <a:ext cx="2411282" cy="110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Прямая соединительная линия 3"/>
          <p:cNvCxnSpPr/>
          <p:nvPr/>
        </p:nvCxnSpPr>
        <p:spPr>
          <a:xfrm flipH="1">
            <a:off x="38100" y="2034721"/>
            <a:ext cx="388258" cy="3036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 flipV="1">
            <a:off x="2819400" y="2038350"/>
            <a:ext cx="3467100" cy="3048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8"/>
          <p:cNvGrpSpPr/>
          <p:nvPr/>
        </p:nvGrpSpPr>
        <p:grpSpPr>
          <a:xfrm>
            <a:off x="6802938" y="1043356"/>
            <a:ext cx="2252162" cy="4252544"/>
            <a:chOff x="0" y="131822"/>
            <a:chExt cx="2294593" cy="4303620"/>
          </a:xfrm>
        </p:grpSpPr>
        <p:pic>
          <p:nvPicPr>
            <p:cNvPr id="16" name="Picture 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85" t="4952" r="16542" b="15054"/>
            <a:stretch/>
          </p:blipFill>
          <p:spPr>
            <a:xfrm>
              <a:off x="0" y="131822"/>
              <a:ext cx="2165198" cy="4032448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grpSp>
          <p:nvGrpSpPr>
            <p:cNvPr id="17" name="Group 10"/>
            <p:cNvGrpSpPr/>
            <p:nvPr/>
          </p:nvGrpSpPr>
          <p:grpSpPr>
            <a:xfrm>
              <a:off x="1410359" y="3854042"/>
              <a:ext cx="884234" cy="581400"/>
              <a:chOff x="1410359" y="3854042"/>
              <a:chExt cx="884234" cy="581400"/>
            </a:xfrm>
          </p:grpSpPr>
          <p:cxnSp>
            <p:nvCxnSpPr>
              <p:cNvPr id="18" name="Straight Connector 11"/>
              <p:cNvCxnSpPr/>
              <p:nvPr/>
            </p:nvCxnSpPr>
            <p:spPr>
              <a:xfrm flipV="1">
                <a:off x="1650557" y="4092262"/>
                <a:ext cx="449820" cy="18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2"/>
              <p:cNvSpPr/>
              <p:nvPr/>
            </p:nvSpPr>
            <p:spPr>
              <a:xfrm>
                <a:off x="1410359" y="3854042"/>
                <a:ext cx="884234" cy="581400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dirty="0">
                    <a:solidFill>
                      <a:srgbClr val="000000"/>
                    </a:solidFill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50 µm</a:t>
                </a:r>
                <a:endParaRPr lang="ru-RU" dirty="0">
                  <a:solidFill>
                    <a:srgbClr val="000000"/>
                  </a:solidFill>
                  <a:latin typeface="Garamond" panose="02020404030301010803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22614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258" y="1864613"/>
            <a:ext cx="6862842" cy="3753117"/>
          </a:xfrm>
          <a:prstGeom prst="rect">
            <a:avLst/>
          </a:prstGeom>
        </p:spPr>
      </p:pic>
      <p:sp>
        <p:nvSpPr>
          <p:cNvPr id="4" name="Rectangle 14"/>
          <p:cNvSpPr/>
          <p:nvPr/>
        </p:nvSpPr>
        <p:spPr>
          <a:xfrm>
            <a:off x="1233615" y="1062002"/>
            <a:ext cx="67612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>
                <a:solidFill>
                  <a:srgbClr val="003366"/>
                </a:solidFill>
                <a:latin typeface="Arial" pitchFamily="34" charset="0"/>
                <a:cs typeface="Arial" pitchFamily="34" charset="0"/>
              </a:rPr>
              <a:t>A single pyramidal neuron in Geant4-DNA+GUI environment</a:t>
            </a:r>
            <a:endParaRPr lang="ru-RU" sz="1800" dirty="0">
              <a:solidFill>
                <a:srgbClr val="0033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9000"/>
                    </a14:imgEffect>
                  </a14:imgLayer>
                </a14:imgProps>
              </a:ext>
            </a:extLst>
          </a:blip>
          <a:srcRect l="-501" t="351" r="161" b="-527"/>
          <a:stretch/>
        </p:blipFill>
        <p:spPr>
          <a:xfrm>
            <a:off x="148779" y="1498601"/>
            <a:ext cx="8804722" cy="4807234"/>
          </a:xfrm>
          <a:prstGeom prst="rect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</p:pic>
      <p:sp>
        <p:nvSpPr>
          <p:cNvPr id="6" name="Rectangle 2"/>
          <p:cNvSpPr/>
          <p:nvPr/>
        </p:nvSpPr>
        <p:spPr>
          <a:xfrm>
            <a:off x="6395227" y="3308674"/>
            <a:ext cx="14750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290 MeV/u </a:t>
            </a:r>
          </a:p>
          <a:p>
            <a:r>
              <a:rPr lang="en-US" sz="1000" dirty="0">
                <a:solidFill>
                  <a:srgbClr val="C00000"/>
                </a:solidFill>
                <a:latin typeface="Arial"/>
                <a:cs typeface="Times New Roman" pitchFamily="18" charset="0"/>
              </a:rPr>
              <a:t>carbon particle track </a:t>
            </a:r>
          </a:p>
        </p:txBody>
      </p:sp>
      <p:sp>
        <p:nvSpPr>
          <p:cNvPr id="8" name="Rectangle 2"/>
          <p:cNvSpPr/>
          <p:nvPr/>
        </p:nvSpPr>
        <p:spPr>
          <a:xfrm>
            <a:off x="5975032" y="2267274"/>
            <a:ext cx="104547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solidFill>
                  <a:srgbClr val="003366"/>
                </a:solidFill>
                <a:latin typeface="Arial"/>
                <a:cs typeface="Times New Roman" pitchFamily="18" charset="0"/>
              </a:rPr>
              <a:t>Neuron model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0" y="-145140"/>
            <a:ext cx="9144000" cy="8273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FFFFFF"/>
                </a:solidFill>
                <a:cs typeface="Times New Roman" pitchFamily="18" charset="0"/>
              </a:rPr>
              <a:t> A neural </a:t>
            </a:r>
            <a:r>
              <a:rPr lang="en-US" sz="3200" dirty="0" smtClean="0">
                <a:solidFill>
                  <a:srgbClr val="FFFFFF"/>
                </a:solidFill>
                <a:cs typeface="Times New Roman" pitchFamily="18" charset="0"/>
              </a:rPr>
              <a:t>cell model </a:t>
            </a:r>
            <a:r>
              <a:rPr lang="en-US" sz="3200" dirty="0" smtClean="0">
                <a:solidFill>
                  <a:srgbClr val="FFFFFF"/>
                </a:solidFill>
                <a:cs typeface="Times New Roman" pitchFamily="18" charset="0"/>
              </a:rPr>
              <a:t>in </a:t>
            </a:r>
            <a:r>
              <a:rPr lang="en-US" sz="3200" dirty="0" smtClean="0">
                <a:solidFill>
                  <a:srgbClr val="FFFFFF"/>
                </a:solidFill>
                <a:cs typeface="Times New Roman" pitchFamily="18" charset="0"/>
              </a:rPr>
              <a:t>Geant4-DNA</a:t>
            </a:r>
            <a:endParaRPr lang="en-US" sz="3200" dirty="0">
              <a:solidFill>
                <a:srgbClr val="FFFFFF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8377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4514" y="13201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  <a:defRPr/>
            </a:pPr>
            <a:r>
              <a:rPr lang="en-US" sz="2800" dirty="0">
                <a:solidFill>
                  <a:srgbClr val="FFFFFF"/>
                </a:solidFill>
              </a:rPr>
              <a:t>Sample results: Energy and dose deposition ‘maps’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5956300"/>
            <a:ext cx="9144000" cy="889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227997"/>
            <a:ext cx="61395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  <a:buSzPts val="1200"/>
            </a:pPr>
            <a:r>
              <a:rPr lang="en-US" b="0" i="1" dirty="0">
                <a:solidFill>
                  <a:srgbClr val="003366"/>
                </a:solidFill>
                <a:latin typeface="Arial"/>
                <a:ea typeface="Times New Roman" panose="02020603050405020304" pitchFamily="18" charset="0"/>
                <a:cs typeface="Times New Roman" pitchFamily="18" charset="0"/>
              </a:rPr>
              <a:t>M. </a:t>
            </a:r>
            <a:r>
              <a:rPr lang="en-US" b="0" i="1" dirty="0" err="1">
                <a:solidFill>
                  <a:srgbClr val="003366"/>
                </a:solidFill>
                <a:latin typeface="Arial"/>
                <a:ea typeface="Times New Roman" panose="02020603050405020304" pitchFamily="18" charset="0"/>
                <a:cs typeface="Times New Roman" pitchFamily="18" charset="0"/>
              </a:rPr>
              <a:t>Batmunkh</a:t>
            </a:r>
            <a:r>
              <a:rPr lang="en-US" b="0" i="1" dirty="0">
                <a:solidFill>
                  <a:srgbClr val="003366"/>
                </a:solidFill>
                <a:latin typeface="Arial"/>
                <a:ea typeface="Times New Roman" panose="02020603050405020304" pitchFamily="18" charset="0"/>
                <a:cs typeface="Times New Roman" pitchFamily="18" charset="0"/>
              </a:rPr>
              <a:t>, O. </a:t>
            </a:r>
            <a:r>
              <a:rPr lang="en-US" b="0" i="1" dirty="0" err="1">
                <a:solidFill>
                  <a:srgbClr val="003366"/>
                </a:solidFill>
                <a:latin typeface="Arial"/>
                <a:ea typeface="Times New Roman" panose="02020603050405020304" pitchFamily="18" charset="0"/>
                <a:cs typeface="Times New Roman" pitchFamily="18" charset="0"/>
              </a:rPr>
              <a:t>Belov</a:t>
            </a:r>
            <a:r>
              <a:rPr lang="en-US" b="0" i="1" dirty="0">
                <a:solidFill>
                  <a:srgbClr val="003366"/>
                </a:solidFill>
                <a:latin typeface="Arial"/>
                <a:ea typeface="Times New Roman" panose="02020603050405020304" pitchFamily="18" charset="0"/>
                <a:cs typeface="Times New Roman" pitchFamily="18" charset="0"/>
              </a:rPr>
              <a:t>, L. </a:t>
            </a:r>
            <a:r>
              <a:rPr lang="en-US" b="0" i="1" dirty="0" err="1">
                <a:solidFill>
                  <a:srgbClr val="003366"/>
                </a:solidFill>
                <a:latin typeface="Arial"/>
                <a:ea typeface="Times New Roman" panose="02020603050405020304" pitchFamily="18" charset="0"/>
                <a:cs typeface="Times New Roman" pitchFamily="18" charset="0"/>
              </a:rPr>
              <a:t>Bayarchimeg</a:t>
            </a:r>
            <a:r>
              <a:rPr lang="en-US" b="0" i="1" dirty="0">
                <a:solidFill>
                  <a:srgbClr val="003366"/>
                </a:solidFill>
                <a:latin typeface="Arial"/>
                <a:ea typeface="Times New Roman" panose="02020603050405020304" pitchFamily="18" charset="0"/>
                <a:cs typeface="Times New Roman" pitchFamily="18" charset="0"/>
              </a:rPr>
              <a:t>, O. </a:t>
            </a:r>
            <a:r>
              <a:rPr lang="en-US" b="0" i="1" dirty="0" err="1">
                <a:solidFill>
                  <a:srgbClr val="003366"/>
                </a:solidFill>
                <a:latin typeface="Arial"/>
                <a:ea typeface="Times New Roman" panose="02020603050405020304" pitchFamily="18" charset="0"/>
                <a:cs typeface="Times New Roman" pitchFamily="18" charset="0"/>
              </a:rPr>
              <a:t>Lhagva</a:t>
            </a:r>
            <a:r>
              <a:rPr lang="en-US" b="0" i="1" dirty="0">
                <a:solidFill>
                  <a:srgbClr val="003366"/>
                </a:solidFill>
                <a:latin typeface="Arial"/>
                <a:ea typeface="Times New Roman" panose="02020603050405020304" pitchFamily="18" charset="0"/>
                <a:cs typeface="Times New Roman" pitchFamily="18" charset="0"/>
              </a:rPr>
              <a:t>, N. </a:t>
            </a:r>
            <a:r>
              <a:rPr lang="en-US" b="0" i="1" dirty="0" err="1">
                <a:solidFill>
                  <a:srgbClr val="003366"/>
                </a:solidFill>
                <a:latin typeface="Arial"/>
                <a:ea typeface="Times New Roman" panose="02020603050405020304" pitchFamily="18" charset="0"/>
                <a:cs typeface="Times New Roman" pitchFamily="18" charset="0"/>
              </a:rPr>
              <a:t>Sweilam</a:t>
            </a:r>
            <a:r>
              <a:rPr lang="en-US" b="0" i="1" dirty="0">
                <a:solidFill>
                  <a:srgbClr val="003366"/>
                </a:solidFill>
                <a:latin typeface="Arial"/>
                <a:ea typeface="Times New Roman" panose="02020603050405020304" pitchFamily="18" charset="0"/>
                <a:cs typeface="Times New Roman" pitchFamily="18" charset="0"/>
              </a:rPr>
              <a:t>. Estimation of the spatial energy deposition in CA1 pyramidal neurons under exposure to </a:t>
            </a:r>
            <a:r>
              <a:rPr lang="en-US" b="0" i="1" baseline="30000" dirty="0">
                <a:solidFill>
                  <a:srgbClr val="003366"/>
                </a:solidFill>
                <a:latin typeface="Arial"/>
                <a:ea typeface="Times New Roman" panose="02020603050405020304" pitchFamily="18" charset="0"/>
                <a:cs typeface="Times New Roman" pitchFamily="18" charset="0"/>
              </a:rPr>
              <a:t>12</a:t>
            </a:r>
            <a:r>
              <a:rPr lang="en-US" b="0" i="1" dirty="0">
                <a:solidFill>
                  <a:srgbClr val="003366"/>
                </a:solidFill>
                <a:latin typeface="Arial"/>
                <a:ea typeface="Times New Roman" panose="02020603050405020304" pitchFamily="18" charset="0"/>
                <a:cs typeface="Times New Roman" pitchFamily="18" charset="0"/>
              </a:rPr>
              <a:t>C and </a:t>
            </a:r>
            <a:r>
              <a:rPr lang="en-US" b="0" i="1" baseline="30000" dirty="0">
                <a:solidFill>
                  <a:srgbClr val="003366"/>
                </a:solidFill>
                <a:latin typeface="Arial"/>
                <a:ea typeface="Times New Roman" panose="02020603050405020304" pitchFamily="18" charset="0"/>
                <a:cs typeface="Times New Roman" pitchFamily="18" charset="0"/>
              </a:rPr>
              <a:t>56</a:t>
            </a:r>
            <a:r>
              <a:rPr lang="en-US" b="0" i="1" dirty="0">
                <a:solidFill>
                  <a:srgbClr val="003366"/>
                </a:solidFill>
                <a:latin typeface="Arial"/>
                <a:ea typeface="Times New Roman" panose="02020603050405020304" pitchFamily="18" charset="0"/>
                <a:cs typeface="Times New Roman" pitchFamily="18" charset="0"/>
              </a:rPr>
              <a:t>Fe ion beams // </a:t>
            </a:r>
            <a:r>
              <a:rPr lang="en-US" b="0" i="1" dirty="0" err="1">
                <a:solidFill>
                  <a:srgbClr val="003366"/>
                </a:solidFill>
                <a:latin typeface="Arial"/>
                <a:ea typeface="Times New Roman" panose="02020603050405020304" pitchFamily="18" charset="0"/>
                <a:cs typeface="Times New Roman" pitchFamily="18" charset="0"/>
              </a:rPr>
              <a:t>J.Rad.Res.App.Sci</a:t>
            </a:r>
            <a:r>
              <a:rPr lang="en-US" b="0" i="1" dirty="0">
                <a:solidFill>
                  <a:srgbClr val="003366"/>
                </a:solidFill>
                <a:latin typeface="Arial"/>
                <a:ea typeface="Times New Roman" panose="02020603050405020304" pitchFamily="18" charset="0"/>
                <a:cs typeface="Times New Roman" pitchFamily="18" charset="0"/>
              </a:rPr>
              <a:t>. 2015. V. 8. P. 498-507. </a:t>
            </a:r>
            <a:endParaRPr lang="ru-RU" b="0" i="1" dirty="0">
              <a:solidFill>
                <a:srgbClr val="003366"/>
              </a:solidFill>
              <a:latin typeface="Arial"/>
              <a:ea typeface="Times New Roman" panose="02020603050405020304" pitchFamily="18" charset="0"/>
              <a:cs typeface="Times New Roman" pitchFamily="18" charset="0"/>
            </a:endParaRPr>
          </a:p>
        </p:txBody>
      </p:sp>
      <p:grpSp>
        <p:nvGrpSpPr>
          <p:cNvPr id="13" name="Group 8"/>
          <p:cNvGrpSpPr/>
          <p:nvPr/>
        </p:nvGrpSpPr>
        <p:grpSpPr>
          <a:xfrm>
            <a:off x="301657" y="1049707"/>
            <a:ext cx="2382848" cy="4665294"/>
            <a:chOff x="0" y="143506"/>
            <a:chExt cx="2269847" cy="4291936"/>
          </a:xfrm>
        </p:grpSpPr>
        <p:pic>
          <p:nvPicPr>
            <p:cNvPr id="14" name="Picture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85" t="4952" r="16542" b="15054"/>
            <a:stretch/>
          </p:blipFill>
          <p:spPr>
            <a:xfrm>
              <a:off x="0" y="143506"/>
              <a:ext cx="2120100" cy="4032448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grpSp>
          <p:nvGrpSpPr>
            <p:cNvPr id="16" name="Group 10"/>
            <p:cNvGrpSpPr/>
            <p:nvPr/>
          </p:nvGrpSpPr>
          <p:grpSpPr>
            <a:xfrm>
              <a:off x="1385613" y="3854042"/>
              <a:ext cx="884234" cy="581400"/>
              <a:chOff x="1385613" y="3854042"/>
              <a:chExt cx="884234" cy="581400"/>
            </a:xfrm>
          </p:grpSpPr>
          <p:cxnSp>
            <p:nvCxnSpPr>
              <p:cNvPr id="17" name="Straight Connector 11"/>
              <p:cNvCxnSpPr/>
              <p:nvPr/>
            </p:nvCxnSpPr>
            <p:spPr>
              <a:xfrm flipV="1">
                <a:off x="1570923" y="4092262"/>
                <a:ext cx="449820" cy="182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Rectangle 12"/>
              <p:cNvSpPr/>
              <p:nvPr/>
            </p:nvSpPr>
            <p:spPr>
              <a:xfrm>
                <a:off x="1385613" y="3854042"/>
                <a:ext cx="884234" cy="581400"/>
              </a:xfrm>
              <a:prstGeom prst="rect">
                <a:avLst/>
              </a:prstGeom>
            </p:spPr>
            <p:txBody>
              <a:bodyPr wrap="square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US" dirty="0">
                    <a:solidFill>
                      <a:srgbClr val="000000"/>
                    </a:solidFill>
                    <a:latin typeface="Garamond" panose="02020404030301010803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50 µm</a:t>
                </a:r>
                <a:endParaRPr lang="ru-RU" dirty="0">
                  <a:solidFill>
                    <a:srgbClr val="000000"/>
                  </a:solidFill>
                  <a:latin typeface="Garamond" panose="02020404030301010803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0" name="Rectangle 1"/>
          <p:cNvSpPr/>
          <p:nvPr/>
        </p:nvSpPr>
        <p:spPr>
          <a:xfrm>
            <a:off x="2710045" y="1699423"/>
            <a:ext cx="1163455" cy="6851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290 MeV/u, 500 MeV/u carbon ions </a:t>
            </a:r>
          </a:p>
        </p:txBody>
      </p:sp>
      <p:sp>
        <p:nvSpPr>
          <p:cNvPr id="21" name="Rectangle 2"/>
          <p:cNvSpPr/>
          <p:nvPr/>
        </p:nvSpPr>
        <p:spPr>
          <a:xfrm>
            <a:off x="2680037" y="4374152"/>
            <a:ext cx="1212018" cy="68518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solidFill>
                  <a:srgbClr val="00000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600 MeV/u, 1000 MeV/u Iron ions</a:t>
            </a: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1" y="992815"/>
            <a:ext cx="4927600" cy="4684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Группа 22"/>
          <p:cNvGrpSpPr/>
          <p:nvPr/>
        </p:nvGrpSpPr>
        <p:grpSpPr>
          <a:xfrm>
            <a:off x="4721225" y="5672138"/>
            <a:ext cx="4333875" cy="560449"/>
            <a:chOff x="6296025" y="6046788"/>
            <a:chExt cx="5832475" cy="75424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649" y="6046788"/>
              <a:ext cx="5784851" cy="7542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Прямоугольник 24"/>
            <p:cNvSpPr/>
            <p:nvPr/>
          </p:nvSpPr>
          <p:spPr>
            <a:xfrm>
              <a:off x="6296025" y="6069013"/>
              <a:ext cx="406400" cy="1492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>
                <a:solidFill>
                  <a:srgbClr val="FFFFFF"/>
                </a:solidFill>
                <a:latin typeface="Garamond" panose="02020404030301010803" pitchFamily="18" charset="0"/>
              </a:endParaRPr>
            </a:p>
          </p:txBody>
        </p:sp>
      </p:grpSp>
      <p:sp>
        <p:nvSpPr>
          <p:cNvPr id="27" name="Right Arrow 3"/>
          <p:cNvSpPr/>
          <p:nvPr/>
        </p:nvSpPr>
        <p:spPr>
          <a:xfrm>
            <a:off x="3944733" y="2031162"/>
            <a:ext cx="277571" cy="108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  <p:sp>
        <p:nvSpPr>
          <p:cNvPr id="28" name="Right Arrow 3"/>
          <p:cNvSpPr/>
          <p:nvPr/>
        </p:nvSpPr>
        <p:spPr>
          <a:xfrm>
            <a:off x="3982833" y="4647362"/>
            <a:ext cx="277571" cy="1087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rgbClr val="FFFFFF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5204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415" y="1151617"/>
            <a:ext cx="7039440" cy="452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0" y="-1"/>
            <a:ext cx="9144000" cy="993786"/>
          </a:xfrm>
          <a:prstGeom prst="rect">
            <a:avLst/>
          </a:prstGeom>
          <a:solidFill>
            <a:srgbClr val="00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" y="5353050"/>
            <a:ext cx="9144000" cy="152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>
              <a:solidFill>
                <a:srgbClr val="FFFFFF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0" y="132011"/>
            <a:ext cx="9144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  <a:defRPr/>
            </a:pPr>
            <a:r>
              <a:rPr lang="en-US" sz="2500" dirty="0">
                <a:solidFill>
                  <a:srgbClr val="FFFFFF"/>
                </a:solidFill>
              </a:rPr>
              <a:t>Sample result: Production of water radiolysis species</a:t>
            </a:r>
            <a:br>
              <a:rPr lang="en-US" sz="2500" dirty="0">
                <a:solidFill>
                  <a:srgbClr val="FFFFFF"/>
                </a:solidFill>
              </a:rPr>
            </a:br>
            <a:r>
              <a:rPr lang="en-US" sz="2500" dirty="0">
                <a:solidFill>
                  <a:srgbClr val="FFFFFF"/>
                </a:solidFill>
              </a:rPr>
              <a:t>in neural cells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6283779" y="6569273"/>
            <a:ext cx="2917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1400" b="0" i="1" dirty="0">
                <a:solidFill>
                  <a:srgbClr val="003366"/>
                </a:solidFill>
                <a:cs typeface="Times New Roman" pitchFamily="18" charset="0"/>
              </a:rPr>
              <a:t>/Modified from </a:t>
            </a:r>
            <a:r>
              <a:rPr lang="en-US" sz="1400" b="0" i="1" dirty="0" err="1">
                <a:solidFill>
                  <a:srgbClr val="003366"/>
                </a:solidFill>
                <a:cs typeface="Times New Roman" pitchFamily="18" charset="0"/>
              </a:rPr>
              <a:t>Belov</a:t>
            </a:r>
            <a:r>
              <a:rPr lang="en-US" sz="1400" b="0" i="1" dirty="0">
                <a:solidFill>
                  <a:srgbClr val="003366"/>
                </a:solidFill>
                <a:cs typeface="Times New Roman" pitchFamily="18" charset="0"/>
              </a:rPr>
              <a:t> et al., 2016/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0863" y="1919510"/>
            <a:ext cx="2113641" cy="395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500" dirty="0" smtClean="0">
                <a:solidFill>
                  <a:srgbClr val="000099"/>
                </a:solidFill>
                <a:cs typeface="Arial" pitchFamily="34" charset="0"/>
              </a:rPr>
              <a:t>30 </a:t>
            </a:r>
            <a:r>
              <a:rPr lang="en-US" sz="1500" dirty="0">
                <a:solidFill>
                  <a:srgbClr val="000099"/>
                </a:solidFill>
                <a:cs typeface="Arial" pitchFamily="34" charset="0"/>
              </a:rPr>
              <a:t>MeV proton</a:t>
            </a:r>
            <a:endParaRPr lang="en-US" sz="1500" dirty="0" smtClean="0">
              <a:solidFill>
                <a:srgbClr val="000099"/>
              </a:solidFill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977568" y="5686062"/>
            <a:ext cx="664391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solidFill>
                  <a:srgbClr val="000000"/>
                </a:solidFill>
              </a:rPr>
              <a:t>A sample trajectory of a 30 MeV proton </a:t>
            </a:r>
            <a:r>
              <a:rPr lang="en-GB" i="1" dirty="0">
                <a:solidFill>
                  <a:srgbClr val="000000"/>
                </a:solidFill>
              </a:rPr>
              <a:t>(a–c)</a:t>
            </a:r>
            <a:r>
              <a:rPr lang="en-GB" dirty="0">
                <a:solidFill>
                  <a:srgbClr val="000000"/>
                </a:solidFill>
              </a:rPr>
              <a:t> and 1000 MeV/u </a:t>
            </a:r>
            <a:r>
              <a:rPr lang="en-GB" baseline="30000" dirty="0">
                <a:solidFill>
                  <a:srgbClr val="000000"/>
                </a:solidFill>
              </a:rPr>
              <a:t>56</a:t>
            </a:r>
            <a:r>
              <a:rPr lang="en-GB" dirty="0">
                <a:solidFill>
                  <a:srgbClr val="000000"/>
                </a:solidFill>
              </a:rPr>
              <a:t>Fe ion (</a:t>
            </a:r>
            <a:r>
              <a:rPr lang="en-GB" i="1" dirty="0">
                <a:solidFill>
                  <a:srgbClr val="000000"/>
                </a:solidFill>
              </a:rPr>
              <a:t>d–f</a:t>
            </a:r>
            <a:r>
              <a:rPr lang="en-GB" dirty="0">
                <a:solidFill>
                  <a:srgbClr val="000000"/>
                </a:solidFill>
              </a:rPr>
              <a:t>) in dendritic branches of a selected pyramidal neuron, as viewed at 1 picosecond (</a:t>
            </a:r>
            <a:r>
              <a:rPr lang="en-GB" i="1" dirty="0">
                <a:solidFill>
                  <a:srgbClr val="000000"/>
                </a:solidFill>
              </a:rPr>
              <a:t>a</a:t>
            </a:r>
            <a:r>
              <a:rPr lang="en-US" i="1" dirty="0">
                <a:solidFill>
                  <a:srgbClr val="000000"/>
                </a:solidFill>
              </a:rPr>
              <a:t>, d</a:t>
            </a:r>
            <a:r>
              <a:rPr lang="en-GB" dirty="0">
                <a:solidFill>
                  <a:srgbClr val="000000"/>
                </a:solidFill>
              </a:rPr>
              <a:t>), 1 nanosecond (</a:t>
            </a:r>
            <a:r>
              <a:rPr lang="en-GB" i="1" dirty="0">
                <a:solidFill>
                  <a:srgbClr val="000000"/>
                </a:solidFill>
              </a:rPr>
              <a:t>b</a:t>
            </a:r>
            <a:r>
              <a:rPr lang="en-US" i="1" dirty="0">
                <a:solidFill>
                  <a:srgbClr val="000000"/>
                </a:solidFill>
              </a:rPr>
              <a:t>, e</a:t>
            </a:r>
            <a:r>
              <a:rPr lang="en-GB" dirty="0">
                <a:solidFill>
                  <a:srgbClr val="000000"/>
                </a:solidFill>
              </a:rPr>
              <a:t>), and 1 microsecond (</a:t>
            </a:r>
            <a:r>
              <a:rPr lang="en-GB" i="1" dirty="0">
                <a:solidFill>
                  <a:srgbClr val="000000"/>
                </a:solidFill>
              </a:rPr>
              <a:t>c</a:t>
            </a:r>
            <a:r>
              <a:rPr lang="en-US" i="1" dirty="0">
                <a:solidFill>
                  <a:srgbClr val="000000"/>
                </a:solidFill>
              </a:rPr>
              <a:t>, f</a:t>
            </a:r>
            <a:r>
              <a:rPr lang="en-GB" dirty="0">
                <a:solidFill>
                  <a:srgbClr val="000000"/>
                </a:solidFill>
              </a:rPr>
              <a:t>) after exposure. Each dot marks the location of a reactive chemical species. The different colours associated with the reactants are given in the legend on the right panel.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596878" y="4280814"/>
            <a:ext cx="2812141" cy="39551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>
                <a:solidFill>
                  <a:srgbClr val="000099"/>
                </a:solidFill>
                <a:cs typeface="Arial" pitchFamily="34" charset="0"/>
              </a:rPr>
              <a:t>1000 MeV/u </a:t>
            </a:r>
            <a:r>
              <a:rPr lang="en-US" sz="1500" baseline="30000" dirty="0" smtClean="0">
                <a:solidFill>
                  <a:srgbClr val="000099"/>
                </a:solidFill>
                <a:cs typeface="Arial" pitchFamily="34" charset="0"/>
              </a:rPr>
              <a:t>56</a:t>
            </a:r>
            <a:r>
              <a:rPr lang="en-US" sz="1500" dirty="0" smtClean="0">
                <a:solidFill>
                  <a:srgbClr val="000099"/>
                </a:solidFill>
                <a:cs typeface="Arial" pitchFamily="34" charset="0"/>
              </a:rPr>
              <a:t>Fe</a:t>
            </a: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1477851" y="2162622"/>
            <a:ext cx="377190" cy="0"/>
          </a:xfrm>
          <a:prstGeom prst="straightConnector1">
            <a:avLst/>
          </a:prstGeom>
          <a:ln w="3175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>
            <a:off x="1612926" y="4546604"/>
            <a:ext cx="304800" cy="0"/>
          </a:xfrm>
          <a:prstGeom prst="straightConnector1">
            <a:avLst/>
          </a:prstGeom>
          <a:ln w="31750">
            <a:solidFill>
              <a:srgbClr val="0000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00638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4"/>
          <p:cNvSpPr txBox="1">
            <a:spLocks noChangeArrowheads="1"/>
          </p:cNvSpPr>
          <p:nvPr/>
        </p:nvSpPr>
        <p:spPr bwMode="auto">
          <a:xfrm>
            <a:off x="514350" y="2781300"/>
            <a:ext cx="8118475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5000">
                <a:solidFill>
                  <a:srgbClr val="A50021"/>
                </a:solidFill>
                <a:latin typeface="Times New Roman" pitchFamily="18" charset="0"/>
                <a:cs typeface="Times New Roman" pitchFamily="18" charset="0"/>
              </a:rPr>
              <a:t>Thank you for your attention</a:t>
            </a:r>
            <a:endParaRPr lang="ru-RU" sz="5000">
              <a:solidFill>
                <a:srgbClr val="A5002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Content Placehold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071" y="1085851"/>
            <a:ext cx="3667929" cy="249555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447675" y="1600200"/>
            <a:ext cx="876300" cy="1143000"/>
          </a:xfrm>
          <a:prstGeom prst="ellipse">
            <a:avLst/>
          </a:prstGeom>
          <a:noFill/>
          <a:ln w="19050">
            <a:solidFill>
              <a:schemeClr val="bg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4" name="TextBox 37"/>
          <p:cNvSpPr txBox="1">
            <a:spLocks noChangeArrowheads="1"/>
          </p:cNvSpPr>
          <p:nvPr/>
        </p:nvSpPr>
        <p:spPr bwMode="auto">
          <a:xfrm>
            <a:off x="-11112" y="373063"/>
            <a:ext cx="3459162" cy="70788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000" b="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Track segments method</a:t>
            </a:r>
            <a:br>
              <a:rPr lang="en-US" sz="2000" b="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by Howard-Flanders (1958)</a:t>
            </a:r>
            <a:endParaRPr lang="en-US" sz="2000" b="0" i="1" dirty="0" smtClean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Блок-схема: память с прямым доступом 4"/>
          <p:cNvSpPr/>
          <p:nvPr/>
        </p:nvSpPr>
        <p:spPr>
          <a:xfrm>
            <a:off x="438150" y="1600200"/>
            <a:ext cx="2581275" cy="1143000"/>
          </a:xfrm>
          <a:prstGeom prst="flowChartMagneticDru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1095375" y="1871663"/>
            <a:ext cx="161925" cy="16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857250" y="2233613"/>
            <a:ext cx="161925" cy="16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738313" y="2390775"/>
            <a:ext cx="161925" cy="16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395413" y="2243138"/>
            <a:ext cx="161925" cy="16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1476375" y="1857375"/>
            <a:ext cx="161925" cy="16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908175" y="1781175"/>
            <a:ext cx="161925" cy="16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908175" y="2224088"/>
            <a:ext cx="161925" cy="1619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13" name="Прямоугольник 14"/>
          <p:cNvSpPr>
            <a:spLocks noChangeArrowheads="1"/>
          </p:cNvSpPr>
          <p:nvPr/>
        </p:nvSpPr>
        <p:spPr bwMode="auto">
          <a:xfrm>
            <a:off x="885825" y="2703513"/>
            <a:ext cx="1676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 dirty="0">
                <a:latin typeface="Times New Roman" pitchFamily="18" charset="0"/>
                <a:cs typeface="Times New Roman" pitchFamily="18" charset="0"/>
              </a:rPr>
              <a:t>track segment </a:t>
            </a:r>
            <a:endParaRPr lang="ru-RU" sz="2000" dirty="0"/>
          </a:p>
        </p:txBody>
      </p:sp>
      <p:cxnSp>
        <p:nvCxnSpPr>
          <p:cNvPr id="14" name="Прямая со стрелкой 13"/>
          <p:cNvCxnSpPr/>
          <p:nvPr/>
        </p:nvCxnSpPr>
        <p:spPr>
          <a:xfrm>
            <a:off x="247650" y="2171700"/>
            <a:ext cx="3028950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Прямоугольник 18"/>
          <p:cNvSpPr>
            <a:spLocks noChangeArrowheads="1"/>
          </p:cNvSpPr>
          <p:nvPr/>
        </p:nvSpPr>
        <p:spPr bwMode="auto">
          <a:xfrm>
            <a:off x="2162175" y="1809750"/>
            <a:ext cx="14557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 dirty="0">
                <a:latin typeface="Times New Roman" pitchFamily="18" charset="0"/>
                <a:cs typeface="Times New Roman" pitchFamily="18" charset="0"/>
              </a:rPr>
              <a:t>particle path</a:t>
            </a:r>
            <a:endParaRPr lang="ru-RU" sz="2000" dirty="0"/>
          </a:p>
        </p:txBody>
      </p:sp>
      <p:sp>
        <p:nvSpPr>
          <p:cNvPr id="16" name="Прямоугольник 19"/>
          <p:cNvSpPr>
            <a:spLocks noChangeArrowheads="1"/>
          </p:cNvSpPr>
          <p:nvPr/>
        </p:nvSpPr>
        <p:spPr bwMode="auto">
          <a:xfrm>
            <a:off x="955675" y="1198563"/>
            <a:ext cx="15208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 i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000" b="0">
                <a:latin typeface="Times New Roman" pitchFamily="18" charset="0"/>
                <a:cs typeface="Times New Roman" pitchFamily="18" charset="0"/>
              </a:rPr>
              <a:t> = constant </a:t>
            </a:r>
            <a:endParaRPr lang="ru-RU" sz="2000"/>
          </a:p>
        </p:txBody>
      </p:sp>
      <p:sp>
        <p:nvSpPr>
          <p:cNvPr id="17" name="Прямоугольник 20"/>
          <p:cNvSpPr>
            <a:spLocks noChangeArrowheads="1"/>
          </p:cNvSpPr>
          <p:nvPr/>
        </p:nvSpPr>
        <p:spPr bwMode="auto">
          <a:xfrm>
            <a:off x="612775" y="2998788"/>
            <a:ext cx="21748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 b="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0" dirty="0">
                <a:latin typeface="Times New Roman" pitchFamily="18" charset="0"/>
                <a:cs typeface="Times New Roman" pitchFamily="18" charset="0"/>
              </a:rPr>
              <a:t> ionizations inside</a:t>
            </a:r>
            <a:endParaRPr lang="ru-RU" sz="2000" dirty="0"/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4000500" y="1866900"/>
            <a:ext cx="895350" cy="495300"/>
          </a:xfrm>
          <a:prstGeom prst="notched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0" y="363855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5774601" y="356800"/>
            <a:ext cx="26073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Detailed track structure simulation</a:t>
            </a:r>
            <a:endParaRPr lang="ru-RU" sz="2000" dirty="0"/>
          </a:p>
        </p:txBody>
      </p:sp>
      <p:sp>
        <p:nvSpPr>
          <p:cNvPr id="25" name="TextBox 29"/>
          <p:cNvSpPr txBox="1">
            <a:spLocks noChangeArrowheads="1"/>
          </p:cNvSpPr>
          <p:nvPr/>
        </p:nvSpPr>
        <p:spPr bwMode="auto">
          <a:xfrm>
            <a:off x="-247650" y="3917950"/>
            <a:ext cx="43815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b="0" dirty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Multi-target and </a:t>
            </a:r>
            <a:r>
              <a:rPr lang="en-US" sz="2000" b="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multi-hit</a:t>
            </a:r>
          </a:p>
          <a:p>
            <a:pPr eaLnBrk="1" hangingPunct="1"/>
            <a:r>
              <a:rPr lang="en-US" sz="2000" b="0" dirty="0" smtClean="0">
                <a:solidFill>
                  <a:srgbClr val="003366"/>
                </a:solidFill>
                <a:latin typeface="Times New Roman" pitchFamily="18" charset="0"/>
                <a:cs typeface="Times New Roman" pitchFamily="18" charset="0"/>
              </a:rPr>
              <a:t>formula (mid-1950s):</a:t>
            </a:r>
            <a:endParaRPr lang="en-US" sz="2000" b="0" dirty="0">
              <a:solidFill>
                <a:srgbClr val="0033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Объект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154397"/>
              </p:ext>
            </p:extLst>
          </p:nvPr>
        </p:nvGraphicFramePr>
        <p:xfrm>
          <a:off x="76200" y="4748214"/>
          <a:ext cx="3981450" cy="1021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36" name="Equation" r:id="rId4" imgW="1981200" imgH="508000" progId="Equation.DSMT4">
                  <p:embed/>
                </p:oleObj>
              </mc:Choice>
              <mc:Fallback>
                <p:oleObj name="Equation" r:id="rId4" imgW="1981200" imgH="508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4748214"/>
                        <a:ext cx="3981450" cy="10213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9"/>
          <p:cNvSpPr txBox="1">
            <a:spLocks noChangeArrowheads="1"/>
          </p:cNvSpPr>
          <p:nvPr/>
        </p:nvSpPr>
        <p:spPr bwMode="auto">
          <a:xfrm>
            <a:off x="168275" y="5853113"/>
            <a:ext cx="34210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sz="2000" b="0" i="1" dirty="0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2000" b="0" dirty="0">
                <a:latin typeface="Times New Roman" pitchFamily="18" charset="0"/>
                <a:cs typeface="Times New Roman" pitchFamily="18" charset="0"/>
              </a:rPr>
              <a:t> is the number of targets,</a:t>
            </a:r>
          </a:p>
          <a:p>
            <a:pPr algn="l" eaLnBrk="1" hangingPunct="1"/>
            <a:r>
              <a:rPr lang="en-US" sz="2000" b="0" i="1" dirty="0"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000" b="0" dirty="0">
                <a:latin typeface="Times New Roman" pitchFamily="18" charset="0"/>
                <a:cs typeface="Times New Roman" pitchFamily="18" charset="0"/>
              </a:rPr>
              <a:t> is the number of hits</a:t>
            </a:r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0" y="5932489"/>
            <a:ext cx="1465451" cy="754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Стрелка вправо с вырезом 44"/>
          <p:cNvSpPr/>
          <p:nvPr/>
        </p:nvSpPr>
        <p:spPr>
          <a:xfrm>
            <a:off x="4133850" y="5086350"/>
            <a:ext cx="895350" cy="495300"/>
          </a:xfrm>
          <a:prstGeom prst="notchedRight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963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295" y="4610101"/>
            <a:ext cx="3928355" cy="1562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46410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53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4"/>
          <a:stretch/>
        </p:blipFill>
        <p:spPr bwMode="auto">
          <a:xfrm>
            <a:off x="740225" y="1016001"/>
            <a:ext cx="7286176" cy="4752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0" y="72344"/>
            <a:ext cx="9143999" cy="62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400" b="1" dirty="0" smtClean="0">
                <a:solidFill>
                  <a:schemeClr val="bg1"/>
                </a:solidFill>
                <a:cs typeface="Times New Roman" pitchFamily="18" charset="0"/>
              </a:rPr>
              <a:t>Cell Response to Ionizing </a:t>
            </a:r>
            <a:r>
              <a:rPr lang="en-US" sz="3400" dirty="0">
                <a:solidFill>
                  <a:schemeClr val="bg1"/>
                </a:solidFill>
                <a:cs typeface="Times New Roman" pitchFamily="18" charset="0"/>
              </a:rPr>
              <a:t>R</a:t>
            </a:r>
            <a:r>
              <a:rPr lang="en-US" sz="3400" b="1" dirty="0" smtClean="0">
                <a:solidFill>
                  <a:schemeClr val="bg1"/>
                </a:solidFill>
                <a:cs typeface="Times New Roman" pitchFamily="18" charset="0"/>
              </a:rPr>
              <a:t>adiation</a:t>
            </a:r>
            <a:endParaRPr lang="ru-RU" sz="3400" b="1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73361" y="6596738"/>
            <a:ext cx="29028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>
              <a:spcBef>
                <a:spcPct val="30000"/>
              </a:spcBef>
              <a:defRPr/>
            </a:pPr>
            <a:r>
              <a:rPr lang="en-US" dirty="0" smtClean="0">
                <a:solidFill>
                  <a:schemeClr val="bg1"/>
                </a:solidFill>
              </a:rPr>
              <a:t>/Modified from  </a:t>
            </a:r>
            <a:r>
              <a:rPr lang="en-US" dirty="0" err="1" smtClean="0">
                <a:solidFill>
                  <a:schemeClr val="bg1"/>
                </a:solidFill>
              </a:rPr>
              <a:t>Nikjoo</a:t>
            </a:r>
            <a:r>
              <a:rPr lang="en-US" dirty="0" smtClean="0">
                <a:solidFill>
                  <a:schemeClr val="bg1"/>
                </a:solidFill>
              </a:rPr>
              <a:t> et al., 2016/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5779032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hangingPunct="0">
              <a:spcBef>
                <a:spcPct val="30000"/>
              </a:spcBef>
              <a:defRPr/>
            </a:pPr>
            <a:r>
              <a:rPr lang="en-US" sz="2100" b="0" dirty="0" smtClean="0">
                <a:solidFill>
                  <a:srgbClr val="003366"/>
                </a:solidFill>
              </a:rPr>
              <a:t>As </a:t>
            </a:r>
            <a:r>
              <a:rPr lang="en-US" sz="2100" b="0" dirty="0">
                <a:solidFill>
                  <a:srgbClr val="003366"/>
                </a:solidFill>
              </a:rPr>
              <a:t>in any science, radiobiology effects are measured with </a:t>
            </a:r>
            <a:r>
              <a:rPr lang="en-US" sz="2100" b="0" dirty="0" smtClean="0">
                <a:solidFill>
                  <a:srgbClr val="003366"/>
                </a:solidFill>
              </a:rPr>
              <a:t>plenty</a:t>
            </a:r>
            <a:br>
              <a:rPr lang="en-US" sz="2100" b="0" dirty="0" smtClean="0">
                <a:solidFill>
                  <a:srgbClr val="003366"/>
                </a:solidFill>
              </a:rPr>
            </a:br>
            <a:r>
              <a:rPr lang="en-US" sz="2100" b="0" dirty="0" smtClean="0">
                <a:solidFill>
                  <a:srgbClr val="003366"/>
                </a:solidFill>
              </a:rPr>
              <a:t>of </a:t>
            </a:r>
            <a:r>
              <a:rPr lang="en-US" sz="2100" b="0" dirty="0">
                <a:solidFill>
                  <a:srgbClr val="003366"/>
                </a:solidFill>
              </a:rPr>
              <a:t>quantitative </a:t>
            </a:r>
            <a:r>
              <a:rPr lang="en-US" sz="2100" b="0" dirty="0" smtClean="0">
                <a:solidFill>
                  <a:srgbClr val="003366"/>
                </a:solidFill>
              </a:rPr>
              <a:t>parameters</a:t>
            </a:r>
            <a:r>
              <a:rPr lang="en-US" sz="2100" b="0" dirty="0">
                <a:solidFill>
                  <a:srgbClr val="003366"/>
                </a:solidFill>
              </a:rPr>
              <a:t> </a:t>
            </a:r>
            <a:r>
              <a:rPr lang="en-US" sz="2100" b="0" dirty="0" smtClean="0">
                <a:solidFill>
                  <a:srgbClr val="003366"/>
                </a:solidFill>
              </a:rPr>
              <a:t>need to be organized, analyzed, and predicted.</a:t>
            </a:r>
            <a:endParaRPr lang="en-US" sz="2100" b="0" dirty="0">
              <a:solidFill>
                <a:srgbClr val="0033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8843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" y="114300"/>
            <a:ext cx="9143999" cy="62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dirty="0" smtClean="0">
                <a:solidFill>
                  <a:schemeClr val="bg1"/>
                </a:solidFill>
                <a:cs typeface="Times New Roman" pitchFamily="18" charset="0"/>
              </a:rPr>
              <a:t>Variety of numerical models to simulate:</a:t>
            </a:r>
            <a:endParaRPr lang="ru-RU" sz="3200" b="1" dirty="0" smtClean="0">
              <a:solidFill>
                <a:schemeClr val="bg1"/>
              </a:solidFill>
              <a:cs typeface="Times New Roman" pitchFamily="18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255818" y="1235308"/>
            <a:ext cx="8672284" cy="28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0" indent="-457200" algn="l">
              <a:lnSpc>
                <a:spcPts val="5000"/>
              </a:lnSpc>
              <a:buFontTx/>
              <a:buChar char="-"/>
            </a:pPr>
            <a:r>
              <a:rPr lang="en-US" sz="3000" b="0" dirty="0" smtClean="0">
                <a:solidFill>
                  <a:srgbClr val="003366"/>
                </a:solidFill>
                <a:cs typeface="Times New Roman" pitchFamily="18" charset="0"/>
              </a:rPr>
              <a:t>Radiation </a:t>
            </a:r>
            <a:r>
              <a:rPr lang="en-US" sz="3000" b="0" dirty="0" err="1" smtClean="0">
                <a:solidFill>
                  <a:srgbClr val="003366"/>
                </a:solidFill>
                <a:cs typeface="Times New Roman" pitchFamily="18" charset="0"/>
              </a:rPr>
              <a:t>dosimetry</a:t>
            </a:r>
            <a:r>
              <a:rPr lang="en-US" sz="3000" b="0" dirty="0" smtClean="0">
                <a:solidFill>
                  <a:srgbClr val="003366"/>
                </a:solidFill>
                <a:cs typeface="Times New Roman" pitchFamily="18" charset="0"/>
              </a:rPr>
              <a:t> and </a:t>
            </a:r>
            <a:r>
              <a:rPr lang="en-US" sz="3000" b="0" dirty="0" err="1" smtClean="0">
                <a:solidFill>
                  <a:srgbClr val="003366"/>
                </a:solidFill>
                <a:cs typeface="Times New Roman" pitchFamily="18" charset="0"/>
              </a:rPr>
              <a:t>microdosimetry</a:t>
            </a:r>
            <a:endParaRPr lang="en-US" sz="3000" b="0" dirty="0" smtClean="0">
              <a:solidFill>
                <a:srgbClr val="003366"/>
              </a:solidFill>
              <a:cs typeface="Times New Roman" pitchFamily="18" charset="0"/>
            </a:endParaRPr>
          </a:p>
          <a:p>
            <a:pPr marL="457200" indent="-457200" algn="l">
              <a:lnSpc>
                <a:spcPts val="5000"/>
              </a:lnSpc>
              <a:buFontTx/>
              <a:buChar char="-"/>
            </a:pPr>
            <a:r>
              <a:rPr lang="en-US" sz="3000" b="0" dirty="0" smtClean="0">
                <a:solidFill>
                  <a:srgbClr val="003366"/>
                </a:solidFill>
                <a:cs typeface="Times New Roman" pitchFamily="18" charset="0"/>
              </a:rPr>
              <a:t>DNA damage</a:t>
            </a:r>
          </a:p>
          <a:p>
            <a:pPr marL="457200" indent="-457200" algn="l">
              <a:lnSpc>
                <a:spcPts val="5000"/>
              </a:lnSpc>
              <a:buFontTx/>
              <a:buChar char="-"/>
            </a:pPr>
            <a:r>
              <a:rPr lang="en-US" sz="3000" b="0" dirty="0" smtClean="0">
                <a:solidFill>
                  <a:srgbClr val="003366"/>
                </a:solidFill>
                <a:cs typeface="Times New Roman" pitchFamily="18" charset="0"/>
              </a:rPr>
              <a:t>DNA repair</a:t>
            </a:r>
          </a:p>
          <a:p>
            <a:pPr marL="457200" indent="-457200" algn="l">
              <a:lnSpc>
                <a:spcPts val="5000"/>
              </a:lnSpc>
              <a:buFontTx/>
              <a:buChar char="-"/>
            </a:pPr>
            <a:r>
              <a:rPr lang="en-US" sz="3000" b="0" dirty="0" smtClean="0">
                <a:solidFill>
                  <a:srgbClr val="003366"/>
                </a:solidFill>
                <a:cs typeface="Times New Roman" pitchFamily="18" charset="0"/>
              </a:rPr>
              <a:t>Mutagenic effect of radiation</a:t>
            </a:r>
          </a:p>
          <a:p>
            <a:pPr marL="457200" indent="-457200" algn="l">
              <a:lnSpc>
                <a:spcPts val="5000"/>
              </a:lnSpc>
              <a:buFontTx/>
              <a:buChar char="-"/>
            </a:pPr>
            <a:r>
              <a:rPr lang="en-US" sz="3400" b="0" dirty="0" smtClean="0">
                <a:solidFill>
                  <a:srgbClr val="003366"/>
                </a:solidFill>
                <a:cs typeface="Times New Roman" pitchFamily="18" charset="0"/>
              </a:rPr>
              <a:t>…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789217" y="2494641"/>
            <a:ext cx="2233383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008336" y="1848758"/>
            <a:ext cx="2529114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93752" y="3104238"/>
            <a:ext cx="1904998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781961" y="3777336"/>
            <a:ext cx="4831439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Группа 59395"/>
          <p:cNvGrpSpPr>
            <a:grpSpLocks/>
          </p:cNvGrpSpPr>
          <p:nvPr/>
        </p:nvGrpSpPr>
        <p:grpSpPr bwMode="auto">
          <a:xfrm>
            <a:off x="2016113" y="4787900"/>
            <a:ext cx="2374429" cy="1685927"/>
            <a:chOff x="7721836" y="3295490"/>
            <a:chExt cx="1633090" cy="1160981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67451" y="3374431"/>
              <a:ext cx="1387475" cy="10820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7" name="Line 11"/>
            <p:cNvSpPr>
              <a:spLocks noChangeShapeType="1"/>
            </p:cNvSpPr>
            <p:nvPr/>
          </p:nvSpPr>
          <p:spPr bwMode="auto">
            <a:xfrm>
              <a:off x="8183997" y="3430279"/>
              <a:ext cx="661553" cy="9956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7887988" y="3352712"/>
              <a:ext cx="37382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Fe</a:t>
              </a: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>
              <a:off x="7946705" y="3784010"/>
              <a:ext cx="982085" cy="388657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>
              <a:off x="7946705" y="3622069"/>
              <a:ext cx="945712" cy="680149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7873958" y="3945950"/>
              <a:ext cx="1054832" cy="161940"/>
            </a:xfrm>
            <a:prstGeom prst="line">
              <a:avLst/>
            </a:prstGeom>
            <a:noFill/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 flipH="1">
              <a:off x="8420099" y="3462043"/>
              <a:ext cx="217702" cy="957557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3" name="Text Box 17"/>
            <p:cNvSpPr txBox="1">
              <a:spLocks noChangeArrowheads="1"/>
            </p:cNvSpPr>
            <p:nvPr/>
          </p:nvSpPr>
          <p:spPr bwMode="auto">
            <a:xfrm>
              <a:off x="7721836" y="3442993"/>
              <a:ext cx="2840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FF66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>
              <a:off x="7745327" y="3627713"/>
              <a:ext cx="2840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FF66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  <p:sp>
          <p:nvSpPr>
            <p:cNvPr id="25" name="Text Box 19"/>
            <p:cNvSpPr txBox="1">
              <a:spLocks noChangeArrowheads="1"/>
            </p:cNvSpPr>
            <p:nvPr/>
          </p:nvSpPr>
          <p:spPr bwMode="auto">
            <a:xfrm>
              <a:off x="7742612" y="3880499"/>
              <a:ext cx="284052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66FF66"/>
                  </a:solidFill>
                  <a:latin typeface="Times New Roman" pitchFamily="18" charset="0"/>
                  <a:cs typeface="Times New Roman" pitchFamily="18" charset="0"/>
                </a:rPr>
                <a:t>p</a:t>
              </a:r>
            </a:p>
          </p:txBody>
        </p:sp>
        <p:sp>
          <p:nvSpPr>
            <p:cNvPr id="26" name="Text Box 20"/>
            <p:cNvSpPr txBox="1">
              <a:spLocks noChangeArrowheads="1"/>
            </p:cNvSpPr>
            <p:nvPr/>
          </p:nvSpPr>
          <p:spPr bwMode="auto">
            <a:xfrm>
              <a:off x="8636977" y="3295490"/>
              <a:ext cx="29848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140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</a:t>
              </a:r>
              <a:endParaRPr lang="en-US" sz="1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8322564" y="3815048"/>
              <a:ext cx="557727" cy="319832"/>
            </a:xfrm>
            <a:custGeom>
              <a:avLst/>
              <a:gdLst>
                <a:gd name="T0" fmla="*/ 0 w 736"/>
                <a:gd name="T1" fmla="*/ 2147483647 h 474"/>
                <a:gd name="T2" fmla="*/ 2147483647 w 736"/>
                <a:gd name="T3" fmla="*/ 2147483647 h 474"/>
                <a:gd name="T4" fmla="*/ 2147483647 w 736"/>
                <a:gd name="T5" fmla="*/ 2147483647 h 474"/>
                <a:gd name="T6" fmla="*/ 2147483647 w 736"/>
                <a:gd name="T7" fmla="*/ 2147483647 h 474"/>
                <a:gd name="T8" fmla="*/ 2147483647 w 736"/>
                <a:gd name="T9" fmla="*/ 2147483647 h 474"/>
                <a:gd name="T10" fmla="*/ 2147483647 w 736"/>
                <a:gd name="T11" fmla="*/ 2147483647 h 474"/>
                <a:gd name="T12" fmla="*/ 2147483647 w 736"/>
                <a:gd name="T13" fmla="*/ 2147483647 h 474"/>
                <a:gd name="T14" fmla="*/ 2147483647 w 736"/>
                <a:gd name="T15" fmla="*/ 2147483647 h 474"/>
                <a:gd name="T16" fmla="*/ 2147483647 w 736"/>
                <a:gd name="T17" fmla="*/ 2147483647 h 4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6"/>
                <a:gd name="T28" fmla="*/ 0 h 474"/>
                <a:gd name="T29" fmla="*/ 736 w 736"/>
                <a:gd name="T30" fmla="*/ 474 h 4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6" h="474">
                  <a:moveTo>
                    <a:pt x="0" y="474"/>
                  </a:moveTo>
                  <a:cubicBezTo>
                    <a:pt x="5" y="445"/>
                    <a:pt x="8" y="415"/>
                    <a:pt x="16" y="386"/>
                  </a:cubicBezTo>
                  <a:cubicBezTo>
                    <a:pt x="33" y="321"/>
                    <a:pt x="158" y="333"/>
                    <a:pt x="200" y="330"/>
                  </a:cubicBezTo>
                  <a:cubicBezTo>
                    <a:pt x="240" y="317"/>
                    <a:pt x="262" y="289"/>
                    <a:pt x="296" y="266"/>
                  </a:cubicBezTo>
                  <a:cubicBezTo>
                    <a:pt x="300" y="258"/>
                    <a:pt x="327" y="179"/>
                    <a:pt x="328" y="178"/>
                  </a:cubicBezTo>
                  <a:cubicBezTo>
                    <a:pt x="363" y="152"/>
                    <a:pt x="400" y="152"/>
                    <a:pt x="440" y="146"/>
                  </a:cubicBezTo>
                  <a:cubicBezTo>
                    <a:pt x="485" y="131"/>
                    <a:pt x="548" y="104"/>
                    <a:pt x="592" y="82"/>
                  </a:cubicBezTo>
                  <a:cubicBezTo>
                    <a:pt x="647" y="0"/>
                    <a:pt x="582" y="22"/>
                    <a:pt x="712" y="10"/>
                  </a:cubicBezTo>
                  <a:cubicBezTo>
                    <a:pt x="720" y="7"/>
                    <a:pt x="736" y="2"/>
                    <a:pt x="736" y="2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8" name="Freeform 22"/>
            <p:cNvSpPr>
              <a:spLocks/>
            </p:cNvSpPr>
            <p:nvPr/>
          </p:nvSpPr>
          <p:spPr bwMode="auto">
            <a:xfrm flipV="1">
              <a:off x="8346813" y="3719233"/>
              <a:ext cx="472856" cy="582985"/>
            </a:xfrm>
            <a:custGeom>
              <a:avLst/>
              <a:gdLst>
                <a:gd name="T0" fmla="*/ 0 w 736"/>
                <a:gd name="T1" fmla="*/ 2147483647 h 474"/>
                <a:gd name="T2" fmla="*/ 2147483647 w 736"/>
                <a:gd name="T3" fmla="*/ 2147483647 h 474"/>
                <a:gd name="T4" fmla="*/ 2147483647 w 736"/>
                <a:gd name="T5" fmla="*/ 2147483647 h 474"/>
                <a:gd name="T6" fmla="*/ 2147483647 w 736"/>
                <a:gd name="T7" fmla="*/ 2147483647 h 474"/>
                <a:gd name="T8" fmla="*/ 2147483647 w 736"/>
                <a:gd name="T9" fmla="*/ 2147483647 h 474"/>
                <a:gd name="T10" fmla="*/ 2147483647 w 736"/>
                <a:gd name="T11" fmla="*/ 2147483647 h 474"/>
                <a:gd name="T12" fmla="*/ 2147483647 w 736"/>
                <a:gd name="T13" fmla="*/ 2147483647 h 474"/>
                <a:gd name="T14" fmla="*/ 2147483647 w 736"/>
                <a:gd name="T15" fmla="*/ 2147483647 h 474"/>
                <a:gd name="T16" fmla="*/ 2147483647 w 736"/>
                <a:gd name="T17" fmla="*/ 2147483647 h 4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36"/>
                <a:gd name="T28" fmla="*/ 0 h 474"/>
                <a:gd name="T29" fmla="*/ 736 w 736"/>
                <a:gd name="T30" fmla="*/ 474 h 4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36" h="474">
                  <a:moveTo>
                    <a:pt x="0" y="474"/>
                  </a:moveTo>
                  <a:cubicBezTo>
                    <a:pt x="5" y="445"/>
                    <a:pt x="8" y="415"/>
                    <a:pt x="16" y="386"/>
                  </a:cubicBezTo>
                  <a:cubicBezTo>
                    <a:pt x="33" y="321"/>
                    <a:pt x="158" y="333"/>
                    <a:pt x="200" y="330"/>
                  </a:cubicBezTo>
                  <a:cubicBezTo>
                    <a:pt x="240" y="317"/>
                    <a:pt x="262" y="289"/>
                    <a:pt x="296" y="266"/>
                  </a:cubicBezTo>
                  <a:cubicBezTo>
                    <a:pt x="300" y="258"/>
                    <a:pt x="327" y="179"/>
                    <a:pt x="328" y="178"/>
                  </a:cubicBezTo>
                  <a:cubicBezTo>
                    <a:pt x="363" y="152"/>
                    <a:pt x="400" y="152"/>
                    <a:pt x="440" y="146"/>
                  </a:cubicBezTo>
                  <a:cubicBezTo>
                    <a:pt x="485" y="131"/>
                    <a:pt x="548" y="104"/>
                    <a:pt x="592" y="82"/>
                  </a:cubicBezTo>
                  <a:cubicBezTo>
                    <a:pt x="647" y="0"/>
                    <a:pt x="582" y="22"/>
                    <a:pt x="712" y="10"/>
                  </a:cubicBezTo>
                  <a:cubicBezTo>
                    <a:pt x="720" y="7"/>
                    <a:pt x="736" y="2"/>
                    <a:pt x="736" y="2"/>
                  </a:cubicBezTo>
                </a:path>
              </a:pathLst>
            </a:custGeom>
            <a:noFill/>
            <a:ln w="9525" cap="flat">
              <a:solidFill>
                <a:schemeClr val="bg1"/>
              </a:solidFill>
              <a:prstDash val="sysDot"/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9" name="Text Box 23"/>
            <p:cNvSpPr txBox="1">
              <a:spLocks noChangeArrowheads="1"/>
            </p:cNvSpPr>
            <p:nvPr/>
          </p:nvSpPr>
          <p:spPr bwMode="auto">
            <a:xfrm>
              <a:off x="8903783" y="3740826"/>
              <a:ext cx="2872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66FFFF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e</a:t>
              </a:r>
              <a:endParaRPr lang="en-US" dirty="0">
                <a:solidFill>
                  <a:srgbClr val="66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0" name="Прямая соединительная линия 29"/>
            <p:cNvCxnSpPr/>
            <p:nvPr/>
          </p:nvCxnSpPr>
          <p:spPr>
            <a:xfrm flipV="1">
              <a:off x="8121663" y="3854668"/>
              <a:ext cx="907543" cy="320892"/>
            </a:xfrm>
            <a:prstGeom prst="line">
              <a:avLst/>
            </a:prstGeom>
            <a:ln>
              <a:solidFill>
                <a:srgbClr val="66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Группа 1"/>
          <p:cNvGrpSpPr>
            <a:grpSpLocks/>
          </p:cNvGrpSpPr>
          <p:nvPr/>
        </p:nvGrpSpPr>
        <p:grpSpPr bwMode="auto">
          <a:xfrm>
            <a:off x="158750" y="4915225"/>
            <a:ext cx="1975984" cy="1531614"/>
            <a:chOff x="7766050" y="835025"/>
            <a:chExt cx="1390650" cy="1078067"/>
          </a:xfrm>
        </p:grpSpPr>
        <p:pic>
          <p:nvPicPr>
            <p:cNvPr id="32" name="Picture 1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766663" y="835025"/>
              <a:ext cx="1390037" cy="7390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107763" dir="2700000" sx="999" sy="999" algn="ctr" rotWithShape="0">
                <a:schemeClr val="bg2">
                  <a:alpha val="50000"/>
                </a:schemeClr>
              </a:outerShdw>
            </a:effectLst>
          </p:spPr>
        </p:pic>
        <p:pic>
          <p:nvPicPr>
            <p:cNvPr id="33" name="Picture 113"/>
            <p:cNvPicPr>
              <a:picLocks noChangeAspect="1" noChangeArrowheads="1"/>
            </p:cNvPicPr>
            <p:nvPr/>
          </p:nvPicPr>
          <p:blipFill>
            <a:blip r:embed="rId5" cstate="print"/>
            <a:srcRect t="18530" b="29633"/>
            <a:stretch>
              <a:fillRect/>
            </a:stretch>
          </p:blipFill>
          <p:spPr bwMode="auto">
            <a:xfrm>
              <a:off x="7766050" y="1371706"/>
              <a:ext cx="1390649" cy="541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2838" y="5634085"/>
            <a:ext cx="910210" cy="798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610" name="Picture 2" descr="Похожее изображение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525" y="4889479"/>
            <a:ext cx="2035283" cy="158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2" name="Picture 4" descr="Картинки по запросу radiation dosimetry tumor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0" t="3873" b="41458"/>
          <a:stretch/>
        </p:blipFill>
        <p:spPr bwMode="auto">
          <a:xfrm>
            <a:off x="6770801" y="4876801"/>
            <a:ext cx="2246199" cy="161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1316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5188177"/>
            <a:ext cx="9144000" cy="16875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26572" y="150167"/>
            <a:ext cx="8483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State-of-the-art in biophysical studies of radiation track</a:t>
            </a:r>
            <a:endParaRPr lang="ru-RU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1" y="999672"/>
            <a:ext cx="3853542" cy="572725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88686" y="1222357"/>
            <a:ext cx="439782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003366"/>
                </a:solidFill>
              </a:rPr>
              <a:t>Monte Carlo track structure simulation of electrons and ions is now highly advanced making it possible to estimate the parameters of radiation effect with greater accuracy.</a:t>
            </a:r>
            <a:endParaRPr lang="ru-RU" sz="1800" b="0" dirty="0" smtClean="0">
              <a:solidFill>
                <a:srgbClr val="003366"/>
              </a:solidFill>
            </a:endParaRPr>
          </a:p>
          <a:p>
            <a:pPr marL="285750" indent="-285750" algn="l">
              <a:buFont typeface="Arial" pitchFamily="34" charset="0"/>
              <a:buChar char="•"/>
            </a:pPr>
            <a:endParaRPr lang="en-US" sz="1800" b="0" dirty="0" smtClean="0">
              <a:solidFill>
                <a:srgbClr val="003366"/>
              </a:solidFill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003366"/>
                </a:solidFill>
              </a:rPr>
              <a:t>The </a:t>
            </a:r>
            <a:r>
              <a:rPr lang="en-US" sz="1800" b="0" dirty="0">
                <a:solidFill>
                  <a:srgbClr val="003366"/>
                </a:solidFill>
              </a:rPr>
              <a:t>main goal of track structure studies is to understand radiation action and radiation damage, especially of heavy ions, on the microscopic level, i.e. on a micrometer or even nanometer </a:t>
            </a:r>
            <a:r>
              <a:rPr lang="en-US" sz="1800" b="0" dirty="0" smtClean="0">
                <a:solidFill>
                  <a:srgbClr val="003366"/>
                </a:solidFill>
              </a:rPr>
              <a:t>level.</a:t>
            </a:r>
          </a:p>
          <a:p>
            <a:pPr marL="285750" indent="-285750" algn="l">
              <a:buFont typeface="Arial" pitchFamily="34" charset="0"/>
              <a:buChar char="•"/>
            </a:pPr>
            <a:endParaRPr lang="en-US" sz="1800" b="0" dirty="0">
              <a:solidFill>
                <a:srgbClr val="003366"/>
              </a:solidFill>
            </a:endParaRPr>
          </a:p>
          <a:p>
            <a:pPr marL="285750" indent="-285750" algn="l"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003366"/>
                </a:solidFill>
              </a:rPr>
              <a:t>This </a:t>
            </a:r>
            <a:r>
              <a:rPr lang="en-US" sz="1800" b="0" dirty="0">
                <a:solidFill>
                  <a:srgbClr val="003366"/>
                </a:solidFill>
              </a:rPr>
              <a:t>is in particular important for radiation damage in biological </a:t>
            </a:r>
            <a:r>
              <a:rPr lang="en-US" sz="1800" b="0" dirty="0" smtClean="0">
                <a:solidFill>
                  <a:srgbClr val="003366"/>
                </a:solidFill>
              </a:rPr>
              <a:t>systems where DNA strands separated by only a few nanometers are accepted to be the most sensitive structures.</a:t>
            </a:r>
          </a:p>
        </p:txBody>
      </p:sp>
    </p:spTree>
    <p:extLst>
      <p:ext uri="{BB962C8B-B14F-4D97-AF65-F5344CB8AC3E}">
        <p14:creationId xmlns:p14="http://schemas.microsoft.com/office/powerpoint/2010/main" val="41170987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6572" y="150167"/>
            <a:ext cx="8483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Radiation damage to DNA</a:t>
            </a:r>
            <a:endParaRPr lang="ru-RU" sz="3000" dirty="0">
              <a:solidFill>
                <a:schemeClr val="bg1"/>
              </a:solidFill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381" y="1160577"/>
            <a:ext cx="5948932" cy="5148115"/>
          </a:xfrm>
          <a:prstGeom prst="rect">
            <a:avLst/>
          </a:prstGeom>
        </p:spPr>
      </p:pic>
      <p:sp>
        <p:nvSpPr>
          <p:cNvPr id="36" name="Прямоугольник 35"/>
          <p:cNvSpPr/>
          <p:nvPr/>
        </p:nvSpPr>
        <p:spPr>
          <a:xfrm rot="18900000">
            <a:off x="6299200" y="1928168"/>
            <a:ext cx="2365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 smtClean="0"/>
              <a:t>Particle track</a:t>
            </a:r>
            <a:endParaRPr lang="ru-RU" sz="1800" b="0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4966613" y="5883308"/>
            <a:ext cx="2365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 smtClean="0"/>
              <a:t>DNA</a:t>
            </a:r>
            <a:endParaRPr lang="ru-RU" sz="1800" b="0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5942699" y="3815024"/>
            <a:ext cx="23658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 smtClean="0"/>
              <a:t>DNA lesions</a:t>
            </a:r>
            <a:endParaRPr lang="ru-RU" sz="1800" b="0" dirty="0"/>
          </a:p>
        </p:txBody>
      </p:sp>
      <p:cxnSp>
        <p:nvCxnSpPr>
          <p:cNvPr id="35" name="Прямая со стрелкой 34"/>
          <p:cNvCxnSpPr/>
          <p:nvPr/>
        </p:nvCxnSpPr>
        <p:spPr>
          <a:xfrm flipH="1" flipV="1">
            <a:off x="5805714" y="3497943"/>
            <a:ext cx="595087" cy="3773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5312229" y="4005945"/>
            <a:ext cx="110308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H="1">
            <a:off x="5210630" y="4178888"/>
            <a:ext cx="1237795" cy="87208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7539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6572" y="150167"/>
            <a:ext cx="84836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 smtClean="0">
                <a:solidFill>
                  <a:schemeClr val="bg1"/>
                </a:solidFill>
              </a:rPr>
              <a:t>Radiation damage to DNA</a:t>
            </a:r>
            <a:endParaRPr lang="ru-RU" sz="3000" dirty="0">
              <a:solidFill>
                <a:schemeClr val="bg1"/>
              </a:solidFill>
            </a:endParaRPr>
          </a:p>
        </p:txBody>
      </p:sp>
      <p:pic>
        <p:nvPicPr>
          <p:cNvPr id="32" name="Picture 0" descr="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49" y="1406970"/>
            <a:ext cx="52387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 Box 2"/>
          <p:cNvSpPr txBox="1">
            <a:spLocks noChangeArrowheads="1"/>
          </p:cNvSpPr>
          <p:nvPr/>
        </p:nvSpPr>
        <p:spPr bwMode="auto">
          <a:xfrm>
            <a:off x="4548196" y="1419670"/>
            <a:ext cx="33988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sz="16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Double strand break of DNA</a:t>
            </a:r>
            <a:endParaRPr kumimoji="1" lang="en-GB" sz="16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 Box 4"/>
          <p:cNvSpPr txBox="1">
            <a:spLocks noChangeArrowheads="1"/>
          </p:cNvSpPr>
          <p:nvPr/>
        </p:nvSpPr>
        <p:spPr bwMode="auto">
          <a:xfrm>
            <a:off x="3933374" y="439147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Sugar damage</a:t>
            </a:r>
            <a:endParaRPr kumimoji="1" lang="en-GB"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Line 5"/>
          <p:cNvSpPr>
            <a:spLocks noChangeShapeType="1"/>
          </p:cNvSpPr>
          <p:nvPr/>
        </p:nvSpPr>
        <p:spPr bwMode="auto">
          <a:xfrm flipV="1">
            <a:off x="5152574" y="4010470"/>
            <a:ext cx="457200" cy="45720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7" name="Text Box 6"/>
          <p:cNvSpPr txBox="1">
            <a:spLocks noChangeArrowheads="1"/>
          </p:cNvSpPr>
          <p:nvPr/>
        </p:nvSpPr>
        <p:spPr bwMode="auto">
          <a:xfrm>
            <a:off x="3857174" y="2029270"/>
            <a:ext cx="1295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sz="14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Base damages</a:t>
            </a:r>
            <a:endParaRPr kumimoji="1" lang="en-GB" sz="14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Line 7"/>
          <p:cNvSpPr>
            <a:spLocks noChangeShapeType="1"/>
          </p:cNvSpPr>
          <p:nvPr/>
        </p:nvSpPr>
        <p:spPr bwMode="auto">
          <a:xfrm>
            <a:off x="4542974" y="2257870"/>
            <a:ext cx="152400" cy="99060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39" name="Line 8"/>
          <p:cNvSpPr>
            <a:spLocks noChangeShapeType="1"/>
          </p:cNvSpPr>
          <p:nvPr/>
        </p:nvSpPr>
        <p:spPr bwMode="auto">
          <a:xfrm>
            <a:off x="4542974" y="2257870"/>
            <a:ext cx="587375" cy="804863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40" name="Line 9"/>
          <p:cNvSpPr>
            <a:spLocks noChangeShapeType="1"/>
          </p:cNvSpPr>
          <p:nvPr/>
        </p:nvSpPr>
        <p:spPr bwMode="auto">
          <a:xfrm>
            <a:off x="4542974" y="2257870"/>
            <a:ext cx="1066800" cy="68580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6981374" y="4391470"/>
            <a:ext cx="1371600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kumimoji="1" lang="en-US"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Base damages</a:t>
            </a:r>
            <a:endParaRPr kumimoji="1" lang="en-GB" sz="1400" b="1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kumimoji="1" lang="en-GB" sz="1400" b="1"/>
          </a:p>
        </p:txBody>
      </p:sp>
      <p:sp>
        <p:nvSpPr>
          <p:cNvPr id="42" name="Line 11"/>
          <p:cNvSpPr>
            <a:spLocks noChangeShapeType="1"/>
          </p:cNvSpPr>
          <p:nvPr/>
        </p:nvSpPr>
        <p:spPr bwMode="auto">
          <a:xfrm flipH="1" flipV="1">
            <a:off x="6930574" y="3278633"/>
            <a:ext cx="660400" cy="1112837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sp>
        <p:nvSpPr>
          <p:cNvPr id="43" name="Line 12"/>
          <p:cNvSpPr>
            <a:spLocks noChangeShapeType="1"/>
          </p:cNvSpPr>
          <p:nvPr/>
        </p:nvSpPr>
        <p:spPr bwMode="auto">
          <a:xfrm flipV="1">
            <a:off x="7590974" y="3400870"/>
            <a:ext cx="304800" cy="990600"/>
          </a:xfrm>
          <a:prstGeom prst="line">
            <a:avLst/>
          </a:prstGeom>
          <a:noFill/>
          <a:ln w="9525">
            <a:solidFill>
              <a:srgbClr val="0000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ru-RU"/>
          </a:p>
        </p:txBody>
      </p:sp>
      <p:pic>
        <p:nvPicPr>
          <p:cNvPr id="44" name="Picture 13" descr="вспышка2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237" y="2991295"/>
            <a:ext cx="442912" cy="32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14" descr="вспышка2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849" y="2630933"/>
            <a:ext cx="4429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" name="Прямая со стрелкой 46"/>
          <p:cNvCxnSpPr/>
          <p:nvPr/>
        </p:nvCxnSpPr>
        <p:spPr>
          <a:xfrm>
            <a:off x="6241145" y="1857819"/>
            <a:ext cx="0" cy="3207657"/>
          </a:xfrm>
          <a:prstGeom prst="straightConnector1">
            <a:avLst/>
          </a:prstGeom>
          <a:ln w="444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Прямоугольник 47"/>
          <p:cNvSpPr/>
          <p:nvPr/>
        </p:nvSpPr>
        <p:spPr>
          <a:xfrm>
            <a:off x="145126" y="2680902"/>
            <a:ext cx="320765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sz="3000" dirty="0">
                <a:solidFill>
                  <a:srgbClr val="003366"/>
                </a:solidFill>
                <a:latin typeface="+mj-lt"/>
                <a:cs typeface="Times New Roman" pitchFamily="18" charset="0"/>
              </a:rPr>
              <a:t>Clustered </a:t>
            </a:r>
            <a:r>
              <a:rPr kumimoji="1" lang="en-US" sz="3000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/>
            </a:r>
            <a:br>
              <a:rPr kumimoji="1" lang="en-US" sz="3000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</a:br>
            <a:r>
              <a:rPr kumimoji="1" lang="en-US" sz="3000" dirty="0" smtClean="0">
                <a:solidFill>
                  <a:srgbClr val="003366"/>
                </a:solidFill>
                <a:latin typeface="+mj-lt"/>
                <a:cs typeface="Times New Roman" pitchFamily="18" charset="0"/>
              </a:rPr>
              <a:t>DNA </a:t>
            </a:r>
            <a:r>
              <a:rPr kumimoji="1" lang="en-US" sz="3000" dirty="0">
                <a:solidFill>
                  <a:srgbClr val="003366"/>
                </a:solidFill>
                <a:latin typeface="+mj-lt"/>
                <a:cs typeface="Times New Roman" pitchFamily="18" charset="0"/>
              </a:rPr>
              <a:t>damage</a:t>
            </a: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5919798" y="4866816"/>
            <a:ext cx="21646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kumimoji="1" lang="en-US" sz="16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Particle track</a:t>
            </a:r>
            <a:endParaRPr kumimoji="1" lang="en-GB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089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204686"/>
          </a:xfrm>
          <a:prstGeom prst="rect">
            <a:avLst/>
          </a:prstGeom>
          <a:solidFill>
            <a:srgbClr val="0033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b="1">
              <a:solidFill>
                <a:srgbClr val="FFFF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62864" y="1396528"/>
            <a:ext cx="4397828" cy="3786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>
              <a:lnSpc>
                <a:spcPts val="7500"/>
              </a:lnSpc>
              <a:buFont typeface="Arial" pitchFamily="34" charset="0"/>
              <a:buChar char="•"/>
            </a:pPr>
            <a:r>
              <a:rPr lang="en-US" sz="3000" b="0" dirty="0" smtClean="0">
                <a:solidFill>
                  <a:srgbClr val="003366"/>
                </a:solidFill>
              </a:rPr>
              <a:t>Geant4-DNA Project</a:t>
            </a:r>
          </a:p>
          <a:p>
            <a:pPr marL="285750" indent="-285750" algn="l">
              <a:lnSpc>
                <a:spcPts val="7500"/>
              </a:lnSpc>
              <a:buFont typeface="Arial" pitchFamily="34" charset="0"/>
              <a:buChar char="•"/>
            </a:pPr>
            <a:r>
              <a:rPr lang="en-US" sz="3000" b="0" dirty="0" smtClean="0">
                <a:solidFill>
                  <a:srgbClr val="003366"/>
                </a:solidFill>
              </a:rPr>
              <a:t>PARTRACK</a:t>
            </a:r>
          </a:p>
          <a:p>
            <a:pPr marL="285750" indent="-285750" algn="l">
              <a:lnSpc>
                <a:spcPts val="7500"/>
              </a:lnSpc>
              <a:buFont typeface="Arial" pitchFamily="34" charset="0"/>
              <a:buChar char="•"/>
            </a:pPr>
            <a:r>
              <a:rPr lang="en-US" sz="3000" b="0" dirty="0" smtClean="0">
                <a:solidFill>
                  <a:srgbClr val="003366"/>
                </a:solidFill>
              </a:rPr>
              <a:t>KURBUC</a:t>
            </a:r>
          </a:p>
          <a:p>
            <a:pPr marL="285750" indent="-285750" algn="l">
              <a:lnSpc>
                <a:spcPts val="7500"/>
              </a:lnSpc>
              <a:buFont typeface="Arial" pitchFamily="34" charset="0"/>
              <a:buChar char="•"/>
            </a:pPr>
            <a:r>
              <a:rPr lang="en-US" sz="3000" b="0" dirty="0" smtClean="0">
                <a:solidFill>
                  <a:srgbClr val="003366"/>
                </a:solidFill>
              </a:rPr>
              <a:t>RITRACKS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6572" y="150167"/>
            <a:ext cx="848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Monte-Carlo codes to simulate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particle track structure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31550" y="4683868"/>
            <a:ext cx="58063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 smtClean="0">
                <a:solidFill>
                  <a:srgbClr val="0000FF"/>
                </a:solidFill>
              </a:rPr>
              <a:t>https://software.nasa.gov/software/MSC-25937-1 </a:t>
            </a:r>
            <a:endParaRPr lang="ru-RU" sz="2000" b="0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97204" y="2719195"/>
            <a:ext cx="60597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000" b="0" dirty="0">
                <a:solidFill>
                  <a:srgbClr val="0000FF"/>
                </a:solidFill>
              </a:rPr>
              <a:t>http://www.sciencedirect.com/science/article/pii/S0027510711000194</a:t>
            </a:r>
            <a:endParaRPr lang="ru-RU" sz="2000" b="0" dirty="0">
              <a:solidFill>
                <a:srgbClr val="0000FF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19325" y="1824557"/>
            <a:ext cx="26308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0" dirty="0">
                <a:solidFill>
                  <a:srgbClr val="0000FF"/>
                </a:solidFill>
              </a:rPr>
              <a:t>http://geant4-dna.org/</a:t>
            </a:r>
            <a:endParaRPr lang="ru-RU" sz="2000" b="0" dirty="0">
              <a:solidFill>
                <a:srgbClr val="0000FF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677886" y="3662623"/>
            <a:ext cx="64370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GB" sz="2000" b="0" dirty="0">
                <a:solidFill>
                  <a:srgbClr val="0000FF"/>
                </a:solidFill>
              </a:rPr>
              <a:t>https://www.har.mrc.ac.uk/kurbuc-monte-carlo-electron-track-structure-code-range-10-10-mev-water</a:t>
            </a:r>
            <a:endParaRPr lang="ru-RU" sz="2000" b="0" dirty="0">
              <a:solidFill>
                <a:srgbClr val="0000FF"/>
              </a:solidFill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674915" y="2286000"/>
            <a:ext cx="6437086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3528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JINR_e">
  <a:themeElements>
    <a:clrScheme name="1_JINR_e 1">
      <a:dk1>
        <a:srgbClr val="00354E"/>
      </a:dk1>
      <a:lt1>
        <a:srgbClr val="EAEAEA"/>
      </a:lt1>
      <a:dk2>
        <a:srgbClr val="006699"/>
      </a:dk2>
      <a:lt2>
        <a:srgbClr val="CCECFF"/>
      </a:lt2>
      <a:accent1>
        <a:srgbClr val="006699"/>
      </a:accent1>
      <a:accent2>
        <a:srgbClr val="6699FF"/>
      </a:accent2>
      <a:accent3>
        <a:srgbClr val="AAB8CA"/>
      </a:accent3>
      <a:accent4>
        <a:srgbClr val="C8C8C8"/>
      </a:accent4>
      <a:accent5>
        <a:srgbClr val="AAB8CA"/>
      </a:accent5>
      <a:accent6>
        <a:srgbClr val="5C8AE7"/>
      </a:accent6>
      <a:hlink>
        <a:srgbClr val="CCCCFF"/>
      </a:hlink>
      <a:folHlink>
        <a:srgbClr val="5E6FD4"/>
      </a:folHlink>
    </a:clrScheme>
    <a:fontScheme name="1_JINR_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JINR_e 1">
        <a:dk1>
          <a:srgbClr val="00354E"/>
        </a:dk1>
        <a:lt1>
          <a:srgbClr val="EAEAEA"/>
        </a:lt1>
        <a:dk2>
          <a:srgbClr val="006699"/>
        </a:dk2>
        <a:lt2>
          <a:srgbClr val="CCECFF"/>
        </a:lt2>
        <a:accent1>
          <a:srgbClr val="006699"/>
        </a:accent1>
        <a:accent2>
          <a:srgbClr val="6699FF"/>
        </a:accent2>
        <a:accent3>
          <a:srgbClr val="AAB8CA"/>
        </a:accent3>
        <a:accent4>
          <a:srgbClr val="C8C8C8"/>
        </a:accent4>
        <a:accent5>
          <a:srgbClr val="AAB8CA"/>
        </a:accent5>
        <a:accent6>
          <a:srgbClr val="5C8AE7"/>
        </a:accent6>
        <a:hlink>
          <a:srgbClr val="CCCCFF"/>
        </a:hlink>
        <a:folHlink>
          <a:srgbClr val="5E6FD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JINR_e 2">
        <a:dk1>
          <a:srgbClr val="000080"/>
        </a:dk1>
        <a:lt1>
          <a:srgbClr val="FFFFFF"/>
        </a:lt1>
        <a:dk2>
          <a:srgbClr val="3366CC"/>
        </a:dk2>
        <a:lt2>
          <a:srgbClr val="7A7C93"/>
        </a:lt2>
        <a:accent1>
          <a:srgbClr val="006699"/>
        </a:accent1>
        <a:accent2>
          <a:srgbClr val="6699FF"/>
        </a:accent2>
        <a:accent3>
          <a:srgbClr val="FFFFFF"/>
        </a:accent3>
        <a:accent4>
          <a:srgbClr val="00006C"/>
        </a:accent4>
        <a:accent5>
          <a:srgbClr val="AAB8CA"/>
        </a:accent5>
        <a:accent6>
          <a:srgbClr val="5C8AE7"/>
        </a:accent6>
        <a:hlink>
          <a:srgbClr val="9933FF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INR_e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969696"/>
        </a:accent1>
        <a:accent2>
          <a:srgbClr val="CBCBCB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B8B8B8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INR_e 4">
        <a:dk1>
          <a:srgbClr val="660066"/>
        </a:dk1>
        <a:lt1>
          <a:srgbClr val="EAEAEA"/>
        </a:lt1>
        <a:dk2>
          <a:srgbClr val="3366CC"/>
        </a:dk2>
        <a:lt2>
          <a:srgbClr val="7A7C93"/>
        </a:lt2>
        <a:accent1>
          <a:srgbClr val="00CCCC"/>
        </a:accent1>
        <a:accent2>
          <a:srgbClr val="CC66FF"/>
        </a:accent2>
        <a:accent3>
          <a:srgbClr val="F3F3F3"/>
        </a:accent3>
        <a:accent4>
          <a:srgbClr val="560056"/>
        </a:accent4>
        <a:accent5>
          <a:srgbClr val="AAE2E2"/>
        </a:accent5>
        <a:accent6>
          <a:srgbClr val="B95CE7"/>
        </a:accent6>
        <a:hlink>
          <a:srgbClr val="FF9966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JINR_e 5">
        <a:dk1>
          <a:srgbClr val="00354E"/>
        </a:dk1>
        <a:lt1>
          <a:srgbClr val="EAEAEA"/>
        </a:lt1>
        <a:dk2>
          <a:srgbClr val="6D67AA"/>
        </a:dk2>
        <a:lt2>
          <a:srgbClr val="CCCCFF"/>
        </a:lt2>
        <a:accent1>
          <a:srgbClr val="6600CC"/>
        </a:accent1>
        <a:accent2>
          <a:srgbClr val="9999FF"/>
        </a:accent2>
        <a:accent3>
          <a:srgbClr val="BAB8D2"/>
        </a:accent3>
        <a:accent4>
          <a:srgbClr val="C8C8C8"/>
        </a:accent4>
        <a:accent5>
          <a:srgbClr val="B8AAE2"/>
        </a:accent5>
        <a:accent6>
          <a:srgbClr val="8A8AE7"/>
        </a:accent6>
        <a:hlink>
          <a:srgbClr val="CCCCFF"/>
        </a:hlink>
        <a:folHlink>
          <a:srgbClr val="9D70B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JINR_e 6">
        <a:dk1>
          <a:srgbClr val="003366"/>
        </a:dk1>
        <a:lt1>
          <a:srgbClr val="EAEAEA"/>
        </a:lt1>
        <a:dk2>
          <a:srgbClr val="009999"/>
        </a:dk2>
        <a:lt2>
          <a:srgbClr val="FFFFFF"/>
        </a:lt2>
        <a:accent1>
          <a:srgbClr val="008080"/>
        </a:accent1>
        <a:accent2>
          <a:srgbClr val="00CCCC"/>
        </a:accent2>
        <a:accent3>
          <a:srgbClr val="AACACA"/>
        </a:accent3>
        <a:accent4>
          <a:srgbClr val="C8C8C8"/>
        </a:accent4>
        <a:accent5>
          <a:srgbClr val="AAC0C0"/>
        </a:accent5>
        <a:accent6>
          <a:srgbClr val="00B9B9"/>
        </a:accent6>
        <a:hlink>
          <a:srgbClr val="A7DDE1"/>
        </a:hlink>
        <a:folHlink>
          <a:srgbClr val="FF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sample">
  <a:themeElements>
    <a:clrScheme name="sample 4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35C9C2"/>
      </a:accent1>
      <a:accent2>
        <a:srgbClr val="398AC7"/>
      </a:accent2>
      <a:accent3>
        <a:srgbClr val="FFFFFF"/>
      </a:accent3>
      <a:accent4>
        <a:srgbClr val="000000"/>
      </a:accent4>
      <a:accent5>
        <a:srgbClr val="AEE1DD"/>
      </a:accent5>
      <a:accent6>
        <a:srgbClr val="337DB4"/>
      </a:accent6>
      <a:hlink>
        <a:srgbClr val="8BBC00"/>
      </a:hlink>
      <a:folHlink>
        <a:srgbClr val="6D50CA"/>
      </a:folHlink>
    </a:clrScheme>
    <a:fontScheme name="sample">
      <a:majorFont>
        <a:latin typeface="Tahoma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000000"/>
        </a:dk1>
        <a:lt1>
          <a:srgbClr val="FFFFFF"/>
        </a:lt1>
        <a:dk2>
          <a:srgbClr val="1640B6"/>
        </a:dk2>
        <a:lt2>
          <a:srgbClr val="B2B2B2"/>
        </a:lt2>
        <a:accent1>
          <a:srgbClr val="48BDEC"/>
        </a:accent1>
        <a:accent2>
          <a:srgbClr val="E68402"/>
        </a:accent2>
        <a:accent3>
          <a:srgbClr val="FFFFFF"/>
        </a:accent3>
        <a:accent4>
          <a:srgbClr val="000000"/>
        </a:accent4>
        <a:accent5>
          <a:srgbClr val="B1DBF4"/>
        </a:accent5>
        <a:accent6>
          <a:srgbClr val="D07702"/>
        </a:accent6>
        <a:hlink>
          <a:srgbClr val="339966"/>
        </a:hlink>
        <a:folHlink>
          <a:srgbClr val="7E88E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9426B"/>
        </a:dk1>
        <a:lt1>
          <a:srgbClr val="FFFFFF"/>
        </a:lt1>
        <a:dk2>
          <a:srgbClr val="008080"/>
        </a:dk2>
        <a:lt2>
          <a:srgbClr val="B2B2B2"/>
        </a:lt2>
        <a:accent1>
          <a:srgbClr val="35C9C2"/>
        </a:accent1>
        <a:accent2>
          <a:srgbClr val="398AC7"/>
        </a:accent2>
        <a:accent3>
          <a:srgbClr val="FFFFFF"/>
        </a:accent3>
        <a:accent4>
          <a:srgbClr val="14375A"/>
        </a:accent4>
        <a:accent5>
          <a:srgbClr val="AEE1DD"/>
        </a:accent5>
        <a:accent6>
          <a:srgbClr val="337DB4"/>
        </a:accent6>
        <a:hlink>
          <a:srgbClr val="8BBC00"/>
        </a:hlink>
        <a:folHlink>
          <a:srgbClr val="6D50C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25095D"/>
        </a:dk1>
        <a:lt1>
          <a:srgbClr val="FFFFFF"/>
        </a:lt1>
        <a:dk2>
          <a:srgbClr val="235752"/>
        </a:dk2>
        <a:lt2>
          <a:srgbClr val="B2B2B2"/>
        </a:lt2>
        <a:accent1>
          <a:srgbClr val="DAAF34"/>
        </a:accent1>
        <a:accent2>
          <a:srgbClr val="6F9A3C"/>
        </a:accent2>
        <a:accent3>
          <a:srgbClr val="FFFFFF"/>
        </a:accent3>
        <a:accent4>
          <a:srgbClr val="1E064E"/>
        </a:accent4>
        <a:accent5>
          <a:srgbClr val="EAD4AE"/>
        </a:accent5>
        <a:accent6>
          <a:srgbClr val="648B35"/>
        </a:accent6>
        <a:hlink>
          <a:srgbClr val="8DAED9"/>
        </a:hlink>
        <a:folHlink>
          <a:srgbClr val="A8CB7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5C9C2"/>
        </a:accent1>
        <a:accent2>
          <a:srgbClr val="398AC7"/>
        </a:accent2>
        <a:accent3>
          <a:srgbClr val="FFFFFF"/>
        </a:accent3>
        <a:accent4>
          <a:srgbClr val="000000"/>
        </a:accent4>
        <a:accent5>
          <a:srgbClr val="AEE1DD"/>
        </a:accent5>
        <a:accent6>
          <a:srgbClr val="337DB4"/>
        </a:accent6>
        <a:hlink>
          <a:srgbClr val="8BBC00"/>
        </a:hlink>
        <a:folHlink>
          <a:srgbClr val="6D50C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Оформление по умолчанию">
  <a:themeElements>
    <a:clrScheme name="2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_Оформление по умолчанию">
  <a:themeElements>
    <a:clrScheme name="4_Оформление по умолчанию 3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E2"/>
      </a:accent3>
      <a:accent4>
        <a:srgbClr val="000000"/>
      </a:accent4>
      <a:accent5>
        <a:srgbClr val="ADCAAD"/>
      </a:accent5>
      <a:accent6>
        <a:srgbClr val="730000"/>
      </a:accent6>
      <a:hlink>
        <a:srgbClr val="0033CC"/>
      </a:hlink>
      <a:folHlink>
        <a:srgbClr val="FFCC66"/>
      </a:folHlink>
    </a:clrScheme>
    <a:fontScheme name="4_Оформление по умолчанию">
      <a:majorFont>
        <a:latin typeface="Arial Unicode MS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Оформление по умолчанию">
  <a:themeElements>
    <a:clrScheme name="3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5_Оформление по умолчанию">
  <a:themeElements>
    <a:clrScheme name="5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6_Оформление по умолчанию">
  <a:themeElements>
    <a:clrScheme name="6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7_Оформление по умолчанию">
  <a:themeElements>
    <a:clrScheme name="6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8_Оформление по умолчанию">
  <a:themeElements>
    <a:clrScheme name="6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6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6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6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6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Специальное оформление">
  <a:themeElements>
    <a:clrScheme name="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Специальное оформление">
  <a:themeElements>
    <a:clrScheme name="3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Специальное оформление">
  <a:themeElements>
    <a:clrScheme name="7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7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Специальное оформление">
  <a:themeElements>
    <a:clrScheme name="1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Специальное оформление">
  <a:themeElements>
    <a:clrScheme name="2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Оформление по умолчанию">
  <a:themeElements>
    <a:clrScheme name="1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Специальное оформление">
  <a:themeElements>
    <a:clrScheme name="4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Специальное оформление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27523</TotalTime>
  <Words>1281</Words>
  <Application>Microsoft Office PowerPoint</Application>
  <PresentationFormat>Экран (4:3)</PresentationFormat>
  <Paragraphs>264</Paragraphs>
  <Slides>35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17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53" baseType="lpstr">
      <vt:lpstr>1_JINR_e</vt:lpstr>
      <vt:lpstr>Специальное оформление</vt:lpstr>
      <vt:lpstr>3_Специальное оформление</vt:lpstr>
      <vt:lpstr>7_Специальное оформление</vt:lpstr>
      <vt:lpstr>1_Специальное оформление</vt:lpstr>
      <vt:lpstr>2_Специальное оформление</vt:lpstr>
      <vt:lpstr>1_Оформление по умолчанию</vt:lpstr>
      <vt:lpstr>Globe</vt:lpstr>
      <vt:lpstr>4_Специальное оформление</vt:lpstr>
      <vt:lpstr>sample</vt:lpstr>
      <vt:lpstr>2_Оформление по умолчанию</vt:lpstr>
      <vt:lpstr>4_Оформление по умолчанию</vt:lpstr>
      <vt:lpstr>3_Оформление по умолчанию</vt:lpstr>
      <vt:lpstr>5_Оформление по умолчанию</vt:lpstr>
      <vt:lpstr>6_Оформление по умолчанию</vt:lpstr>
      <vt:lpstr>7_Оформление по умолчанию</vt:lpstr>
      <vt:lpstr>8_Оформление по умолчанию</vt:lpstr>
      <vt:lpstr>MathType 6.0 Equation</vt:lpstr>
      <vt:lpstr>Презентация PowerPoint</vt:lpstr>
      <vt:lpstr>Introduction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Diagram of a computational model for SOS-repair</vt:lpstr>
      <vt:lpstr>Equations of the model</vt:lpstr>
      <vt:lpstr>Презентация PowerPoint</vt:lpstr>
      <vt:lpstr>Sample results: DNA polymerase V concentration</vt:lpstr>
      <vt:lpstr>Sample results: Mutation frequency in bacteria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LRB JINR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LRB meeting March</dc:title>
  <dc:creator>Oleg</dc:creator>
  <cp:lastModifiedBy>user</cp:lastModifiedBy>
  <cp:revision>412</cp:revision>
  <dcterms:created xsi:type="dcterms:W3CDTF">2003-11-09T09:53:13Z</dcterms:created>
  <dcterms:modified xsi:type="dcterms:W3CDTF">2017-07-03T19:20:39Z</dcterms:modified>
</cp:coreProperties>
</file>