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82" r:id="rId2"/>
    <p:sldId id="289" r:id="rId3"/>
    <p:sldId id="290" r:id="rId4"/>
    <p:sldId id="291" r:id="rId5"/>
    <p:sldId id="292" r:id="rId6"/>
    <p:sldId id="325" r:id="rId7"/>
    <p:sldId id="326" r:id="rId8"/>
    <p:sldId id="327" r:id="rId9"/>
    <p:sldId id="328" r:id="rId10"/>
    <p:sldId id="329" r:id="rId11"/>
    <p:sldId id="294" r:id="rId12"/>
    <p:sldId id="330" r:id="rId13"/>
    <p:sldId id="331" r:id="rId14"/>
    <p:sldId id="332" r:id="rId15"/>
    <p:sldId id="293" r:id="rId16"/>
    <p:sldId id="333"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50" r:id="rId35"/>
    <p:sldId id="312" r:id="rId36"/>
    <p:sldId id="313" r:id="rId37"/>
    <p:sldId id="316" r:id="rId38"/>
    <p:sldId id="317" r:id="rId39"/>
    <p:sldId id="318" r:id="rId40"/>
    <p:sldId id="319" r:id="rId41"/>
    <p:sldId id="320" r:id="rId42"/>
    <p:sldId id="321" r:id="rId43"/>
    <p:sldId id="322" r:id="rId44"/>
    <p:sldId id="323" r:id="rId45"/>
    <p:sldId id="352" r:id="rId46"/>
    <p:sldId id="353" r:id="rId47"/>
    <p:sldId id="354" r:id="rId48"/>
    <p:sldId id="355" r:id="rId49"/>
    <p:sldId id="356" r:id="rId50"/>
    <p:sldId id="357" r:id="rId51"/>
    <p:sldId id="358" r:id="rId52"/>
    <p:sldId id="359" r:id="rId53"/>
    <p:sldId id="360" r:id="rId54"/>
    <p:sldId id="361" r:id="rId55"/>
    <p:sldId id="346" r:id="rId56"/>
    <p:sldId id="347" r:id="rId57"/>
    <p:sldId id="348" r:id="rId58"/>
    <p:sldId id="351" r:id="rId59"/>
    <p:sldId id="256" r:id="rId60"/>
    <p:sldId id="257" r:id="rId61"/>
    <p:sldId id="258" r:id="rId62"/>
    <p:sldId id="259" r:id="rId63"/>
    <p:sldId id="260" r:id="rId64"/>
    <p:sldId id="261" r:id="rId65"/>
    <p:sldId id="262" r:id="rId66"/>
    <p:sldId id="263" r:id="rId67"/>
    <p:sldId id="264" r:id="rId68"/>
    <p:sldId id="281" r:id="rId69"/>
    <p:sldId id="266" r:id="rId70"/>
    <p:sldId id="267" r:id="rId71"/>
    <p:sldId id="268" r:id="rId72"/>
    <p:sldId id="269" r:id="rId73"/>
    <p:sldId id="270" r:id="rId74"/>
    <p:sldId id="271" r:id="rId75"/>
    <p:sldId id="272" r:id="rId76"/>
    <p:sldId id="275" r:id="rId77"/>
    <p:sldId id="276" r:id="rId78"/>
    <p:sldId id="277" r:id="rId79"/>
    <p:sldId id="283" r:id="rId80"/>
    <p:sldId id="279" r:id="rId81"/>
    <p:sldId id="280" r:id="rId82"/>
    <p:sldId id="287" r:id="rId83"/>
    <p:sldId id="288" r:id="rId84"/>
    <p:sldId id="334" r:id="rId85"/>
    <p:sldId id="28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6"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C76B6-BCD7-4E04-AF20-F0F2FF0ED705}" type="datetimeFigureOut">
              <a:rPr lang="en-GB" smtClean="0"/>
              <a:t>04/07/2017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A58C9-4B54-4A53-AFBE-E316BC25AA88}" type="slidenum">
              <a:rPr lang="en-GB" smtClean="0"/>
              <a:t>‹#›</a:t>
            </a:fld>
            <a:endParaRPr lang="en-GB"/>
          </a:p>
        </p:txBody>
      </p:sp>
    </p:spTree>
    <p:extLst>
      <p:ext uri="{BB962C8B-B14F-4D97-AF65-F5344CB8AC3E}">
        <p14:creationId xmlns:p14="http://schemas.microsoft.com/office/powerpoint/2010/main" val="192227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artinos.org/neurorecovery/technology.htm#MRI" TargetMode="External"/><Relationship Id="rId7" Type="http://schemas.openxmlformats.org/officeDocument/2006/relationships/hyperlink" Target="http://www.martinos.org/neurorecovery/technology.htm#sensor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martinos.org/neurorecovery/technology.htm#MEG" TargetMode="External"/><Relationship Id="rId5" Type="http://schemas.openxmlformats.org/officeDocument/2006/relationships/hyperlink" Target="http://www.martinos.org/neurorecovery/technology.htm#DTI" TargetMode="External"/><Relationship Id="rId4" Type="http://schemas.openxmlformats.org/officeDocument/2006/relationships/hyperlink" Target="http://www.martinos.org/neurorecovery/technology.htm#fMR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B1C0D1D2-DFEC-47CA-9F77-BF45A24FD765}" type="slidenum">
              <a:rPr lang="en-US" sz="1200" b="0" smtClean="0"/>
              <a:pPr eaLnBrk="1" hangingPunct="1"/>
              <a:t>1</a:t>
            </a:fld>
            <a:endParaRPr lang="en-US" sz="1200" b="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ar-SA" dirty="0" smtClean="0"/>
          </a:p>
        </p:txBody>
      </p:sp>
    </p:spTree>
    <p:extLst>
      <p:ext uri="{BB962C8B-B14F-4D97-AF65-F5344CB8AC3E}">
        <p14:creationId xmlns:p14="http://schemas.microsoft.com/office/powerpoint/2010/main" val="86880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Figure. 6. Communities in Karate and Opsahl_11 networks. (A)</a:t>
            </a:r>
            <a:r>
              <a:rPr lang="en-GB" sz="1200" kern="1200" dirty="0" smtClean="0">
                <a:solidFill>
                  <a:schemeClr val="tx1"/>
                </a:solidFill>
                <a:effectLst/>
                <a:latin typeface="+mn-lt"/>
                <a:ea typeface="+mn-ea"/>
                <a:cs typeface="+mn-cs"/>
              </a:rPr>
              <a:t> and </a:t>
            </a:r>
            <a:r>
              <a:rPr lang="en-GB" sz="1200" b="1" kern="1200" dirty="0" smtClean="0">
                <a:solidFill>
                  <a:schemeClr val="tx1"/>
                </a:solidFill>
                <a:effectLst/>
                <a:latin typeface="+mn-lt"/>
                <a:ea typeface="+mn-ea"/>
                <a:cs typeface="+mn-cs"/>
              </a:rPr>
              <a:t>(B)</a:t>
            </a:r>
            <a:r>
              <a:rPr lang="en-GB" sz="1200" kern="1200" dirty="0" smtClean="0">
                <a:solidFill>
                  <a:schemeClr val="tx1"/>
                </a:solidFill>
                <a:effectLst/>
                <a:latin typeface="+mn-lt"/>
                <a:ea typeface="+mn-ea"/>
                <a:cs typeface="+mn-cs"/>
              </a:rPr>
              <a:t> show the Karate network embedded with EBC-</a:t>
            </a:r>
            <a:r>
              <a:rPr lang="en-GB" sz="1200" kern="1200" dirty="0" err="1" smtClean="0">
                <a:solidFill>
                  <a:schemeClr val="tx1"/>
                </a:solidFill>
                <a:effectLst/>
                <a:latin typeface="+mn-lt"/>
                <a:ea typeface="+mn-ea"/>
                <a:cs typeface="+mn-cs"/>
              </a:rPr>
              <a:t>ncISO</a:t>
            </a:r>
            <a:r>
              <a:rPr lang="en-GB" sz="1200" kern="1200" dirty="0" smtClean="0">
                <a:solidFill>
                  <a:schemeClr val="tx1"/>
                </a:solidFill>
                <a:effectLst/>
                <a:latin typeface="+mn-lt"/>
                <a:ea typeface="+mn-ea"/>
                <a:cs typeface="+mn-cs"/>
              </a:rPr>
              <a:t>-EA and RA-MCE-EA. The network represents the friendship between the members of a university karate club in the US. The two real communities are highlighted, they are formed by a split of the club into two parts, each following one trainer. The NMI obtained by the Louvain community detection algorithm is reported, where the embedding coordinates were used to weight the input matrix: observed links are weighted using the hyperbolic distances between the nodes and non-observed links using the hyperbolic shortest paths (see Methods for details). NMI is the normalized mutual information and represents the shared information between two distributions, normalized between 0 and 1, where 1 indicates that the communities detected by the algorithm perfectly correspond to the ground truth communities (see Methods for details).</a:t>
            </a:r>
            <a:r>
              <a:rPr lang="en-GB" sz="1200" b="1" kern="1200" dirty="0" smtClean="0">
                <a:solidFill>
                  <a:schemeClr val="tx1"/>
                </a:solidFill>
                <a:effectLst/>
                <a:latin typeface="+mn-lt"/>
                <a:ea typeface="+mn-ea"/>
                <a:cs typeface="+mn-cs"/>
              </a:rPr>
              <a:t> (C)</a:t>
            </a:r>
            <a:r>
              <a:rPr lang="en-GB" sz="1200" kern="1200" dirty="0" smtClean="0">
                <a:solidFill>
                  <a:schemeClr val="tx1"/>
                </a:solidFill>
                <a:effectLst/>
                <a:latin typeface="+mn-lt"/>
                <a:ea typeface="+mn-ea"/>
                <a:cs typeface="+mn-cs"/>
              </a:rPr>
              <a:t> and </a:t>
            </a:r>
            <a:r>
              <a:rPr lang="en-GB" sz="1200" b="1" kern="1200" dirty="0" smtClean="0">
                <a:solidFill>
                  <a:schemeClr val="tx1"/>
                </a:solidFill>
                <a:effectLst/>
                <a:latin typeface="+mn-lt"/>
                <a:ea typeface="+mn-ea"/>
                <a:cs typeface="+mn-cs"/>
              </a:rPr>
              <a:t>(D)</a:t>
            </a:r>
            <a:r>
              <a:rPr lang="en-GB" sz="1200" kern="1200" dirty="0" smtClean="0">
                <a:solidFill>
                  <a:schemeClr val="tx1"/>
                </a:solidFill>
                <a:effectLst/>
                <a:latin typeface="+mn-lt"/>
                <a:ea typeface="+mn-ea"/>
                <a:cs typeface="+mn-cs"/>
              </a:rPr>
              <a:t> show the Opsahl_11 network embedded with RA-</a:t>
            </a:r>
            <a:r>
              <a:rPr lang="en-GB" sz="1200" kern="1200" dirty="0" err="1" smtClean="0">
                <a:solidFill>
                  <a:schemeClr val="tx1"/>
                </a:solidFill>
                <a:effectLst/>
                <a:latin typeface="+mn-lt"/>
                <a:ea typeface="+mn-ea"/>
                <a:cs typeface="+mn-cs"/>
              </a:rPr>
              <a:t>ncMCE</a:t>
            </a:r>
            <a:r>
              <a:rPr lang="en-GB" sz="1200" kern="1200" dirty="0" smtClean="0">
                <a:solidFill>
                  <a:schemeClr val="tx1"/>
                </a:solidFill>
                <a:effectLst/>
                <a:latin typeface="+mn-lt"/>
                <a:ea typeface="+mn-ea"/>
                <a:cs typeface="+mn-cs"/>
              </a:rPr>
              <a:t>-EA and RA-MCE-EA. This is a type of intra-organisational network where a link indicates that the connected employees have both awareness of each other’s knowledge and skills on the job. The four real communities are highlighted, they are related with the location of the employers. All the approaches here adopted are adjusted according to EA strategy, although this is not explicitly reported in the subtitles for brevity. Note that the angular coordinates of the embedding in (B) and (D) have been aligned for a better visualization respectively to the ones in (A) and (C), as described for the scatterplots in Fig. 4A.</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E12401E3-D918-4E36-B4B2-A98A051E9E56}" type="slidenum">
              <a:rPr lang="en-US" smtClean="0"/>
              <a:t>30</a:t>
            </a:fld>
            <a:endParaRPr lang="en-US"/>
          </a:p>
        </p:txBody>
      </p:sp>
    </p:spTree>
    <p:extLst>
      <p:ext uri="{BB962C8B-B14F-4D97-AF65-F5344CB8AC3E}">
        <p14:creationId xmlns:p14="http://schemas.microsoft.com/office/powerpoint/2010/main" val="12907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smtClean="0">
                <a:solidFill>
                  <a:schemeClr val="tx1"/>
                </a:solidFill>
                <a:effectLst/>
                <a:latin typeface="+mn-lt"/>
                <a:ea typeface="+mn-ea"/>
                <a:cs typeface="+mn-cs"/>
              </a:rPr>
              <a:t>Research Technology</a:t>
            </a:r>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currently use structural magnetic resonance imaging (</a:t>
            </a:r>
            <a:r>
              <a:rPr lang="en-GB" sz="1200" kern="1200" dirty="0" smtClean="0">
                <a:solidFill>
                  <a:schemeClr val="tx1"/>
                </a:solidFill>
                <a:effectLst/>
                <a:latin typeface="+mn-lt"/>
                <a:ea typeface="+mn-ea"/>
                <a:cs typeface="+mn-cs"/>
                <a:hlinkClick r:id="rId3"/>
              </a:rPr>
              <a:t>MRI</a:t>
            </a:r>
            <a:r>
              <a:rPr lang="en-GB" sz="1200" kern="1200" dirty="0" smtClean="0">
                <a:solidFill>
                  <a:schemeClr val="tx1"/>
                </a:solidFill>
                <a:effectLst/>
                <a:latin typeface="+mn-lt"/>
                <a:ea typeface="+mn-ea"/>
                <a:cs typeface="+mn-cs"/>
              </a:rPr>
              <a:t>), functional magnetic resonance imaging (</a:t>
            </a:r>
            <a:r>
              <a:rPr lang="en-GB" sz="1200" kern="1200" dirty="0" smtClean="0">
                <a:solidFill>
                  <a:schemeClr val="tx1"/>
                </a:solidFill>
                <a:effectLst/>
                <a:latin typeface="+mn-lt"/>
                <a:ea typeface="+mn-ea"/>
                <a:cs typeface="+mn-cs"/>
                <a:hlinkClick r:id="rId4"/>
              </a:rPr>
              <a:t>fMRI</a:t>
            </a:r>
            <a:r>
              <a:rPr lang="en-GB" sz="1200" kern="1200" dirty="0" smtClean="0">
                <a:solidFill>
                  <a:schemeClr val="tx1"/>
                </a:solidFill>
                <a:effectLst/>
                <a:latin typeface="+mn-lt"/>
                <a:ea typeface="+mn-ea"/>
                <a:cs typeface="+mn-cs"/>
              </a:rPr>
              <a:t>), diffusion tensor imaging (</a:t>
            </a:r>
            <a:r>
              <a:rPr lang="en-GB" sz="1200" kern="1200" dirty="0" smtClean="0">
                <a:solidFill>
                  <a:schemeClr val="tx1"/>
                </a:solidFill>
                <a:effectLst/>
                <a:latin typeface="+mn-lt"/>
                <a:ea typeface="+mn-ea"/>
                <a:cs typeface="+mn-cs"/>
                <a:hlinkClick r:id="rId5"/>
              </a:rPr>
              <a:t>DTI</a:t>
            </a:r>
            <a:r>
              <a:rPr lang="en-GB" sz="1200" kern="1200" dirty="0" smtClean="0">
                <a:solidFill>
                  <a:schemeClr val="tx1"/>
                </a:solidFill>
                <a:effectLst/>
                <a:latin typeface="+mn-lt"/>
                <a:ea typeface="+mn-ea"/>
                <a:cs typeface="+mn-cs"/>
              </a:rPr>
              <a:t>), and magnetoencephalography (</a:t>
            </a:r>
            <a:r>
              <a:rPr lang="en-GB" sz="1200" kern="1200" dirty="0" smtClean="0">
                <a:solidFill>
                  <a:schemeClr val="tx1"/>
                </a:solidFill>
                <a:effectLst/>
                <a:latin typeface="+mn-lt"/>
                <a:ea typeface="+mn-ea"/>
                <a:cs typeface="+mn-cs"/>
                <a:hlinkClick r:id="rId6"/>
              </a:rPr>
              <a:t>MEG</a:t>
            </a:r>
            <a:r>
              <a:rPr lang="en-GB" sz="1200" kern="1200" dirty="0" smtClean="0">
                <a:solidFill>
                  <a:schemeClr val="tx1"/>
                </a:solidFill>
                <a:effectLst/>
                <a:latin typeface="+mn-lt"/>
                <a:ea typeface="+mn-ea"/>
                <a:cs typeface="+mn-cs"/>
              </a:rPr>
              <a:t>) to study the functional and structural determinants of movement recovery after stroke. We have also developed a set of </a:t>
            </a:r>
            <a:r>
              <a:rPr lang="en-GB" sz="1200" kern="1200" dirty="0" smtClean="0">
                <a:solidFill>
                  <a:schemeClr val="tx1"/>
                </a:solidFill>
                <a:effectLst/>
                <a:latin typeface="+mn-lt"/>
                <a:ea typeface="+mn-ea"/>
                <a:cs typeface="+mn-cs"/>
                <a:hlinkClick r:id="rId7"/>
              </a:rPr>
              <a:t>sensors</a:t>
            </a:r>
            <a:r>
              <a:rPr lang="en-GB" sz="1200" kern="1200" dirty="0" smtClean="0">
                <a:solidFill>
                  <a:schemeClr val="tx1"/>
                </a:solidFill>
                <a:effectLst/>
                <a:latin typeface="+mn-lt"/>
                <a:ea typeface="+mn-ea"/>
                <a:cs typeface="+mn-cs"/>
              </a:rPr>
              <a:t> for measuring hand motion during imaging studies.</a:t>
            </a:r>
          </a:p>
          <a:p>
            <a:r>
              <a:rPr lang="en-GB" sz="1200" b="1" i="1" kern="1200" dirty="0" smtClean="0">
                <a:solidFill>
                  <a:schemeClr val="tx1"/>
                </a:solidFill>
                <a:effectLst/>
                <a:latin typeface="+mn-lt"/>
                <a:ea typeface="+mn-ea"/>
                <a:cs typeface="+mn-cs"/>
              </a:rPr>
              <a:t>Structural Magnetic Resonance Imaging (MRI)</a:t>
            </a:r>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Magnetic resonance imaging can be used to obtain high-resolution images of the anatomy of the brain. We use these images to build a model of each subject's cortex and combine these cortical models together with images of brain activity (</a:t>
            </a:r>
            <a:r>
              <a:rPr lang="en-GB" sz="1200" kern="1200" dirty="0" smtClean="0">
                <a:solidFill>
                  <a:schemeClr val="tx1"/>
                </a:solidFill>
                <a:effectLst/>
                <a:latin typeface="+mn-lt"/>
                <a:ea typeface="+mn-ea"/>
                <a:cs typeface="+mn-cs"/>
                <a:hlinkClick r:id="rId4"/>
              </a:rPr>
              <a:t>see fMRI</a:t>
            </a:r>
            <a:r>
              <a:rPr lang="en-GB" sz="1200" kern="1200" dirty="0" smtClean="0">
                <a:solidFill>
                  <a:schemeClr val="tx1"/>
                </a:solidFill>
                <a:effectLst/>
                <a:latin typeface="+mn-lt"/>
                <a:ea typeface="+mn-ea"/>
                <a:cs typeface="+mn-cs"/>
              </a:rPr>
              <a:t>) to localize sites of activity. In our laboratory, we also use structural images to measure the thickness of the cortex. Cortical thickness can change in response to stroke or repeated exposure to particular experiences.</a:t>
            </a:r>
          </a:p>
          <a:p>
            <a:r>
              <a:rPr lang="en-GB" dirty="0" smtClean="0"/>
              <a:t/>
            </a:r>
            <a:br>
              <a:rPr lang="en-GB" dirty="0" smtClean="0"/>
            </a:br>
            <a:r>
              <a:rPr lang="en-GB" sz="1200" b="1" i="1" kern="1200" dirty="0" smtClean="0">
                <a:solidFill>
                  <a:schemeClr val="tx1"/>
                </a:solidFill>
                <a:effectLst/>
                <a:latin typeface="+mn-lt"/>
                <a:ea typeface="+mn-ea"/>
                <a:cs typeface="+mn-cs"/>
              </a:rPr>
              <a:t>Functional Magnetic Resonance Imaging (fMRI)</a:t>
            </a:r>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Functional MRI is a type of MRI that allows us to examine changes in blood flow to local parts of brain, which provides an indirect measure of brain activity. Changes in brain activity occur when a subject performs a movement or responds to stimulation. The level and pattern of activity can be altered in a person with a brain injury such as stroke or in response to therapies that improve motor function. One of our goals is to better characterize the relationship between changes in brain activity and recovery of movement after stroke.</a:t>
            </a:r>
          </a:p>
          <a:p>
            <a:r>
              <a:rPr lang="en-GB" dirty="0" smtClean="0"/>
              <a:t/>
            </a:r>
            <a:br>
              <a:rPr lang="en-GB" dirty="0" smtClean="0"/>
            </a:br>
            <a:r>
              <a:rPr lang="en-GB" sz="1200" b="1" i="1" kern="1200" dirty="0" smtClean="0">
                <a:solidFill>
                  <a:schemeClr val="tx1"/>
                </a:solidFill>
                <a:effectLst/>
                <a:latin typeface="+mn-lt"/>
                <a:ea typeface="+mn-ea"/>
                <a:cs typeface="+mn-cs"/>
              </a:rPr>
              <a:t>Diffusion Tensor Imaging (DTI)</a:t>
            </a:r>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Diffusion tensor imaging is a type of MRI that allows us to measure microscopic movement of water in the brain. DTI can be used to evaluate the integrity of the white matter in the brain. White matter allows signals from one region of brain to be transferred to another region of brain. One particularly important white matter pathway for our research is the corticospinal tract. This tract allows the brain to send signals to muscle to control movement. Damage to the corticospinal tract causes loss of movement ability. The rightmost image below shows the effect of stroke on the corticospinal tract, measured by fewer </a:t>
            </a:r>
            <a:r>
              <a:rPr lang="en-GB" sz="1200" kern="1200" dirty="0" err="1" smtClean="0">
                <a:solidFill>
                  <a:schemeClr val="tx1"/>
                </a:solidFill>
                <a:effectLst/>
                <a:latin typeface="+mn-lt"/>
                <a:ea typeface="+mn-ea"/>
                <a:cs typeface="+mn-cs"/>
              </a:rPr>
              <a:t>fibers</a:t>
            </a:r>
            <a:r>
              <a:rPr lang="en-GB" sz="1200" kern="1200" dirty="0" smtClean="0">
                <a:solidFill>
                  <a:schemeClr val="tx1"/>
                </a:solidFill>
                <a:effectLst/>
                <a:latin typeface="+mn-lt"/>
                <a:ea typeface="+mn-ea"/>
                <a:cs typeface="+mn-cs"/>
              </a:rPr>
              <a:t> on the side of the stroke than on the other side.</a:t>
            </a:r>
          </a:p>
          <a:p>
            <a:endParaRPr lang="en-GB" dirty="0"/>
          </a:p>
        </p:txBody>
      </p:sp>
      <p:sp>
        <p:nvSpPr>
          <p:cNvPr id="4" name="Slide Number Placeholder 3"/>
          <p:cNvSpPr>
            <a:spLocks noGrp="1"/>
          </p:cNvSpPr>
          <p:nvPr>
            <p:ph type="sldNum" sz="quarter" idx="10"/>
          </p:nvPr>
        </p:nvSpPr>
        <p:spPr/>
        <p:txBody>
          <a:bodyPr/>
          <a:lstStyle/>
          <a:p>
            <a:fld id="{F78A58C9-4B54-4A53-AFBE-E316BC25AA88}" type="slidenum">
              <a:rPr lang="en-GB" smtClean="0"/>
              <a:t>34</a:t>
            </a:fld>
            <a:endParaRPr lang="en-GB"/>
          </a:p>
        </p:txBody>
      </p:sp>
    </p:spTree>
    <p:extLst>
      <p:ext uri="{BB962C8B-B14F-4D97-AF65-F5344CB8AC3E}">
        <p14:creationId xmlns:p14="http://schemas.microsoft.com/office/powerpoint/2010/main" val="3668348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44CF2-BC5E-4148-BFFA-5775A8A837D5}" type="slidenum">
              <a:rPr lang="en-GB" smtClean="0"/>
              <a:t>49</a:t>
            </a:fld>
            <a:endParaRPr lang="en-GB"/>
          </a:p>
        </p:txBody>
      </p:sp>
    </p:spTree>
    <p:extLst>
      <p:ext uri="{BB962C8B-B14F-4D97-AF65-F5344CB8AC3E}">
        <p14:creationId xmlns:p14="http://schemas.microsoft.com/office/powerpoint/2010/main" val="352607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4D5697-9911-49A4-BA3D-1106EFCC5B15}" type="slidenum">
              <a:rPr lang="en-GB" smtClean="0"/>
              <a:t>53</a:t>
            </a:fld>
            <a:endParaRPr lang="en-GB"/>
          </a:p>
        </p:txBody>
      </p:sp>
    </p:spTree>
    <p:extLst>
      <p:ext uri="{BB962C8B-B14F-4D97-AF65-F5344CB8AC3E}">
        <p14:creationId xmlns:p14="http://schemas.microsoft.com/office/powerpoint/2010/main" val="1715495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err="1" smtClean="0"/>
              <a:t>Yaser</a:t>
            </a:r>
            <a:r>
              <a:rPr lang="en-GB" b="0" dirty="0" smtClean="0"/>
              <a:t> S. Abu-</a:t>
            </a:r>
            <a:r>
              <a:rPr lang="en-GB" b="0" dirty="0" err="1" smtClean="0"/>
              <a:t>Mostafa</a:t>
            </a:r>
            <a:endParaRPr lang="en-GB" b="0" dirty="0" smtClean="0"/>
          </a:p>
          <a:p>
            <a:endParaRPr lang="en-GB" dirty="0"/>
          </a:p>
        </p:txBody>
      </p:sp>
      <p:sp>
        <p:nvSpPr>
          <p:cNvPr id="4" name="Slide Number Placeholder 3"/>
          <p:cNvSpPr>
            <a:spLocks noGrp="1"/>
          </p:cNvSpPr>
          <p:nvPr>
            <p:ph type="sldNum" sz="quarter" idx="10"/>
          </p:nvPr>
        </p:nvSpPr>
        <p:spPr/>
        <p:txBody>
          <a:bodyPr/>
          <a:lstStyle/>
          <a:p>
            <a:fld id="{77C20B2C-F4B0-42D6-B06D-9C17DCF4E9FC}" type="slidenum">
              <a:rPr lang="en-GB" smtClean="0"/>
              <a:t>55</a:t>
            </a:fld>
            <a:endParaRPr lang="en-GB"/>
          </a:p>
        </p:txBody>
      </p:sp>
    </p:spTree>
    <p:extLst>
      <p:ext uri="{BB962C8B-B14F-4D97-AF65-F5344CB8AC3E}">
        <p14:creationId xmlns:p14="http://schemas.microsoft.com/office/powerpoint/2010/main" val="401795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B1C0D1D2-DFEC-47CA-9F77-BF45A24FD765}" type="slidenum">
              <a:rPr lang="en-US" sz="1200" b="0" smtClean="0"/>
              <a:pPr eaLnBrk="1" hangingPunct="1"/>
              <a:t>57</a:t>
            </a:fld>
            <a:endParaRPr lang="en-US" sz="1200" b="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ar-SA" smtClean="0"/>
          </a:p>
        </p:txBody>
      </p:sp>
    </p:spTree>
    <p:extLst>
      <p:ext uri="{BB962C8B-B14F-4D97-AF65-F5344CB8AC3E}">
        <p14:creationId xmlns:p14="http://schemas.microsoft.com/office/powerpoint/2010/main" val="160765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4D5697-9911-49A4-BA3D-1106EFCC5B15}" type="slidenum">
              <a:rPr lang="en-GB" smtClean="0"/>
              <a:t>68</a:t>
            </a:fld>
            <a:endParaRPr lang="en-GB"/>
          </a:p>
        </p:txBody>
      </p:sp>
    </p:spTree>
    <p:extLst>
      <p:ext uri="{BB962C8B-B14F-4D97-AF65-F5344CB8AC3E}">
        <p14:creationId xmlns:p14="http://schemas.microsoft.com/office/powerpoint/2010/main" val="216250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44CF2-BC5E-4148-BFFA-5775A8A837D5}" type="slidenum">
              <a:rPr lang="en-GB" smtClean="0"/>
              <a:t>72</a:t>
            </a:fld>
            <a:endParaRPr lang="en-GB"/>
          </a:p>
        </p:txBody>
      </p:sp>
    </p:spTree>
    <p:extLst>
      <p:ext uri="{BB962C8B-B14F-4D97-AF65-F5344CB8AC3E}">
        <p14:creationId xmlns:p14="http://schemas.microsoft.com/office/powerpoint/2010/main" val="75339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4D5697-9911-49A4-BA3D-1106EFCC5B15}" type="slidenum">
              <a:rPr lang="en-GB" smtClean="0"/>
              <a:t>79</a:t>
            </a:fld>
            <a:endParaRPr lang="en-GB"/>
          </a:p>
        </p:txBody>
      </p:sp>
    </p:spTree>
    <p:extLst>
      <p:ext uri="{BB962C8B-B14F-4D97-AF65-F5344CB8AC3E}">
        <p14:creationId xmlns:p14="http://schemas.microsoft.com/office/powerpoint/2010/main" val="3759204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err="1" smtClean="0"/>
              <a:t>Yaser</a:t>
            </a:r>
            <a:r>
              <a:rPr lang="en-GB" b="0" dirty="0" smtClean="0"/>
              <a:t> S. Abu-</a:t>
            </a:r>
            <a:r>
              <a:rPr lang="en-GB" b="0" dirty="0" err="1" smtClean="0"/>
              <a:t>Mostafa</a:t>
            </a:r>
            <a:endParaRPr lang="en-GB" b="0" dirty="0" smtClean="0"/>
          </a:p>
          <a:p>
            <a:endParaRPr lang="en-GB" dirty="0"/>
          </a:p>
        </p:txBody>
      </p:sp>
      <p:sp>
        <p:nvSpPr>
          <p:cNvPr id="4" name="Slide Number Placeholder 3"/>
          <p:cNvSpPr>
            <a:spLocks noGrp="1"/>
          </p:cNvSpPr>
          <p:nvPr>
            <p:ph type="sldNum" sz="quarter" idx="10"/>
          </p:nvPr>
        </p:nvSpPr>
        <p:spPr/>
        <p:txBody>
          <a:bodyPr/>
          <a:lstStyle/>
          <a:p>
            <a:fld id="{77C20B2C-F4B0-42D6-B06D-9C17DCF4E9FC}" type="slidenum">
              <a:rPr lang="en-GB" smtClean="0"/>
              <a:t>83</a:t>
            </a:fld>
            <a:endParaRPr lang="en-GB"/>
          </a:p>
        </p:txBody>
      </p:sp>
    </p:spTree>
    <p:extLst>
      <p:ext uri="{BB962C8B-B14F-4D97-AF65-F5344CB8AC3E}">
        <p14:creationId xmlns:p14="http://schemas.microsoft.com/office/powerpoint/2010/main" val="395316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Biomedical Cybernetics Group that I recently established in Dresden, adopts a transdisciplinary approach integrating information theory, machine learning and network science to investigate the physics of adaptive processes that characterize complex interacting systems at different scales, from molecules to ecosystems, with a particular attention to biology and medicine. </a:t>
            </a:r>
          </a:p>
          <a:p>
            <a:endParaRPr lang="en-GB" dirty="0" smtClean="0"/>
          </a:p>
          <a:p>
            <a:r>
              <a:rPr lang="en-GB" dirty="0" smtClean="0"/>
              <a:t>Our theoretical effort is to translate advanced mathematical paradigms typically adopted in theoretical physics (such as topology and manifold theory) to characterize many-body interactions in quantitative biomedicine. </a:t>
            </a:r>
          </a:p>
          <a:p>
            <a:endParaRPr lang="en-GB" dirty="0"/>
          </a:p>
        </p:txBody>
      </p:sp>
      <p:sp>
        <p:nvSpPr>
          <p:cNvPr id="4" name="Slide Number Placeholder 3"/>
          <p:cNvSpPr>
            <a:spLocks noGrp="1"/>
          </p:cNvSpPr>
          <p:nvPr>
            <p:ph type="sldNum" sz="quarter" idx="10"/>
          </p:nvPr>
        </p:nvSpPr>
        <p:spPr/>
        <p:txBody>
          <a:bodyPr/>
          <a:lstStyle/>
          <a:p>
            <a:fld id="{D0844CF2-BC5E-4148-BFFA-5775A8A837D5}" type="slidenum">
              <a:rPr lang="en-GB" smtClean="0"/>
              <a:t>2</a:t>
            </a:fld>
            <a:endParaRPr lang="en-GB"/>
          </a:p>
        </p:txBody>
      </p:sp>
    </p:spTree>
    <p:extLst>
      <p:ext uri="{BB962C8B-B14F-4D97-AF65-F5344CB8AC3E}">
        <p14:creationId xmlns:p14="http://schemas.microsoft.com/office/powerpoint/2010/main" val="1039216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B1C0D1D2-DFEC-47CA-9F77-BF45A24FD765}" type="slidenum">
              <a:rPr lang="en-US" sz="1200" b="0" smtClean="0"/>
              <a:pPr eaLnBrk="1" hangingPunct="1"/>
              <a:t>85</a:t>
            </a:fld>
            <a:endParaRPr lang="en-US" sz="1200" b="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ar-SA" smtClean="0"/>
          </a:p>
        </p:txBody>
      </p:sp>
    </p:spTree>
    <p:extLst>
      <p:ext uri="{BB962C8B-B14F-4D97-AF65-F5344CB8AC3E}">
        <p14:creationId xmlns:p14="http://schemas.microsoft.com/office/powerpoint/2010/main" val="185581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44CF2-BC5E-4148-BFFA-5775A8A837D5}" type="slidenum">
              <a:rPr lang="en-GB" smtClean="0"/>
              <a:t>4</a:t>
            </a:fld>
            <a:endParaRPr lang="en-GB"/>
          </a:p>
        </p:txBody>
      </p:sp>
    </p:spTree>
    <p:extLst>
      <p:ext uri="{BB962C8B-B14F-4D97-AF65-F5344CB8AC3E}">
        <p14:creationId xmlns:p14="http://schemas.microsoft.com/office/powerpoint/2010/main" val="238454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err="1" smtClean="0"/>
              <a:t>Yaser</a:t>
            </a:r>
            <a:r>
              <a:rPr lang="en-GB" b="0" dirty="0" smtClean="0"/>
              <a:t> S. Abu-</a:t>
            </a:r>
            <a:r>
              <a:rPr lang="en-GB" b="0" dirty="0" err="1" smtClean="0"/>
              <a:t>Mostafa</a:t>
            </a:r>
            <a:endParaRPr lang="en-GB" b="0" dirty="0" smtClean="0"/>
          </a:p>
          <a:p>
            <a:endParaRPr lang="en-GB" dirty="0"/>
          </a:p>
        </p:txBody>
      </p:sp>
      <p:sp>
        <p:nvSpPr>
          <p:cNvPr id="4" name="Slide Number Placeholder 3"/>
          <p:cNvSpPr>
            <a:spLocks noGrp="1"/>
          </p:cNvSpPr>
          <p:nvPr>
            <p:ph type="sldNum" sz="quarter" idx="10"/>
          </p:nvPr>
        </p:nvSpPr>
        <p:spPr/>
        <p:txBody>
          <a:bodyPr/>
          <a:lstStyle/>
          <a:p>
            <a:fld id="{77C20B2C-F4B0-42D6-B06D-9C17DCF4E9FC}" type="slidenum">
              <a:rPr lang="en-GB" smtClean="0"/>
              <a:t>5</a:t>
            </a:fld>
            <a:endParaRPr lang="en-GB"/>
          </a:p>
        </p:txBody>
      </p:sp>
    </p:spTree>
    <p:extLst>
      <p:ext uri="{BB962C8B-B14F-4D97-AF65-F5344CB8AC3E}">
        <p14:creationId xmlns:p14="http://schemas.microsoft.com/office/powerpoint/2010/main" val="125078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PSO model suggests that real networks have a congruous geometrical representation in a hyperbolic space, where each network node is mapped according to the angular and the radial</a:t>
            </a:r>
          </a:p>
          <a:p>
            <a:r>
              <a:rPr lang="en-GB" sz="1200" b="0" i="0" u="none" strike="noStrike" kern="1200" baseline="0" dirty="0" smtClean="0">
                <a:solidFill>
                  <a:schemeClr val="tx1"/>
                </a:solidFill>
                <a:latin typeface="+mn-lt"/>
                <a:ea typeface="+mn-ea"/>
                <a:cs typeface="+mn-cs"/>
              </a:rPr>
              <a:t>coordinates of a polar system. The node similarities are related with the angular distances in the hyperbolic space: the higher the similarity between two nodes, the closer their angular</a:t>
            </a:r>
          </a:p>
          <a:p>
            <a:r>
              <a:rPr lang="en-GB" sz="1200" b="0" i="0" u="none" strike="noStrike" kern="1200" baseline="0" dirty="0" smtClean="0">
                <a:solidFill>
                  <a:schemeClr val="tx1"/>
                </a:solidFill>
                <a:latin typeface="+mn-lt"/>
                <a:ea typeface="+mn-ea"/>
                <a:cs typeface="+mn-cs"/>
              </a:rPr>
              <a:t>coordinates. On the other hand, the node degree is related with the intrinsic popularity of the node: the higher the node degree, the higher its popularity in the network and the lower its</a:t>
            </a:r>
          </a:p>
          <a:p>
            <a:r>
              <a:rPr lang="en-GB" sz="1200" b="0" i="0" u="none" strike="noStrike" kern="1200" baseline="0" dirty="0" smtClean="0">
                <a:solidFill>
                  <a:schemeClr val="tx1"/>
                </a:solidFill>
                <a:latin typeface="+mn-lt"/>
                <a:ea typeface="+mn-ea"/>
                <a:cs typeface="+mn-cs"/>
              </a:rPr>
              <a:t>radial coordinate in the hyperbolic space.</a:t>
            </a:r>
          </a:p>
          <a:p>
            <a:endParaRPr lang="de-DE"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Here we show that the causal network representing the large-scale structure of </a:t>
            </a:r>
            <a:r>
              <a:rPr lang="en-GB" sz="1200" b="0" i="0" u="none" strike="noStrike" kern="1200" baseline="0" dirty="0" err="1" smtClean="0">
                <a:solidFill>
                  <a:schemeClr val="tx1"/>
                </a:solidFill>
                <a:latin typeface="+mn-lt"/>
                <a:ea typeface="+mn-ea"/>
                <a:cs typeface="+mn-cs"/>
              </a:rPr>
              <a:t>spacetime</a:t>
            </a:r>
            <a:r>
              <a:rPr lang="en-GB" sz="1200" b="0" i="0" u="none" strike="noStrike" kern="1200" baseline="0" dirty="0" smtClean="0">
                <a:solidFill>
                  <a:schemeClr val="tx1"/>
                </a:solidFill>
                <a:latin typeface="+mn-lt"/>
                <a:ea typeface="+mn-ea"/>
                <a:cs typeface="+mn-cs"/>
              </a:rPr>
              <a:t> in our accelerating universe is a power-law graph with strong clustering, similar to many complex networks</a:t>
            </a:r>
          </a:p>
          <a:p>
            <a:r>
              <a:rPr lang="en-GB" sz="1200" b="0" i="0" u="none" strike="noStrike" kern="1200" baseline="0" dirty="0" smtClean="0">
                <a:solidFill>
                  <a:schemeClr val="tx1"/>
                </a:solidFill>
                <a:latin typeface="+mn-lt"/>
                <a:ea typeface="+mn-ea"/>
                <a:cs typeface="+mn-cs"/>
              </a:rPr>
              <a:t>such as the Internet, social, or biological networks.</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Gamma=1 + 1/beta where beta is popularity fading</a:t>
            </a:r>
            <a:endParaRPr lang="en-GB" dirty="0"/>
          </a:p>
        </p:txBody>
      </p:sp>
      <p:sp>
        <p:nvSpPr>
          <p:cNvPr id="4" name="Slide Number Placeholder 3"/>
          <p:cNvSpPr>
            <a:spLocks noGrp="1"/>
          </p:cNvSpPr>
          <p:nvPr>
            <p:ph type="sldNum" sz="quarter" idx="10"/>
          </p:nvPr>
        </p:nvSpPr>
        <p:spPr/>
        <p:txBody>
          <a:bodyPr/>
          <a:lstStyle/>
          <a:p>
            <a:fld id="{D0844CF2-BC5E-4148-BFFA-5775A8A837D5}" type="slidenum">
              <a:rPr lang="en-GB" smtClean="0"/>
              <a:t>15</a:t>
            </a:fld>
            <a:endParaRPr lang="en-GB"/>
          </a:p>
        </p:txBody>
      </p:sp>
    </p:spTree>
    <p:extLst>
      <p:ext uri="{BB962C8B-B14F-4D97-AF65-F5344CB8AC3E}">
        <p14:creationId xmlns:p14="http://schemas.microsoft.com/office/powerpoint/2010/main" val="120734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PSO model suggests that real networks have a congruous geometrical representation in a hyperbolic space, where each network node is mapped according to the angular and the radial</a:t>
            </a:r>
          </a:p>
          <a:p>
            <a:r>
              <a:rPr lang="en-GB" sz="1200" b="0" i="0" u="none" strike="noStrike" kern="1200" baseline="0" dirty="0" smtClean="0">
                <a:solidFill>
                  <a:schemeClr val="tx1"/>
                </a:solidFill>
                <a:latin typeface="+mn-lt"/>
                <a:ea typeface="+mn-ea"/>
                <a:cs typeface="+mn-cs"/>
              </a:rPr>
              <a:t>coordinates of a polar system. The node similarities are related with the angular distances in the hyperbolic space: the higher the similarity between two nodes, the closer their angular</a:t>
            </a:r>
          </a:p>
          <a:p>
            <a:r>
              <a:rPr lang="en-GB" sz="1200" b="0" i="0" u="none" strike="noStrike" kern="1200" baseline="0" dirty="0" smtClean="0">
                <a:solidFill>
                  <a:schemeClr val="tx1"/>
                </a:solidFill>
                <a:latin typeface="+mn-lt"/>
                <a:ea typeface="+mn-ea"/>
                <a:cs typeface="+mn-cs"/>
              </a:rPr>
              <a:t>coordinates. On the other hand, the node degree is related with the intrinsic popularity of the node: the higher the node degree, the higher its popularity in the network and the lower its</a:t>
            </a:r>
          </a:p>
          <a:p>
            <a:r>
              <a:rPr lang="en-GB" sz="1200" b="0" i="0" u="none" strike="noStrike" kern="1200" baseline="0" dirty="0" smtClean="0">
                <a:solidFill>
                  <a:schemeClr val="tx1"/>
                </a:solidFill>
                <a:latin typeface="+mn-lt"/>
                <a:ea typeface="+mn-ea"/>
                <a:cs typeface="+mn-cs"/>
              </a:rPr>
              <a:t>radial coordinate in the hyperbolic space.</a:t>
            </a:r>
          </a:p>
          <a:p>
            <a:endParaRPr lang="de-DE"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Here we show that the causal network representing the large-scale structure of </a:t>
            </a:r>
            <a:r>
              <a:rPr lang="en-GB" sz="1200" b="0" i="0" u="none" strike="noStrike" kern="1200" baseline="0" dirty="0" err="1" smtClean="0">
                <a:solidFill>
                  <a:schemeClr val="tx1"/>
                </a:solidFill>
                <a:latin typeface="+mn-lt"/>
                <a:ea typeface="+mn-ea"/>
                <a:cs typeface="+mn-cs"/>
              </a:rPr>
              <a:t>spacetime</a:t>
            </a:r>
            <a:r>
              <a:rPr lang="en-GB" sz="1200" b="0" i="0" u="none" strike="noStrike" kern="1200" baseline="0" dirty="0" smtClean="0">
                <a:solidFill>
                  <a:schemeClr val="tx1"/>
                </a:solidFill>
                <a:latin typeface="+mn-lt"/>
                <a:ea typeface="+mn-ea"/>
                <a:cs typeface="+mn-cs"/>
              </a:rPr>
              <a:t> in our accelerating universe is a power-law graph with strong clustering, similar to many complex networks</a:t>
            </a:r>
          </a:p>
          <a:p>
            <a:r>
              <a:rPr lang="en-GB" sz="1200" b="0" i="0" u="none" strike="noStrike" kern="1200" baseline="0" dirty="0" smtClean="0">
                <a:solidFill>
                  <a:schemeClr val="tx1"/>
                </a:solidFill>
                <a:latin typeface="+mn-lt"/>
                <a:ea typeface="+mn-ea"/>
                <a:cs typeface="+mn-cs"/>
              </a:rPr>
              <a:t>such as the Internet, social, or biological networks.</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Gamma=1 + 1/beta where beta is popularity fading</a:t>
            </a:r>
            <a:endParaRPr lang="en-GB" dirty="0"/>
          </a:p>
        </p:txBody>
      </p:sp>
      <p:sp>
        <p:nvSpPr>
          <p:cNvPr id="4" name="Slide Number Placeholder 3"/>
          <p:cNvSpPr>
            <a:spLocks noGrp="1"/>
          </p:cNvSpPr>
          <p:nvPr>
            <p:ph type="sldNum" sz="quarter" idx="10"/>
          </p:nvPr>
        </p:nvSpPr>
        <p:spPr/>
        <p:txBody>
          <a:bodyPr/>
          <a:lstStyle/>
          <a:p>
            <a:fld id="{D0844CF2-BC5E-4148-BFFA-5775A8A837D5}" type="slidenum">
              <a:rPr lang="en-GB" smtClean="0"/>
              <a:t>16</a:t>
            </a:fld>
            <a:endParaRPr lang="en-GB"/>
          </a:p>
        </p:txBody>
      </p:sp>
    </p:spTree>
    <p:extLst>
      <p:ext uri="{BB962C8B-B14F-4D97-AF65-F5344CB8AC3E}">
        <p14:creationId xmlns:p14="http://schemas.microsoft.com/office/powerpoint/2010/main" val="385525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HyperMap</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HyperMap</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a method based on </a:t>
                </a:r>
                <a:r>
                  <a:rPr lang="en-US" sz="1200" b="1" kern="1200" dirty="0">
                    <a:solidFill>
                      <a:schemeClr val="tx1"/>
                    </a:solidFill>
                    <a:effectLst/>
                    <a:latin typeface="+mn-lt"/>
                    <a:ea typeface="+mn-ea"/>
                    <a:cs typeface="+mn-cs"/>
                  </a:rPr>
                  <a:t>Maximum Likelihood Estimation </a:t>
                </a:r>
                <a:r>
                  <a:rPr lang="en-US" sz="1200" kern="1200" dirty="0">
                    <a:solidFill>
                      <a:schemeClr val="tx1"/>
                    </a:solidFill>
                    <a:effectLst/>
                    <a:latin typeface="+mn-lt"/>
                    <a:ea typeface="+mn-ea"/>
                    <a:cs typeface="+mn-cs"/>
                  </a:rPr>
                  <a:t>to map a network into its hyperbolic space. </a:t>
                </a:r>
                <a:r>
                  <a:rPr lang="en-US" sz="1200" b="1" kern="1200" dirty="0">
                    <a:solidFill>
                      <a:schemeClr val="tx1"/>
                    </a:solidFill>
                    <a:effectLst/>
                    <a:latin typeface="+mn-lt"/>
                    <a:ea typeface="+mn-ea"/>
                    <a:cs typeface="+mn-cs"/>
                  </a:rPr>
                  <a:t>It replays the hyperbolic growth of the network and at each step it finds the polar coordinates of the added node by maximizing the likelihood that the network was produced by the E-PSO model</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curvature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𝐾</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1</m:t>
                    </m:r>
                  </m:oMath>
                </a14:m>
                <a:r>
                  <a:rPr lang="en-US" sz="1200" kern="1200" dirty="0">
                    <a:solidFill>
                      <a:schemeClr val="tx1"/>
                    </a:solidFill>
                    <a:effectLst/>
                    <a:latin typeface="+mn-lt"/>
                    <a:ea typeface="+mn-ea"/>
                    <a:cs typeface="+mn-cs"/>
                  </a:rPr>
                  <a:t> the procedure is as follows: (1) Nodes are sorted decreasingly by degree and then labeled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according to the order; (2)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1</m:t>
                    </m:r>
                  </m:oMath>
                </a14:m>
                <a:r>
                  <a:rPr lang="en-US" sz="1200" kern="1200" dirty="0">
                    <a:solidFill>
                      <a:schemeClr val="tx1"/>
                    </a:solidFill>
                    <a:effectLst/>
                    <a:latin typeface="+mn-lt"/>
                    <a:ea typeface="+mn-ea"/>
                    <a:cs typeface="+mn-cs"/>
                  </a:rPr>
                  <a:t> is born and assigned radial coordinate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1</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0</m:t>
                    </m:r>
                  </m:oMath>
                </a14:m>
                <a:r>
                  <a:rPr lang="en-US" sz="1200" kern="1200" dirty="0">
                    <a:solidFill>
                      <a:schemeClr val="tx1"/>
                    </a:solidFill>
                    <a:effectLst/>
                    <a:latin typeface="+mn-lt"/>
                    <a:ea typeface="+mn-ea"/>
                    <a:cs typeface="+mn-cs"/>
                  </a:rPr>
                  <a:t> and a random angular coordinate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𝜃</m:t>
                        </m:r>
                      </m:e>
                      <m:sub>
                        <m:r>
                          <a:rPr lang="en-US" sz="1200" i="1" kern="1200">
                            <a:solidFill>
                              <a:schemeClr val="tx1"/>
                            </a:solidFill>
                            <a:effectLst/>
                            <a:latin typeface="Cambria Math" panose="02040503050406030204" pitchFamily="18" charset="0"/>
                            <a:ea typeface="+mn-ea"/>
                            <a:cs typeface="+mn-cs"/>
                          </a:rPr>
                          <m:t>1</m:t>
                        </m:r>
                      </m:sub>
                    </m:sSub>
                    <m:r>
                      <a:rPr lang="en-US" sz="1200"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0</m:t>
                    </m:r>
                    <m:r>
                      <a:rPr lang="en-US" sz="1200" kern="1200">
                        <a:solidFill>
                          <a:schemeClr val="tx1"/>
                        </a:solidFill>
                        <a:effectLst/>
                        <a:latin typeface="Cambria Math" panose="02040503050406030204" pitchFamily="18" charset="0"/>
                        <a:ea typeface="+mn-ea"/>
                        <a:cs typeface="+mn-cs"/>
                      </a:rPr>
                      <m:t>, </m:t>
                    </m:r>
                    <m:r>
                      <a:rPr lang="en-US" sz="1200" kern="1200">
                        <a:solidFill>
                          <a:schemeClr val="tx1"/>
                        </a:solidFill>
                        <a:effectLst/>
                        <a:latin typeface="Cambria Math" panose="02040503050406030204" pitchFamily="18" charset="0"/>
                        <a:ea typeface="+mn-ea"/>
                        <a:cs typeface="+mn-cs"/>
                      </a:rPr>
                      <m:t>2</m:t>
                    </m:r>
                    <m:r>
                      <m:rPr>
                        <m:sty m:val="p"/>
                      </m:rPr>
                      <a:rPr lang="en-US" sz="1200" kern="1200">
                        <a:solidFill>
                          <a:schemeClr val="tx1"/>
                        </a:solidFill>
                        <a:effectLst/>
                        <a:latin typeface="Cambria Math" panose="02040503050406030204" pitchFamily="18" charset="0"/>
                        <a:ea typeface="+mn-ea"/>
                        <a:cs typeface="+mn-cs"/>
                      </a:rPr>
                      <m:t>π</m:t>
                    </m:r>
                    <m:r>
                      <a:rPr lang="en-US" sz="1200" kern="1200">
                        <a:solidFill>
                          <a:schemeClr val="tx1"/>
                        </a:solidFill>
                        <a:effectLst/>
                        <a:latin typeface="Cambria Math" panose="02040503050406030204" pitchFamily="18" charset="0"/>
                        <a:ea typeface="+mn-ea"/>
                        <a:cs typeface="+mn-cs"/>
                      </a:rPr>
                      <m:t>]</m:t>
                    </m:r>
                  </m:oMath>
                </a14:m>
                <a:r>
                  <a:rPr lang="en-US" sz="1200" kern="1200" dirty="0">
                    <a:solidFill>
                      <a:schemeClr val="tx1"/>
                    </a:solidFill>
                    <a:effectLst/>
                    <a:latin typeface="+mn-lt"/>
                    <a:ea typeface="+mn-ea"/>
                    <a:cs typeface="+mn-cs"/>
                  </a:rPr>
                  <a:t>; (3) For each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3</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do: (3.a)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is added to the network and assigned a radial coordinate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2</m:t>
                    </m:r>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ln</m:t>
                        </m:r>
                      </m:fName>
                      <m:e>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e>
                    </m:func>
                  </m:oMath>
                </a14:m>
                <a:r>
                  <a:rPr lang="en-US" sz="1200" kern="1200" dirty="0">
                    <a:solidFill>
                      <a:schemeClr val="tx1"/>
                    </a:solidFill>
                    <a:effectLst/>
                    <a:latin typeface="+mn-lt"/>
                    <a:ea typeface="+mn-ea"/>
                    <a:cs typeface="+mn-cs"/>
                  </a:rPr>
                  <a:t>; (3.b) The radial coordinate of every existing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&lt;</m:t>
                    </m:r>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is increased according to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𝑗</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𝛽</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𝑗</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𝛽</m:t>
                    </m:r>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oMath>
                </a14:m>
                <a:r>
                  <a:rPr lang="en-US" sz="1200" kern="1200" dirty="0">
                    <a:solidFill>
                      <a:schemeClr val="tx1"/>
                    </a:solidFill>
                    <a:effectLst/>
                    <a:latin typeface="+mn-lt"/>
                    <a:ea typeface="+mn-ea"/>
                    <a:cs typeface="+mn-cs"/>
                  </a:rPr>
                  <a:t>; (3.c) The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is assigned an angular coordinate by maximizing the likelihood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𝐿</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m:t>
                    </m:r>
                    <m:nary>
                      <m:naryPr>
                        <m:chr m:val="∏"/>
                        <m:limLoc m:val="undOvr"/>
                        <m:supHide m:val="on"/>
                        <m:ctrlPr>
                          <a:rPr lang="en-GB" sz="1200" i="1" kern="1200">
                            <a:solidFill>
                              <a:schemeClr val="tx1"/>
                            </a:solidFill>
                            <a:effectLst/>
                            <a:latin typeface="Cambria Math" panose="02040503050406030204" pitchFamily="18" charset="0"/>
                            <a:ea typeface="+mn-ea"/>
                            <a:cs typeface="+mn-cs"/>
                          </a:rPr>
                        </m:ctrlPr>
                      </m:naryPr>
                      <m:sub>
                        <m:r>
                          <a:rPr lang="en-US" sz="1200" i="1" kern="1200">
                            <a:solidFill>
                              <a:schemeClr val="tx1"/>
                            </a:solidFill>
                            <a:effectLst/>
                            <a:latin typeface="Cambria Math" panose="02040503050406030204" pitchFamily="18" charset="0"/>
                            <a:ea typeface="+mn-ea"/>
                            <a:cs typeface="+mn-cs"/>
                          </a:rPr>
                          <m:t>𝑙</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&lt;</m:t>
                        </m:r>
                        <m:r>
                          <a:rPr lang="en-US" sz="1200" i="1" kern="1200">
                            <a:solidFill>
                              <a:schemeClr val="tx1"/>
                            </a:solidFill>
                            <a:effectLst/>
                            <a:latin typeface="Cambria Math" panose="02040503050406030204" pitchFamily="18" charset="0"/>
                            <a:ea typeface="+mn-ea"/>
                            <a:cs typeface="+mn-cs"/>
                          </a:rPr>
                          <m:t>𝑖</m:t>
                        </m:r>
                      </m:sub>
                      <m:sup/>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𝑝</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𝑖𝑗</m:t>
                            </m:r>
                          </m:sub>
                        </m:sSub>
                        <m:sSup>
                          <m:sSupPr>
                            <m:ctrlPr>
                              <a:rPr lang="en-GB"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m:t>
                            </m:r>
                          </m:e>
                          <m:sup>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𝑥</m:t>
                                </m:r>
                              </m:e>
                              <m:sub>
                                <m:r>
                                  <a:rPr lang="en-US" sz="1200" i="1" kern="1200">
                                    <a:solidFill>
                                      <a:schemeClr val="tx1"/>
                                    </a:solidFill>
                                    <a:effectLst/>
                                    <a:latin typeface="Cambria Math" panose="02040503050406030204" pitchFamily="18" charset="0"/>
                                    <a:ea typeface="+mn-ea"/>
                                    <a:cs typeface="+mn-cs"/>
                                  </a:rPr>
                                  <m:t>𝑖𝑗</m:t>
                                </m:r>
                              </m:sub>
                            </m:sSub>
                          </m:sup>
                        </m:sSup>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𝑝</m:t>
                        </m:r>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𝑖𝑗</m:t>
                            </m:r>
                          </m:sub>
                        </m:sSub>
                        <m:r>
                          <a:rPr lang="en-US" sz="1200" i="1" kern="1200">
                            <a:solidFill>
                              <a:schemeClr val="tx1"/>
                            </a:solidFill>
                            <a:effectLst/>
                            <a:latin typeface="Cambria Math" panose="02040503050406030204" pitchFamily="18" charset="0"/>
                            <a:ea typeface="+mn-ea"/>
                            <a:cs typeface="+mn-cs"/>
                          </a:rPr>
                          <m:t>)</m:t>
                        </m:r>
                        <m:sSup>
                          <m:sSupPr>
                            <m:ctrlPr>
                              <a:rPr lang="en-GB"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m:t>
                            </m:r>
                          </m:e>
                          <m:sup>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𝑥</m:t>
                                </m:r>
                              </m:e>
                              <m:sub>
                                <m:r>
                                  <a:rPr lang="en-US" sz="1200" i="1" kern="1200">
                                    <a:solidFill>
                                      <a:schemeClr val="tx1"/>
                                    </a:solidFill>
                                    <a:effectLst/>
                                    <a:latin typeface="Cambria Math" panose="02040503050406030204" pitchFamily="18" charset="0"/>
                                    <a:ea typeface="+mn-ea"/>
                                    <a:cs typeface="+mn-cs"/>
                                  </a:rPr>
                                  <m:t>𝑖𝑗</m:t>
                                </m:r>
                              </m:sub>
                            </m:sSub>
                          </m:sup>
                        </m:sSup>
                      </m:e>
                    </m:nary>
                  </m:oMath>
                </a14:m>
                <a:r>
                  <a:rPr lang="en-US" sz="1200" kern="1200" dirty="0">
                    <a:solidFill>
                      <a:schemeClr val="tx1"/>
                    </a:solidFill>
                    <a:effectLst/>
                    <a:latin typeface="+mn-lt"/>
                    <a:ea typeface="+mn-ea"/>
                    <a:cs typeface="+mn-cs"/>
                  </a:rPr>
                  <a:t>, where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𝛽</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𝑝</m:t>
                    </m:r>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𝑖𝑗</m:t>
                        </m:r>
                      </m:sub>
                    </m:sSub>
                    <m:r>
                      <a:rPr lang="en-US" sz="1200" i="1" kern="1200">
                        <a:solidFill>
                          <a:schemeClr val="tx1"/>
                        </a:solidFill>
                        <a:effectLst/>
                        <a:latin typeface="Cambria Math" panose="02040503050406030204" pitchFamily="18" charset="0"/>
                        <a:ea typeface="+mn-ea"/>
                        <a:cs typeface="+mn-cs"/>
                      </a:rPr>
                      <m:t>)</m:t>
                    </m:r>
                  </m:oMath>
                </a14:m>
                <a:r>
                  <a:rPr lang="en-US" sz="1200" kern="1200" dirty="0">
                    <a:solidFill>
                      <a:schemeClr val="tx1"/>
                    </a:solidFill>
                    <a:effectLst/>
                    <a:latin typeface="+mn-lt"/>
                    <a:ea typeface="+mn-ea"/>
                    <a:cs typeface="+mn-cs"/>
                  </a:rPr>
                  <a:t> are the same as in the PSO model and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𝑥</m:t>
                        </m:r>
                      </m:e>
                      <m:sub>
                        <m:r>
                          <a:rPr lang="en-US" sz="1200" i="1" kern="1200">
                            <a:solidFill>
                              <a:schemeClr val="tx1"/>
                            </a:solidFill>
                            <a:effectLst/>
                            <a:latin typeface="Cambria Math" panose="02040503050406030204" pitchFamily="18" charset="0"/>
                            <a:ea typeface="+mn-ea"/>
                            <a:cs typeface="+mn-cs"/>
                          </a:rPr>
                          <m:t>𝑖𝑗</m:t>
                        </m:r>
                      </m:sub>
                    </m:sSub>
                  </m:oMath>
                </a14:m>
                <a:r>
                  <a:rPr lang="en-US" sz="1200" kern="1200" dirty="0">
                    <a:solidFill>
                      <a:schemeClr val="tx1"/>
                    </a:solidFill>
                    <a:effectLst/>
                    <a:latin typeface="+mn-lt"/>
                    <a:ea typeface="+mn-ea"/>
                    <a:cs typeface="+mn-cs"/>
                  </a:rPr>
                  <a:t> is the adjacency matrix. The maximization is done by numerically trying different angular coordinates in steps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𝜋</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and choosing the one that leads to the biggest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𝐿</m:t>
                        </m:r>
                      </m:e>
                      <m:sub>
                        <m:r>
                          <a:rPr lang="en-US" sz="1200" i="1" kern="1200">
                            <a:solidFill>
                              <a:schemeClr val="tx1"/>
                            </a:solidFill>
                            <a:effectLst/>
                            <a:latin typeface="Cambria Math" panose="02040503050406030204" pitchFamily="18" charset="0"/>
                            <a:ea typeface="+mn-ea"/>
                            <a:cs typeface="+mn-cs"/>
                          </a:rPr>
                          <m:t>𝑖</m:t>
                        </m:r>
                      </m:sub>
                    </m:sSub>
                  </m:oMath>
                </a14:m>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p:txBody>
          </p:sp>
        </mc:Choice>
        <mc:Fallback xmlns="">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HyperMap</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HyperMap</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a method based on </a:t>
                </a:r>
                <a:r>
                  <a:rPr lang="en-US" sz="1200" b="1" kern="1200" dirty="0">
                    <a:solidFill>
                      <a:schemeClr val="tx1"/>
                    </a:solidFill>
                    <a:effectLst/>
                    <a:latin typeface="+mn-lt"/>
                    <a:ea typeface="+mn-ea"/>
                    <a:cs typeface="+mn-cs"/>
                  </a:rPr>
                  <a:t>Maximum Likelihood Estimation </a:t>
                </a:r>
                <a:r>
                  <a:rPr lang="en-US" sz="1200" kern="1200" dirty="0">
                    <a:solidFill>
                      <a:schemeClr val="tx1"/>
                    </a:solidFill>
                    <a:effectLst/>
                    <a:latin typeface="+mn-lt"/>
                    <a:ea typeface="+mn-ea"/>
                    <a:cs typeface="+mn-cs"/>
                  </a:rPr>
                  <a:t>to map a network into its hyperbolic space. </a:t>
                </a:r>
                <a:r>
                  <a:rPr lang="en-US" sz="1200" b="1" kern="1200" dirty="0">
                    <a:solidFill>
                      <a:schemeClr val="tx1"/>
                    </a:solidFill>
                    <a:effectLst/>
                    <a:latin typeface="+mn-lt"/>
                    <a:ea typeface="+mn-ea"/>
                    <a:cs typeface="+mn-cs"/>
                  </a:rPr>
                  <a:t>It replays the hyperbolic growth of the network and at each step it finds the polar coordinates of the added node by maximizing the likelihood that the network was produced by the E-PSO model</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curvature </a:t>
                </a:r>
                <a:r>
                  <a:rPr lang="en-US" sz="1200" i="0" kern="1200">
                    <a:solidFill>
                      <a:schemeClr val="tx1"/>
                    </a:solidFill>
                    <a:effectLst/>
                    <a:latin typeface="+mn-lt"/>
                    <a:ea typeface="+mn-ea"/>
                    <a:cs typeface="+mn-cs"/>
                  </a:rPr>
                  <a:t>𝐾=−1</a:t>
                </a:r>
                <a:r>
                  <a:rPr lang="en-US" sz="1200" kern="1200" dirty="0">
                    <a:solidFill>
                      <a:schemeClr val="tx1"/>
                    </a:solidFill>
                    <a:effectLst/>
                    <a:latin typeface="+mn-lt"/>
                    <a:ea typeface="+mn-ea"/>
                    <a:cs typeface="+mn-cs"/>
                  </a:rPr>
                  <a:t> the procedure is as follows: (1) Nodes are sorted decreasingly by degree and then labeled </a:t>
                </a:r>
                <a:r>
                  <a:rPr lang="en-US" sz="1200" i="0" kern="1200">
                    <a:solidFill>
                      <a:schemeClr val="tx1"/>
                    </a:solidFill>
                    <a:effectLst/>
                    <a:latin typeface="+mn-lt"/>
                    <a:ea typeface="+mn-ea"/>
                    <a:cs typeface="+mn-cs"/>
                  </a:rPr>
                  <a:t>𝑖=1, 2,…,𝑁</a:t>
                </a:r>
                <a:r>
                  <a:rPr lang="en-US" sz="1200" kern="1200" dirty="0">
                    <a:solidFill>
                      <a:schemeClr val="tx1"/>
                    </a:solidFill>
                    <a:effectLst/>
                    <a:latin typeface="+mn-lt"/>
                    <a:ea typeface="+mn-ea"/>
                    <a:cs typeface="+mn-cs"/>
                  </a:rPr>
                  <a:t> according to the order; (2) Node </a:t>
                </a:r>
                <a:r>
                  <a:rPr lang="en-US" sz="1200" i="0" kern="1200">
                    <a:solidFill>
                      <a:schemeClr val="tx1"/>
                    </a:solidFill>
                    <a:effectLst/>
                    <a:latin typeface="+mn-lt"/>
                    <a:ea typeface="+mn-ea"/>
                    <a:cs typeface="+mn-cs"/>
                  </a:rPr>
                  <a:t>𝑖=1</a:t>
                </a:r>
                <a:r>
                  <a:rPr lang="en-US" sz="1200" kern="1200" dirty="0">
                    <a:solidFill>
                      <a:schemeClr val="tx1"/>
                    </a:solidFill>
                    <a:effectLst/>
                    <a:latin typeface="+mn-lt"/>
                    <a:ea typeface="+mn-ea"/>
                    <a:cs typeface="+mn-cs"/>
                  </a:rPr>
                  <a:t> is born and assigned radial coordinate </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1=0</a:t>
                </a:r>
                <a:r>
                  <a:rPr lang="en-US" sz="1200" kern="1200" dirty="0">
                    <a:solidFill>
                      <a:schemeClr val="tx1"/>
                    </a:solidFill>
                    <a:effectLst/>
                    <a:latin typeface="+mn-lt"/>
                    <a:ea typeface="+mn-ea"/>
                    <a:cs typeface="+mn-cs"/>
                  </a:rPr>
                  <a:t> and a random angular coordinate </a:t>
                </a:r>
                <a:r>
                  <a:rPr lang="en-US" sz="1200" i="0" kern="1200">
                    <a:solidFill>
                      <a:schemeClr val="tx1"/>
                    </a:solidFill>
                    <a:effectLst/>
                    <a:latin typeface="+mn-lt"/>
                    <a:ea typeface="+mn-ea"/>
                    <a:cs typeface="+mn-cs"/>
                  </a:rPr>
                  <a:t>𝜃</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1∈[0, 2π]</a:t>
                </a:r>
                <a:r>
                  <a:rPr lang="en-US" sz="1200" kern="1200" dirty="0">
                    <a:solidFill>
                      <a:schemeClr val="tx1"/>
                    </a:solidFill>
                    <a:effectLst/>
                    <a:latin typeface="+mn-lt"/>
                    <a:ea typeface="+mn-ea"/>
                    <a:cs typeface="+mn-cs"/>
                  </a:rPr>
                  <a:t>; (3) For each node </a:t>
                </a:r>
                <a:r>
                  <a:rPr lang="en-US" sz="1200" i="0" kern="1200">
                    <a:solidFill>
                      <a:schemeClr val="tx1"/>
                    </a:solidFill>
                    <a:effectLst/>
                    <a:latin typeface="+mn-lt"/>
                    <a:ea typeface="+mn-ea"/>
                    <a:cs typeface="+mn-cs"/>
                  </a:rPr>
                  <a:t>𝑖=2, 3,…,𝑁</a:t>
                </a:r>
                <a:r>
                  <a:rPr lang="en-US" sz="1200" kern="1200" dirty="0">
                    <a:solidFill>
                      <a:schemeClr val="tx1"/>
                    </a:solidFill>
                    <a:effectLst/>
                    <a:latin typeface="+mn-lt"/>
                    <a:ea typeface="+mn-ea"/>
                    <a:cs typeface="+mn-cs"/>
                  </a:rPr>
                  <a:t> do: (3.a) Node </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is added to the network and assigned a radial coordinate </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𝑖=2 ln</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(𝑖)</a:t>
                </a:r>
                <a:r>
                  <a:rPr lang="en-GB"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(3.b) The radial coordinate of every existing node </a:t>
                </a:r>
                <a:r>
                  <a:rPr lang="en-US" sz="1200" i="0" kern="1200">
                    <a:solidFill>
                      <a:schemeClr val="tx1"/>
                    </a:solidFill>
                    <a:effectLst/>
                    <a:latin typeface="+mn-lt"/>
                    <a:ea typeface="+mn-ea"/>
                    <a:cs typeface="+mn-cs"/>
                  </a:rPr>
                  <a:t>𝑗&lt;𝑖</a:t>
                </a:r>
                <a:r>
                  <a:rPr lang="en-US" sz="1200" kern="1200" dirty="0">
                    <a:solidFill>
                      <a:schemeClr val="tx1"/>
                    </a:solidFill>
                    <a:effectLst/>
                    <a:latin typeface="+mn-lt"/>
                    <a:ea typeface="+mn-ea"/>
                    <a:cs typeface="+mn-cs"/>
                  </a:rPr>
                  <a:t> is increased according to </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 (𝑖)=𝛽𝑟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𝑗+(1−𝛽)𝑟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(3.c) The node </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is assigned an angular coordinate by maximizing the likelihood </a:t>
                </a:r>
                <a:r>
                  <a:rPr lang="en-US" sz="1200" i="0" kern="1200">
                    <a:solidFill>
                      <a:schemeClr val="tx1"/>
                    </a:solidFill>
                    <a:effectLst/>
                    <a:latin typeface="+mn-lt"/>
                    <a:ea typeface="+mn-ea"/>
                    <a:cs typeface="+mn-cs"/>
                  </a:rPr>
                  <a:t>𝐿</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GB" sz="1200" i="0" kern="1200">
                    <a:solidFill>
                      <a:schemeClr val="tx1"/>
                    </a:solidFill>
                    <a:effectLst/>
                    <a:latin typeface="+mn-lt"/>
                    <a:ea typeface="+mn-ea"/>
                    <a:cs typeface="+mn-cs"/>
                  </a:rPr>
                  <a:t>∏1</a:t>
                </a:r>
                <a:r>
                  <a:rPr lang="en-US" sz="1200" i="0" kern="1200">
                    <a:solidFill>
                      <a:schemeClr val="tx1"/>
                    </a:solidFill>
                    <a:effectLst/>
                    <a:latin typeface="+mn-lt"/>
                    <a:ea typeface="+mn-ea"/>
                    <a:cs typeface="+mn-cs"/>
                  </a:rPr>
                  <a:t>_</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𝑙≤𝑗&lt;𝑖</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𝑝(ℎ</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a:t>
                </a:r>
                <a:r>
                  <a:rPr lang="en-GB"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𝑥</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(1−𝑝(ℎ</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1−𝑥</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a:t>
                </a:r>
                <a:r>
                  <a:rPr lang="en-GB"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where </a:t>
                </a:r>
                <a:r>
                  <a:rPr lang="en-US" sz="1200" i="0" kern="1200">
                    <a:solidFill>
                      <a:schemeClr val="tx1"/>
                    </a:solidFill>
                    <a:effectLst/>
                    <a:latin typeface="+mn-lt"/>
                    <a:ea typeface="+mn-ea"/>
                    <a:cs typeface="+mn-cs"/>
                  </a:rPr>
                  <a:t>𝛽</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𝑝(ℎ</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a:t>
                </a:r>
                <a:r>
                  <a:rPr lang="en-US" sz="1200" kern="1200" dirty="0">
                    <a:solidFill>
                      <a:schemeClr val="tx1"/>
                    </a:solidFill>
                    <a:effectLst/>
                    <a:latin typeface="+mn-lt"/>
                    <a:ea typeface="+mn-ea"/>
                    <a:cs typeface="+mn-cs"/>
                  </a:rPr>
                  <a:t> are the same as in the PSO model and </a:t>
                </a:r>
                <a:r>
                  <a:rPr lang="en-US" sz="1200" i="0" kern="1200">
                    <a:solidFill>
                      <a:schemeClr val="tx1"/>
                    </a:solidFill>
                    <a:effectLst/>
                    <a:latin typeface="+mn-lt"/>
                    <a:ea typeface="+mn-ea"/>
                    <a:cs typeface="+mn-cs"/>
                  </a:rPr>
                  <a:t>𝑥</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a:t>
                </a:r>
                <a:r>
                  <a:rPr lang="en-US" sz="1200" kern="1200" dirty="0">
                    <a:solidFill>
                      <a:schemeClr val="tx1"/>
                    </a:solidFill>
                    <a:effectLst/>
                    <a:latin typeface="+mn-lt"/>
                    <a:ea typeface="+mn-ea"/>
                    <a:cs typeface="+mn-cs"/>
                  </a:rPr>
                  <a:t> is the adjacency matrix. The maximization is done by numerically trying different angular coordinates in steps of </a:t>
                </a:r>
                <a:r>
                  <a:rPr lang="en-US" sz="1200" i="0" kern="1200">
                    <a:solidFill>
                      <a:schemeClr val="tx1"/>
                    </a:solidFill>
                    <a:effectLst/>
                    <a:latin typeface="+mn-lt"/>
                    <a:ea typeface="+mn-ea"/>
                    <a:cs typeface="+mn-cs"/>
                  </a:rPr>
                  <a:t>2𝜋/𝑁</a:t>
                </a:r>
                <a:r>
                  <a:rPr lang="en-US" sz="1200" kern="1200" dirty="0">
                    <a:solidFill>
                      <a:schemeClr val="tx1"/>
                    </a:solidFill>
                    <a:effectLst/>
                    <a:latin typeface="+mn-lt"/>
                    <a:ea typeface="+mn-ea"/>
                    <a:cs typeface="+mn-cs"/>
                  </a:rPr>
                  <a:t> and choosing the one that leads to the biggest </a:t>
                </a:r>
                <a:r>
                  <a:rPr lang="en-US" sz="1200" i="0" kern="1200">
                    <a:solidFill>
                      <a:schemeClr val="tx1"/>
                    </a:solidFill>
                    <a:effectLst/>
                    <a:latin typeface="+mn-lt"/>
                    <a:ea typeface="+mn-ea"/>
                    <a:cs typeface="+mn-cs"/>
                  </a:rPr>
                  <a:t>𝐿</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p:txBody>
          </p:sp>
        </mc:Fallback>
      </mc:AlternateContent>
      <p:sp>
        <p:nvSpPr>
          <p:cNvPr id="4" name="Slide Number Placeholder 3"/>
          <p:cNvSpPr>
            <a:spLocks noGrp="1"/>
          </p:cNvSpPr>
          <p:nvPr>
            <p:ph type="sldNum" sz="quarter" idx="10"/>
          </p:nvPr>
        </p:nvSpPr>
        <p:spPr/>
        <p:txBody>
          <a:bodyPr/>
          <a:lstStyle/>
          <a:p>
            <a:fld id="{D0844CF2-BC5E-4148-BFFA-5775A8A837D5}" type="slidenum">
              <a:rPr lang="en-GB" smtClean="0"/>
              <a:t>19</a:t>
            </a:fld>
            <a:endParaRPr lang="en-GB"/>
          </a:p>
        </p:txBody>
      </p:sp>
    </p:spTree>
    <p:extLst>
      <p:ext uri="{BB962C8B-B14F-4D97-AF65-F5344CB8AC3E}">
        <p14:creationId xmlns:p14="http://schemas.microsoft.com/office/powerpoint/2010/main" val="267084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Generation of synthetic networks by the PSO model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synthetic networks used in the simulations have been created according to the PSO model </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which describes how random geometric graphs grow in the hyperbolic space. The model has four input parameters: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𝑚</m:t>
                    </m:r>
                    <m:r>
                      <a:rPr lang="en-US" sz="1200" i="1" kern="1200">
                        <a:solidFill>
                          <a:schemeClr val="tx1"/>
                        </a:solidFill>
                        <a:effectLst/>
                        <a:latin typeface="Cambria Math" panose="02040503050406030204" pitchFamily="18" charset="0"/>
                        <a:ea typeface="+mn-ea"/>
                        <a:cs typeface="+mn-cs"/>
                      </a:rPr>
                      <m:t>&gt;0</m:t>
                    </m:r>
                  </m:oMath>
                </a14:m>
                <a:r>
                  <a:rPr lang="en-US" sz="1200" kern="1200" dirty="0">
                    <a:solidFill>
                      <a:schemeClr val="tx1"/>
                    </a:solidFill>
                    <a:effectLst/>
                    <a:latin typeface="+mn-lt"/>
                    <a:ea typeface="+mn-ea"/>
                    <a:cs typeface="+mn-cs"/>
                  </a:rPr>
                  <a:t>, which defines the average node degree </a:t>
                </a:r>
                <a14:m>
                  <m:oMath xmlns:m="http://schemas.openxmlformats.org/officeDocument/2006/math">
                    <m:acc>
                      <m:accPr>
                        <m:chr m:val="̅"/>
                        <m:ctrlPr>
                          <a:rPr lang="en-GB" sz="1200" i="1" kern="1200">
                            <a:solidFill>
                              <a:schemeClr val="tx1"/>
                            </a:solidFill>
                            <a:effectLst/>
                            <a:latin typeface="Cambria Math" panose="02040503050406030204" pitchFamily="18" charset="0"/>
                            <a:ea typeface="+mn-ea"/>
                            <a:cs typeface="+mn-cs"/>
                          </a:rPr>
                        </m:ctrlPr>
                      </m:accPr>
                      <m:e>
                        <m:r>
                          <a:rPr lang="en-US" sz="1200" i="1" kern="1200">
                            <a:solidFill>
                              <a:schemeClr val="tx1"/>
                            </a:solidFill>
                            <a:effectLst/>
                            <a:latin typeface="Cambria Math" panose="02040503050406030204" pitchFamily="18" charset="0"/>
                            <a:ea typeface="+mn-ea"/>
                            <a:cs typeface="+mn-cs"/>
                          </a:rPr>
                          <m:t>𝑘</m:t>
                        </m:r>
                      </m:e>
                    </m:acc>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𝑚</m:t>
                    </m:r>
                  </m:oMath>
                </a14:m>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𝛽</m:t>
                    </m:r>
                    <m:r>
                      <a:rPr lang="en-US" sz="1200" i="1" kern="1200">
                        <a:solidFill>
                          <a:schemeClr val="tx1"/>
                        </a:solidFill>
                        <a:effectLst/>
                        <a:latin typeface="Cambria Math" panose="02040503050406030204" pitchFamily="18" charset="0"/>
                        <a:ea typeface="+mn-ea"/>
                        <a:cs typeface="+mn-cs"/>
                      </a:rPr>
                      <m:t>∈(0, 1]</m:t>
                    </m:r>
                  </m:oMath>
                </a14:m>
                <a:r>
                  <a:rPr lang="en-US" sz="1200" kern="1200" dirty="0">
                    <a:solidFill>
                      <a:schemeClr val="tx1"/>
                    </a:solidFill>
                    <a:effectLst/>
                    <a:latin typeface="+mn-lt"/>
                    <a:ea typeface="+mn-ea"/>
                    <a:cs typeface="+mn-cs"/>
                  </a:rPr>
                  <a:t>, defining the exponent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𝛾</m:t>
                    </m:r>
                    <m:r>
                      <a:rPr lang="en-US" sz="1200" i="1" kern="1200">
                        <a:solidFill>
                          <a:schemeClr val="tx1"/>
                        </a:solidFill>
                        <a:effectLst/>
                        <a:latin typeface="Cambria Math" panose="02040503050406030204" pitchFamily="18" charset="0"/>
                        <a:ea typeface="+mn-ea"/>
                        <a:cs typeface="+mn-cs"/>
                      </a:rPr>
                      <m:t>=1+1/</m:t>
                    </m:r>
                    <m:r>
                      <a:rPr lang="en-US" sz="1200" i="1" kern="1200">
                        <a:solidFill>
                          <a:schemeClr val="tx1"/>
                        </a:solidFill>
                        <a:effectLst/>
                        <a:latin typeface="Cambria Math" panose="02040503050406030204" pitchFamily="18" charset="0"/>
                        <a:ea typeface="+mn-ea"/>
                        <a:cs typeface="+mn-cs"/>
                      </a:rPr>
                      <m:t>𝛽</m:t>
                    </m:r>
                  </m:oMath>
                </a14:m>
                <a:r>
                  <a:rPr lang="en-US" sz="1200" kern="1200" dirty="0">
                    <a:solidFill>
                      <a:schemeClr val="tx1"/>
                    </a:solidFill>
                    <a:effectLst/>
                    <a:latin typeface="+mn-lt"/>
                    <a:ea typeface="+mn-ea"/>
                    <a:cs typeface="+mn-cs"/>
                  </a:rPr>
                  <a:t> of the power law degree distribution,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≥0</m:t>
                    </m:r>
                  </m:oMath>
                </a14:m>
                <a:r>
                  <a:rPr lang="en-US" sz="1200" kern="1200" dirty="0">
                    <a:solidFill>
                      <a:schemeClr val="tx1"/>
                    </a:solidFill>
                    <a:effectLst/>
                    <a:latin typeface="+mn-lt"/>
                    <a:ea typeface="+mn-ea"/>
                    <a:cs typeface="+mn-cs"/>
                  </a:rPr>
                  <a:t>, which controls the network clustering,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𝜁</m:t>
                    </m:r>
                    <m:r>
                      <a:rPr lang="en-US" sz="1200" i="1" kern="1200">
                        <a:solidFill>
                          <a:schemeClr val="tx1"/>
                        </a:solidFill>
                        <a:effectLst/>
                        <a:latin typeface="Cambria Math" panose="02040503050406030204" pitchFamily="18" charset="0"/>
                        <a:ea typeface="+mn-ea"/>
                        <a:cs typeface="+mn-cs"/>
                      </a:rPr>
                      <m:t>=</m:t>
                    </m:r>
                    <m:rad>
                      <m:radPr>
                        <m:degHide m:val="on"/>
                        <m:ctrlPr>
                          <a:rPr lang="en-GB" sz="1200" i="1" kern="1200">
                            <a:solidFill>
                              <a:schemeClr val="tx1"/>
                            </a:solidFill>
                            <a:effectLst/>
                            <a:latin typeface="Cambria Math" panose="02040503050406030204" pitchFamily="18" charset="0"/>
                            <a:ea typeface="+mn-ea"/>
                            <a:cs typeface="+mn-cs"/>
                          </a:rPr>
                        </m:ctrlPr>
                      </m:radPr>
                      <m:deg/>
                      <m:e>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𝐾</m:t>
                        </m:r>
                      </m:e>
                    </m:rad>
                    <m:r>
                      <a:rPr lang="en-US" sz="1200" i="1" kern="1200">
                        <a:solidFill>
                          <a:schemeClr val="tx1"/>
                        </a:solidFill>
                        <a:effectLst/>
                        <a:latin typeface="Cambria Math" panose="02040503050406030204" pitchFamily="18" charset="0"/>
                        <a:ea typeface="+mn-ea"/>
                        <a:cs typeface="+mn-cs"/>
                      </a:rPr>
                      <m:t>&gt;0</m:t>
                    </m:r>
                  </m:oMath>
                </a14:m>
                <a:r>
                  <a:rPr lang="en-US" sz="1200" kern="1200" dirty="0">
                    <a:solidFill>
                      <a:schemeClr val="tx1"/>
                    </a:solidFill>
                    <a:effectLst/>
                    <a:latin typeface="+mn-lt"/>
                    <a:ea typeface="+mn-ea"/>
                    <a:cs typeface="+mn-cs"/>
                  </a:rPr>
                  <a:t>, where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𝐾</m:t>
                    </m:r>
                  </m:oMath>
                </a14:m>
                <a:r>
                  <a:rPr lang="en-US" sz="1200" kern="1200" dirty="0">
                    <a:solidFill>
                      <a:schemeClr val="tx1"/>
                    </a:solidFill>
                    <a:effectLst/>
                    <a:latin typeface="+mn-lt"/>
                    <a:ea typeface="+mn-ea"/>
                    <a:cs typeface="+mn-cs"/>
                  </a:rPr>
                  <a:t> is the curvature of the hyperbolic plane. The network clustering is maximized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=0</m:t>
                    </m:r>
                  </m:oMath>
                </a14:m>
                <a:r>
                  <a:rPr lang="en-US" sz="1200" kern="1200" dirty="0">
                    <a:solidFill>
                      <a:schemeClr val="tx1"/>
                    </a:solidFill>
                    <a:effectLst/>
                    <a:latin typeface="+mn-lt"/>
                    <a:ea typeface="+mn-ea"/>
                    <a:cs typeface="+mn-cs"/>
                  </a:rPr>
                  <a:t>, it decreases almost linearly for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=[0,1)</m:t>
                    </m:r>
                  </m:oMath>
                </a14:m>
                <a:r>
                  <a:rPr lang="en-US" sz="1200" kern="1200" dirty="0">
                    <a:solidFill>
                      <a:schemeClr val="tx1"/>
                    </a:solidFill>
                    <a:effectLst/>
                    <a:latin typeface="+mn-lt"/>
                    <a:ea typeface="+mn-ea"/>
                    <a:cs typeface="+mn-cs"/>
                  </a:rPr>
                  <a:t> and it becomes asymptotically zero if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&gt;1</m:t>
                    </m:r>
                  </m:oMath>
                </a14:m>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Building a network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nodes on a hyperbolic plane with curvature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𝐾</m:t>
                    </m:r>
                    <m:r>
                      <a:rPr lang="en-US" sz="1200" i="1" kern="1200">
                        <a:solidFill>
                          <a:schemeClr val="tx1"/>
                        </a:solidFill>
                        <a:effectLst/>
                        <a:latin typeface="Cambria Math" panose="02040503050406030204" pitchFamily="18" charset="0"/>
                        <a:ea typeface="+mn-ea"/>
                        <a:cs typeface="+mn-cs"/>
                      </a:rPr>
                      <m:t>=−1</m:t>
                    </m:r>
                  </m:oMath>
                </a14:m>
                <a:r>
                  <a:rPr lang="en-US" sz="1200" kern="1200" dirty="0">
                    <a:solidFill>
                      <a:schemeClr val="tx1"/>
                    </a:solidFill>
                    <a:effectLst/>
                    <a:latin typeface="+mn-lt"/>
                    <a:ea typeface="+mn-ea"/>
                    <a:cs typeface="+mn-cs"/>
                  </a:rPr>
                  <a:t> requires the following steps: (1) Initially the network is empty; (2) At time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 2,…,</m:t>
                    </m:r>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a new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appears with radial coordinate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=2</m:t>
                    </m:r>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ln</m:t>
                        </m:r>
                      </m:fName>
                      <m:e>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e>
                    </m:func>
                  </m:oMath>
                </a14:m>
                <a:r>
                  <a:rPr lang="en-US" sz="1200" kern="1200" dirty="0">
                    <a:solidFill>
                      <a:schemeClr val="tx1"/>
                    </a:solidFill>
                    <a:effectLst/>
                    <a:latin typeface="+mn-lt"/>
                    <a:ea typeface="+mn-ea"/>
                    <a:cs typeface="+mn-cs"/>
                  </a:rPr>
                  <a:t> and angular coordinate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𝜃</m:t>
                        </m:r>
                      </m:e>
                      <m:sub>
                        <m:r>
                          <a:rPr lang="en-US" sz="1200" i="1" kern="1200">
                            <a:solidFill>
                              <a:schemeClr val="tx1"/>
                            </a:solidFill>
                            <a:effectLst/>
                            <a:latin typeface="Cambria Math" panose="02040503050406030204" pitchFamily="18" charset="0"/>
                            <a:ea typeface="+mn-ea"/>
                            <a:cs typeface="+mn-cs"/>
                          </a:rPr>
                          <m:t>𝑖</m:t>
                        </m:r>
                      </m:sub>
                    </m:sSub>
                  </m:oMath>
                </a14:m>
                <a:r>
                  <a:rPr lang="en-US" sz="1200" kern="1200" dirty="0">
                    <a:solidFill>
                      <a:schemeClr val="tx1"/>
                    </a:solidFill>
                    <a:effectLst/>
                    <a:latin typeface="+mn-lt"/>
                    <a:ea typeface="+mn-ea"/>
                    <a:cs typeface="+mn-cs"/>
                  </a:rPr>
                  <a:t> uniformly sampled from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[0,2</m:t>
                    </m:r>
                    <m:r>
                      <a:rPr lang="en-US" sz="1200" i="1" kern="1200">
                        <a:solidFill>
                          <a:schemeClr val="tx1"/>
                        </a:solidFill>
                        <a:effectLst/>
                        <a:latin typeface="Cambria Math" panose="02040503050406030204" pitchFamily="18" charset="0"/>
                        <a:ea typeface="+mn-ea"/>
                        <a:cs typeface="+mn-cs"/>
                      </a:rPr>
                      <m:t>𝜋</m:t>
                    </m:r>
                    <m:r>
                      <a:rPr lang="en-US" sz="1200" i="1" kern="1200">
                        <a:solidFill>
                          <a:schemeClr val="tx1"/>
                        </a:solidFill>
                        <a:effectLst/>
                        <a:latin typeface="Cambria Math" panose="02040503050406030204" pitchFamily="18" charset="0"/>
                        <a:ea typeface="+mn-ea"/>
                        <a:cs typeface="+mn-cs"/>
                      </a:rPr>
                      <m:t>]</m:t>
                    </m:r>
                  </m:oMath>
                </a14:m>
                <a:r>
                  <a:rPr lang="en-US" sz="1200" kern="1200" dirty="0">
                    <a:solidFill>
                      <a:schemeClr val="tx1"/>
                    </a:solidFill>
                    <a:effectLst/>
                    <a:latin typeface="+mn-lt"/>
                    <a:ea typeface="+mn-ea"/>
                    <a:cs typeface="+mn-cs"/>
                  </a:rPr>
                  <a:t>; all existing nodes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&lt;</m:t>
                    </m:r>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increase their radial coordinates according to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𝑗</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𝛽</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𝑗</m:t>
                        </m:r>
                      </m:sub>
                    </m:sSub>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𝛽</m:t>
                    </m:r>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oMath>
                </a14:m>
                <a:r>
                  <a:rPr lang="en-US" sz="1200" kern="1200" dirty="0">
                    <a:solidFill>
                      <a:schemeClr val="tx1"/>
                    </a:solidFill>
                    <a:effectLst/>
                    <a:latin typeface="+mn-lt"/>
                    <a:ea typeface="+mn-ea"/>
                    <a:cs typeface="+mn-cs"/>
                  </a:rPr>
                  <a:t> in order to simulate popularity fading; (3) The new node picks a randomly chosen existing node and connects to it with probability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𝑝</m:t>
                    </m:r>
                    <m:d>
                      <m:dPr>
                        <m:ctrlPr>
                          <a:rPr lang="en-GB" sz="1200" i="1" kern="1200">
                            <a:solidFill>
                              <a:schemeClr val="tx1"/>
                            </a:solidFill>
                            <a:effectLst/>
                            <a:latin typeface="Cambria Math" panose="02040503050406030204" pitchFamily="18" charset="0"/>
                            <a:ea typeface="+mn-ea"/>
                            <a:cs typeface="+mn-cs"/>
                          </a:rPr>
                        </m:ctrlPr>
                      </m:dPr>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𝑖𝑗</m:t>
                            </m:r>
                          </m:sub>
                        </m:sSub>
                      </m:e>
                    </m:d>
                    <m:r>
                      <a:rPr lang="en-US" sz="1200" i="1" kern="1200">
                        <a:solidFill>
                          <a:schemeClr val="tx1"/>
                        </a:solidFill>
                        <a:effectLst/>
                        <a:latin typeface="Cambria Math" panose="02040503050406030204" pitchFamily="18" charset="0"/>
                        <a:ea typeface="+mn-ea"/>
                        <a:cs typeface="+mn-cs"/>
                      </a:rPr>
                      <m:t>=1/(1+</m:t>
                    </m:r>
                    <m:r>
                      <a:rPr lang="en-US" sz="1200" i="1" kern="1200">
                        <a:solidFill>
                          <a:schemeClr val="tx1"/>
                        </a:solidFill>
                        <a:effectLst/>
                        <a:latin typeface="Cambria Math" panose="02040503050406030204" pitchFamily="18" charset="0"/>
                        <a:ea typeface="+mn-ea"/>
                        <a:cs typeface="+mn-cs"/>
                      </a:rPr>
                      <m:t>𝑒𝑥𝑝</m:t>
                    </m:r>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𝑖𝑗</m:t>
                        </m:r>
                      </m:sub>
                    </m:sSub>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 )</m:t>
                    </m:r>
                  </m:oMath>
                </a14:m>
                <a:r>
                  <a:rPr lang="en-US" sz="1200" kern="1200" dirty="0">
                    <a:solidFill>
                      <a:schemeClr val="tx1"/>
                    </a:solidFill>
                    <a:effectLst/>
                    <a:latin typeface="+mn-lt"/>
                    <a:ea typeface="+mn-ea"/>
                    <a:cs typeface="+mn-cs"/>
                  </a:rPr>
                  <a:t>, where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−2</m:t>
                    </m:r>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ln</m:t>
                        </m:r>
                      </m:fName>
                      <m:e>
                        <m:d>
                          <m:dPr>
                            <m:begChr m:val="["/>
                            <m:endChr m:val="]"/>
                            <m:ctrlPr>
                              <a:rPr lang="en-GB" sz="1200" i="1" kern="1200">
                                <a:solidFill>
                                  <a:schemeClr val="tx1"/>
                                </a:solidFill>
                                <a:effectLst/>
                                <a:latin typeface="Cambria Math" panose="02040503050406030204" pitchFamily="18" charset="0"/>
                                <a:ea typeface="+mn-ea"/>
                                <a:cs typeface="+mn-cs"/>
                              </a:rPr>
                            </m:ctrlPr>
                          </m:dPr>
                          <m:e>
                            <m:f>
                              <m:fPr>
                                <m:ctrlPr>
                                  <a:rPr lang="en-GB" sz="1200" i="1" kern="1200">
                                    <a:solidFill>
                                      <a:schemeClr val="tx1"/>
                                    </a:solidFill>
                                    <a:effectLst/>
                                    <a:latin typeface="Cambria Math" panose="02040503050406030204" pitchFamily="18" charset="0"/>
                                    <a:ea typeface="+mn-ea"/>
                                    <a:cs typeface="+mn-cs"/>
                                  </a:rPr>
                                </m:ctrlPr>
                              </m:fPr>
                              <m:num>
                                <m:r>
                                  <a:rPr lang="en-US" sz="1200" i="1" kern="1200">
                                    <a:solidFill>
                                      <a:schemeClr val="tx1"/>
                                    </a:solidFill>
                                    <a:effectLst/>
                                    <a:latin typeface="Cambria Math" panose="02040503050406030204" pitchFamily="18" charset="0"/>
                                    <a:ea typeface="+mn-ea"/>
                                    <a:cs typeface="+mn-cs"/>
                                  </a:rPr>
                                  <m:t>2</m:t>
                                </m:r>
                                <m:r>
                                  <a:rPr lang="en-US" sz="1200" i="1" kern="1200">
                                    <a:solidFill>
                                      <a:schemeClr val="tx1"/>
                                    </a:solidFill>
                                    <a:effectLst/>
                                    <a:latin typeface="Cambria Math" panose="02040503050406030204" pitchFamily="18" charset="0"/>
                                    <a:ea typeface="+mn-ea"/>
                                    <a:cs typeface="+mn-cs"/>
                                  </a:rPr>
                                  <m:t>𝑇</m:t>
                                </m:r>
                                <m:d>
                                  <m:dPr>
                                    <m:ctrlPr>
                                      <a:rPr lang="en-GB"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1−</m:t>
                                    </m:r>
                                    <m:sSup>
                                      <m:sSupPr>
                                        <m:ctrlPr>
                                          <a:rPr lang="en-GB"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𝑒</m:t>
                                        </m:r>
                                      </m:e>
                                      <m:sup>
                                        <m:r>
                                          <a:rPr lang="en-US" sz="1200" i="1" kern="1200">
                                            <a:solidFill>
                                              <a:schemeClr val="tx1"/>
                                            </a:solidFill>
                                            <a:effectLst/>
                                            <a:latin typeface="Cambria Math" panose="02040503050406030204" pitchFamily="18" charset="0"/>
                                            <a:ea typeface="+mn-ea"/>
                                            <a:cs typeface="+mn-cs"/>
                                          </a:rPr>
                                          <m:t>−</m:t>
                                        </m:r>
                                        <m:d>
                                          <m:dPr>
                                            <m:ctrlPr>
                                              <a:rPr lang="en-GB"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𝛽</m:t>
                                            </m:r>
                                          </m:e>
                                        </m:d>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ln</m:t>
                                            </m:r>
                                          </m:fName>
                                          <m:e>
                                            <m:d>
                                              <m:dPr>
                                                <m:ctrlPr>
                                                  <a:rPr lang="en-GB"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𝑖</m:t>
                                                </m:r>
                                              </m:e>
                                            </m:d>
                                          </m:e>
                                        </m:func>
                                      </m:sup>
                                    </m:sSup>
                                  </m:e>
                                </m:d>
                              </m:num>
                              <m:den>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sin</m:t>
                                    </m:r>
                                  </m:fName>
                                  <m:e>
                                    <m:d>
                                      <m:dPr>
                                        <m:ctrlPr>
                                          <a:rPr lang="en-GB"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𝜋</m:t>
                                        </m:r>
                                      </m:e>
                                    </m:d>
                                  </m:e>
                                </m:func>
                                <m:r>
                                  <a:rPr lang="en-US" sz="1200" i="1" kern="1200">
                                    <a:solidFill>
                                      <a:schemeClr val="tx1"/>
                                    </a:solidFill>
                                    <a:effectLst/>
                                    <a:latin typeface="Cambria Math" panose="02040503050406030204" pitchFamily="18" charset="0"/>
                                    <a:ea typeface="+mn-ea"/>
                                    <a:cs typeface="+mn-cs"/>
                                  </a:rPr>
                                  <m:t>𝑚</m:t>
                                </m:r>
                                <m:d>
                                  <m:dPr>
                                    <m:ctrlPr>
                                      <a:rPr lang="en-GB"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1−</m:t>
                                    </m:r>
                                    <m:r>
                                      <a:rPr lang="en-US" sz="1200" i="1" kern="1200">
                                        <a:solidFill>
                                          <a:schemeClr val="tx1"/>
                                        </a:solidFill>
                                        <a:effectLst/>
                                        <a:latin typeface="Cambria Math" panose="02040503050406030204" pitchFamily="18" charset="0"/>
                                        <a:ea typeface="+mn-ea"/>
                                        <a:cs typeface="+mn-cs"/>
                                      </a:rPr>
                                      <m:t>𝛽</m:t>
                                    </m:r>
                                  </m:e>
                                </m:d>
                              </m:den>
                            </m:f>
                          </m:e>
                        </m:d>
                      </m:e>
                    </m:func>
                  </m:oMath>
                </a14:m>
                <a:r>
                  <a:rPr lang="en-US" sz="1200" kern="1200" dirty="0">
                    <a:solidFill>
                      <a:schemeClr val="tx1"/>
                    </a:solidFill>
                    <a:effectLst/>
                    <a:latin typeface="+mn-lt"/>
                    <a:ea typeface="+mn-ea"/>
                    <a:cs typeface="+mn-cs"/>
                  </a:rPr>
                  <a:t> is the current radius of the hyperbolic disk,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n-US" sz="1200" i="1" kern="1200">
                            <a:solidFill>
                              <a:schemeClr val="tx1"/>
                            </a:solidFill>
                            <a:effectLst/>
                            <a:latin typeface="Cambria Math" panose="02040503050406030204" pitchFamily="18" charset="0"/>
                            <a:ea typeface="+mn-ea"/>
                            <a:cs typeface="+mn-cs"/>
                          </a:rPr>
                          <m:t>𝑖𝑗</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𝑎𝑟𝑐𝑐𝑜𝑠h</m:t>
                    </m:r>
                    <m:d>
                      <m:dPr>
                        <m:ctrlPr>
                          <a:rPr lang="en-GB" sz="1200" i="1" kern="1200">
                            <a:solidFill>
                              <a:schemeClr val="tx1"/>
                            </a:solidFill>
                            <a:effectLst/>
                            <a:latin typeface="Cambria Math" panose="02040503050406030204" pitchFamily="18" charset="0"/>
                            <a:ea typeface="+mn-ea"/>
                            <a:cs typeface="+mn-cs"/>
                          </a:rPr>
                        </m:ctrlPr>
                      </m:dPr>
                      <m:e>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cosh</m:t>
                            </m:r>
                          </m:fName>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e>
                        </m:func>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cosh</m:t>
                            </m:r>
                          </m:fName>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𝑗</m:t>
                                </m:r>
                              </m:sub>
                            </m:sSub>
                          </m:e>
                        </m:func>
                        <m:r>
                          <a:rPr lang="en-US" sz="1200" i="1" kern="1200">
                            <a:solidFill>
                              <a:schemeClr val="tx1"/>
                            </a:solidFill>
                            <a:effectLst/>
                            <a:latin typeface="Cambria Math" panose="02040503050406030204" pitchFamily="18" charset="0"/>
                            <a:ea typeface="+mn-ea"/>
                            <a:cs typeface="+mn-cs"/>
                          </a:rPr>
                          <m:t>−</m:t>
                        </m:r>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sinh</m:t>
                            </m:r>
                          </m:fName>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𝑖</m:t>
                                </m:r>
                              </m:sub>
                            </m:sSub>
                          </m:e>
                        </m:func>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sinh</m:t>
                            </m:r>
                          </m:fName>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𝑟</m:t>
                                </m:r>
                              </m:e>
                              <m:sub>
                                <m:r>
                                  <a:rPr lang="en-US" sz="1200" i="1" kern="1200">
                                    <a:solidFill>
                                      <a:schemeClr val="tx1"/>
                                    </a:solidFill>
                                    <a:effectLst/>
                                    <a:latin typeface="Cambria Math" panose="02040503050406030204" pitchFamily="18" charset="0"/>
                                    <a:ea typeface="+mn-ea"/>
                                    <a:cs typeface="+mn-cs"/>
                                  </a:rPr>
                                  <m:t>𝑗</m:t>
                                </m:r>
                              </m:sub>
                            </m:sSub>
                          </m:e>
                        </m:func>
                        <m:func>
                          <m:funcPr>
                            <m:ctrlPr>
                              <a:rPr lang="en-GB"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cos</m:t>
                            </m:r>
                          </m:fName>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𝜃</m:t>
                                </m:r>
                              </m:e>
                              <m:sub>
                                <m:r>
                                  <a:rPr lang="en-US" sz="1200" i="1" kern="1200">
                                    <a:solidFill>
                                      <a:schemeClr val="tx1"/>
                                    </a:solidFill>
                                    <a:effectLst/>
                                    <a:latin typeface="Cambria Math" panose="02040503050406030204" pitchFamily="18" charset="0"/>
                                    <a:ea typeface="+mn-ea"/>
                                    <a:cs typeface="+mn-cs"/>
                                  </a:rPr>
                                  <m:t>𝑖𝑗</m:t>
                                </m:r>
                              </m:sub>
                            </m:sSub>
                          </m:e>
                        </m:func>
                      </m:e>
                    </m:d>
                    <m:r>
                      <a:rPr lang="en-US" sz="1200" i="1" kern="1200">
                        <a:solidFill>
                          <a:schemeClr val="tx1"/>
                        </a:solidFill>
                        <a:effectLst/>
                        <a:latin typeface="Cambria Math" panose="02040503050406030204" pitchFamily="18" charset="0"/>
                        <a:ea typeface="+mn-ea"/>
                        <a:cs typeface="+mn-cs"/>
                      </a:rPr>
                      <m:t> </m:t>
                    </m:r>
                  </m:oMath>
                </a14:m>
                <a:r>
                  <a:rPr lang="en-US" sz="1200" kern="1200" dirty="0">
                    <a:solidFill>
                      <a:schemeClr val="tx1"/>
                    </a:solidFill>
                    <a:effectLst/>
                    <a:latin typeface="+mn-lt"/>
                    <a:ea typeface="+mn-ea"/>
                    <a:cs typeface="+mn-cs"/>
                  </a:rPr>
                  <a:t>is the hyperbolic distance between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and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𝑗</m:t>
                    </m:r>
                  </m:oMath>
                </a14:m>
                <a:r>
                  <a:rPr lang="en-US" sz="1200" kern="1200" dirty="0">
                    <a:solidFill>
                      <a:schemeClr val="tx1"/>
                    </a:solidFill>
                    <a:effectLst/>
                    <a:latin typeface="+mn-lt"/>
                    <a:ea typeface="+mn-ea"/>
                    <a:cs typeface="+mn-cs"/>
                  </a:rPr>
                  <a:t> and </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𝜃</m:t>
                        </m:r>
                      </m:e>
                      <m:sub>
                        <m:r>
                          <a:rPr lang="en-US" sz="1200" i="1" kern="1200">
                            <a:solidFill>
                              <a:schemeClr val="tx1"/>
                            </a:solidFill>
                            <a:effectLst/>
                            <a:latin typeface="Cambria Math" panose="02040503050406030204" pitchFamily="18" charset="0"/>
                            <a:ea typeface="+mn-ea"/>
                            <a:cs typeface="+mn-cs"/>
                          </a:rPr>
                          <m:t>𝑖𝑗</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𝜋</m:t>
                    </m:r>
                    <m:r>
                      <a:rPr lang="en-US" sz="1200" i="1" kern="1200">
                        <a:solidFill>
                          <a:schemeClr val="tx1"/>
                        </a:solidFill>
                        <a:effectLst/>
                        <a:latin typeface="Cambria Math" panose="02040503050406030204" pitchFamily="18" charset="0"/>
                        <a:ea typeface="+mn-ea"/>
                        <a:cs typeface="+mn-cs"/>
                      </a:rPr>
                      <m:t>−</m:t>
                    </m:r>
                    <m:d>
                      <m:dPr>
                        <m:begChr m:val="|"/>
                        <m:endChr m:val="|"/>
                        <m:ctrlPr>
                          <a:rPr lang="en-GB"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𝜋</m:t>
                        </m:r>
                        <m:r>
                          <a:rPr lang="en-US" sz="1200" i="1" kern="1200">
                            <a:solidFill>
                              <a:schemeClr val="tx1"/>
                            </a:solidFill>
                            <a:effectLst/>
                            <a:latin typeface="Cambria Math" panose="02040503050406030204" pitchFamily="18" charset="0"/>
                            <a:ea typeface="+mn-ea"/>
                            <a:cs typeface="+mn-cs"/>
                          </a:rPr>
                          <m:t>−</m:t>
                        </m:r>
                        <m:d>
                          <m:dPr>
                            <m:begChr m:val="|"/>
                            <m:endChr m:val="|"/>
                            <m:ctrlPr>
                              <a:rPr lang="en-GB" sz="1200" i="1" kern="1200">
                                <a:solidFill>
                                  <a:schemeClr val="tx1"/>
                                </a:solidFill>
                                <a:effectLst/>
                                <a:latin typeface="Cambria Math" panose="02040503050406030204" pitchFamily="18" charset="0"/>
                                <a:ea typeface="+mn-ea"/>
                                <a:cs typeface="+mn-cs"/>
                              </a:rPr>
                            </m:ctrlPr>
                          </m:dPr>
                          <m:e>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𝜃</m:t>
                                </m:r>
                              </m:e>
                              <m:sub>
                                <m:r>
                                  <a:rPr lang="en-US" sz="1200" i="1" kern="1200">
                                    <a:solidFill>
                                      <a:schemeClr val="tx1"/>
                                    </a:solidFill>
                                    <a:effectLst/>
                                    <a:latin typeface="Cambria Math" panose="02040503050406030204" pitchFamily="18" charset="0"/>
                                    <a:ea typeface="+mn-ea"/>
                                    <a:cs typeface="+mn-cs"/>
                                  </a:rPr>
                                  <m:t>𝑖</m:t>
                                </m:r>
                              </m:sub>
                            </m:sSub>
                            <m:r>
                              <a:rPr lang="en-US" sz="1200" i="1" kern="1200">
                                <a:solidFill>
                                  <a:schemeClr val="tx1"/>
                                </a:solidFill>
                                <a:effectLst/>
                                <a:latin typeface="Cambria Math" panose="02040503050406030204" pitchFamily="18" charset="0"/>
                                <a:ea typeface="+mn-ea"/>
                                <a:cs typeface="+mn-cs"/>
                              </a:rPr>
                              <m:t>−</m:t>
                            </m:r>
                            <m:sSub>
                              <m:sSubPr>
                                <m:ctrlPr>
                                  <a:rPr lang="en-GB"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𝜃</m:t>
                                </m:r>
                              </m:e>
                              <m:sub>
                                <m:r>
                                  <a:rPr lang="en-US" sz="1200" i="1" kern="1200">
                                    <a:solidFill>
                                      <a:schemeClr val="tx1"/>
                                    </a:solidFill>
                                    <a:effectLst/>
                                    <a:latin typeface="Cambria Math" panose="02040503050406030204" pitchFamily="18" charset="0"/>
                                    <a:ea typeface="+mn-ea"/>
                                    <a:cs typeface="+mn-cs"/>
                                  </a:rPr>
                                  <m:t>𝑗</m:t>
                                </m:r>
                              </m:sub>
                            </m:sSub>
                          </m:e>
                        </m:d>
                      </m:e>
                    </m:d>
                  </m:oMath>
                </a14:m>
                <a:r>
                  <a:rPr lang="en-US" sz="1200" kern="1200" dirty="0">
                    <a:solidFill>
                      <a:schemeClr val="tx1"/>
                    </a:solidFill>
                    <a:effectLst/>
                    <a:latin typeface="+mn-lt"/>
                    <a:ea typeface="+mn-ea"/>
                    <a:cs typeface="+mn-cs"/>
                  </a:rPr>
                  <a:t> is the angle between these nodes. Step (3) is repeated until the new node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oMath>
                </a14:m>
                <a:r>
                  <a:rPr lang="en-US" sz="1200" kern="1200" dirty="0">
                    <a:solidFill>
                      <a:schemeClr val="tx1"/>
                    </a:solidFill>
                    <a:effectLst/>
                    <a:latin typeface="+mn-lt"/>
                    <a:ea typeface="+mn-ea"/>
                    <a:cs typeface="+mn-cs"/>
                  </a:rPr>
                  <a:t> is connected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𝑚</m:t>
                    </m:r>
                  </m:oMath>
                </a14:m>
                <a:r>
                  <a:rPr lang="en-US" sz="1200" kern="1200" dirty="0">
                    <a:solidFill>
                      <a:schemeClr val="tx1"/>
                    </a:solidFill>
                    <a:effectLst/>
                    <a:latin typeface="+mn-lt"/>
                    <a:ea typeface="+mn-ea"/>
                    <a:cs typeface="+mn-cs"/>
                  </a:rPr>
                  <a:t> nodes. (4) The growing process stops when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nodes have been introduced.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model networks evolve optimizing a trade-off between node popularity, abstracted by the radial coordinate, and similarity, represented by the angular coordinate, and they exhibit many common structural and dynamical characteristics of real networks.</a:t>
                </a:r>
                <a:endParaRPr lang="en-GB" sz="1200" kern="1200" dirty="0">
                  <a:solidFill>
                    <a:schemeClr val="tx1"/>
                  </a:solidFill>
                  <a:effectLst/>
                  <a:latin typeface="+mn-lt"/>
                  <a:ea typeface="+mn-ea"/>
                  <a:cs typeface="+mn-cs"/>
                </a:endParaRPr>
              </a:p>
              <a:p>
                <a:endParaRPr lang="en-GB" dirty="0"/>
              </a:p>
            </p:txBody>
          </p:sp>
        </mc:Choice>
        <mc:Fallback xmlns="">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Generation of synthetic networks by the PSO model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synthetic networks used in the simulations have been created according to the PSO model </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which describes how random geometric graphs grow in the hyperbolic space. The model has four input parameters: </a:t>
                </a:r>
                <a:r>
                  <a:rPr lang="en-US" sz="1200" i="0" kern="1200">
                    <a:solidFill>
                      <a:schemeClr val="tx1"/>
                    </a:solidFill>
                    <a:effectLst/>
                    <a:latin typeface="+mn-lt"/>
                    <a:ea typeface="+mn-ea"/>
                    <a:cs typeface="+mn-cs"/>
                  </a:rPr>
                  <a:t>𝑚&gt;0</a:t>
                </a:r>
                <a:r>
                  <a:rPr lang="en-US" sz="1200" kern="1200" dirty="0">
                    <a:solidFill>
                      <a:schemeClr val="tx1"/>
                    </a:solidFill>
                    <a:effectLst/>
                    <a:latin typeface="+mn-lt"/>
                    <a:ea typeface="+mn-ea"/>
                    <a:cs typeface="+mn-cs"/>
                  </a:rPr>
                  <a:t>, which defines the average node degree </a:t>
                </a:r>
                <a:r>
                  <a:rPr lang="en-US" sz="1200" i="0" kern="1200">
                    <a:solidFill>
                      <a:schemeClr val="tx1"/>
                    </a:solidFill>
                    <a:effectLst/>
                    <a:latin typeface="+mn-lt"/>
                    <a:ea typeface="+mn-ea"/>
                    <a:cs typeface="+mn-cs"/>
                  </a:rPr>
                  <a:t>𝑘</a:t>
                </a:r>
                <a:r>
                  <a:rPr lang="en-GB"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=2𝑚</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𝛽∈(0, 1]</a:t>
                </a:r>
                <a:r>
                  <a:rPr lang="en-US" sz="1200" kern="1200" dirty="0">
                    <a:solidFill>
                      <a:schemeClr val="tx1"/>
                    </a:solidFill>
                    <a:effectLst/>
                    <a:latin typeface="+mn-lt"/>
                    <a:ea typeface="+mn-ea"/>
                    <a:cs typeface="+mn-cs"/>
                  </a:rPr>
                  <a:t>, defining the exponent </a:t>
                </a:r>
                <a:r>
                  <a:rPr lang="en-US" sz="1200" i="0" kern="1200">
                    <a:solidFill>
                      <a:schemeClr val="tx1"/>
                    </a:solidFill>
                    <a:effectLst/>
                    <a:latin typeface="+mn-lt"/>
                    <a:ea typeface="+mn-ea"/>
                    <a:cs typeface="+mn-cs"/>
                  </a:rPr>
                  <a:t>𝛾=1+1/𝛽</a:t>
                </a:r>
                <a:r>
                  <a:rPr lang="en-US" sz="1200" kern="1200" dirty="0">
                    <a:solidFill>
                      <a:schemeClr val="tx1"/>
                    </a:solidFill>
                    <a:effectLst/>
                    <a:latin typeface="+mn-lt"/>
                    <a:ea typeface="+mn-ea"/>
                    <a:cs typeface="+mn-cs"/>
                  </a:rPr>
                  <a:t> of the power law degree distribution, </a:t>
                </a:r>
                <a:r>
                  <a:rPr lang="en-US" sz="1200" i="0" kern="1200">
                    <a:solidFill>
                      <a:schemeClr val="tx1"/>
                    </a:solidFill>
                    <a:effectLst/>
                    <a:latin typeface="+mn-lt"/>
                    <a:ea typeface="+mn-ea"/>
                    <a:cs typeface="+mn-cs"/>
                  </a:rPr>
                  <a:t>𝑇≥0</a:t>
                </a:r>
                <a:r>
                  <a:rPr lang="en-US" sz="1200" kern="1200" dirty="0">
                    <a:solidFill>
                      <a:schemeClr val="tx1"/>
                    </a:solidFill>
                    <a:effectLst/>
                    <a:latin typeface="+mn-lt"/>
                    <a:ea typeface="+mn-ea"/>
                    <a:cs typeface="+mn-cs"/>
                  </a:rPr>
                  <a:t>, which controls the network clustering, and </a:t>
                </a:r>
                <a:r>
                  <a:rPr lang="en-US" sz="1200" i="0" kern="1200">
                    <a:solidFill>
                      <a:schemeClr val="tx1"/>
                    </a:solidFill>
                    <a:effectLst/>
                    <a:latin typeface="+mn-lt"/>
                    <a:ea typeface="+mn-ea"/>
                    <a:cs typeface="+mn-cs"/>
                  </a:rPr>
                  <a:t>𝜁=</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−𝐾</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&gt;0</a:t>
                </a:r>
                <a:r>
                  <a:rPr lang="en-US" sz="1200" kern="1200" dirty="0">
                    <a:solidFill>
                      <a:schemeClr val="tx1"/>
                    </a:solidFill>
                    <a:effectLst/>
                    <a:latin typeface="+mn-lt"/>
                    <a:ea typeface="+mn-ea"/>
                    <a:cs typeface="+mn-cs"/>
                  </a:rPr>
                  <a:t>, where </a:t>
                </a:r>
                <a:r>
                  <a:rPr lang="en-US" sz="1200" i="0" kern="1200">
                    <a:solidFill>
                      <a:schemeClr val="tx1"/>
                    </a:solidFill>
                    <a:effectLst/>
                    <a:latin typeface="+mn-lt"/>
                    <a:ea typeface="+mn-ea"/>
                    <a:cs typeface="+mn-cs"/>
                  </a:rPr>
                  <a:t>𝐾</a:t>
                </a:r>
                <a:r>
                  <a:rPr lang="en-US" sz="1200" kern="1200" dirty="0">
                    <a:solidFill>
                      <a:schemeClr val="tx1"/>
                    </a:solidFill>
                    <a:effectLst/>
                    <a:latin typeface="+mn-lt"/>
                    <a:ea typeface="+mn-ea"/>
                    <a:cs typeface="+mn-cs"/>
                  </a:rPr>
                  <a:t> is the curvature of the hyperbolic plane. The network clustering is maximized at </a:t>
                </a:r>
                <a:r>
                  <a:rPr lang="en-US" sz="1200" i="0" kern="1200">
                    <a:solidFill>
                      <a:schemeClr val="tx1"/>
                    </a:solidFill>
                    <a:effectLst/>
                    <a:latin typeface="+mn-lt"/>
                    <a:ea typeface="+mn-ea"/>
                    <a:cs typeface="+mn-cs"/>
                  </a:rPr>
                  <a:t>𝑇=0</a:t>
                </a:r>
                <a:r>
                  <a:rPr lang="en-US" sz="1200" kern="1200" dirty="0">
                    <a:solidFill>
                      <a:schemeClr val="tx1"/>
                    </a:solidFill>
                    <a:effectLst/>
                    <a:latin typeface="+mn-lt"/>
                    <a:ea typeface="+mn-ea"/>
                    <a:cs typeface="+mn-cs"/>
                  </a:rPr>
                  <a:t>, it decreases almost linearly for </a:t>
                </a:r>
                <a:r>
                  <a:rPr lang="en-US" sz="1200" i="0" kern="1200">
                    <a:solidFill>
                      <a:schemeClr val="tx1"/>
                    </a:solidFill>
                    <a:effectLst/>
                    <a:latin typeface="+mn-lt"/>
                    <a:ea typeface="+mn-ea"/>
                    <a:cs typeface="+mn-cs"/>
                  </a:rPr>
                  <a:t>𝑇=[0,1)</a:t>
                </a:r>
                <a:r>
                  <a:rPr lang="en-US" sz="1200" kern="1200" dirty="0">
                    <a:solidFill>
                      <a:schemeClr val="tx1"/>
                    </a:solidFill>
                    <a:effectLst/>
                    <a:latin typeface="+mn-lt"/>
                    <a:ea typeface="+mn-ea"/>
                    <a:cs typeface="+mn-cs"/>
                  </a:rPr>
                  <a:t> and it becomes asymptotically zero if </a:t>
                </a:r>
                <a:r>
                  <a:rPr lang="en-US" sz="1200" i="0" kern="1200">
                    <a:solidFill>
                      <a:schemeClr val="tx1"/>
                    </a:solidFill>
                    <a:effectLst/>
                    <a:latin typeface="+mn-lt"/>
                    <a:ea typeface="+mn-ea"/>
                    <a:cs typeface="+mn-cs"/>
                  </a:rPr>
                  <a:t>𝑇&gt;1</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Building a network of </a:t>
                </a:r>
                <a:r>
                  <a:rPr lang="en-US" sz="1200" i="0" kern="1200">
                    <a:solidFill>
                      <a:schemeClr val="tx1"/>
                    </a:solidFill>
                    <a:effectLst/>
                    <a:latin typeface="+mn-lt"/>
                    <a:ea typeface="+mn-ea"/>
                    <a:cs typeface="+mn-cs"/>
                  </a:rPr>
                  <a:t>𝑁</a:t>
                </a:r>
                <a:r>
                  <a:rPr lang="en-US" sz="1200" kern="1200" dirty="0">
                    <a:solidFill>
                      <a:schemeClr val="tx1"/>
                    </a:solidFill>
                    <a:effectLst/>
                    <a:latin typeface="+mn-lt"/>
                    <a:ea typeface="+mn-ea"/>
                    <a:cs typeface="+mn-cs"/>
                  </a:rPr>
                  <a:t> nodes on a hyperbolic plane with curvature </a:t>
                </a:r>
                <a:r>
                  <a:rPr lang="en-US" sz="1200" i="0" kern="1200">
                    <a:solidFill>
                      <a:schemeClr val="tx1"/>
                    </a:solidFill>
                    <a:effectLst/>
                    <a:latin typeface="+mn-lt"/>
                    <a:ea typeface="+mn-ea"/>
                    <a:cs typeface="+mn-cs"/>
                  </a:rPr>
                  <a:t>𝐾=−1</a:t>
                </a:r>
                <a:r>
                  <a:rPr lang="en-US" sz="1200" kern="1200" dirty="0">
                    <a:solidFill>
                      <a:schemeClr val="tx1"/>
                    </a:solidFill>
                    <a:effectLst/>
                    <a:latin typeface="+mn-lt"/>
                    <a:ea typeface="+mn-ea"/>
                    <a:cs typeface="+mn-cs"/>
                  </a:rPr>
                  <a:t> requires the following steps: (1) Initially the network is empty; (2) At time </a:t>
                </a:r>
                <a:r>
                  <a:rPr lang="en-US" sz="1200" i="0" kern="1200">
                    <a:solidFill>
                      <a:schemeClr val="tx1"/>
                    </a:solidFill>
                    <a:effectLst/>
                    <a:latin typeface="+mn-lt"/>
                    <a:ea typeface="+mn-ea"/>
                    <a:cs typeface="+mn-cs"/>
                  </a:rPr>
                  <a:t>𝑖=1, 2,…,𝑁</a:t>
                </a:r>
                <a:r>
                  <a:rPr lang="en-US" sz="1200" kern="1200" dirty="0">
                    <a:solidFill>
                      <a:schemeClr val="tx1"/>
                    </a:solidFill>
                    <a:effectLst/>
                    <a:latin typeface="+mn-lt"/>
                    <a:ea typeface="+mn-ea"/>
                    <a:cs typeface="+mn-cs"/>
                  </a:rPr>
                  <a:t> a new node </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appears with radial coordinate </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𝑖=2 ln</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(𝑖)</a:t>
                </a:r>
                <a:r>
                  <a:rPr lang="en-GB"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and angular coordinate </a:t>
                </a:r>
                <a:r>
                  <a:rPr lang="en-US" sz="1200" i="0" kern="1200">
                    <a:solidFill>
                      <a:schemeClr val="tx1"/>
                    </a:solidFill>
                    <a:effectLst/>
                    <a:latin typeface="+mn-lt"/>
                    <a:ea typeface="+mn-ea"/>
                    <a:cs typeface="+mn-cs"/>
                  </a:rPr>
                  <a:t>𝜃</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uniformly sampled from </a:t>
                </a:r>
                <a:r>
                  <a:rPr lang="en-US" sz="1200" i="0" kern="1200">
                    <a:solidFill>
                      <a:schemeClr val="tx1"/>
                    </a:solidFill>
                    <a:effectLst/>
                    <a:latin typeface="+mn-lt"/>
                    <a:ea typeface="+mn-ea"/>
                    <a:cs typeface="+mn-cs"/>
                  </a:rPr>
                  <a:t>[0,2𝜋]</a:t>
                </a:r>
                <a:r>
                  <a:rPr lang="en-US" sz="1200" kern="1200" dirty="0">
                    <a:solidFill>
                      <a:schemeClr val="tx1"/>
                    </a:solidFill>
                    <a:effectLst/>
                    <a:latin typeface="+mn-lt"/>
                    <a:ea typeface="+mn-ea"/>
                    <a:cs typeface="+mn-cs"/>
                  </a:rPr>
                  <a:t>; all existing nodes </a:t>
                </a:r>
                <a:r>
                  <a:rPr lang="en-US" sz="1200" i="0" kern="1200">
                    <a:solidFill>
                      <a:schemeClr val="tx1"/>
                    </a:solidFill>
                    <a:effectLst/>
                    <a:latin typeface="+mn-lt"/>
                    <a:ea typeface="+mn-ea"/>
                    <a:cs typeface="+mn-cs"/>
                  </a:rPr>
                  <a:t>𝑗&lt;𝑖</a:t>
                </a:r>
                <a:r>
                  <a:rPr lang="en-US" sz="1200" kern="1200" dirty="0">
                    <a:solidFill>
                      <a:schemeClr val="tx1"/>
                    </a:solidFill>
                    <a:effectLst/>
                    <a:latin typeface="+mn-lt"/>
                    <a:ea typeface="+mn-ea"/>
                    <a:cs typeface="+mn-cs"/>
                  </a:rPr>
                  <a:t> increase their radial coordinates according to </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 (𝑖)=𝛽𝑟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𝑗+(1−𝛽)𝑟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in order to simulate popularity fading; (3) The new node picks a randomly chosen existing node and connects to it with probability </a:t>
                </a:r>
                <a:r>
                  <a:rPr lang="en-US" sz="1200" i="0" kern="1200">
                    <a:solidFill>
                      <a:schemeClr val="tx1"/>
                    </a:solidFill>
                    <a:effectLst/>
                    <a:latin typeface="+mn-lt"/>
                    <a:ea typeface="+mn-ea"/>
                    <a:cs typeface="+mn-cs"/>
                  </a:rPr>
                  <a:t>𝑝</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ℎ</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 )=1/(1+𝑒𝑥𝑝((ℎ</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𝑖𝑗−𝑅</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𝑖)/2𝑇) )</a:t>
                </a:r>
                <a:r>
                  <a:rPr lang="en-US" sz="1200" kern="1200" dirty="0">
                    <a:solidFill>
                      <a:schemeClr val="tx1"/>
                    </a:solidFill>
                    <a:effectLst/>
                    <a:latin typeface="+mn-lt"/>
                    <a:ea typeface="+mn-ea"/>
                    <a:cs typeface="+mn-cs"/>
                  </a:rPr>
                  <a:t>, where </a:t>
                </a:r>
                <a:r>
                  <a:rPr lang="en-US" sz="1200" i="0" kern="1200">
                    <a:solidFill>
                      <a:schemeClr val="tx1"/>
                    </a:solidFill>
                    <a:effectLst/>
                    <a:latin typeface="+mn-lt"/>
                    <a:ea typeface="+mn-ea"/>
                    <a:cs typeface="+mn-cs"/>
                  </a:rPr>
                  <a:t>𝑅</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𝑖−2 ln</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2𝑇</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1−𝑒</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1−𝛽)</a:t>
                </a:r>
                <a:r>
                  <a:rPr lang="en-GB"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 ln</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𝑖)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sin</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𝑇𝜋)𝑚</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1−𝛽)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current radius of the hyperbolic disk, </a:t>
                </a:r>
                <a:r>
                  <a:rPr lang="en-US" sz="1200" i="0" kern="1200">
                    <a:solidFill>
                      <a:schemeClr val="tx1"/>
                    </a:solidFill>
                    <a:effectLst/>
                    <a:latin typeface="+mn-lt"/>
                    <a:ea typeface="+mn-ea"/>
                    <a:cs typeface="+mn-cs"/>
                  </a:rPr>
                  <a:t>ℎ</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𝑖𝑗=𝑎𝑟𝑐𝑐𝑜𝑠ℎ</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cosh</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 </a:t>
                </a:r>
                <a:r>
                  <a:rPr lang="en-GB"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 cosh</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−sinh</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 </a:t>
                </a:r>
                <a:r>
                  <a:rPr lang="en-GB"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 sinh</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𝑟</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 </a:t>
                </a:r>
                <a:r>
                  <a:rPr lang="en-GB"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 cos</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𝜃</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  </a:t>
                </a:r>
                <a:r>
                  <a:rPr lang="en-US" sz="1200" kern="1200" dirty="0">
                    <a:solidFill>
                      <a:schemeClr val="tx1"/>
                    </a:solidFill>
                    <a:effectLst/>
                    <a:latin typeface="+mn-lt"/>
                    <a:ea typeface="+mn-ea"/>
                    <a:cs typeface="+mn-cs"/>
                  </a:rPr>
                  <a:t>is the hyperbolic distance between node </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and node </a:t>
                </a:r>
                <a:r>
                  <a:rPr lang="en-US" sz="1200" i="0" kern="1200">
                    <a:solidFill>
                      <a:schemeClr val="tx1"/>
                    </a:solidFill>
                    <a:effectLst/>
                    <a:latin typeface="+mn-lt"/>
                    <a:ea typeface="+mn-ea"/>
                    <a:cs typeface="+mn-cs"/>
                  </a:rPr>
                  <a:t>𝑗</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𝜃</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𝑖𝑗=𝜋−</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𝜋−</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𝜃</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𝑖−𝜃</a:t>
                </a:r>
                <a:r>
                  <a:rPr lang="en-GB"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𝑗 |</a:t>
                </a:r>
                <a:r>
                  <a:rPr lang="en-GB"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angle between these nodes. Step (3) is repeated until the new node </a:t>
                </a:r>
                <a:r>
                  <a:rPr lang="en-US" sz="1200" i="0" kern="1200">
                    <a:solidFill>
                      <a:schemeClr val="tx1"/>
                    </a:solidFill>
                    <a:effectLst/>
                    <a:latin typeface="+mn-lt"/>
                    <a:ea typeface="+mn-ea"/>
                    <a:cs typeface="+mn-cs"/>
                  </a:rPr>
                  <a:t>𝑖</a:t>
                </a:r>
                <a:r>
                  <a:rPr lang="en-US" sz="1200" kern="1200" dirty="0">
                    <a:solidFill>
                      <a:schemeClr val="tx1"/>
                    </a:solidFill>
                    <a:effectLst/>
                    <a:latin typeface="+mn-lt"/>
                    <a:ea typeface="+mn-ea"/>
                    <a:cs typeface="+mn-cs"/>
                  </a:rPr>
                  <a:t> is connected to </a:t>
                </a:r>
                <a:r>
                  <a:rPr lang="en-US" sz="1200" i="0" kern="1200">
                    <a:solidFill>
                      <a:schemeClr val="tx1"/>
                    </a:solidFill>
                    <a:effectLst/>
                    <a:latin typeface="+mn-lt"/>
                    <a:ea typeface="+mn-ea"/>
                    <a:cs typeface="+mn-cs"/>
                  </a:rPr>
                  <a:t>𝑚</a:t>
                </a:r>
                <a:r>
                  <a:rPr lang="en-US" sz="1200" kern="1200" dirty="0">
                    <a:solidFill>
                      <a:schemeClr val="tx1"/>
                    </a:solidFill>
                    <a:effectLst/>
                    <a:latin typeface="+mn-lt"/>
                    <a:ea typeface="+mn-ea"/>
                    <a:cs typeface="+mn-cs"/>
                  </a:rPr>
                  <a:t> nodes. (4) The growing process stops when </a:t>
                </a:r>
                <a:r>
                  <a:rPr lang="en-US" sz="1200" i="0" kern="1200">
                    <a:solidFill>
                      <a:schemeClr val="tx1"/>
                    </a:solidFill>
                    <a:effectLst/>
                    <a:latin typeface="+mn-lt"/>
                    <a:ea typeface="+mn-ea"/>
                    <a:cs typeface="+mn-cs"/>
                  </a:rPr>
                  <a:t>𝑁</a:t>
                </a:r>
                <a:r>
                  <a:rPr lang="en-US" sz="1200" kern="1200" dirty="0">
                    <a:solidFill>
                      <a:schemeClr val="tx1"/>
                    </a:solidFill>
                    <a:effectLst/>
                    <a:latin typeface="+mn-lt"/>
                    <a:ea typeface="+mn-ea"/>
                    <a:cs typeface="+mn-cs"/>
                  </a:rPr>
                  <a:t> nodes have been introduced.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model networks evolve optimizing a trade-off between node popularity, abstracted by the radial coordinate, and similarity, represented by the angular coordinate, and they exhibit many common structural and dynamical characteristics of real networks.</a:t>
                </a:r>
                <a:endParaRPr lang="en-GB" sz="1200" kern="1200" dirty="0">
                  <a:solidFill>
                    <a:schemeClr val="tx1"/>
                  </a:solidFill>
                  <a:effectLst/>
                  <a:latin typeface="+mn-lt"/>
                  <a:ea typeface="+mn-ea"/>
                  <a:cs typeface="+mn-cs"/>
                </a:endParaRPr>
              </a:p>
              <a:p>
                <a:endParaRPr lang="en-GB" dirty="0"/>
              </a:p>
            </p:txBody>
          </p:sp>
        </mc:Fallback>
      </mc:AlternateContent>
      <p:sp>
        <p:nvSpPr>
          <p:cNvPr id="4" name="Slide Number Placeholder 3"/>
          <p:cNvSpPr>
            <a:spLocks noGrp="1"/>
          </p:cNvSpPr>
          <p:nvPr>
            <p:ph type="sldNum" sz="quarter" idx="10"/>
          </p:nvPr>
        </p:nvSpPr>
        <p:spPr/>
        <p:txBody>
          <a:bodyPr/>
          <a:lstStyle/>
          <a:p>
            <a:fld id="{D0844CF2-BC5E-4148-BFFA-5775A8A837D5}" type="slidenum">
              <a:rPr lang="en-GB" smtClean="0"/>
              <a:t>25</a:t>
            </a:fld>
            <a:endParaRPr lang="en-GB"/>
          </a:p>
        </p:txBody>
      </p:sp>
    </p:spTree>
    <p:extLst>
      <p:ext uri="{BB962C8B-B14F-4D97-AF65-F5344CB8AC3E}">
        <p14:creationId xmlns:p14="http://schemas.microsoft.com/office/powerpoint/2010/main" val="2324125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2401E3-D918-4E36-B4B2-A98A051E9E56}" type="slidenum">
              <a:rPr lang="en-US" smtClean="0"/>
              <a:t>28</a:t>
            </a:fld>
            <a:endParaRPr lang="en-US"/>
          </a:p>
        </p:txBody>
      </p:sp>
    </p:spTree>
    <p:extLst>
      <p:ext uri="{BB962C8B-B14F-4D97-AF65-F5344CB8AC3E}">
        <p14:creationId xmlns:p14="http://schemas.microsoft.com/office/powerpoint/2010/main" val="81590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203CD1F-EE71-49ED-A66E-A84E4C07D0D1}" type="datetimeFigureOut">
              <a:rPr lang="en-GB" smtClean="0"/>
              <a:t>04/07/2017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189396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03CD1F-EE71-49ED-A66E-A84E4C07D0D1}" type="datetimeFigureOut">
              <a:rPr lang="en-GB" smtClean="0"/>
              <a:t>04/07/2017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568854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03CD1F-EE71-49ED-A66E-A84E4C07D0D1}" type="datetimeFigureOut">
              <a:rPr lang="en-GB" smtClean="0"/>
              <a:t>04/07/2017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398556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ar-SA"/>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ECCB2010 - 28/09/2010</a:t>
            </a:r>
          </a:p>
        </p:txBody>
      </p:sp>
      <p:sp>
        <p:nvSpPr>
          <p:cNvPr id="9" name="Rectangle 6"/>
          <p:cNvSpPr>
            <a:spLocks noGrp="1" noChangeArrowheads="1"/>
          </p:cNvSpPr>
          <p:nvPr>
            <p:ph type="sldNum" sz="quarter" idx="12"/>
          </p:nvPr>
        </p:nvSpPr>
        <p:spPr>
          <a:ln/>
        </p:spPr>
        <p:txBody>
          <a:bodyPr/>
          <a:lstStyle>
            <a:lvl1pPr>
              <a:defRPr/>
            </a:lvl1pPr>
          </a:lstStyle>
          <a:p>
            <a:pPr>
              <a:defRPr/>
            </a:pPr>
            <a:fld id="{23719489-DF95-4465-9C73-947DAAC46718}" type="slidenum">
              <a:rPr lang="en-US"/>
              <a:pPr>
                <a:defRPr/>
              </a:pPr>
              <a:t>‹#›</a:t>
            </a:fld>
            <a:endParaRPr lang="en-US"/>
          </a:p>
        </p:txBody>
      </p:sp>
    </p:spTree>
    <p:extLst>
      <p:ext uri="{BB962C8B-B14F-4D97-AF65-F5344CB8AC3E}">
        <p14:creationId xmlns:p14="http://schemas.microsoft.com/office/powerpoint/2010/main" val="3808743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ar-SA"/>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ECCB2010 - 28/09/2010</a:t>
            </a:r>
          </a:p>
        </p:txBody>
      </p:sp>
      <p:sp>
        <p:nvSpPr>
          <p:cNvPr id="8" name="Rectangle 6"/>
          <p:cNvSpPr>
            <a:spLocks noGrp="1" noChangeArrowheads="1"/>
          </p:cNvSpPr>
          <p:nvPr>
            <p:ph type="sldNum" sz="quarter" idx="12"/>
          </p:nvPr>
        </p:nvSpPr>
        <p:spPr>
          <a:ln/>
        </p:spPr>
        <p:txBody>
          <a:bodyPr/>
          <a:lstStyle>
            <a:lvl1pPr>
              <a:defRPr/>
            </a:lvl1pPr>
          </a:lstStyle>
          <a:p>
            <a:pPr>
              <a:defRPr/>
            </a:pPr>
            <a:fld id="{AA89BC8E-D5E6-48B4-AB41-17DCA96BE8D7}" type="slidenum">
              <a:rPr lang="en-US"/>
              <a:pPr>
                <a:defRPr/>
              </a:pPr>
              <a:t>‹#›</a:t>
            </a:fld>
            <a:endParaRPr lang="en-US"/>
          </a:p>
        </p:txBody>
      </p:sp>
    </p:spTree>
    <p:extLst>
      <p:ext uri="{BB962C8B-B14F-4D97-AF65-F5344CB8AC3E}">
        <p14:creationId xmlns:p14="http://schemas.microsoft.com/office/powerpoint/2010/main" val="3696267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ar-SA"/>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ECCB2010 - 28/09/2010</a:t>
            </a:r>
          </a:p>
        </p:txBody>
      </p:sp>
      <p:sp>
        <p:nvSpPr>
          <p:cNvPr id="7" name="Rectangle 6"/>
          <p:cNvSpPr>
            <a:spLocks noGrp="1" noChangeArrowheads="1"/>
          </p:cNvSpPr>
          <p:nvPr>
            <p:ph type="sldNum" sz="quarter" idx="12"/>
          </p:nvPr>
        </p:nvSpPr>
        <p:spPr>
          <a:ln/>
        </p:spPr>
        <p:txBody>
          <a:bodyPr/>
          <a:lstStyle>
            <a:lvl1pPr>
              <a:defRPr/>
            </a:lvl1pPr>
          </a:lstStyle>
          <a:p>
            <a:pPr>
              <a:defRPr/>
            </a:pPr>
            <a:fld id="{221A1542-BC6D-4E9E-8400-39D13DD88102}" type="slidenum">
              <a:rPr lang="en-US"/>
              <a:pPr>
                <a:defRPr/>
              </a:pPr>
              <a:t>‹#›</a:t>
            </a:fld>
            <a:endParaRPr lang="en-US"/>
          </a:p>
        </p:txBody>
      </p:sp>
    </p:spTree>
    <p:extLst>
      <p:ext uri="{BB962C8B-B14F-4D97-AF65-F5344CB8AC3E}">
        <p14:creationId xmlns:p14="http://schemas.microsoft.com/office/powerpoint/2010/main" val="302322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03CD1F-EE71-49ED-A66E-A84E4C07D0D1}" type="datetimeFigureOut">
              <a:rPr lang="en-GB" smtClean="0"/>
              <a:t>04/07/2017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2441313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3CD1F-EE71-49ED-A66E-A84E4C07D0D1}" type="datetimeFigureOut">
              <a:rPr lang="en-GB" smtClean="0"/>
              <a:t>04/07/2017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265330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203CD1F-EE71-49ED-A66E-A84E4C07D0D1}" type="datetimeFigureOut">
              <a:rPr lang="en-GB" smtClean="0"/>
              <a:t>04/07/2017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406449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203CD1F-EE71-49ED-A66E-A84E4C07D0D1}" type="datetimeFigureOut">
              <a:rPr lang="en-GB" smtClean="0"/>
              <a:t>04/07/2017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240779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203CD1F-EE71-49ED-A66E-A84E4C07D0D1}" type="datetimeFigureOut">
              <a:rPr lang="en-GB" smtClean="0"/>
              <a:t>04/07/2017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386667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3CD1F-EE71-49ED-A66E-A84E4C07D0D1}" type="datetimeFigureOut">
              <a:rPr lang="en-GB" smtClean="0"/>
              <a:t>04/07/2017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266741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3CD1F-EE71-49ED-A66E-A84E4C07D0D1}" type="datetimeFigureOut">
              <a:rPr lang="en-GB" smtClean="0"/>
              <a:t>04/07/2017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285623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3CD1F-EE71-49ED-A66E-A84E4C07D0D1}" type="datetimeFigureOut">
              <a:rPr lang="en-GB" smtClean="0"/>
              <a:t>04/07/2017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3AB0CB-1073-4234-A305-ADD5DFD62559}" type="slidenum">
              <a:rPr lang="en-GB" smtClean="0"/>
              <a:t>‹#›</a:t>
            </a:fld>
            <a:endParaRPr lang="en-GB"/>
          </a:p>
        </p:txBody>
      </p:sp>
    </p:spTree>
    <p:extLst>
      <p:ext uri="{BB962C8B-B14F-4D97-AF65-F5344CB8AC3E}">
        <p14:creationId xmlns:p14="http://schemas.microsoft.com/office/powerpoint/2010/main" val="1719645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3CD1F-EE71-49ED-A66E-A84E4C07D0D1}" type="datetimeFigureOut">
              <a:rPr lang="en-GB" smtClean="0"/>
              <a:t>04/07/2017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AB0CB-1073-4234-A305-ADD5DFD62559}" type="slidenum">
              <a:rPr lang="en-GB" smtClean="0"/>
              <a:t>‹#›</a:t>
            </a:fld>
            <a:endParaRPr lang="en-GB"/>
          </a:p>
        </p:txBody>
      </p:sp>
    </p:spTree>
    <p:extLst>
      <p:ext uri="{BB962C8B-B14F-4D97-AF65-F5344CB8AC3E}">
        <p14:creationId xmlns:p14="http://schemas.microsoft.com/office/powerpoint/2010/main" val="2044361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1.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1.tif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tif"/><Relationship Id="rId5" Type="http://schemas.openxmlformats.org/officeDocument/2006/relationships/image" Target="../media/image3.pn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10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13.jpe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1.tiff"/></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tif"/><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ChangeArrowheads="1"/>
          </p:cNvSpPr>
          <p:nvPr/>
        </p:nvSpPr>
        <p:spPr bwMode="auto">
          <a:xfrm>
            <a:off x="1477620" y="562202"/>
            <a:ext cx="8882548" cy="5293757"/>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endParaRPr lang="ar-SA" dirty="0">
              <a:solidFill>
                <a:srgbClr val="CC0000"/>
              </a:solidFill>
              <a:latin typeface="Arial" charset="0"/>
              <a:cs typeface="Arial" charset="0"/>
            </a:endParaRPr>
          </a:p>
          <a:p>
            <a:pPr algn="just"/>
            <a:endParaRPr lang="ar-SA" dirty="0">
              <a:solidFill>
                <a:srgbClr val="CC0000"/>
              </a:solidFill>
              <a:latin typeface="Arial" charset="0"/>
              <a:cs typeface="Arial" charset="0"/>
            </a:endParaRPr>
          </a:p>
          <a:p>
            <a:pPr algn="just"/>
            <a:endParaRPr lang="en-US" dirty="0">
              <a:solidFill>
                <a:srgbClr val="CC0000"/>
              </a:solidFill>
              <a:latin typeface="Arial" charset="0"/>
            </a:endParaRPr>
          </a:p>
          <a:p>
            <a:pPr algn="ctr"/>
            <a:r>
              <a:rPr lang="en-US" sz="3200" b="1" dirty="0" smtClean="0">
                <a:latin typeface="Arial" charset="0"/>
              </a:rPr>
              <a:t>Carlo Vittorio </a:t>
            </a:r>
            <a:r>
              <a:rPr lang="en-US" sz="3200" b="1" dirty="0" err="1" smtClean="0">
                <a:latin typeface="Arial" charset="0"/>
              </a:rPr>
              <a:t>Cannistraci</a:t>
            </a:r>
            <a:endParaRPr lang="en-US" sz="3200" b="1" dirty="0" smtClean="0">
              <a:latin typeface="Arial" charset="0"/>
            </a:endParaRPr>
          </a:p>
          <a:p>
            <a:pPr algn="ctr"/>
            <a:endParaRPr lang="en-US" sz="2800" b="1" dirty="0">
              <a:solidFill>
                <a:srgbClr val="FF0000"/>
              </a:solidFill>
              <a:latin typeface="Arial" charset="0"/>
            </a:endParaRPr>
          </a:p>
          <a:p>
            <a:pPr algn="ctr"/>
            <a:r>
              <a:rPr lang="en-GB" sz="3200" b="1" dirty="0" smtClean="0">
                <a:solidFill>
                  <a:srgbClr val="FF0000"/>
                </a:solidFill>
              </a:rPr>
              <a:t>Machine Learning and Network Science </a:t>
            </a:r>
          </a:p>
          <a:p>
            <a:pPr algn="ctr"/>
            <a:r>
              <a:rPr lang="de-DE" sz="3200" b="1" dirty="0">
                <a:solidFill>
                  <a:srgbClr val="FF0000"/>
                </a:solidFill>
              </a:rPr>
              <a:t>f</a:t>
            </a:r>
            <a:r>
              <a:rPr lang="de-DE" sz="3200" b="1" dirty="0" smtClean="0">
                <a:solidFill>
                  <a:srgbClr val="FF0000"/>
                </a:solidFill>
              </a:rPr>
              <a:t>or systems and precision biomedicine</a:t>
            </a:r>
            <a:endParaRPr lang="de-DE" sz="3200" b="1" dirty="0">
              <a:solidFill>
                <a:srgbClr val="FF0000"/>
              </a:solidFill>
            </a:endParaRPr>
          </a:p>
          <a:p>
            <a:pPr algn="ctr"/>
            <a:endParaRPr lang="en-US" sz="3200" b="1" dirty="0" smtClean="0">
              <a:solidFill>
                <a:srgbClr val="FF0000"/>
              </a:solidFill>
            </a:endParaRPr>
          </a:p>
          <a:p>
            <a:pPr algn="ctr"/>
            <a:r>
              <a:rPr lang="en-US" sz="2800" b="1" i="1" dirty="0" smtClean="0"/>
              <a:t>Biomedical </a:t>
            </a:r>
            <a:r>
              <a:rPr lang="en-US" sz="2800" b="1" i="1" dirty="0"/>
              <a:t>Cybernetics Group</a:t>
            </a:r>
          </a:p>
          <a:p>
            <a:pPr algn="ctr"/>
            <a:r>
              <a:rPr lang="en-US" sz="2000" dirty="0" smtClean="0"/>
              <a:t>Biotechnology </a:t>
            </a:r>
            <a:r>
              <a:rPr lang="en-US" sz="2000" dirty="0"/>
              <a:t>Center (BIOTEC</a:t>
            </a:r>
            <a:r>
              <a:rPr lang="en-US" sz="2000" dirty="0" smtClean="0"/>
              <a:t>)</a:t>
            </a:r>
          </a:p>
          <a:p>
            <a:pPr algn="ctr"/>
            <a:r>
              <a:rPr lang="en-US" sz="2000" dirty="0" smtClean="0"/>
              <a:t>Center for Molecular and Cellular Bioengineering (CMCB) </a:t>
            </a:r>
          </a:p>
          <a:p>
            <a:pPr algn="ctr"/>
            <a:r>
              <a:rPr lang="en-US" sz="2000" dirty="0" smtClean="0"/>
              <a:t>Center for Systems Biology Dresden (CSBD)</a:t>
            </a:r>
          </a:p>
          <a:p>
            <a:pPr algn="ctr"/>
            <a:r>
              <a:rPr lang="en-US" sz="2000" i="1" dirty="0" smtClean="0"/>
              <a:t>Department of Physics </a:t>
            </a:r>
            <a:endParaRPr lang="en-GB" sz="2000" i="1" dirty="0"/>
          </a:p>
          <a:p>
            <a:pPr algn="ctr"/>
            <a:r>
              <a:rPr lang="en-US" sz="2000" dirty="0" err="1"/>
              <a:t>Technische</a:t>
            </a:r>
            <a:r>
              <a:rPr lang="en-US" sz="2000" dirty="0"/>
              <a:t> </a:t>
            </a:r>
            <a:r>
              <a:rPr lang="en-US" sz="2000" dirty="0" err="1"/>
              <a:t>Universität</a:t>
            </a:r>
            <a:r>
              <a:rPr lang="en-US" sz="2000" dirty="0"/>
              <a:t> Dresden (TUD</a:t>
            </a:r>
            <a:r>
              <a:rPr lang="en-US" sz="2000" dirty="0" smtClean="0"/>
              <a:t>)</a:t>
            </a:r>
            <a:endParaRPr lang="en-US" dirty="0">
              <a:latin typeface="Arial" charset="0"/>
            </a:endParaRPr>
          </a:p>
        </p:txBody>
      </p:sp>
      <p:sp>
        <p:nvSpPr>
          <p:cNvPr id="2" name="AutoShape 4" descr="https://mail.google.com/mail/?ui=2&amp;ik=0181627f41&amp;view=att&amp;th=139557d70bcc9391&amp;attid=0.1.1&amp;disp=emb&amp;zw&amp;atsh=1"/>
          <p:cNvSpPr>
            <a:spLocks noChangeAspect="1" noChangeArrowheads="1"/>
          </p:cNvSpPr>
          <p:nvPr/>
        </p:nvSpPr>
        <p:spPr bwMode="auto">
          <a:xfrm>
            <a:off x="1679576" y="-449263"/>
            <a:ext cx="981075" cy="94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https://mail.google.com/mail/?ui=2&amp;ik=0181627f41&amp;view=att&amp;th=139557d70bcc9391&amp;attid=0.1.1&amp;disp=emb&amp;zw&amp;atsh=1"/>
          <p:cNvSpPr>
            <a:spLocks noChangeAspect="1" noChangeArrowheads="1"/>
          </p:cNvSpPr>
          <p:nvPr/>
        </p:nvSpPr>
        <p:spPr bwMode="auto">
          <a:xfrm>
            <a:off x="1831976" y="-296863"/>
            <a:ext cx="981075" cy="94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logo_blau"/>
          <p:cNvPicPr>
            <a:picLocks noChangeAspect="1" noChangeArrowheads="1"/>
          </p:cNvPicPr>
          <p:nvPr/>
        </p:nvPicPr>
        <p:blipFill>
          <a:blip r:embed="rId3">
            <a:extLst>
              <a:ext uri="{28A0092B-C50C-407E-A947-70E740481C1C}">
                <a14:useLocalDpi xmlns:a14="http://schemas.microsoft.com/office/drawing/2010/main" val="0"/>
              </a:ext>
            </a:extLst>
          </a:blip>
          <a:srcRect l="-2840" t="-9129" r="-3291" b="-7365"/>
          <a:stretch>
            <a:fillRect/>
          </a:stretch>
        </p:blipFill>
        <p:spPr bwMode="auto">
          <a:xfrm>
            <a:off x="362402" y="288926"/>
            <a:ext cx="22304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iotec_tudd_logo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8413" y="288926"/>
            <a:ext cx="2240954"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DC_Logo_BB-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5246" y="5284321"/>
            <a:ext cx="732473" cy="146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6" y="5670062"/>
            <a:ext cx="2806700" cy="863600"/>
          </a:xfrm>
          <a:prstGeom prst="rect">
            <a:avLst/>
          </a:prstGeom>
        </p:spPr>
      </p:pic>
    </p:spTree>
    <p:extLst>
      <p:ext uri="{BB962C8B-B14F-4D97-AF65-F5344CB8AC3E}">
        <p14:creationId xmlns:p14="http://schemas.microsoft.com/office/powerpoint/2010/main" val="3920943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38464" y="304801"/>
            <a:ext cx="4401523" cy="646331"/>
          </a:xfrm>
          <a:prstGeom prst="rect">
            <a:avLst/>
          </a:prstGeom>
        </p:spPr>
        <p:txBody>
          <a:bodyPr wrap="square">
            <a:spAutoFit/>
          </a:bodyPr>
          <a:lstStyle/>
          <a:p>
            <a:r>
              <a:rPr lang="en-US" sz="3600" dirty="0">
                <a:solidFill>
                  <a:srgbClr val="CC0000"/>
                </a:solidFill>
              </a:rPr>
              <a:t>The </a:t>
            </a:r>
            <a:r>
              <a:rPr lang="en-US" sz="3600" dirty="0" smtClean="0">
                <a:solidFill>
                  <a:srgbClr val="CC0000"/>
                </a:solidFill>
              </a:rPr>
              <a:t>inspiration (2008)</a:t>
            </a:r>
            <a:endParaRPr lang="en-GB" sz="36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648" t="11837" r="3495" b="41361"/>
          <a:stretch/>
        </p:blipFill>
        <p:spPr bwMode="auto">
          <a:xfrm>
            <a:off x="1898800" y="1295400"/>
            <a:ext cx="854060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91000" y="1840468"/>
            <a:ext cx="304800" cy="369332"/>
          </a:xfrm>
          <a:prstGeom prst="rect">
            <a:avLst/>
          </a:prstGeom>
          <a:solidFill>
            <a:srgbClr val="FFFF00">
              <a:alpha val="37000"/>
            </a:srgbClr>
          </a:solidFill>
        </p:spPr>
        <p:txBody>
          <a:bodyPr wrap="square" rtlCol="0">
            <a:spAutoFit/>
          </a:bodyPr>
          <a:lstStyle/>
          <a:p>
            <a:endParaRPr lang="en-GB" dirty="0"/>
          </a:p>
        </p:txBody>
      </p:sp>
    </p:spTree>
    <p:extLst>
      <p:ext uri="{BB962C8B-B14F-4D97-AF65-F5344CB8AC3E}">
        <p14:creationId xmlns:p14="http://schemas.microsoft.com/office/powerpoint/2010/main" val="1910586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01261" y="209061"/>
            <a:ext cx="9513277" cy="1143000"/>
          </a:xfrm>
        </p:spPr>
        <p:txBody>
          <a:bodyPr>
            <a:normAutofit fontScale="90000"/>
          </a:bodyPr>
          <a:lstStyle/>
          <a:p>
            <a:pPr eaLnBrk="1" hangingPunct="1"/>
            <a:r>
              <a:rPr lang="en-US" sz="4000" b="1" dirty="0">
                <a:solidFill>
                  <a:srgbClr val="CC0000"/>
                </a:solidFill>
              </a:rPr>
              <a:t>Nonlinear </a:t>
            </a:r>
            <a:r>
              <a:rPr lang="en-US" sz="4000" b="1" dirty="0" smtClean="0">
                <a:solidFill>
                  <a:srgbClr val="CC0000"/>
                </a:solidFill>
              </a:rPr>
              <a:t>topological-based Dimension </a:t>
            </a:r>
            <a:r>
              <a:rPr lang="en-US" sz="4000" b="1" dirty="0">
                <a:solidFill>
                  <a:srgbClr val="CC0000"/>
                </a:solidFill>
              </a:rPr>
              <a:t>Reduction</a:t>
            </a:r>
          </a:p>
        </p:txBody>
      </p:sp>
      <p:pic>
        <p:nvPicPr>
          <p:cNvPr id="13316"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9668" t="24957" r="7268" b="40955"/>
          <a:stretch>
            <a:fillRect/>
          </a:stretch>
        </p:blipFill>
        <p:spPr>
          <a:xfrm>
            <a:off x="911541" y="1352061"/>
            <a:ext cx="6369943" cy="2204367"/>
          </a:xfrm>
          <a:noFill/>
        </p:spPr>
      </p:pic>
      <p:pic>
        <p:nvPicPr>
          <p:cNvPr id="18" name="Picture 17" descr="E:\ricerca collaborazioni\ICML2014\broken_swissroll_carlo2.png"/>
          <p:cNvPicPr/>
          <p:nvPr/>
        </p:nvPicPr>
        <p:blipFill rotWithShape="1">
          <a:blip r:embed="rId3" cstate="print">
            <a:extLst>
              <a:ext uri="{28A0092B-C50C-407E-A947-70E740481C1C}">
                <a14:useLocalDpi xmlns:a14="http://schemas.microsoft.com/office/drawing/2010/main" val="0"/>
              </a:ext>
            </a:extLst>
          </a:blip>
          <a:srcRect b="65665"/>
          <a:stretch/>
        </p:blipFill>
        <p:spPr bwMode="auto">
          <a:xfrm>
            <a:off x="311815" y="4040800"/>
            <a:ext cx="2678272" cy="2262294"/>
          </a:xfrm>
          <a:prstGeom prst="rect">
            <a:avLst/>
          </a:prstGeom>
          <a:noFill/>
          <a:ln>
            <a:noFill/>
          </a:ln>
        </p:spPr>
      </p:pic>
      <p:pic>
        <p:nvPicPr>
          <p:cNvPr id="19" name="Picture 18" descr="E:\ricerca collaborazioni\ICML2014\broken_swissroll_carlo2.png"/>
          <p:cNvPicPr/>
          <p:nvPr/>
        </p:nvPicPr>
        <p:blipFill rotWithShape="1">
          <a:blip r:embed="rId3" cstate="print">
            <a:extLst>
              <a:ext uri="{28A0092B-C50C-407E-A947-70E740481C1C}">
                <a14:useLocalDpi xmlns:a14="http://schemas.microsoft.com/office/drawing/2010/main" val="0"/>
              </a:ext>
            </a:extLst>
          </a:blip>
          <a:srcRect l="8160" t="67830"/>
          <a:stretch/>
        </p:blipFill>
        <p:spPr bwMode="auto">
          <a:xfrm>
            <a:off x="5477256" y="4042535"/>
            <a:ext cx="2459736" cy="2119634"/>
          </a:xfrm>
          <a:prstGeom prst="rect">
            <a:avLst/>
          </a:prstGeom>
          <a:noFill/>
          <a:ln>
            <a:noFill/>
          </a:ln>
        </p:spPr>
      </p:pic>
      <p:cxnSp>
        <p:nvCxnSpPr>
          <p:cNvPr id="7" name="Straight Connector 6"/>
          <p:cNvCxnSpPr/>
          <p:nvPr/>
        </p:nvCxnSpPr>
        <p:spPr>
          <a:xfrm>
            <a:off x="536331" y="3802171"/>
            <a:ext cx="10744200" cy="92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
          <p:cNvSpPr txBox="1">
            <a:spLocks noChangeArrowheads="1"/>
          </p:cNvSpPr>
          <p:nvPr/>
        </p:nvSpPr>
        <p:spPr>
          <a:xfrm>
            <a:off x="7671816" y="1662723"/>
            <a:ext cx="4123944" cy="1143000"/>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smtClean="0">
                <a:solidFill>
                  <a:srgbClr val="FF0000"/>
                </a:solidFill>
                <a:latin typeface="+mn-lt"/>
              </a:rPr>
              <a:t>Isomap</a:t>
            </a:r>
            <a:endParaRPr lang="en-US" sz="4000" dirty="0" smtClean="0">
              <a:solidFill>
                <a:srgbClr val="FF0000"/>
              </a:solidFill>
              <a:latin typeface="+mn-lt"/>
            </a:endParaRPr>
          </a:p>
          <a:p>
            <a:pPr algn="ctr"/>
            <a:r>
              <a:rPr lang="en-US" sz="4000" dirty="0" smtClean="0">
                <a:latin typeface="+mn-lt"/>
              </a:rPr>
              <a:t>(manifold embedding)</a:t>
            </a:r>
          </a:p>
        </p:txBody>
      </p:sp>
      <p:sp>
        <p:nvSpPr>
          <p:cNvPr id="27" name="Rectangle 2"/>
          <p:cNvSpPr txBox="1">
            <a:spLocks noChangeArrowheads="1"/>
          </p:cNvSpPr>
          <p:nvPr/>
        </p:nvSpPr>
        <p:spPr>
          <a:xfrm>
            <a:off x="7552457" y="4530852"/>
            <a:ext cx="4562856" cy="114300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rgbClr val="FF0000"/>
                </a:solidFill>
                <a:latin typeface="+mn-lt"/>
              </a:rPr>
              <a:t>Minimum Curvilinear embedding (MCE)</a:t>
            </a:r>
          </a:p>
          <a:p>
            <a:pPr algn="ctr"/>
            <a:r>
              <a:rPr lang="en-US" sz="4000" dirty="0" smtClean="0">
                <a:latin typeface="+mn-lt"/>
              </a:rPr>
              <a:t>(hierarchical embedding)</a:t>
            </a: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7053" t="8557" r="52351" b="4486"/>
          <a:stretch/>
        </p:blipFill>
        <p:spPr>
          <a:xfrm>
            <a:off x="2990088" y="4222184"/>
            <a:ext cx="2267712" cy="1946620"/>
          </a:xfrm>
          <a:prstGeom prst="rect">
            <a:avLst/>
          </a:prstGeom>
        </p:spPr>
      </p:pic>
    </p:spTree>
    <p:extLst>
      <p:ext uri="{BB962C8B-B14F-4D97-AF65-F5344CB8AC3E}">
        <p14:creationId xmlns:p14="http://schemas.microsoft.com/office/powerpoint/2010/main" val="2289994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9" descr="figura su MC concept M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1" y="1431925"/>
            <a:ext cx="3089275" cy="3360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2"/>
          <p:cNvSpPr>
            <a:spLocks noGrp="1" noChangeArrowheads="1"/>
          </p:cNvSpPr>
          <p:nvPr>
            <p:ph type="title"/>
          </p:nvPr>
        </p:nvSpPr>
        <p:spPr>
          <a:xfrm>
            <a:off x="1981200" y="-76200"/>
            <a:ext cx="8001000" cy="1143000"/>
          </a:xfrm>
        </p:spPr>
        <p:txBody>
          <a:bodyPr>
            <a:normAutofit fontScale="90000"/>
          </a:bodyPr>
          <a:lstStyle/>
          <a:p>
            <a:pPr eaLnBrk="1" hangingPunct="1"/>
            <a:r>
              <a:rPr lang="en-US" sz="2800" b="1" dirty="0">
                <a:solidFill>
                  <a:srgbClr val="CC0000"/>
                </a:solidFill>
              </a:rPr>
              <a:t>How MC works: </a:t>
            </a:r>
            <a:r>
              <a:rPr lang="en-US" sz="2800" i="1" dirty="0">
                <a:solidFill>
                  <a:srgbClr val="CC0000"/>
                </a:solidFill>
              </a:rPr>
              <a:t>Navigating between the points with a greedy routing process: the minimum spanning tree (MST)!</a:t>
            </a:r>
          </a:p>
        </p:txBody>
      </p:sp>
      <p:sp>
        <p:nvSpPr>
          <p:cNvPr id="16391" name="Text Box 10"/>
          <p:cNvSpPr txBox="1">
            <a:spLocks noChangeArrowheads="1"/>
          </p:cNvSpPr>
          <p:nvPr/>
        </p:nvSpPr>
        <p:spPr bwMode="auto">
          <a:xfrm>
            <a:off x="1828800" y="5388115"/>
            <a:ext cx="86627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en-US" sz="2000" dirty="0"/>
              <a:t>The greedy routing navigability is a way to map the hidden nonlinear topology</a:t>
            </a:r>
            <a:endParaRPr lang="en-GB" sz="2000" dirty="0"/>
          </a:p>
          <a:p>
            <a:pPr algn="ctr" eaLnBrk="1" hangingPunct="1"/>
            <a:r>
              <a:rPr lang="en-US" sz="2000" dirty="0">
                <a:solidFill>
                  <a:srgbClr val="CC0000"/>
                </a:solidFill>
              </a:rPr>
              <a:t>For MC: The </a:t>
            </a:r>
            <a:r>
              <a:rPr lang="en-US" sz="2000" b="0" i="1" dirty="0">
                <a:solidFill>
                  <a:srgbClr val="CC0000"/>
                </a:solidFill>
              </a:rPr>
              <a:t>global mapping</a:t>
            </a:r>
            <a:r>
              <a:rPr lang="en-US" sz="2000" dirty="0">
                <a:solidFill>
                  <a:srgbClr val="CC0000"/>
                </a:solidFill>
              </a:rPr>
              <a:t> and the </a:t>
            </a:r>
            <a:r>
              <a:rPr lang="en-US" sz="2000" b="0" i="1" dirty="0">
                <a:solidFill>
                  <a:srgbClr val="CC0000"/>
                </a:solidFill>
              </a:rPr>
              <a:t>local fitting</a:t>
            </a:r>
            <a:r>
              <a:rPr lang="en-US" sz="2000" dirty="0">
                <a:solidFill>
                  <a:srgbClr val="CC0000"/>
                </a:solidFill>
              </a:rPr>
              <a:t>  are reciprocally dependent</a:t>
            </a:r>
          </a:p>
          <a:p>
            <a:pPr algn="ctr" eaLnBrk="1" hangingPunct="1"/>
            <a:r>
              <a:rPr lang="en-US" sz="2000" dirty="0">
                <a:solidFill>
                  <a:srgbClr val="CC0000"/>
                </a:solidFill>
              </a:rPr>
              <a:t>MC </a:t>
            </a:r>
            <a:r>
              <a:rPr lang="en-US" sz="2000" i="1" dirty="0">
                <a:solidFill>
                  <a:srgbClr val="CC0000"/>
                </a:solidFill>
              </a:rPr>
              <a:t>Minimize globally and fit locally!</a:t>
            </a:r>
            <a:r>
              <a:rPr lang="en-US" sz="2000" dirty="0">
                <a:solidFill>
                  <a:srgbClr val="CC0000"/>
                </a:solidFill>
              </a:rPr>
              <a:t> </a:t>
            </a:r>
          </a:p>
        </p:txBody>
      </p:sp>
      <p:sp>
        <p:nvSpPr>
          <p:cNvPr id="16393" name="Text Box 12"/>
          <p:cNvSpPr txBox="1">
            <a:spLocks noChangeArrowheads="1"/>
          </p:cNvSpPr>
          <p:nvPr/>
        </p:nvSpPr>
        <p:spPr bwMode="auto">
          <a:xfrm>
            <a:off x="6781800" y="1371601"/>
            <a:ext cx="2362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en-US" sz="2000" dirty="0"/>
              <a:t>MC ‘Distance’</a:t>
            </a:r>
            <a:r>
              <a:rPr lang="en-US" b="0" dirty="0">
                <a:solidFill>
                  <a:srgbClr val="CC0000"/>
                </a:solidFill>
              </a:rPr>
              <a:t> </a:t>
            </a:r>
          </a:p>
        </p:txBody>
      </p:sp>
      <p:graphicFrame>
        <p:nvGraphicFramePr>
          <p:cNvPr id="13" name="Group 99"/>
          <p:cNvGraphicFramePr>
            <a:graphicFrameLocks noGrp="1"/>
          </p:cNvGraphicFramePr>
          <p:nvPr>
            <p:extLst/>
          </p:nvPr>
        </p:nvGraphicFramePr>
        <p:xfrm>
          <a:off x="7125925" y="3805879"/>
          <a:ext cx="990600" cy="1016000"/>
        </p:xfrm>
        <a:graphic>
          <a:graphicData uri="http://schemas.openxmlformats.org/drawingml/2006/table">
            <a:tbl>
              <a:tblPr/>
              <a:tblGrid>
                <a:gridCol w="247650">
                  <a:extLst>
                    <a:ext uri="{9D8B030D-6E8A-4147-A177-3AD203B41FA5}">
                      <a16:colId xmlns="" xmlns:a16="http://schemas.microsoft.com/office/drawing/2014/main" val="20000"/>
                    </a:ext>
                  </a:extLst>
                </a:gridCol>
                <a:gridCol w="247650">
                  <a:extLst>
                    <a:ext uri="{9D8B030D-6E8A-4147-A177-3AD203B41FA5}">
                      <a16:colId xmlns="" xmlns:a16="http://schemas.microsoft.com/office/drawing/2014/main" val="20001"/>
                    </a:ext>
                  </a:extLst>
                </a:gridCol>
                <a:gridCol w="247650">
                  <a:extLst>
                    <a:ext uri="{9D8B030D-6E8A-4147-A177-3AD203B41FA5}">
                      <a16:colId xmlns="" xmlns:a16="http://schemas.microsoft.com/office/drawing/2014/main" val="20002"/>
                    </a:ext>
                  </a:extLst>
                </a:gridCol>
                <a:gridCol w="247650">
                  <a:extLst>
                    <a:ext uri="{9D8B030D-6E8A-4147-A177-3AD203B41FA5}">
                      <a16:colId xmlns="" xmlns:a16="http://schemas.microsoft.com/office/drawing/2014/main" val="20003"/>
                    </a:ext>
                  </a:extLst>
                </a:gridCol>
              </a:tblGrid>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 xmlns:a16="http://schemas.microsoft.com/office/drawing/2014/main" val="10000"/>
                  </a:ext>
                </a:extLst>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 xmlns:a16="http://schemas.microsoft.com/office/drawing/2014/main" val="10001"/>
                  </a:ext>
                </a:extLst>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 xmlns:a16="http://schemas.microsoft.com/office/drawing/2014/main" val="10002"/>
                  </a:ext>
                </a:extLst>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a:t>
                      </a: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5" name="TextBox 4"/>
          <p:cNvSpPr txBox="1"/>
          <p:nvPr/>
        </p:nvSpPr>
        <p:spPr>
          <a:xfrm>
            <a:off x="8077200" y="3755583"/>
            <a:ext cx="317716" cy="369332"/>
          </a:xfrm>
          <a:prstGeom prst="rect">
            <a:avLst/>
          </a:prstGeom>
          <a:noFill/>
        </p:spPr>
        <p:txBody>
          <a:bodyPr wrap="none" rtlCol="0">
            <a:spAutoFit/>
          </a:bodyPr>
          <a:lstStyle/>
          <a:p>
            <a:r>
              <a:rPr lang="en-US" dirty="0"/>
              <a:t>A</a:t>
            </a:r>
            <a:endParaRPr lang="en-GB" dirty="0"/>
          </a:p>
        </p:txBody>
      </p:sp>
      <p:sp>
        <p:nvSpPr>
          <p:cNvPr id="15" name="TextBox 14"/>
          <p:cNvSpPr txBox="1"/>
          <p:nvPr/>
        </p:nvSpPr>
        <p:spPr>
          <a:xfrm>
            <a:off x="7354525" y="3475930"/>
            <a:ext cx="309700" cy="369332"/>
          </a:xfrm>
          <a:prstGeom prst="rect">
            <a:avLst/>
          </a:prstGeom>
          <a:noFill/>
        </p:spPr>
        <p:txBody>
          <a:bodyPr wrap="none" rtlCol="0">
            <a:spAutoFit/>
          </a:bodyPr>
          <a:lstStyle/>
          <a:p>
            <a:r>
              <a:rPr lang="en-US" dirty="0"/>
              <a:t>B</a:t>
            </a:r>
            <a:endParaRPr lang="en-GB" dirty="0"/>
          </a:p>
        </p:txBody>
      </p:sp>
      <p:sp>
        <p:nvSpPr>
          <p:cNvPr id="16" name="Text Box 12"/>
          <p:cNvSpPr txBox="1">
            <a:spLocks noChangeArrowheads="1"/>
          </p:cNvSpPr>
          <p:nvPr/>
        </p:nvSpPr>
        <p:spPr bwMode="auto">
          <a:xfrm>
            <a:off x="6245950" y="3505201"/>
            <a:ext cx="1145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en-US" sz="1200" dirty="0">
                <a:latin typeface="Arial" pitchFamily="34" charset="0"/>
                <a:cs typeface="Arial" pitchFamily="34" charset="0"/>
              </a:rPr>
              <a:t>MC Distance </a:t>
            </a:r>
          </a:p>
          <a:p>
            <a:pPr algn="ctr" eaLnBrk="1" hangingPunct="1"/>
            <a:r>
              <a:rPr lang="en-US" sz="1200" dirty="0">
                <a:latin typeface="Arial" pitchFamily="34" charset="0"/>
                <a:cs typeface="Arial" pitchFamily="34" charset="0"/>
              </a:rPr>
              <a:t>Matrix</a:t>
            </a:r>
          </a:p>
        </p:txBody>
      </p:sp>
      <p:cxnSp>
        <p:nvCxnSpPr>
          <p:cNvPr id="3" name="Straight Arrow Connector 2"/>
          <p:cNvCxnSpPr/>
          <p:nvPr/>
        </p:nvCxnSpPr>
        <p:spPr>
          <a:xfrm>
            <a:off x="2057400" y="4876800"/>
            <a:ext cx="685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071527" y="4193996"/>
            <a:ext cx="0" cy="6828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67000" y="4800600"/>
            <a:ext cx="433132" cy="369332"/>
          </a:xfrm>
          <a:prstGeom prst="rect">
            <a:avLst/>
          </a:prstGeom>
          <a:noFill/>
        </p:spPr>
        <p:txBody>
          <a:bodyPr wrap="none" rtlCol="0">
            <a:spAutoFit/>
          </a:bodyPr>
          <a:lstStyle/>
          <a:p>
            <a:r>
              <a:rPr lang="en-US" dirty="0"/>
              <a:t>V1</a:t>
            </a:r>
            <a:endParaRPr lang="en-GB" dirty="0"/>
          </a:p>
        </p:txBody>
      </p:sp>
      <p:sp>
        <p:nvSpPr>
          <p:cNvPr id="23" name="TextBox 22"/>
          <p:cNvSpPr txBox="1"/>
          <p:nvPr/>
        </p:nvSpPr>
        <p:spPr>
          <a:xfrm>
            <a:off x="1700468" y="3886200"/>
            <a:ext cx="433132" cy="369332"/>
          </a:xfrm>
          <a:prstGeom prst="rect">
            <a:avLst/>
          </a:prstGeom>
          <a:noFill/>
        </p:spPr>
        <p:txBody>
          <a:bodyPr wrap="none" rtlCol="0">
            <a:spAutoFit/>
          </a:bodyPr>
          <a:lstStyle/>
          <a:p>
            <a:r>
              <a:rPr lang="en-US" dirty="0"/>
              <a:t>V2</a:t>
            </a:r>
            <a:endParaRPr lang="en-GB" dirty="0"/>
          </a:p>
        </p:txBody>
      </p:sp>
      <p:grpSp>
        <p:nvGrpSpPr>
          <p:cNvPr id="18" name="Group 17"/>
          <p:cNvGrpSpPr/>
          <p:nvPr/>
        </p:nvGrpSpPr>
        <p:grpSpPr>
          <a:xfrm>
            <a:off x="4365661" y="1447800"/>
            <a:ext cx="1242976" cy="3365500"/>
            <a:chOff x="2841661" y="1282700"/>
            <a:chExt cx="1242976" cy="3365500"/>
          </a:xfrm>
        </p:grpSpPr>
        <p:pic>
          <p:nvPicPr>
            <p:cNvPr id="24" name="Picture 36" descr="F:\ricerca1\matlab\ECCB 2010\presentazione ECCB\figura su MC concept euclidean.tif"/>
            <p:cNvPicPr>
              <a:picLocks noChangeAspect="1" noChangeArrowheads="1"/>
            </p:cNvPicPr>
            <p:nvPr/>
          </p:nvPicPr>
          <p:blipFill rotWithShape="1">
            <a:blip r:embed="rId3">
              <a:extLst>
                <a:ext uri="{28A0092B-C50C-407E-A947-70E740481C1C}">
                  <a14:useLocalDpi xmlns:a14="http://schemas.microsoft.com/office/drawing/2010/main" val="0"/>
                </a:ext>
              </a:extLst>
            </a:blip>
            <a:srcRect l="62289"/>
            <a:stretch/>
          </p:blipFill>
          <p:spPr bwMode="auto">
            <a:xfrm>
              <a:off x="2917861" y="1282700"/>
              <a:ext cx="1166776"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2841661" y="1604665"/>
              <a:ext cx="663539" cy="681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p:cNvCxnSpPr/>
          <p:nvPr/>
        </p:nvCxnSpPr>
        <p:spPr>
          <a:xfrm flipH="1">
            <a:off x="4953002" y="2057400"/>
            <a:ext cx="152399" cy="21365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386" name="Picture 36" descr="F:\ricerca1\matlab\ECCB 2010\presentazione ECCB\figura su MC concept euclidean.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447800"/>
            <a:ext cx="309403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11"/>
          <p:cNvSpPr txBox="1">
            <a:spLocks noChangeArrowheads="1"/>
          </p:cNvSpPr>
          <p:nvPr/>
        </p:nvSpPr>
        <p:spPr bwMode="auto">
          <a:xfrm>
            <a:off x="2384425" y="1371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2000" dirty="0"/>
              <a:t>Euclidean Distance</a:t>
            </a:r>
            <a:r>
              <a:rPr lang="en-US" b="0" dirty="0"/>
              <a:t> </a:t>
            </a:r>
          </a:p>
        </p:txBody>
      </p:sp>
      <p:sp>
        <p:nvSpPr>
          <p:cNvPr id="25" name="Multiply 24"/>
          <p:cNvSpPr/>
          <p:nvPr/>
        </p:nvSpPr>
        <p:spPr>
          <a:xfrm>
            <a:off x="2895600" y="1219200"/>
            <a:ext cx="914400" cy="914400"/>
          </a:xfrm>
          <a:prstGeom prst="mathMultiply">
            <a:avLst>
              <a:gd name="adj1" fmla="val 441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y 20"/>
          <p:cNvSpPr/>
          <p:nvPr/>
        </p:nvSpPr>
        <p:spPr>
          <a:xfrm>
            <a:off x="3657600" y="1993900"/>
            <a:ext cx="914400" cy="914400"/>
          </a:xfrm>
          <a:prstGeom prst="mathMultiply">
            <a:avLst>
              <a:gd name="adj1" fmla="val 441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97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93"/>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6391"/>
                                        </p:tgtEl>
                                        <p:attrNameLst>
                                          <p:attrName>style.visibility</p:attrName>
                                        </p:attrNameLst>
                                      </p:cBhvr>
                                      <p:to>
                                        <p:strVal val="visible"/>
                                      </p:to>
                                    </p:set>
                                    <p:animEffect transition="in" filter="fade">
                                      <p:cBhvr>
                                        <p:cTn id="27" dur="500"/>
                                        <p:tgtEl>
                                          <p:spTgt spid="163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3" grpId="0"/>
      <p:bldP spid="5" grpId="0"/>
      <p:bldP spid="15" grpId="0"/>
      <p:bldP spid="16" grpId="0"/>
      <p:bldP spid="16392" grpId="0"/>
      <p:bldP spid="25"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47" t="14422" r="5561" b="35102"/>
          <a:stretch/>
        </p:blipFill>
        <p:spPr bwMode="auto">
          <a:xfrm>
            <a:off x="1934340" y="1214424"/>
            <a:ext cx="8505061" cy="373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057400" y="3124200"/>
            <a:ext cx="3276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a:spLocks noGrp="1" noChangeArrowheads="1"/>
          </p:cNvSpPr>
          <p:nvPr>
            <p:ph type="title"/>
          </p:nvPr>
        </p:nvSpPr>
        <p:spPr>
          <a:xfrm>
            <a:off x="2133600" y="152400"/>
            <a:ext cx="7924800" cy="914400"/>
          </a:xfrm>
        </p:spPr>
        <p:txBody>
          <a:bodyPr>
            <a:normAutofit/>
          </a:bodyPr>
          <a:lstStyle/>
          <a:p>
            <a:r>
              <a:rPr lang="en-US" sz="3200" b="1" dirty="0">
                <a:solidFill>
                  <a:srgbClr val="CC0000"/>
                </a:solidFill>
              </a:rPr>
              <a:t>ECCB 2010</a:t>
            </a:r>
            <a:r>
              <a:rPr lang="en-US" sz="3200" dirty="0">
                <a:solidFill>
                  <a:srgbClr val="CC0000"/>
                </a:solidFill>
              </a:rPr>
              <a:t>, Ghent, Belgium</a:t>
            </a:r>
          </a:p>
        </p:txBody>
      </p:sp>
    </p:spTree>
    <p:extLst>
      <p:ext uri="{BB962C8B-B14F-4D97-AF65-F5344CB8AC3E}">
        <p14:creationId xmlns:p14="http://schemas.microsoft.com/office/powerpoint/2010/main" val="317957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94" t="11944" r="28672" b="39342"/>
          <a:stretch/>
        </p:blipFill>
        <p:spPr bwMode="auto">
          <a:xfrm>
            <a:off x="1905336" y="1600200"/>
            <a:ext cx="8610264" cy="447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057400" y="3124200"/>
            <a:ext cx="2895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a:spLocks noGrp="1" noChangeArrowheads="1"/>
          </p:cNvSpPr>
          <p:nvPr>
            <p:ph type="title"/>
          </p:nvPr>
        </p:nvSpPr>
        <p:spPr>
          <a:xfrm>
            <a:off x="2133600" y="304800"/>
            <a:ext cx="7924800" cy="914400"/>
          </a:xfrm>
        </p:spPr>
        <p:txBody>
          <a:bodyPr>
            <a:normAutofit/>
          </a:bodyPr>
          <a:lstStyle/>
          <a:p>
            <a:r>
              <a:rPr lang="en-US" sz="3200" b="1" dirty="0">
                <a:solidFill>
                  <a:srgbClr val="CC0000"/>
                </a:solidFill>
              </a:rPr>
              <a:t>ISMB/ECCB 2013</a:t>
            </a:r>
            <a:r>
              <a:rPr lang="en-US" sz="3200" dirty="0">
                <a:solidFill>
                  <a:srgbClr val="CC0000"/>
                </a:solidFill>
              </a:rPr>
              <a:t> , Berlin, Germany, July 2013</a:t>
            </a:r>
          </a:p>
        </p:txBody>
      </p:sp>
    </p:spTree>
    <p:extLst>
      <p:ext uri="{BB962C8B-B14F-4D97-AF65-F5344CB8AC3E}">
        <p14:creationId xmlns:p14="http://schemas.microsoft.com/office/powerpoint/2010/main" val="711587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11883" y="87920"/>
          <a:ext cx="5051425" cy="6639723"/>
        </p:xfrm>
        <a:graphic>
          <a:graphicData uri="http://schemas.openxmlformats.org/presentationml/2006/ole">
            <mc:AlternateContent xmlns:mc="http://schemas.openxmlformats.org/markup-compatibility/2006">
              <mc:Choice xmlns:v="urn:schemas-microsoft-com:vml" Requires="v">
                <p:oleObj spid="_x0000_s1045" name="Acrobat Document" r:id="rId4" imgW="4533695" imgH="5958732" progId="AcroExch.Document.DC">
                  <p:embed/>
                </p:oleObj>
              </mc:Choice>
              <mc:Fallback>
                <p:oleObj name="Acrobat Document" r:id="rId4" imgW="4533695" imgH="5958732" progId="AcroExch.Document.DC">
                  <p:embed/>
                  <p:pic>
                    <p:nvPicPr>
                      <p:cNvPr id="0" name=""/>
                      <p:cNvPicPr/>
                      <p:nvPr/>
                    </p:nvPicPr>
                    <p:blipFill>
                      <a:blip r:embed="rId5"/>
                      <a:stretch>
                        <a:fillRect/>
                      </a:stretch>
                    </p:blipFill>
                    <p:spPr>
                      <a:xfrm>
                        <a:off x="311883" y="87920"/>
                        <a:ext cx="5051425" cy="6639723"/>
                      </a:xfrm>
                      <a:prstGeom prst="rect">
                        <a:avLst/>
                      </a:prstGeom>
                    </p:spPr>
                  </p:pic>
                </p:oleObj>
              </mc:Fallback>
            </mc:AlternateContent>
          </a:graphicData>
        </a:graphic>
      </p:graphicFrame>
      <p:sp>
        <p:nvSpPr>
          <p:cNvPr id="6" name="TextBox 5"/>
          <p:cNvSpPr txBox="1"/>
          <p:nvPr/>
        </p:nvSpPr>
        <p:spPr>
          <a:xfrm>
            <a:off x="1836538" y="307729"/>
            <a:ext cx="652743" cy="369332"/>
          </a:xfrm>
          <a:prstGeom prst="rect">
            <a:avLst/>
          </a:prstGeom>
          <a:noFill/>
        </p:spPr>
        <p:txBody>
          <a:bodyPr wrap="none" rtlCol="0">
            <a:spAutoFit/>
          </a:bodyPr>
          <a:lstStyle/>
          <a:p>
            <a:r>
              <a:rPr lang="de-DE" b="1" dirty="0" smtClean="0">
                <a:solidFill>
                  <a:srgbClr val="C00000"/>
                </a:solidFill>
              </a:rPr>
              <a:t>2012</a:t>
            </a:r>
            <a:endParaRPr lang="en-GB" b="1" dirty="0">
              <a:solidFill>
                <a:srgbClr val="C00000"/>
              </a:solidFill>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1691" t="43733" r="5741" b="27016"/>
          <a:stretch/>
        </p:blipFill>
        <p:spPr>
          <a:xfrm>
            <a:off x="6817809" y="1325880"/>
            <a:ext cx="4427612" cy="4005072"/>
          </a:xfrm>
          <a:prstGeom prst="rect">
            <a:avLst/>
          </a:prstGeom>
        </p:spPr>
      </p:pic>
    </p:spTree>
    <p:extLst>
      <p:ext uri="{BB962C8B-B14F-4D97-AF65-F5344CB8AC3E}">
        <p14:creationId xmlns:p14="http://schemas.microsoft.com/office/powerpoint/2010/main" val="2690689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11883" y="87920"/>
          <a:ext cx="5051425" cy="6639723"/>
        </p:xfrm>
        <a:graphic>
          <a:graphicData uri="http://schemas.openxmlformats.org/presentationml/2006/ole">
            <mc:AlternateContent xmlns:mc="http://schemas.openxmlformats.org/markup-compatibility/2006">
              <mc:Choice xmlns:v="urn:schemas-microsoft-com:vml" Requires="v">
                <p:oleObj spid="_x0000_s2068" name="Acrobat Document" r:id="rId4" imgW="4533695" imgH="5958732" progId="AcroExch.Document.DC">
                  <p:embed/>
                </p:oleObj>
              </mc:Choice>
              <mc:Fallback>
                <p:oleObj name="Acrobat Document" r:id="rId4" imgW="4533695" imgH="5958732" progId="AcroExch.Document.DC">
                  <p:embed/>
                  <p:pic>
                    <p:nvPicPr>
                      <p:cNvPr id="0" name=""/>
                      <p:cNvPicPr/>
                      <p:nvPr/>
                    </p:nvPicPr>
                    <p:blipFill>
                      <a:blip r:embed="rId5"/>
                      <a:stretch>
                        <a:fillRect/>
                      </a:stretch>
                    </p:blipFill>
                    <p:spPr>
                      <a:xfrm>
                        <a:off x="311883" y="87920"/>
                        <a:ext cx="5051425" cy="6639723"/>
                      </a:xfrm>
                      <a:prstGeom prst="rect">
                        <a:avLst/>
                      </a:prstGeom>
                    </p:spPr>
                  </p:pic>
                </p:oleObj>
              </mc:Fallback>
            </mc:AlternateContent>
          </a:graphicData>
        </a:graphic>
      </p:graphicFrame>
      <p:sp>
        <p:nvSpPr>
          <p:cNvPr id="6" name="TextBox 5"/>
          <p:cNvSpPr txBox="1"/>
          <p:nvPr/>
        </p:nvSpPr>
        <p:spPr>
          <a:xfrm>
            <a:off x="1836538" y="307729"/>
            <a:ext cx="652743" cy="369332"/>
          </a:xfrm>
          <a:prstGeom prst="rect">
            <a:avLst/>
          </a:prstGeom>
          <a:noFill/>
        </p:spPr>
        <p:txBody>
          <a:bodyPr wrap="none" rtlCol="0">
            <a:spAutoFit/>
          </a:bodyPr>
          <a:lstStyle/>
          <a:p>
            <a:r>
              <a:rPr lang="de-DE" dirty="0" smtClean="0">
                <a:solidFill>
                  <a:srgbClr val="C00000"/>
                </a:solidFill>
              </a:rPr>
              <a:t>2012</a:t>
            </a:r>
            <a:endParaRPr lang="en-GB" dirty="0">
              <a:solidFill>
                <a:srgbClr val="C00000"/>
              </a:solidFill>
            </a:endParaRPr>
          </a:p>
        </p:txBody>
      </p:sp>
      <p:pic>
        <p:nvPicPr>
          <p:cNvPr id="7" name="Picture 6"/>
          <p:cNvPicPr>
            <a:picLocks noChangeAspect="1"/>
          </p:cNvPicPr>
          <p:nvPr/>
        </p:nvPicPr>
        <p:blipFill rotWithShape="1">
          <a:blip r:embed="rId6"/>
          <a:srcRect l="6298" t="13094" r="19413"/>
          <a:stretch/>
        </p:blipFill>
        <p:spPr>
          <a:xfrm>
            <a:off x="6307282" y="-5599"/>
            <a:ext cx="5434447" cy="3973349"/>
          </a:xfrm>
          <a:prstGeom prst="rect">
            <a:avLst/>
          </a:prstGeom>
        </p:spPr>
      </p:pic>
      <p:pic>
        <p:nvPicPr>
          <p:cNvPr id="8" name="Picture 7"/>
          <p:cNvPicPr>
            <a:picLocks noChangeAspect="1"/>
          </p:cNvPicPr>
          <p:nvPr/>
        </p:nvPicPr>
        <p:blipFill rotWithShape="1">
          <a:blip r:embed="rId7"/>
          <a:srcRect l="16326" t="16726" r="27878" b="4182"/>
          <a:stretch/>
        </p:blipFill>
        <p:spPr>
          <a:xfrm>
            <a:off x="6431977" y="1963883"/>
            <a:ext cx="5101938" cy="4520045"/>
          </a:xfrm>
          <a:prstGeom prst="rect">
            <a:avLst/>
          </a:prstGeom>
        </p:spPr>
      </p:pic>
      <p:sp>
        <p:nvSpPr>
          <p:cNvPr id="9" name="TextBox 8"/>
          <p:cNvSpPr txBox="1"/>
          <p:nvPr/>
        </p:nvSpPr>
        <p:spPr>
          <a:xfrm>
            <a:off x="8067620" y="342154"/>
            <a:ext cx="652743" cy="369332"/>
          </a:xfrm>
          <a:prstGeom prst="rect">
            <a:avLst/>
          </a:prstGeom>
          <a:noFill/>
        </p:spPr>
        <p:txBody>
          <a:bodyPr wrap="none" rtlCol="0">
            <a:spAutoFit/>
          </a:bodyPr>
          <a:lstStyle/>
          <a:p>
            <a:r>
              <a:rPr lang="de-DE" dirty="0" smtClean="0">
                <a:solidFill>
                  <a:srgbClr val="C00000"/>
                </a:solidFill>
              </a:rPr>
              <a:t>2012</a:t>
            </a:r>
            <a:endParaRPr lang="en-GB" dirty="0">
              <a:solidFill>
                <a:srgbClr val="C00000"/>
              </a:solidFill>
            </a:endParaRPr>
          </a:p>
        </p:txBody>
      </p:sp>
    </p:spTree>
    <p:extLst>
      <p:ext uri="{BB962C8B-B14F-4D97-AF65-F5344CB8AC3E}">
        <p14:creationId xmlns:p14="http://schemas.microsoft.com/office/powerpoint/2010/main" val="2541475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467" r="53650" b="66667"/>
          <a:stretch/>
        </p:blipFill>
        <p:spPr>
          <a:xfrm>
            <a:off x="5172150" y="780561"/>
            <a:ext cx="2325929" cy="2322127"/>
          </a:xfrm>
          <a:prstGeom prst="rect">
            <a:avLst/>
          </a:prstGeom>
        </p:spPr>
      </p:pic>
      <p:sp>
        <p:nvSpPr>
          <p:cNvPr id="3" name="Rectangle 2"/>
          <p:cNvSpPr>
            <a:spLocks noGrp="1" noChangeArrowheads="1"/>
          </p:cNvSpPr>
          <p:nvPr>
            <p:ph type="title"/>
          </p:nvPr>
        </p:nvSpPr>
        <p:spPr>
          <a:xfrm>
            <a:off x="121685" y="163341"/>
            <a:ext cx="4203427" cy="1143000"/>
          </a:xfrm>
        </p:spPr>
        <p:txBody>
          <a:bodyPr>
            <a:normAutofit/>
          </a:bodyPr>
          <a:lstStyle/>
          <a:p>
            <a:pPr eaLnBrk="1" hangingPunct="1"/>
            <a:r>
              <a:rPr lang="en-US" sz="3600" b="1" dirty="0" smtClean="0">
                <a:solidFill>
                  <a:srgbClr val="CC0000"/>
                </a:solidFill>
              </a:rPr>
              <a:t>The intuition (2012)</a:t>
            </a:r>
            <a:endParaRPr lang="en-US" sz="3600" b="1" dirty="0">
              <a:solidFill>
                <a:srgbClr val="CC000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6189" t="3467" r="-285" b="68621"/>
          <a:stretch/>
        </p:blipFill>
        <p:spPr>
          <a:xfrm>
            <a:off x="1507083" y="3890046"/>
            <a:ext cx="2212848" cy="2170177"/>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37" t="73450" r="54229" b="-3331"/>
          <a:stretch/>
        </p:blipFill>
        <p:spPr>
          <a:xfrm>
            <a:off x="8491977" y="4160520"/>
            <a:ext cx="2224791" cy="2323322"/>
          </a:xfrm>
          <a:prstGeom prst="rect">
            <a:avLst/>
          </a:prstGeom>
        </p:spPr>
      </p:pic>
      <p:sp>
        <p:nvSpPr>
          <p:cNvPr id="6" name="Rectangle 2"/>
          <p:cNvSpPr txBox="1">
            <a:spLocks noChangeArrowheads="1"/>
          </p:cNvSpPr>
          <p:nvPr/>
        </p:nvSpPr>
        <p:spPr>
          <a:xfrm>
            <a:off x="624687" y="2747046"/>
            <a:ext cx="4123944"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dirty="0" err="1" smtClean="0">
                <a:solidFill>
                  <a:srgbClr val="FF0000"/>
                </a:solidFill>
                <a:latin typeface="+mn-lt"/>
              </a:rPr>
              <a:t>Isomap</a:t>
            </a:r>
            <a:endParaRPr lang="en-US" sz="2600" dirty="0" smtClean="0">
              <a:solidFill>
                <a:srgbClr val="FF0000"/>
              </a:solidFill>
              <a:latin typeface="+mn-lt"/>
            </a:endParaRPr>
          </a:p>
          <a:p>
            <a:pPr algn="ctr"/>
            <a:r>
              <a:rPr lang="en-US" sz="2600" dirty="0" smtClean="0">
                <a:latin typeface="+mn-lt"/>
              </a:rPr>
              <a:t>(manifold embedding)</a:t>
            </a:r>
          </a:p>
        </p:txBody>
      </p:sp>
      <p:sp>
        <p:nvSpPr>
          <p:cNvPr id="7" name="Rectangle 2"/>
          <p:cNvSpPr txBox="1">
            <a:spLocks noChangeArrowheads="1"/>
          </p:cNvSpPr>
          <p:nvPr/>
        </p:nvSpPr>
        <p:spPr>
          <a:xfrm>
            <a:off x="7498079" y="2747046"/>
            <a:ext cx="456285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dirty="0" smtClean="0">
                <a:solidFill>
                  <a:srgbClr val="FF0000"/>
                </a:solidFill>
                <a:latin typeface="+mn-lt"/>
              </a:rPr>
              <a:t>MCE</a:t>
            </a:r>
          </a:p>
          <a:p>
            <a:pPr algn="ctr"/>
            <a:r>
              <a:rPr lang="en-US" sz="2600" dirty="0" smtClean="0">
                <a:latin typeface="+mn-lt"/>
              </a:rPr>
              <a:t>(hierarchical embedding)</a:t>
            </a:r>
          </a:p>
        </p:txBody>
      </p:sp>
      <p:sp>
        <p:nvSpPr>
          <p:cNvPr id="8" name="Rectangle 7"/>
          <p:cNvSpPr/>
          <p:nvPr/>
        </p:nvSpPr>
        <p:spPr>
          <a:xfrm>
            <a:off x="5027880" y="209061"/>
            <a:ext cx="2492927" cy="492443"/>
          </a:xfrm>
          <a:prstGeom prst="rect">
            <a:avLst/>
          </a:prstGeom>
        </p:spPr>
        <p:txBody>
          <a:bodyPr wrap="none">
            <a:spAutoFit/>
          </a:bodyPr>
          <a:lstStyle/>
          <a:p>
            <a:pPr algn="ctr"/>
            <a:r>
              <a:rPr lang="en-US" sz="2600" dirty="0" smtClean="0"/>
              <a:t>Original Network</a:t>
            </a:r>
            <a:endParaRPr lang="en-US" sz="2600" dirty="0"/>
          </a:p>
        </p:txBody>
      </p:sp>
      <p:cxnSp>
        <p:nvCxnSpPr>
          <p:cNvPr id="10" name="Straight Arrow Connector 9"/>
          <p:cNvCxnSpPr/>
          <p:nvPr/>
        </p:nvCxnSpPr>
        <p:spPr>
          <a:xfrm flipH="1">
            <a:off x="2889504" y="1844504"/>
            <a:ext cx="2282646" cy="1016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a:off x="7498079" y="1861663"/>
            <a:ext cx="2281428" cy="8853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742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1" y="1255973"/>
            <a:ext cx="7380128" cy="5191107"/>
          </a:xfrm>
          <a:prstGeom prst="rect">
            <a:avLst/>
          </a:prstGeom>
        </p:spPr>
      </p:pic>
      <p:pic>
        <p:nvPicPr>
          <p:cNvPr id="4" name="Picture 3" descr="E:\ricerca collaborazioni\ICML2014\broken_swissroll_carlo2.png"/>
          <p:cNvPicPr>
            <a:picLocks noChangeAspect="1"/>
          </p:cNvPicPr>
          <p:nvPr/>
        </p:nvPicPr>
        <p:blipFill rotWithShape="1">
          <a:blip r:embed="rId3" cstate="print">
            <a:extLst>
              <a:ext uri="{28A0092B-C50C-407E-A947-70E740481C1C}">
                <a14:useLocalDpi xmlns:a14="http://schemas.microsoft.com/office/drawing/2010/main" val="0"/>
              </a:ext>
            </a:extLst>
          </a:blip>
          <a:srcRect b="32568"/>
          <a:stretch/>
        </p:blipFill>
        <p:spPr bwMode="auto">
          <a:xfrm>
            <a:off x="7940642" y="190113"/>
            <a:ext cx="3346102" cy="6667887"/>
          </a:xfrm>
          <a:prstGeom prst="rect">
            <a:avLst/>
          </a:prstGeom>
          <a:noFill/>
          <a:ln>
            <a:noFill/>
          </a:ln>
        </p:spPr>
      </p:pic>
      <p:sp>
        <p:nvSpPr>
          <p:cNvPr id="5" name="Rectangle 2"/>
          <p:cNvSpPr txBox="1">
            <a:spLocks noChangeArrowheads="1"/>
          </p:cNvSpPr>
          <p:nvPr/>
        </p:nvSpPr>
        <p:spPr>
          <a:xfrm>
            <a:off x="615461" y="190113"/>
            <a:ext cx="6032227" cy="11430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C0000"/>
                </a:solidFill>
              </a:rPr>
              <a:t>Linear Dimension Reduction: cannot work!</a:t>
            </a:r>
            <a:endParaRPr lang="en-US" sz="4000" b="1" dirty="0">
              <a:solidFill>
                <a:srgbClr val="CC0000"/>
              </a:solidFill>
            </a:endParaRPr>
          </a:p>
        </p:txBody>
      </p:sp>
    </p:spTree>
    <p:extLst>
      <p:ext uri="{BB962C8B-B14F-4D97-AF65-F5344CB8AC3E}">
        <p14:creationId xmlns:p14="http://schemas.microsoft.com/office/powerpoint/2010/main" val="1980096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065" t="14773" r="38731"/>
          <a:stretch/>
        </p:blipFill>
        <p:spPr>
          <a:xfrm>
            <a:off x="571500" y="228599"/>
            <a:ext cx="4727864" cy="6423726"/>
          </a:xfrm>
          <a:prstGeom prst="rect">
            <a:avLst/>
          </a:prstGeom>
        </p:spPr>
      </p:pic>
      <p:pic>
        <p:nvPicPr>
          <p:cNvPr id="6" name="Picture 5"/>
          <p:cNvPicPr>
            <a:picLocks noChangeAspect="1"/>
          </p:cNvPicPr>
          <p:nvPr/>
        </p:nvPicPr>
        <p:blipFill rotWithShape="1">
          <a:blip r:embed="rId4"/>
          <a:srcRect l="23333" t="14182" r="37008" b="1272"/>
          <a:stretch/>
        </p:blipFill>
        <p:spPr>
          <a:xfrm>
            <a:off x="6286500" y="228598"/>
            <a:ext cx="4821382" cy="6423905"/>
          </a:xfrm>
          <a:prstGeom prst="rect">
            <a:avLst/>
          </a:prstGeom>
        </p:spPr>
      </p:pic>
      <p:sp>
        <p:nvSpPr>
          <p:cNvPr id="7" name="TextBox 6"/>
          <p:cNvSpPr txBox="1"/>
          <p:nvPr/>
        </p:nvSpPr>
        <p:spPr>
          <a:xfrm>
            <a:off x="5385817" y="228598"/>
            <a:ext cx="1645920" cy="369332"/>
          </a:xfrm>
          <a:prstGeom prst="rect">
            <a:avLst/>
          </a:prstGeom>
          <a:noFill/>
        </p:spPr>
        <p:txBody>
          <a:bodyPr wrap="square" rtlCol="0">
            <a:spAutoFit/>
          </a:bodyPr>
          <a:lstStyle/>
          <a:p>
            <a:r>
              <a:rPr lang="de-DE" b="1" dirty="0" smtClean="0">
                <a:solidFill>
                  <a:srgbClr val="C00000"/>
                </a:solidFill>
              </a:rPr>
              <a:t>Based on MLE</a:t>
            </a:r>
            <a:endParaRPr lang="en-GB" b="1" dirty="0">
              <a:solidFill>
                <a:srgbClr val="C00000"/>
              </a:solidFill>
            </a:endParaRPr>
          </a:p>
        </p:txBody>
      </p:sp>
      <p:sp>
        <p:nvSpPr>
          <p:cNvPr id="8" name="TextBox 7"/>
          <p:cNvSpPr txBox="1"/>
          <p:nvPr/>
        </p:nvSpPr>
        <p:spPr>
          <a:xfrm>
            <a:off x="10398647" y="307729"/>
            <a:ext cx="709235" cy="369332"/>
          </a:xfrm>
          <a:prstGeom prst="rect">
            <a:avLst/>
          </a:prstGeom>
          <a:noFill/>
        </p:spPr>
        <p:txBody>
          <a:bodyPr wrap="square" rtlCol="0">
            <a:spAutoFit/>
          </a:bodyPr>
          <a:lstStyle/>
          <a:p>
            <a:r>
              <a:rPr lang="de-DE" dirty="0" smtClean="0">
                <a:solidFill>
                  <a:srgbClr val="C00000"/>
                </a:solidFill>
              </a:rPr>
              <a:t>2015</a:t>
            </a:r>
            <a:endParaRPr lang="en-GB" dirty="0">
              <a:solidFill>
                <a:srgbClr val="C00000"/>
              </a:solidFill>
            </a:endParaRPr>
          </a:p>
        </p:txBody>
      </p:sp>
      <p:sp>
        <p:nvSpPr>
          <p:cNvPr id="9" name="TextBox 8"/>
          <p:cNvSpPr txBox="1"/>
          <p:nvPr/>
        </p:nvSpPr>
        <p:spPr>
          <a:xfrm>
            <a:off x="1041703" y="249698"/>
            <a:ext cx="709235" cy="369332"/>
          </a:xfrm>
          <a:prstGeom prst="rect">
            <a:avLst/>
          </a:prstGeom>
          <a:noFill/>
        </p:spPr>
        <p:txBody>
          <a:bodyPr wrap="square" rtlCol="0">
            <a:spAutoFit/>
          </a:bodyPr>
          <a:lstStyle/>
          <a:p>
            <a:r>
              <a:rPr lang="de-DE" dirty="0" smtClean="0">
                <a:solidFill>
                  <a:srgbClr val="C00000"/>
                </a:solidFill>
              </a:rPr>
              <a:t>2015</a:t>
            </a:r>
            <a:endParaRPr lang="en-GB" dirty="0">
              <a:solidFill>
                <a:srgbClr val="C00000"/>
              </a:solidFill>
            </a:endParaRPr>
          </a:p>
        </p:txBody>
      </p:sp>
    </p:spTree>
    <p:extLst>
      <p:ext uri="{BB962C8B-B14F-4D97-AF65-F5344CB8AC3E}">
        <p14:creationId xmlns:p14="http://schemas.microsoft.com/office/powerpoint/2010/main" val="1980483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2522763" y="2637770"/>
            <a:ext cx="2171700" cy="20866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598963" y="3048000"/>
            <a:ext cx="2057400" cy="369332"/>
          </a:xfrm>
          <a:prstGeom prst="rect">
            <a:avLst/>
          </a:prstGeom>
          <a:noFill/>
        </p:spPr>
        <p:txBody>
          <a:bodyPr wrap="square" rtlCol="0">
            <a:spAutoFit/>
          </a:bodyPr>
          <a:lstStyle/>
          <a:p>
            <a:pPr algn="ctr"/>
            <a:endParaRPr lang="en-US" b="1" dirty="0" smtClean="0"/>
          </a:p>
        </p:txBody>
      </p:sp>
      <p:cxnSp>
        <p:nvCxnSpPr>
          <p:cNvPr id="10" name="Straight Arrow Connector 9"/>
          <p:cNvCxnSpPr/>
          <p:nvPr/>
        </p:nvCxnSpPr>
        <p:spPr>
          <a:xfrm flipV="1">
            <a:off x="3589563" y="1600200"/>
            <a:ext cx="0" cy="990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65563" y="4601530"/>
            <a:ext cx="838200" cy="73247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27763" y="4553344"/>
            <a:ext cx="762000" cy="78065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60863" y="3202107"/>
            <a:ext cx="2057400" cy="1015663"/>
          </a:xfrm>
          <a:prstGeom prst="rect">
            <a:avLst/>
          </a:prstGeom>
          <a:noFill/>
        </p:spPr>
        <p:txBody>
          <a:bodyPr wrap="square" rtlCol="0">
            <a:spAutoFit/>
          </a:bodyPr>
          <a:lstStyle/>
          <a:p>
            <a:pPr algn="ctr"/>
            <a:r>
              <a:rPr lang="en-US" sz="2000" b="1" dirty="0" smtClean="0"/>
              <a:t>Biomedical </a:t>
            </a:r>
          </a:p>
          <a:p>
            <a:pPr algn="ctr"/>
            <a:r>
              <a:rPr lang="en-US" sz="2000" b="1" dirty="0" smtClean="0"/>
              <a:t>Cybernetics</a:t>
            </a:r>
          </a:p>
          <a:p>
            <a:pPr algn="ctr"/>
            <a:r>
              <a:rPr lang="en-US" sz="2000" b="1" dirty="0" smtClean="0"/>
              <a:t>Group</a:t>
            </a:r>
          </a:p>
        </p:txBody>
      </p:sp>
      <p:sp>
        <p:nvSpPr>
          <p:cNvPr id="24" name="TextBox 23"/>
          <p:cNvSpPr txBox="1"/>
          <p:nvPr/>
        </p:nvSpPr>
        <p:spPr>
          <a:xfrm>
            <a:off x="4732563" y="5410201"/>
            <a:ext cx="2057400" cy="1200329"/>
          </a:xfrm>
          <a:prstGeom prst="rect">
            <a:avLst/>
          </a:prstGeom>
          <a:noFill/>
        </p:spPr>
        <p:txBody>
          <a:bodyPr wrap="square" rtlCol="0">
            <a:spAutoFit/>
          </a:bodyPr>
          <a:lstStyle/>
          <a:p>
            <a:pPr algn="ctr"/>
            <a:r>
              <a:rPr lang="en-US" b="1" dirty="0">
                <a:solidFill>
                  <a:srgbClr val="C00000"/>
                </a:solidFill>
              </a:rPr>
              <a:t>Systems </a:t>
            </a:r>
            <a:r>
              <a:rPr lang="en-US" b="1" dirty="0" smtClean="0">
                <a:solidFill>
                  <a:srgbClr val="C00000"/>
                </a:solidFill>
              </a:rPr>
              <a:t>Biology</a:t>
            </a:r>
            <a:endParaRPr lang="en-US" b="1" dirty="0">
              <a:solidFill>
                <a:srgbClr val="C00000"/>
              </a:solidFill>
            </a:endParaRPr>
          </a:p>
          <a:p>
            <a:pPr algn="ctr"/>
            <a:r>
              <a:rPr lang="en-US" b="1" dirty="0">
                <a:solidFill>
                  <a:srgbClr val="C00000"/>
                </a:solidFill>
              </a:rPr>
              <a:t>&amp;</a:t>
            </a:r>
          </a:p>
          <a:p>
            <a:pPr algn="ctr"/>
            <a:r>
              <a:rPr lang="en-US" b="1" dirty="0" smtClean="0">
                <a:solidFill>
                  <a:srgbClr val="C00000"/>
                </a:solidFill>
              </a:rPr>
              <a:t>Precision</a:t>
            </a:r>
            <a:endParaRPr lang="en-US" b="1" dirty="0">
              <a:solidFill>
                <a:srgbClr val="C00000"/>
              </a:solidFill>
            </a:endParaRPr>
          </a:p>
          <a:p>
            <a:pPr algn="ctr"/>
            <a:r>
              <a:rPr lang="en-US" b="1" dirty="0">
                <a:solidFill>
                  <a:srgbClr val="C00000"/>
                </a:solidFill>
              </a:rPr>
              <a:t>Biomedicine</a:t>
            </a:r>
          </a:p>
        </p:txBody>
      </p:sp>
      <p:sp>
        <p:nvSpPr>
          <p:cNvPr id="30" name="Oval 29"/>
          <p:cNvSpPr/>
          <p:nvPr/>
        </p:nvSpPr>
        <p:spPr>
          <a:xfrm>
            <a:off x="2586643" y="178278"/>
            <a:ext cx="2057400" cy="1371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2598963" y="352962"/>
            <a:ext cx="2057400" cy="923330"/>
          </a:xfrm>
          <a:prstGeom prst="rect">
            <a:avLst/>
          </a:prstGeom>
          <a:noFill/>
        </p:spPr>
        <p:txBody>
          <a:bodyPr wrap="square" rtlCol="0">
            <a:spAutoFit/>
          </a:bodyPr>
          <a:lstStyle/>
          <a:p>
            <a:pPr algn="ctr"/>
            <a:r>
              <a:rPr lang="en-US" b="1" dirty="0">
                <a:solidFill>
                  <a:srgbClr val="C00000"/>
                </a:solidFill>
              </a:rPr>
              <a:t>Machine Leaning </a:t>
            </a:r>
          </a:p>
          <a:p>
            <a:pPr algn="ctr"/>
            <a:r>
              <a:rPr lang="en-US" b="1" dirty="0" smtClean="0">
                <a:solidFill>
                  <a:srgbClr val="C00000"/>
                </a:solidFill>
              </a:rPr>
              <a:t>&amp;</a:t>
            </a:r>
          </a:p>
          <a:p>
            <a:pPr algn="ctr"/>
            <a:r>
              <a:rPr lang="en-US" b="1" dirty="0" smtClean="0">
                <a:solidFill>
                  <a:srgbClr val="C00000"/>
                </a:solidFill>
              </a:rPr>
              <a:t>Information theory</a:t>
            </a:r>
            <a:endParaRPr lang="en-US" b="1" dirty="0">
              <a:solidFill>
                <a:srgbClr val="C00000"/>
              </a:solidFill>
            </a:endParaRPr>
          </a:p>
        </p:txBody>
      </p:sp>
      <p:sp>
        <p:nvSpPr>
          <p:cNvPr id="32" name="Oval 31"/>
          <p:cNvSpPr/>
          <p:nvPr/>
        </p:nvSpPr>
        <p:spPr>
          <a:xfrm>
            <a:off x="4732563" y="5257800"/>
            <a:ext cx="2057400" cy="1371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617763" y="5334000"/>
            <a:ext cx="2057400" cy="1371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76630" y="166454"/>
            <a:ext cx="2230226" cy="553998"/>
          </a:xfrm>
          <a:prstGeom prst="rect">
            <a:avLst/>
          </a:prstGeom>
          <a:noFill/>
        </p:spPr>
        <p:txBody>
          <a:bodyPr wrap="none" rtlCol="0">
            <a:spAutoFit/>
          </a:bodyPr>
          <a:lstStyle/>
          <a:p>
            <a:r>
              <a:rPr lang="en-US" sz="3000" b="1" dirty="0"/>
              <a:t>My Research</a:t>
            </a:r>
            <a:endParaRPr lang="en-GB" sz="30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006" y="179981"/>
            <a:ext cx="4917215" cy="4460409"/>
          </a:xfrm>
          <a:prstGeom prst="rect">
            <a:avLst/>
          </a:prstGeom>
        </p:spPr>
      </p:pic>
      <p:sp>
        <p:nvSpPr>
          <p:cNvPr id="5" name="Rectangle 4"/>
          <p:cNvSpPr/>
          <p:nvPr/>
        </p:nvSpPr>
        <p:spPr>
          <a:xfrm>
            <a:off x="6922417" y="4687669"/>
            <a:ext cx="5047804" cy="923330"/>
          </a:xfrm>
          <a:prstGeom prst="rect">
            <a:avLst/>
          </a:prstGeom>
        </p:spPr>
        <p:txBody>
          <a:bodyPr wrap="square">
            <a:spAutoFit/>
          </a:bodyPr>
          <a:lstStyle/>
          <a:p>
            <a:pPr algn="ctr"/>
            <a:r>
              <a:rPr lang="en-GB" b="1" dirty="0" smtClean="0">
                <a:solidFill>
                  <a:srgbClr val="FF0000"/>
                </a:solidFill>
              </a:rPr>
              <a:t>Machine learning and complex-network science for personalized and systems biomedicine.</a:t>
            </a:r>
            <a:endParaRPr lang="en-GB" b="1" dirty="0">
              <a:solidFill>
                <a:srgbClr val="FF0000"/>
              </a:solidFill>
            </a:endParaRPr>
          </a:p>
          <a:p>
            <a:pPr algn="ctr"/>
            <a:endParaRPr lang="de-DE" b="1" dirty="0" smtClean="0">
              <a:solidFill>
                <a:srgbClr val="FF0000"/>
              </a:solidFill>
            </a:endParaRPr>
          </a:p>
        </p:txBody>
      </p:sp>
      <p:sp>
        <p:nvSpPr>
          <p:cNvPr id="7" name="TextBox 6"/>
          <p:cNvSpPr txBox="1"/>
          <p:nvPr/>
        </p:nvSpPr>
        <p:spPr>
          <a:xfrm>
            <a:off x="7199791" y="5415685"/>
            <a:ext cx="4495223" cy="1200329"/>
          </a:xfrm>
          <a:prstGeom prst="rect">
            <a:avLst/>
          </a:prstGeom>
          <a:noFill/>
          <a:ln w="12700">
            <a:solidFill>
              <a:schemeClr val="tx1"/>
            </a:solidFill>
          </a:ln>
        </p:spPr>
        <p:txBody>
          <a:bodyPr wrap="square" rtlCol="0">
            <a:spAutoFit/>
          </a:bodyPr>
          <a:lstStyle/>
          <a:p>
            <a:pPr algn="ctr"/>
            <a:r>
              <a:rPr lang="en-GB" dirty="0" smtClean="0"/>
              <a:t>Multi-factors and multi-scale biomarkers in the gene/protein/lipid space for personalised </a:t>
            </a:r>
            <a:r>
              <a:rPr lang="en-GB" dirty="0" err="1" smtClean="0"/>
              <a:t>therapeutical</a:t>
            </a:r>
            <a:r>
              <a:rPr lang="en-GB" dirty="0" smtClean="0"/>
              <a:t> plans and individualised drug treatments </a:t>
            </a:r>
            <a:endParaRPr lang="en-GB" dirty="0"/>
          </a:p>
        </p:txBody>
      </p:sp>
      <p:sp>
        <p:nvSpPr>
          <p:cNvPr id="17" name="TextBox 16"/>
          <p:cNvSpPr txBox="1"/>
          <p:nvPr/>
        </p:nvSpPr>
        <p:spPr>
          <a:xfrm>
            <a:off x="589007" y="5415959"/>
            <a:ext cx="2057400" cy="1200329"/>
          </a:xfrm>
          <a:prstGeom prst="rect">
            <a:avLst/>
          </a:prstGeom>
          <a:noFill/>
        </p:spPr>
        <p:txBody>
          <a:bodyPr wrap="square" rtlCol="0">
            <a:spAutoFit/>
          </a:bodyPr>
          <a:lstStyle/>
          <a:p>
            <a:pPr algn="ctr"/>
            <a:r>
              <a:rPr lang="en-US" b="1" dirty="0" smtClean="0">
                <a:solidFill>
                  <a:srgbClr val="C00000"/>
                </a:solidFill>
              </a:rPr>
              <a:t>Physics of</a:t>
            </a:r>
          </a:p>
          <a:p>
            <a:pPr algn="ctr"/>
            <a:r>
              <a:rPr lang="en-US" b="1" dirty="0" smtClean="0">
                <a:solidFill>
                  <a:srgbClr val="C00000"/>
                </a:solidFill>
              </a:rPr>
              <a:t>Complex Systems </a:t>
            </a:r>
            <a:endParaRPr lang="en-US" b="1" dirty="0">
              <a:solidFill>
                <a:srgbClr val="C00000"/>
              </a:solidFill>
            </a:endParaRPr>
          </a:p>
          <a:p>
            <a:pPr algn="ctr"/>
            <a:r>
              <a:rPr lang="en-US" b="1" dirty="0">
                <a:solidFill>
                  <a:srgbClr val="C00000"/>
                </a:solidFill>
              </a:rPr>
              <a:t>and </a:t>
            </a:r>
          </a:p>
          <a:p>
            <a:pPr algn="ctr"/>
            <a:r>
              <a:rPr lang="en-US" b="1" dirty="0">
                <a:solidFill>
                  <a:srgbClr val="C00000"/>
                </a:solidFill>
              </a:rPr>
              <a:t>Networks</a:t>
            </a:r>
          </a:p>
        </p:txBody>
      </p:sp>
    </p:spTree>
    <p:extLst>
      <p:ext uri="{BB962C8B-B14F-4D97-AF65-F5344CB8AC3E}">
        <p14:creationId xmlns:p14="http://schemas.microsoft.com/office/powerpoint/2010/main" val="36601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1" grpId="0"/>
      <p:bldP spid="5" grpId="0"/>
      <p:bldP spid="7"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0909" y="1174803"/>
            <a:ext cx="5518204" cy="3108543"/>
          </a:xfrm>
          <a:prstGeom prst="rect">
            <a:avLst/>
          </a:prstGeom>
          <a:noFill/>
        </p:spPr>
        <p:txBody>
          <a:bodyPr wrap="square" rtlCol="0">
            <a:spAutoFit/>
          </a:bodyPr>
          <a:lstStyle/>
          <a:p>
            <a:r>
              <a:rPr lang="en-GB" sz="2800" dirty="0">
                <a:solidFill>
                  <a:srgbClr val="C00000"/>
                </a:solidFill>
              </a:rPr>
              <a:t>I</a:t>
            </a:r>
            <a:r>
              <a:rPr lang="en-GB" sz="2800" dirty="0" smtClean="0">
                <a:solidFill>
                  <a:srgbClr val="C00000"/>
                </a:solidFill>
              </a:rPr>
              <a:t>ssues:</a:t>
            </a:r>
          </a:p>
          <a:p>
            <a:endParaRPr lang="en-GB" sz="2800" dirty="0" smtClean="0">
              <a:solidFill>
                <a:srgbClr val="C00000"/>
              </a:solidFill>
            </a:endParaRPr>
          </a:p>
          <a:p>
            <a:pPr marL="285750" indent="-285750">
              <a:buFontTx/>
              <a:buChar char="-"/>
            </a:pPr>
            <a:r>
              <a:rPr lang="en-GB" sz="2800" dirty="0" smtClean="0">
                <a:solidFill>
                  <a:srgbClr val="C00000"/>
                </a:solidFill>
              </a:rPr>
              <a:t>O(n</a:t>
            </a:r>
            <a:r>
              <a:rPr lang="en-GB" sz="2800" baseline="30000" dirty="0" smtClean="0">
                <a:solidFill>
                  <a:srgbClr val="C00000"/>
                </a:solidFill>
              </a:rPr>
              <a:t>3</a:t>
            </a:r>
            <a:r>
              <a:rPr lang="en-GB" sz="2800" dirty="0" smtClean="0">
                <a:solidFill>
                  <a:srgbClr val="C00000"/>
                </a:solidFill>
              </a:rPr>
              <a:t>) or O(n</a:t>
            </a:r>
            <a:r>
              <a:rPr lang="en-GB" sz="2800" baseline="30000" dirty="0" smtClean="0">
                <a:solidFill>
                  <a:srgbClr val="C00000"/>
                </a:solidFill>
              </a:rPr>
              <a:t>4</a:t>
            </a:r>
            <a:r>
              <a:rPr lang="en-GB" sz="2800" dirty="0" smtClean="0">
                <a:solidFill>
                  <a:srgbClr val="C00000"/>
                </a:solidFill>
              </a:rPr>
              <a:t>)</a:t>
            </a:r>
          </a:p>
          <a:p>
            <a:pPr marL="285750" indent="-285750">
              <a:buFontTx/>
              <a:buChar char="-"/>
            </a:pPr>
            <a:endParaRPr lang="en-GB" sz="2800" dirty="0" smtClean="0">
              <a:solidFill>
                <a:srgbClr val="C00000"/>
              </a:solidFill>
            </a:endParaRPr>
          </a:p>
          <a:p>
            <a:pPr marL="285750" indent="-285750">
              <a:buFontTx/>
              <a:buChar char="-"/>
            </a:pPr>
            <a:r>
              <a:rPr lang="en-GB" sz="2800" dirty="0" smtClean="0">
                <a:solidFill>
                  <a:srgbClr val="C00000"/>
                </a:solidFill>
              </a:rPr>
              <a:t>Unweighted networks</a:t>
            </a:r>
          </a:p>
          <a:p>
            <a:pPr marL="285750" indent="-285750">
              <a:buFontTx/>
              <a:buChar char="-"/>
            </a:pPr>
            <a:endParaRPr lang="en-GB" sz="2800" dirty="0" smtClean="0">
              <a:solidFill>
                <a:srgbClr val="C00000"/>
              </a:solidFill>
            </a:endParaRPr>
          </a:p>
          <a:p>
            <a:pPr marL="285750" indent="-285750">
              <a:buFontTx/>
              <a:buChar char="-"/>
            </a:pPr>
            <a:r>
              <a:rPr lang="de-DE" sz="2800" dirty="0" smtClean="0">
                <a:solidFill>
                  <a:srgbClr val="C00000"/>
                </a:solidFill>
              </a:rPr>
              <a:t>Only 2D embedding</a:t>
            </a:r>
            <a:endParaRPr lang="en-GB" sz="2800" dirty="0" smtClean="0">
              <a:solidFill>
                <a:srgbClr val="C00000"/>
              </a:solidFill>
            </a:endParaRPr>
          </a:p>
        </p:txBody>
      </p:sp>
    </p:spTree>
    <p:extLst>
      <p:ext uri="{BB962C8B-B14F-4D97-AF65-F5344CB8AC3E}">
        <p14:creationId xmlns:p14="http://schemas.microsoft.com/office/powerpoint/2010/main" val="1921194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2790" y="23178"/>
            <a:ext cx="5480924" cy="6825095"/>
          </a:xfrm>
          <a:prstGeom prst="rect">
            <a:avLst/>
          </a:prstGeom>
        </p:spPr>
      </p:pic>
    </p:spTree>
    <p:extLst>
      <p:ext uri="{BB962C8B-B14F-4D97-AF65-F5344CB8AC3E}">
        <p14:creationId xmlns:p14="http://schemas.microsoft.com/office/powerpoint/2010/main" val="1145559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8109" y="880346"/>
            <a:ext cx="8315798" cy="750975"/>
          </a:xfrm>
          <a:prstGeom prst="rect">
            <a:avLst/>
          </a:prstGeom>
        </p:spPr>
        <p:txBody>
          <a:bodyPr wrap="square">
            <a:spAutoFit/>
          </a:bodyPr>
          <a:lstStyle/>
          <a:p>
            <a:pPr algn="ctr">
              <a:lnSpc>
                <a:spcPct val="107000"/>
              </a:lnSpc>
              <a:spcAft>
                <a:spcPts val="0"/>
              </a:spcAft>
            </a:pPr>
            <a:r>
              <a:rPr lang="en-GB" sz="2000" b="1" kern="0" dirty="0">
                <a:solidFill>
                  <a:srgbClr val="2E74B5"/>
                </a:solidFill>
                <a:latin typeface="Calibri" panose="020F0502020204030204" pitchFamily="34" charset="0"/>
                <a:ea typeface="Times New Roman" panose="02020603050405020304" pitchFamily="18" charset="0"/>
                <a:cs typeface="Times New Roman" panose="02020603050405020304" pitchFamily="18" charset="0"/>
              </a:rPr>
              <a:t>Machine learning meets complex networks: coalescent embedding </a:t>
            </a:r>
            <a:endParaRPr lang="en-GB" sz="2000" b="1" kern="0" dirty="0" smtClean="0">
              <a:solidFill>
                <a:srgbClr val="2E74B5"/>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n-GB" sz="2000" b="1" kern="0" dirty="0" smtClean="0">
                <a:solidFill>
                  <a:srgbClr val="2E74B5"/>
                </a:solidFill>
                <a:latin typeface="Calibri" panose="020F0502020204030204" pitchFamily="34" charset="0"/>
                <a:ea typeface="Times New Roman" panose="02020603050405020304" pitchFamily="18" charset="0"/>
                <a:cs typeface="Times New Roman" panose="02020603050405020304" pitchFamily="18" charset="0"/>
              </a:rPr>
              <a:t>of </a:t>
            </a:r>
            <a:r>
              <a:rPr lang="en-GB" sz="2000" b="1" kern="0" dirty="0">
                <a:solidFill>
                  <a:srgbClr val="2E74B5"/>
                </a:solidFill>
                <a:latin typeface="Calibri" panose="020F0502020204030204" pitchFamily="34" charset="0"/>
                <a:ea typeface="Times New Roman" panose="02020603050405020304" pitchFamily="18" charset="0"/>
                <a:cs typeface="Times New Roman" panose="02020603050405020304" pitchFamily="18" charset="0"/>
              </a:rPr>
              <a:t>networks in the hyperbolic space</a:t>
            </a:r>
            <a:endParaRPr lang="en-GB" sz="20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21" r="50755" b="48302"/>
          <a:stretch/>
        </p:blipFill>
        <p:spPr>
          <a:xfrm>
            <a:off x="2468695" y="3319840"/>
            <a:ext cx="1035170" cy="115593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437" t="8051" r="12340" b="20126"/>
          <a:stretch/>
        </p:blipFill>
        <p:spPr>
          <a:xfrm>
            <a:off x="3779909" y="3319841"/>
            <a:ext cx="1072107" cy="1155937"/>
          </a:xfrm>
          <a:prstGeom prst="rect">
            <a:avLst/>
          </a:prstGeom>
        </p:spPr>
      </p:pic>
      <p:sp>
        <p:nvSpPr>
          <p:cNvPr id="7" name="TextBox 6"/>
          <p:cNvSpPr txBox="1"/>
          <p:nvPr/>
        </p:nvSpPr>
        <p:spPr>
          <a:xfrm>
            <a:off x="2645021" y="2950508"/>
            <a:ext cx="726481" cy="369332"/>
          </a:xfrm>
          <a:prstGeom prst="rect">
            <a:avLst/>
          </a:prstGeom>
          <a:noFill/>
        </p:spPr>
        <p:txBody>
          <a:bodyPr wrap="none" rtlCol="0">
            <a:spAutoFit/>
          </a:bodyPr>
          <a:lstStyle/>
          <a:p>
            <a:r>
              <a:rPr lang="de-DE" b="1" dirty="0" smtClean="0"/>
              <a:t>Phine</a:t>
            </a:r>
            <a:endParaRPr lang="en-GB" b="1" dirty="0"/>
          </a:p>
        </p:txBody>
      </p:sp>
      <p:sp>
        <p:nvSpPr>
          <p:cNvPr id="8" name="TextBox 7"/>
          <p:cNvSpPr txBox="1"/>
          <p:nvPr/>
        </p:nvSpPr>
        <p:spPr>
          <a:xfrm>
            <a:off x="2362611" y="4466084"/>
            <a:ext cx="1209562" cy="338554"/>
          </a:xfrm>
          <a:prstGeom prst="rect">
            <a:avLst/>
          </a:prstGeom>
          <a:noFill/>
        </p:spPr>
        <p:txBody>
          <a:bodyPr wrap="none" rtlCol="0">
            <a:spAutoFit/>
          </a:bodyPr>
          <a:lstStyle/>
          <a:p>
            <a:pPr algn="ctr"/>
            <a:r>
              <a:rPr lang="de-DE" sz="1600" dirty="0" smtClean="0"/>
              <a:t>PhD student</a:t>
            </a:r>
          </a:p>
        </p:txBody>
      </p:sp>
      <p:sp>
        <p:nvSpPr>
          <p:cNvPr id="9" name="TextBox 8"/>
          <p:cNvSpPr txBox="1"/>
          <p:nvPr/>
        </p:nvSpPr>
        <p:spPr>
          <a:xfrm>
            <a:off x="3694389" y="4475778"/>
            <a:ext cx="1312155" cy="338554"/>
          </a:xfrm>
          <a:prstGeom prst="rect">
            <a:avLst/>
          </a:prstGeom>
          <a:noFill/>
        </p:spPr>
        <p:txBody>
          <a:bodyPr wrap="none" rtlCol="0">
            <a:spAutoFit/>
          </a:bodyPr>
          <a:lstStyle/>
          <a:p>
            <a:pPr algn="ctr"/>
            <a:r>
              <a:rPr lang="de-DE" sz="1600" dirty="0" smtClean="0"/>
              <a:t>PhD student*</a:t>
            </a:r>
          </a:p>
        </p:txBody>
      </p:sp>
      <p:sp>
        <p:nvSpPr>
          <p:cNvPr id="10" name="TextBox 9"/>
          <p:cNvSpPr txBox="1"/>
          <p:nvPr/>
        </p:nvSpPr>
        <p:spPr>
          <a:xfrm>
            <a:off x="3703195" y="2950508"/>
            <a:ext cx="1241430" cy="369332"/>
          </a:xfrm>
          <a:prstGeom prst="rect">
            <a:avLst/>
          </a:prstGeom>
          <a:noFill/>
        </p:spPr>
        <p:txBody>
          <a:bodyPr wrap="none" rtlCol="0">
            <a:spAutoFit/>
          </a:bodyPr>
          <a:lstStyle/>
          <a:p>
            <a:r>
              <a:rPr lang="de-DE" b="1" dirty="0" smtClean="0"/>
              <a:t>Alessandro</a:t>
            </a:r>
            <a:endParaRPr lang="en-GB" b="1" dirty="0"/>
          </a:p>
        </p:txBody>
      </p:sp>
      <p:sp>
        <p:nvSpPr>
          <p:cNvPr id="11" name="Rounded Rectangle 10"/>
          <p:cNvSpPr/>
          <p:nvPr/>
        </p:nvSpPr>
        <p:spPr>
          <a:xfrm>
            <a:off x="2141491" y="2830989"/>
            <a:ext cx="3035898" cy="210404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427532" y="2442802"/>
            <a:ext cx="2619948" cy="369332"/>
          </a:xfrm>
          <a:prstGeom prst="rect">
            <a:avLst/>
          </a:prstGeom>
          <a:noFill/>
        </p:spPr>
        <p:txBody>
          <a:bodyPr wrap="none" rtlCol="0">
            <a:spAutoFit/>
          </a:bodyPr>
          <a:lstStyle/>
          <a:p>
            <a:r>
              <a:rPr lang="de-DE" b="1" dirty="0" smtClean="0"/>
              <a:t>Complex Network Theory</a:t>
            </a:r>
            <a:endParaRPr lang="en-GB" b="1" dirty="0"/>
          </a:p>
        </p:txBody>
      </p:sp>
      <p:sp>
        <p:nvSpPr>
          <p:cNvPr id="13" name="TextBox 12"/>
          <p:cNvSpPr txBox="1"/>
          <p:nvPr/>
        </p:nvSpPr>
        <p:spPr>
          <a:xfrm>
            <a:off x="6136672" y="2950509"/>
            <a:ext cx="597984" cy="369332"/>
          </a:xfrm>
          <a:prstGeom prst="rect">
            <a:avLst/>
          </a:prstGeom>
          <a:noFill/>
        </p:spPr>
        <p:txBody>
          <a:bodyPr wrap="none" rtlCol="0">
            <a:spAutoFit/>
          </a:bodyPr>
          <a:lstStyle/>
          <a:p>
            <a:r>
              <a:rPr lang="de-DE" b="1" dirty="0" smtClean="0"/>
              <a:t>Sara</a:t>
            </a:r>
            <a:endParaRPr lang="en-GB" b="1" dirty="0"/>
          </a:p>
        </p:txBody>
      </p:sp>
      <p:sp>
        <p:nvSpPr>
          <p:cNvPr id="14" name="TextBox 13"/>
          <p:cNvSpPr txBox="1"/>
          <p:nvPr/>
        </p:nvSpPr>
        <p:spPr>
          <a:xfrm>
            <a:off x="5789606" y="4484557"/>
            <a:ext cx="1209562" cy="338554"/>
          </a:xfrm>
          <a:prstGeom prst="rect">
            <a:avLst/>
          </a:prstGeom>
          <a:noFill/>
        </p:spPr>
        <p:txBody>
          <a:bodyPr wrap="none" rtlCol="0">
            <a:spAutoFit/>
          </a:bodyPr>
          <a:lstStyle/>
          <a:p>
            <a:pPr algn="ctr"/>
            <a:r>
              <a:rPr lang="de-DE" sz="1600" dirty="0" smtClean="0"/>
              <a:t>PhD student</a:t>
            </a:r>
          </a:p>
        </p:txBody>
      </p:sp>
      <p:sp>
        <p:nvSpPr>
          <p:cNvPr id="17" name="Rounded Rectangle 16"/>
          <p:cNvSpPr/>
          <p:nvPr/>
        </p:nvSpPr>
        <p:spPr>
          <a:xfrm>
            <a:off x="5568486" y="2849462"/>
            <a:ext cx="1688099" cy="210404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5464885" y="2253654"/>
            <a:ext cx="1941557" cy="646331"/>
          </a:xfrm>
          <a:prstGeom prst="rect">
            <a:avLst/>
          </a:prstGeom>
          <a:noFill/>
        </p:spPr>
        <p:txBody>
          <a:bodyPr wrap="none" rtlCol="0">
            <a:spAutoFit/>
          </a:bodyPr>
          <a:lstStyle/>
          <a:p>
            <a:pPr algn="ctr"/>
            <a:r>
              <a:rPr lang="de-DE" b="1" dirty="0" smtClean="0"/>
              <a:t>Machine Learning </a:t>
            </a:r>
          </a:p>
          <a:p>
            <a:pPr algn="ctr"/>
            <a:r>
              <a:rPr lang="de-DE" b="1" dirty="0" smtClean="0"/>
              <a:t>Theory</a:t>
            </a:r>
            <a:endParaRPr lang="en-GB" b="1"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7794" t="23300" r="50387" b="58249"/>
          <a:stretch/>
        </p:blipFill>
        <p:spPr>
          <a:xfrm>
            <a:off x="5935785" y="3249380"/>
            <a:ext cx="1080656" cy="1265383"/>
          </a:xfrm>
          <a:prstGeom prst="rect">
            <a:avLst/>
          </a:prstGeom>
        </p:spPr>
      </p:pic>
      <p:sp>
        <p:nvSpPr>
          <p:cNvPr id="16" name="TextBox 15"/>
          <p:cNvSpPr txBox="1"/>
          <p:nvPr/>
        </p:nvSpPr>
        <p:spPr>
          <a:xfrm>
            <a:off x="8261692" y="4655155"/>
            <a:ext cx="969689" cy="338554"/>
          </a:xfrm>
          <a:prstGeom prst="rect">
            <a:avLst/>
          </a:prstGeom>
          <a:noFill/>
        </p:spPr>
        <p:txBody>
          <a:bodyPr wrap="none" rtlCol="0">
            <a:spAutoFit/>
          </a:bodyPr>
          <a:lstStyle/>
          <a:p>
            <a:pPr algn="ctr"/>
            <a:r>
              <a:rPr lang="de-DE" sz="1600" dirty="0" smtClean="0"/>
              <a:t>Professor</a:t>
            </a:r>
          </a:p>
        </p:txBody>
      </p:sp>
      <p:sp>
        <p:nvSpPr>
          <p:cNvPr id="19" name="Rounded Rectangle 18"/>
          <p:cNvSpPr/>
          <p:nvPr/>
        </p:nvSpPr>
        <p:spPr>
          <a:xfrm>
            <a:off x="7717464" y="2853805"/>
            <a:ext cx="1992917" cy="210404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717464" y="2420550"/>
            <a:ext cx="1992917" cy="369332"/>
          </a:xfrm>
          <a:prstGeom prst="rect">
            <a:avLst/>
          </a:prstGeom>
          <a:noFill/>
        </p:spPr>
        <p:txBody>
          <a:bodyPr wrap="none" rtlCol="0">
            <a:spAutoFit/>
          </a:bodyPr>
          <a:lstStyle/>
          <a:p>
            <a:pPr algn="ctr"/>
            <a:r>
              <a:rPr lang="de-DE" b="1" dirty="0" smtClean="0"/>
              <a:t>Theoretical Physics</a:t>
            </a:r>
            <a:endParaRPr lang="en-GB" b="1"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632" y="3179332"/>
            <a:ext cx="1077262" cy="1425300"/>
          </a:xfrm>
          <a:prstGeom prst="rect">
            <a:avLst/>
          </a:prstGeom>
        </p:spPr>
      </p:pic>
      <p:sp>
        <p:nvSpPr>
          <p:cNvPr id="23" name="TextBox 22"/>
          <p:cNvSpPr txBox="1"/>
          <p:nvPr/>
        </p:nvSpPr>
        <p:spPr>
          <a:xfrm>
            <a:off x="7817872" y="2817944"/>
            <a:ext cx="1860638" cy="369332"/>
          </a:xfrm>
          <a:prstGeom prst="rect">
            <a:avLst/>
          </a:prstGeom>
          <a:noFill/>
        </p:spPr>
        <p:txBody>
          <a:bodyPr wrap="none" rtlCol="0">
            <a:spAutoFit/>
          </a:bodyPr>
          <a:lstStyle/>
          <a:p>
            <a:r>
              <a:rPr lang="de-DE" b="1" dirty="0" smtClean="0"/>
              <a:t>Ginestra Bianconi</a:t>
            </a:r>
            <a:endParaRPr lang="en-GB" b="1" dirty="0"/>
          </a:p>
        </p:txBody>
      </p:sp>
    </p:spTree>
    <p:extLst>
      <p:ext uri="{BB962C8B-B14F-4D97-AF65-F5344CB8AC3E}">
        <p14:creationId xmlns:p14="http://schemas.microsoft.com/office/powerpoint/2010/main" val="3401513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182" y="0"/>
            <a:ext cx="4426307" cy="6858000"/>
          </a:xfrm>
          <a:prstGeom prst="rect">
            <a:avLst/>
          </a:prstGeom>
        </p:spPr>
      </p:pic>
      <p:sp>
        <p:nvSpPr>
          <p:cNvPr id="3" name="Rectangle 2"/>
          <p:cNvSpPr>
            <a:spLocks noGrp="1" noChangeArrowheads="1"/>
          </p:cNvSpPr>
          <p:nvPr>
            <p:ph type="title"/>
          </p:nvPr>
        </p:nvSpPr>
        <p:spPr>
          <a:xfrm>
            <a:off x="158261" y="117621"/>
            <a:ext cx="4203427" cy="1143000"/>
          </a:xfrm>
        </p:spPr>
        <p:txBody>
          <a:bodyPr>
            <a:normAutofit/>
          </a:bodyPr>
          <a:lstStyle/>
          <a:p>
            <a:pPr eaLnBrk="1" hangingPunct="1"/>
            <a:r>
              <a:rPr lang="en-US" sz="3600" b="1" dirty="0" smtClean="0">
                <a:solidFill>
                  <a:srgbClr val="CC0000"/>
                </a:solidFill>
              </a:rPr>
              <a:t>Embedding in 2D</a:t>
            </a:r>
            <a:endParaRPr lang="en-US" sz="3600" b="1" dirty="0">
              <a:solidFill>
                <a:srgbClr val="CC0000"/>
              </a:solidFill>
            </a:endParaRPr>
          </a:p>
        </p:txBody>
      </p:sp>
    </p:spTree>
    <p:extLst>
      <p:ext uri="{BB962C8B-B14F-4D97-AF65-F5344CB8AC3E}">
        <p14:creationId xmlns:p14="http://schemas.microsoft.com/office/powerpoint/2010/main" val="1347281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7705" y="0"/>
            <a:ext cx="4676589" cy="6858000"/>
          </a:xfrm>
          <a:prstGeom prst="rect">
            <a:avLst/>
          </a:prstGeom>
        </p:spPr>
      </p:pic>
      <p:sp>
        <p:nvSpPr>
          <p:cNvPr id="3" name="Rectangle 2"/>
          <p:cNvSpPr>
            <a:spLocks noGrp="1" noChangeArrowheads="1"/>
          </p:cNvSpPr>
          <p:nvPr>
            <p:ph type="title"/>
          </p:nvPr>
        </p:nvSpPr>
        <p:spPr>
          <a:xfrm>
            <a:off x="158261" y="117621"/>
            <a:ext cx="4203427" cy="1143000"/>
          </a:xfrm>
        </p:spPr>
        <p:txBody>
          <a:bodyPr>
            <a:normAutofit/>
          </a:bodyPr>
          <a:lstStyle/>
          <a:p>
            <a:pPr eaLnBrk="1" hangingPunct="1"/>
            <a:r>
              <a:rPr lang="en-US" sz="3600" b="1" dirty="0" smtClean="0">
                <a:solidFill>
                  <a:srgbClr val="CC0000"/>
                </a:solidFill>
              </a:rPr>
              <a:t>Embedding in 3D</a:t>
            </a:r>
            <a:endParaRPr lang="en-US" sz="3600" b="1" dirty="0">
              <a:solidFill>
                <a:srgbClr val="CC0000"/>
              </a:solidFill>
            </a:endParaRPr>
          </a:p>
        </p:txBody>
      </p:sp>
    </p:spTree>
    <p:extLst>
      <p:ext uri="{BB962C8B-B14F-4D97-AF65-F5344CB8AC3E}">
        <p14:creationId xmlns:p14="http://schemas.microsoft.com/office/powerpoint/2010/main" val="3570988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8896" y="202554"/>
            <a:ext cx="5749394" cy="400110"/>
          </a:xfrm>
          <a:prstGeom prst="rect">
            <a:avLst/>
          </a:prstGeom>
        </p:spPr>
        <p:txBody>
          <a:bodyPr wrap="none">
            <a:spAutoFit/>
          </a:bodyPr>
          <a:lstStyle/>
          <a:p>
            <a:r>
              <a:rPr lang="en-GB" sz="2000" b="1" dirty="0">
                <a:solidFill>
                  <a:srgbClr val="FF0000"/>
                </a:solidFill>
              </a:rPr>
              <a:t>Generation of synthetic networks by the PSO model </a:t>
            </a:r>
            <a:endParaRPr lang="en-GB" sz="2000" dirty="0">
              <a:solidFill>
                <a:srgbClr val="FF0000"/>
              </a:solidFill>
            </a:endParaRPr>
          </a:p>
        </p:txBody>
      </p:sp>
      <mc:AlternateContent xmlns:mc="http://schemas.openxmlformats.org/markup-compatibility/2006" xmlns:a14="http://schemas.microsoft.com/office/drawing/2010/main">
        <mc:Choice Requires="a14">
          <p:sp>
            <p:nvSpPr>
              <p:cNvPr id="5" name="Rectangle 4"/>
              <p:cNvSpPr/>
              <p:nvPr/>
            </p:nvSpPr>
            <p:spPr>
              <a:xfrm>
                <a:off x="445383" y="695204"/>
                <a:ext cx="11491415" cy="5907386"/>
              </a:xfrm>
              <a:prstGeom prst="rect">
                <a:avLst/>
              </a:prstGeom>
            </p:spPr>
            <p:txBody>
              <a:bodyPr wrap="square">
                <a:spAutoFit/>
              </a:bodyPr>
              <a:lstStyle/>
              <a:p>
                <a:r>
                  <a:rPr lang="en-US" sz="2000" b="1" dirty="0" smtClean="0"/>
                  <a:t>The model has four input parameters:</a:t>
                </a:r>
              </a:p>
              <a:p>
                <a:r>
                  <a:rPr lang="en-US" sz="2000" b="1" dirty="0" smtClean="0">
                    <a:solidFill>
                      <a:srgbClr val="FF0000"/>
                    </a:solidFill>
                  </a:rPr>
                  <a:t> </a:t>
                </a:r>
                <a14:m>
                  <m:oMath xmlns:m="http://schemas.openxmlformats.org/officeDocument/2006/math">
                    <m:r>
                      <a:rPr lang="en-US" sz="2000" b="1" i="1" smtClean="0">
                        <a:solidFill>
                          <a:srgbClr val="FF0000"/>
                        </a:solidFill>
                        <a:latin typeface="Cambria Math" panose="02040503050406030204" pitchFamily="18" charset="0"/>
                      </a:rPr>
                      <m:t>𝒎</m:t>
                    </m:r>
                    <m:r>
                      <a:rPr lang="en-US" sz="2000" i="1">
                        <a:latin typeface="Cambria Math" panose="02040503050406030204" pitchFamily="18" charset="0"/>
                      </a:rPr>
                      <m:t>&gt;0</m:t>
                    </m:r>
                  </m:oMath>
                </a14:m>
                <a:r>
                  <a:rPr lang="en-US" sz="2000" dirty="0"/>
                  <a:t>, which defines the average node degree </a:t>
                </a:r>
                <a14:m>
                  <m:oMath xmlns:m="http://schemas.openxmlformats.org/officeDocument/2006/math">
                    <m:acc>
                      <m:accPr>
                        <m:chr m:val="̅"/>
                        <m:ctrlPr>
                          <a:rPr lang="en-GB" sz="2000" i="1">
                            <a:latin typeface="Cambria Math" panose="02040503050406030204" pitchFamily="18" charset="0"/>
                          </a:rPr>
                        </m:ctrlPr>
                      </m:accPr>
                      <m:e>
                        <m:r>
                          <a:rPr lang="en-US" sz="2000" i="1">
                            <a:latin typeface="Cambria Math" panose="02040503050406030204" pitchFamily="18" charset="0"/>
                          </a:rPr>
                          <m:t>𝑘</m:t>
                        </m:r>
                      </m:e>
                    </m:acc>
                    <m:r>
                      <a:rPr lang="en-US" sz="2000" i="1">
                        <a:latin typeface="Cambria Math" panose="02040503050406030204" pitchFamily="18" charset="0"/>
                      </a:rPr>
                      <m:t>=2</m:t>
                    </m:r>
                    <m:r>
                      <a:rPr lang="en-US" sz="2000" i="1">
                        <a:latin typeface="Cambria Math" panose="02040503050406030204" pitchFamily="18" charset="0"/>
                      </a:rPr>
                      <m:t>𝑚</m:t>
                    </m:r>
                  </m:oMath>
                </a14:m>
                <a:r>
                  <a:rPr lang="en-US" sz="2000" dirty="0"/>
                  <a:t>, </a:t>
                </a:r>
                <a:endParaRPr lang="de-DE" sz="2000" dirty="0" smtClean="0"/>
              </a:p>
              <a:p>
                <a14:m>
                  <m:oMath xmlns:m="http://schemas.openxmlformats.org/officeDocument/2006/math">
                    <m:r>
                      <a:rPr lang="en-US" sz="2000" i="1">
                        <a:latin typeface="Cambria Math" panose="02040503050406030204" pitchFamily="18" charset="0"/>
                      </a:rPr>
                      <m:t>𝛽</m:t>
                    </m:r>
                    <m:r>
                      <a:rPr lang="en-US" sz="2000" i="1">
                        <a:latin typeface="Cambria Math" panose="02040503050406030204" pitchFamily="18" charset="0"/>
                      </a:rPr>
                      <m:t>∈</m:t>
                    </m:r>
                    <m:d>
                      <m:dPr>
                        <m:endChr m:val="]"/>
                        <m:ctrlPr>
                          <a:rPr lang="en-US" sz="2000" i="1">
                            <a:latin typeface="Cambria Math" panose="02040503050406030204" pitchFamily="18" charset="0"/>
                          </a:rPr>
                        </m:ctrlPr>
                      </m:dPr>
                      <m:e>
                        <m:r>
                          <a:rPr lang="en-US" sz="2000" i="1">
                            <a:latin typeface="Cambria Math" panose="02040503050406030204" pitchFamily="18" charset="0"/>
                          </a:rPr>
                          <m:t>0, 1</m:t>
                        </m:r>
                      </m:e>
                    </m:d>
                  </m:oMath>
                </a14:m>
                <a:r>
                  <a:rPr lang="en-US" sz="2000" dirty="0" smtClean="0"/>
                  <a:t> the </a:t>
                </a:r>
                <a:r>
                  <a:rPr lang="en-US" sz="2000" dirty="0"/>
                  <a:t>exponent </a:t>
                </a:r>
                <a14:m>
                  <m:oMath xmlns:m="http://schemas.openxmlformats.org/officeDocument/2006/math">
                    <m:r>
                      <a:rPr lang="en-US" sz="2000" b="1" i="1" smtClean="0">
                        <a:solidFill>
                          <a:srgbClr val="FF0000"/>
                        </a:solidFill>
                        <a:latin typeface="Cambria Math" panose="02040503050406030204" pitchFamily="18" charset="0"/>
                      </a:rPr>
                      <m:t>𝜸</m:t>
                    </m:r>
                    <m:r>
                      <a:rPr lang="en-US" sz="2000" i="1">
                        <a:latin typeface="Cambria Math" panose="02040503050406030204" pitchFamily="18" charset="0"/>
                      </a:rPr>
                      <m:t>=1+1/</m:t>
                    </m:r>
                    <m:r>
                      <a:rPr lang="en-US" sz="2000" i="1">
                        <a:latin typeface="Cambria Math" panose="02040503050406030204" pitchFamily="18" charset="0"/>
                      </a:rPr>
                      <m:t>𝛽</m:t>
                    </m:r>
                  </m:oMath>
                </a14:m>
                <a:r>
                  <a:rPr lang="en-US" sz="2000" dirty="0"/>
                  <a:t> of the power law degree distribution,</a:t>
                </a:r>
                <a:endParaRPr lang="en-US" sz="2000" dirty="0" smtClean="0"/>
              </a:p>
              <a:p>
                <a14:m>
                  <m:oMath xmlns:m="http://schemas.openxmlformats.org/officeDocument/2006/math">
                    <m:r>
                      <a:rPr lang="en-US" sz="2000" b="1" i="1" smtClean="0">
                        <a:solidFill>
                          <a:srgbClr val="FF0000"/>
                        </a:solidFill>
                        <a:latin typeface="Cambria Math" panose="02040503050406030204" pitchFamily="18" charset="0"/>
                      </a:rPr>
                      <m:t>𝑻</m:t>
                    </m:r>
                    <m:r>
                      <a:rPr lang="en-US" sz="2000" i="1">
                        <a:latin typeface="Cambria Math" panose="02040503050406030204" pitchFamily="18" charset="0"/>
                      </a:rPr>
                      <m:t>≥0</m:t>
                    </m:r>
                  </m:oMath>
                </a14:m>
                <a:r>
                  <a:rPr lang="en-US" sz="2000" dirty="0"/>
                  <a:t>, which controls the network clustering, </a:t>
                </a:r>
                <a:endParaRPr lang="en-US" sz="2000" dirty="0" smtClean="0"/>
              </a:p>
              <a:p>
                <a14:m>
                  <m:oMath xmlns:m="http://schemas.openxmlformats.org/officeDocument/2006/math">
                    <m:r>
                      <a:rPr lang="en-US" sz="2000" i="1">
                        <a:latin typeface="Cambria Math" panose="02040503050406030204" pitchFamily="18" charset="0"/>
                      </a:rPr>
                      <m:t>𝜁</m:t>
                    </m:r>
                    <m:r>
                      <a:rPr lang="en-US" sz="2000" i="1">
                        <a:latin typeface="Cambria Math" panose="02040503050406030204" pitchFamily="18" charset="0"/>
                      </a:rPr>
                      <m:t>=</m:t>
                    </m:r>
                    <m:rad>
                      <m:radPr>
                        <m:degHide m:val="on"/>
                        <m:ctrlPr>
                          <a:rPr lang="en-GB" sz="2000" i="1">
                            <a:latin typeface="Cambria Math" panose="02040503050406030204" pitchFamily="18" charset="0"/>
                          </a:rPr>
                        </m:ctrlPr>
                      </m:radPr>
                      <m:deg/>
                      <m:e>
                        <m:r>
                          <a:rPr lang="en-US" sz="2000" i="1">
                            <a:latin typeface="Cambria Math" panose="02040503050406030204" pitchFamily="18" charset="0"/>
                          </a:rPr>
                          <m:t>−</m:t>
                        </m:r>
                        <m:r>
                          <a:rPr lang="en-US" sz="2000" i="1">
                            <a:latin typeface="Cambria Math" panose="02040503050406030204" pitchFamily="18" charset="0"/>
                          </a:rPr>
                          <m:t>𝐾</m:t>
                        </m:r>
                      </m:e>
                    </m:rad>
                    <m:r>
                      <a:rPr lang="en-US" sz="2000" i="1">
                        <a:latin typeface="Cambria Math" panose="02040503050406030204" pitchFamily="18" charset="0"/>
                      </a:rPr>
                      <m:t>&gt;0</m:t>
                    </m:r>
                  </m:oMath>
                </a14:m>
                <a:r>
                  <a:rPr lang="en-US" sz="2000" dirty="0"/>
                  <a:t>, where </a:t>
                </a:r>
                <a14:m>
                  <m:oMath xmlns:m="http://schemas.openxmlformats.org/officeDocument/2006/math">
                    <m:r>
                      <a:rPr lang="en-US" sz="2000" b="1" i="1" smtClean="0">
                        <a:solidFill>
                          <a:srgbClr val="FF0000"/>
                        </a:solidFill>
                        <a:latin typeface="Cambria Math" panose="02040503050406030204" pitchFamily="18" charset="0"/>
                      </a:rPr>
                      <m:t>𝑲</m:t>
                    </m:r>
                  </m:oMath>
                </a14:m>
                <a:r>
                  <a:rPr lang="en-US" sz="2000" dirty="0"/>
                  <a:t> is the curvature of the hyperbolic plane. </a:t>
                </a:r>
                <a:r>
                  <a:rPr lang="en-US" sz="2000" dirty="0" smtClean="0"/>
                  <a:t>K generally fixed to -1</a:t>
                </a:r>
              </a:p>
              <a:p>
                <a:endParaRPr lang="en-US" sz="2000" dirty="0" smtClean="0"/>
              </a:p>
              <a:p>
                <a:r>
                  <a:rPr lang="en-US" sz="2000" b="1" dirty="0" smtClean="0"/>
                  <a:t>Building </a:t>
                </a:r>
                <a:r>
                  <a:rPr lang="en-US" sz="2000" b="1" dirty="0"/>
                  <a:t>a </a:t>
                </a:r>
                <a:r>
                  <a:rPr lang="en-US" sz="2000" b="1" dirty="0" smtClean="0"/>
                  <a:t>network </a:t>
                </a:r>
                <a:r>
                  <a:rPr lang="en-US" sz="2000" b="1" dirty="0"/>
                  <a:t>of </a:t>
                </a:r>
                <a14:m>
                  <m:oMath xmlns:m="http://schemas.openxmlformats.org/officeDocument/2006/math">
                    <m:r>
                      <a:rPr lang="en-US" sz="2000" b="1" i="1">
                        <a:latin typeface="Cambria Math" panose="02040503050406030204" pitchFamily="18" charset="0"/>
                      </a:rPr>
                      <m:t>𝑵</m:t>
                    </m:r>
                  </m:oMath>
                </a14:m>
                <a:r>
                  <a:rPr lang="en-US" sz="2000" b="1" dirty="0"/>
                  <a:t> nodes on a hyperbolic plane with curvature </a:t>
                </a:r>
                <a14:m>
                  <m:oMath xmlns:m="http://schemas.openxmlformats.org/officeDocument/2006/math">
                    <m:r>
                      <a:rPr lang="en-US" sz="2000" b="1" i="1">
                        <a:latin typeface="Cambria Math" panose="02040503050406030204" pitchFamily="18" charset="0"/>
                      </a:rPr>
                      <m:t>𝑲</m:t>
                    </m:r>
                    <m:r>
                      <a:rPr lang="en-US" sz="2000" b="1" i="1">
                        <a:latin typeface="Cambria Math" panose="02040503050406030204" pitchFamily="18" charset="0"/>
                      </a:rPr>
                      <m:t>=−</m:t>
                    </m:r>
                    <m:r>
                      <a:rPr lang="en-US" sz="2000" b="1" i="1">
                        <a:latin typeface="Cambria Math" panose="02040503050406030204" pitchFamily="18" charset="0"/>
                      </a:rPr>
                      <m:t>𝟏</m:t>
                    </m:r>
                  </m:oMath>
                </a14:m>
                <a:r>
                  <a:rPr lang="en-US" sz="2000" b="1" dirty="0"/>
                  <a:t> requires the following steps</a:t>
                </a:r>
                <a:r>
                  <a:rPr lang="en-US" sz="2000" b="1" dirty="0" smtClean="0"/>
                  <a:t>:</a:t>
                </a:r>
              </a:p>
              <a:p>
                <a:r>
                  <a:rPr lang="en-US" sz="2000" dirty="0" smtClean="0"/>
                  <a:t>(</a:t>
                </a:r>
                <a:r>
                  <a:rPr lang="en-US" sz="2000" dirty="0"/>
                  <a:t>1) Initially the network is empty; </a:t>
                </a:r>
                <a:endParaRPr lang="en-US" sz="2000" dirty="0" smtClean="0"/>
              </a:p>
              <a:p>
                <a:r>
                  <a:rPr lang="en-US" sz="2000" dirty="0" smtClean="0"/>
                  <a:t>(</a:t>
                </a:r>
                <a:r>
                  <a:rPr lang="en-US" sz="2000" dirty="0"/>
                  <a:t>2) At time </a:t>
                </a:r>
                <a14:m>
                  <m:oMath xmlns:m="http://schemas.openxmlformats.org/officeDocument/2006/math">
                    <m:r>
                      <a:rPr lang="en-US" sz="2000" i="1">
                        <a:latin typeface="Cambria Math" panose="02040503050406030204" pitchFamily="18" charset="0"/>
                      </a:rPr>
                      <m:t>𝑖</m:t>
                    </m:r>
                    <m:r>
                      <a:rPr lang="en-US" sz="2000" i="1">
                        <a:latin typeface="Cambria Math" panose="02040503050406030204" pitchFamily="18" charset="0"/>
                      </a:rPr>
                      <m:t>=1, 2,…,</m:t>
                    </m:r>
                    <m:r>
                      <a:rPr lang="en-US" sz="2000" i="1">
                        <a:latin typeface="Cambria Math" panose="02040503050406030204" pitchFamily="18" charset="0"/>
                      </a:rPr>
                      <m:t>𝑁</m:t>
                    </m:r>
                  </m:oMath>
                </a14:m>
                <a:r>
                  <a:rPr lang="en-US" sz="2000" dirty="0"/>
                  <a:t> a new node </a:t>
                </a:r>
                <a14:m>
                  <m:oMath xmlns:m="http://schemas.openxmlformats.org/officeDocument/2006/math">
                    <m:r>
                      <a:rPr lang="en-US" sz="2000" i="1">
                        <a:latin typeface="Cambria Math" panose="02040503050406030204" pitchFamily="18" charset="0"/>
                      </a:rPr>
                      <m:t>𝑖</m:t>
                    </m:r>
                  </m:oMath>
                </a14:m>
                <a:r>
                  <a:rPr lang="en-US" sz="2000" dirty="0"/>
                  <a:t> appears with radial coordinate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r>
                      <a:rPr lang="en-US" sz="2000" i="1">
                        <a:latin typeface="Cambria Math" panose="02040503050406030204" pitchFamily="18" charset="0"/>
                      </a:rPr>
                      <m:t>=2</m:t>
                    </m:r>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ln</m:t>
                        </m:r>
                      </m:fName>
                      <m:e>
                        <m:r>
                          <a:rPr lang="en-US" sz="2000" i="1">
                            <a:latin typeface="Cambria Math" panose="02040503050406030204" pitchFamily="18" charset="0"/>
                          </a:rPr>
                          <m:t>(</m:t>
                        </m:r>
                        <m:r>
                          <a:rPr lang="en-US" sz="2000" i="1">
                            <a:latin typeface="Cambria Math" panose="02040503050406030204" pitchFamily="18" charset="0"/>
                          </a:rPr>
                          <m:t>𝑖</m:t>
                        </m:r>
                        <m:r>
                          <a:rPr lang="en-US" sz="2000" i="1">
                            <a:latin typeface="Cambria Math" panose="02040503050406030204" pitchFamily="18" charset="0"/>
                          </a:rPr>
                          <m:t>)</m:t>
                        </m:r>
                      </m:e>
                    </m:func>
                  </m:oMath>
                </a14:m>
                <a:r>
                  <a:rPr lang="en-US" sz="2000" dirty="0"/>
                  <a:t> and angular coordinate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𝑖</m:t>
                        </m:r>
                      </m:sub>
                    </m:sSub>
                  </m:oMath>
                </a14:m>
                <a:r>
                  <a:rPr lang="en-US" sz="2000" dirty="0"/>
                  <a:t> uniformly sampled from </a:t>
                </a:r>
                <a14:m>
                  <m:oMath xmlns:m="http://schemas.openxmlformats.org/officeDocument/2006/math">
                    <m:r>
                      <a:rPr lang="en-US" sz="2000" i="1">
                        <a:latin typeface="Cambria Math" panose="02040503050406030204" pitchFamily="18" charset="0"/>
                      </a:rPr>
                      <m:t>[0,2</m:t>
                    </m:r>
                    <m:r>
                      <a:rPr lang="en-US" sz="2000" i="1">
                        <a:latin typeface="Cambria Math" panose="02040503050406030204" pitchFamily="18" charset="0"/>
                      </a:rPr>
                      <m:t>𝜋</m:t>
                    </m:r>
                    <m:r>
                      <a:rPr lang="en-US" sz="2000" i="1">
                        <a:latin typeface="Cambria Math" panose="02040503050406030204" pitchFamily="18" charset="0"/>
                      </a:rPr>
                      <m:t>]</m:t>
                    </m:r>
                  </m:oMath>
                </a14:m>
                <a:r>
                  <a:rPr lang="en-US" sz="2000" dirty="0"/>
                  <a:t>; all existing nodes </a:t>
                </a:r>
                <a14:m>
                  <m:oMath xmlns:m="http://schemas.openxmlformats.org/officeDocument/2006/math">
                    <m:r>
                      <a:rPr lang="en-US" sz="2000" i="1">
                        <a:latin typeface="Cambria Math" panose="02040503050406030204" pitchFamily="18" charset="0"/>
                      </a:rPr>
                      <m:t>𝑗</m:t>
                    </m:r>
                    <m:r>
                      <a:rPr lang="en-US" sz="2000" i="1">
                        <a:latin typeface="Cambria Math" panose="02040503050406030204" pitchFamily="18" charset="0"/>
                      </a:rPr>
                      <m:t>&lt;</m:t>
                    </m:r>
                    <m:r>
                      <a:rPr lang="en-US" sz="2000" i="1">
                        <a:latin typeface="Cambria Math" panose="02040503050406030204" pitchFamily="18" charset="0"/>
                      </a:rPr>
                      <m:t>𝑖</m:t>
                    </m:r>
                  </m:oMath>
                </a14:m>
                <a:r>
                  <a:rPr lang="en-US" sz="2000" dirty="0"/>
                  <a:t> </a:t>
                </a:r>
                <a:r>
                  <a:rPr lang="en-US" sz="2000" b="1" dirty="0"/>
                  <a:t>increase their radial coordinates according to </a:t>
                </a:r>
                <a14:m>
                  <m:oMath xmlns:m="http://schemas.openxmlformats.org/officeDocument/2006/math">
                    <m:sSub>
                      <m:sSubPr>
                        <m:ctrlPr>
                          <a:rPr lang="en-GB" sz="2000" b="1" i="1">
                            <a:latin typeface="Cambria Math" panose="02040503050406030204" pitchFamily="18" charset="0"/>
                          </a:rPr>
                        </m:ctrlPr>
                      </m:sSubPr>
                      <m:e>
                        <m:r>
                          <a:rPr lang="en-US" sz="2000" b="1" i="1">
                            <a:latin typeface="Cambria Math" panose="02040503050406030204" pitchFamily="18" charset="0"/>
                          </a:rPr>
                          <m:t>𝒓</m:t>
                        </m:r>
                      </m:e>
                      <m:sub>
                        <m:r>
                          <a:rPr lang="en-US" sz="2000" b="1" i="1">
                            <a:latin typeface="Cambria Math" panose="02040503050406030204" pitchFamily="18" charset="0"/>
                          </a:rPr>
                          <m:t>𝒋</m:t>
                        </m:r>
                      </m:sub>
                    </m:sSub>
                    <m:r>
                      <a:rPr lang="en-US" sz="2000" b="1" i="1">
                        <a:latin typeface="Cambria Math" panose="02040503050406030204" pitchFamily="18" charset="0"/>
                      </a:rPr>
                      <m:t>(</m:t>
                    </m:r>
                    <m:r>
                      <a:rPr lang="en-US" sz="2000" b="1" i="1">
                        <a:latin typeface="Cambria Math" panose="02040503050406030204" pitchFamily="18" charset="0"/>
                      </a:rPr>
                      <m:t>𝒊</m:t>
                    </m:r>
                    <m:r>
                      <a:rPr lang="en-US" sz="2000" b="1" i="1">
                        <a:latin typeface="Cambria Math" panose="02040503050406030204" pitchFamily="18" charset="0"/>
                      </a:rPr>
                      <m:t>)=</m:t>
                    </m:r>
                    <m:r>
                      <a:rPr lang="en-US" sz="2000" b="1" i="1">
                        <a:latin typeface="Cambria Math" panose="02040503050406030204" pitchFamily="18" charset="0"/>
                      </a:rPr>
                      <m:t>𝜷</m:t>
                    </m:r>
                    <m:sSub>
                      <m:sSubPr>
                        <m:ctrlPr>
                          <a:rPr lang="en-GB" sz="2000" b="1" i="1">
                            <a:latin typeface="Cambria Math" panose="02040503050406030204" pitchFamily="18" charset="0"/>
                          </a:rPr>
                        </m:ctrlPr>
                      </m:sSubPr>
                      <m:e>
                        <m:r>
                          <a:rPr lang="en-US" sz="2000" b="1" i="1">
                            <a:latin typeface="Cambria Math" panose="02040503050406030204" pitchFamily="18" charset="0"/>
                          </a:rPr>
                          <m:t>𝒓</m:t>
                        </m:r>
                      </m:e>
                      <m:sub>
                        <m:r>
                          <a:rPr lang="en-US" sz="2000" b="1" i="1">
                            <a:latin typeface="Cambria Math" panose="02040503050406030204" pitchFamily="18" charset="0"/>
                          </a:rPr>
                          <m:t>𝒋</m:t>
                        </m:r>
                      </m:sub>
                    </m:sSub>
                    <m:r>
                      <a:rPr lang="en-US" sz="2000" b="1" i="1">
                        <a:latin typeface="Cambria Math" panose="02040503050406030204" pitchFamily="18" charset="0"/>
                      </a:rPr>
                      <m:t>+(</m:t>
                    </m:r>
                    <m:r>
                      <a:rPr lang="en-US" sz="2000" b="1" i="1">
                        <a:latin typeface="Cambria Math" panose="02040503050406030204" pitchFamily="18" charset="0"/>
                      </a:rPr>
                      <m:t>𝟏</m:t>
                    </m:r>
                    <m:r>
                      <a:rPr lang="en-US" sz="2000" b="1" i="1">
                        <a:latin typeface="Cambria Math" panose="02040503050406030204" pitchFamily="18" charset="0"/>
                      </a:rPr>
                      <m:t>−</m:t>
                    </m:r>
                    <m:r>
                      <a:rPr lang="en-US" sz="2000" b="1" i="1">
                        <a:latin typeface="Cambria Math" panose="02040503050406030204" pitchFamily="18" charset="0"/>
                      </a:rPr>
                      <m:t>𝜷</m:t>
                    </m:r>
                    <m:r>
                      <a:rPr lang="en-US" sz="2000" b="1" i="1">
                        <a:latin typeface="Cambria Math" panose="02040503050406030204" pitchFamily="18" charset="0"/>
                      </a:rPr>
                      <m:t>)</m:t>
                    </m:r>
                    <m:sSub>
                      <m:sSubPr>
                        <m:ctrlPr>
                          <a:rPr lang="en-GB" sz="2000" b="1" i="1">
                            <a:latin typeface="Cambria Math" panose="02040503050406030204" pitchFamily="18" charset="0"/>
                          </a:rPr>
                        </m:ctrlPr>
                      </m:sSubPr>
                      <m:e>
                        <m:r>
                          <a:rPr lang="en-US" sz="2000" b="1" i="1">
                            <a:latin typeface="Cambria Math" panose="02040503050406030204" pitchFamily="18" charset="0"/>
                          </a:rPr>
                          <m:t>𝒓</m:t>
                        </m:r>
                      </m:e>
                      <m:sub>
                        <m:r>
                          <a:rPr lang="en-US" sz="2000" b="1" i="1">
                            <a:latin typeface="Cambria Math" panose="02040503050406030204" pitchFamily="18" charset="0"/>
                          </a:rPr>
                          <m:t>𝒊</m:t>
                        </m:r>
                      </m:sub>
                    </m:sSub>
                  </m:oMath>
                </a14:m>
                <a:r>
                  <a:rPr lang="en-US" sz="2000" b="1" dirty="0"/>
                  <a:t> in order to simulate popularity fading</a:t>
                </a:r>
                <a:r>
                  <a:rPr lang="en-US" sz="2000" dirty="0" smtClean="0"/>
                  <a:t>;</a:t>
                </a:r>
              </a:p>
              <a:p>
                <a:r>
                  <a:rPr lang="en-US" sz="2000" dirty="0" smtClean="0"/>
                  <a:t> </a:t>
                </a:r>
                <a:r>
                  <a:rPr lang="en-US" sz="2000" dirty="0"/>
                  <a:t>(3) The new node picks a randomly chosen existing node and connects to it with </a:t>
                </a:r>
                <a:r>
                  <a:rPr lang="en-US" sz="2000" b="1" dirty="0" smtClean="0">
                    <a:solidFill>
                      <a:srgbClr val="C00000"/>
                    </a:solidFill>
                  </a:rPr>
                  <a:t>probability </a:t>
                </a:r>
                <a14:m>
                  <m:oMath xmlns:m="http://schemas.openxmlformats.org/officeDocument/2006/math">
                    <m:r>
                      <a:rPr lang="en-US" sz="2000" b="1" i="1">
                        <a:solidFill>
                          <a:srgbClr val="C00000"/>
                        </a:solidFill>
                        <a:latin typeface="Cambria Math" panose="02040503050406030204" pitchFamily="18" charset="0"/>
                      </a:rPr>
                      <m:t>𝒑</m:t>
                    </m:r>
                    <m:d>
                      <m:dPr>
                        <m:ctrlPr>
                          <a:rPr lang="en-GB" sz="2000" b="1" i="1">
                            <a:solidFill>
                              <a:srgbClr val="C00000"/>
                            </a:solidFill>
                            <a:latin typeface="Cambria Math" panose="02040503050406030204" pitchFamily="18" charset="0"/>
                          </a:rPr>
                        </m:ctrlPr>
                      </m:dPr>
                      <m:e>
                        <m:sSub>
                          <m:sSubPr>
                            <m:ctrlPr>
                              <a:rPr lang="en-GB" sz="2000" b="1" i="1">
                                <a:solidFill>
                                  <a:srgbClr val="C00000"/>
                                </a:solidFill>
                                <a:latin typeface="Cambria Math" panose="02040503050406030204" pitchFamily="18" charset="0"/>
                              </a:rPr>
                            </m:ctrlPr>
                          </m:sSubPr>
                          <m:e>
                            <m:r>
                              <a:rPr lang="en-US" sz="2000" b="1" i="1">
                                <a:solidFill>
                                  <a:srgbClr val="C00000"/>
                                </a:solidFill>
                                <a:latin typeface="Cambria Math" panose="02040503050406030204" pitchFamily="18" charset="0"/>
                              </a:rPr>
                              <m:t>𝒉</m:t>
                            </m:r>
                          </m:e>
                          <m:sub>
                            <m:r>
                              <a:rPr lang="en-US" sz="2000" b="1" i="1">
                                <a:solidFill>
                                  <a:srgbClr val="C00000"/>
                                </a:solidFill>
                                <a:latin typeface="Cambria Math" panose="02040503050406030204" pitchFamily="18" charset="0"/>
                              </a:rPr>
                              <m:t>𝒊𝒋</m:t>
                            </m:r>
                          </m:sub>
                        </m:sSub>
                      </m:e>
                    </m:d>
                    <m:r>
                      <a:rPr lang="en-US" sz="2000" b="1" i="1">
                        <a:solidFill>
                          <a:srgbClr val="C00000"/>
                        </a:solidFill>
                        <a:latin typeface="Cambria Math" panose="02040503050406030204" pitchFamily="18" charset="0"/>
                      </a:rPr>
                      <m:t>=</m:t>
                    </m:r>
                    <m:r>
                      <a:rPr lang="en-US" sz="2000" b="1" i="1">
                        <a:solidFill>
                          <a:srgbClr val="C00000"/>
                        </a:solidFill>
                        <a:latin typeface="Cambria Math" panose="02040503050406030204" pitchFamily="18" charset="0"/>
                      </a:rPr>
                      <m:t>𝟏</m:t>
                    </m:r>
                    <m:r>
                      <a:rPr lang="en-US" sz="2000" b="1" i="1">
                        <a:solidFill>
                          <a:srgbClr val="C00000"/>
                        </a:solidFill>
                        <a:latin typeface="Cambria Math" panose="02040503050406030204" pitchFamily="18" charset="0"/>
                      </a:rPr>
                      <m:t>/(</m:t>
                    </m:r>
                    <m:r>
                      <a:rPr lang="en-US" sz="2000" b="1" i="1">
                        <a:solidFill>
                          <a:srgbClr val="C00000"/>
                        </a:solidFill>
                        <a:latin typeface="Cambria Math" panose="02040503050406030204" pitchFamily="18" charset="0"/>
                      </a:rPr>
                      <m:t>𝟏</m:t>
                    </m:r>
                    <m:r>
                      <a:rPr lang="en-US" sz="2000" b="1" i="1">
                        <a:solidFill>
                          <a:srgbClr val="C00000"/>
                        </a:solidFill>
                        <a:latin typeface="Cambria Math" panose="02040503050406030204" pitchFamily="18" charset="0"/>
                      </a:rPr>
                      <m:t>+</m:t>
                    </m:r>
                    <m:r>
                      <a:rPr lang="en-US" sz="2000" b="1" i="1">
                        <a:solidFill>
                          <a:srgbClr val="C00000"/>
                        </a:solidFill>
                        <a:latin typeface="Cambria Math" panose="02040503050406030204" pitchFamily="18" charset="0"/>
                      </a:rPr>
                      <m:t>𝒆𝒙𝒑</m:t>
                    </m:r>
                    <m:r>
                      <a:rPr lang="en-US" sz="2000" b="1" i="1">
                        <a:solidFill>
                          <a:srgbClr val="C00000"/>
                        </a:solidFill>
                        <a:latin typeface="Cambria Math" panose="02040503050406030204" pitchFamily="18" charset="0"/>
                      </a:rPr>
                      <m:t>((</m:t>
                    </m:r>
                    <m:sSub>
                      <m:sSubPr>
                        <m:ctrlPr>
                          <a:rPr lang="en-GB" sz="2000" b="1" i="1">
                            <a:solidFill>
                              <a:srgbClr val="C00000"/>
                            </a:solidFill>
                            <a:latin typeface="Cambria Math" panose="02040503050406030204" pitchFamily="18" charset="0"/>
                          </a:rPr>
                        </m:ctrlPr>
                      </m:sSubPr>
                      <m:e>
                        <m:r>
                          <a:rPr lang="en-US" sz="2000" b="1" i="1">
                            <a:solidFill>
                              <a:srgbClr val="C00000"/>
                            </a:solidFill>
                            <a:latin typeface="Cambria Math" panose="02040503050406030204" pitchFamily="18" charset="0"/>
                          </a:rPr>
                          <m:t>𝒉</m:t>
                        </m:r>
                      </m:e>
                      <m:sub>
                        <m:r>
                          <a:rPr lang="en-US" sz="2000" b="1" i="1">
                            <a:solidFill>
                              <a:srgbClr val="C00000"/>
                            </a:solidFill>
                            <a:latin typeface="Cambria Math" panose="02040503050406030204" pitchFamily="18" charset="0"/>
                          </a:rPr>
                          <m:t>𝒊𝒋</m:t>
                        </m:r>
                      </m:sub>
                    </m:sSub>
                    <m:r>
                      <a:rPr lang="en-US" sz="2000" b="1" i="1">
                        <a:solidFill>
                          <a:srgbClr val="C00000"/>
                        </a:solidFill>
                        <a:latin typeface="Cambria Math" panose="02040503050406030204" pitchFamily="18" charset="0"/>
                      </a:rPr>
                      <m:t>−</m:t>
                    </m:r>
                    <m:sSub>
                      <m:sSubPr>
                        <m:ctrlPr>
                          <a:rPr lang="en-GB" sz="2000" b="1" i="1">
                            <a:solidFill>
                              <a:srgbClr val="C00000"/>
                            </a:solidFill>
                            <a:latin typeface="Cambria Math" panose="02040503050406030204" pitchFamily="18" charset="0"/>
                          </a:rPr>
                        </m:ctrlPr>
                      </m:sSubPr>
                      <m:e>
                        <m:r>
                          <a:rPr lang="en-US" sz="2000" b="1" i="1">
                            <a:solidFill>
                              <a:srgbClr val="C00000"/>
                            </a:solidFill>
                            <a:latin typeface="Cambria Math" panose="02040503050406030204" pitchFamily="18" charset="0"/>
                          </a:rPr>
                          <m:t>𝑹</m:t>
                        </m:r>
                      </m:e>
                      <m:sub>
                        <m:r>
                          <a:rPr lang="en-US" sz="2000" b="1" i="1">
                            <a:solidFill>
                              <a:srgbClr val="C00000"/>
                            </a:solidFill>
                            <a:latin typeface="Cambria Math" panose="02040503050406030204" pitchFamily="18" charset="0"/>
                          </a:rPr>
                          <m:t>𝒊</m:t>
                        </m:r>
                      </m:sub>
                    </m:sSub>
                    <m:r>
                      <a:rPr lang="en-US" sz="2000" b="1" i="1">
                        <a:solidFill>
                          <a:srgbClr val="C00000"/>
                        </a:solidFill>
                        <a:latin typeface="Cambria Math" panose="02040503050406030204" pitchFamily="18" charset="0"/>
                      </a:rPr>
                      <m:t>)/</m:t>
                    </m:r>
                    <m:r>
                      <a:rPr lang="en-US" sz="2000" b="1" i="1">
                        <a:solidFill>
                          <a:srgbClr val="C00000"/>
                        </a:solidFill>
                        <a:latin typeface="Cambria Math" panose="02040503050406030204" pitchFamily="18" charset="0"/>
                      </a:rPr>
                      <m:t>𝟐</m:t>
                    </m:r>
                    <m:r>
                      <a:rPr lang="en-US" sz="2000" b="1" i="1">
                        <a:solidFill>
                          <a:srgbClr val="C00000"/>
                        </a:solidFill>
                        <a:latin typeface="Cambria Math" panose="02040503050406030204" pitchFamily="18" charset="0"/>
                      </a:rPr>
                      <m:t>𝑻</m:t>
                    </m:r>
                    <m:r>
                      <a:rPr lang="en-US" sz="2000" b="1" i="1">
                        <a:solidFill>
                          <a:srgbClr val="C00000"/>
                        </a:solidFill>
                        <a:latin typeface="Cambria Math" panose="02040503050406030204" pitchFamily="18" charset="0"/>
                      </a:rPr>
                      <m:t>) )</m:t>
                    </m:r>
                  </m:oMath>
                </a14:m>
                <a:r>
                  <a:rPr lang="en-US" sz="2000" dirty="0">
                    <a:solidFill>
                      <a:srgbClr val="C00000"/>
                    </a:solidFill>
                  </a:rPr>
                  <a:t>, </a:t>
                </a:r>
                <a:r>
                  <a:rPr lang="en-US" sz="2000" dirty="0"/>
                  <a:t>where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GB"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r>
                      <a:rPr lang="en-US" sz="2000" i="1">
                        <a:latin typeface="Cambria Math" panose="02040503050406030204" pitchFamily="18" charset="0"/>
                      </a:rPr>
                      <m:t>−2</m:t>
                    </m:r>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ln</m:t>
                        </m:r>
                      </m:fName>
                      <m:e>
                        <m:d>
                          <m:dPr>
                            <m:begChr m:val="["/>
                            <m:endChr m:val="]"/>
                            <m:ctrlPr>
                              <a:rPr lang="en-GB" sz="2000" i="1">
                                <a:latin typeface="Cambria Math" panose="02040503050406030204" pitchFamily="18" charset="0"/>
                              </a:rPr>
                            </m:ctrlPr>
                          </m:dPr>
                          <m:e>
                            <m:f>
                              <m:fPr>
                                <m:ctrlPr>
                                  <a:rPr lang="en-GB"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𝑇</m:t>
                                </m:r>
                                <m:d>
                                  <m:dPr>
                                    <m:ctrlPr>
                                      <a:rPr lang="en-GB" sz="2000" i="1">
                                        <a:latin typeface="Cambria Math" panose="02040503050406030204" pitchFamily="18" charset="0"/>
                                      </a:rPr>
                                    </m:ctrlPr>
                                  </m:dPr>
                                  <m:e>
                                    <m:r>
                                      <a:rPr lang="en-US" sz="2000" i="1">
                                        <a:latin typeface="Cambria Math" panose="02040503050406030204" pitchFamily="18" charset="0"/>
                                      </a:rPr>
                                      <m:t>1−</m:t>
                                    </m:r>
                                    <m:sSup>
                                      <m:sSupPr>
                                        <m:ctrlPr>
                                          <a:rPr lang="en-GB"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d>
                                          <m:dPr>
                                            <m:ctrlPr>
                                              <a:rPr lang="en-GB" sz="2000" i="1">
                                                <a:latin typeface="Cambria Math" panose="02040503050406030204" pitchFamily="18" charset="0"/>
                                              </a:rPr>
                                            </m:ctrlPr>
                                          </m:dPr>
                                          <m:e>
                                            <m:r>
                                              <a:rPr lang="en-US" sz="2000" i="1">
                                                <a:latin typeface="Cambria Math" panose="02040503050406030204" pitchFamily="18" charset="0"/>
                                              </a:rPr>
                                              <m:t>1−</m:t>
                                            </m:r>
                                            <m:r>
                                              <a:rPr lang="en-US" sz="2000" i="1">
                                                <a:latin typeface="Cambria Math" panose="02040503050406030204" pitchFamily="18" charset="0"/>
                                              </a:rPr>
                                              <m:t>𝛽</m:t>
                                            </m:r>
                                          </m:e>
                                        </m:d>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ln</m:t>
                                            </m:r>
                                          </m:fName>
                                          <m:e>
                                            <m:d>
                                              <m:dPr>
                                                <m:ctrlPr>
                                                  <a:rPr lang="en-GB" sz="2000" i="1">
                                                    <a:latin typeface="Cambria Math" panose="02040503050406030204" pitchFamily="18" charset="0"/>
                                                  </a:rPr>
                                                </m:ctrlPr>
                                              </m:dPr>
                                              <m:e>
                                                <m:r>
                                                  <a:rPr lang="en-US" sz="2000" i="1">
                                                    <a:latin typeface="Cambria Math" panose="02040503050406030204" pitchFamily="18" charset="0"/>
                                                  </a:rPr>
                                                  <m:t>𝑖</m:t>
                                                </m:r>
                                              </m:e>
                                            </m:d>
                                          </m:e>
                                        </m:func>
                                      </m:sup>
                                    </m:sSup>
                                  </m:e>
                                </m:d>
                              </m:num>
                              <m:den>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sin</m:t>
                                    </m:r>
                                  </m:fName>
                                  <m:e>
                                    <m:d>
                                      <m:dPr>
                                        <m:ctrlPr>
                                          <a:rPr lang="en-GB" sz="2000" i="1">
                                            <a:latin typeface="Cambria Math" panose="02040503050406030204" pitchFamily="18" charset="0"/>
                                          </a:rPr>
                                        </m:ctrlPr>
                                      </m:dPr>
                                      <m:e>
                                        <m:r>
                                          <a:rPr lang="en-US" sz="2000" i="1">
                                            <a:latin typeface="Cambria Math" panose="02040503050406030204" pitchFamily="18" charset="0"/>
                                          </a:rPr>
                                          <m:t>𝑇</m:t>
                                        </m:r>
                                        <m:r>
                                          <a:rPr lang="en-US" sz="2000" i="1">
                                            <a:latin typeface="Cambria Math" panose="02040503050406030204" pitchFamily="18" charset="0"/>
                                          </a:rPr>
                                          <m:t>𝜋</m:t>
                                        </m:r>
                                      </m:e>
                                    </m:d>
                                  </m:e>
                                </m:func>
                                <m:r>
                                  <a:rPr lang="en-US" sz="2000" i="1">
                                    <a:latin typeface="Cambria Math" panose="02040503050406030204" pitchFamily="18" charset="0"/>
                                  </a:rPr>
                                  <m:t>𝑚</m:t>
                                </m:r>
                                <m:d>
                                  <m:dPr>
                                    <m:ctrlPr>
                                      <a:rPr lang="en-GB" sz="2000" i="1">
                                        <a:latin typeface="Cambria Math" panose="02040503050406030204" pitchFamily="18" charset="0"/>
                                      </a:rPr>
                                    </m:ctrlPr>
                                  </m:dPr>
                                  <m:e>
                                    <m:r>
                                      <a:rPr lang="en-US" sz="2000" i="1">
                                        <a:latin typeface="Cambria Math" panose="02040503050406030204" pitchFamily="18" charset="0"/>
                                      </a:rPr>
                                      <m:t>1−</m:t>
                                    </m:r>
                                    <m:r>
                                      <a:rPr lang="en-US" sz="2000" i="1">
                                        <a:latin typeface="Cambria Math" panose="02040503050406030204" pitchFamily="18" charset="0"/>
                                      </a:rPr>
                                      <m:t>𝛽</m:t>
                                    </m:r>
                                  </m:e>
                                </m:d>
                              </m:den>
                            </m:f>
                          </m:e>
                        </m:d>
                      </m:e>
                    </m:func>
                  </m:oMath>
                </a14:m>
                <a:r>
                  <a:rPr lang="en-US" sz="2000" dirty="0"/>
                  <a:t> is the current radius of the hyperbolic disk,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𝑖𝑗</m:t>
                        </m:r>
                      </m:sub>
                    </m:sSub>
                    <m:r>
                      <a:rPr lang="en-US" sz="2000" i="1">
                        <a:latin typeface="Cambria Math" panose="02040503050406030204" pitchFamily="18" charset="0"/>
                      </a:rPr>
                      <m:t>=</m:t>
                    </m:r>
                    <m:r>
                      <a:rPr lang="en-US" sz="2000" i="1">
                        <a:latin typeface="Cambria Math" panose="02040503050406030204" pitchFamily="18" charset="0"/>
                      </a:rPr>
                      <m:t>𝑎𝑟𝑐𝑐𝑜𝑠h</m:t>
                    </m:r>
                    <m:d>
                      <m:dPr>
                        <m:ctrlPr>
                          <a:rPr lang="en-GB" sz="2000" i="1">
                            <a:latin typeface="Cambria Math" panose="02040503050406030204" pitchFamily="18" charset="0"/>
                          </a:rPr>
                        </m:ctrlPr>
                      </m:dPr>
                      <m:e>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cosh</m:t>
                            </m:r>
                          </m:fName>
                          <m:e>
                            <m:sSub>
                              <m:sSubPr>
                                <m:ctrlPr>
                                  <a:rPr lang="en-GB"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e>
                        </m:func>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cosh</m:t>
                            </m:r>
                          </m:fName>
                          <m:e>
                            <m:sSub>
                              <m:sSubPr>
                                <m:ctrlPr>
                                  <a:rPr lang="en-GB"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𝑗</m:t>
                                </m:r>
                              </m:sub>
                            </m:sSub>
                          </m:e>
                        </m:func>
                        <m:r>
                          <a:rPr lang="en-US" sz="2000" i="1">
                            <a:latin typeface="Cambria Math" panose="02040503050406030204" pitchFamily="18" charset="0"/>
                          </a:rPr>
                          <m:t>−</m:t>
                        </m:r>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sinh</m:t>
                            </m:r>
                          </m:fName>
                          <m:e>
                            <m:sSub>
                              <m:sSubPr>
                                <m:ctrlPr>
                                  <a:rPr lang="en-GB"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𝑖</m:t>
                                </m:r>
                              </m:sub>
                            </m:sSub>
                          </m:e>
                        </m:func>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sinh</m:t>
                            </m:r>
                          </m:fName>
                          <m:e>
                            <m:sSub>
                              <m:sSubPr>
                                <m:ctrlPr>
                                  <a:rPr lang="en-GB"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𝑗</m:t>
                                </m:r>
                              </m:sub>
                            </m:sSub>
                          </m:e>
                        </m:func>
                        <m:func>
                          <m:funcPr>
                            <m:ctrlPr>
                              <a:rPr lang="en-GB" sz="2000" i="1">
                                <a:latin typeface="Cambria Math" panose="02040503050406030204" pitchFamily="18" charset="0"/>
                              </a:rPr>
                            </m:ctrlPr>
                          </m:funcPr>
                          <m:fName>
                            <m:r>
                              <m:rPr>
                                <m:sty m:val="p"/>
                              </m:rPr>
                              <a:rPr lang="en-US" sz="2000">
                                <a:latin typeface="Cambria Math" panose="02040503050406030204" pitchFamily="18" charset="0"/>
                              </a:rPr>
                              <m:t>cos</m:t>
                            </m:r>
                          </m:fName>
                          <m:e>
                            <m:sSub>
                              <m:sSubPr>
                                <m:ctrlPr>
                                  <a:rPr lang="en-GB"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𝑖𝑗</m:t>
                                </m:r>
                              </m:sub>
                            </m:sSub>
                          </m:e>
                        </m:func>
                      </m:e>
                    </m:d>
                    <m:r>
                      <a:rPr lang="en-US" sz="2000" i="1">
                        <a:latin typeface="Cambria Math" panose="02040503050406030204" pitchFamily="18" charset="0"/>
                      </a:rPr>
                      <m:t> </m:t>
                    </m:r>
                  </m:oMath>
                </a14:m>
                <a:r>
                  <a:rPr lang="en-US" sz="2000" dirty="0"/>
                  <a:t>is the hyperbolic distance between node </a:t>
                </a:r>
                <a14:m>
                  <m:oMath xmlns:m="http://schemas.openxmlformats.org/officeDocument/2006/math">
                    <m:r>
                      <a:rPr lang="en-US" sz="2000" i="1">
                        <a:latin typeface="Cambria Math" panose="02040503050406030204" pitchFamily="18" charset="0"/>
                      </a:rPr>
                      <m:t>𝑖</m:t>
                    </m:r>
                  </m:oMath>
                </a14:m>
                <a:r>
                  <a:rPr lang="en-US" sz="2000" dirty="0"/>
                  <a:t> and node </a:t>
                </a:r>
                <a14:m>
                  <m:oMath xmlns:m="http://schemas.openxmlformats.org/officeDocument/2006/math">
                    <m:r>
                      <a:rPr lang="en-US" sz="2000" i="1">
                        <a:latin typeface="Cambria Math" panose="02040503050406030204" pitchFamily="18" charset="0"/>
                      </a:rPr>
                      <m:t>𝑗</m:t>
                    </m:r>
                  </m:oMath>
                </a14:m>
                <a:r>
                  <a:rPr lang="en-US" sz="2000" dirty="0"/>
                  <a:t> and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𝑖𝑗</m:t>
                        </m:r>
                      </m:sub>
                    </m:sSub>
                    <m:r>
                      <a:rPr lang="en-US" sz="2000" i="1">
                        <a:latin typeface="Cambria Math" panose="02040503050406030204" pitchFamily="18" charset="0"/>
                      </a:rPr>
                      <m:t>=</m:t>
                    </m:r>
                    <m:r>
                      <a:rPr lang="en-US" sz="2000" i="1">
                        <a:latin typeface="Cambria Math" panose="02040503050406030204" pitchFamily="18" charset="0"/>
                      </a:rPr>
                      <m:t>𝜋</m:t>
                    </m:r>
                    <m:r>
                      <a:rPr lang="en-US" sz="2000" i="1">
                        <a:latin typeface="Cambria Math" panose="02040503050406030204" pitchFamily="18" charset="0"/>
                      </a:rPr>
                      <m:t>−</m:t>
                    </m:r>
                    <m:d>
                      <m:dPr>
                        <m:begChr m:val="|"/>
                        <m:endChr m:val="|"/>
                        <m:ctrlPr>
                          <a:rPr lang="en-GB" sz="2000" i="1">
                            <a:latin typeface="Cambria Math" panose="02040503050406030204" pitchFamily="18" charset="0"/>
                          </a:rPr>
                        </m:ctrlPr>
                      </m:dPr>
                      <m:e>
                        <m:r>
                          <a:rPr lang="en-US" sz="2000" i="1">
                            <a:latin typeface="Cambria Math" panose="02040503050406030204" pitchFamily="18" charset="0"/>
                          </a:rPr>
                          <m:t>𝜋</m:t>
                        </m:r>
                        <m:r>
                          <a:rPr lang="en-US" sz="2000" i="1">
                            <a:latin typeface="Cambria Math" panose="02040503050406030204" pitchFamily="18" charset="0"/>
                          </a:rPr>
                          <m:t>−</m:t>
                        </m:r>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GB"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𝑗</m:t>
                                </m:r>
                              </m:sub>
                            </m:sSub>
                          </m:e>
                        </m:d>
                      </m:e>
                    </m:d>
                  </m:oMath>
                </a14:m>
                <a:r>
                  <a:rPr lang="en-US" sz="2000" dirty="0"/>
                  <a:t> is the angle between these nodes. </a:t>
                </a:r>
                <a:endParaRPr lang="en-US" sz="2000" dirty="0" smtClean="0"/>
              </a:p>
              <a:p>
                <a:r>
                  <a:rPr lang="en-US" sz="2000" dirty="0" smtClean="0"/>
                  <a:t>Step </a:t>
                </a:r>
                <a:r>
                  <a:rPr lang="en-US" sz="2000" dirty="0"/>
                  <a:t>(3) is repeated until the new node </a:t>
                </a:r>
                <a14:m>
                  <m:oMath xmlns:m="http://schemas.openxmlformats.org/officeDocument/2006/math">
                    <m:r>
                      <a:rPr lang="en-US" sz="2000" i="1">
                        <a:latin typeface="Cambria Math" panose="02040503050406030204" pitchFamily="18" charset="0"/>
                      </a:rPr>
                      <m:t>𝑖</m:t>
                    </m:r>
                  </m:oMath>
                </a14:m>
                <a:r>
                  <a:rPr lang="en-US" sz="2000" dirty="0"/>
                  <a:t> is connected to </a:t>
                </a:r>
                <a14:m>
                  <m:oMath xmlns:m="http://schemas.openxmlformats.org/officeDocument/2006/math">
                    <m:r>
                      <a:rPr lang="en-US" sz="2000" i="1">
                        <a:latin typeface="Cambria Math" panose="02040503050406030204" pitchFamily="18" charset="0"/>
                      </a:rPr>
                      <m:t>𝑚</m:t>
                    </m:r>
                  </m:oMath>
                </a14:m>
                <a:r>
                  <a:rPr lang="en-US" sz="2000" dirty="0"/>
                  <a:t> nodes. (4) The growing process stops when </a:t>
                </a:r>
                <a14:m>
                  <m:oMath xmlns:m="http://schemas.openxmlformats.org/officeDocument/2006/math">
                    <m:r>
                      <a:rPr lang="en-US" sz="2000" i="1">
                        <a:latin typeface="Cambria Math" panose="02040503050406030204" pitchFamily="18" charset="0"/>
                      </a:rPr>
                      <m:t>𝑁</m:t>
                    </m:r>
                  </m:oMath>
                </a14:m>
                <a:r>
                  <a:rPr lang="en-US" sz="2000" dirty="0"/>
                  <a:t> nodes have been introduced</a:t>
                </a:r>
                <a:r>
                  <a:rPr lang="en-US" sz="2000" dirty="0" smtClean="0"/>
                  <a:t>.</a:t>
                </a:r>
                <a:endParaRPr lang="en-GB" sz="2000" dirty="0"/>
              </a:p>
            </p:txBody>
          </p:sp>
        </mc:Choice>
        <mc:Fallback xmlns="">
          <p:sp>
            <p:nvSpPr>
              <p:cNvPr id="5" name="Rectangle 4"/>
              <p:cNvSpPr>
                <a:spLocks noRot="1" noChangeAspect="1" noMove="1" noResize="1" noEditPoints="1" noAdjustHandles="1" noChangeArrowheads="1" noChangeShapeType="1" noTextEdit="1"/>
              </p:cNvSpPr>
              <p:nvPr/>
            </p:nvSpPr>
            <p:spPr>
              <a:xfrm>
                <a:off x="445383" y="695204"/>
                <a:ext cx="11491415" cy="5907386"/>
              </a:xfrm>
              <a:prstGeom prst="rect">
                <a:avLst/>
              </a:prstGeom>
              <a:blipFill rotWithShape="0">
                <a:blip r:embed="rId3"/>
                <a:stretch>
                  <a:fillRect l="-531" t="-516" b="-619"/>
                </a:stretch>
              </a:blipFill>
            </p:spPr>
            <p:txBody>
              <a:bodyPr/>
              <a:lstStyle/>
              <a:p>
                <a:r>
                  <a:rPr lang="en-GB">
                    <a:noFill/>
                  </a:rPr>
                  <a:t> </a:t>
                </a:r>
              </a:p>
            </p:txBody>
          </p:sp>
        </mc:Fallback>
      </mc:AlternateContent>
    </p:spTree>
    <p:extLst>
      <p:ext uri="{BB962C8B-B14F-4D97-AF65-F5344CB8AC3E}">
        <p14:creationId xmlns:p14="http://schemas.microsoft.com/office/powerpoint/2010/main" val="24806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lessanm\Dropbox\files_for_carlo_hy_emb\nature physics\figures\Suppl_Figure_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283" y="238125"/>
            <a:ext cx="10476076" cy="6372225"/>
          </a:xfrm>
          <a:prstGeom prst="rect">
            <a:avLst/>
          </a:prstGeom>
          <a:noFill/>
          <a:ln>
            <a:noFill/>
          </a:ln>
        </p:spPr>
      </p:pic>
    </p:spTree>
    <p:extLst>
      <p:ext uri="{BB962C8B-B14F-4D97-AF65-F5344CB8AC3E}">
        <p14:creationId xmlns:p14="http://schemas.microsoft.com/office/powerpoint/2010/main" val="2773827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5893" y="129685"/>
            <a:ext cx="9622466" cy="369332"/>
          </a:xfrm>
          <a:prstGeom prst="rect">
            <a:avLst/>
          </a:prstGeom>
          <a:noFill/>
        </p:spPr>
        <p:txBody>
          <a:bodyPr wrap="square" rtlCol="0">
            <a:spAutoFit/>
          </a:bodyPr>
          <a:lstStyle/>
          <a:p>
            <a:pPr algn="ctr"/>
            <a:r>
              <a:rPr lang="en-GB" b="1" dirty="0" smtClean="0"/>
              <a:t>Proportion of node pairs that have correct angular ordering in the inferred models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5797"/>
          <a:stretch/>
        </p:blipFill>
        <p:spPr>
          <a:xfrm>
            <a:off x="2670048" y="782246"/>
            <a:ext cx="7306055" cy="5781501"/>
          </a:xfrm>
          <a:prstGeom prst="rect">
            <a:avLst/>
          </a:prstGeom>
        </p:spPr>
      </p:pic>
    </p:spTree>
    <p:extLst>
      <p:ext uri="{BB962C8B-B14F-4D97-AF65-F5344CB8AC3E}">
        <p14:creationId xmlns:p14="http://schemas.microsoft.com/office/powerpoint/2010/main" val="2899865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6143" y="2955965"/>
            <a:ext cx="2099100" cy="646331"/>
          </a:xfrm>
          <a:prstGeom prst="rect">
            <a:avLst/>
          </a:prstGeom>
          <a:noFill/>
        </p:spPr>
        <p:txBody>
          <a:bodyPr wrap="none" rtlCol="0">
            <a:spAutoFit/>
          </a:bodyPr>
          <a:lstStyle/>
          <a:p>
            <a:pPr algn="ctr"/>
            <a:r>
              <a:rPr lang="de-DE" b="1" dirty="0" smtClean="0"/>
              <a:t>Computational time</a:t>
            </a:r>
          </a:p>
          <a:p>
            <a:pPr algn="ctr"/>
            <a:r>
              <a:rPr lang="de-DE" b="1" dirty="0" smtClean="0"/>
              <a:t>O(N</a:t>
            </a:r>
            <a:r>
              <a:rPr lang="de-DE" b="1" baseline="30000" dirty="0" smtClean="0"/>
              <a:t>2</a:t>
            </a:r>
            <a:r>
              <a:rPr lang="de-DE" b="1" dirty="0" smtClean="0"/>
              <a: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67467"/>
          <a:stretch/>
        </p:blipFill>
        <p:spPr>
          <a:xfrm>
            <a:off x="3372766" y="1902958"/>
            <a:ext cx="7990508" cy="3136392"/>
          </a:xfrm>
          <a:prstGeom prst="rect">
            <a:avLst/>
          </a:prstGeom>
        </p:spPr>
      </p:pic>
    </p:spTree>
    <p:extLst>
      <p:ext uri="{BB962C8B-B14F-4D97-AF65-F5344CB8AC3E}">
        <p14:creationId xmlns:p14="http://schemas.microsoft.com/office/powerpoint/2010/main" val="1110058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897" y="1476935"/>
            <a:ext cx="7696863" cy="4786873"/>
          </a:xfrm>
          <a:prstGeom prst="rect">
            <a:avLst/>
          </a:prstGeom>
        </p:spPr>
      </p:pic>
      <p:sp>
        <p:nvSpPr>
          <p:cNvPr id="5" name="TextBox 4"/>
          <p:cNvSpPr txBox="1"/>
          <p:nvPr/>
        </p:nvSpPr>
        <p:spPr>
          <a:xfrm>
            <a:off x="4251975" y="516108"/>
            <a:ext cx="2682594" cy="646331"/>
          </a:xfrm>
          <a:prstGeom prst="rect">
            <a:avLst/>
          </a:prstGeom>
          <a:noFill/>
        </p:spPr>
        <p:txBody>
          <a:bodyPr wrap="none" rtlCol="0">
            <a:spAutoFit/>
          </a:bodyPr>
          <a:lstStyle/>
          <a:p>
            <a:pPr algn="ctr"/>
            <a:r>
              <a:rPr lang="de-DE" b="1" dirty="0" smtClean="0"/>
              <a:t>Computational </a:t>
            </a:r>
            <a:r>
              <a:rPr lang="de-DE" b="1" dirty="0"/>
              <a:t>time O(N</a:t>
            </a:r>
            <a:r>
              <a:rPr lang="de-DE" b="1" baseline="30000" dirty="0"/>
              <a:t>2</a:t>
            </a:r>
            <a:r>
              <a:rPr lang="de-DE" b="1" dirty="0"/>
              <a:t>)</a:t>
            </a:r>
          </a:p>
          <a:p>
            <a:pPr algn="ctr"/>
            <a:endParaRPr lang="de-DE" b="1" dirty="0" smtClean="0"/>
          </a:p>
        </p:txBody>
      </p:sp>
    </p:spTree>
    <p:extLst>
      <p:ext uri="{BB962C8B-B14F-4D97-AF65-F5344CB8AC3E}">
        <p14:creationId xmlns:p14="http://schemas.microsoft.com/office/powerpoint/2010/main" val="2379940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455378" y="2698791"/>
            <a:ext cx="5662246"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rgbClr val="CC0000"/>
                </a:solidFill>
              </a:rPr>
              <a:t>Initial acknowledgments</a:t>
            </a:r>
            <a:endParaRPr lang="en-US" sz="4000" dirty="0">
              <a:solidFill>
                <a:srgbClr val="CC0000"/>
              </a:solidFill>
            </a:endParaRPr>
          </a:p>
        </p:txBody>
      </p:sp>
    </p:spTree>
    <p:extLst>
      <p:ext uri="{BB962C8B-B14F-4D97-AF65-F5344CB8AC3E}">
        <p14:creationId xmlns:p14="http://schemas.microsoft.com/office/powerpoint/2010/main" val="1773898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8082" y="389395"/>
            <a:ext cx="5979380" cy="5928055"/>
          </a:xfrm>
          <a:prstGeom prst="rect">
            <a:avLst/>
          </a:prstGeom>
        </p:spPr>
      </p:pic>
      <p:sp>
        <p:nvSpPr>
          <p:cNvPr id="5" name="TextBox 4"/>
          <p:cNvSpPr txBox="1"/>
          <p:nvPr/>
        </p:nvSpPr>
        <p:spPr>
          <a:xfrm>
            <a:off x="5462889" y="1566407"/>
            <a:ext cx="873957" cy="400110"/>
          </a:xfrm>
          <a:prstGeom prst="rect">
            <a:avLst/>
          </a:prstGeom>
          <a:noFill/>
        </p:spPr>
        <p:txBody>
          <a:bodyPr wrap="none" rtlCol="0">
            <a:spAutoFit/>
          </a:bodyPr>
          <a:lstStyle/>
          <a:p>
            <a:r>
              <a:rPr lang="de-DE" sz="2000" b="1" dirty="0" smtClean="0"/>
              <a:t>Karate</a:t>
            </a:r>
            <a:endParaRPr lang="en-GB" sz="2000" b="1" dirty="0"/>
          </a:p>
        </p:txBody>
      </p:sp>
      <p:sp>
        <p:nvSpPr>
          <p:cNvPr id="6" name="TextBox 5"/>
          <p:cNvSpPr txBox="1"/>
          <p:nvPr/>
        </p:nvSpPr>
        <p:spPr>
          <a:xfrm>
            <a:off x="5462889" y="4660789"/>
            <a:ext cx="923971" cy="707886"/>
          </a:xfrm>
          <a:prstGeom prst="rect">
            <a:avLst/>
          </a:prstGeom>
          <a:noFill/>
        </p:spPr>
        <p:txBody>
          <a:bodyPr wrap="none" rtlCol="0">
            <a:spAutoFit/>
          </a:bodyPr>
          <a:lstStyle/>
          <a:p>
            <a:pPr algn="ctr"/>
            <a:r>
              <a:rPr lang="de-DE" sz="2000" b="1" dirty="0" smtClean="0"/>
              <a:t>Opsahl</a:t>
            </a:r>
          </a:p>
          <a:p>
            <a:pPr algn="ctr"/>
            <a:r>
              <a:rPr lang="de-DE" sz="2000" b="1" dirty="0" smtClean="0"/>
              <a:t>11</a:t>
            </a:r>
            <a:endParaRPr lang="en-GB" sz="2000" b="1" dirty="0"/>
          </a:p>
        </p:txBody>
      </p:sp>
      <p:sp>
        <p:nvSpPr>
          <p:cNvPr id="7" name="TextBox 6"/>
          <p:cNvSpPr txBox="1"/>
          <p:nvPr/>
        </p:nvSpPr>
        <p:spPr>
          <a:xfrm>
            <a:off x="229304" y="389395"/>
            <a:ext cx="3502113" cy="892552"/>
          </a:xfrm>
          <a:prstGeom prst="rect">
            <a:avLst/>
          </a:prstGeom>
          <a:noFill/>
        </p:spPr>
        <p:txBody>
          <a:bodyPr wrap="none" rtlCol="0">
            <a:spAutoFit/>
          </a:bodyPr>
          <a:lstStyle/>
          <a:p>
            <a:pPr algn="ctr"/>
            <a:r>
              <a:rPr lang="de-DE" sz="2600" b="1" dirty="0" smtClean="0">
                <a:solidFill>
                  <a:srgbClr val="C00000"/>
                </a:solidFill>
              </a:rPr>
              <a:t>Community arrangment</a:t>
            </a:r>
            <a:endParaRPr lang="de-DE" sz="2600" b="1" dirty="0">
              <a:solidFill>
                <a:srgbClr val="C00000"/>
              </a:solidFill>
            </a:endParaRPr>
          </a:p>
          <a:p>
            <a:pPr algn="ctr"/>
            <a:endParaRPr lang="de-DE" sz="2600" b="1" dirty="0" smtClean="0">
              <a:solidFill>
                <a:srgbClr val="C00000"/>
              </a:solidFill>
            </a:endParaRPr>
          </a:p>
        </p:txBody>
      </p:sp>
    </p:spTree>
    <p:extLst>
      <p:ext uri="{BB962C8B-B14F-4D97-AF65-F5344CB8AC3E}">
        <p14:creationId xmlns:p14="http://schemas.microsoft.com/office/powerpoint/2010/main" val="3039115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0204" y="1385115"/>
            <a:ext cx="9087148" cy="3970318"/>
          </a:xfrm>
          <a:prstGeom prst="rect">
            <a:avLst/>
          </a:prstGeom>
          <a:noFill/>
        </p:spPr>
        <p:txBody>
          <a:bodyPr wrap="square" rtlCol="0">
            <a:spAutoFit/>
          </a:bodyPr>
          <a:lstStyle/>
          <a:p>
            <a:r>
              <a:rPr lang="de-DE" sz="2800" b="1" dirty="0" smtClean="0">
                <a:solidFill>
                  <a:srgbClr val="C00000"/>
                </a:solidFill>
              </a:rPr>
              <a:t>Conclusions</a:t>
            </a:r>
            <a:endParaRPr lang="en-GB" sz="2800" b="1" dirty="0" smtClean="0">
              <a:solidFill>
                <a:srgbClr val="C00000"/>
              </a:solidFill>
            </a:endParaRPr>
          </a:p>
          <a:p>
            <a:endParaRPr lang="en-GB" sz="2800" dirty="0" smtClean="0"/>
          </a:p>
          <a:p>
            <a:pPr marL="285750" indent="-285750">
              <a:buFontTx/>
              <a:buChar char="-"/>
            </a:pPr>
            <a:r>
              <a:rPr lang="en-GB" sz="2800" dirty="0" smtClean="0"/>
              <a:t>O(n</a:t>
            </a:r>
            <a:r>
              <a:rPr lang="en-GB" sz="2800" baseline="30000" dirty="0" smtClean="0"/>
              <a:t>3</a:t>
            </a:r>
            <a:r>
              <a:rPr lang="en-GB" sz="2800" dirty="0" smtClean="0"/>
              <a:t>) or O(n</a:t>
            </a:r>
            <a:r>
              <a:rPr lang="en-GB" sz="2800" baseline="30000" dirty="0" smtClean="0"/>
              <a:t>4</a:t>
            </a:r>
            <a:r>
              <a:rPr lang="en-GB" sz="2800" dirty="0" smtClean="0"/>
              <a:t>) </a:t>
            </a:r>
            <a:r>
              <a:rPr lang="en-GB" sz="2800" dirty="0" smtClean="0">
                <a:sym typeface="Wingdings" panose="05000000000000000000" pitchFamily="2" charset="2"/>
              </a:rPr>
              <a:t> </a:t>
            </a:r>
            <a:r>
              <a:rPr lang="en-GB" sz="2800" b="1" dirty="0" smtClean="0">
                <a:solidFill>
                  <a:srgbClr val="C00000"/>
                </a:solidFill>
                <a:sym typeface="Wingdings" panose="05000000000000000000" pitchFamily="2" charset="2"/>
              </a:rPr>
              <a:t>O(n</a:t>
            </a:r>
            <a:r>
              <a:rPr lang="en-GB" sz="2800" b="1" baseline="30000" dirty="0" smtClean="0">
                <a:solidFill>
                  <a:srgbClr val="C00000"/>
                </a:solidFill>
                <a:sym typeface="Wingdings" panose="05000000000000000000" pitchFamily="2" charset="2"/>
              </a:rPr>
              <a:t>2</a:t>
            </a:r>
            <a:r>
              <a:rPr lang="en-GB" sz="2800" b="1" dirty="0" smtClean="0">
                <a:solidFill>
                  <a:srgbClr val="C00000"/>
                </a:solidFill>
                <a:sym typeface="Wingdings" panose="05000000000000000000" pitchFamily="2" charset="2"/>
              </a:rPr>
              <a:t>)</a:t>
            </a:r>
            <a:endParaRPr lang="en-GB" sz="2800" b="1" dirty="0" smtClean="0">
              <a:solidFill>
                <a:srgbClr val="C00000"/>
              </a:solidFill>
            </a:endParaRPr>
          </a:p>
          <a:p>
            <a:pPr marL="285750" indent="-285750">
              <a:buFontTx/>
              <a:buChar char="-"/>
            </a:pPr>
            <a:endParaRPr lang="en-GB" sz="2800" dirty="0" smtClean="0"/>
          </a:p>
          <a:p>
            <a:pPr marL="285750" indent="-285750">
              <a:buFontTx/>
              <a:buChar char="-"/>
            </a:pPr>
            <a:r>
              <a:rPr lang="en-GB" sz="2800" dirty="0" smtClean="0"/>
              <a:t>Unweighted networks </a:t>
            </a:r>
            <a:r>
              <a:rPr lang="en-GB" sz="2800" dirty="0">
                <a:sym typeface="Wingdings" panose="05000000000000000000" pitchFamily="2" charset="2"/>
              </a:rPr>
              <a:t> </a:t>
            </a:r>
            <a:r>
              <a:rPr lang="en-GB" sz="2800" b="1" dirty="0" smtClean="0">
                <a:solidFill>
                  <a:srgbClr val="C00000"/>
                </a:solidFill>
                <a:sym typeface="Wingdings" panose="05000000000000000000" pitchFamily="2" charset="2"/>
              </a:rPr>
              <a:t>Weighted networks</a:t>
            </a:r>
            <a:endParaRPr lang="en-GB" sz="2800" b="1" dirty="0">
              <a:solidFill>
                <a:srgbClr val="C00000"/>
              </a:solidFill>
            </a:endParaRPr>
          </a:p>
          <a:p>
            <a:pPr marL="285750" indent="-285750">
              <a:buFontTx/>
              <a:buChar char="-"/>
            </a:pPr>
            <a:endParaRPr lang="en-GB" sz="2800" dirty="0" smtClean="0"/>
          </a:p>
          <a:p>
            <a:pPr marL="285750" indent="-285750">
              <a:buFontTx/>
              <a:buChar char="-"/>
            </a:pPr>
            <a:r>
              <a:rPr lang="de-DE" sz="2800" dirty="0" smtClean="0"/>
              <a:t>Only 2D embedding </a:t>
            </a:r>
            <a:r>
              <a:rPr lang="de-DE" sz="2800" dirty="0" smtClean="0">
                <a:sym typeface="Wingdings" panose="05000000000000000000" pitchFamily="2" charset="2"/>
              </a:rPr>
              <a:t> </a:t>
            </a:r>
            <a:r>
              <a:rPr lang="de-DE" sz="2800" b="1" dirty="0" smtClean="0">
                <a:solidFill>
                  <a:srgbClr val="C00000"/>
                </a:solidFill>
                <a:sym typeface="Wingdings" panose="05000000000000000000" pitchFamily="2" charset="2"/>
              </a:rPr>
              <a:t>also 3D or any dimensional space</a:t>
            </a:r>
          </a:p>
          <a:p>
            <a:pPr marL="285750" indent="-285750">
              <a:buFontTx/>
              <a:buChar char="-"/>
            </a:pPr>
            <a:endParaRPr lang="de-DE" sz="2800" b="1" dirty="0">
              <a:solidFill>
                <a:srgbClr val="C00000"/>
              </a:solidFill>
              <a:sym typeface="Wingdings" panose="05000000000000000000" pitchFamily="2" charset="2"/>
            </a:endParaRPr>
          </a:p>
          <a:p>
            <a:pPr marL="285750" indent="-285750">
              <a:buFontTx/>
              <a:buChar char="-"/>
            </a:pPr>
            <a:r>
              <a:rPr lang="de-DE" sz="2800" b="1" dirty="0" smtClean="0">
                <a:solidFill>
                  <a:srgbClr val="C00000"/>
                </a:solidFill>
                <a:sym typeface="Wingdings" panose="05000000000000000000" pitchFamily="2" charset="2"/>
              </a:rPr>
              <a:t>Community detection in the hyperbolic space algorithms</a:t>
            </a:r>
            <a:endParaRPr lang="en-GB" sz="2800" b="1" dirty="0" smtClean="0">
              <a:solidFill>
                <a:srgbClr val="C00000"/>
              </a:solidFill>
            </a:endParaRPr>
          </a:p>
        </p:txBody>
      </p:sp>
    </p:spTree>
    <p:extLst>
      <p:ext uri="{BB962C8B-B14F-4D97-AF65-F5344CB8AC3E}">
        <p14:creationId xmlns:p14="http://schemas.microsoft.com/office/powerpoint/2010/main" val="816934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9" t="12647"/>
          <a:stretch/>
        </p:blipFill>
        <p:spPr>
          <a:xfrm>
            <a:off x="182880" y="219456"/>
            <a:ext cx="11533830" cy="5650992"/>
          </a:xfrm>
          <a:prstGeom prst="rect">
            <a:avLst/>
          </a:prstGeom>
        </p:spPr>
      </p:pic>
      <p:pic>
        <p:nvPicPr>
          <p:cNvPr id="6" name="Picture 5"/>
          <p:cNvPicPr>
            <a:picLocks noChangeAspect="1"/>
          </p:cNvPicPr>
          <p:nvPr/>
        </p:nvPicPr>
        <p:blipFill rotWithShape="1">
          <a:blip r:embed="rId3"/>
          <a:srcRect l="19368" t="33816" r="55132" b="58017"/>
          <a:stretch/>
        </p:blipFill>
        <p:spPr>
          <a:xfrm>
            <a:off x="4453127" y="3840479"/>
            <a:ext cx="5532675" cy="996697"/>
          </a:xfrm>
          <a:prstGeom prst="rect">
            <a:avLst/>
          </a:prstGeom>
        </p:spPr>
      </p:pic>
    </p:spTree>
    <p:extLst>
      <p:ext uri="{BB962C8B-B14F-4D97-AF65-F5344CB8AC3E}">
        <p14:creationId xmlns:p14="http://schemas.microsoft.com/office/powerpoint/2010/main" val="35004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2627509"/>
            <a:ext cx="9939528" cy="1006237"/>
          </a:xfrm>
        </p:spPr>
        <p:txBody>
          <a:bodyPr>
            <a:normAutofit/>
          </a:bodyPr>
          <a:lstStyle/>
          <a:p>
            <a:pPr algn="ctr"/>
            <a:r>
              <a:rPr lang="de-DE" b="1" dirty="0" smtClean="0">
                <a:solidFill>
                  <a:srgbClr val="FF0000"/>
                </a:solidFill>
              </a:rPr>
              <a:t>Network neuroscience application</a:t>
            </a:r>
            <a:endParaRPr lang="en-GB" b="1" dirty="0"/>
          </a:p>
        </p:txBody>
      </p:sp>
    </p:spTree>
    <p:extLst>
      <p:ext uri="{BB962C8B-B14F-4D97-AF65-F5344CB8AC3E}">
        <p14:creationId xmlns:p14="http://schemas.microsoft.com/office/powerpoint/2010/main" val="305014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5861" y="492981"/>
            <a:ext cx="8468139" cy="1015663"/>
          </a:xfrm>
          <a:prstGeom prst="rect">
            <a:avLst/>
          </a:prstGeom>
        </p:spPr>
        <p:txBody>
          <a:bodyPr wrap="square">
            <a:spAutoFit/>
          </a:bodyPr>
          <a:lstStyle/>
          <a:p>
            <a:r>
              <a:rPr lang="en-GB" sz="3000" b="1" dirty="0">
                <a:solidFill>
                  <a:srgbClr val="FF0000"/>
                </a:solidFill>
              </a:rPr>
              <a:t>H</a:t>
            </a:r>
            <a:r>
              <a:rPr lang="en-GB" sz="3000" b="1" dirty="0" smtClean="0">
                <a:solidFill>
                  <a:srgbClr val="FF0000"/>
                </a:solidFill>
              </a:rPr>
              <a:t>uman </a:t>
            </a:r>
            <a:r>
              <a:rPr lang="en-GB" sz="3000" b="1" dirty="0">
                <a:solidFill>
                  <a:srgbClr val="FF0000"/>
                </a:solidFill>
              </a:rPr>
              <a:t>brain diffusion tensor imaging (</a:t>
            </a:r>
            <a:r>
              <a:rPr lang="en-GB" sz="3000" b="1" dirty="0" smtClean="0">
                <a:solidFill>
                  <a:srgbClr val="FF0000"/>
                </a:solidFill>
              </a:rPr>
              <a:t>DTI-MRI) </a:t>
            </a:r>
            <a:r>
              <a:rPr lang="en-GB" sz="3000" b="1" dirty="0">
                <a:solidFill>
                  <a:srgbClr val="FF0000"/>
                </a:solidFill>
              </a:rPr>
              <a:t>structural connectomes</a:t>
            </a:r>
            <a:endParaRPr lang="en-GB" sz="3000"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614" y="2583800"/>
            <a:ext cx="2915381" cy="2652133"/>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val="0"/>
              </a:ext>
            </a:extLst>
          </a:blip>
          <a:srcRect t="4273" r="53144"/>
          <a:stretch/>
        </p:blipFill>
        <p:spPr>
          <a:xfrm>
            <a:off x="8699791" y="2496710"/>
            <a:ext cx="2685525" cy="26928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861" y="2107095"/>
            <a:ext cx="3381539" cy="3604321"/>
          </a:xfrm>
          <a:prstGeom prst="rect">
            <a:avLst/>
          </a:prstGeom>
        </p:spPr>
      </p:pic>
      <p:cxnSp>
        <p:nvCxnSpPr>
          <p:cNvPr id="8" name="Straight Arrow Connector 7"/>
          <p:cNvCxnSpPr/>
          <p:nvPr/>
        </p:nvCxnSpPr>
        <p:spPr>
          <a:xfrm>
            <a:off x="4216464" y="3909255"/>
            <a:ext cx="50888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125980" y="3909255"/>
            <a:ext cx="50888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505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6" t="12860" r="14334" b="15473"/>
          <a:stretch/>
        </p:blipFill>
        <p:spPr>
          <a:xfrm>
            <a:off x="405177" y="420624"/>
            <a:ext cx="11423371" cy="5358384"/>
          </a:xfrm>
          <a:prstGeom prst="rect">
            <a:avLst/>
          </a:prstGeom>
        </p:spPr>
      </p:pic>
    </p:spTree>
    <p:extLst>
      <p:ext uri="{BB962C8B-B14F-4D97-AF65-F5344CB8AC3E}">
        <p14:creationId xmlns:p14="http://schemas.microsoft.com/office/powerpoint/2010/main" val="1496084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175" t="36489" r="30055" b="22844"/>
          <a:stretch/>
        </p:blipFill>
        <p:spPr>
          <a:xfrm>
            <a:off x="1695559" y="219456"/>
            <a:ext cx="8706004" cy="3447288"/>
          </a:xfrm>
          <a:prstGeom prst="rect">
            <a:avLst/>
          </a:prstGeom>
        </p:spPr>
      </p:pic>
      <p:sp>
        <p:nvSpPr>
          <p:cNvPr id="5" name="TextBox 4"/>
          <p:cNvSpPr txBox="1"/>
          <p:nvPr/>
        </p:nvSpPr>
        <p:spPr>
          <a:xfrm>
            <a:off x="8886562" y="289441"/>
            <a:ext cx="652743" cy="369332"/>
          </a:xfrm>
          <a:prstGeom prst="rect">
            <a:avLst/>
          </a:prstGeom>
          <a:noFill/>
        </p:spPr>
        <p:txBody>
          <a:bodyPr wrap="none" rtlCol="0">
            <a:spAutoFit/>
          </a:bodyPr>
          <a:lstStyle/>
          <a:p>
            <a:r>
              <a:rPr lang="de-DE" b="1" dirty="0" smtClean="0">
                <a:solidFill>
                  <a:srgbClr val="C00000"/>
                </a:solidFill>
              </a:rPr>
              <a:t>2015</a:t>
            </a:r>
            <a:endParaRPr lang="en-GB" b="1" dirty="0">
              <a:solidFill>
                <a:srgbClr val="C00000"/>
              </a:solidFill>
            </a:endParaRPr>
          </a:p>
        </p:txBody>
      </p:sp>
      <p:sp>
        <p:nvSpPr>
          <p:cNvPr id="6" name="Rectangle 5"/>
          <p:cNvSpPr/>
          <p:nvPr/>
        </p:nvSpPr>
        <p:spPr>
          <a:xfrm>
            <a:off x="661065" y="3945622"/>
            <a:ext cx="11091498" cy="523220"/>
          </a:xfrm>
          <a:prstGeom prst="rect">
            <a:avLst/>
          </a:prstGeom>
        </p:spPr>
        <p:txBody>
          <a:bodyPr wrap="none">
            <a:spAutoFit/>
          </a:bodyPr>
          <a:lstStyle/>
          <a:p>
            <a:r>
              <a:rPr lang="en-GB" sz="2800" dirty="0" smtClean="0">
                <a:latin typeface="Times New Roman" panose="02020603050405020304" pitchFamily="18" charset="0"/>
                <a:ea typeface="Calibri" panose="020F0502020204030204" pitchFamily="34" charset="0"/>
              </a:rPr>
              <a:t>“Intrinsic brain network geometry </a:t>
            </a:r>
            <a:r>
              <a:rPr lang="en-GB" sz="2800" dirty="0">
                <a:latin typeface="Times New Roman" panose="02020603050405020304" pitchFamily="18" charset="0"/>
                <a:ea typeface="Calibri" panose="020F0502020204030204" pitchFamily="34" charset="0"/>
              </a:rPr>
              <a:t>only minimally relates to </a:t>
            </a:r>
            <a:r>
              <a:rPr lang="en-GB" sz="2800" dirty="0" smtClean="0">
                <a:latin typeface="Times New Roman" panose="02020603050405020304" pitchFamily="18" charset="0"/>
                <a:ea typeface="Calibri" panose="020F0502020204030204" pitchFamily="34" charset="0"/>
              </a:rPr>
              <a:t>neuroanatomy!”</a:t>
            </a:r>
            <a:endParaRPr lang="en-GB" sz="2800" dirty="0"/>
          </a:p>
        </p:txBody>
      </p:sp>
    </p:spTree>
    <p:extLst>
      <p:ext uri="{BB962C8B-B14F-4D97-AF65-F5344CB8AC3E}">
        <p14:creationId xmlns:p14="http://schemas.microsoft.com/office/powerpoint/2010/main" val="27187776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0102" y="301751"/>
            <a:ext cx="7529425" cy="6388235"/>
          </a:xfrm>
          <a:prstGeom prst="rect">
            <a:avLst/>
          </a:prstGeom>
        </p:spPr>
      </p:pic>
    </p:spTree>
    <p:extLst>
      <p:ext uri="{BB962C8B-B14F-4D97-AF65-F5344CB8AC3E}">
        <p14:creationId xmlns:p14="http://schemas.microsoft.com/office/powerpoint/2010/main" val="35840505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38200" y="1863884"/>
          <a:ext cx="10515600" cy="4550251"/>
        </p:xfrm>
        <a:graphic>
          <a:graphicData uri="http://schemas.openxmlformats.org/drawingml/2006/table">
            <a:tbl>
              <a:tblPr firstRow="1" firstCol="1" bandRow="1">
                <a:tableStyleId>{5C22544A-7EE6-4342-B048-85BDC9FD1C3A}</a:tableStyleId>
              </a:tblPr>
              <a:tblGrid>
                <a:gridCol w="2372319"/>
                <a:gridCol w="1627815"/>
                <a:gridCol w="1629918"/>
                <a:gridCol w="1627815"/>
                <a:gridCol w="1629918"/>
                <a:gridCol w="1627815"/>
              </a:tblGrid>
              <a:tr h="440404">
                <a:tc>
                  <a:txBody>
                    <a:bodyPr/>
                    <a:lstStyle/>
                    <a:p>
                      <a:endParaRPr lang="en-GB" sz="1200" dirty="0">
                        <a:effectLst/>
                        <a:latin typeface="Calibri" panose="020F0502020204030204" pitchFamily="34" charset="0"/>
                      </a:endParaRPr>
                    </a:p>
                  </a:txBody>
                  <a:tcPr marL="68580" marR="68580" marT="0" marB="0" anchor="ctr"/>
                </a:tc>
                <a:tc>
                  <a:txBody>
                    <a:bodyPr/>
                    <a:lstStyle/>
                    <a:p>
                      <a:pPr algn="ctr">
                        <a:lnSpc>
                          <a:spcPct val="107000"/>
                        </a:lnSpc>
                        <a:spcAft>
                          <a:spcPts val="0"/>
                        </a:spcAft>
                      </a:pPr>
                      <a:r>
                        <a:rPr lang="en-GB" sz="1200">
                          <a:effectLst/>
                        </a:rPr>
                        <a:t>mean marker</a:t>
                      </a:r>
                      <a:br>
                        <a:rPr lang="en-GB" sz="1200">
                          <a:effectLst/>
                        </a:rPr>
                      </a:br>
                      <a:r>
                        <a:rPr lang="en-GB" sz="1200">
                          <a:effectLst/>
                        </a:rPr>
                        <a:t>(HC)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mean marker</a:t>
                      </a:r>
                      <a:br>
                        <a:rPr lang="en-GB" sz="1200">
                          <a:effectLst/>
                        </a:rPr>
                      </a:br>
                      <a:r>
                        <a:rPr lang="en-GB" sz="1200">
                          <a:effectLst/>
                        </a:rPr>
                        <a:t>(PD)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MW</a:t>
                      </a:r>
                    </a:p>
                    <a:p>
                      <a:pPr algn="ctr">
                        <a:lnSpc>
                          <a:spcPct val="107000"/>
                        </a:lnSpc>
                        <a:spcAft>
                          <a:spcPts val="0"/>
                        </a:spcAft>
                      </a:pPr>
                      <a:r>
                        <a:rPr lang="en-GB" sz="1200">
                          <a:effectLst/>
                        </a:rPr>
                        <a:t>p-value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AUC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AUPR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dirty="0">
                          <a:solidFill>
                            <a:schemeClr val="tx1"/>
                          </a:solidFill>
                          <a:effectLst/>
                        </a:rPr>
                        <a:t>MCE-HSP</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14.7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15.7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solidFill>
                            <a:srgbClr val="C00000"/>
                          </a:solidFill>
                          <a:effectLst/>
                        </a:rPr>
                        <a:t>0.006</a:t>
                      </a:r>
                      <a:endParaRPr lang="en-GB"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solidFill>
                            <a:srgbClr val="C00000"/>
                          </a:solidFill>
                          <a:effectLst/>
                        </a:rPr>
                        <a:t>0.87</a:t>
                      </a:r>
                      <a:endParaRPr lang="en-GB"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solidFill>
                            <a:srgbClr val="C00000"/>
                          </a:solidFill>
                          <a:effectLst/>
                        </a:rPr>
                        <a:t>0.82</a:t>
                      </a:r>
                      <a:endParaRPr lang="en-GB"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dirty="0" err="1">
                          <a:solidFill>
                            <a:schemeClr val="tx1"/>
                          </a:solidFill>
                          <a:effectLst/>
                        </a:rPr>
                        <a:t>ncMCE</a:t>
                      </a:r>
                      <a:r>
                        <a:rPr lang="en-GB" sz="1200" b="1" dirty="0">
                          <a:solidFill>
                            <a:schemeClr val="tx1"/>
                          </a:solidFill>
                          <a:effectLst/>
                        </a:rPr>
                        <a:t>-HSP</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14.3</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15.2</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0.014</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0.83</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0.79</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dirty="0">
                          <a:solidFill>
                            <a:schemeClr val="tx1"/>
                          </a:solidFill>
                          <a:effectLst/>
                        </a:rPr>
                        <a:t>MCE-HD</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14.4</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15.3</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0.017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0.82</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dirty="0" err="1">
                          <a:solidFill>
                            <a:schemeClr val="tx1"/>
                          </a:solidFill>
                          <a:effectLst/>
                        </a:rPr>
                        <a:t>ncMCE</a:t>
                      </a:r>
                      <a:r>
                        <a:rPr lang="en-GB" sz="1200" b="1" dirty="0">
                          <a:solidFill>
                            <a:schemeClr val="tx1"/>
                          </a:solidFill>
                          <a:effectLst/>
                        </a:rPr>
                        <a:t>-HD</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14.1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14.9</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0.017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0.82</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dirty="0">
                          <a:solidFill>
                            <a:schemeClr val="tx1"/>
                          </a:solidFill>
                          <a:effectLst/>
                        </a:rPr>
                        <a:t>LE-HSP</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15.6</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16.3</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0.017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0.82</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ncISO-EA-HSP</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15.9</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16.7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0.021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ncMCE-EA-HSP</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15.9</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16.7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0.021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ISO-EA-HSP</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15.9</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16.7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0.026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0.80</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ncISO-HSP</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15.5</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16.2</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0.026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0.80</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0.76</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MCE-EA-HSP</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15.9</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16.7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0.026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0.80</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LE-EA-HSP</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15.9</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16.7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0.026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0.80</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LE-HD</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15.0</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15.6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0.038</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0.72</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a:solidFill>
                            <a:schemeClr val="tx1"/>
                          </a:solidFill>
                          <a:effectLst/>
                        </a:rPr>
                        <a:t>ISO-HD</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14.8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15.4</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0.045</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0.77</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0.71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b="1" dirty="0">
                          <a:solidFill>
                            <a:schemeClr val="tx1"/>
                          </a:solidFill>
                          <a:effectLst/>
                        </a:rPr>
                        <a:t>ISO-HSP</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15.4</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a:effectLst/>
                        </a:rPr>
                        <a:t>16.2</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0.045</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0.77</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effectLst/>
                        </a:rPr>
                        <a:t>0.73</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a:effectLst/>
                        </a:rPr>
                        <a:t>ncISO-HD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14.9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0.121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0.71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a:effectLst/>
                        </a:rPr>
                        <a:t>ncISO-EA-HD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0.121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0.71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a:effectLst/>
                        </a:rPr>
                        <a:t>LE-EA-HD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0.121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0.71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a:effectLst/>
                        </a:rPr>
                        <a:t>ISO-EA-HD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0.186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dirty="0">
                          <a:effectLst/>
                        </a:rPr>
                        <a:t>MCE-EA-HD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15.2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0.186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dirty="0" err="1">
                          <a:effectLst/>
                        </a:rPr>
                        <a:t>ncMCE</a:t>
                      </a:r>
                      <a:r>
                        <a:rPr lang="en-GB" sz="1200" dirty="0">
                          <a:effectLst/>
                        </a:rPr>
                        <a:t>-EA-HD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15.7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0.186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0.66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n-GB" sz="1200">
                          <a:effectLst/>
                        </a:rPr>
                        <a:t>weights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dirty="0">
                          <a:effectLst/>
                        </a:rPr>
                        <a:t>222.0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a:effectLst/>
                        </a:rPr>
                        <a:t>215.8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solidFill>
                            <a:srgbClr val="C00000"/>
                          </a:solidFill>
                          <a:effectLst/>
                        </a:rPr>
                        <a:t>0.307</a:t>
                      </a:r>
                      <a:endParaRPr lang="en-GB"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solidFill>
                            <a:srgbClr val="C00000"/>
                          </a:solidFill>
                          <a:effectLst/>
                        </a:rPr>
                        <a:t>0.64</a:t>
                      </a:r>
                      <a:endParaRPr lang="en-GB"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200" b="1" dirty="0">
                          <a:solidFill>
                            <a:srgbClr val="C00000"/>
                          </a:solidFill>
                          <a:effectLst/>
                        </a:rPr>
                        <a:t>0.64</a:t>
                      </a:r>
                      <a:endParaRPr lang="en-GB"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angle 4"/>
          <p:cNvSpPr/>
          <p:nvPr/>
        </p:nvSpPr>
        <p:spPr>
          <a:xfrm>
            <a:off x="935736" y="306431"/>
            <a:ext cx="10539984" cy="1200329"/>
          </a:xfrm>
          <a:prstGeom prst="rect">
            <a:avLst/>
          </a:prstGeom>
        </p:spPr>
        <p:txBody>
          <a:bodyPr wrap="square">
            <a:spAutoFit/>
          </a:bodyPr>
          <a:lstStyle/>
          <a:p>
            <a:r>
              <a:rPr lang="en-GB" b="1" dirty="0">
                <a:latin typeface="Times New Roman" panose="02020603050405020304" pitchFamily="18" charset="0"/>
                <a:ea typeface="Calibri" panose="020F0502020204030204" pitchFamily="34" charset="0"/>
              </a:rPr>
              <a:t>Geometrical modifications of the brain in </a:t>
            </a:r>
            <a:r>
              <a:rPr lang="en-GB" b="1" i="1" dirty="0">
                <a:latin typeface="Times New Roman" panose="02020603050405020304" pitchFamily="18" charset="0"/>
                <a:ea typeface="Calibri" panose="020F0502020204030204" pitchFamily="34" charset="0"/>
              </a:rPr>
              <a:t>de novo</a:t>
            </a:r>
            <a:r>
              <a:rPr lang="en-GB" b="1" dirty="0">
                <a:latin typeface="Times New Roman" panose="02020603050405020304" pitchFamily="18" charset="0"/>
                <a:ea typeface="Calibri" panose="020F0502020204030204" pitchFamily="34" charset="0"/>
              </a:rPr>
              <a:t> drug naïve Parkinson’s Disease (PD) patients compared to Healthy Controls (HC</a:t>
            </a:r>
            <a:r>
              <a:rPr lang="en-GB" b="1" dirty="0" smtClean="0">
                <a:latin typeface="Times New Roman" panose="02020603050405020304" pitchFamily="18" charset="0"/>
                <a:ea typeface="Calibri" panose="020F0502020204030204" pitchFamily="34" charset="0"/>
              </a:rPr>
              <a:t>)</a:t>
            </a:r>
          </a:p>
          <a:p>
            <a:endParaRPr lang="de-DE" b="1" dirty="0">
              <a:latin typeface="Times New Roman" panose="02020603050405020304" pitchFamily="18" charset="0"/>
            </a:endParaRPr>
          </a:p>
          <a:p>
            <a:r>
              <a:rPr lang="de-DE" b="1" dirty="0" smtClean="0">
                <a:solidFill>
                  <a:srgbClr val="C00000"/>
                </a:solidFill>
                <a:latin typeface="Times New Roman" panose="02020603050405020304" pitchFamily="18" charset="0"/>
              </a:rPr>
              <a:t>Coalescent embedding</a:t>
            </a:r>
            <a:endParaRPr lang="en-GB" dirty="0">
              <a:solidFill>
                <a:srgbClr val="C00000"/>
              </a:solidFill>
            </a:endParaRPr>
          </a:p>
        </p:txBody>
      </p:sp>
    </p:spTree>
    <p:extLst>
      <p:ext uri="{BB962C8B-B14F-4D97-AF65-F5344CB8AC3E}">
        <p14:creationId xmlns:p14="http://schemas.microsoft.com/office/powerpoint/2010/main" val="410115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935736" y="2157254"/>
          <a:ext cx="10515597" cy="1174242"/>
        </p:xfrm>
        <a:graphic>
          <a:graphicData uri="http://schemas.openxmlformats.org/drawingml/2006/table">
            <a:tbl>
              <a:tblPr firstRow="1" firstCol="1" bandRow="1">
                <a:tableStyleId>{5C22544A-7EE6-4342-B048-85BDC9FD1C3A}</a:tableStyleId>
              </a:tblPr>
              <a:tblGrid>
                <a:gridCol w="2425867"/>
                <a:gridCol w="1617946"/>
                <a:gridCol w="1617946"/>
                <a:gridCol w="1617946"/>
                <a:gridCol w="1617946"/>
                <a:gridCol w="1617946"/>
              </a:tblGrid>
              <a:tr h="274320">
                <a:tc>
                  <a:txBody>
                    <a:bodyPr/>
                    <a:lstStyle/>
                    <a:p>
                      <a:endParaRPr lang="en-GB" sz="1200" dirty="0">
                        <a:effectLst/>
                        <a:latin typeface="Calibri" panose="020F0502020204030204" pitchFamily="34" charset="0"/>
                      </a:endParaRPr>
                    </a:p>
                  </a:txBody>
                  <a:tcPr marL="68580" marR="68580" marT="0" marB="0" anchor="ctr"/>
                </a:tc>
                <a:tc>
                  <a:txBody>
                    <a:bodyPr/>
                    <a:lstStyle/>
                    <a:p>
                      <a:pPr algn="ctr">
                        <a:lnSpc>
                          <a:spcPct val="107000"/>
                        </a:lnSpc>
                        <a:spcAft>
                          <a:spcPts val="0"/>
                        </a:spcAft>
                      </a:pPr>
                      <a:r>
                        <a:rPr lang="en-US" sz="1200" dirty="0">
                          <a:effectLst/>
                        </a:rPr>
                        <a:t>mean marker</a:t>
                      </a:r>
                      <a:br>
                        <a:rPr lang="en-US" sz="1200" dirty="0">
                          <a:effectLst/>
                        </a:rPr>
                      </a:br>
                      <a:r>
                        <a:rPr lang="en-US" sz="1200" dirty="0">
                          <a:effectLst/>
                        </a:rPr>
                        <a:t>(HC)</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rPr>
                        <a:t>mean marker</a:t>
                      </a:r>
                      <a:br>
                        <a:rPr lang="en-US" sz="1200">
                          <a:effectLst/>
                        </a:rPr>
                      </a:br>
                      <a:r>
                        <a:rPr lang="en-US" sz="1200">
                          <a:effectLst/>
                        </a:rPr>
                        <a:t>(PD)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rPr>
                        <a:t>MW</a:t>
                      </a:r>
                      <a:endParaRPr lang="en-GB" sz="1200">
                        <a:effectLst/>
                      </a:endParaRPr>
                    </a:p>
                    <a:p>
                      <a:pPr algn="ctr">
                        <a:lnSpc>
                          <a:spcPct val="107000"/>
                        </a:lnSpc>
                        <a:spcAft>
                          <a:spcPts val="0"/>
                        </a:spcAft>
                      </a:pPr>
                      <a:r>
                        <a:rPr lang="en-US" sz="1200">
                          <a:effectLst/>
                        </a:rPr>
                        <a:t>p-value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rPr>
                        <a:t>AUC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rPr>
                        <a:t>AUPR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de-DE" sz="1200" dirty="0">
                          <a:solidFill>
                            <a:schemeClr val="tx1"/>
                          </a:solidFill>
                          <a:effectLst/>
                        </a:rPr>
                        <a:t>HyperMap-HD</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14.0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b="1" dirty="0">
                          <a:solidFill>
                            <a:schemeClr val="tx1"/>
                          </a:solidFill>
                          <a:effectLst/>
                        </a:rPr>
                        <a:t>0.026</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b="1" dirty="0">
                          <a:solidFill>
                            <a:schemeClr val="tx1"/>
                          </a:solidFill>
                          <a:effectLst/>
                        </a:rPr>
                        <a:t>0.80</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b="1" dirty="0">
                          <a:solidFill>
                            <a:schemeClr val="tx1"/>
                          </a:solidFill>
                          <a:effectLst/>
                        </a:rPr>
                        <a:t>0.76</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de-DE" sz="1200">
                          <a:effectLst/>
                        </a:rPr>
                        <a:t>HyperMapCN-HD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12.4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13.9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0.076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0.74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0.66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de-DE" sz="1200">
                          <a:effectLst/>
                        </a:rPr>
                        <a:t>HyperMap-HSP</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13.7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14.8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0.076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0.74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0.69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de-DE" sz="1200">
                          <a:effectLst/>
                        </a:rPr>
                        <a:t>HyperMapCN-HSP</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12.9</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14.5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0.104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a:effectLst/>
                        </a:rPr>
                        <a:t>0.72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1200" dirty="0">
                          <a:effectLst/>
                        </a:rPr>
                        <a:t>0.65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angle 7"/>
          <p:cNvSpPr/>
          <p:nvPr/>
        </p:nvSpPr>
        <p:spPr>
          <a:xfrm>
            <a:off x="935736" y="306431"/>
            <a:ext cx="10539984" cy="1200329"/>
          </a:xfrm>
          <a:prstGeom prst="rect">
            <a:avLst/>
          </a:prstGeom>
        </p:spPr>
        <p:txBody>
          <a:bodyPr wrap="square">
            <a:spAutoFit/>
          </a:bodyPr>
          <a:lstStyle/>
          <a:p>
            <a:r>
              <a:rPr lang="en-GB" b="1" dirty="0">
                <a:latin typeface="Times New Roman" panose="02020603050405020304" pitchFamily="18" charset="0"/>
                <a:ea typeface="Calibri" panose="020F0502020204030204" pitchFamily="34" charset="0"/>
              </a:rPr>
              <a:t>Geometrical modifications of the brain in </a:t>
            </a:r>
            <a:r>
              <a:rPr lang="en-GB" b="1" i="1" dirty="0">
                <a:latin typeface="Times New Roman" panose="02020603050405020304" pitchFamily="18" charset="0"/>
                <a:ea typeface="Calibri" panose="020F0502020204030204" pitchFamily="34" charset="0"/>
              </a:rPr>
              <a:t>de novo</a:t>
            </a:r>
            <a:r>
              <a:rPr lang="en-GB" b="1" dirty="0">
                <a:latin typeface="Times New Roman" panose="02020603050405020304" pitchFamily="18" charset="0"/>
                <a:ea typeface="Calibri" panose="020F0502020204030204" pitchFamily="34" charset="0"/>
              </a:rPr>
              <a:t> drug naïve Parkinson’s Disease (PD) patients compared to Healthy Controls (HC</a:t>
            </a:r>
            <a:r>
              <a:rPr lang="en-GB" b="1" dirty="0" smtClean="0">
                <a:latin typeface="Times New Roman" panose="02020603050405020304" pitchFamily="18" charset="0"/>
                <a:ea typeface="Calibri" panose="020F0502020204030204" pitchFamily="34" charset="0"/>
              </a:rPr>
              <a:t>)</a:t>
            </a:r>
          </a:p>
          <a:p>
            <a:endParaRPr lang="de-DE" b="1" dirty="0">
              <a:latin typeface="Times New Roman" panose="02020603050405020304" pitchFamily="18" charset="0"/>
            </a:endParaRPr>
          </a:p>
          <a:p>
            <a:r>
              <a:rPr lang="de-DE" b="1" dirty="0" smtClean="0">
                <a:solidFill>
                  <a:srgbClr val="C00000"/>
                </a:solidFill>
                <a:latin typeface="Times New Roman" panose="02020603050405020304" pitchFamily="18" charset="0"/>
              </a:rPr>
              <a:t>Hypermap</a:t>
            </a:r>
            <a:endParaRPr lang="en-GB" dirty="0">
              <a:solidFill>
                <a:srgbClr val="C00000"/>
              </a:solidFill>
            </a:endParaRPr>
          </a:p>
        </p:txBody>
      </p:sp>
    </p:spTree>
    <p:extLst>
      <p:ext uri="{BB962C8B-B14F-4D97-AF65-F5344CB8AC3E}">
        <p14:creationId xmlns:p14="http://schemas.microsoft.com/office/powerpoint/2010/main" val="768477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445" y="364862"/>
            <a:ext cx="1859933" cy="553998"/>
          </a:xfrm>
          <a:prstGeom prst="rect">
            <a:avLst/>
          </a:prstGeom>
          <a:noFill/>
        </p:spPr>
        <p:txBody>
          <a:bodyPr wrap="none" rtlCol="0">
            <a:spAutoFit/>
          </a:bodyPr>
          <a:lstStyle/>
          <a:p>
            <a:r>
              <a:rPr lang="en-US" sz="3000" b="1" dirty="0" smtClean="0"/>
              <a:t>The Group</a:t>
            </a:r>
            <a:endParaRPr lang="en-GB" sz="3000" b="1" dirty="0"/>
          </a:p>
        </p:txBody>
      </p:sp>
      <p:pic>
        <p:nvPicPr>
          <p:cNvPr id="4" name="Picture 3" descr="F:\ricerca1\gestione della ricerca\trovare lavoro\dresden systems neuroscience\abstract talk\k4 - Copy - Cop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144" y="198881"/>
            <a:ext cx="1105184" cy="125035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599" b="56565"/>
          <a:stretch/>
        </p:blipFill>
        <p:spPr>
          <a:xfrm>
            <a:off x="1284873" y="2104847"/>
            <a:ext cx="1030007" cy="109448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321" r="50755" b="48302"/>
          <a:stretch/>
        </p:blipFill>
        <p:spPr>
          <a:xfrm>
            <a:off x="4571998" y="2199731"/>
            <a:ext cx="1035170" cy="115593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2437" t="8051" r="12340" b="20126"/>
          <a:stretch/>
        </p:blipFill>
        <p:spPr>
          <a:xfrm>
            <a:off x="5883212" y="2199732"/>
            <a:ext cx="1072107" cy="1155937"/>
          </a:xfrm>
          <a:prstGeom prst="rect">
            <a:avLst/>
          </a:prstGeom>
        </p:spPr>
      </p:pic>
      <p:sp>
        <p:nvSpPr>
          <p:cNvPr id="8" name="TextBox 7"/>
          <p:cNvSpPr txBox="1"/>
          <p:nvPr/>
        </p:nvSpPr>
        <p:spPr>
          <a:xfrm>
            <a:off x="1353881" y="1735515"/>
            <a:ext cx="893193" cy="369332"/>
          </a:xfrm>
          <a:prstGeom prst="rect">
            <a:avLst/>
          </a:prstGeom>
          <a:noFill/>
        </p:spPr>
        <p:txBody>
          <a:bodyPr wrap="none" rtlCol="0">
            <a:spAutoFit/>
          </a:bodyPr>
          <a:lstStyle/>
          <a:p>
            <a:r>
              <a:rPr lang="de-DE" b="1" dirty="0" smtClean="0"/>
              <a:t>Claudia</a:t>
            </a:r>
            <a:endParaRPr lang="en-GB" b="1" dirty="0"/>
          </a:p>
        </p:txBody>
      </p:sp>
      <p:sp>
        <p:nvSpPr>
          <p:cNvPr id="9" name="TextBox 8"/>
          <p:cNvSpPr txBox="1"/>
          <p:nvPr/>
        </p:nvSpPr>
        <p:spPr>
          <a:xfrm>
            <a:off x="1054148" y="3164831"/>
            <a:ext cx="1433982" cy="584775"/>
          </a:xfrm>
          <a:prstGeom prst="rect">
            <a:avLst/>
          </a:prstGeom>
          <a:noFill/>
        </p:spPr>
        <p:txBody>
          <a:bodyPr wrap="none" rtlCol="0">
            <a:spAutoFit/>
          </a:bodyPr>
          <a:lstStyle/>
          <a:p>
            <a:pPr algn="ctr"/>
            <a:r>
              <a:rPr lang="de-DE" sz="1600" dirty="0" smtClean="0"/>
              <a:t>Administrative</a:t>
            </a:r>
          </a:p>
          <a:p>
            <a:pPr algn="ctr"/>
            <a:r>
              <a:rPr lang="de-DE" sz="1600" dirty="0" smtClean="0"/>
              <a:t>assistant</a:t>
            </a:r>
            <a:endParaRPr lang="en-GB" sz="1600" dirty="0"/>
          </a:p>
        </p:txBody>
      </p:sp>
      <p:sp>
        <p:nvSpPr>
          <p:cNvPr id="10" name="TextBox 9"/>
          <p:cNvSpPr txBox="1"/>
          <p:nvPr/>
        </p:nvSpPr>
        <p:spPr>
          <a:xfrm>
            <a:off x="4748324" y="1830399"/>
            <a:ext cx="726481" cy="369332"/>
          </a:xfrm>
          <a:prstGeom prst="rect">
            <a:avLst/>
          </a:prstGeom>
          <a:noFill/>
        </p:spPr>
        <p:txBody>
          <a:bodyPr wrap="none" rtlCol="0">
            <a:spAutoFit/>
          </a:bodyPr>
          <a:lstStyle/>
          <a:p>
            <a:r>
              <a:rPr lang="de-DE" b="1" dirty="0" smtClean="0"/>
              <a:t>Phine</a:t>
            </a:r>
            <a:endParaRPr lang="en-GB" b="1" dirty="0"/>
          </a:p>
        </p:txBody>
      </p:sp>
      <p:sp>
        <p:nvSpPr>
          <p:cNvPr id="11" name="TextBox 10"/>
          <p:cNvSpPr txBox="1"/>
          <p:nvPr/>
        </p:nvSpPr>
        <p:spPr>
          <a:xfrm>
            <a:off x="4465914" y="3345975"/>
            <a:ext cx="1209562" cy="338554"/>
          </a:xfrm>
          <a:prstGeom prst="rect">
            <a:avLst/>
          </a:prstGeom>
          <a:noFill/>
        </p:spPr>
        <p:txBody>
          <a:bodyPr wrap="none" rtlCol="0">
            <a:spAutoFit/>
          </a:bodyPr>
          <a:lstStyle/>
          <a:p>
            <a:pPr algn="ctr"/>
            <a:r>
              <a:rPr lang="de-DE" sz="1600" dirty="0" smtClean="0"/>
              <a:t>PhD student</a:t>
            </a:r>
          </a:p>
        </p:txBody>
      </p:sp>
      <p:sp>
        <p:nvSpPr>
          <p:cNvPr id="12" name="TextBox 11"/>
          <p:cNvSpPr txBox="1"/>
          <p:nvPr/>
        </p:nvSpPr>
        <p:spPr>
          <a:xfrm>
            <a:off x="5848988" y="3355669"/>
            <a:ext cx="1209562" cy="338554"/>
          </a:xfrm>
          <a:prstGeom prst="rect">
            <a:avLst/>
          </a:prstGeom>
          <a:noFill/>
        </p:spPr>
        <p:txBody>
          <a:bodyPr wrap="none" rtlCol="0">
            <a:spAutoFit/>
          </a:bodyPr>
          <a:lstStyle/>
          <a:p>
            <a:pPr algn="ctr"/>
            <a:r>
              <a:rPr lang="de-DE" sz="1600" dirty="0" smtClean="0"/>
              <a:t>PhD student</a:t>
            </a:r>
          </a:p>
        </p:txBody>
      </p:sp>
      <p:sp>
        <p:nvSpPr>
          <p:cNvPr id="13" name="TextBox 12"/>
          <p:cNvSpPr txBox="1"/>
          <p:nvPr/>
        </p:nvSpPr>
        <p:spPr>
          <a:xfrm>
            <a:off x="5806498" y="1830399"/>
            <a:ext cx="1241430" cy="369332"/>
          </a:xfrm>
          <a:prstGeom prst="rect">
            <a:avLst/>
          </a:prstGeom>
          <a:noFill/>
        </p:spPr>
        <p:txBody>
          <a:bodyPr wrap="none" rtlCol="0">
            <a:spAutoFit/>
          </a:bodyPr>
          <a:lstStyle/>
          <a:p>
            <a:r>
              <a:rPr lang="de-DE" b="1" dirty="0" smtClean="0"/>
              <a:t>Alessandro</a:t>
            </a:r>
            <a:endParaRPr lang="en-GB" b="1" dirty="0"/>
          </a:p>
        </p:txBody>
      </p:sp>
      <p:sp>
        <p:nvSpPr>
          <p:cNvPr id="16" name="TextBox 15"/>
          <p:cNvSpPr txBox="1"/>
          <p:nvPr/>
        </p:nvSpPr>
        <p:spPr>
          <a:xfrm>
            <a:off x="8963771" y="4106711"/>
            <a:ext cx="526363" cy="369332"/>
          </a:xfrm>
          <a:prstGeom prst="rect">
            <a:avLst/>
          </a:prstGeom>
          <a:noFill/>
        </p:spPr>
        <p:txBody>
          <a:bodyPr wrap="none" rtlCol="0">
            <a:spAutoFit/>
          </a:bodyPr>
          <a:lstStyle/>
          <a:p>
            <a:r>
              <a:rPr lang="de-DE" b="1" dirty="0" smtClean="0"/>
              <a:t>Yan</a:t>
            </a:r>
            <a:endParaRPr lang="en-GB" b="1" dirty="0"/>
          </a:p>
        </p:txBody>
      </p:sp>
      <p:sp>
        <p:nvSpPr>
          <p:cNvPr id="17" name="TextBox 16"/>
          <p:cNvSpPr txBox="1"/>
          <p:nvPr/>
        </p:nvSpPr>
        <p:spPr>
          <a:xfrm>
            <a:off x="8804851" y="5630913"/>
            <a:ext cx="910827" cy="338554"/>
          </a:xfrm>
          <a:prstGeom prst="rect">
            <a:avLst/>
          </a:prstGeom>
          <a:noFill/>
        </p:spPr>
        <p:txBody>
          <a:bodyPr wrap="none" rtlCol="0">
            <a:spAutoFit/>
          </a:bodyPr>
          <a:lstStyle/>
          <a:p>
            <a:pPr algn="ctr"/>
            <a:r>
              <a:rPr lang="de-DE" sz="1600" dirty="0" smtClean="0"/>
              <a:t>Post Doc</a:t>
            </a:r>
          </a:p>
        </p:txBody>
      </p:sp>
      <p:sp>
        <p:nvSpPr>
          <p:cNvPr id="18" name="TextBox 17"/>
          <p:cNvSpPr txBox="1"/>
          <p:nvPr/>
        </p:nvSpPr>
        <p:spPr>
          <a:xfrm>
            <a:off x="9930072" y="5631981"/>
            <a:ext cx="1478290" cy="338554"/>
          </a:xfrm>
          <a:prstGeom prst="rect">
            <a:avLst/>
          </a:prstGeom>
          <a:noFill/>
        </p:spPr>
        <p:txBody>
          <a:bodyPr wrap="none" rtlCol="0">
            <a:spAutoFit/>
          </a:bodyPr>
          <a:lstStyle/>
          <a:p>
            <a:pPr algn="ctr"/>
            <a:r>
              <a:rPr lang="de-DE" sz="1600" dirty="0" smtClean="0"/>
              <a:t>Master Student</a:t>
            </a:r>
          </a:p>
        </p:txBody>
      </p:sp>
      <p:sp>
        <p:nvSpPr>
          <p:cNvPr id="19" name="TextBox 18"/>
          <p:cNvSpPr txBox="1"/>
          <p:nvPr/>
        </p:nvSpPr>
        <p:spPr>
          <a:xfrm>
            <a:off x="10349749" y="4098085"/>
            <a:ext cx="756297" cy="369332"/>
          </a:xfrm>
          <a:prstGeom prst="rect">
            <a:avLst/>
          </a:prstGeom>
          <a:noFill/>
        </p:spPr>
        <p:txBody>
          <a:bodyPr wrap="none" rtlCol="0">
            <a:spAutoFit/>
          </a:bodyPr>
          <a:lstStyle/>
          <a:p>
            <a:r>
              <a:rPr lang="de-DE" b="1" dirty="0" smtClean="0"/>
              <a:t>Victor</a:t>
            </a:r>
            <a:endParaRPr lang="en-GB" b="1" dirty="0"/>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8503" t="1132" r="35038" b="70189"/>
          <a:stretch/>
        </p:blipFill>
        <p:spPr>
          <a:xfrm>
            <a:off x="8748413" y="4424285"/>
            <a:ext cx="957078" cy="1173192"/>
          </a:xfrm>
          <a:prstGeom prst="rect">
            <a:avLst/>
          </a:prstGeom>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6785" r="84457" b="60405"/>
          <a:stretch/>
        </p:blipFill>
        <p:spPr>
          <a:xfrm>
            <a:off x="10189173" y="4436102"/>
            <a:ext cx="1062479" cy="1171069"/>
          </a:xfrm>
          <a:prstGeom prst="rect">
            <a:avLst/>
          </a:prstGeom>
          <a:ln>
            <a:noFill/>
          </a:ln>
          <a:effectLst>
            <a:outerShdw blurRad="190500" algn="tl" rotWithShape="0">
              <a:srgbClr val="000000">
                <a:alpha val="70000"/>
              </a:srgbClr>
            </a:outerShdw>
          </a:effectLst>
        </p:spPr>
      </p:pic>
      <p:sp>
        <p:nvSpPr>
          <p:cNvPr id="22" name="Rounded Rectangle 21"/>
          <p:cNvSpPr/>
          <p:nvPr/>
        </p:nvSpPr>
        <p:spPr>
          <a:xfrm>
            <a:off x="4244794" y="1710880"/>
            <a:ext cx="3035898" cy="210404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530835" y="1322693"/>
            <a:ext cx="2619948" cy="369332"/>
          </a:xfrm>
          <a:prstGeom prst="rect">
            <a:avLst/>
          </a:prstGeom>
          <a:noFill/>
        </p:spPr>
        <p:txBody>
          <a:bodyPr wrap="none" rtlCol="0">
            <a:spAutoFit/>
          </a:bodyPr>
          <a:lstStyle/>
          <a:p>
            <a:r>
              <a:rPr lang="de-DE" b="1" dirty="0" smtClean="0"/>
              <a:t>Complex Network Theory</a:t>
            </a:r>
            <a:endParaRPr lang="en-GB" b="1" dirty="0"/>
          </a:p>
        </p:txBody>
      </p:sp>
      <p:sp>
        <p:nvSpPr>
          <p:cNvPr id="25" name="Rounded Rectangle 24"/>
          <p:cNvSpPr/>
          <p:nvPr/>
        </p:nvSpPr>
        <p:spPr>
          <a:xfrm>
            <a:off x="8508846" y="4005512"/>
            <a:ext cx="3035898" cy="210404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26" name="TextBox 25"/>
          <p:cNvSpPr txBox="1"/>
          <p:nvPr/>
        </p:nvSpPr>
        <p:spPr>
          <a:xfrm>
            <a:off x="8254750" y="6186714"/>
            <a:ext cx="3638304" cy="369332"/>
          </a:xfrm>
          <a:prstGeom prst="rect">
            <a:avLst/>
          </a:prstGeom>
          <a:noFill/>
        </p:spPr>
        <p:txBody>
          <a:bodyPr wrap="none" rtlCol="0">
            <a:spAutoFit/>
          </a:bodyPr>
          <a:lstStyle/>
          <a:p>
            <a:r>
              <a:rPr lang="de-DE" b="1" dirty="0" smtClean="0">
                <a:solidFill>
                  <a:srgbClr val="C00000"/>
                </a:solidFill>
              </a:rPr>
              <a:t>Network and Systems Mechanomics</a:t>
            </a:r>
            <a:endParaRPr lang="en-GB" b="1" dirty="0">
              <a:solidFill>
                <a:srgbClr val="C00000"/>
              </a:solidFill>
            </a:endParaRPr>
          </a:p>
        </p:txBody>
      </p:sp>
      <p:sp>
        <p:nvSpPr>
          <p:cNvPr id="27" name="Rounded Rectangle 26"/>
          <p:cNvSpPr/>
          <p:nvPr/>
        </p:nvSpPr>
        <p:spPr>
          <a:xfrm>
            <a:off x="1045522" y="1719514"/>
            <a:ext cx="1529690" cy="210404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28" name="TextBox 27"/>
          <p:cNvSpPr txBox="1"/>
          <p:nvPr/>
        </p:nvSpPr>
        <p:spPr>
          <a:xfrm>
            <a:off x="998505" y="1370643"/>
            <a:ext cx="1611210" cy="369332"/>
          </a:xfrm>
          <a:prstGeom prst="rect">
            <a:avLst/>
          </a:prstGeom>
          <a:noFill/>
        </p:spPr>
        <p:txBody>
          <a:bodyPr wrap="none" rtlCol="0">
            <a:spAutoFit/>
          </a:bodyPr>
          <a:lstStyle/>
          <a:p>
            <a:r>
              <a:rPr lang="de-DE" b="1" dirty="0" smtClean="0">
                <a:solidFill>
                  <a:schemeClr val="accent6">
                    <a:lumMod val="75000"/>
                  </a:schemeClr>
                </a:solidFill>
              </a:rPr>
              <a:t>Administration</a:t>
            </a:r>
            <a:endParaRPr lang="en-GB" b="1" dirty="0">
              <a:solidFill>
                <a:schemeClr val="accent6">
                  <a:lumMod val="75000"/>
                </a:schemeClr>
              </a:solidFill>
            </a:endParaRPr>
          </a:p>
        </p:txBody>
      </p:sp>
      <p:sp>
        <p:nvSpPr>
          <p:cNvPr id="31" name="Rounded Rectangle 30"/>
          <p:cNvSpPr/>
          <p:nvPr/>
        </p:nvSpPr>
        <p:spPr>
          <a:xfrm>
            <a:off x="251986" y="4031154"/>
            <a:ext cx="3035898" cy="210404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32" name="TextBox 31"/>
          <p:cNvSpPr txBox="1"/>
          <p:nvPr/>
        </p:nvSpPr>
        <p:spPr>
          <a:xfrm>
            <a:off x="254775" y="6108844"/>
            <a:ext cx="3083536" cy="646331"/>
          </a:xfrm>
          <a:prstGeom prst="rect">
            <a:avLst/>
          </a:prstGeom>
          <a:noFill/>
        </p:spPr>
        <p:txBody>
          <a:bodyPr wrap="none" rtlCol="0">
            <a:spAutoFit/>
          </a:bodyPr>
          <a:lstStyle/>
          <a:p>
            <a:pPr algn="ctr"/>
            <a:r>
              <a:rPr lang="de-DE" b="1" dirty="0" smtClean="0">
                <a:solidFill>
                  <a:srgbClr val="C00000"/>
                </a:solidFill>
              </a:rPr>
              <a:t>Gut-Brain interaction </a:t>
            </a:r>
          </a:p>
          <a:p>
            <a:pPr algn="ctr"/>
            <a:r>
              <a:rPr lang="de-DE" b="1" dirty="0" smtClean="0">
                <a:solidFill>
                  <a:srgbClr val="C00000"/>
                </a:solidFill>
              </a:rPr>
              <a:t>Microbiota and Metabolomics</a:t>
            </a:r>
            <a:endParaRPr lang="en-GB" b="1" dirty="0">
              <a:solidFill>
                <a:srgbClr val="C00000"/>
              </a:solidFill>
            </a:endParaRPr>
          </a:p>
        </p:txBody>
      </p:sp>
      <p:sp>
        <p:nvSpPr>
          <p:cNvPr id="35" name="TextBox 34"/>
          <p:cNvSpPr txBox="1"/>
          <p:nvPr/>
        </p:nvSpPr>
        <p:spPr>
          <a:xfrm>
            <a:off x="1482885" y="4112607"/>
            <a:ext cx="627095" cy="369332"/>
          </a:xfrm>
          <a:prstGeom prst="rect">
            <a:avLst/>
          </a:prstGeom>
          <a:noFill/>
        </p:spPr>
        <p:txBody>
          <a:bodyPr wrap="none" rtlCol="0">
            <a:spAutoFit/>
          </a:bodyPr>
          <a:lstStyle/>
          <a:p>
            <a:r>
              <a:rPr lang="de-DE" b="1" dirty="0" smtClean="0"/>
              <a:t>Aldo</a:t>
            </a:r>
            <a:endParaRPr lang="en-GB" b="1" dirty="0"/>
          </a:p>
        </p:txBody>
      </p:sp>
      <p:sp>
        <p:nvSpPr>
          <p:cNvPr id="38" name="Rounded Rectangle 37"/>
          <p:cNvSpPr/>
          <p:nvPr/>
        </p:nvSpPr>
        <p:spPr>
          <a:xfrm>
            <a:off x="4296255" y="4004801"/>
            <a:ext cx="3035898" cy="210404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39" name="TextBox 38"/>
          <p:cNvSpPr txBox="1"/>
          <p:nvPr/>
        </p:nvSpPr>
        <p:spPr>
          <a:xfrm>
            <a:off x="5011544" y="6125621"/>
            <a:ext cx="1658531" cy="369332"/>
          </a:xfrm>
          <a:prstGeom prst="rect">
            <a:avLst/>
          </a:prstGeom>
          <a:noFill/>
        </p:spPr>
        <p:txBody>
          <a:bodyPr wrap="none" rtlCol="0">
            <a:spAutoFit/>
          </a:bodyPr>
          <a:lstStyle/>
          <a:p>
            <a:pPr algn="ctr"/>
            <a:r>
              <a:rPr lang="de-DE" b="1" dirty="0" smtClean="0">
                <a:solidFill>
                  <a:srgbClr val="C00000"/>
                </a:solidFill>
              </a:rPr>
              <a:t>Brain Networks</a:t>
            </a:r>
          </a:p>
        </p:txBody>
      </p:sp>
      <p:sp>
        <p:nvSpPr>
          <p:cNvPr id="40" name="TextBox 39"/>
          <p:cNvSpPr txBox="1"/>
          <p:nvPr/>
        </p:nvSpPr>
        <p:spPr>
          <a:xfrm>
            <a:off x="6388650" y="4067242"/>
            <a:ext cx="436338" cy="369332"/>
          </a:xfrm>
          <a:prstGeom prst="rect">
            <a:avLst/>
          </a:prstGeom>
          <a:noFill/>
        </p:spPr>
        <p:txBody>
          <a:bodyPr wrap="none" rtlCol="0">
            <a:spAutoFit/>
          </a:bodyPr>
          <a:lstStyle/>
          <a:p>
            <a:r>
              <a:rPr lang="de-DE" b="1" dirty="0" smtClean="0"/>
              <a:t>Ali</a:t>
            </a:r>
            <a:endParaRPr lang="en-GB" b="1" dirty="0"/>
          </a:p>
        </p:txBody>
      </p:sp>
      <p:sp>
        <p:nvSpPr>
          <p:cNvPr id="41" name="TextBox 40"/>
          <p:cNvSpPr txBox="1"/>
          <p:nvPr/>
        </p:nvSpPr>
        <p:spPr>
          <a:xfrm>
            <a:off x="4646159" y="4075868"/>
            <a:ext cx="902170" cy="369332"/>
          </a:xfrm>
          <a:prstGeom prst="rect">
            <a:avLst/>
          </a:prstGeom>
          <a:noFill/>
        </p:spPr>
        <p:txBody>
          <a:bodyPr wrap="none" rtlCol="0">
            <a:spAutoFit/>
          </a:bodyPr>
          <a:lstStyle/>
          <a:p>
            <a:r>
              <a:rPr lang="de-DE" b="1" dirty="0"/>
              <a:t>Alberto</a:t>
            </a:r>
            <a:endParaRPr lang="en-GB" b="1" dirty="0"/>
          </a:p>
        </p:txBody>
      </p:sp>
      <p:sp>
        <p:nvSpPr>
          <p:cNvPr id="44" name="TextBox 43"/>
          <p:cNvSpPr txBox="1"/>
          <p:nvPr/>
        </p:nvSpPr>
        <p:spPr>
          <a:xfrm>
            <a:off x="9077032" y="1820561"/>
            <a:ext cx="597984" cy="369332"/>
          </a:xfrm>
          <a:prstGeom prst="rect">
            <a:avLst/>
          </a:prstGeom>
          <a:noFill/>
        </p:spPr>
        <p:txBody>
          <a:bodyPr wrap="none" rtlCol="0">
            <a:spAutoFit/>
          </a:bodyPr>
          <a:lstStyle/>
          <a:p>
            <a:r>
              <a:rPr lang="de-DE" b="1" dirty="0" smtClean="0"/>
              <a:t>Sara</a:t>
            </a:r>
            <a:endParaRPr lang="en-GB" b="1" dirty="0"/>
          </a:p>
        </p:txBody>
      </p:sp>
      <p:sp>
        <p:nvSpPr>
          <p:cNvPr id="45" name="TextBox 44"/>
          <p:cNvSpPr txBox="1"/>
          <p:nvPr/>
        </p:nvSpPr>
        <p:spPr>
          <a:xfrm>
            <a:off x="8729966" y="3354609"/>
            <a:ext cx="1209562" cy="338554"/>
          </a:xfrm>
          <a:prstGeom prst="rect">
            <a:avLst/>
          </a:prstGeom>
          <a:noFill/>
        </p:spPr>
        <p:txBody>
          <a:bodyPr wrap="none" rtlCol="0">
            <a:spAutoFit/>
          </a:bodyPr>
          <a:lstStyle/>
          <a:p>
            <a:pPr algn="ctr"/>
            <a:r>
              <a:rPr lang="de-DE" sz="1600" dirty="0" smtClean="0"/>
              <a:t>PhD student</a:t>
            </a:r>
          </a:p>
        </p:txBody>
      </p:sp>
      <p:sp>
        <p:nvSpPr>
          <p:cNvPr id="46" name="TextBox 45"/>
          <p:cNvSpPr txBox="1"/>
          <p:nvPr/>
        </p:nvSpPr>
        <p:spPr>
          <a:xfrm>
            <a:off x="10113040" y="3364303"/>
            <a:ext cx="1209562" cy="338554"/>
          </a:xfrm>
          <a:prstGeom prst="rect">
            <a:avLst/>
          </a:prstGeom>
          <a:noFill/>
        </p:spPr>
        <p:txBody>
          <a:bodyPr wrap="none" rtlCol="0">
            <a:spAutoFit/>
          </a:bodyPr>
          <a:lstStyle/>
          <a:p>
            <a:pPr algn="ctr"/>
            <a:r>
              <a:rPr lang="de-DE" sz="1600" dirty="0" smtClean="0"/>
              <a:t>PhD student</a:t>
            </a:r>
          </a:p>
        </p:txBody>
      </p:sp>
      <p:sp>
        <p:nvSpPr>
          <p:cNvPr id="47" name="TextBox 46"/>
          <p:cNvSpPr txBox="1"/>
          <p:nvPr/>
        </p:nvSpPr>
        <p:spPr>
          <a:xfrm>
            <a:off x="10208566" y="1830407"/>
            <a:ext cx="902811" cy="369332"/>
          </a:xfrm>
          <a:prstGeom prst="rect">
            <a:avLst/>
          </a:prstGeom>
          <a:noFill/>
        </p:spPr>
        <p:txBody>
          <a:bodyPr wrap="none" rtlCol="0">
            <a:spAutoFit/>
          </a:bodyPr>
          <a:lstStyle/>
          <a:p>
            <a:r>
              <a:rPr lang="de-DE" b="1" dirty="0" smtClean="0"/>
              <a:t>Claudio</a:t>
            </a:r>
            <a:endParaRPr lang="en-GB" b="1" dirty="0"/>
          </a:p>
        </p:txBody>
      </p:sp>
      <p:sp>
        <p:nvSpPr>
          <p:cNvPr id="48" name="Rounded Rectangle 47"/>
          <p:cNvSpPr/>
          <p:nvPr/>
        </p:nvSpPr>
        <p:spPr>
          <a:xfrm>
            <a:off x="8508846" y="1719514"/>
            <a:ext cx="3035898" cy="210404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8743131" y="1331327"/>
            <a:ext cx="2609432" cy="369332"/>
          </a:xfrm>
          <a:prstGeom prst="rect">
            <a:avLst/>
          </a:prstGeom>
          <a:noFill/>
        </p:spPr>
        <p:txBody>
          <a:bodyPr wrap="none" rtlCol="0">
            <a:spAutoFit/>
          </a:bodyPr>
          <a:lstStyle/>
          <a:p>
            <a:r>
              <a:rPr lang="de-DE" b="1" dirty="0" smtClean="0"/>
              <a:t>Machine Learning Theory</a:t>
            </a:r>
            <a:endParaRPr lang="en-GB" b="1" dirty="0"/>
          </a:p>
        </p:txBody>
      </p:sp>
      <p:sp>
        <p:nvSpPr>
          <p:cNvPr id="51" name="TextBox 50"/>
          <p:cNvSpPr txBox="1"/>
          <p:nvPr/>
        </p:nvSpPr>
        <p:spPr>
          <a:xfrm>
            <a:off x="6007552" y="5641200"/>
            <a:ext cx="1226298" cy="338554"/>
          </a:xfrm>
          <a:prstGeom prst="rect">
            <a:avLst/>
          </a:prstGeom>
          <a:noFill/>
        </p:spPr>
        <p:txBody>
          <a:bodyPr wrap="none" rtlCol="0">
            <a:spAutoFit/>
          </a:bodyPr>
          <a:lstStyle/>
          <a:p>
            <a:pPr algn="ctr"/>
            <a:r>
              <a:rPr lang="de-DE" sz="1600" dirty="0" smtClean="0"/>
              <a:t>PhD Student</a:t>
            </a:r>
          </a:p>
        </p:txBody>
      </p:sp>
      <p:sp>
        <p:nvSpPr>
          <p:cNvPr id="52" name="TextBox 51"/>
          <p:cNvSpPr txBox="1"/>
          <p:nvPr/>
        </p:nvSpPr>
        <p:spPr>
          <a:xfrm>
            <a:off x="4611938" y="5630913"/>
            <a:ext cx="910827" cy="338554"/>
          </a:xfrm>
          <a:prstGeom prst="rect">
            <a:avLst/>
          </a:prstGeom>
          <a:noFill/>
        </p:spPr>
        <p:txBody>
          <a:bodyPr wrap="none" rtlCol="0">
            <a:spAutoFit/>
          </a:bodyPr>
          <a:lstStyle/>
          <a:p>
            <a:pPr algn="ctr"/>
            <a:r>
              <a:rPr lang="de-DE" sz="1600" dirty="0" smtClean="0"/>
              <a:t>Post Doc</a:t>
            </a:r>
          </a:p>
        </p:txBody>
      </p:sp>
      <p:pic>
        <p:nvPicPr>
          <p:cNvPr id="53" name="Picture 52"/>
          <p:cNvPicPr>
            <a:picLocks noChangeAspect="1"/>
          </p:cNvPicPr>
          <p:nvPr/>
        </p:nvPicPr>
        <p:blipFill rotWithShape="1">
          <a:blip r:embed="rId9" cstate="print">
            <a:extLst>
              <a:ext uri="{28A0092B-C50C-407E-A947-70E740481C1C}">
                <a14:useLocalDpi xmlns:a14="http://schemas.microsoft.com/office/drawing/2010/main" val="0"/>
              </a:ext>
            </a:extLst>
          </a:blip>
          <a:srcRect l="10356" t="6687" r="13161" b="8735"/>
          <a:stretch/>
        </p:blipFill>
        <p:spPr>
          <a:xfrm>
            <a:off x="4580700" y="4387263"/>
            <a:ext cx="1025070" cy="1240872"/>
          </a:xfrm>
          <a:prstGeom prst="rect">
            <a:avLst/>
          </a:prstGeom>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21510" t="22942" r="27044" b="22886"/>
          <a:stretch/>
        </p:blipFill>
        <p:spPr>
          <a:xfrm rot="5400000">
            <a:off x="10066360" y="2286097"/>
            <a:ext cx="1204882" cy="951532"/>
          </a:xfrm>
          <a:prstGeom prst="rect">
            <a:avLst/>
          </a:prstGeom>
        </p:spPr>
      </p:pic>
      <p:pic>
        <p:nvPicPr>
          <p:cNvPr id="55" name="Picture 54"/>
          <p:cNvPicPr>
            <a:picLocks noChangeAspect="1"/>
          </p:cNvPicPr>
          <p:nvPr/>
        </p:nvPicPr>
        <p:blipFill rotWithShape="1">
          <a:blip r:embed="rId11">
            <a:extLst>
              <a:ext uri="{28A0092B-C50C-407E-A947-70E740481C1C}">
                <a14:useLocalDpi xmlns:a14="http://schemas.microsoft.com/office/drawing/2010/main" val="0"/>
              </a:ext>
            </a:extLst>
          </a:blip>
          <a:srcRect l="37794" t="23300" r="50387" b="58249"/>
          <a:stretch/>
        </p:blipFill>
        <p:spPr>
          <a:xfrm>
            <a:off x="8876145" y="2119432"/>
            <a:ext cx="1080656" cy="1265383"/>
          </a:xfrm>
          <a:prstGeom prst="rect">
            <a:avLst/>
          </a:prstGeom>
        </p:spPr>
      </p:pic>
      <p:sp>
        <p:nvSpPr>
          <p:cNvPr id="56" name="TextBox 55"/>
          <p:cNvSpPr txBox="1"/>
          <p:nvPr/>
        </p:nvSpPr>
        <p:spPr>
          <a:xfrm>
            <a:off x="1183283" y="5647147"/>
            <a:ext cx="1226298" cy="338554"/>
          </a:xfrm>
          <a:prstGeom prst="rect">
            <a:avLst/>
          </a:prstGeom>
          <a:noFill/>
        </p:spPr>
        <p:txBody>
          <a:bodyPr wrap="none" rtlCol="0">
            <a:spAutoFit/>
          </a:bodyPr>
          <a:lstStyle/>
          <a:p>
            <a:pPr algn="ctr"/>
            <a:r>
              <a:rPr lang="de-DE" sz="1600" dirty="0" smtClean="0"/>
              <a:t>PhD Student</a:t>
            </a:r>
          </a:p>
        </p:txBody>
      </p:sp>
      <p:sp>
        <p:nvSpPr>
          <p:cNvPr id="57" name="Oval 56"/>
          <p:cNvSpPr/>
          <p:nvPr/>
        </p:nvSpPr>
        <p:spPr>
          <a:xfrm>
            <a:off x="6525782" y="4479624"/>
            <a:ext cx="206041" cy="193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Isosceles Triangle 57"/>
          <p:cNvSpPr/>
          <p:nvPr/>
        </p:nvSpPr>
        <p:spPr>
          <a:xfrm>
            <a:off x="6388650" y="4673053"/>
            <a:ext cx="466141" cy="7954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4465914" y="364862"/>
            <a:ext cx="6557564" cy="553998"/>
          </a:xfrm>
          <a:prstGeom prst="rect">
            <a:avLst/>
          </a:prstGeom>
          <a:noFill/>
        </p:spPr>
        <p:txBody>
          <a:bodyPr wrap="none" rtlCol="0">
            <a:spAutoFit/>
          </a:bodyPr>
          <a:lstStyle/>
          <a:p>
            <a:r>
              <a:rPr lang="en-US" sz="3000" b="1" dirty="0" smtClean="0"/>
              <a:t>+ 6 PhD + 2 Post Doc + 1 Master Student</a:t>
            </a:r>
            <a:endParaRPr lang="en-GB" sz="3000" b="1" dirty="0"/>
          </a:p>
        </p:txBody>
      </p:sp>
      <p:sp>
        <p:nvSpPr>
          <p:cNvPr id="60" name="TextBox 59"/>
          <p:cNvSpPr txBox="1"/>
          <p:nvPr/>
        </p:nvSpPr>
        <p:spPr>
          <a:xfrm rot="16200000">
            <a:off x="2872555" y="4909810"/>
            <a:ext cx="1196161" cy="369332"/>
          </a:xfrm>
          <a:prstGeom prst="rect">
            <a:avLst/>
          </a:prstGeom>
          <a:noFill/>
        </p:spPr>
        <p:txBody>
          <a:bodyPr wrap="none" rtlCol="0">
            <a:spAutoFit/>
          </a:bodyPr>
          <a:lstStyle/>
          <a:p>
            <a:pPr algn="ctr"/>
            <a:r>
              <a:rPr lang="de-DE" b="1" dirty="0" smtClean="0">
                <a:solidFill>
                  <a:srgbClr val="C00000"/>
                </a:solidFill>
              </a:rPr>
              <a:t>Lipidomics</a:t>
            </a:r>
          </a:p>
        </p:txBody>
      </p:sp>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l="43910" t="13975" r="38686" b="62435"/>
          <a:stretch/>
        </p:blipFill>
        <p:spPr>
          <a:xfrm>
            <a:off x="1201140" y="4430881"/>
            <a:ext cx="1190584" cy="1210319"/>
          </a:xfrm>
          <a:prstGeom prst="rect">
            <a:avLst/>
          </a:prstGeom>
        </p:spPr>
      </p:pic>
    </p:spTree>
    <p:extLst>
      <p:ext uri="{BB962C8B-B14F-4D97-AF65-F5344CB8AC3E}">
        <p14:creationId xmlns:p14="http://schemas.microsoft.com/office/powerpoint/2010/main" val="14866167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136" y="2294509"/>
            <a:ext cx="5370576" cy="1325563"/>
          </a:xfrm>
        </p:spPr>
        <p:txBody>
          <a:bodyPr/>
          <a:lstStyle/>
          <a:p>
            <a:r>
              <a:rPr lang="de-DE" dirty="0" smtClean="0"/>
              <a:t>Embedding in the 3D</a:t>
            </a:r>
            <a:endParaRPr lang="en-GB" dirty="0"/>
          </a:p>
        </p:txBody>
      </p:sp>
    </p:spTree>
    <p:extLst>
      <p:ext uri="{BB962C8B-B14F-4D97-AF65-F5344CB8AC3E}">
        <p14:creationId xmlns:p14="http://schemas.microsoft.com/office/powerpoint/2010/main" val="2992320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5724" y="146304"/>
            <a:ext cx="7703151" cy="6428232"/>
          </a:xfrm>
          <a:prstGeom prst="rect">
            <a:avLst/>
          </a:prstGeom>
        </p:spPr>
      </p:pic>
    </p:spTree>
    <p:extLst>
      <p:ext uri="{BB962C8B-B14F-4D97-AF65-F5344CB8AC3E}">
        <p14:creationId xmlns:p14="http://schemas.microsoft.com/office/powerpoint/2010/main" val="2097563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2" y="731520"/>
            <a:ext cx="10123832" cy="5358384"/>
          </a:xfrm>
          <a:prstGeom prst="rect">
            <a:avLst/>
          </a:prstGeom>
        </p:spPr>
      </p:pic>
    </p:spTree>
    <p:extLst>
      <p:ext uri="{BB962C8B-B14F-4D97-AF65-F5344CB8AC3E}">
        <p14:creationId xmlns:p14="http://schemas.microsoft.com/office/powerpoint/2010/main" val="30379207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313" y="137160"/>
            <a:ext cx="7998374" cy="6601968"/>
          </a:xfrm>
          <a:prstGeom prst="rect">
            <a:avLst/>
          </a:prstGeom>
        </p:spPr>
      </p:pic>
    </p:spTree>
    <p:extLst>
      <p:ext uri="{BB962C8B-B14F-4D97-AF65-F5344CB8AC3E}">
        <p14:creationId xmlns:p14="http://schemas.microsoft.com/office/powerpoint/2010/main" val="935048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144" y="1102863"/>
            <a:ext cx="10702399" cy="3600986"/>
          </a:xfrm>
          <a:prstGeom prst="rect">
            <a:avLst/>
          </a:prstGeom>
        </p:spPr>
        <p:txBody>
          <a:bodyPr wrap="square">
            <a:spAutoFit/>
          </a:bodyPr>
          <a:lstStyle/>
          <a:p>
            <a:pPr algn="just"/>
            <a:r>
              <a:rPr lang="de-DE" sz="3000" b="1" dirty="0" smtClean="0"/>
              <a:t>Conclusions </a:t>
            </a:r>
          </a:p>
          <a:p>
            <a:pPr algn="just"/>
            <a:endParaRPr lang="de-DE" b="1" dirty="0"/>
          </a:p>
          <a:p>
            <a:pPr algn="just"/>
            <a:endParaRPr lang="de-DE" b="1" dirty="0" smtClean="0"/>
          </a:p>
          <a:p>
            <a:pPr marL="342900" indent="-342900" algn="just">
              <a:buAutoNum type="arabicPeriod"/>
            </a:pPr>
            <a:r>
              <a:rPr lang="en-GB" b="1" dirty="0" smtClean="0"/>
              <a:t>The Intrinsic </a:t>
            </a:r>
            <a:r>
              <a:rPr lang="en-GB" b="1" dirty="0"/>
              <a:t>brain network geometry </a:t>
            </a:r>
            <a:r>
              <a:rPr lang="en-GB" b="1" dirty="0">
                <a:solidFill>
                  <a:srgbClr val="C00000"/>
                </a:solidFill>
              </a:rPr>
              <a:t>relates</a:t>
            </a:r>
            <a:r>
              <a:rPr lang="en-GB" b="1" dirty="0"/>
              <a:t> to neuroanatomy in DTI brain structural connectomes</a:t>
            </a:r>
            <a:endParaRPr lang="de-DE" b="1" dirty="0"/>
          </a:p>
          <a:p>
            <a:pPr marL="342900" indent="-342900" algn="just">
              <a:buAutoNum type="arabicPeriod"/>
            </a:pPr>
            <a:endParaRPr lang="de-DE" dirty="0"/>
          </a:p>
          <a:p>
            <a:pPr marL="342900" indent="-342900" algn="just">
              <a:buAutoNum type="arabicPeriod"/>
            </a:pPr>
            <a:r>
              <a:rPr lang="de-DE" b="1" dirty="0" smtClean="0"/>
              <a:t>Propose the first </a:t>
            </a:r>
            <a:r>
              <a:rPr lang="de-DE" b="1" dirty="0" smtClean="0">
                <a:solidFill>
                  <a:srgbClr val="C00000"/>
                </a:solidFill>
              </a:rPr>
              <a:t>Latent Geometry Markers (LGM)</a:t>
            </a:r>
            <a:r>
              <a:rPr lang="de-DE" b="1" dirty="0" smtClean="0"/>
              <a:t> for brain disease</a:t>
            </a:r>
          </a:p>
          <a:p>
            <a:pPr marL="342900" indent="-342900" algn="just">
              <a:buAutoNum type="arabicPeriod"/>
            </a:pPr>
            <a:endParaRPr lang="de-DE" b="1" dirty="0"/>
          </a:p>
          <a:p>
            <a:pPr marL="342900" indent="-342900" algn="just">
              <a:buAutoNum type="arabicPeriod"/>
            </a:pPr>
            <a:r>
              <a:rPr lang="de-DE" b="1" dirty="0" smtClean="0"/>
              <a:t>Offer a proof of concept that Latent </a:t>
            </a:r>
            <a:r>
              <a:rPr lang="de-DE" b="1" dirty="0"/>
              <a:t>Geometry Markers (</a:t>
            </a:r>
            <a:r>
              <a:rPr lang="de-DE" b="1" dirty="0" smtClean="0"/>
              <a:t>LGM) can play a role in disease quantitative characterization</a:t>
            </a:r>
          </a:p>
          <a:p>
            <a:pPr marL="342900" indent="-342900" algn="just">
              <a:buAutoNum type="arabicPeriod"/>
            </a:pPr>
            <a:endParaRPr lang="de-DE" b="1" dirty="0" smtClean="0"/>
          </a:p>
          <a:p>
            <a:pPr marL="342900" indent="-342900" algn="just">
              <a:buAutoNum type="arabicPeriod"/>
            </a:pPr>
            <a:r>
              <a:rPr lang="de-DE" b="1" dirty="0" smtClean="0"/>
              <a:t>We have a further confirmation that Coalescent embedding (based on nonlinear dimension redaction by spectral analysis) works better than Hypermap (based on MLE)</a:t>
            </a:r>
          </a:p>
        </p:txBody>
      </p:sp>
    </p:spTree>
    <p:extLst>
      <p:ext uri="{BB962C8B-B14F-4D97-AF65-F5344CB8AC3E}">
        <p14:creationId xmlns:p14="http://schemas.microsoft.com/office/powerpoint/2010/main" val="1956357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91655" y="2597486"/>
            <a:ext cx="7869115" cy="1481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rgbClr val="CC0000"/>
                </a:solidFill>
              </a:rPr>
              <a:t>Local Community Paradigm </a:t>
            </a:r>
          </a:p>
          <a:p>
            <a:pPr algn="ctr"/>
            <a:r>
              <a:rPr lang="en-US" sz="4000" i="1" dirty="0" smtClean="0"/>
              <a:t>Brain-network bioinspired computing</a:t>
            </a:r>
          </a:p>
          <a:p>
            <a:pPr algn="ctr"/>
            <a:endParaRPr lang="en-US" sz="4000" i="1" dirty="0"/>
          </a:p>
        </p:txBody>
      </p:sp>
    </p:spTree>
    <p:extLst>
      <p:ext uri="{BB962C8B-B14F-4D97-AF65-F5344CB8AC3E}">
        <p14:creationId xmlns:p14="http://schemas.microsoft.com/office/powerpoint/2010/main" val="37375903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nald Heb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540" y="594501"/>
            <a:ext cx="3229651" cy="41524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0481" y="4866541"/>
            <a:ext cx="3391711" cy="923330"/>
          </a:xfrm>
          <a:prstGeom prst="rect">
            <a:avLst/>
          </a:prstGeom>
        </p:spPr>
        <p:txBody>
          <a:bodyPr wrap="square">
            <a:spAutoFit/>
          </a:bodyPr>
          <a:lstStyle/>
          <a:p>
            <a:pPr algn="ctr"/>
            <a:r>
              <a:rPr lang="en-GB" b="1" dirty="0"/>
              <a:t>Donald </a:t>
            </a:r>
            <a:r>
              <a:rPr lang="en-GB" b="1" dirty="0" err="1"/>
              <a:t>Olding</a:t>
            </a:r>
            <a:r>
              <a:rPr lang="en-GB" b="1" dirty="0"/>
              <a:t> Hebb</a:t>
            </a:r>
            <a:r>
              <a:rPr lang="en-GB" dirty="0"/>
              <a:t> </a:t>
            </a:r>
          </a:p>
          <a:p>
            <a:pPr algn="ctr"/>
            <a:r>
              <a:rPr lang="en-GB" dirty="0" smtClean="0"/>
              <a:t> </a:t>
            </a:r>
            <a:r>
              <a:rPr lang="en-GB" dirty="0"/>
              <a:t>(July 22, 1904 – August 20, 1985</a:t>
            </a:r>
            <a:r>
              <a:rPr lang="en-GB" dirty="0" smtClean="0"/>
              <a:t>)</a:t>
            </a:r>
          </a:p>
          <a:p>
            <a:pPr algn="ctr"/>
            <a:r>
              <a:rPr lang="en-GB" dirty="0" smtClean="0"/>
              <a:t> </a:t>
            </a:r>
            <a:r>
              <a:rPr lang="en-GB" dirty="0"/>
              <a:t>psychologist </a:t>
            </a:r>
          </a:p>
        </p:txBody>
      </p:sp>
      <p:sp>
        <p:nvSpPr>
          <p:cNvPr id="3" name="Rectangle 2"/>
          <p:cNvSpPr/>
          <p:nvPr/>
        </p:nvSpPr>
        <p:spPr>
          <a:xfrm>
            <a:off x="5265907" y="584773"/>
            <a:ext cx="6096000" cy="1200329"/>
          </a:xfrm>
          <a:prstGeom prst="rect">
            <a:avLst/>
          </a:prstGeom>
        </p:spPr>
        <p:txBody>
          <a:bodyPr>
            <a:spAutoFit/>
          </a:bodyPr>
          <a:lstStyle/>
          <a:p>
            <a:r>
              <a:rPr lang="en-GB" dirty="0"/>
              <a:t>He is best known for his theory of </a:t>
            </a:r>
            <a:r>
              <a:rPr lang="en-GB" b="1" dirty="0" err="1"/>
              <a:t>Hebbian</a:t>
            </a:r>
            <a:r>
              <a:rPr lang="en-GB" b="1" dirty="0"/>
              <a:t> learning</a:t>
            </a:r>
            <a:r>
              <a:rPr lang="en-GB" dirty="0"/>
              <a:t>, which he introduced in his classic 1949 work </a:t>
            </a:r>
            <a:r>
              <a:rPr lang="en-GB" b="1" i="1" dirty="0"/>
              <a:t>The Organization of </a:t>
            </a:r>
            <a:r>
              <a:rPr lang="en-GB" b="1" i="1" dirty="0" err="1"/>
              <a:t>Behavior</a:t>
            </a:r>
            <a:r>
              <a:rPr lang="en-GB" dirty="0" smtClean="0"/>
              <a:t>. </a:t>
            </a:r>
            <a:r>
              <a:rPr lang="en-GB" dirty="0"/>
              <a:t>He has been described as the father of neuropsychology and </a:t>
            </a:r>
            <a:r>
              <a:rPr lang="en-GB" b="1" dirty="0"/>
              <a:t>neural networks</a:t>
            </a:r>
            <a:r>
              <a:rPr lang="en-GB" dirty="0" smtClean="0"/>
              <a:t>.</a:t>
            </a:r>
            <a:endParaRPr lang="en-GB" dirty="0"/>
          </a:p>
        </p:txBody>
      </p:sp>
      <p:sp>
        <p:nvSpPr>
          <p:cNvPr id="4" name="Rectangle 3"/>
          <p:cNvSpPr/>
          <p:nvPr/>
        </p:nvSpPr>
        <p:spPr>
          <a:xfrm>
            <a:off x="6269883" y="2301374"/>
            <a:ext cx="4224233" cy="369332"/>
          </a:xfrm>
          <a:prstGeom prst="rect">
            <a:avLst/>
          </a:prstGeom>
        </p:spPr>
        <p:txBody>
          <a:bodyPr wrap="none">
            <a:spAutoFit/>
          </a:bodyPr>
          <a:lstStyle/>
          <a:p>
            <a:r>
              <a:rPr lang="en-GB" dirty="0">
                <a:solidFill>
                  <a:srgbClr val="FF0000"/>
                </a:solidFill>
                <a:latin typeface="Arial" panose="020B0604020202020204" pitchFamily="34" charset="0"/>
                <a:ea typeface="Times New Roman" panose="02020603050405020304" pitchFamily="18" charset="0"/>
              </a:rPr>
              <a:t>neurons that fire together wire together </a:t>
            </a:r>
            <a:endParaRPr lang="en-GB" dirty="0"/>
          </a:p>
        </p:txBody>
      </p:sp>
      <p:cxnSp>
        <p:nvCxnSpPr>
          <p:cNvPr id="6" name="Straight Arrow Connector 5"/>
          <p:cNvCxnSpPr/>
          <p:nvPr/>
        </p:nvCxnSpPr>
        <p:spPr>
          <a:xfrm flipH="1">
            <a:off x="7403469" y="3384104"/>
            <a:ext cx="923191" cy="13628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9883" y="4679966"/>
            <a:ext cx="2127739" cy="1200329"/>
          </a:xfrm>
          <a:prstGeom prst="rect">
            <a:avLst/>
          </a:prstGeom>
        </p:spPr>
        <p:txBody>
          <a:bodyPr wrap="square">
            <a:spAutoFit/>
          </a:bodyPr>
          <a:lstStyle/>
          <a:p>
            <a:pPr algn="ctr"/>
            <a:r>
              <a:rPr lang="de-DE" dirty="0"/>
              <a:t>c</a:t>
            </a:r>
            <a:r>
              <a:rPr lang="de-DE" dirty="0" smtClean="0"/>
              <a:t>hanging </a:t>
            </a:r>
          </a:p>
          <a:p>
            <a:pPr algn="ctr"/>
            <a:r>
              <a:rPr lang="de-DE" dirty="0" smtClean="0"/>
              <a:t>weightes of the links</a:t>
            </a:r>
          </a:p>
          <a:p>
            <a:pPr algn="ctr"/>
            <a:r>
              <a:rPr lang="de-DE" b="1" dirty="0" smtClean="0"/>
              <a:t>MOST USED </a:t>
            </a:r>
          </a:p>
          <a:p>
            <a:pPr algn="ctr"/>
            <a:endParaRPr lang="en-GB" dirty="0"/>
          </a:p>
        </p:txBody>
      </p:sp>
      <p:cxnSp>
        <p:nvCxnSpPr>
          <p:cNvPr id="8" name="Straight Arrow Connector 7"/>
          <p:cNvCxnSpPr/>
          <p:nvPr/>
        </p:nvCxnSpPr>
        <p:spPr>
          <a:xfrm>
            <a:off x="8687144" y="3384104"/>
            <a:ext cx="1081455" cy="13628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774446" y="4750305"/>
            <a:ext cx="2468698" cy="1200329"/>
          </a:xfrm>
          <a:prstGeom prst="rect">
            <a:avLst/>
          </a:prstGeom>
        </p:spPr>
        <p:txBody>
          <a:bodyPr wrap="square">
            <a:spAutoFit/>
          </a:bodyPr>
          <a:lstStyle/>
          <a:p>
            <a:pPr algn="ctr"/>
            <a:r>
              <a:rPr lang="de-DE" dirty="0" smtClean="0"/>
              <a:t>Adding </a:t>
            </a:r>
          </a:p>
          <a:p>
            <a:pPr algn="ctr"/>
            <a:r>
              <a:rPr lang="de-DE" dirty="0" smtClean="0"/>
              <a:t>new links</a:t>
            </a:r>
          </a:p>
          <a:p>
            <a:pPr algn="ctr"/>
            <a:r>
              <a:rPr lang="de-DE" b="1" dirty="0" smtClean="0"/>
              <a:t>NEGLETED</a:t>
            </a:r>
          </a:p>
          <a:p>
            <a:pPr algn="ctr"/>
            <a:r>
              <a:rPr lang="de-DE" dirty="0" smtClean="0"/>
              <a:t>(</a:t>
            </a:r>
            <a:r>
              <a:rPr lang="de-DE" dirty="0" smtClean="0">
                <a:solidFill>
                  <a:srgbClr val="FF0000"/>
                </a:solidFill>
              </a:rPr>
              <a:t>epitopological learning</a:t>
            </a:r>
            <a:r>
              <a:rPr lang="de-DE" dirty="0" smtClean="0"/>
              <a:t>) </a:t>
            </a:r>
          </a:p>
        </p:txBody>
      </p:sp>
      <p:sp>
        <p:nvSpPr>
          <p:cNvPr id="14" name="Rectangle 13"/>
          <p:cNvSpPr/>
          <p:nvPr/>
        </p:nvSpPr>
        <p:spPr>
          <a:xfrm>
            <a:off x="7403469" y="2993835"/>
            <a:ext cx="2127739" cy="646331"/>
          </a:xfrm>
          <a:prstGeom prst="rect">
            <a:avLst/>
          </a:prstGeom>
        </p:spPr>
        <p:txBody>
          <a:bodyPr wrap="square">
            <a:spAutoFit/>
          </a:bodyPr>
          <a:lstStyle/>
          <a:p>
            <a:pPr algn="ctr"/>
            <a:r>
              <a:rPr lang="de-DE" dirty="0"/>
              <a:t>n</a:t>
            </a:r>
            <a:r>
              <a:rPr lang="de-DE" dirty="0" smtClean="0"/>
              <a:t>etwork learning </a:t>
            </a:r>
          </a:p>
          <a:p>
            <a:pPr algn="ctr"/>
            <a:endParaRPr lang="en-GB" dirty="0"/>
          </a:p>
        </p:txBody>
      </p:sp>
    </p:spTree>
    <p:extLst>
      <p:ext uri="{BB962C8B-B14F-4D97-AF65-F5344CB8AC3E}">
        <p14:creationId xmlns:p14="http://schemas.microsoft.com/office/powerpoint/2010/main" val="424343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39" t="13428" r="25918" b="17823"/>
          <a:stretch/>
        </p:blipFill>
        <p:spPr bwMode="auto">
          <a:xfrm>
            <a:off x="2209800" y="253497"/>
            <a:ext cx="7586930" cy="622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14935" y="1125379"/>
            <a:ext cx="2514600" cy="492443"/>
          </a:xfrm>
          <a:prstGeom prst="rect">
            <a:avLst/>
          </a:prstGeom>
        </p:spPr>
        <p:txBody>
          <a:bodyPr wrap="square">
            <a:spAutoFit/>
          </a:bodyPr>
          <a:lstStyle/>
          <a:p>
            <a:pPr algn="ctr"/>
            <a:r>
              <a:rPr lang="en-US" sz="2600" dirty="0">
                <a:solidFill>
                  <a:srgbClr val="C00000"/>
                </a:solidFill>
              </a:rPr>
              <a:t>Apr 2013</a:t>
            </a:r>
          </a:p>
        </p:txBody>
      </p:sp>
      <p:sp>
        <p:nvSpPr>
          <p:cNvPr id="4" name="Rounded Rectangle 3"/>
          <p:cNvSpPr/>
          <p:nvPr/>
        </p:nvSpPr>
        <p:spPr>
          <a:xfrm>
            <a:off x="4948336" y="1201579"/>
            <a:ext cx="1418699" cy="41624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77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370" y="1406769"/>
            <a:ext cx="7766353" cy="3981452"/>
          </a:xfrm>
          <a:prstGeom prst="rect">
            <a:avLst/>
          </a:prstGeom>
        </p:spPr>
      </p:pic>
    </p:spTree>
    <p:extLst>
      <p:ext uri="{BB962C8B-B14F-4D97-AF65-F5344CB8AC3E}">
        <p14:creationId xmlns:p14="http://schemas.microsoft.com/office/powerpoint/2010/main" val="3950087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811" y="1106865"/>
            <a:ext cx="4899804" cy="4899804"/>
          </a:xfrm>
          <a:prstGeom prst="rect">
            <a:avLst/>
          </a:prstGeom>
        </p:spPr>
      </p:pic>
      <p:grpSp>
        <p:nvGrpSpPr>
          <p:cNvPr id="9" name="Group 8"/>
          <p:cNvGrpSpPr>
            <a:grpSpLocks noChangeAspect="1"/>
          </p:cNvGrpSpPr>
          <p:nvPr/>
        </p:nvGrpSpPr>
        <p:grpSpPr>
          <a:xfrm>
            <a:off x="1261182" y="2212674"/>
            <a:ext cx="3571335" cy="3467172"/>
            <a:chOff x="1624642" y="282583"/>
            <a:chExt cx="2415396" cy="2344948"/>
          </a:xfrm>
        </p:grpSpPr>
        <p:pic>
          <p:nvPicPr>
            <p:cNvPr id="10" name="Picture 8" descr="F:\ricerca1\matlab\gregorio\Scientific Reports 2013\Scientific reports - rev1\Final Submission and code $$$ april 2013\01 april 2013 - galley proof\300dpi\Figure 1 - cannistraci et al.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736" t="12402" r="-494" b="40006"/>
            <a:stretch/>
          </p:blipFill>
          <p:spPr bwMode="auto">
            <a:xfrm>
              <a:off x="1624642" y="282583"/>
              <a:ext cx="2415396" cy="228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76600" y="533400"/>
              <a:ext cx="731850" cy="369332"/>
            </a:xfrm>
            <a:prstGeom prst="rect">
              <a:avLst/>
            </a:prstGeom>
            <a:solidFill>
              <a:schemeClr val="bg1"/>
            </a:solidFill>
          </p:spPr>
          <p:txBody>
            <a:bodyPr wrap="square" rtlCol="0">
              <a:spAutoFit/>
            </a:bodyPr>
            <a:lstStyle/>
            <a:p>
              <a:endParaRPr lang="en-GB" dirty="0"/>
            </a:p>
          </p:txBody>
        </p:sp>
        <p:sp>
          <p:nvSpPr>
            <p:cNvPr id="12" name="TextBox 11"/>
            <p:cNvSpPr txBox="1"/>
            <p:nvPr/>
          </p:nvSpPr>
          <p:spPr>
            <a:xfrm>
              <a:off x="2004225" y="1981200"/>
              <a:ext cx="1454925" cy="646331"/>
            </a:xfrm>
            <a:prstGeom prst="rect">
              <a:avLst/>
            </a:prstGeom>
            <a:solidFill>
              <a:schemeClr val="bg1"/>
            </a:solidFill>
          </p:spPr>
          <p:txBody>
            <a:bodyPr wrap="square" rtlCol="0">
              <a:spAutoFit/>
            </a:bodyPr>
            <a:lstStyle/>
            <a:p>
              <a:endParaRPr lang="en-US" dirty="0"/>
            </a:p>
            <a:p>
              <a:endParaRPr lang="en-US" dirty="0"/>
            </a:p>
          </p:txBody>
        </p:sp>
        <p:sp>
          <p:nvSpPr>
            <p:cNvPr id="13" name="TextBox 12"/>
            <p:cNvSpPr txBox="1"/>
            <p:nvPr/>
          </p:nvSpPr>
          <p:spPr>
            <a:xfrm>
              <a:off x="1693454" y="1752600"/>
              <a:ext cx="363946" cy="369332"/>
            </a:xfrm>
            <a:prstGeom prst="rect">
              <a:avLst/>
            </a:prstGeom>
            <a:noFill/>
          </p:spPr>
          <p:txBody>
            <a:bodyPr wrap="none" rtlCol="0">
              <a:spAutoFit/>
            </a:bodyPr>
            <a:lstStyle/>
            <a:p>
              <a:r>
                <a:rPr lang="en-US" dirty="0"/>
                <a:t>e</a:t>
              </a:r>
              <a:r>
                <a:rPr lang="en-US" baseline="-25000" dirty="0"/>
                <a:t>x</a:t>
              </a:r>
              <a:endParaRPr lang="en-GB" baseline="-25000" dirty="0"/>
            </a:p>
          </p:txBody>
        </p:sp>
        <p:sp>
          <p:nvSpPr>
            <p:cNvPr id="14" name="TextBox 13"/>
            <p:cNvSpPr txBox="1"/>
            <p:nvPr/>
          </p:nvSpPr>
          <p:spPr>
            <a:xfrm>
              <a:off x="3306750" y="1752600"/>
              <a:ext cx="367537" cy="369332"/>
            </a:xfrm>
            <a:prstGeom prst="rect">
              <a:avLst/>
            </a:prstGeom>
            <a:noFill/>
          </p:spPr>
          <p:txBody>
            <a:bodyPr wrap="none" rtlCol="0">
              <a:spAutoFit/>
            </a:bodyPr>
            <a:lstStyle/>
            <a:p>
              <a:r>
                <a:rPr lang="en-US" dirty="0" err="1"/>
                <a:t>e</a:t>
              </a:r>
              <a:r>
                <a:rPr lang="en-US" baseline="-25000" dirty="0" err="1"/>
                <a:t>y</a:t>
              </a:r>
              <a:endParaRPr lang="en-GB" baseline="-25000" dirty="0"/>
            </a:p>
          </p:txBody>
        </p:sp>
      </p:grpSp>
      <p:sp>
        <p:nvSpPr>
          <p:cNvPr id="15" name="Rectangle 14"/>
          <p:cNvSpPr/>
          <p:nvPr/>
        </p:nvSpPr>
        <p:spPr>
          <a:xfrm>
            <a:off x="7967137" y="531134"/>
            <a:ext cx="2097152" cy="461665"/>
          </a:xfrm>
          <a:prstGeom prst="rect">
            <a:avLst/>
          </a:prstGeom>
        </p:spPr>
        <p:txBody>
          <a:bodyPr wrap="square">
            <a:spAutoFit/>
          </a:bodyPr>
          <a:lstStyle/>
          <a:p>
            <a:r>
              <a:rPr lang="en-GB" sz="2400" b="1" dirty="0"/>
              <a:t>Bipartite graph</a:t>
            </a:r>
          </a:p>
        </p:txBody>
      </p:sp>
      <p:sp>
        <p:nvSpPr>
          <p:cNvPr id="16" name="Rectangle 15"/>
          <p:cNvSpPr/>
          <p:nvPr/>
        </p:nvSpPr>
        <p:spPr>
          <a:xfrm>
            <a:off x="1822422" y="5882873"/>
            <a:ext cx="2097152" cy="461665"/>
          </a:xfrm>
          <a:prstGeom prst="rect">
            <a:avLst/>
          </a:prstGeom>
        </p:spPr>
        <p:txBody>
          <a:bodyPr wrap="square">
            <a:spAutoFit/>
          </a:bodyPr>
          <a:lstStyle/>
          <a:p>
            <a:r>
              <a:rPr lang="de-DE" sz="2400" b="1" dirty="0" smtClean="0"/>
              <a:t>Triadic closure</a:t>
            </a:r>
            <a:endParaRPr lang="en-GB" sz="2400" b="1" dirty="0"/>
          </a:p>
        </p:txBody>
      </p:sp>
      <p:sp>
        <p:nvSpPr>
          <p:cNvPr id="17" name="Rectangle 16"/>
          <p:cNvSpPr/>
          <p:nvPr/>
        </p:nvSpPr>
        <p:spPr>
          <a:xfrm>
            <a:off x="1541861" y="504101"/>
            <a:ext cx="2617334" cy="461665"/>
          </a:xfrm>
          <a:prstGeom prst="rect">
            <a:avLst/>
          </a:prstGeom>
        </p:spPr>
        <p:txBody>
          <a:bodyPr wrap="square">
            <a:spAutoFit/>
          </a:bodyPr>
          <a:lstStyle/>
          <a:p>
            <a:r>
              <a:rPr lang="en-GB" sz="2400" b="1" dirty="0" smtClean="0"/>
              <a:t>Monopartite </a:t>
            </a:r>
            <a:r>
              <a:rPr lang="en-GB" sz="2400" b="1" dirty="0"/>
              <a:t>graph</a:t>
            </a:r>
          </a:p>
        </p:txBody>
      </p:sp>
      <p:sp>
        <p:nvSpPr>
          <p:cNvPr id="18" name="Rectangle 17"/>
          <p:cNvSpPr/>
          <p:nvPr/>
        </p:nvSpPr>
        <p:spPr>
          <a:xfrm>
            <a:off x="8105277" y="5882872"/>
            <a:ext cx="2097152" cy="461665"/>
          </a:xfrm>
          <a:prstGeom prst="rect">
            <a:avLst/>
          </a:prstGeom>
        </p:spPr>
        <p:txBody>
          <a:bodyPr wrap="square">
            <a:spAutoFit/>
          </a:bodyPr>
          <a:lstStyle/>
          <a:p>
            <a:r>
              <a:rPr lang="de-DE" sz="2400" b="1" dirty="0" smtClean="0"/>
              <a:t>Triadic closure</a:t>
            </a:r>
            <a:endParaRPr lang="en-GB" sz="2400" b="1" dirty="0"/>
          </a:p>
        </p:txBody>
      </p:sp>
      <p:sp>
        <p:nvSpPr>
          <p:cNvPr id="19" name="Multiply 18"/>
          <p:cNvSpPr/>
          <p:nvPr/>
        </p:nvSpPr>
        <p:spPr>
          <a:xfrm>
            <a:off x="8620539" y="5679846"/>
            <a:ext cx="914400" cy="914400"/>
          </a:xfrm>
          <a:prstGeom prst="mathMultiply">
            <a:avLst>
              <a:gd name="adj1" fmla="val 441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387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sz="quarter"/>
          </p:nvPr>
        </p:nvSpPr>
        <p:spPr>
          <a:xfrm>
            <a:off x="216877" y="160593"/>
            <a:ext cx="5562600" cy="838200"/>
          </a:xfrm>
        </p:spPr>
        <p:txBody>
          <a:bodyPr>
            <a:normAutofit/>
          </a:bodyPr>
          <a:lstStyle/>
          <a:p>
            <a:pPr eaLnBrk="1" hangingPunct="1"/>
            <a:r>
              <a:rPr lang="en-US" sz="3600" dirty="0" smtClean="0">
                <a:solidFill>
                  <a:srgbClr val="CC0000"/>
                </a:solidFill>
              </a:rPr>
              <a:t>Acknowledgments</a:t>
            </a:r>
            <a:endParaRPr lang="en-US" sz="3600" dirty="0">
              <a:solidFill>
                <a:srgbClr val="CC0000"/>
              </a:solidFill>
            </a:endParaRPr>
          </a:p>
        </p:txBody>
      </p:sp>
      <p:sp>
        <p:nvSpPr>
          <p:cNvPr id="54285" name="Text Box 13"/>
          <p:cNvSpPr txBox="1">
            <a:spLocks noChangeArrowheads="1"/>
          </p:cNvSpPr>
          <p:nvPr/>
        </p:nvSpPr>
        <p:spPr bwMode="auto">
          <a:xfrm>
            <a:off x="9008067" y="1963615"/>
            <a:ext cx="2757486"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700" b="0" dirty="0">
                <a:solidFill>
                  <a:srgbClr val="C00000"/>
                </a:solidFill>
                <a:latin typeface="Arial" charset="0"/>
              </a:rPr>
              <a:t>Franco Maria </a:t>
            </a:r>
            <a:r>
              <a:rPr lang="en-US" sz="1700" b="0" dirty="0" err="1">
                <a:solidFill>
                  <a:srgbClr val="C00000"/>
                </a:solidFill>
                <a:latin typeface="Arial" charset="0"/>
              </a:rPr>
              <a:t>Montevecchi</a:t>
            </a:r>
            <a:endParaRPr lang="en-US" sz="1700" b="0" dirty="0">
              <a:solidFill>
                <a:srgbClr val="C00000"/>
              </a:solidFill>
              <a:latin typeface="Arial" charset="0"/>
            </a:endParaRPr>
          </a:p>
          <a:p>
            <a:pPr eaLnBrk="1" hangingPunct="1"/>
            <a:r>
              <a:rPr lang="en-US" sz="1700" b="0" dirty="0">
                <a:solidFill>
                  <a:srgbClr val="C00000"/>
                </a:solidFill>
                <a:latin typeface="Arial" charset="0"/>
              </a:rPr>
              <a:t>Antonio </a:t>
            </a:r>
            <a:r>
              <a:rPr lang="en-US" sz="1700" b="0" dirty="0" err="1">
                <a:solidFill>
                  <a:srgbClr val="C00000"/>
                </a:solidFill>
                <a:latin typeface="Arial" charset="0"/>
              </a:rPr>
              <a:t>Malgaroli</a:t>
            </a:r>
            <a:endParaRPr lang="en-US" sz="1700" b="0" dirty="0">
              <a:solidFill>
                <a:srgbClr val="C00000"/>
              </a:solidFill>
              <a:latin typeface="Arial" charset="0"/>
            </a:endParaRPr>
          </a:p>
          <a:p>
            <a:pPr eaLnBrk="1" hangingPunct="1"/>
            <a:r>
              <a:rPr lang="en-US" sz="1700" b="0" dirty="0">
                <a:solidFill>
                  <a:srgbClr val="C00000"/>
                </a:solidFill>
                <a:latin typeface="Arial" charset="0"/>
              </a:rPr>
              <a:t>Massimo </a:t>
            </a:r>
            <a:r>
              <a:rPr lang="en-US" sz="1700" b="0" dirty="0" err="1" smtClean="0">
                <a:solidFill>
                  <a:srgbClr val="C00000"/>
                </a:solidFill>
                <a:latin typeface="Arial" charset="0"/>
              </a:rPr>
              <a:t>Alessio</a:t>
            </a:r>
            <a:endParaRPr lang="en-US" sz="1700" b="0" dirty="0" smtClean="0">
              <a:solidFill>
                <a:srgbClr val="C00000"/>
              </a:solidFill>
              <a:latin typeface="Arial" charset="0"/>
            </a:endParaRPr>
          </a:p>
          <a:p>
            <a:pPr eaLnBrk="1" hangingPunct="1"/>
            <a:r>
              <a:rPr lang="en-US" sz="1700" b="0" dirty="0" smtClean="0">
                <a:solidFill>
                  <a:srgbClr val="C00000"/>
                </a:solidFill>
                <a:latin typeface="Arial" charset="0"/>
              </a:rPr>
              <a:t>Enrico </a:t>
            </a:r>
            <a:r>
              <a:rPr lang="en-US" sz="1700" b="0" dirty="0" err="1" smtClean="0">
                <a:solidFill>
                  <a:srgbClr val="C00000"/>
                </a:solidFill>
                <a:latin typeface="Arial" charset="0"/>
              </a:rPr>
              <a:t>Ammirati</a:t>
            </a:r>
            <a:endParaRPr lang="en-US" sz="1700" b="0" dirty="0" smtClean="0">
              <a:solidFill>
                <a:srgbClr val="C00000"/>
              </a:solidFill>
              <a:latin typeface="Arial" charset="0"/>
            </a:endParaRPr>
          </a:p>
          <a:p>
            <a:pPr eaLnBrk="1" hangingPunct="1"/>
            <a:r>
              <a:rPr lang="en-US" sz="1700" b="0" dirty="0">
                <a:solidFill>
                  <a:srgbClr val="C00000"/>
                </a:solidFill>
                <a:latin typeface="Arial" charset="0"/>
              </a:rPr>
              <a:t>Antonio Zippo</a:t>
            </a:r>
          </a:p>
          <a:p>
            <a:pPr eaLnBrk="1" hangingPunct="1"/>
            <a:r>
              <a:rPr lang="en-US" sz="1700" b="0" dirty="0" smtClean="0">
                <a:solidFill>
                  <a:srgbClr val="C00000"/>
                </a:solidFill>
                <a:latin typeface="Arial" charset="0"/>
              </a:rPr>
              <a:t>Trey </a:t>
            </a:r>
            <a:r>
              <a:rPr lang="en-US" sz="1700" b="0" dirty="0" err="1">
                <a:solidFill>
                  <a:srgbClr val="C00000"/>
                </a:solidFill>
                <a:latin typeface="Arial" charset="0"/>
              </a:rPr>
              <a:t>Ideker</a:t>
            </a:r>
            <a:endParaRPr lang="en-US" sz="1700" b="0" dirty="0">
              <a:solidFill>
                <a:srgbClr val="C00000"/>
              </a:solidFill>
              <a:latin typeface="Arial" charset="0"/>
            </a:endParaRPr>
          </a:p>
          <a:p>
            <a:pPr eaLnBrk="1" hangingPunct="1"/>
            <a:r>
              <a:rPr lang="en-US" sz="1700" b="0" dirty="0">
                <a:solidFill>
                  <a:srgbClr val="C00000"/>
                </a:solidFill>
                <a:latin typeface="Arial" charset="0"/>
              </a:rPr>
              <a:t>Timothy </a:t>
            </a:r>
            <a:r>
              <a:rPr lang="en-US" sz="1700" b="0" dirty="0" err="1">
                <a:solidFill>
                  <a:srgbClr val="C00000"/>
                </a:solidFill>
                <a:latin typeface="Arial" charset="0"/>
              </a:rPr>
              <a:t>Ravasi</a:t>
            </a:r>
            <a:endParaRPr lang="en-US" sz="1700" b="0" dirty="0">
              <a:solidFill>
                <a:srgbClr val="C00000"/>
              </a:solidFill>
              <a:latin typeface="Arial" charset="0"/>
            </a:endParaRPr>
          </a:p>
          <a:p>
            <a:pPr eaLnBrk="1" hangingPunct="1"/>
            <a:r>
              <a:rPr lang="en-US" sz="1700" b="0" dirty="0">
                <a:solidFill>
                  <a:srgbClr val="C00000"/>
                </a:solidFill>
                <a:latin typeface="Arial" charset="0"/>
              </a:rPr>
              <a:t>Gregorio Alanis-</a:t>
            </a:r>
            <a:r>
              <a:rPr lang="en-US" sz="1700" b="0" dirty="0" err="1">
                <a:solidFill>
                  <a:srgbClr val="C00000"/>
                </a:solidFill>
                <a:latin typeface="Arial" charset="0"/>
              </a:rPr>
              <a:t>Lobato</a:t>
            </a:r>
            <a:endParaRPr lang="en-US" sz="1700" b="0" dirty="0">
              <a:solidFill>
                <a:srgbClr val="C00000"/>
              </a:solidFill>
              <a:latin typeface="Arial" charset="0"/>
            </a:endParaRPr>
          </a:p>
          <a:p>
            <a:pPr eaLnBrk="1" hangingPunct="1"/>
            <a:r>
              <a:rPr lang="en-US" sz="1700" b="0" dirty="0">
                <a:solidFill>
                  <a:srgbClr val="C00000"/>
                </a:solidFill>
                <a:latin typeface="Arial" charset="0"/>
              </a:rPr>
              <a:t>Vladimir </a:t>
            </a:r>
            <a:r>
              <a:rPr lang="en-US" sz="1700" b="0" dirty="0" err="1">
                <a:solidFill>
                  <a:srgbClr val="C00000"/>
                </a:solidFill>
                <a:latin typeface="Arial" charset="0"/>
              </a:rPr>
              <a:t>Bajic</a:t>
            </a:r>
            <a:endParaRPr lang="en-US" sz="1700" b="0" dirty="0">
              <a:solidFill>
                <a:srgbClr val="C00000"/>
              </a:solidFill>
              <a:latin typeface="Arial" charset="0"/>
            </a:endParaRPr>
          </a:p>
          <a:p>
            <a:pPr eaLnBrk="1" hangingPunct="1"/>
            <a:r>
              <a:rPr lang="en-US" sz="1700" b="0" dirty="0" err="1">
                <a:solidFill>
                  <a:srgbClr val="C00000"/>
                </a:solidFill>
                <a:latin typeface="Arial" charset="0"/>
              </a:rPr>
              <a:t>Tanja</a:t>
            </a:r>
            <a:r>
              <a:rPr lang="en-US" sz="1700" b="0" dirty="0">
                <a:solidFill>
                  <a:srgbClr val="C00000"/>
                </a:solidFill>
                <a:latin typeface="Arial" charset="0"/>
              </a:rPr>
              <a:t> </a:t>
            </a:r>
            <a:r>
              <a:rPr lang="en-US" sz="1700" b="0" dirty="0" err="1">
                <a:solidFill>
                  <a:srgbClr val="C00000"/>
                </a:solidFill>
                <a:latin typeface="Arial" charset="0"/>
              </a:rPr>
              <a:t>Kunej</a:t>
            </a:r>
            <a:endParaRPr lang="en-US" sz="1700" b="0" dirty="0">
              <a:solidFill>
                <a:srgbClr val="C00000"/>
              </a:solidFill>
              <a:latin typeface="Arial" charset="0"/>
            </a:endParaRPr>
          </a:p>
          <a:p>
            <a:pPr eaLnBrk="1" hangingPunct="1"/>
            <a:r>
              <a:rPr lang="en-US" sz="1700" b="0" dirty="0">
                <a:solidFill>
                  <a:srgbClr val="C00000"/>
                </a:solidFill>
                <a:latin typeface="Arial" charset="0"/>
              </a:rPr>
              <a:t>Pierre </a:t>
            </a:r>
            <a:r>
              <a:rPr lang="en-US" sz="1700" b="0" dirty="0" err="1">
                <a:solidFill>
                  <a:srgbClr val="C00000"/>
                </a:solidFill>
                <a:latin typeface="Arial" charset="0"/>
              </a:rPr>
              <a:t>Magistetti</a:t>
            </a:r>
            <a:endParaRPr lang="en-US" sz="1700" b="0" dirty="0">
              <a:solidFill>
                <a:srgbClr val="C00000"/>
              </a:solidFill>
              <a:latin typeface="Arial" charset="0"/>
            </a:endParaRPr>
          </a:p>
          <a:p>
            <a:pPr eaLnBrk="1" hangingPunct="1"/>
            <a:r>
              <a:rPr lang="en-US" sz="1700" b="0" dirty="0">
                <a:solidFill>
                  <a:srgbClr val="C00000"/>
                </a:solidFill>
                <a:latin typeface="Arial" charset="0"/>
              </a:rPr>
              <a:t>Michael </a:t>
            </a:r>
            <a:r>
              <a:rPr lang="en-US" sz="1700" b="0" dirty="0" smtClean="0">
                <a:solidFill>
                  <a:srgbClr val="C00000"/>
                </a:solidFill>
                <a:latin typeface="Arial" charset="0"/>
              </a:rPr>
              <a:t>Schroeder</a:t>
            </a:r>
            <a:endParaRPr lang="en-US" sz="1700" b="0" dirty="0">
              <a:solidFill>
                <a:srgbClr val="C00000"/>
              </a:solidFill>
              <a:latin typeface="Arial" charset="0"/>
            </a:endParaRPr>
          </a:p>
        </p:txBody>
      </p:sp>
      <p:sp>
        <p:nvSpPr>
          <p:cNvPr id="11" name="Rectangle 10"/>
          <p:cNvSpPr/>
          <p:nvPr/>
        </p:nvSpPr>
        <p:spPr>
          <a:xfrm>
            <a:off x="597877" y="1834177"/>
            <a:ext cx="7543800" cy="4078039"/>
          </a:xfrm>
          <a:prstGeom prst="rect">
            <a:avLst/>
          </a:prstGeom>
        </p:spPr>
        <p:txBody>
          <a:bodyPr wrap="square">
            <a:spAutoFit/>
          </a:bodyPr>
          <a:lstStyle/>
          <a:p>
            <a:pPr>
              <a:lnSpc>
                <a:spcPts val="2400"/>
              </a:lnSpc>
            </a:pPr>
            <a:r>
              <a:rPr lang="en-US" sz="1900" dirty="0" smtClean="0"/>
              <a:t>- </a:t>
            </a:r>
            <a:r>
              <a:rPr lang="en-US" sz="1900" dirty="0" err="1" smtClean="0"/>
              <a:t>Lipotype</a:t>
            </a:r>
            <a:r>
              <a:rPr lang="en-US" sz="1900" dirty="0" smtClean="0"/>
              <a:t> (Germany)</a:t>
            </a:r>
          </a:p>
          <a:p>
            <a:pPr>
              <a:lnSpc>
                <a:spcPts val="2400"/>
              </a:lnSpc>
            </a:pPr>
            <a:r>
              <a:rPr lang="en-US" sz="1900" dirty="0" smtClean="0"/>
              <a:t>- </a:t>
            </a:r>
            <a:r>
              <a:rPr lang="en-US" sz="1900" dirty="0" err="1"/>
              <a:t>Politecnico</a:t>
            </a:r>
            <a:r>
              <a:rPr lang="en-US" sz="1900" dirty="0"/>
              <a:t> di Torino and Milano (Italy) </a:t>
            </a:r>
          </a:p>
          <a:p>
            <a:r>
              <a:rPr lang="en-GB" sz="1900" dirty="0"/>
              <a:t>- Italian </a:t>
            </a:r>
            <a:r>
              <a:rPr lang="en-GB" sz="1900" dirty="0" err="1"/>
              <a:t>Interpolytechnic</a:t>
            </a:r>
            <a:r>
              <a:rPr lang="en-GB" sz="1900" dirty="0"/>
              <a:t> School of Doctorate (SIPD, Italy) </a:t>
            </a:r>
            <a:endParaRPr lang="en-US" sz="1900" dirty="0">
              <a:solidFill>
                <a:schemeClr val="tx2">
                  <a:lumMod val="60000"/>
                  <a:lumOff val="40000"/>
                </a:schemeClr>
              </a:solidFill>
            </a:endParaRPr>
          </a:p>
          <a:p>
            <a:pPr>
              <a:lnSpc>
                <a:spcPts val="2400"/>
              </a:lnSpc>
            </a:pPr>
            <a:r>
              <a:rPr lang="en-US" sz="1900" dirty="0"/>
              <a:t>- San </a:t>
            </a:r>
            <a:r>
              <a:rPr lang="en-US" sz="1900" dirty="0" err="1"/>
              <a:t>Raffaele</a:t>
            </a:r>
            <a:r>
              <a:rPr lang="en-US" sz="1900" dirty="0"/>
              <a:t> Scientific Institute, Hospital and University (Italy)</a:t>
            </a:r>
          </a:p>
          <a:p>
            <a:pPr>
              <a:lnSpc>
                <a:spcPts val="2400"/>
              </a:lnSpc>
            </a:pPr>
            <a:r>
              <a:rPr lang="en-US" sz="1900" dirty="0"/>
              <a:t>- King Abdullah University of Science and Technology (</a:t>
            </a:r>
            <a:r>
              <a:rPr lang="en-US" sz="1900" dirty="0" smtClean="0"/>
              <a:t>KAUST, Saudi Arabia)</a:t>
            </a:r>
            <a:endParaRPr lang="en-US" sz="1900" dirty="0"/>
          </a:p>
          <a:p>
            <a:pPr>
              <a:lnSpc>
                <a:spcPts val="2400"/>
              </a:lnSpc>
            </a:pPr>
            <a:r>
              <a:rPr lang="en-US" sz="1900" dirty="0"/>
              <a:t>- University of California San Diego/ </a:t>
            </a:r>
            <a:r>
              <a:rPr lang="en-US" sz="1900" dirty="0" err="1"/>
              <a:t>Ideker</a:t>
            </a:r>
            <a:r>
              <a:rPr lang="en-US" sz="1900" dirty="0"/>
              <a:t> Lab (USA) </a:t>
            </a:r>
            <a:endParaRPr lang="en-US" sz="1900" dirty="0">
              <a:solidFill>
                <a:schemeClr val="tx2">
                  <a:lumMod val="60000"/>
                  <a:lumOff val="40000"/>
                </a:schemeClr>
              </a:solidFill>
            </a:endParaRPr>
          </a:p>
          <a:p>
            <a:pPr>
              <a:lnSpc>
                <a:spcPts val="2400"/>
              </a:lnSpc>
            </a:pPr>
            <a:r>
              <a:rPr lang="en-GB" sz="1900" dirty="0"/>
              <a:t>- ISMB/ECCB generously provided </a:t>
            </a:r>
            <a:r>
              <a:rPr lang="en-GB" sz="1900" dirty="0" smtClean="0"/>
              <a:t>me (International)</a:t>
            </a:r>
            <a:endParaRPr lang="en-GB" sz="1900" dirty="0">
              <a:solidFill>
                <a:schemeClr val="tx2">
                  <a:lumMod val="60000"/>
                  <a:lumOff val="40000"/>
                </a:schemeClr>
              </a:solidFill>
            </a:endParaRPr>
          </a:p>
          <a:p>
            <a:pPr>
              <a:lnSpc>
                <a:spcPts val="2400"/>
              </a:lnSpc>
            </a:pPr>
            <a:r>
              <a:rPr lang="en-US" sz="1900" dirty="0"/>
              <a:t>- Italian National Research Council (CNR) / Bioengineering </a:t>
            </a:r>
            <a:r>
              <a:rPr lang="en-US" sz="1900" dirty="0" smtClean="0"/>
              <a:t>(Italy)</a:t>
            </a:r>
            <a:endParaRPr lang="en-GB" sz="1900" dirty="0">
              <a:solidFill>
                <a:schemeClr val="tx2">
                  <a:lumMod val="60000"/>
                  <a:lumOff val="40000"/>
                </a:schemeClr>
              </a:solidFill>
            </a:endParaRPr>
          </a:p>
          <a:p>
            <a:pPr>
              <a:lnSpc>
                <a:spcPts val="2400"/>
              </a:lnSpc>
            </a:pPr>
            <a:r>
              <a:rPr lang="en-US" sz="1900" dirty="0" smtClean="0"/>
              <a:t>- Technical </a:t>
            </a:r>
            <a:r>
              <a:rPr lang="en-US" sz="1900" dirty="0"/>
              <a:t>University </a:t>
            </a:r>
            <a:r>
              <a:rPr lang="en-US" sz="1900" dirty="0" smtClean="0"/>
              <a:t>Dresden (Germany)</a:t>
            </a:r>
          </a:p>
          <a:p>
            <a:pPr>
              <a:lnSpc>
                <a:spcPts val="2400"/>
              </a:lnSpc>
            </a:pPr>
            <a:r>
              <a:rPr lang="en-US" sz="1900" dirty="0" smtClean="0"/>
              <a:t>- Klaus </a:t>
            </a:r>
            <a:r>
              <a:rPr lang="en-US" sz="1900" dirty="0" err="1" smtClean="0"/>
              <a:t>Tschira</a:t>
            </a:r>
            <a:r>
              <a:rPr lang="en-US" sz="1900" dirty="0" smtClean="0"/>
              <a:t> Foundation (Germany)</a:t>
            </a:r>
          </a:p>
          <a:p>
            <a:pPr>
              <a:lnSpc>
                <a:spcPts val="2400"/>
              </a:lnSpc>
            </a:pPr>
            <a:r>
              <a:rPr lang="en-US" sz="1900" dirty="0" smtClean="0"/>
              <a:t>- FANTOM Consortium and RIKEN institute (Japan)</a:t>
            </a:r>
          </a:p>
          <a:p>
            <a:pPr marL="342900" indent="-342900">
              <a:lnSpc>
                <a:spcPts val="2400"/>
              </a:lnSpc>
              <a:buFontTx/>
              <a:buChar char="-"/>
            </a:pPr>
            <a:endParaRPr lang="en-US" sz="1900" dirty="0"/>
          </a:p>
          <a:p>
            <a:pPr marL="342900" indent="-342900">
              <a:lnSpc>
                <a:spcPts val="2400"/>
              </a:lnSpc>
              <a:buFontTx/>
              <a:buChar char="-"/>
            </a:pPr>
            <a:endParaRPr lang="en-US" sz="1900" dirty="0"/>
          </a:p>
        </p:txBody>
      </p:sp>
      <p:pic>
        <p:nvPicPr>
          <p:cNvPr id="13" name="Picture 2" descr="C:\Users\canniscv\Desktop\kaust-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85" y="5391150"/>
            <a:ext cx="13081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escription: C:\Users\canniscv\Desktop\New folder (2)\timothy-ravasi.aspx_files\logo_so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9489" y="5553456"/>
            <a:ext cx="2386584" cy="932688"/>
          </a:xfrm>
          <a:prstGeom prst="rect">
            <a:avLst/>
          </a:prstGeom>
          <a:noFill/>
          <a:ln>
            <a:noFill/>
          </a:ln>
        </p:spPr>
      </p:pic>
      <p:pic>
        <p:nvPicPr>
          <p:cNvPr id="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505" y="1049680"/>
            <a:ext cx="2781795" cy="73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753" y="806885"/>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logo_blau"/>
          <p:cNvPicPr>
            <a:picLocks noChangeAspect="1" noChangeArrowheads="1"/>
          </p:cNvPicPr>
          <p:nvPr/>
        </p:nvPicPr>
        <p:blipFill>
          <a:blip r:embed="rId7">
            <a:extLst>
              <a:ext uri="{28A0092B-C50C-407E-A947-70E740481C1C}">
                <a14:useLocalDpi xmlns:a14="http://schemas.microsoft.com/office/drawing/2010/main" val="0"/>
              </a:ext>
            </a:extLst>
          </a:blip>
          <a:srcRect l="-2840" t="-9129" r="-3291" b="-7365"/>
          <a:stretch>
            <a:fillRect/>
          </a:stretch>
        </p:blipFill>
        <p:spPr bwMode="auto">
          <a:xfrm>
            <a:off x="7784917" y="5662612"/>
            <a:ext cx="22304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18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697" t="27594" r="20931" b="707"/>
          <a:stretch/>
        </p:blipFill>
        <p:spPr>
          <a:xfrm>
            <a:off x="1466490" y="230554"/>
            <a:ext cx="9497684" cy="656203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321" r="50755" b="48302"/>
          <a:stretch/>
        </p:blipFill>
        <p:spPr>
          <a:xfrm>
            <a:off x="10818435" y="1531822"/>
            <a:ext cx="1035170" cy="1155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69604" y="4520573"/>
            <a:ext cx="902811" cy="369332"/>
          </a:xfrm>
          <a:prstGeom prst="rect">
            <a:avLst/>
          </a:prstGeom>
          <a:noFill/>
        </p:spPr>
        <p:txBody>
          <a:bodyPr wrap="none" rtlCol="0">
            <a:spAutoFit/>
          </a:bodyPr>
          <a:lstStyle/>
          <a:p>
            <a:r>
              <a:rPr lang="de-DE" b="1" dirty="0" smtClean="0"/>
              <a:t>Claudio</a:t>
            </a:r>
            <a:endParaRPr lang="en-GB"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10" t="22942" r="27044" b="22886"/>
          <a:stretch/>
        </p:blipFill>
        <p:spPr>
          <a:xfrm rot="5400000">
            <a:off x="227398" y="4976263"/>
            <a:ext cx="1204882" cy="95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0972779" y="1162490"/>
            <a:ext cx="726481" cy="369332"/>
          </a:xfrm>
          <a:prstGeom prst="rect">
            <a:avLst/>
          </a:prstGeom>
          <a:noFill/>
        </p:spPr>
        <p:txBody>
          <a:bodyPr wrap="none" rtlCol="0">
            <a:spAutoFit/>
          </a:bodyPr>
          <a:lstStyle/>
          <a:p>
            <a:r>
              <a:rPr lang="de-DE" b="1" dirty="0" smtClean="0"/>
              <a:t>Phine</a:t>
            </a:r>
            <a:endParaRPr lang="en-GB" b="1" dirty="0"/>
          </a:p>
        </p:txBody>
      </p:sp>
      <p:sp>
        <p:nvSpPr>
          <p:cNvPr id="8" name="TextBox 7"/>
          <p:cNvSpPr txBox="1"/>
          <p:nvPr/>
        </p:nvSpPr>
        <p:spPr>
          <a:xfrm>
            <a:off x="378433" y="1186343"/>
            <a:ext cx="899605" cy="369332"/>
          </a:xfrm>
          <a:prstGeom prst="rect">
            <a:avLst/>
          </a:prstGeom>
          <a:noFill/>
        </p:spPr>
        <p:txBody>
          <a:bodyPr wrap="none" rtlCol="0">
            <a:spAutoFit/>
          </a:bodyPr>
          <a:lstStyle/>
          <a:p>
            <a:r>
              <a:rPr lang="de-DE" b="1" dirty="0" smtClean="0"/>
              <a:t>Simone</a:t>
            </a:r>
            <a:endParaRPr lang="en-GB" b="1"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2027" t="143" r="16137" b="40668"/>
          <a:stretch/>
        </p:blipFill>
        <p:spPr>
          <a:xfrm>
            <a:off x="375304" y="1558455"/>
            <a:ext cx="931026" cy="1199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077940" y="45888"/>
            <a:ext cx="4887300" cy="369332"/>
          </a:xfrm>
          <a:prstGeom prst="rect">
            <a:avLst/>
          </a:prstGeom>
          <a:noFill/>
        </p:spPr>
        <p:txBody>
          <a:bodyPr wrap="none" rtlCol="0">
            <a:spAutoFit/>
          </a:bodyPr>
          <a:lstStyle/>
          <a:p>
            <a:r>
              <a:rPr lang="en-GB" b="1" i="1" dirty="0">
                <a:solidFill>
                  <a:srgbClr val="C00000"/>
                </a:solidFill>
              </a:rPr>
              <a:t>Third most downloaded article in December </a:t>
            </a:r>
            <a:r>
              <a:rPr lang="en-GB" b="1" i="1" dirty="0" smtClean="0">
                <a:solidFill>
                  <a:srgbClr val="C00000"/>
                </a:solidFill>
              </a:rPr>
              <a:t>2015</a:t>
            </a:r>
            <a:endParaRPr lang="en-GB" dirty="0">
              <a:solidFill>
                <a:srgbClr val="C00000"/>
              </a:solidFill>
            </a:endParaRPr>
          </a:p>
        </p:txBody>
      </p:sp>
    </p:spTree>
    <p:extLst>
      <p:ext uri="{BB962C8B-B14F-4D97-AF65-F5344CB8AC3E}">
        <p14:creationId xmlns:p14="http://schemas.microsoft.com/office/powerpoint/2010/main" val="7271664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708" y="854959"/>
            <a:ext cx="7300584" cy="5148082"/>
          </a:xfrm>
          <a:prstGeom prst="rect">
            <a:avLst/>
          </a:prstGeom>
        </p:spPr>
      </p:pic>
    </p:spTree>
    <p:extLst>
      <p:ext uri="{BB962C8B-B14F-4D97-AF65-F5344CB8AC3E}">
        <p14:creationId xmlns:p14="http://schemas.microsoft.com/office/powerpoint/2010/main" val="1837100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5736" y="1540760"/>
            <a:ext cx="4160528" cy="3776480"/>
          </a:xfrm>
          <a:prstGeom prst="rect">
            <a:avLst/>
          </a:prstGeom>
        </p:spPr>
      </p:pic>
    </p:spTree>
    <p:extLst>
      <p:ext uri="{BB962C8B-B14F-4D97-AF65-F5344CB8AC3E}">
        <p14:creationId xmlns:p14="http://schemas.microsoft.com/office/powerpoint/2010/main" val="1274432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372" t="18111" r="24844" b="2482"/>
          <a:stretch/>
        </p:blipFill>
        <p:spPr>
          <a:xfrm>
            <a:off x="1799617" y="233464"/>
            <a:ext cx="7344383" cy="6099243"/>
          </a:xfrm>
          <a:prstGeom prst="rect">
            <a:avLst/>
          </a:prstGeom>
        </p:spPr>
      </p:pic>
    </p:spTree>
    <p:extLst>
      <p:ext uri="{BB962C8B-B14F-4D97-AF65-F5344CB8AC3E}">
        <p14:creationId xmlns:p14="http://schemas.microsoft.com/office/powerpoint/2010/main" val="11524595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7"/>
          <p:cNvPicPr/>
          <p:nvPr/>
        </p:nvPicPr>
        <p:blipFill rotWithShape="1">
          <a:blip r:embed="rId2" cstate="print">
            <a:extLst>
              <a:ext uri="{28A0092B-C50C-407E-A947-70E740481C1C}">
                <a14:useLocalDpi xmlns:a14="http://schemas.microsoft.com/office/drawing/2010/main" val="0"/>
              </a:ext>
            </a:extLst>
          </a:blip>
          <a:srcRect r="51887" b="52346"/>
          <a:stretch/>
        </p:blipFill>
        <p:spPr>
          <a:xfrm>
            <a:off x="2197872" y="1087906"/>
            <a:ext cx="6333877" cy="4827863"/>
          </a:xfrm>
          <a:prstGeom prst="rect">
            <a:avLst/>
          </a:prstGeom>
        </p:spPr>
      </p:pic>
    </p:spTree>
    <p:extLst>
      <p:ext uri="{BB962C8B-B14F-4D97-AF65-F5344CB8AC3E}">
        <p14:creationId xmlns:p14="http://schemas.microsoft.com/office/powerpoint/2010/main" val="31531307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sz="quarter"/>
          </p:nvPr>
        </p:nvSpPr>
        <p:spPr>
          <a:xfrm>
            <a:off x="2052536" y="266101"/>
            <a:ext cx="8163688" cy="838200"/>
          </a:xfrm>
        </p:spPr>
        <p:txBody>
          <a:bodyPr>
            <a:normAutofit fontScale="90000"/>
          </a:bodyPr>
          <a:lstStyle/>
          <a:p>
            <a:pPr eaLnBrk="1" hangingPunct="1"/>
            <a:r>
              <a:rPr lang="en-US" sz="3600" dirty="0" smtClean="0">
                <a:solidFill>
                  <a:srgbClr val="CC0000"/>
                </a:solidFill>
              </a:rPr>
              <a:t>Acknowledgments for Funding or Institution</a:t>
            </a:r>
            <a:endParaRPr lang="en-US" sz="3600" dirty="0">
              <a:solidFill>
                <a:srgbClr val="CC0000"/>
              </a:solidFill>
            </a:endParaRPr>
          </a:p>
        </p:txBody>
      </p:sp>
      <p:sp>
        <p:nvSpPr>
          <p:cNvPr id="11" name="Rectangle 10"/>
          <p:cNvSpPr/>
          <p:nvPr/>
        </p:nvSpPr>
        <p:spPr>
          <a:xfrm>
            <a:off x="2875084" y="1587992"/>
            <a:ext cx="7543800" cy="4093428"/>
          </a:xfrm>
          <a:prstGeom prst="rect">
            <a:avLst/>
          </a:prstGeom>
        </p:spPr>
        <p:txBody>
          <a:bodyPr wrap="square">
            <a:spAutoFit/>
          </a:bodyPr>
          <a:lstStyle/>
          <a:p>
            <a:pPr marL="457200" indent="-457200">
              <a:lnSpc>
                <a:spcPts val="2400"/>
              </a:lnSpc>
              <a:buFontTx/>
              <a:buChar char="-"/>
            </a:pPr>
            <a:r>
              <a:rPr lang="en-US" sz="2800" dirty="0" err="1" smtClean="0"/>
              <a:t>Lipotype</a:t>
            </a:r>
            <a:r>
              <a:rPr lang="en-US" sz="2800" dirty="0" smtClean="0"/>
              <a:t> (company)</a:t>
            </a:r>
          </a:p>
          <a:p>
            <a:pPr marL="457200" indent="-457200">
              <a:lnSpc>
                <a:spcPts val="2400"/>
              </a:lnSpc>
              <a:buFontTx/>
              <a:buChar char="-"/>
            </a:pPr>
            <a:endParaRPr lang="en-US" sz="2800" dirty="0" smtClean="0"/>
          </a:p>
          <a:p>
            <a:pPr marL="457200" indent="-457200">
              <a:lnSpc>
                <a:spcPts val="2400"/>
              </a:lnSpc>
              <a:buFontTx/>
              <a:buChar char="-"/>
            </a:pPr>
            <a:r>
              <a:rPr lang="en-US" sz="2800" dirty="0" smtClean="0"/>
              <a:t>Klaus </a:t>
            </a:r>
            <a:r>
              <a:rPr lang="en-US" sz="2800" dirty="0" err="1" smtClean="0"/>
              <a:t>Tschira</a:t>
            </a:r>
            <a:r>
              <a:rPr lang="en-US" sz="2800" dirty="0" smtClean="0"/>
              <a:t> Foundation</a:t>
            </a:r>
          </a:p>
          <a:p>
            <a:pPr>
              <a:lnSpc>
                <a:spcPts val="2400"/>
              </a:lnSpc>
            </a:pPr>
            <a:r>
              <a:rPr lang="en-US" sz="2800" dirty="0" smtClean="0"/>
              <a:t> </a:t>
            </a:r>
          </a:p>
          <a:p>
            <a:pPr marL="342900" indent="-342900">
              <a:lnSpc>
                <a:spcPts val="2400"/>
              </a:lnSpc>
              <a:buFontTx/>
              <a:buChar char="-"/>
            </a:pPr>
            <a:r>
              <a:rPr lang="en-US" sz="2800" dirty="0" smtClean="0"/>
              <a:t> DAAD </a:t>
            </a:r>
          </a:p>
          <a:p>
            <a:pPr marL="342900" indent="-342900">
              <a:lnSpc>
                <a:spcPts val="2400"/>
              </a:lnSpc>
              <a:buFontTx/>
              <a:buChar char="-"/>
            </a:pPr>
            <a:endParaRPr lang="en-US" sz="2800" dirty="0" smtClean="0"/>
          </a:p>
          <a:p>
            <a:pPr marL="342900" indent="-342900">
              <a:lnSpc>
                <a:spcPts val="2400"/>
              </a:lnSpc>
              <a:buFontTx/>
              <a:buChar char="-"/>
            </a:pPr>
            <a:r>
              <a:rPr lang="en-US" sz="2800" dirty="0" smtClean="0"/>
              <a:t> DFG</a:t>
            </a:r>
          </a:p>
          <a:p>
            <a:pPr>
              <a:lnSpc>
                <a:spcPts val="2400"/>
              </a:lnSpc>
            </a:pPr>
            <a:endParaRPr lang="en-US" sz="2800" dirty="0"/>
          </a:p>
          <a:p>
            <a:pPr marL="457200" indent="-457200">
              <a:lnSpc>
                <a:spcPts val="2400"/>
              </a:lnSpc>
              <a:buFontTx/>
              <a:buChar char="-"/>
            </a:pPr>
            <a:r>
              <a:rPr lang="en-GB" sz="2800" dirty="0" smtClean="0"/>
              <a:t>Free </a:t>
            </a:r>
            <a:r>
              <a:rPr lang="en-GB" sz="2800" dirty="0"/>
              <a:t>State of </a:t>
            </a:r>
            <a:r>
              <a:rPr lang="en-GB" sz="2800" dirty="0" smtClean="0"/>
              <a:t>Saxony</a:t>
            </a:r>
          </a:p>
          <a:p>
            <a:pPr marL="457200" indent="-457200">
              <a:lnSpc>
                <a:spcPts val="2400"/>
              </a:lnSpc>
              <a:buFontTx/>
              <a:buChar char="-"/>
            </a:pPr>
            <a:endParaRPr lang="en-GB" sz="2800" dirty="0"/>
          </a:p>
          <a:p>
            <a:pPr marL="457200" indent="-457200">
              <a:lnSpc>
                <a:spcPts val="2400"/>
              </a:lnSpc>
              <a:buFontTx/>
              <a:buChar char="-"/>
            </a:pPr>
            <a:r>
              <a:rPr lang="en-GB" sz="2800" dirty="0" smtClean="0"/>
              <a:t>High performance computing (ZIH) </a:t>
            </a:r>
          </a:p>
          <a:p>
            <a:pPr marL="342900" indent="-342900">
              <a:lnSpc>
                <a:spcPts val="2400"/>
              </a:lnSpc>
              <a:buFontTx/>
              <a:buChar char="-"/>
            </a:pPr>
            <a:endParaRPr lang="en-US" sz="1900" dirty="0"/>
          </a:p>
          <a:p>
            <a:pPr marL="342900" indent="-342900">
              <a:lnSpc>
                <a:spcPts val="2400"/>
              </a:lnSpc>
              <a:buFontTx/>
              <a:buChar char="-"/>
            </a:pPr>
            <a:endParaRPr lang="en-US" sz="1900" dirty="0"/>
          </a:p>
        </p:txBody>
      </p:sp>
    </p:spTree>
    <p:extLst>
      <p:ext uri="{BB962C8B-B14F-4D97-AF65-F5344CB8AC3E}">
        <p14:creationId xmlns:p14="http://schemas.microsoft.com/office/powerpoint/2010/main" val="32525130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sz="quarter"/>
          </p:nvPr>
        </p:nvSpPr>
        <p:spPr>
          <a:xfrm>
            <a:off x="3754116" y="289955"/>
            <a:ext cx="3958650" cy="838200"/>
          </a:xfrm>
        </p:spPr>
        <p:txBody>
          <a:bodyPr>
            <a:normAutofit/>
          </a:bodyPr>
          <a:lstStyle/>
          <a:p>
            <a:pPr eaLnBrk="1" hangingPunct="1"/>
            <a:r>
              <a:rPr lang="en-US" sz="3600" dirty="0" smtClean="0">
                <a:solidFill>
                  <a:srgbClr val="CC0000"/>
                </a:solidFill>
              </a:rPr>
              <a:t>Where I want to go</a:t>
            </a:r>
            <a:endParaRPr lang="en-US" sz="3600" dirty="0">
              <a:solidFill>
                <a:srgbClr val="CC0000"/>
              </a:solidFill>
            </a:endParaRPr>
          </a:p>
        </p:txBody>
      </p:sp>
      <p:sp>
        <p:nvSpPr>
          <p:cNvPr id="8" name="Rectangle 7"/>
          <p:cNvSpPr/>
          <p:nvPr/>
        </p:nvSpPr>
        <p:spPr>
          <a:xfrm>
            <a:off x="2262833" y="1913995"/>
            <a:ext cx="7543800" cy="2862322"/>
          </a:xfrm>
          <a:prstGeom prst="rect">
            <a:avLst/>
          </a:prstGeom>
        </p:spPr>
        <p:txBody>
          <a:bodyPr wrap="square">
            <a:spAutoFit/>
          </a:bodyPr>
          <a:lstStyle/>
          <a:p>
            <a:pPr>
              <a:lnSpc>
                <a:spcPts val="2400"/>
              </a:lnSpc>
            </a:pPr>
            <a:r>
              <a:rPr lang="en-US" sz="2800" dirty="0" smtClean="0"/>
              <a:t>Algorithms for innovative computing:</a:t>
            </a:r>
          </a:p>
          <a:p>
            <a:pPr>
              <a:lnSpc>
                <a:spcPts val="2400"/>
              </a:lnSpc>
            </a:pPr>
            <a:endParaRPr lang="en-US" sz="2800" dirty="0" smtClean="0"/>
          </a:p>
          <a:p>
            <a:pPr>
              <a:lnSpc>
                <a:spcPts val="2400"/>
              </a:lnSpc>
            </a:pPr>
            <a:endParaRPr lang="en-US" sz="2800" dirty="0"/>
          </a:p>
          <a:p>
            <a:pPr marL="457200" indent="-457200">
              <a:lnSpc>
                <a:spcPts val="2400"/>
              </a:lnSpc>
              <a:buFontTx/>
              <a:buChar char="-"/>
            </a:pPr>
            <a:r>
              <a:rPr lang="en-US" sz="2800" dirty="0" smtClean="0"/>
              <a:t>quantum computing </a:t>
            </a:r>
          </a:p>
          <a:p>
            <a:pPr marL="457200" indent="-457200">
              <a:lnSpc>
                <a:spcPts val="2400"/>
              </a:lnSpc>
              <a:buFontTx/>
              <a:buChar char="-"/>
            </a:pPr>
            <a:endParaRPr lang="en-US" sz="2800" dirty="0" smtClean="0"/>
          </a:p>
          <a:p>
            <a:pPr marL="457200" indent="-457200">
              <a:lnSpc>
                <a:spcPts val="2400"/>
              </a:lnSpc>
              <a:buFontTx/>
              <a:buChar char="-"/>
            </a:pPr>
            <a:r>
              <a:rPr lang="en-US" sz="2800" dirty="0" smtClean="0"/>
              <a:t>neuromorphic computing</a:t>
            </a:r>
          </a:p>
          <a:p>
            <a:pPr>
              <a:lnSpc>
                <a:spcPts val="2400"/>
              </a:lnSpc>
            </a:pPr>
            <a:endParaRPr lang="en-US" sz="2800" dirty="0" smtClean="0"/>
          </a:p>
          <a:p>
            <a:pPr marL="342900" indent="-342900">
              <a:lnSpc>
                <a:spcPts val="2400"/>
              </a:lnSpc>
              <a:buFontTx/>
              <a:buChar char="-"/>
            </a:pPr>
            <a:endParaRPr lang="en-US" sz="1900" dirty="0"/>
          </a:p>
          <a:p>
            <a:pPr marL="342900" indent="-342900">
              <a:lnSpc>
                <a:spcPts val="2400"/>
              </a:lnSpc>
              <a:buFontTx/>
              <a:buChar char="-"/>
            </a:pPr>
            <a:endParaRPr lang="en-US" sz="1900" dirty="0"/>
          </a:p>
        </p:txBody>
      </p:sp>
    </p:spTree>
    <p:extLst>
      <p:ext uri="{BB962C8B-B14F-4D97-AF65-F5344CB8AC3E}">
        <p14:creationId xmlns:p14="http://schemas.microsoft.com/office/powerpoint/2010/main" val="18371079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ChangeArrowheads="1"/>
          </p:cNvSpPr>
          <p:nvPr/>
        </p:nvSpPr>
        <p:spPr bwMode="auto">
          <a:xfrm>
            <a:off x="2062844" y="1049173"/>
            <a:ext cx="7772400" cy="212365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en-US" dirty="0">
              <a:solidFill>
                <a:srgbClr val="CC0000"/>
              </a:solidFill>
              <a:latin typeface="Arial" charset="0"/>
            </a:endParaRPr>
          </a:p>
          <a:p>
            <a:pPr algn="ctr"/>
            <a:r>
              <a:rPr lang="en-US" sz="3200" b="1" dirty="0">
                <a:solidFill>
                  <a:srgbClr val="FF0000"/>
                </a:solidFill>
                <a:latin typeface="Arial" charset="0"/>
              </a:rPr>
              <a:t>Carlo Vittorio </a:t>
            </a:r>
            <a:r>
              <a:rPr lang="en-US" sz="3200" b="1" dirty="0" err="1">
                <a:solidFill>
                  <a:srgbClr val="FF0000"/>
                </a:solidFill>
                <a:latin typeface="Arial" charset="0"/>
              </a:rPr>
              <a:t>Cannistraci</a:t>
            </a:r>
            <a:endParaRPr lang="en-US" sz="3200" b="1" dirty="0">
              <a:solidFill>
                <a:srgbClr val="FF0000"/>
              </a:solidFill>
              <a:latin typeface="Arial" charset="0"/>
            </a:endParaRPr>
          </a:p>
          <a:p>
            <a:pPr algn="ctr"/>
            <a:endParaRPr lang="en-US" sz="2000" b="1" dirty="0">
              <a:solidFill>
                <a:schemeClr val="accent2"/>
              </a:solidFill>
              <a:latin typeface="Arial" charset="0"/>
            </a:endParaRPr>
          </a:p>
          <a:p>
            <a:pPr algn="ctr"/>
            <a:r>
              <a:rPr lang="en-US" sz="2800" b="1" i="1" dirty="0"/>
              <a:t>Biomedical Cybernetics Group</a:t>
            </a:r>
          </a:p>
          <a:p>
            <a:pPr algn="ctr"/>
            <a:endParaRPr lang="en-GB" sz="1600" dirty="0">
              <a:latin typeface="Arial" charset="0"/>
            </a:endParaRPr>
          </a:p>
          <a:p>
            <a:endParaRPr lang="en-US" dirty="0">
              <a:latin typeface="Arial" charset="0"/>
            </a:endParaRPr>
          </a:p>
        </p:txBody>
      </p:sp>
      <p:sp>
        <p:nvSpPr>
          <p:cNvPr id="2" name="AutoShape 4" descr="https://mail.google.com/mail/?ui=2&amp;ik=0181627f41&amp;view=att&amp;th=139557d70bcc9391&amp;attid=0.1.1&amp;disp=emb&amp;zw&amp;atsh=1"/>
          <p:cNvSpPr>
            <a:spLocks noChangeAspect="1" noChangeArrowheads="1"/>
          </p:cNvSpPr>
          <p:nvPr/>
        </p:nvSpPr>
        <p:spPr bwMode="auto">
          <a:xfrm>
            <a:off x="1679576" y="-449263"/>
            <a:ext cx="981075" cy="94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https://mail.google.com/mail/?ui=2&amp;ik=0181627f41&amp;view=att&amp;th=139557d70bcc9391&amp;attid=0.1.1&amp;disp=emb&amp;zw&amp;atsh=1"/>
          <p:cNvSpPr>
            <a:spLocks noChangeAspect="1" noChangeArrowheads="1"/>
          </p:cNvSpPr>
          <p:nvPr/>
        </p:nvSpPr>
        <p:spPr bwMode="auto">
          <a:xfrm>
            <a:off x="1831976" y="-296863"/>
            <a:ext cx="981075" cy="94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logo_blau"/>
          <p:cNvPicPr>
            <a:picLocks noChangeAspect="1" noChangeArrowheads="1"/>
          </p:cNvPicPr>
          <p:nvPr/>
        </p:nvPicPr>
        <p:blipFill>
          <a:blip r:embed="rId3">
            <a:extLst>
              <a:ext uri="{28A0092B-C50C-407E-A947-70E740481C1C}">
                <a14:useLocalDpi xmlns:a14="http://schemas.microsoft.com/office/drawing/2010/main" val="0"/>
              </a:ext>
            </a:extLst>
          </a:blip>
          <a:srcRect l="-2840" t="-9129" r="-3291" b="-7365"/>
          <a:stretch>
            <a:fillRect/>
          </a:stretch>
        </p:blipFill>
        <p:spPr bwMode="auto">
          <a:xfrm>
            <a:off x="362402" y="288926"/>
            <a:ext cx="22304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iotec_tudd_logo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8413" y="288926"/>
            <a:ext cx="2240954"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DC_Logo_BB-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5246" y="5284321"/>
            <a:ext cx="732473" cy="146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74522" y="2933065"/>
            <a:ext cx="6096000" cy="3213187"/>
          </a:xfrm>
          <a:prstGeom prst="rect">
            <a:avLst/>
          </a:prstGeom>
        </p:spPr>
        <p:txBody>
          <a:bodyPr>
            <a:spAutoFit/>
          </a:bodyPr>
          <a:lstStyle/>
          <a:p>
            <a:pPr algn="ctr" fontAlgn="base">
              <a:lnSpc>
                <a:spcPct val="130000"/>
              </a:lnSpc>
              <a:spcBef>
                <a:spcPct val="0"/>
              </a:spcBef>
              <a:spcAft>
                <a:spcPct val="0"/>
              </a:spcAft>
            </a:pPr>
            <a:r>
              <a:rPr lang="en-US" dirty="0" smtClean="0"/>
              <a:t>WEB:</a:t>
            </a:r>
          </a:p>
          <a:p>
            <a:pPr algn="ctr" fontAlgn="base">
              <a:lnSpc>
                <a:spcPct val="130000"/>
              </a:lnSpc>
              <a:spcBef>
                <a:spcPct val="0"/>
              </a:spcBef>
              <a:spcAft>
                <a:spcPct val="0"/>
              </a:spcAft>
            </a:pPr>
            <a:r>
              <a:rPr lang="en-US" dirty="0" smtClean="0"/>
              <a:t>https</a:t>
            </a:r>
            <a:r>
              <a:rPr lang="en-US" dirty="0"/>
              <a:t>://</a:t>
            </a:r>
            <a:r>
              <a:rPr lang="en-US" dirty="0" smtClean="0"/>
              <a:t>sites.google.com/site/carlovittoriocannistraci/home</a:t>
            </a:r>
          </a:p>
          <a:p>
            <a:pPr algn="ctr" fontAlgn="base">
              <a:lnSpc>
                <a:spcPct val="130000"/>
              </a:lnSpc>
              <a:spcBef>
                <a:spcPct val="0"/>
              </a:spcBef>
              <a:spcAft>
                <a:spcPct val="0"/>
              </a:spcAft>
            </a:pPr>
            <a:r>
              <a:rPr lang="en-US" dirty="0"/>
              <a:t>http://www.biotec.tu-dresden.de/research/cannistraci/</a:t>
            </a:r>
          </a:p>
          <a:p>
            <a:pPr algn="ctr" fontAlgn="base">
              <a:lnSpc>
                <a:spcPct val="130000"/>
              </a:lnSpc>
              <a:spcBef>
                <a:spcPct val="0"/>
              </a:spcBef>
              <a:spcAft>
                <a:spcPct val="0"/>
              </a:spcAft>
            </a:pPr>
            <a:r>
              <a:rPr lang="en-US" dirty="0"/>
              <a:t/>
            </a:r>
            <a:br>
              <a:rPr lang="en-US" dirty="0"/>
            </a:br>
            <a:r>
              <a:rPr lang="en-US" dirty="0" smtClean="0"/>
              <a:t>EMAIL</a:t>
            </a:r>
            <a:endParaRPr lang="en-US" sz="2800" cap="small" dirty="0"/>
          </a:p>
          <a:p>
            <a:pPr algn="ctr" fontAlgn="base">
              <a:lnSpc>
                <a:spcPct val="130000"/>
              </a:lnSpc>
              <a:spcBef>
                <a:spcPct val="0"/>
              </a:spcBef>
              <a:spcAft>
                <a:spcPct val="0"/>
              </a:spcAft>
            </a:pPr>
            <a:r>
              <a:rPr lang="en-US" dirty="0"/>
              <a:t>kalokagathos.agon@gmail.com</a:t>
            </a:r>
          </a:p>
          <a:p>
            <a:pPr algn="ctr" fontAlgn="base">
              <a:lnSpc>
                <a:spcPct val="130000"/>
              </a:lnSpc>
              <a:spcBef>
                <a:spcPct val="0"/>
              </a:spcBef>
              <a:spcAft>
                <a:spcPct val="0"/>
              </a:spcAft>
            </a:pPr>
            <a:endParaRPr lang="en-US" sz="1600" i="1" dirty="0">
              <a:solidFill>
                <a:srgbClr val="3333CC"/>
              </a:solidFill>
            </a:endParaRPr>
          </a:p>
          <a:p>
            <a:pPr algn="ctr" fontAlgn="base">
              <a:lnSpc>
                <a:spcPct val="130000"/>
              </a:lnSpc>
              <a:spcBef>
                <a:spcPct val="0"/>
              </a:spcBef>
              <a:spcAft>
                <a:spcPct val="0"/>
              </a:spcAft>
            </a:pPr>
            <a:r>
              <a:rPr lang="en-US" sz="3200" i="1" dirty="0">
                <a:solidFill>
                  <a:srgbClr val="FF0000"/>
                </a:solidFill>
                <a:latin typeface="Monotype Corsiva" pitchFamily="66" charset="0"/>
              </a:rPr>
              <a:t>Thanks!</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6" y="5670062"/>
            <a:ext cx="2806700" cy="863600"/>
          </a:xfrm>
          <a:prstGeom prst="rect">
            <a:avLst/>
          </a:prstGeom>
        </p:spPr>
      </p:pic>
    </p:spTree>
    <p:extLst>
      <p:ext uri="{BB962C8B-B14F-4D97-AF65-F5344CB8AC3E}">
        <p14:creationId xmlns:p14="http://schemas.microsoft.com/office/powerpoint/2010/main" val="26423583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3107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91655" y="2597486"/>
            <a:ext cx="7869115" cy="1481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rgbClr val="CC0000"/>
                </a:solidFill>
              </a:rPr>
              <a:t>Local Community Paradigm </a:t>
            </a:r>
          </a:p>
          <a:p>
            <a:pPr algn="ctr"/>
            <a:r>
              <a:rPr lang="en-US" sz="4000" i="1" dirty="0" smtClean="0"/>
              <a:t>Brain-network bioinspired computing</a:t>
            </a:r>
          </a:p>
          <a:p>
            <a:pPr algn="ctr"/>
            <a:endParaRPr lang="en-US" sz="4000" i="1" dirty="0"/>
          </a:p>
        </p:txBody>
      </p:sp>
    </p:spTree>
    <p:extLst>
      <p:ext uri="{BB962C8B-B14F-4D97-AF65-F5344CB8AC3E}">
        <p14:creationId xmlns:p14="http://schemas.microsoft.com/office/powerpoint/2010/main" val="1079616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82310" y="2540529"/>
            <a:ext cx="9175805"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rgbClr val="CC0000"/>
                </a:solidFill>
              </a:rPr>
              <a:t>Machine Learning meets Network science</a:t>
            </a:r>
            <a:endParaRPr lang="en-US" sz="4000" dirty="0">
              <a:solidFill>
                <a:srgbClr val="CC0000"/>
              </a:solidFill>
            </a:endParaRPr>
          </a:p>
        </p:txBody>
      </p:sp>
    </p:spTree>
    <p:extLst>
      <p:ext uri="{BB962C8B-B14F-4D97-AF65-F5344CB8AC3E}">
        <p14:creationId xmlns:p14="http://schemas.microsoft.com/office/powerpoint/2010/main" val="24855971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nald Heb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540" y="594501"/>
            <a:ext cx="3229651" cy="41524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0481" y="4866541"/>
            <a:ext cx="3391711" cy="923330"/>
          </a:xfrm>
          <a:prstGeom prst="rect">
            <a:avLst/>
          </a:prstGeom>
        </p:spPr>
        <p:txBody>
          <a:bodyPr wrap="square">
            <a:spAutoFit/>
          </a:bodyPr>
          <a:lstStyle/>
          <a:p>
            <a:pPr algn="ctr"/>
            <a:r>
              <a:rPr lang="en-GB" b="1" dirty="0"/>
              <a:t>Donald </a:t>
            </a:r>
            <a:r>
              <a:rPr lang="en-GB" b="1" dirty="0" err="1"/>
              <a:t>Olding</a:t>
            </a:r>
            <a:r>
              <a:rPr lang="en-GB" b="1" dirty="0"/>
              <a:t> Hebb</a:t>
            </a:r>
            <a:r>
              <a:rPr lang="en-GB" dirty="0"/>
              <a:t> </a:t>
            </a:r>
          </a:p>
          <a:p>
            <a:pPr algn="ctr"/>
            <a:r>
              <a:rPr lang="en-GB" dirty="0" smtClean="0"/>
              <a:t> </a:t>
            </a:r>
            <a:r>
              <a:rPr lang="en-GB" dirty="0"/>
              <a:t>(July 22, 1904 – August 20, 1985</a:t>
            </a:r>
            <a:r>
              <a:rPr lang="en-GB" dirty="0" smtClean="0"/>
              <a:t>)</a:t>
            </a:r>
          </a:p>
          <a:p>
            <a:pPr algn="ctr"/>
            <a:r>
              <a:rPr lang="en-GB" dirty="0" smtClean="0"/>
              <a:t> </a:t>
            </a:r>
            <a:r>
              <a:rPr lang="en-GB" dirty="0"/>
              <a:t>psychologist </a:t>
            </a:r>
          </a:p>
        </p:txBody>
      </p:sp>
      <p:sp>
        <p:nvSpPr>
          <p:cNvPr id="3" name="Rectangle 2"/>
          <p:cNvSpPr/>
          <p:nvPr/>
        </p:nvSpPr>
        <p:spPr>
          <a:xfrm>
            <a:off x="5265907" y="584773"/>
            <a:ext cx="6096000" cy="1200329"/>
          </a:xfrm>
          <a:prstGeom prst="rect">
            <a:avLst/>
          </a:prstGeom>
        </p:spPr>
        <p:txBody>
          <a:bodyPr>
            <a:spAutoFit/>
          </a:bodyPr>
          <a:lstStyle/>
          <a:p>
            <a:r>
              <a:rPr lang="en-GB" dirty="0"/>
              <a:t>He is best known for his theory of </a:t>
            </a:r>
            <a:r>
              <a:rPr lang="en-GB" b="1" dirty="0" err="1"/>
              <a:t>Hebbian</a:t>
            </a:r>
            <a:r>
              <a:rPr lang="en-GB" b="1" dirty="0"/>
              <a:t> learning</a:t>
            </a:r>
            <a:r>
              <a:rPr lang="en-GB" dirty="0"/>
              <a:t>, which he introduced in his classic 1949 work </a:t>
            </a:r>
            <a:r>
              <a:rPr lang="en-GB" b="1" i="1" dirty="0"/>
              <a:t>The Organization of </a:t>
            </a:r>
            <a:r>
              <a:rPr lang="en-GB" b="1" i="1" dirty="0" err="1"/>
              <a:t>Behavior</a:t>
            </a:r>
            <a:r>
              <a:rPr lang="en-GB" dirty="0" smtClean="0"/>
              <a:t>. </a:t>
            </a:r>
            <a:r>
              <a:rPr lang="en-GB" dirty="0"/>
              <a:t>He has been described as the father of neuropsychology and </a:t>
            </a:r>
            <a:r>
              <a:rPr lang="en-GB" b="1" dirty="0"/>
              <a:t>neural networks</a:t>
            </a:r>
            <a:r>
              <a:rPr lang="en-GB" dirty="0" smtClean="0"/>
              <a:t>.</a:t>
            </a:r>
            <a:endParaRPr lang="en-GB" dirty="0"/>
          </a:p>
        </p:txBody>
      </p:sp>
      <p:sp>
        <p:nvSpPr>
          <p:cNvPr id="4" name="Rectangle 3"/>
          <p:cNvSpPr/>
          <p:nvPr/>
        </p:nvSpPr>
        <p:spPr>
          <a:xfrm>
            <a:off x="6269883" y="2301374"/>
            <a:ext cx="4224233" cy="369332"/>
          </a:xfrm>
          <a:prstGeom prst="rect">
            <a:avLst/>
          </a:prstGeom>
        </p:spPr>
        <p:txBody>
          <a:bodyPr wrap="none">
            <a:spAutoFit/>
          </a:bodyPr>
          <a:lstStyle/>
          <a:p>
            <a:r>
              <a:rPr lang="en-GB" dirty="0">
                <a:solidFill>
                  <a:srgbClr val="FF0000"/>
                </a:solidFill>
                <a:latin typeface="Arial" panose="020B0604020202020204" pitchFamily="34" charset="0"/>
                <a:ea typeface="Times New Roman" panose="02020603050405020304" pitchFamily="18" charset="0"/>
              </a:rPr>
              <a:t>neurons that fire together wire together </a:t>
            </a:r>
            <a:endParaRPr lang="en-GB" dirty="0"/>
          </a:p>
        </p:txBody>
      </p:sp>
      <p:cxnSp>
        <p:nvCxnSpPr>
          <p:cNvPr id="6" name="Straight Arrow Connector 5"/>
          <p:cNvCxnSpPr/>
          <p:nvPr/>
        </p:nvCxnSpPr>
        <p:spPr>
          <a:xfrm flipH="1">
            <a:off x="7403469" y="3384104"/>
            <a:ext cx="923191" cy="13628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9883" y="4679966"/>
            <a:ext cx="2127739" cy="923330"/>
          </a:xfrm>
          <a:prstGeom prst="rect">
            <a:avLst/>
          </a:prstGeom>
        </p:spPr>
        <p:txBody>
          <a:bodyPr wrap="square">
            <a:spAutoFit/>
          </a:bodyPr>
          <a:lstStyle/>
          <a:p>
            <a:pPr algn="ctr"/>
            <a:r>
              <a:rPr lang="de-DE" dirty="0"/>
              <a:t>c</a:t>
            </a:r>
            <a:r>
              <a:rPr lang="de-DE" dirty="0" smtClean="0"/>
              <a:t>hanging </a:t>
            </a:r>
          </a:p>
          <a:p>
            <a:pPr algn="ctr"/>
            <a:r>
              <a:rPr lang="de-DE" dirty="0" smtClean="0"/>
              <a:t>weightes of the links </a:t>
            </a:r>
          </a:p>
          <a:p>
            <a:pPr algn="ctr"/>
            <a:endParaRPr lang="en-GB" dirty="0"/>
          </a:p>
        </p:txBody>
      </p:sp>
      <p:cxnSp>
        <p:nvCxnSpPr>
          <p:cNvPr id="8" name="Straight Arrow Connector 7"/>
          <p:cNvCxnSpPr/>
          <p:nvPr/>
        </p:nvCxnSpPr>
        <p:spPr>
          <a:xfrm>
            <a:off x="8687144" y="3384104"/>
            <a:ext cx="1081455" cy="13628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774446" y="4750305"/>
            <a:ext cx="2127739" cy="646331"/>
          </a:xfrm>
          <a:prstGeom prst="rect">
            <a:avLst/>
          </a:prstGeom>
        </p:spPr>
        <p:txBody>
          <a:bodyPr wrap="square">
            <a:spAutoFit/>
          </a:bodyPr>
          <a:lstStyle/>
          <a:p>
            <a:pPr algn="ctr"/>
            <a:r>
              <a:rPr lang="de-DE" dirty="0" smtClean="0"/>
              <a:t>Adding </a:t>
            </a:r>
          </a:p>
          <a:p>
            <a:pPr algn="ctr"/>
            <a:r>
              <a:rPr lang="de-DE" dirty="0" smtClean="0"/>
              <a:t>new links </a:t>
            </a:r>
          </a:p>
        </p:txBody>
      </p:sp>
      <p:sp>
        <p:nvSpPr>
          <p:cNvPr id="14" name="Rectangle 13"/>
          <p:cNvSpPr/>
          <p:nvPr/>
        </p:nvSpPr>
        <p:spPr>
          <a:xfrm>
            <a:off x="7403469" y="2993835"/>
            <a:ext cx="2127739" cy="646331"/>
          </a:xfrm>
          <a:prstGeom prst="rect">
            <a:avLst/>
          </a:prstGeom>
        </p:spPr>
        <p:txBody>
          <a:bodyPr wrap="square">
            <a:spAutoFit/>
          </a:bodyPr>
          <a:lstStyle/>
          <a:p>
            <a:pPr algn="ctr"/>
            <a:r>
              <a:rPr lang="de-DE" dirty="0"/>
              <a:t>n</a:t>
            </a:r>
            <a:r>
              <a:rPr lang="de-DE" dirty="0" smtClean="0"/>
              <a:t>etwork learning </a:t>
            </a:r>
          </a:p>
          <a:p>
            <a:pPr algn="ctr"/>
            <a:endParaRPr lang="en-GB" dirty="0"/>
          </a:p>
        </p:txBody>
      </p:sp>
    </p:spTree>
    <p:extLst>
      <p:ext uri="{BB962C8B-B14F-4D97-AF65-F5344CB8AC3E}">
        <p14:creationId xmlns:p14="http://schemas.microsoft.com/office/powerpoint/2010/main" val="36001627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39" t="13428" r="25918" b="17823"/>
          <a:stretch/>
        </p:blipFill>
        <p:spPr bwMode="auto">
          <a:xfrm>
            <a:off x="2209800" y="253497"/>
            <a:ext cx="7586930" cy="622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14935" y="1125379"/>
            <a:ext cx="2514600" cy="492443"/>
          </a:xfrm>
          <a:prstGeom prst="rect">
            <a:avLst/>
          </a:prstGeom>
        </p:spPr>
        <p:txBody>
          <a:bodyPr wrap="square">
            <a:spAutoFit/>
          </a:bodyPr>
          <a:lstStyle/>
          <a:p>
            <a:pPr algn="ctr"/>
            <a:r>
              <a:rPr lang="en-US" sz="2600" dirty="0">
                <a:solidFill>
                  <a:srgbClr val="C00000"/>
                </a:solidFill>
              </a:rPr>
              <a:t>Apr 2013</a:t>
            </a:r>
          </a:p>
        </p:txBody>
      </p:sp>
      <p:sp>
        <p:nvSpPr>
          <p:cNvPr id="4" name="Rounded Rectangle 3"/>
          <p:cNvSpPr/>
          <p:nvPr/>
        </p:nvSpPr>
        <p:spPr>
          <a:xfrm>
            <a:off x="4948336" y="1201579"/>
            <a:ext cx="1418699" cy="41624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40497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ricerca1\matlab\gregorio\Scientific Reports 2013\Scientific reports - rev1\Final Submission and code $$$ april 2013\01 april 2013 - galley proof\300dpi\Figure 1 - cannistraci et a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589" y="760414"/>
            <a:ext cx="7107237" cy="5337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9800" y="152400"/>
            <a:ext cx="7696200" cy="424732"/>
          </a:xfrm>
          <a:prstGeom prst="rect">
            <a:avLst/>
          </a:prstGeom>
        </p:spPr>
        <p:txBody>
          <a:bodyPr wrap="square">
            <a:spAutoFit/>
          </a:bodyPr>
          <a:lstStyle/>
          <a:p>
            <a:pPr algn="ctr">
              <a:lnSpc>
                <a:spcPct val="120000"/>
              </a:lnSpc>
              <a:spcAft>
                <a:spcPts val="1800"/>
              </a:spcAft>
            </a:pPr>
            <a:r>
              <a:rPr lang="en-US" b="1" cap="all" dirty="0">
                <a:solidFill>
                  <a:srgbClr val="009481"/>
                </a:solidFill>
                <a:latin typeface="Helvetica"/>
              </a:rPr>
              <a:t>Prediction of New LINKS using ONLY NETWORK TOPOLOGY</a:t>
            </a:r>
          </a:p>
        </p:txBody>
      </p:sp>
    </p:spTree>
    <p:extLst>
      <p:ext uri="{BB962C8B-B14F-4D97-AF65-F5344CB8AC3E}">
        <p14:creationId xmlns:p14="http://schemas.microsoft.com/office/powerpoint/2010/main" val="17715789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nvPr>
            </p:nvGraphicFramePr>
            <p:xfrm>
              <a:off x="4987161" y="134472"/>
              <a:ext cx="5872427" cy="6396952"/>
            </p:xfrm>
            <a:graphic>
              <a:graphicData uri="http://schemas.openxmlformats.org/drawingml/2006/table">
                <a:tbl>
                  <a:tblPr firstRow="1" firstCol="1" bandRow="1">
                    <a:tableStyleId>{5C22544A-7EE6-4342-B048-85BDC9FD1C3A}</a:tableStyleId>
                  </a:tblPr>
                  <a:tblGrid>
                    <a:gridCol w="550540"/>
                    <a:gridCol w="1835133"/>
                    <a:gridCol w="3486754"/>
                  </a:tblGrid>
                  <a:tr h="202186">
                    <a:tc>
                      <a:txBody>
                        <a:bodyPr/>
                        <a:lstStyle/>
                        <a:p>
                          <a:pPr marL="0" marR="0" algn="ctr">
                            <a:lnSpc>
                              <a:spcPct val="115000"/>
                            </a:lnSpc>
                            <a:spcBef>
                              <a:spcPts val="0"/>
                            </a:spcBef>
                            <a:spcAft>
                              <a:spcPts val="0"/>
                            </a:spcAft>
                          </a:pPr>
                          <a:r>
                            <a:rPr lang="en-GB" sz="1000" dirty="0">
                              <a:solidFill>
                                <a:schemeClr val="tx1"/>
                              </a:solidFill>
                              <a:effectLst/>
                            </a:rPr>
                            <a:t>Type</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Name of the Index</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Formulation</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672">
                    <a:tc rowSpan="5">
                      <a:txBody>
                        <a:bodyPr/>
                        <a:lstStyle/>
                        <a:p>
                          <a:pPr marL="71755" marR="71755" algn="ctr">
                            <a:lnSpc>
                              <a:spcPct val="115000"/>
                            </a:lnSpc>
                            <a:spcBef>
                              <a:spcPts val="0"/>
                            </a:spcBef>
                            <a:spcAft>
                              <a:spcPts val="0"/>
                            </a:spcAft>
                          </a:pPr>
                          <a:r>
                            <a:rPr lang="en-GB" sz="1000" dirty="0">
                              <a:solidFill>
                                <a:schemeClr val="tx1"/>
                              </a:solidFill>
                              <a:effectLst/>
                            </a:rPr>
                            <a:t>Classical</a:t>
                          </a:r>
                          <a:endParaRPr lang="en-GB" sz="900" dirty="0">
                            <a:solidFill>
                              <a:schemeClr val="tx1"/>
                            </a:solidFill>
                            <a:effectLst/>
                            <a:latin typeface="Calibri"/>
                            <a:ea typeface="Calibri"/>
                            <a:cs typeface="Arial"/>
                          </a:endParaRPr>
                        </a:p>
                      </a:txBody>
                      <a:tcPr marL="56445" marR="5644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Common Neighbours (CN)</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𝐶𝑁</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 </m:t>
                                    </m:r>
                                    <m:r>
                                      <a:rPr lang="en-GB" sz="800">
                                        <a:solidFill>
                                          <a:schemeClr val="tx1"/>
                                        </a:solidFill>
                                        <a:effectLst/>
                                        <a:latin typeface="Cambria Math"/>
                                      </a:rPr>
                                      <m:t>𝑦</m:t>
                                    </m:r>
                                  </m:e>
                                </m:d>
                                <m:r>
                                  <a:rPr lang="en-GB" sz="800">
                                    <a:solidFill>
                                      <a:schemeClr val="tx1"/>
                                    </a:solidFill>
                                    <a:effectLst/>
                                    <a:latin typeface="Cambria Math"/>
                                  </a:rPr>
                                  <m:t>=</m:t>
                                </m:r>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e>
                                    </m:d>
                                    <m:r>
                                      <a:rPr lang="en-GB" sz="800">
                                        <a:solidFill>
                                          <a:schemeClr val="tx1"/>
                                        </a:solidFill>
                                        <a:effectLst/>
                                        <a:latin typeface="Cambria Math"/>
                                      </a:rPr>
                                      <m:t>∩</m:t>
                                    </m:r>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𝑦</m:t>
                                            </m:r>
                                          </m:e>
                                        </m:d>
                                      </m:e>
                                    </m:d>
                                    <m:r>
                                      <a:rPr lang="en-GB" sz="800">
                                        <a:solidFill>
                                          <a:schemeClr val="tx1"/>
                                        </a:solidFill>
                                        <a:effectLst/>
                                        <a:latin typeface="Cambria Math"/>
                                      </a:rPr>
                                      <m:t>= </m:t>
                                    </m:r>
                                    <m:sSub>
                                      <m:sSubPr>
                                        <m:ctrlPr>
                                          <a:rPr lang="en-GB" sz="800" i="1">
                                            <a:solidFill>
                                              <a:schemeClr val="tx1"/>
                                            </a:solidFill>
                                            <a:effectLst/>
                                            <a:latin typeface="Cambria Math" panose="02040503050406030204" pitchFamily="18" charset="0"/>
                                          </a:rPr>
                                        </m:ctrlPr>
                                      </m:sSubPr>
                                      <m:e>
                                        <m:r>
                                          <a:rPr lang="en-GB" sz="800">
                                            <a:solidFill>
                                              <a:schemeClr val="tx1"/>
                                            </a:solidFill>
                                            <a:effectLst/>
                                            <a:latin typeface="Cambria Math"/>
                                          </a:rPr>
                                          <m:t>𝑖</m:t>
                                        </m:r>
                                      </m:e>
                                      <m:sub>
                                        <m:r>
                                          <a:rPr lang="en-GB" sz="800">
                                            <a:solidFill>
                                              <a:schemeClr val="tx1"/>
                                            </a:solidFill>
                                            <a:effectLst/>
                                            <a:latin typeface="Cambria Math"/>
                                          </a:rPr>
                                          <m:t>𝑥</m:t>
                                        </m:r>
                                      </m:sub>
                                    </m:sSub>
                                    <m:r>
                                      <a:rPr lang="en-GB" sz="800">
                                        <a:solidFill>
                                          <a:schemeClr val="tx1"/>
                                        </a:solidFill>
                                        <a:effectLst/>
                                        <a:latin typeface="Cambria Math"/>
                                      </a:rPr>
                                      <m:t>= </m:t>
                                    </m:r>
                                    <m:sSub>
                                      <m:sSubPr>
                                        <m:ctrlPr>
                                          <a:rPr lang="en-GB" sz="800" i="1">
                                            <a:solidFill>
                                              <a:schemeClr val="tx1"/>
                                            </a:solidFill>
                                            <a:effectLst/>
                                            <a:latin typeface="Cambria Math" panose="02040503050406030204" pitchFamily="18" charset="0"/>
                                          </a:rPr>
                                        </m:ctrlPr>
                                      </m:sSubPr>
                                      <m:e>
                                        <m:r>
                                          <a:rPr lang="en-GB" sz="800">
                                            <a:solidFill>
                                              <a:schemeClr val="tx1"/>
                                            </a:solidFill>
                                            <a:effectLst/>
                                            <a:latin typeface="Cambria Math"/>
                                          </a:rPr>
                                          <m:t>𝑖</m:t>
                                        </m:r>
                                      </m:e>
                                      <m:sub>
                                        <m:r>
                                          <a:rPr lang="en-GB" sz="800">
                                            <a:solidFill>
                                              <a:schemeClr val="tx1"/>
                                            </a:solidFill>
                                            <a:effectLst/>
                                            <a:latin typeface="Cambria Math"/>
                                          </a:rPr>
                                          <m:t>𝑦</m:t>
                                        </m:r>
                                      </m:sub>
                                    </m:sSub>
                                  </m:e>
                                </m:d>
                              </m:oMath>
                            </m:oMathPara>
                          </a14:m>
                          <a:endParaRPr lang="en-GB" sz="90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09535">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Preferential Attachment (PA)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1000" b="1" i="1" smtClean="0">
                                    <a:solidFill>
                                      <a:schemeClr val="tx1"/>
                                    </a:solidFill>
                                    <a:effectLst/>
                                    <a:latin typeface="Cambria Math"/>
                                  </a:rPr>
                                  <m:t>𝐏𝐀</m:t>
                                </m:r>
                                <m:d>
                                  <m:dPr>
                                    <m:ctrlPr>
                                      <a:rPr lang="en-GB" sz="1000" b="1" i="1">
                                        <a:solidFill>
                                          <a:schemeClr val="tx1"/>
                                        </a:solidFill>
                                        <a:effectLst/>
                                        <a:latin typeface="Cambria Math" panose="02040503050406030204" pitchFamily="18" charset="0"/>
                                      </a:rPr>
                                    </m:ctrlPr>
                                  </m:dPr>
                                  <m:e>
                                    <m:r>
                                      <a:rPr lang="en-GB" sz="1000" b="1" i="1">
                                        <a:solidFill>
                                          <a:schemeClr val="tx1"/>
                                        </a:solidFill>
                                        <a:effectLst/>
                                        <a:latin typeface="Cambria Math"/>
                                      </a:rPr>
                                      <m:t>𝐱</m:t>
                                    </m:r>
                                    <m:r>
                                      <a:rPr lang="en-GB" sz="1000" b="1">
                                        <a:solidFill>
                                          <a:schemeClr val="tx1"/>
                                        </a:solidFill>
                                        <a:effectLst/>
                                        <a:latin typeface="Cambria Math"/>
                                      </a:rPr>
                                      <m:t>, </m:t>
                                    </m:r>
                                    <m:r>
                                      <a:rPr lang="en-GB" sz="1000" b="1" i="1">
                                        <a:solidFill>
                                          <a:schemeClr val="tx1"/>
                                        </a:solidFill>
                                        <a:effectLst/>
                                        <a:latin typeface="Cambria Math"/>
                                      </a:rPr>
                                      <m:t>𝐲</m:t>
                                    </m:r>
                                  </m:e>
                                </m:d>
                                <m:r>
                                  <a:rPr lang="en-GB" sz="1000" b="1">
                                    <a:solidFill>
                                      <a:schemeClr val="tx1"/>
                                    </a:solidFill>
                                    <a:effectLst/>
                                    <a:latin typeface="Cambria Math"/>
                                  </a:rPr>
                                  <m:t>=</m:t>
                                </m:r>
                                <m:d>
                                  <m:dPr>
                                    <m:begChr m:val="|"/>
                                    <m:endChr m:val=""/>
                                    <m:ctrlPr>
                                      <a:rPr lang="en-GB" sz="1000" b="1" i="1">
                                        <a:solidFill>
                                          <a:schemeClr val="tx1"/>
                                        </a:solidFill>
                                        <a:effectLst/>
                                        <a:latin typeface="Cambria Math" panose="02040503050406030204" pitchFamily="18" charset="0"/>
                                      </a:rPr>
                                    </m:ctrlPr>
                                  </m:dPr>
                                  <m:e>
                                    <m:d>
                                      <m:dPr>
                                        <m:begChr m:val=""/>
                                        <m:endChr m:val="|"/>
                                        <m:ctrlPr>
                                          <a:rPr lang="en-GB" sz="1000" b="1" i="1">
                                            <a:solidFill>
                                              <a:schemeClr val="tx1"/>
                                            </a:solidFill>
                                            <a:effectLst/>
                                            <a:latin typeface="Cambria Math" panose="02040503050406030204" pitchFamily="18" charset="0"/>
                                          </a:rPr>
                                        </m:ctrlPr>
                                      </m:dPr>
                                      <m:e>
                                        <m:r>
                                          <a:rPr lang="en-GB" sz="1000" b="1" i="1">
                                            <a:solidFill>
                                              <a:schemeClr val="tx1"/>
                                            </a:solidFill>
                                            <a:effectLst/>
                                            <a:latin typeface="Cambria Math"/>
                                          </a:rPr>
                                          <m:t>𝚪</m:t>
                                        </m:r>
                                        <m:d>
                                          <m:dPr>
                                            <m:ctrlPr>
                                              <a:rPr lang="en-GB" sz="1000" b="1" i="1">
                                                <a:solidFill>
                                                  <a:schemeClr val="tx1"/>
                                                </a:solidFill>
                                                <a:effectLst/>
                                                <a:latin typeface="Cambria Math" panose="02040503050406030204" pitchFamily="18" charset="0"/>
                                              </a:rPr>
                                            </m:ctrlPr>
                                          </m:dPr>
                                          <m:e>
                                            <m:r>
                                              <a:rPr lang="en-GB" sz="1000" b="1" i="1">
                                                <a:solidFill>
                                                  <a:schemeClr val="tx1"/>
                                                </a:solidFill>
                                                <a:effectLst/>
                                                <a:latin typeface="Cambria Math"/>
                                              </a:rPr>
                                              <m:t>𝐱</m:t>
                                            </m:r>
                                          </m:e>
                                        </m:d>
                                      </m:e>
                                    </m:d>
                                    <m:r>
                                      <a:rPr lang="en-GB" sz="1000" b="1">
                                        <a:solidFill>
                                          <a:schemeClr val="tx1"/>
                                        </a:solidFill>
                                        <a:effectLst/>
                                        <a:latin typeface="Cambria Math"/>
                                      </a:rPr>
                                      <m:t> ∙ </m:t>
                                    </m:r>
                                    <m:d>
                                      <m:dPr>
                                        <m:begChr m:val="|"/>
                                        <m:endChr m:val="|"/>
                                        <m:ctrlPr>
                                          <a:rPr lang="en-GB" sz="1000" b="1" i="1">
                                            <a:solidFill>
                                              <a:schemeClr val="tx1"/>
                                            </a:solidFill>
                                            <a:effectLst/>
                                            <a:latin typeface="Cambria Math" panose="02040503050406030204" pitchFamily="18" charset="0"/>
                                          </a:rPr>
                                        </m:ctrlPr>
                                      </m:dPr>
                                      <m:e>
                                        <m:r>
                                          <a:rPr lang="en-GB" sz="1000" b="1" i="1">
                                            <a:solidFill>
                                              <a:schemeClr val="tx1"/>
                                            </a:solidFill>
                                            <a:effectLst/>
                                            <a:latin typeface="Cambria Math"/>
                                          </a:rPr>
                                          <m:t>𝚪</m:t>
                                        </m:r>
                                        <m:d>
                                          <m:dPr>
                                            <m:ctrlPr>
                                              <a:rPr lang="en-GB" sz="1000" b="1" i="1">
                                                <a:solidFill>
                                                  <a:schemeClr val="tx1"/>
                                                </a:solidFill>
                                                <a:effectLst/>
                                                <a:latin typeface="Cambria Math" panose="02040503050406030204" pitchFamily="18" charset="0"/>
                                              </a:rPr>
                                            </m:ctrlPr>
                                          </m:dPr>
                                          <m:e>
                                            <m:r>
                                              <a:rPr lang="en-GB" sz="1000" b="1" i="1">
                                                <a:solidFill>
                                                  <a:schemeClr val="tx1"/>
                                                </a:solidFill>
                                                <a:effectLst/>
                                                <a:latin typeface="Cambria Math"/>
                                              </a:rPr>
                                              <m:t>𝐲</m:t>
                                            </m:r>
                                          </m:e>
                                        </m:d>
                                      </m:e>
                                    </m:d>
                                  </m:e>
                                </m:d>
                                <m:sSub>
                                  <m:sSubPr>
                                    <m:ctrlPr>
                                      <a:rPr lang="en-GB" sz="1000" b="1" i="1">
                                        <a:solidFill>
                                          <a:schemeClr val="tx1"/>
                                        </a:solidFill>
                                        <a:effectLst/>
                                        <a:latin typeface="Cambria Math" panose="02040503050406030204" pitchFamily="18" charset="0"/>
                                      </a:rPr>
                                    </m:ctrlPr>
                                  </m:sSubPr>
                                  <m:e>
                                    <m:r>
                                      <a:rPr lang="en-GB" sz="1000" b="1">
                                        <a:solidFill>
                                          <a:schemeClr val="tx1"/>
                                        </a:solidFill>
                                        <a:effectLst/>
                                        <a:latin typeface="Cambria Math"/>
                                      </a:rPr>
                                      <m:t>=(</m:t>
                                    </m:r>
                                    <m:r>
                                      <a:rPr lang="en-GB" sz="1000" b="1" i="1">
                                        <a:solidFill>
                                          <a:schemeClr val="tx1"/>
                                        </a:solidFill>
                                        <a:effectLst/>
                                        <a:latin typeface="Cambria Math"/>
                                      </a:rPr>
                                      <m:t>𝐞</m:t>
                                    </m:r>
                                  </m:e>
                                  <m:sub>
                                    <m:r>
                                      <a:rPr lang="en-GB" sz="1000" b="1" i="1">
                                        <a:solidFill>
                                          <a:schemeClr val="tx1"/>
                                        </a:solidFill>
                                        <a:effectLst/>
                                        <a:latin typeface="Cambria Math"/>
                                      </a:rPr>
                                      <m:t>𝐱</m:t>
                                    </m:r>
                                  </m:sub>
                                </m:sSub>
                                <m:r>
                                  <a:rPr lang="en-GB" sz="1000" b="1">
                                    <a:solidFill>
                                      <a:schemeClr val="tx1"/>
                                    </a:solidFill>
                                    <a:effectLst/>
                                    <a:latin typeface="Cambria Math"/>
                                  </a:rPr>
                                  <m:t>+</m:t>
                                </m:r>
                                <m:sSub>
                                  <m:sSubPr>
                                    <m:ctrlPr>
                                      <a:rPr lang="en-GB" sz="1000" b="1" i="1">
                                        <a:solidFill>
                                          <a:schemeClr val="tx1"/>
                                        </a:solidFill>
                                        <a:effectLst/>
                                        <a:latin typeface="Cambria Math" panose="02040503050406030204" pitchFamily="18" charset="0"/>
                                      </a:rPr>
                                    </m:ctrlPr>
                                  </m:sSubPr>
                                  <m:e>
                                    <m:r>
                                      <a:rPr lang="en-GB" sz="1000" b="1" i="1">
                                        <a:solidFill>
                                          <a:schemeClr val="tx1"/>
                                        </a:solidFill>
                                        <a:effectLst/>
                                        <a:latin typeface="Cambria Math"/>
                                      </a:rPr>
                                      <m:t>𝐢</m:t>
                                    </m:r>
                                  </m:e>
                                  <m:sub>
                                    <m:r>
                                      <a:rPr lang="en-GB" sz="1000" b="1" i="1">
                                        <a:solidFill>
                                          <a:schemeClr val="tx1"/>
                                        </a:solidFill>
                                        <a:effectLst/>
                                        <a:latin typeface="Cambria Math"/>
                                      </a:rPr>
                                      <m:t>𝐱</m:t>
                                    </m:r>
                                  </m:sub>
                                </m:sSub>
                                <m:r>
                                  <a:rPr lang="en-GB" sz="1000" b="1">
                                    <a:solidFill>
                                      <a:schemeClr val="tx1"/>
                                    </a:solidFill>
                                    <a:effectLst/>
                                    <a:latin typeface="Cambria Math"/>
                                  </a:rPr>
                                  <m:t>)∙</m:t>
                                </m:r>
                                <m:sSub>
                                  <m:sSubPr>
                                    <m:ctrlPr>
                                      <a:rPr lang="en-GB" sz="1000" b="1" i="1">
                                        <a:solidFill>
                                          <a:schemeClr val="tx1"/>
                                        </a:solidFill>
                                        <a:effectLst/>
                                        <a:latin typeface="Cambria Math" panose="02040503050406030204" pitchFamily="18" charset="0"/>
                                      </a:rPr>
                                    </m:ctrlPr>
                                  </m:sSubPr>
                                  <m:e>
                                    <m:r>
                                      <a:rPr lang="en-GB" sz="1000" b="1">
                                        <a:solidFill>
                                          <a:schemeClr val="tx1"/>
                                        </a:solidFill>
                                        <a:effectLst/>
                                        <a:latin typeface="Cambria Math"/>
                                      </a:rPr>
                                      <m:t>(</m:t>
                                    </m:r>
                                    <m:r>
                                      <a:rPr lang="en-GB" sz="1000" b="1" i="1">
                                        <a:solidFill>
                                          <a:schemeClr val="tx1"/>
                                        </a:solidFill>
                                        <a:effectLst/>
                                        <a:latin typeface="Cambria Math"/>
                                      </a:rPr>
                                      <m:t>𝐞</m:t>
                                    </m:r>
                                  </m:e>
                                  <m:sub>
                                    <m:r>
                                      <a:rPr lang="en-GB" sz="1000" b="1" i="1">
                                        <a:solidFill>
                                          <a:schemeClr val="tx1"/>
                                        </a:solidFill>
                                        <a:effectLst/>
                                        <a:latin typeface="Cambria Math"/>
                                      </a:rPr>
                                      <m:t>𝐲</m:t>
                                    </m:r>
                                  </m:sub>
                                </m:sSub>
                                <m:r>
                                  <a:rPr lang="en-GB" sz="1000" b="1">
                                    <a:solidFill>
                                      <a:schemeClr val="tx1"/>
                                    </a:solidFill>
                                    <a:effectLst/>
                                    <a:latin typeface="Cambria Math"/>
                                  </a:rPr>
                                  <m:t>+</m:t>
                                </m:r>
                                <m:sSub>
                                  <m:sSubPr>
                                    <m:ctrlPr>
                                      <a:rPr lang="en-GB" sz="1000" b="1" i="1">
                                        <a:solidFill>
                                          <a:schemeClr val="tx1"/>
                                        </a:solidFill>
                                        <a:effectLst/>
                                        <a:latin typeface="Cambria Math" panose="02040503050406030204" pitchFamily="18" charset="0"/>
                                      </a:rPr>
                                    </m:ctrlPr>
                                  </m:sSubPr>
                                  <m:e>
                                    <m:r>
                                      <a:rPr lang="en-GB" sz="1000" b="1" i="1">
                                        <a:solidFill>
                                          <a:schemeClr val="tx1"/>
                                        </a:solidFill>
                                        <a:effectLst/>
                                        <a:latin typeface="Cambria Math"/>
                                      </a:rPr>
                                      <m:t>𝐢</m:t>
                                    </m:r>
                                  </m:e>
                                  <m:sub>
                                    <m:r>
                                      <a:rPr lang="en-GB" sz="1000" b="1" i="1">
                                        <a:solidFill>
                                          <a:schemeClr val="tx1"/>
                                        </a:solidFill>
                                        <a:effectLst/>
                                        <a:latin typeface="Cambria Math"/>
                                      </a:rPr>
                                      <m:t>𝐲</m:t>
                                    </m:r>
                                  </m:sub>
                                </m:sSub>
                                <m:r>
                                  <a:rPr lang="en-GB" sz="1000" b="1">
                                    <a:solidFill>
                                      <a:schemeClr val="tx1"/>
                                    </a:solidFill>
                                    <a:effectLst/>
                                    <a:latin typeface="Cambria Math"/>
                                  </a:rPr>
                                  <m:t>)=</m:t>
                                </m:r>
                              </m:oMath>
                            </m:oMathPara>
                          </a14:m>
                          <a:endParaRPr lang="en-GB" sz="1000" b="1" dirty="0">
                            <a:solidFill>
                              <a:schemeClr val="tx1"/>
                            </a:solidFill>
                            <a:effectLst/>
                          </a:endParaRPr>
                        </a:p>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1000" b="1">
                                    <a:solidFill>
                                      <a:schemeClr val="tx1"/>
                                    </a:solidFill>
                                    <a:effectLst/>
                                    <a:latin typeface="Cambria Math"/>
                                  </a:rPr>
                                  <m:t>=</m:t>
                                </m:r>
                                <m:sSub>
                                  <m:sSubPr>
                                    <m:ctrlPr>
                                      <a:rPr lang="en-GB" sz="1000" b="1" i="1">
                                        <a:solidFill>
                                          <a:schemeClr val="tx1"/>
                                        </a:solidFill>
                                        <a:effectLst/>
                                        <a:latin typeface="Cambria Math" panose="02040503050406030204" pitchFamily="18" charset="0"/>
                                      </a:rPr>
                                    </m:ctrlPr>
                                  </m:sSubPr>
                                  <m:e>
                                    <m:r>
                                      <a:rPr lang="en-GB" sz="1000" b="1" i="1">
                                        <a:solidFill>
                                          <a:schemeClr val="tx1"/>
                                        </a:solidFill>
                                        <a:effectLst/>
                                        <a:latin typeface="Cambria Math"/>
                                      </a:rPr>
                                      <m:t>𝐞</m:t>
                                    </m:r>
                                  </m:e>
                                  <m:sub>
                                    <m:r>
                                      <a:rPr lang="en-GB" sz="1000" b="1" i="1">
                                        <a:solidFill>
                                          <a:schemeClr val="tx1"/>
                                        </a:solidFill>
                                        <a:effectLst/>
                                        <a:latin typeface="Cambria Math"/>
                                      </a:rPr>
                                      <m:t>𝐱</m:t>
                                    </m:r>
                                  </m:sub>
                                </m:sSub>
                                <m:sSub>
                                  <m:sSubPr>
                                    <m:ctrlPr>
                                      <a:rPr lang="en-GB" sz="1000" b="1" i="1">
                                        <a:solidFill>
                                          <a:schemeClr val="tx1"/>
                                        </a:solidFill>
                                        <a:effectLst/>
                                        <a:latin typeface="Cambria Math" panose="02040503050406030204" pitchFamily="18" charset="0"/>
                                      </a:rPr>
                                    </m:ctrlPr>
                                  </m:sSubPr>
                                  <m:e>
                                    <m:r>
                                      <a:rPr lang="en-GB" sz="1000" b="1" i="1">
                                        <a:solidFill>
                                          <a:schemeClr val="tx1"/>
                                        </a:solidFill>
                                        <a:effectLst/>
                                        <a:latin typeface="Cambria Math"/>
                                      </a:rPr>
                                      <m:t>𝐞</m:t>
                                    </m:r>
                                  </m:e>
                                  <m:sub>
                                    <m:r>
                                      <a:rPr lang="en-GB" sz="1000" b="1" i="1">
                                        <a:solidFill>
                                          <a:schemeClr val="tx1"/>
                                        </a:solidFill>
                                        <a:effectLst/>
                                        <a:latin typeface="Cambria Math"/>
                                      </a:rPr>
                                      <m:t>𝐲</m:t>
                                    </m:r>
                                  </m:sub>
                                </m:sSub>
                                <m:r>
                                  <a:rPr lang="en-GB" sz="1000" b="1">
                                    <a:solidFill>
                                      <a:schemeClr val="tx1"/>
                                    </a:solidFill>
                                    <a:effectLst/>
                                    <a:latin typeface="Cambria Math"/>
                                  </a:rPr>
                                  <m:t>+ </m:t>
                                </m:r>
                                <m:sSub>
                                  <m:sSubPr>
                                    <m:ctrlPr>
                                      <a:rPr lang="en-GB" sz="1000" b="1" i="1">
                                        <a:solidFill>
                                          <a:schemeClr val="tx1"/>
                                        </a:solidFill>
                                        <a:effectLst/>
                                        <a:latin typeface="Cambria Math" panose="02040503050406030204" pitchFamily="18" charset="0"/>
                                      </a:rPr>
                                    </m:ctrlPr>
                                  </m:sSubPr>
                                  <m:e>
                                    <m:r>
                                      <a:rPr lang="en-GB" sz="1000" b="1" i="1">
                                        <a:solidFill>
                                          <a:schemeClr val="tx1"/>
                                        </a:solidFill>
                                        <a:effectLst/>
                                        <a:latin typeface="Cambria Math"/>
                                      </a:rPr>
                                      <m:t>𝐞</m:t>
                                    </m:r>
                                  </m:e>
                                  <m:sub>
                                    <m:r>
                                      <a:rPr lang="en-GB" sz="1000" b="1" i="1">
                                        <a:solidFill>
                                          <a:schemeClr val="tx1"/>
                                        </a:solidFill>
                                        <a:effectLst/>
                                        <a:latin typeface="Cambria Math"/>
                                      </a:rPr>
                                      <m:t>𝐱</m:t>
                                    </m:r>
                                  </m:sub>
                                </m:sSub>
                                <m:r>
                                  <a:rPr lang="en-GB" sz="1000" b="1" i="1">
                                    <a:solidFill>
                                      <a:schemeClr val="tx1"/>
                                    </a:solidFill>
                                    <a:effectLst/>
                                    <a:latin typeface="Cambria Math"/>
                                  </a:rPr>
                                  <m:t>𝐂𝐍</m:t>
                                </m:r>
                                <m:r>
                                  <a:rPr lang="en-GB" sz="1000" b="1">
                                    <a:solidFill>
                                      <a:schemeClr val="tx1"/>
                                    </a:solidFill>
                                    <a:effectLst/>
                                    <a:latin typeface="Cambria Math"/>
                                  </a:rPr>
                                  <m:t>(</m:t>
                                </m:r>
                                <m:r>
                                  <a:rPr lang="en-GB" sz="1000" b="1" i="1">
                                    <a:solidFill>
                                      <a:schemeClr val="tx1"/>
                                    </a:solidFill>
                                    <a:effectLst/>
                                    <a:latin typeface="Cambria Math"/>
                                  </a:rPr>
                                  <m:t>𝐱</m:t>
                                </m:r>
                                <m:r>
                                  <a:rPr lang="en-GB" sz="1000" b="1">
                                    <a:solidFill>
                                      <a:schemeClr val="tx1"/>
                                    </a:solidFill>
                                    <a:effectLst/>
                                    <a:latin typeface="Cambria Math"/>
                                  </a:rPr>
                                  <m:t>,</m:t>
                                </m:r>
                                <m:r>
                                  <a:rPr lang="en-GB" sz="1000" b="1" i="1">
                                    <a:solidFill>
                                      <a:schemeClr val="tx1"/>
                                    </a:solidFill>
                                    <a:effectLst/>
                                    <a:latin typeface="Cambria Math"/>
                                  </a:rPr>
                                  <m:t>𝐲</m:t>
                                </m:r>
                                <m:r>
                                  <a:rPr lang="en-GB" sz="1000" b="1">
                                    <a:solidFill>
                                      <a:schemeClr val="tx1"/>
                                    </a:solidFill>
                                    <a:effectLst/>
                                    <a:latin typeface="Cambria Math"/>
                                  </a:rPr>
                                  <m:t>)+ </m:t>
                                </m:r>
                                <m:sSub>
                                  <m:sSubPr>
                                    <m:ctrlPr>
                                      <a:rPr lang="en-GB" sz="1000" b="1" i="1">
                                        <a:solidFill>
                                          <a:schemeClr val="tx1"/>
                                        </a:solidFill>
                                        <a:effectLst/>
                                        <a:latin typeface="Cambria Math" panose="02040503050406030204" pitchFamily="18" charset="0"/>
                                      </a:rPr>
                                    </m:ctrlPr>
                                  </m:sSubPr>
                                  <m:e>
                                    <m:r>
                                      <a:rPr lang="en-GB" sz="1000" b="1" i="1">
                                        <a:solidFill>
                                          <a:schemeClr val="tx1"/>
                                        </a:solidFill>
                                        <a:effectLst/>
                                        <a:latin typeface="Cambria Math"/>
                                      </a:rPr>
                                      <m:t>𝐞</m:t>
                                    </m:r>
                                  </m:e>
                                  <m:sub>
                                    <m:r>
                                      <a:rPr lang="en-GB" sz="1000" b="1" i="1">
                                        <a:solidFill>
                                          <a:schemeClr val="tx1"/>
                                        </a:solidFill>
                                        <a:effectLst/>
                                        <a:latin typeface="Cambria Math"/>
                                      </a:rPr>
                                      <m:t>𝐲</m:t>
                                    </m:r>
                                  </m:sub>
                                </m:sSub>
                                <m:r>
                                  <a:rPr lang="en-GB" sz="1000" b="1" i="1">
                                    <a:solidFill>
                                      <a:schemeClr val="tx1"/>
                                    </a:solidFill>
                                    <a:effectLst/>
                                    <a:latin typeface="Cambria Math"/>
                                  </a:rPr>
                                  <m:t>𝐂𝐍</m:t>
                                </m:r>
                                <m:r>
                                  <a:rPr lang="en-GB" sz="1000" b="1">
                                    <a:solidFill>
                                      <a:schemeClr val="tx1"/>
                                    </a:solidFill>
                                    <a:effectLst/>
                                    <a:latin typeface="Cambria Math"/>
                                  </a:rPr>
                                  <m:t>(</m:t>
                                </m:r>
                                <m:r>
                                  <a:rPr lang="en-GB" sz="1000" b="1" i="1">
                                    <a:solidFill>
                                      <a:schemeClr val="tx1"/>
                                    </a:solidFill>
                                    <a:effectLst/>
                                    <a:latin typeface="Cambria Math"/>
                                  </a:rPr>
                                  <m:t>𝐱</m:t>
                                </m:r>
                                <m:r>
                                  <a:rPr lang="en-GB" sz="1000" b="1">
                                    <a:solidFill>
                                      <a:schemeClr val="tx1"/>
                                    </a:solidFill>
                                    <a:effectLst/>
                                    <a:latin typeface="Cambria Math"/>
                                  </a:rPr>
                                  <m:t>,</m:t>
                                </m:r>
                                <m:r>
                                  <a:rPr lang="en-GB" sz="1000" b="1" i="1">
                                    <a:solidFill>
                                      <a:schemeClr val="tx1"/>
                                    </a:solidFill>
                                    <a:effectLst/>
                                    <a:latin typeface="Cambria Math"/>
                                  </a:rPr>
                                  <m:t>𝐲</m:t>
                                </m:r>
                                <m:r>
                                  <a:rPr lang="en-GB" sz="1000" b="1">
                                    <a:solidFill>
                                      <a:schemeClr val="tx1"/>
                                    </a:solidFill>
                                    <a:effectLst/>
                                    <a:latin typeface="Cambria Math"/>
                                  </a:rPr>
                                  <m:t>)+</m:t>
                                </m:r>
                                <m:sSup>
                                  <m:sSupPr>
                                    <m:ctrlPr>
                                      <a:rPr lang="en-GB" sz="1000" b="1" i="1">
                                        <a:solidFill>
                                          <a:schemeClr val="tx1"/>
                                        </a:solidFill>
                                        <a:effectLst/>
                                        <a:latin typeface="Cambria Math" panose="02040503050406030204" pitchFamily="18" charset="0"/>
                                      </a:rPr>
                                    </m:ctrlPr>
                                  </m:sSupPr>
                                  <m:e>
                                    <m:r>
                                      <a:rPr lang="en-GB" sz="1000" b="1" i="1">
                                        <a:solidFill>
                                          <a:schemeClr val="tx1"/>
                                        </a:solidFill>
                                        <a:effectLst/>
                                        <a:latin typeface="Cambria Math"/>
                                      </a:rPr>
                                      <m:t>𝐂𝐍</m:t>
                                    </m:r>
                                    <m:r>
                                      <a:rPr lang="en-GB" sz="1000" b="1">
                                        <a:solidFill>
                                          <a:schemeClr val="tx1"/>
                                        </a:solidFill>
                                        <a:effectLst/>
                                        <a:latin typeface="Cambria Math"/>
                                      </a:rPr>
                                      <m:t>(</m:t>
                                    </m:r>
                                    <m:r>
                                      <a:rPr lang="en-GB" sz="1000" b="1" i="1">
                                        <a:solidFill>
                                          <a:schemeClr val="tx1"/>
                                        </a:solidFill>
                                        <a:effectLst/>
                                        <a:latin typeface="Cambria Math"/>
                                      </a:rPr>
                                      <m:t>𝐱</m:t>
                                    </m:r>
                                    <m:r>
                                      <a:rPr lang="en-GB" sz="1000" b="1">
                                        <a:solidFill>
                                          <a:schemeClr val="tx1"/>
                                        </a:solidFill>
                                        <a:effectLst/>
                                        <a:latin typeface="Cambria Math"/>
                                      </a:rPr>
                                      <m:t>,</m:t>
                                    </m:r>
                                    <m:r>
                                      <a:rPr lang="en-GB" sz="1000" b="1" i="1">
                                        <a:solidFill>
                                          <a:schemeClr val="tx1"/>
                                        </a:solidFill>
                                        <a:effectLst/>
                                        <a:latin typeface="Cambria Math"/>
                                      </a:rPr>
                                      <m:t>𝐲</m:t>
                                    </m:r>
                                    <m:r>
                                      <a:rPr lang="en-GB" sz="1000" b="1">
                                        <a:solidFill>
                                          <a:schemeClr val="tx1"/>
                                        </a:solidFill>
                                        <a:effectLst/>
                                        <a:latin typeface="Cambria Math"/>
                                      </a:rPr>
                                      <m:t>)</m:t>
                                    </m:r>
                                  </m:e>
                                  <m:sup>
                                    <m:r>
                                      <a:rPr lang="en-GB" sz="1000" b="1" i="1">
                                        <a:solidFill>
                                          <a:schemeClr val="tx1"/>
                                        </a:solidFill>
                                        <a:effectLst/>
                                        <a:latin typeface="Cambria Math"/>
                                      </a:rPr>
                                      <m:t>𝟐</m:t>
                                    </m:r>
                                  </m:sup>
                                </m:sSup>
                              </m:oMath>
                            </m:oMathPara>
                          </a14:m>
                          <a:endParaRPr lang="en-GB" sz="1000" b="1"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6672">
                    <a:tc vMerge="1">
                      <a:txBody>
                        <a:bodyPr/>
                        <a:lstStyle/>
                        <a:p>
                          <a:endParaRPr lang="en-GB"/>
                        </a:p>
                      </a:txBody>
                      <a:tcPr/>
                    </a:tc>
                    <a:tc>
                      <a:txBody>
                        <a:bodyPr/>
                        <a:lstStyle/>
                        <a:p>
                          <a:pPr marL="0" marR="0" algn="ctr">
                            <a:lnSpc>
                              <a:spcPct val="115000"/>
                            </a:lnSpc>
                            <a:spcBef>
                              <a:spcPts val="0"/>
                            </a:spcBef>
                            <a:spcAft>
                              <a:spcPts val="0"/>
                            </a:spcAft>
                          </a:pPr>
                          <a:r>
                            <a:rPr lang="en-GB" sz="1000" dirty="0" err="1">
                              <a:solidFill>
                                <a:schemeClr val="tx1"/>
                              </a:solidFill>
                              <a:effectLst/>
                            </a:rPr>
                            <a:t>Adamic</a:t>
                          </a:r>
                          <a:r>
                            <a:rPr lang="en-GB" sz="1000" dirty="0">
                              <a:solidFill>
                                <a:schemeClr val="tx1"/>
                              </a:solidFill>
                              <a:effectLst/>
                            </a:rPr>
                            <a:t> &amp; Adar (AA)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𝐴𝐴</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m:t>
                                    </m:r>
                                    <m:r>
                                      <a:rPr lang="en-GB" sz="800">
                                        <a:solidFill>
                                          <a:schemeClr val="tx1"/>
                                        </a:solidFill>
                                        <a:effectLst/>
                                        <a:latin typeface="Cambria Math"/>
                                      </a:rPr>
                                      <m:t>𝑦</m:t>
                                    </m:r>
                                  </m:e>
                                </m:d>
                                <m:r>
                                  <a:rPr lang="en-GB" sz="800">
                                    <a:solidFill>
                                      <a:schemeClr val="tx1"/>
                                    </a:solidFill>
                                    <a:effectLst/>
                                    <a:latin typeface="Cambria Math"/>
                                  </a:rPr>
                                  <m:t>= </m:t>
                                </m:r>
                                <m:nary>
                                  <m:naryPr>
                                    <m:chr m:val="∑"/>
                                    <m:limLoc m:val="undOvr"/>
                                    <m:supHide m:val="on"/>
                                    <m:ctrlPr>
                                      <a:rPr lang="en-GB" sz="800" i="1">
                                        <a:solidFill>
                                          <a:schemeClr val="tx1"/>
                                        </a:solidFill>
                                        <a:effectLst/>
                                        <a:latin typeface="Cambria Math" panose="02040503050406030204" pitchFamily="18" charset="0"/>
                                      </a:rPr>
                                    </m:ctrlPr>
                                  </m:naryPr>
                                  <m:sub>
                                    <m:r>
                                      <a:rPr lang="en-GB" sz="800">
                                        <a:solidFill>
                                          <a:schemeClr val="tx1"/>
                                        </a:solidFill>
                                        <a:effectLst/>
                                        <a:latin typeface="Cambria Math"/>
                                      </a:rPr>
                                      <m:t>𝑠</m:t>
                                    </m:r>
                                    <m:r>
                                      <a:rPr lang="en-GB" sz="800">
                                        <a:solidFill>
                                          <a:schemeClr val="tx1"/>
                                        </a:solidFill>
                                        <a:effectLst/>
                                        <a:latin typeface="Cambria Math"/>
                                      </a:rPr>
                                      <m:t>∈</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𝑥</m:t>
                                    </m:r>
                                    <m:r>
                                      <a:rPr lang="en-GB" sz="800">
                                        <a:solidFill>
                                          <a:schemeClr val="tx1"/>
                                        </a:solidFill>
                                        <a:effectLst/>
                                        <a:latin typeface="Cambria Math"/>
                                      </a:rPr>
                                      <m:t>) ∩ </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𝑦</m:t>
                                    </m:r>
                                    <m:r>
                                      <a:rPr lang="en-GB" sz="800">
                                        <a:solidFill>
                                          <a:schemeClr val="tx1"/>
                                        </a:solidFill>
                                        <a:effectLst/>
                                        <a:latin typeface="Cambria Math"/>
                                      </a:rPr>
                                      <m:t>)</m:t>
                                    </m:r>
                                  </m:sub>
                                  <m:sup/>
                                  <m:e>
                                    <m:f>
                                      <m:fPr>
                                        <m:ctrlPr>
                                          <a:rPr lang="en-GB" sz="800" i="1">
                                            <a:solidFill>
                                              <a:schemeClr val="tx1"/>
                                            </a:solidFill>
                                            <a:effectLst/>
                                            <a:latin typeface="Cambria Math" panose="02040503050406030204" pitchFamily="18" charset="0"/>
                                          </a:rPr>
                                        </m:ctrlPr>
                                      </m:fPr>
                                      <m:num>
                                        <m:r>
                                          <a:rPr lang="en-GB" sz="800">
                                            <a:solidFill>
                                              <a:schemeClr val="tx1"/>
                                            </a:solidFill>
                                            <a:effectLst/>
                                            <a:latin typeface="Cambria Math"/>
                                          </a:rPr>
                                          <m:t>1</m:t>
                                        </m:r>
                                      </m:num>
                                      <m:den>
                                        <m:sSub>
                                          <m:sSubPr>
                                            <m:ctrlPr>
                                              <a:rPr lang="en-GB" sz="800" i="1">
                                                <a:solidFill>
                                                  <a:schemeClr val="tx1"/>
                                                </a:solidFill>
                                                <a:effectLst/>
                                                <a:latin typeface="Cambria Math" panose="02040503050406030204" pitchFamily="18" charset="0"/>
                                              </a:rPr>
                                            </m:ctrlPr>
                                          </m:sSubPr>
                                          <m:e>
                                            <m:r>
                                              <a:rPr lang="en-GB" sz="800">
                                                <a:solidFill>
                                                  <a:schemeClr val="tx1"/>
                                                </a:solidFill>
                                                <a:effectLst/>
                                                <a:latin typeface="Cambria Math"/>
                                              </a:rPr>
                                              <m:t>𝑙𝑜𝑔</m:t>
                                            </m:r>
                                          </m:e>
                                          <m:sub>
                                            <m:r>
                                              <a:rPr lang="en-GB" sz="800">
                                                <a:solidFill>
                                                  <a:schemeClr val="tx1"/>
                                                </a:solidFill>
                                                <a:effectLst/>
                                                <a:latin typeface="Cambria Math"/>
                                              </a:rPr>
                                              <m:t>2</m:t>
                                            </m:r>
                                          </m:sub>
                                        </m:sSub>
                                        <m:r>
                                          <a:rPr lang="en-GB" sz="800">
                                            <a:solidFill>
                                              <a:schemeClr val="tx1"/>
                                            </a:solidFill>
                                            <a:effectLst/>
                                            <a:latin typeface="Cambria Math"/>
                                          </a:rPr>
                                          <m:t>(|</m:t>
                                        </m:r>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𝑠</m:t>
                                            </m:r>
                                          </m:e>
                                        </m:d>
                                        <m:r>
                                          <a:rPr lang="en-GB" sz="800">
                                            <a:solidFill>
                                              <a:schemeClr val="tx1"/>
                                            </a:solidFill>
                                            <a:effectLst/>
                                            <a:latin typeface="Cambria Math"/>
                                          </a:rPr>
                                          <m:t>|)</m:t>
                                        </m:r>
                                      </m:den>
                                    </m:f>
                                  </m:e>
                                </m:nary>
                              </m:oMath>
                            </m:oMathPara>
                          </a14:m>
                          <a:endParaRPr lang="en-GB" sz="9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6672">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Resource Allocation (RA)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𝑅𝐴</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m:t>
                                    </m:r>
                                    <m:r>
                                      <a:rPr lang="en-GB" sz="800">
                                        <a:solidFill>
                                          <a:schemeClr val="tx1"/>
                                        </a:solidFill>
                                        <a:effectLst/>
                                        <a:latin typeface="Cambria Math"/>
                                      </a:rPr>
                                      <m:t>𝑦</m:t>
                                    </m:r>
                                  </m:e>
                                </m:d>
                                <m:r>
                                  <a:rPr lang="en-GB" sz="800">
                                    <a:solidFill>
                                      <a:schemeClr val="tx1"/>
                                    </a:solidFill>
                                    <a:effectLst/>
                                    <a:latin typeface="Cambria Math"/>
                                  </a:rPr>
                                  <m:t>= </m:t>
                                </m:r>
                                <m:nary>
                                  <m:naryPr>
                                    <m:chr m:val="∑"/>
                                    <m:limLoc m:val="undOvr"/>
                                    <m:supHide m:val="on"/>
                                    <m:ctrlPr>
                                      <a:rPr lang="en-GB" sz="800" i="1">
                                        <a:solidFill>
                                          <a:schemeClr val="tx1"/>
                                        </a:solidFill>
                                        <a:effectLst/>
                                        <a:latin typeface="Cambria Math" panose="02040503050406030204" pitchFamily="18" charset="0"/>
                                      </a:rPr>
                                    </m:ctrlPr>
                                  </m:naryPr>
                                  <m:sub>
                                    <m:r>
                                      <a:rPr lang="en-GB" sz="800">
                                        <a:solidFill>
                                          <a:schemeClr val="tx1"/>
                                        </a:solidFill>
                                        <a:effectLst/>
                                        <a:latin typeface="Cambria Math"/>
                                      </a:rPr>
                                      <m:t>𝑠</m:t>
                                    </m:r>
                                    <m:r>
                                      <a:rPr lang="en-GB" sz="800">
                                        <a:solidFill>
                                          <a:schemeClr val="tx1"/>
                                        </a:solidFill>
                                        <a:effectLst/>
                                        <a:latin typeface="Cambria Math"/>
                                      </a:rPr>
                                      <m:t>∈</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𝑥</m:t>
                                    </m:r>
                                    <m:r>
                                      <a:rPr lang="en-GB" sz="800">
                                        <a:solidFill>
                                          <a:schemeClr val="tx1"/>
                                        </a:solidFill>
                                        <a:effectLst/>
                                        <a:latin typeface="Cambria Math"/>
                                      </a:rPr>
                                      <m:t>) ∩ </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𝑦</m:t>
                                    </m:r>
                                    <m:r>
                                      <a:rPr lang="en-GB" sz="800">
                                        <a:solidFill>
                                          <a:schemeClr val="tx1"/>
                                        </a:solidFill>
                                        <a:effectLst/>
                                        <a:latin typeface="Cambria Math"/>
                                      </a:rPr>
                                      <m:t>)</m:t>
                                    </m:r>
                                  </m:sub>
                                  <m:sup/>
                                  <m:e>
                                    <m:f>
                                      <m:fPr>
                                        <m:ctrlPr>
                                          <a:rPr lang="en-GB" sz="800" i="1">
                                            <a:solidFill>
                                              <a:schemeClr val="tx1"/>
                                            </a:solidFill>
                                            <a:effectLst/>
                                            <a:latin typeface="Cambria Math" panose="02040503050406030204" pitchFamily="18" charset="0"/>
                                          </a:rPr>
                                        </m:ctrlPr>
                                      </m:fPr>
                                      <m:num>
                                        <m:r>
                                          <a:rPr lang="en-GB" sz="800">
                                            <a:solidFill>
                                              <a:schemeClr val="tx1"/>
                                            </a:solidFill>
                                            <a:effectLst/>
                                            <a:latin typeface="Cambria Math"/>
                                          </a:rPr>
                                          <m:t>1</m:t>
                                        </m:r>
                                      </m:num>
                                      <m:den>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𝑠</m:t>
                                            </m:r>
                                            <m:r>
                                              <a:rPr lang="en-GB" sz="800">
                                                <a:solidFill>
                                                  <a:schemeClr val="tx1"/>
                                                </a:solidFill>
                                                <a:effectLst/>
                                                <a:latin typeface="Cambria Math"/>
                                              </a:rPr>
                                              <m:t>)</m:t>
                                            </m:r>
                                          </m:e>
                                        </m:d>
                                      </m:den>
                                    </m:f>
                                  </m:e>
                                </m:nary>
                              </m:oMath>
                            </m:oMathPara>
                          </a14:m>
                          <a:endParaRPr lang="en-GB" sz="90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3865">
                    <a:tc vMerge="1">
                      <a:txBody>
                        <a:bodyPr/>
                        <a:lstStyle/>
                        <a:p>
                          <a:endParaRPr lang="en-GB"/>
                        </a:p>
                      </a:txBody>
                      <a:tcPr/>
                    </a:tc>
                    <a:tc>
                      <a:txBody>
                        <a:bodyPr/>
                        <a:lstStyle/>
                        <a:p>
                          <a:pPr marL="0" marR="0" algn="ctr">
                            <a:lnSpc>
                              <a:spcPct val="115000"/>
                            </a:lnSpc>
                            <a:spcBef>
                              <a:spcPts val="0"/>
                            </a:spcBef>
                            <a:spcAft>
                              <a:spcPts val="0"/>
                            </a:spcAft>
                          </a:pPr>
                          <a:r>
                            <a:rPr lang="en-GB" sz="1000" dirty="0" err="1">
                              <a:solidFill>
                                <a:schemeClr val="tx1"/>
                              </a:solidFill>
                              <a:effectLst/>
                            </a:rPr>
                            <a:t>Jaccard</a:t>
                          </a:r>
                          <a:r>
                            <a:rPr lang="en-GB" sz="1000" dirty="0">
                              <a:solidFill>
                                <a:schemeClr val="tx1"/>
                              </a:solidFill>
                              <a:effectLst/>
                            </a:rPr>
                            <a:t> (JC)</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𝐽𝐶</m:t>
                                </m:r>
                                <m:r>
                                  <a:rPr lang="en-GB" sz="800" smtClean="0">
                                    <a:solidFill>
                                      <a:schemeClr val="tx1"/>
                                    </a:solidFill>
                                    <a:effectLst/>
                                    <a:latin typeface="Cambria Math"/>
                                  </a:rPr>
                                  <m:t>(</m:t>
                                </m:r>
                                <m:r>
                                  <a:rPr lang="en-GB" sz="800" smtClean="0">
                                    <a:solidFill>
                                      <a:schemeClr val="tx1"/>
                                    </a:solidFill>
                                    <a:effectLst/>
                                    <a:latin typeface="Cambria Math"/>
                                  </a:rPr>
                                  <m:t>𝑥</m:t>
                                </m:r>
                                <m:r>
                                  <a:rPr lang="en-GB" sz="800" smtClean="0">
                                    <a:solidFill>
                                      <a:schemeClr val="tx1"/>
                                    </a:solidFill>
                                    <a:effectLst/>
                                    <a:latin typeface="Cambria Math"/>
                                  </a:rPr>
                                  <m:t>, </m:t>
                                </m:r>
                                <m:r>
                                  <a:rPr lang="en-GB" sz="800" smtClean="0">
                                    <a:solidFill>
                                      <a:schemeClr val="tx1"/>
                                    </a:solidFill>
                                    <a:effectLst/>
                                    <a:latin typeface="Cambria Math"/>
                                  </a:rPr>
                                  <m:t>𝑦</m:t>
                                </m:r>
                                <m:r>
                                  <a:rPr lang="en-GB" sz="800" smtClean="0">
                                    <a:solidFill>
                                      <a:schemeClr val="tx1"/>
                                    </a:solidFill>
                                    <a:effectLst/>
                                    <a:latin typeface="Cambria Math"/>
                                  </a:rPr>
                                  <m:t>)= </m:t>
                                </m:r>
                                <m:f>
                                  <m:fPr>
                                    <m:ctrlPr>
                                      <a:rPr lang="en-GB" sz="800" i="1">
                                        <a:solidFill>
                                          <a:schemeClr val="tx1"/>
                                        </a:solidFill>
                                        <a:effectLst/>
                                        <a:latin typeface="Cambria Math" panose="02040503050406030204" pitchFamily="18" charset="0"/>
                                      </a:rPr>
                                    </m:ctrlPr>
                                  </m:fPr>
                                  <m:num>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e>
                                        </m:d>
                                        <m:r>
                                          <a:rPr lang="en-GB" sz="800">
                                            <a:solidFill>
                                              <a:schemeClr val="tx1"/>
                                            </a:solidFill>
                                            <a:effectLst/>
                                            <a:latin typeface="Cambria Math"/>
                                          </a:rPr>
                                          <m:t>∩</m:t>
                                        </m:r>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𝑦</m:t>
                                                </m:r>
                                              </m:e>
                                            </m:d>
                                          </m:e>
                                        </m:d>
                                      </m:e>
                                    </m:d>
                                  </m:num>
                                  <m:den>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e>
                                        </m:d>
                                        <m:r>
                                          <a:rPr lang="en-GB" sz="800">
                                            <a:solidFill>
                                              <a:schemeClr val="tx1"/>
                                            </a:solidFill>
                                            <a:effectLst/>
                                            <a:latin typeface="Cambria Math"/>
                                          </a:rPr>
                                          <m:t>∪</m:t>
                                        </m:r>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𝑦</m:t>
                                            </m:r>
                                          </m:e>
                                        </m:d>
                                      </m:e>
                                    </m:d>
                                  </m:den>
                                </m:f>
                                <m:r>
                                  <a:rPr lang="en-GB" sz="800">
                                    <a:solidFill>
                                      <a:schemeClr val="tx1"/>
                                    </a:solidFill>
                                    <a:effectLst/>
                                    <a:latin typeface="Cambria Math"/>
                                  </a:rPr>
                                  <m:t>=</m:t>
                                </m:r>
                                <m:f>
                                  <m:fPr>
                                    <m:ctrlPr>
                                      <a:rPr lang="en-GB" sz="800" i="1">
                                        <a:solidFill>
                                          <a:schemeClr val="tx1"/>
                                        </a:solidFill>
                                        <a:effectLst/>
                                        <a:latin typeface="Cambria Math" panose="02040503050406030204" pitchFamily="18" charset="0"/>
                                      </a:rPr>
                                    </m:ctrlPr>
                                  </m:fPr>
                                  <m:num>
                                    <m:r>
                                      <a:rPr lang="en-GB" sz="800">
                                        <a:solidFill>
                                          <a:schemeClr val="tx1"/>
                                        </a:solidFill>
                                        <a:effectLst/>
                                        <a:latin typeface="Cambria Math"/>
                                      </a:rPr>
                                      <m:t>𝐶𝑁</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 </m:t>
                                        </m:r>
                                        <m:r>
                                          <a:rPr lang="en-GB" sz="800">
                                            <a:solidFill>
                                              <a:schemeClr val="tx1"/>
                                            </a:solidFill>
                                            <a:effectLst/>
                                            <a:latin typeface="Cambria Math"/>
                                          </a:rPr>
                                          <m:t>𝑦</m:t>
                                        </m:r>
                                      </m:e>
                                    </m:d>
                                  </m:num>
                                  <m:den>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e>
                                        </m:d>
                                        <m:r>
                                          <a:rPr lang="en-GB" sz="800">
                                            <a:solidFill>
                                              <a:schemeClr val="tx1"/>
                                            </a:solidFill>
                                            <a:effectLst/>
                                            <a:latin typeface="Cambria Math"/>
                                          </a:rPr>
                                          <m:t>∪</m:t>
                                        </m:r>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𝑦</m:t>
                                            </m:r>
                                          </m:e>
                                        </m:d>
                                      </m:e>
                                    </m:d>
                                  </m:den>
                                </m:f>
                              </m:oMath>
                            </m:oMathPara>
                          </a14:m>
                          <a:endParaRPr lang="en-GB" sz="90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13862">
                    <a:tc rowSpan="5">
                      <a:txBody>
                        <a:bodyPr/>
                        <a:lstStyle/>
                        <a:p>
                          <a:pPr marL="71755" marR="71755" algn="ctr">
                            <a:lnSpc>
                              <a:spcPct val="115000"/>
                            </a:lnSpc>
                            <a:spcBef>
                              <a:spcPts val="0"/>
                            </a:spcBef>
                            <a:spcAft>
                              <a:spcPts val="0"/>
                            </a:spcAft>
                          </a:pPr>
                          <a:r>
                            <a:rPr lang="en-GB" sz="1000" dirty="0">
                              <a:solidFill>
                                <a:schemeClr val="tx1"/>
                              </a:solidFill>
                              <a:effectLst/>
                            </a:rPr>
                            <a:t>CAR-based</a:t>
                          </a:r>
                          <a:endParaRPr lang="en-GB" sz="900" dirty="0">
                            <a:solidFill>
                              <a:schemeClr val="tx1"/>
                            </a:solidFill>
                            <a:effectLst/>
                            <a:latin typeface="Calibri"/>
                            <a:ea typeface="Calibri"/>
                            <a:cs typeface="Arial"/>
                          </a:endParaRPr>
                        </a:p>
                      </a:txBody>
                      <a:tcPr marL="56445" marR="5644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CAR</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𝐶𝐴𝑅</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 </m:t>
                                    </m:r>
                                    <m:r>
                                      <a:rPr lang="en-GB" sz="800">
                                        <a:solidFill>
                                          <a:schemeClr val="tx1"/>
                                        </a:solidFill>
                                        <a:effectLst/>
                                        <a:latin typeface="Cambria Math"/>
                                      </a:rPr>
                                      <m:t>𝑦</m:t>
                                    </m:r>
                                  </m:e>
                                </m:d>
                                <m:r>
                                  <a:rPr lang="en-GB" sz="800">
                                    <a:solidFill>
                                      <a:schemeClr val="tx1"/>
                                    </a:solidFill>
                                    <a:effectLst/>
                                    <a:latin typeface="Cambria Math"/>
                                  </a:rPr>
                                  <m:t>=</m:t>
                                </m:r>
                                <m:r>
                                  <a:rPr lang="en-GB" sz="800">
                                    <a:solidFill>
                                      <a:schemeClr val="tx1"/>
                                    </a:solidFill>
                                    <a:effectLst/>
                                    <a:latin typeface="Cambria Math"/>
                                  </a:rPr>
                                  <m:t>𝐶𝑁</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m:t>
                                    </m:r>
                                    <m:r>
                                      <a:rPr lang="en-GB" sz="800">
                                        <a:solidFill>
                                          <a:schemeClr val="tx1"/>
                                        </a:solidFill>
                                        <a:effectLst/>
                                        <a:latin typeface="Cambria Math"/>
                                      </a:rPr>
                                      <m:t>𝑦</m:t>
                                    </m:r>
                                  </m:e>
                                </m:d>
                                <m:r>
                                  <a:rPr lang="en-GB" sz="800">
                                    <a:solidFill>
                                      <a:schemeClr val="tx1"/>
                                    </a:solidFill>
                                    <a:effectLst/>
                                    <a:latin typeface="Cambria Math"/>
                                  </a:rPr>
                                  <m:t>∙</m:t>
                                </m:r>
                                <m:r>
                                  <a:rPr lang="en-GB" sz="800">
                                    <a:solidFill>
                                      <a:schemeClr val="tx1"/>
                                    </a:solidFill>
                                    <a:effectLst/>
                                    <a:latin typeface="Cambria Math"/>
                                  </a:rPr>
                                  <m:t>𝐿𝐶𝐿</m:t>
                                </m:r>
                                <m:r>
                                  <a:rPr lang="en-GB" sz="800">
                                    <a:solidFill>
                                      <a:schemeClr val="tx1"/>
                                    </a:solidFill>
                                    <a:effectLst/>
                                    <a:latin typeface="Cambria Math"/>
                                  </a:rPr>
                                  <m:t>(</m:t>
                                </m:r>
                                <m:r>
                                  <a:rPr lang="en-GB" sz="800">
                                    <a:solidFill>
                                      <a:schemeClr val="tx1"/>
                                    </a:solidFill>
                                    <a:effectLst/>
                                    <a:latin typeface="Cambria Math"/>
                                  </a:rPr>
                                  <m:t>𝑥</m:t>
                                </m:r>
                                <m:r>
                                  <a:rPr lang="en-GB" sz="800">
                                    <a:solidFill>
                                      <a:schemeClr val="tx1"/>
                                    </a:solidFill>
                                    <a:effectLst/>
                                    <a:latin typeface="Cambria Math"/>
                                  </a:rPr>
                                  <m:t>,</m:t>
                                </m:r>
                                <m:r>
                                  <a:rPr lang="en-GB" sz="800">
                                    <a:solidFill>
                                      <a:schemeClr val="tx1"/>
                                    </a:solidFill>
                                    <a:effectLst/>
                                    <a:latin typeface="Cambria Math"/>
                                  </a:rPr>
                                  <m:t>𝑦</m:t>
                                </m:r>
                                <m:r>
                                  <a:rPr lang="en-GB" sz="800">
                                    <a:solidFill>
                                      <a:schemeClr val="tx1"/>
                                    </a:solidFill>
                                    <a:effectLst/>
                                    <a:latin typeface="Cambria Math"/>
                                  </a:rPr>
                                  <m:t>)=</m:t>
                                </m:r>
                                <m:r>
                                  <a:rPr lang="en-GB" sz="800">
                                    <a:solidFill>
                                      <a:schemeClr val="tx1"/>
                                    </a:solidFill>
                                    <a:effectLst/>
                                    <a:latin typeface="Cambria Math"/>
                                  </a:rPr>
                                  <m:t>𝐶𝑁</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m:t>
                                    </m:r>
                                    <m:r>
                                      <a:rPr lang="en-GB" sz="800">
                                        <a:solidFill>
                                          <a:schemeClr val="tx1"/>
                                        </a:solidFill>
                                        <a:effectLst/>
                                        <a:latin typeface="Cambria Math"/>
                                      </a:rPr>
                                      <m:t>𝑦</m:t>
                                    </m:r>
                                  </m:e>
                                </m:d>
                                <m:r>
                                  <a:rPr lang="en-GB" sz="800">
                                    <a:solidFill>
                                      <a:schemeClr val="tx1"/>
                                    </a:solidFill>
                                    <a:effectLst/>
                                    <a:latin typeface="Cambria Math"/>
                                  </a:rPr>
                                  <m:t>∙</m:t>
                                </m:r>
                                <m:nary>
                                  <m:naryPr>
                                    <m:chr m:val="∑"/>
                                    <m:limLoc m:val="undOvr"/>
                                    <m:supHide m:val="on"/>
                                    <m:ctrlPr>
                                      <a:rPr lang="en-GB" sz="800" i="1">
                                        <a:solidFill>
                                          <a:schemeClr val="tx1"/>
                                        </a:solidFill>
                                        <a:effectLst/>
                                        <a:latin typeface="Cambria Math" panose="02040503050406030204" pitchFamily="18" charset="0"/>
                                      </a:rPr>
                                    </m:ctrlPr>
                                  </m:naryPr>
                                  <m:sub>
                                    <m:r>
                                      <a:rPr lang="en-GB" sz="800">
                                        <a:solidFill>
                                          <a:schemeClr val="tx1"/>
                                        </a:solidFill>
                                        <a:effectLst/>
                                        <a:latin typeface="Cambria Math"/>
                                      </a:rPr>
                                      <m:t>𝑠</m:t>
                                    </m:r>
                                    <m:r>
                                      <a:rPr lang="en-GB" sz="800">
                                        <a:solidFill>
                                          <a:schemeClr val="tx1"/>
                                        </a:solidFill>
                                        <a:effectLst/>
                                        <a:latin typeface="Cambria Math"/>
                                      </a:rPr>
                                      <m:t>∈</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𝑥</m:t>
                                    </m:r>
                                    <m:r>
                                      <a:rPr lang="en-GB" sz="800">
                                        <a:solidFill>
                                          <a:schemeClr val="tx1"/>
                                        </a:solidFill>
                                        <a:effectLst/>
                                        <a:latin typeface="Cambria Math"/>
                                      </a:rPr>
                                      <m:t>) ∩ </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𝑦</m:t>
                                    </m:r>
                                    <m:r>
                                      <a:rPr lang="en-GB" sz="800">
                                        <a:solidFill>
                                          <a:schemeClr val="tx1"/>
                                        </a:solidFill>
                                        <a:effectLst/>
                                        <a:latin typeface="Cambria Math"/>
                                      </a:rPr>
                                      <m:t>)</m:t>
                                    </m:r>
                                  </m:sub>
                                  <m:sup/>
                                  <m:e>
                                    <m:f>
                                      <m:fPr>
                                        <m:ctrlPr>
                                          <a:rPr lang="en-GB" sz="800" i="1">
                                            <a:solidFill>
                                              <a:schemeClr val="tx1"/>
                                            </a:solidFill>
                                            <a:effectLst/>
                                            <a:latin typeface="Cambria Math" panose="02040503050406030204" pitchFamily="18" charset="0"/>
                                          </a:rPr>
                                        </m:ctrlPr>
                                      </m:fPr>
                                      <m:num>
                                        <m:d>
                                          <m:dPr>
                                            <m:begChr m:val="|"/>
                                            <m:endChr m:val="|"/>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𝛾</m:t>
                                            </m:r>
                                            <m:r>
                                              <a:rPr lang="en-GB" sz="800">
                                                <a:solidFill>
                                                  <a:schemeClr val="tx1"/>
                                                </a:solidFill>
                                                <a:effectLst/>
                                                <a:latin typeface="Cambria Math"/>
                                              </a:rPr>
                                              <m:t>(</m:t>
                                            </m:r>
                                            <m:r>
                                              <a:rPr lang="en-GB" sz="800">
                                                <a:solidFill>
                                                  <a:schemeClr val="tx1"/>
                                                </a:solidFill>
                                                <a:effectLst/>
                                                <a:latin typeface="Cambria Math"/>
                                              </a:rPr>
                                              <m:t>𝑠</m:t>
                                            </m:r>
                                            <m:r>
                                              <a:rPr lang="en-GB" sz="800">
                                                <a:solidFill>
                                                  <a:schemeClr val="tx1"/>
                                                </a:solidFill>
                                                <a:effectLst/>
                                                <a:latin typeface="Cambria Math"/>
                                              </a:rPr>
                                              <m:t>)</m:t>
                                            </m:r>
                                          </m:e>
                                        </m:d>
                                      </m:num>
                                      <m:den>
                                        <m:r>
                                          <a:rPr lang="en-GB" sz="800">
                                            <a:solidFill>
                                              <a:schemeClr val="tx1"/>
                                            </a:solidFill>
                                            <a:effectLst/>
                                            <a:latin typeface="Cambria Math"/>
                                          </a:rPr>
                                          <m:t>2</m:t>
                                        </m:r>
                                      </m:den>
                                    </m:f>
                                  </m:e>
                                </m:nary>
                              </m:oMath>
                            </m:oMathPara>
                          </a14:m>
                          <a:endParaRPr lang="en-GB" sz="9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9109">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CPA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b="1" i="1" smtClean="0">
                                    <a:solidFill>
                                      <a:schemeClr val="tx1"/>
                                    </a:solidFill>
                                    <a:effectLst/>
                                    <a:latin typeface="Cambria Math"/>
                                  </a:rPr>
                                  <m:t>𝐂𝐏𝐀</m:t>
                                </m:r>
                                <m:r>
                                  <a:rPr lang="en-GB" sz="800" b="1" smtClean="0">
                                    <a:solidFill>
                                      <a:schemeClr val="tx1"/>
                                    </a:solidFill>
                                    <a:effectLst/>
                                    <a:latin typeface="Cambria Math"/>
                                  </a:rPr>
                                  <m:t>(</m:t>
                                </m:r>
                                <m:r>
                                  <a:rPr lang="en-GB" sz="800" b="1" i="1" smtClean="0">
                                    <a:solidFill>
                                      <a:schemeClr val="tx1"/>
                                    </a:solidFill>
                                    <a:effectLst/>
                                    <a:latin typeface="Cambria Math"/>
                                  </a:rPr>
                                  <m:t>𝐱</m:t>
                                </m:r>
                                <m:r>
                                  <a:rPr lang="en-GB" sz="800" b="1" smtClean="0">
                                    <a:solidFill>
                                      <a:schemeClr val="tx1"/>
                                    </a:solidFill>
                                    <a:effectLst/>
                                    <a:latin typeface="Cambria Math"/>
                                  </a:rPr>
                                  <m:t>,</m:t>
                                </m:r>
                                <m:r>
                                  <a:rPr lang="en-GB" sz="800" b="1" i="1" smtClean="0">
                                    <a:solidFill>
                                      <a:schemeClr val="tx1"/>
                                    </a:solidFill>
                                    <a:effectLst/>
                                    <a:latin typeface="Cambria Math"/>
                                  </a:rPr>
                                  <m:t>𝐲</m:t>
                                </m:r>
                                <m:r>
                                  <a:rPr lang="en-GB" sz="800" b="1" smtClean="0">
                                    <a:solidFill>
                                      <a:schemeClr val="tx1"/>
                                    </a:solidFill>
                                    <a:effectLst/>
                                    <a:latin typeface="Cambria Math"/>
                                  </a:rPr>
                                  <m:t>)=</m:t>
                                </m:r>
                                <m:sSub>
                                  <m:sSubPr>
                                    <m:ctrlPr>
                                      <a:rPr lang="en-GB" sz="800" b="1" i="1">
                                        <a:solidFill>
                                          <a:schemeClr val="tx1"/>
                                        </a:solidFill>
                                        <a:effectLst/>
                                        <a:latin typeface="Cambria Math" panose="02040503050406030204" pitchFamily="18" charset="0"/>
                                      </a:rPr>
                                    </m:ctrlPr>
                                  </m:sSubPr>
                                  <m:e>
                                    <m:r>
                                      <a:rPr lang="en-GB" sz="800" b="1" i="1">
                                        <a:solidFill>
                                          <a:schemeClr val="tx1"/>
                                        </a:solidFill>
                                        <a:effectLst/>
                                        <a:latin typeface="Cambria Math"/>
                                      </a:rPr>
                                      <m:t>𝐞</m:t>
                                    </m:r>
                                  </m:e>
                                  <m:sub>
                                    <m:r>
                                      <a:rPr lang="en-GB" sz="800" b="1" i="1">
                                        <a:solidFill>
                                          <a:schemeClr val="tx1"/>
                                        </a:solidFill>
                                        <a:effectLst/>
                                        <a:latin typeface="Cambria Math"/>
                                      </a:rPr>
                                      <m:t>𝐱</m:t>
                                    </m:r>
                                  </m:sub>
                                </m:sSub>
                                <m:sSub>
                                  <m:sSubPr>
                                    <m:ctrlPr>
                                      <a:rPr lang="en-GB" sz="800" b="1" i="1">
                                        <a:solidFill>
                                          <a:schemeClr val="tx1"/>
                                        </a:solidFill>
                                        <a:effectLst/>
                                        <a:latin typeface="Cambria Math" panose="02040503050406030204" pitchFamily="18" charset="0"/>
                                      </a:rPr>
                                    </m:ctrlPr>
                                  </m:sSubPr>
                                  <m:e>
                                    <m:r>
                                      <a:rPr lang="en-GB" sz="800" b="1" i="1">
                                        <a:solidFill>
                                          <a:schemeClr val="tx1"/>
                                        </a:solidFill>
                                        <a:effectLst/>
                                        <a:latin typeface="Cambria Math"/>
                                      </a:rPr>
                                      <m:t>𝐞</m:t>
                                    </m:r>
                                  </m:e>
                                  <m:sub>
                                    <m:r>
                                      <a:rPr lang="en-GB" sz="800" b="1" i="1">
                                        <a:solidFill>
                                          <a:schemeClr val="tx1"/>
                                        </a:solidFill>
                                        <a:effectLst/>
                                        <a:latin typeface="Cambria Math"/>
                                      </a:rPr>
                                      <m:t>𝐲</m:t>
                                    </m:r>
                                  </m:sub>
                                </m:sSub>
                                <m:r>
                                  <a:rPr lang="en-GB" sz="800" b="1">
                                    <a:solidFill>
                                      <a:schemeClr val="tx1"/>
                                    </a:solidFill>
                                    <a:effectLst/>
                                    <a:latin typeface="Cambria Math"/>
                                  </a:rPr>
                                  <m:t>+ </m:t>
                                </m:r>
                                <m:sSub>
                                  <m:sSubPr>
                                    <m:ctrlPr>
                                      <a:rPr lang="en-GB" sz="800" b="1" i="1">
                                        <a:solidFill>
                                          <a:schemeClr val="tx1"/>
                                        </a:solidFill>
                                        <a:effectLst/>
                                        <a:latin typeface="Cambria Math" panose="02040503050406030204" pitchFamily="18" charset="0"/>
                                      </a:rPr>
                                    </m:ctrlPr>
                                  </m:sSubPr>
                                  <m:e>
                                    <m:r>
                                      <a:rPr lang="en-GB" sz="800" b="1" i="1">
                                        <a:solidFill>
                                          <a:schemeClr val="tx1"/>
                                        </a:solidFill>
                                        <a:effectLst/>
                                        <a:latin typeface="Cambria Math"/>
                                      </a:rPr>
                                      <m:t>𝐞</m:t>
                                    </m:r>
                                  </m:e>
                                  <m:sub>
                                    <m:r>
                                      <a:rPr lang="en-GB" sz="800" b="1" i="1">
                                        <a:solidFill>
                                          <a:schemeClr val="tx1"/>
                                        </a:solidFill>
                                        <a:effectLst/>
                                        <a:latin typeface="Cambria Math"/>
                                      </a:rPr>
                                      <m:t>𝐱</m:t>
                                    </m:r>
                                  </m:sub>
                                </m:sSub>
                                <m:r>
                                  <a:rPr lang="en-GB" sz="800" b="1" i="1">
                                    <a:solidFill>
                                      <a:schemeClr val="tx1"/>
                                    </a:solidFill>
                                    <a:effectLst/>
                                    <a:latin typeface="Cambria Math"/>
                                  </a:rPr>
                                  <m:t>𝐂𝐀𝐑</m:t>
                                </m:r>
                                <m:r>
                                  <a:rPr lang="en-GB" sz="800" b="1">
                                    <a:solidFill>
                                      <a:schemeClr val="tx1"/>
                                    </a:solidFill>
                                    <a:effectLst/>
                                    <a:latin typeface="Cambria Math"/>
                                  </a:rPr>
                                  <m:t>(</m:t>
                                </m:r>
                                <m:r>
                                  <a:rPr lang="en-GB" sz="800" b="1" i="1">
                                    <a:solidFill>
                                      <a:schemeClr val="tx1"/>
                                    </a:solidFill>
                                    <a:effectLst/>
                                    <a:latin typeface="Cambria Math"/>
                                  </a:rPr>
                                  <m:t>𝐱</m:t>
                                </m:r>
                                <m:r>
                                  <a:rPr lang="en-GB" sz="800" b="1">
                                    <a:solidFill>
                                      <a:schemeClr val="tx1"/>
                                    </a:solidFill>
                                    <a:effectLst/>
                                    <a:latin typeface="Cambria Math"/>
                                  </a:rPr>
                                  <m:t>,</m:t>
                                </m:r>
                                <m:r>
                                  <a:rPr lang="en-GB" sz="800" b="1" i="1">
                                    <a:solidFill>
                                      <a:schemeClr val="tx1"/>
                                    </a:solidFill>
                                    <a:effectLst/>
                                    <a:latin typeface="Cambria Math"/>
                                  </a:rPr>
                                  <m:t>𝐲</m:t>
                                </m:r>
                                <m:r>
                                  <a:rPr lang="en-GB" sz="800" b="1">
                                    <a:solidFill>
                                      <a:schemeClr val="tx1"/>
                                    </a:solidFill>
                                    <a:effectLst/>
                                    <a:latin typeface="Cambria Math"/>
                                  </a:rPr>
                                  <m:t>)+ </m:t>
                                </m:r>
                                <m:sSub>
                                  <m:sSubPr>
                                    <m:ctrlPr>
                                      <a:rPr lang="en-GB" sz="800" b="1" i="1">
                                        <a:solidFill>
                                          <a:schemeClr val="tx1"/>
                                        </a:solidFill>
                                        <a:effectLst/>
                                        <a:latin typeface="Cambria Math" panose="02040503050406030204" pitchFamily="18" charset="0"/>
                                      </a:rPr>
                                    </m:ctrlPr>
                                  </m:sSubPr>
                                  <m:e>
                                    <m:r>
                                      <a:rPr lang="en-GB" sz="800" b="1" i="1">
                                        <a:solidFill>
                                          <a:schemeClr val="tx1"/>
                                        </a:solidFill>
                                        <a:effectLst/>
                                        <a:latin typeface="Cambria Math"/>
                                      </a:rPr>
                                      <m:t>𝐞</m:t>
                                    </m:r>
                                  </m:e>
                                  <m:sub>
                                    <m:r>
                                      <a:rPr lang="en-GB" sz="800" b="1" i="1">
                                        <a:solidFill>
                                          <a:schemeClr val="tx1"/>
                                        </a:solidFill>
                                        <a:effectLst/>
                                        <a:latin typeface="Cambria Math"/>
                                      </a:rPr>
                                      <m:t>𝐲</m:t>
                                    </m:r>
                                  </m:sub>
                                </m:sSub>
                                <m:r>
                                  <a:rPr lang="en-GB" sz="800" b="1" i="1">
                                    <a:solidFill>
                                      <a:schemeClr val="tx1"/>
                                    </a:solidFill>
                                    <a:effectLst/>
                                    <a:latin typeface="Cambria Math"/>
                                  </a:rPr>
                                  <m:t>𝐂𝐀𝐑</m:t>
                                </m:r>
                                <m:r>
                                  <a:rPr lang="en-GB" sz="800" b="1">
                                    <a:solidFill>
                                      <a:schemeClr val="tx1"/>
                                    </a:solidFill>
                                    <a:effectLst/>
                                    <a:latin typeface="Cambria Math"/>
                                  </a:rPr>
                                  <m:t>(</m:t>
                                </m:r>
                                <m:r>
                                  <a:rPr lang="en-GB" sz="800" b="1" i="1">
                                    <a:solidFill>
                                      <a:schemeClr val="tx1"/>
                                    </a:solidFill>
                                    <a:effectLst/>
                                    <a:latin typeface="Cambria Math"/>
                                  </a:rPr>
                                  <m:t>𝐱</m:t>
                                </m:r>
                                <m:r>
                                  <a:rPr lang="en-GB" sz="800" b="1">
                                    <a:solidFill>
                                      <a:schemeClr val="tx1"/>
                                    </a:solidFill>
                                    <a:effectLst/>
                                    <a:latin typeface="Cambria Math"/>
                                  </a:rPr>
                                  <m:t>,</m:t>
                                </m:r>
                                <m:r>
                                  <a:rPr lang="en-GB" sz="800" b="1" i="1">
                                    <a:solidFill>
                                      <a:schemeClr val="tx1"/>
                                    </a:solidFill>
                                    <a:effectLst/>
                                    <a:latin typeface="Cambria Math"/>
                                  </a:rPr>
                                  <m:t>𝐲</m:t>
                                </m:r>
                                <m:r>
                                  <a:rPr lang="en-GB" sz="800" b="1">
                                    <a:solidFill>
                                      <a:schemeClr val="tx1"/>
                                    </a:solidFill>
                                    <a:effectLst/>
                                    <a:latin typeface="Cambria Math"/>
                                  </a:rPr>
                                  <m:t>)+</m:t>
                                </m:r>
                                <m:sSup>
                                  <m:sSupPr>
                                    <m:ctrlPr>
                                      <a:rPr lang="en-GB" sz="800" b="1" i="1">
                                        <a:solidFill>
                                          <a:schemeClr val="tx1"/>
                                        </a:solidFill>
                                        <a:effectLst/>
                                        <a:latin typeface="Cambria Math" panose="02040503050406030204" pitchFamily="18" charset="0"/>
                                      </a:rPr>
                                    </m:ctrlPr>
                                  </m:sSupPr>
                                  <m:e>
                                    <m:r>
                                      <a:rPr lang="en-GB" sz="800" b="1" i="1">
                                        <a:solidFill>
                                          <a:schemeClr val="tx1"/>
                                        </a:solidFill>
                                        <a:effectLst/>
                                        <a:latin typeface="Cambria Math"/>
                                      </a:rPr>
                                      <m:t>𝐂𝐀𝐑</m:t>
                                    </m:r>
                                    <m:r>
                                      <a:rPr lang="en-GB" sz="800" b="1">
                                        <a:solidFill>
                                          <a:schemeClr val="tx1"/>
                                        </a:solidFill>
                                        <a:effectLst/>
                                        <a:latin typeface="Cambria Math"/>
                                      </a:rPr>
                                      <m:t>(</m:t>
                                    </m:r>
                                    <m:r>
                                      <a:rPr lang="en-GB" sz="800" b="1" i="1">
                                        <a:solidFill>
                                          <a:schemeClr val="tx1"/>
                                        </a:solidFill>
                                        <a:effectLst/>
                                        <a:latin typeface="Cambria Math"/>
                                      </a:rPr>
                                      <m:t>𝐱</m:t>
                                    </m:r>
                                    <m:r>
                                      <a:rPr lang="en-GB" sz="800" b="1">
                                        <a:solidFill>
                                          <a:schemeClr val="tx1"/>
                                        </a:solidFill>
                                        <a:effectLst/>
                                        <a:latin typeface="Cambria Math"/>
                                      </a:rPr>
                                      <m:t>,</m:t>
                                    </m:r>
                                    <m:r>
                                      <a:rPr lang="en-GB" sz="800" b="1" i="1">
                                        <a:solidFill>
                                          <a:schemeClr val="tx1"/>
                                        </a:solidFill>
                                        <a:effectLst/>
                                        <a:latin typeface="Cambria Math"/>
                                      </a:rPr>
                                      <m:t>𝐲</m:t>
                                    </m:r>
                                    <m:r>
                                      <a:rPr lang="en-GB" sz="800" b="1">
                                        <a:solidFill>
                                          <a:schemeClr val="tx1"/>
                                        </a:solidFill>
                                        <a:effectLst/>
                                        <a:latin typeface="Cambria Math"/>
                                      </a:rPr>
                                      <m:t>)</m:t>
                                    </m:r>
                                  </m:e>
                                  <m:sup>
                                    <m:r>
                                      <a:rPr lang="en-GB" sz="800" b="1" i="1">
                                        <a:solidFill>
                                          <a:schemeClr val="tx1"/>
                                        </a:solidFill>
                                        <a:effectLst/>
                                        <a:latin typeface="Cambria Math"/>
                                      </a:rPr>
                                      <m:t>𝟐</m:t>
                                    </m:r>
                                  </m:sup>
                                </m:sSup>
                              </m:oMath>
                            </m:oMathPara>
                          </a14:m>
                          <a:endParaRPr lang="en-GB" sz="900" b="1"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8723">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CAA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𝐶𝐴𝐴</m:t>
                                </m:r>
                                <m:r>
                                  <a:rPr lang="en-GB" sz="800" smtClean="0">
                                    <a:solidFill>
                                      <a:schemeClr val="tx1"/>
                                    </a:solidFill>
                                    <a:effectLst/>
                                    <a:latin typeface="Cambria Math"/>
                                  </a:rPr>
                                  <m:t>(</m:t>
                                </m:r>
                                <m:r>
                                  <a:rPr lang="en-GB" sz="800" smtClean="0">
                                    <a:solidFill>
                                      <a:schemeClr val="tx1"/>
                                    </a:solidFill>
                                    <a:effectLst/>
                                    <a:latin typeface="Cambria Math"/>
                                  </a:rPr>
                                  <m:t>𝑥</m:t>
                                </m:r>
                                <m:r>
                                  <a:rPr lang="en-GB" sz="800" smtClean="0">
                                    <a:solidFill>
                                      <a:schemeClr val="tx1"/>
                                    </a:solidFill>
                                    <a:effectLst/>
                                    <a:latin typeface="Cambria Math"/>
                                  </a:rPr>
                                  <m:t>,</m:t>
                                </m:r>
                                <m:r>
                                  <a:rPr lang="en-GB" sz="800" smtClean="0">
                                    <a:solidFill>
                                      <a:schemeClr val="tx1"/>
                                    </a:solidFill>
                                    <a:effectLst/>
                                    <a:latin typeface="Cambria Math"/>
                                  </a:rPr>
                                  <m:t>𝑦</m:t>
                                </m:r>
                                <m:r>
                                  <a:rPr lang="en-GB" sz="800" smtClean="0">
                                    <a:solidFill>
                                      <a:schemeClr val="tx1"/>
                                    </a:solidFill>
                                    <a:effectLst/>
                                    <a:latin typeface="Cambria Math"/>
                                  </a:rPr>
                                  <m:t>)= </m:t>
                                </m:r>
                                <m:nary>
                                  <m:naryPr>
                                    <m:chr m:val="∑"/>
                                    <m:limLoc m:val="undOvr"/>
                                    <m:supHide m:val="on"/>
                                    <m:ctrlPr>
                                      <a:rPr lang="en-GB" sz="800" i="1">
                                        <a:solidFill>
                                          <a:schemeClr val="tx1"/>
                                        </a:solidFill>
                                        <a:effectLst/>
                                        <a:latin typeface="Cambria Math" panose="02040503050406030204" pitchFamily="18" charset="0"/>
                                      </a:rPr>
                                    </m:ctrlPr>
                                  </m:naryPr>
                                  <m:sub>
                                    <m:r>
                                      <a:rPr lang="en-GB" sz="800">
                                        <a:solidFill>
                                          <a:schemeClr val="tx1"/>
                                        </a:solidFill>
                                        <a:effectLst/>
                                        <a:latin typeface="Cambria Math"/>
                                      </a:rPr>
                                      <m:t>𝑠</m:t>
                                    </m:r>
                                    <m:r>
                                      <a:rPr lang="en-GB" sz="800">
                                        <a:solidFill>
                                          <a:schemeClr val="tx1"/>
                                        </a:solidFill>
                                        <a:effectLst/>
                                        <a:latin typeface="Cambria Math"/>
                                      </a:rPr>
                                      <m:t>∈</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𝑥</m:t>
                                    </m:r>
                                    <m:r>
                                      <a:rPr lang="en-GB" sz="800">
                                        <a:solidFill>
                                          <a:schemeClr val="tx1"/>
                                        </a:solidFill>
                                        <a:effectLst/>
                                        <a:latin typeface="Cambria Math"/>
                                      </a:rPr>
                                      <m:t>) ∩ </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𝑦</m:t>
                                    </m:r>
                                    <m:r>
                                      <a:rPr lang="en-GB" sz="800">
                                        <a:solidFill>
                                          <a:schemeClr val="tx1"/>
                                        </a:solidFill>
                                        <a:effectLst/>
                                        <a:latin typeface="Cambria Math"/>
                                      </a:rPr>
                                      <m:t>)</m:t>
                                    </m:r>
                                  </m:sub>
                                  <m:sup/>
                                  <m:e>
                                    <m:f>
                                      <m:fPr>
                                        <m:ctrlPr>
                                          <a:rPr lang="en-GB" sz="800" i="1">
                                            <a:solidFill>
                                              <a:schemeClr val="tx1"/>
                                            </a:solidFill>
                                            <a:effectLst/>
                                            <a:latin typeface="Cambria Math" panose="02040503050406030204" pitchFamily="18" charset="0"/>
                                          </a:rPr>
                                        </m:ctrlPr>
                                      </m:fPr>
                                      <m:num>
                                        <m:d>
                                          <m:dPr>
                                            <m:begChr m:val="|"/>
                                            <m:endChr m:val="|"/>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𝛾</m:t>
                                            </m:r>
                                            <m:r>
                                              <a:rPr lang="en-GB" sz="800">
                                                <a:solidFill>
                                                  <a:schemeClr val="tx1"/>
                                                </a:solidFill>
                                                <a:effectLst/>
                                                <a:latin typeface="Cambria Math"/>
                                              </a:rPr>
                                              <m:t>(</m:t>
                                            </m:r>
                                            <m:r>
                                              <a:rPr lang="en-GB" sz="800">
                                                <a:solidFill>
                                                  <a:schemeClr val="tx1"/>
                                                </a:solidFill>
                                                <a:effectLst/>
                                                <a:latin typeface="Cambria Math"/>
                                              </a:rPr>
                                              <m:t>𝑠</m:t>
                                            </m:r>
                                            <m:r>
                                              <a:rPr lang="en-GB" sz="800">
                                                <a:solidFill>
                                                  <a:schemeClr val="tx1"/>
                                                </a:solidFill>
                                                <a:effectLst/>
                                                <a:latin typeface="Cambria Math"/>
                                              </a:rPr>
                                              <m:t>)</m:t>
                                            </m:r>
                                          </m:e>
                                        </m:d>
                                      </m:num>
                                      <m:den>
                                        <m:sSub>
                                          <m:sSubPr>
                                            <m:ctrlPr>
                                              <a:rPr lang="en-GB" sz="800" i="1">
                                                <a:solidFill>
                                                  <a:schemeClr val="tx1"/>
                                                </a:solidFill>
                                                <a:effectLst/>
                                                <a:latin typeface="Cambria Math" panose="02040503050406030204" pitchFamily="18" charset="0"/>
                                              </a:rPr>
                                            </m:ctrlPr>
                                          </m:sSubPr>
                                          <m:e>
                                            <m:r>
                                              <a:rPr lang="en-GB" sz="800">
                                                <a:solidFill>
                                                  <a:schemeClr val="tx1"/>
                                                </a:solidFill>
                                                <a:effectLst/>
                                                <a:latin typeface="Cambria Math"/>
                                              </a:rPr>
                                              <m:t>𝑙𝑜𝑔</m:t>
                                            </m:r>
                                          </m:e>
                                          <m:sub>
                                            <m:r>
                                              <a:rPr lang="en-GB" sz="800">
                                                <a:solidFill>
                                                  <a:schemeClr val="tx1"/>
                                                </a:solidFill>
                                                <a:effectLst/>
                                                <a:latin typeface="Cambria Math"/>
                                              </a:rPr>
                                              <m:t>2</m:t>
                                            </m:r>
                                          </m:sub>
                                        </m:sSub>
                                        <m:r>
                                          <a:rPr lang="en-GB" sz="800">
                                            <a:solidFill>
                                              <a:schemeClr val="tx1"/>
                                            </a:solidFill>
                                            <a:effectLst/>
                                            <a:latin typeface="Cambria Math"/>
                                          </a:rPr>
                                          <m:t>(|</m:t>
                                        </m:r>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𝑠</m:t>
                                            </m:r>
                                          </m:e>
                                        </m:d>
                                        <m:r>
                                          <a:rPr lang="en-GB" sz="800">
                                            <a:solidFill>
                                              <a:schemeClr val="tx1"/>
                                            </a:solidFill>
                                            <a:effectLst/>
                                            <a:latin typeface="Cambria Math"/>
                                          </a:rPr>
                                          <m:t>|)</m:t>
                                        </m:r>
                                      </m:den>
                                    </m:f>
                                  </m:e>
                                </m:nary>
                              </m:oMath>
                            </m:oMathPara>
                          </a14:m>
                          <a:endParaRPr lang="en-GB" sz="9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8723">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CRA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𝐶𝑅𝐴</m:t>
                                </m:r>
                                <m:r>
                                  <a:rPr lang="en-GB" sz="800" smtClean="0">
                                    <a:solidFill>
                                      <a:schemeClr val="tx1"/>
                                    </a:solidFill>
                                    <a:effectLst/>
                                    <a:latin typeface="Cambria Math"/>
                                  </a:rPr>
                                  <m:t>(</m:t>
                                </m:r>
                                <m:r>
                                  <a:rPr lang="en-GB" sz="800" smtClean="0">
                                    <a:solidFill>
                                      <a:schemeClr val="tx1"/>
                                    </a:solidFill>
                                    <a:effectLst/>
                                    <a:latin typeface="Cambria Math"/>
                                  </a:rPr>
                                  <m:t>𝑥</m:t>
                                </m:r>
                                <m:r>
                                  <a:rPr lang="en-GB" sz="800" smtClean="0">
                                    <a:solidFill>
                                      <a:schemeClr val="tx1"/>
                                    </a:solidFill>
                                    <a:effectLst/>
                                    <a:latin typeface="Cambria Math"/>
                                  </a:rPr>
                                  <m:t>,</m:t>
                                </m:r>
                                <m:r>
                                  <a:rPr lang="en-GB" sz="800" smtClean="0">
                                    <a:solidFill>
                                      <a:schemeClr val="tx1"/>
                                    </a:solidFill>
                                    <a:effectLst/>
                                    <a:latin typeface="Cambria Math"/>
                                  </a:rPr>
                                  <m:t>𝑦</m:t>
                                </m:r>
                                <m:r>
                                  <a:rPr lang="en-GB" sz="800" smtClean="0">
                                    <a:solidFill>
                                      <a:schemeClr val="tx1"/>
                                    </a:solidFill>
                                    <a:effectLst/>
                                    <a:latin typeface="Cambria Math"/>
                                  </a:rPr>
                                  <m:t>)= </m:t>
                                </m:r>
                                <m:nary>
                                  <m:naryPr>
                                    <m:chr m:val="∑"/>
                                    <m:limLoc m:val="undOvr"/>
                                    <m:supHide m:val="on"/>
                                    <m:ctrlPr>
                                      <a:rPr lang="en-GB" sz="800" i="1">
                                        <a:solidFill>
                                          <a:schemeClr val="tx1"/>
                                        </a:solidFill>
                                        <a:effectLst/>
                                        <a:latin typeface="Cambria Math" panose="02040503050406030204" pitchFamily="18" charset="0"/>
                                      </a:rPr>
                                    </m:ctrlPr>
                                  </m:naryPr>
                                  <m:sub>
                                    <m:r>
                                      <a:rPr lang="en-GB" sz="800">
                                        <a:solidFill>
                                          <a:schemeClr val="tx1"/>
                                        </a:solidFill>
                                        <a:effectLst/>
                                        <a:latin typeface="Cambria Math"/>
                                      </a:rPr>
                                      <m:t>𝑠</m:t>
                                    </m:r>
                                    <m:r>
                                      <a:rPr lang="en-GB" sz="800">
                                        <a:solidFill>
                                          <a:schemeClr val="tx1"/>
                                        </a:solidFill>
                                        <a:effectLst/>
                                        <a:latin typeface="Cambria Math"/>
                                      </a:rPr>
                                      <m:t>∈</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𝑥</m:t>
                                    </m:r>
                                    <m:r>
                                      <a:rPr lang="en-GB" sz="800">
                                        <a:solidFill>
                                          <a:schemeClr val="tx1"/>
                                        </a:solidFill>
                                        <a:effectLst/>
                                        <a:latin typeface="Cambria Math"/>
                                      </a:rPr>
                                      <m:t>) ∩ </m:t>
                                    </m:r>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𝑦</m:t>
                                    </m:r>
                                    <m:r>
                                      <a:rPr lang="en-GB" sz="800">
                                        <a:solidFill>
                                          <a:schemeClr val="tx1"/>
                                        </a:solidFill>
                                        <a:effectLst/>
                                        <a:latin typeface="Cambria Math"/>
                                      </a:rPr>
                                      <m:t>)</m:t>
                                    </m:r>
                                  </m:sub>
                                  <m:sup/>
                                  <m:e>
                                    <m:f>
                                      <m:fPr>
                                        <m:ctrlPr>
                                          <a:rPr lang="en-GB" sz="800" i="1">
                                            <a:solidFill>
                                              <a:schemeClr val="tx1"/>
                                            </a:solidFill>
                                            <a:effectLst/>
                                            <a:latin typeface="Cambria Math" panose="02040503050406030204" pitchFamily="18" charset="0"/>
                                          </a:rPr>
                                        </m:ctrlPr>
                                      </m:fPr>
                                      <m:num>
                                        <m:d>
                                          <m:dPr>
                                            <m:begChr m:val="|"/>
                                            <m:endChr m:val="|"/>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𝛾</m:t>
                                            </m:r>
                                            <m:r>
                                              <a:rPr lang="en-GB" sz="800">
                                                <a:solidFill>
                                                  <a:schemeClr val="tx1"/>
                                                </a:solidFill>
                                                <a:effectLst/>
                                                <a:latin typeface="Cambria Math"/>
                                              </a:rPr>
                                              <m:t>(</m:t>
                                            </m:r>
                                            <m:r>
                                              <a:rPr lang="en-GB" sz="800">
                                                <a:solidFill>
                                                  <a:schemeClr val="tx1"/>
                                                </a:solidFill>
                                                <a:effectLst/>
                                                <a:latin typeface="Cambria Math"/>
                                              </a:rPr>
                                              <m:t>𝑠</m:t>
                                            </m:r>
                                            <m:r>
                                              <a:rPr lang="en-GB" sz="800">
                                                <a:solidFill>
                                                  <a:schemeClr val="tx1"/>
                                                </a:solidFill>
                                                <a:effectLst/>
                                                <a:latin typeface="Cambria Math"/>
                                              </a:rPr>
                                              <m:t>)</m:t>
                                            </m:r>
                                          </m:e>
                                        </m:d>
                                      </m:num>
                                      <m:den>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r>
                                              <a:rPr lang="en-GB" sz="800">
                                                <a:solidFill>
                                                  <a:schemeClr val="tx1"/>
                                                </a:solidFill>
                                                <a:effectLst/>
                                                <a:latin typeface="Cambria Math"/>
                                              </a:rPr>
                                              <m:t>(</m:t>
                                            </m:r>
                                            <m:r>
                                              <a:rPr lang="en-GB" sz="800">
                                                <a:solidFill>
                                                  <a:schemeClr val="tx1"/>
                                                </a:solidFill>
                                                <a:effectLst/>
                                                <a:latin typeface="Cambria Math"/>
                                              </a:rPr>
                                              <m:t>𝑠</m:t>
                                            </m:r>
                                            <m:r>
                                              <a:rPr lang="en-GB" sz="800">
                                                <a:solidFill>
                                                  <a:schemeClr val="tx1"/>
                                                </a:solidFill>
                                                <a:effectLst/>
                                                <a:latin typeface="Cambria Math"/>
                                              </a:rPr>
                                              <m:t>)</m:t>
                                            </m:r>
                                          </m:e>
                                        </m:d>
                                      </m:den>
                                    </m:f>
                                  </m:e>
                                </m:nary>
                              </m:oMath>
                            </m:oMathPara>
                          </a14:m>
                          <a:endParaRPr lang="en-GB" sz="90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6933">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CJC</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GB" sz="800" smtClean="0">
                                    <a:solidFill>
                                      <a:schemeClr val="tx1"/>
                                    </a:solidFill>
                                    <a:effectLst/>
                                    <a:latin typeface="Cambria Math"/>
                                  </a:rPr>
                                  <m:t>𝐶𝐽𝐶</m:t>
                                </m:r>
                                <m:r>
                                  <a:rPr lang="en-GB" sz="800" smtClean="0">
                                    <a:solidFill>
                                      <a:schemeClr val="tx1"/>
                                    </a:solidFill>
                                    <a:effectLst/>
                                    <a:latin typeface="Cambria Math"/>
                                  </a:rPr>
                                  <m:t>(</m:t>
                                </m:r>
                                <m:r>
                                  <a:rPr lang="en-GB" sz="800" smtClean="0">
                                    <a:solidFill>
                                      <a:schemeClr val="tx1"/>
                                    </a:solidFill>
                                    <a:effectLst/>
                                    <a:latin typeface="Cambria Math"/>
                                  </a:rPr>
                                  <m:t>𝑥</m:t>
                                </m:r>
                                <m:r>
                                  <a:rPr lang="en-GB" sz="800" smtClean="0">
                                    <a:solidFill>
                                      <a:schemeClr val="tx1"/>
                                    </a:solidFill>
                                    <a:effectLst/>
                                    <a:latin typeface="Cambria Math"/>
                                  </a:rPr>
                                  <m:t>,</m:t>
                                </m:r>
                                <m:r>
                                  <a:rPr lang="en-GB" sz="800" smtClean="0">
                                    <a:solidFill>
                                      <a:schemeClr val="tx1"/>
                                    </a:solidFill>
                                    <a:effectLst/>
                                    <a:latin typeface="Cambria Math"/>
                                  </a:rPr>
                                  <m:t>𝑦</m:t>
                                </m:r>
                                <m:r>
                                  <a:rPr lang="en-GB" sz="800" smtClean="0">
                                    <a:solidFill>
                                      <a:schemeClr val="tx1"/>
                                    </a:solidFill>
                                    <a:effectLst/>
                                    <a:latin typeface="Cambria Math"/>
                                  </a:rPr>
                                  <m:t>)= </m:t>
                                </m:r>
                                <m:f>
                                  <m:fPr>
                                    <m:ctrlPr>
                                      <a:rPr lang="en-GB" sz="800" i="1">
                                        <a:solidFill>
                                          <a:schemeClr val="tx1"/>
                                        </a:solidFill>
                                        <a:effectLst/>
                                        <a:latin typeface="Cambria Math" panose="02040503050406030204" pitchFamily="18" charset="0"/>
                                      </a:rPr>
                                    </m:ctrlPr>
                                  </m:fPr>
                                  <m:num>
                                    <m:r>
                                      <a:rPr lang="en-GB" sz="800">
                                        <a:solidFill>
                                          <a:schemeClr val="tx1"/>
                                        </a:solidFill>
                                        <a:effectLst/>
                                        <a:latin typeface="Cambria Math"/>
                                      </a:rPr>
                                      <m:t>𝐶𝐴𝑅</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r>
                                          <a:rPr lang="en-GB" sz="800">
                                            <a:solidFill>
                                              <a:schemeClr val="tx1"/>
                                            </a:solidFill>
                                            <a:effectLst/>
                                            <a:latin typeface="Cambria Math"/>
                                          </a:rPr>
                                          <m:t>, </m:t>
                                        </m:r>
                                        <m:r>
                                          <a:rPr lang="en-GB" sz="800">
                                            <a:solidFill>
                                              <a:schemeClr val="tx1"/>
                                            </a:solidFill>
                                            <a:effectLst/>
                                            <a:latin typeface="Cambria Math"/>
                                          </a:rPr>
                                          <m:t>𝑦</m:t>
                                        </m:r>
                                      </m:e>
                                    </m:d>
                                  </m:num>
                                  <m:den>
                                    <m:d>
                                      <m:dPr>
                                        <m:begChr m:val="|"/>
                                        <m:endChr m:val="|"/>
                                        <m:ctrlPr>
                                          <a:rPr lang="en-GB" sz="800" i="1">
                                            <a:solidFill>
                                              <a:schemeClr val="tx1"/>
                                            </a:solidFill>
                                            <a:effectLst/>
                                            <a:latin typeface="Cambria Math" panose="02040503050406030204" pitchFamily="18" charset="0"/>
                                          </a:rPr>
                                        </m:ctrlPr>
                                      </m:dPr>
                                      <m:e>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𝑥</m:t>
                                            </m:r>
                                          </m:e>
                                        </m:d>
                                        <m:r>
                                          <a:rPr lang="en-GB" sz="800">
                                            <a:solidFill>
                                              <a:schemeClr val="tx1"/>
                                            </a:solidFill>
                                            <a:effectLst/>
                                            <a:latin typeface="Cambria Math"/>
                                          </a:rPr>
                                          <m:t>∪</m:t>
                                        </m:r>
                                        <m:r>
                                          <m:rPr>
                                            <m:sty m:val="p"/>
                                          </m:rPr>
                                          <a:rPr lang="en-GB" sz="800">
                                            <a:solidFill>
                                              <a:schemeClr val="tx1"/>
                                            </a:solidFill>
                                            <a:effectLst/>
                                            <a:latin typeface="Cambria Math"/>
                                          </a:rPr>
                                          <m:t>Γ</m:t>
                                        </m:r>
                                        <m:d>
                                          <m:dPr>
                                            <m:ctrlPr>
                                              <a:rPr lang="en-GB" sz="800" i="1">
                                                <a:solidFill>
                                                  <a:schemeClr val="tx1"/>
                                                </a:solidFill>
                                                <a:effectLst/>
                                                <a:latin typeface="Cambria Math" panose="02040503050406030204" pitchFamily="18" charset="0"/>
                                              </a:rPr>
                                            </m:ctrlPr>
                                          </m:dPr>
                                          <m:e>
                                            <m:r>
                                              <a:rPr lang="en-GB" sz="800">
                                                <a:solidFill>
                                                  <a:schemeClr val="tx1"/>
                                                </a:solidFill>
                                                <a:effectLst/>
                                                <a:latin typeface="Cambria Math"/>
                                              </a:rPr>
                                              <m:t>𝑦</m:t>
                                            </m:r>
                                          </m:e>
                                        </m:d>
                                      </m:e>
                                    </m:d>
                                  </m:den>
                                </m:f>
                              </m:oMath>
                            </m:oMathPara>
                          </a14:m>
                          <a:endParaRPr lang="en-GB" sz="9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822064444"/>
                  </p:ext>
                </p:extLst>
              </p:nvPr>
            </p:nvGraphicFramePr>
            <p:xfrm>
              <a:off x="4987161" y="134472"/>
              <a:ext cx="5872427" cy="6396952"/>
            </p:xfrm>
            <a:graphic>
              <a:graphicData uri="http://schemas.openxmlformats.org/drawingml/2006/table">
                <a:tbl>
                  <a:tblPr firstRow="1" firstCol="1" bandRow="1">
                    <a:tableStyleId>{5C22544A-7EE6-4342-B048-85BDC9FD1C3A}</a:tableStyleId>
                  </a:tblPr>
                  <a:tblGrid>
                    <a:gridCol w="550540"/>
                    <a:gridCol w="1835133"/>
                    <a:gridCol w="3486754"/>
                  </a:tblGrid>
                  <a:tr h="202186">
                    <a:tc>
                      <a:txBody>
                        <a:bodyPr/>
                        <a:lstStyle/>
                        <a:p>
                          <a:pPr marL="0" marR="0" algn="ctr">
                            <a:lnSpc>
                              <a:spcPct val="115000"/>
                            </a:lnSpc>
                            <a:spcBef>
                              <a:spcPts val="0"/>
                            </a:spcBef>
                            <a:spcAft>
                              <a:spcPts val="0"/>
                            </a:spcAft>
                          </a:pPr>
                          <a:r>
                            <a:rPr lang="en-GB" sz="1000" dirty="0">
                              <a:solidFill>
                                <a:schemeClr val="tx1"/>
                              </a:solidFill>
                              <a:effectLst/>
                            </a:rPr>
                            <a:t>Type</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Name of the Index</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Formulation</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672">
                    <a:tc rowSpan="5">
                      <a:txBody>
                        <a:bodyPr/>
                        <a:lstStyle/>
                        <a:p>
                          <a:pPr marL="71755" marR="71755" algn="ctr">
                            <a:lnSpc>
                              <a:spcPct val="115000"/>
                            </a:lnSpc>
                            <a:spcBef>
                              <a:spcPts val="0"/>
                            </a:spcBef>
                            <a:spcAft>
                              <a:spcPts val="0"/>
                            </a:spcAft>
                          </a:pPr>
                          <a:r>
                            <a:rPr lang="en-GB" sz="1000" dirty="0">
                              <a:solidFill>
                                <a:schemeClr val="tx1"/>
                              </a:solidFill>
                              <a:effectLst/>
                            </a:rPr>
                            <a:t>Classical</a:t>
                          </a:r>
                          <a:endParaRPr lang="en-GB" sz="900" dirty="0">
                            <a:solidFill>
                              <a:schemeClr val="tx1"/>
                            </a:solidFill>
                            <a:effectLst/>
                            <a:latin typeface="Calibri"/>
                            <a:ea typeface="Calibri"/>
                            <a:cs typeface="Arial"/>
                          </a:endParaRPr>
                        </a:p>
                      </a:txBody>
                      <a:tcPr marL="56445" marR="5644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Common Neighbours (CN)</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83607" r="-350" b="-1593443"/>
                          </a:stretch>
                        </a:blipFill>
                      </a:tcPr>
                    </a:tc>
                  </a:tr>
                  <a:tr h="909535">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Preferential Attachment (PA)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75168" r="-350" b="-552349"/>
                          </a:stretch>
                        </a:blipFill>
                      </a:tcPr>
                    </a:tc>
                  </a:tr>
                  <a:tr h="516672">
                    <a:tc vMerge="1">
                      <a:txBody>
                        <a:bodyPr/>
                        <a:lstStyle/>
                        <a:p>
                          <a:endParaRPr lang="en-GB"/>
                        </a:p>
                      </a:txBody>
                      <a:tcPr/>
                    </a:tc>
                    <a:tc>
                      <a:txBody>
                        <a:bodyPr/>
                        <a:lstStyle/>
                        <a:p>
                          <a:pPr marL="0" marR="0" algn="ctr">
                            <a:lnSpc>
                              <a:spcPct val="115000"/>
                            </a:lnSpc>
                            <a:spcBef>
                              <a:spcPts val="0"/>
                            </a:spcBef>
                            <a:spcAft>
                              <a:spcPts val="0"/>
                            </a:spcAft>
                          </a:pPr>
                          <a:r>
                            <a:rPr lang="en-GB" sz="1000" dirty="0" err="1">
                              <a:solidFill>
                                <a:schemeClr val="tx1"/>
                              </a:solidFill>
                              <a:effectLst/>
                            </a:rPr>
                            <a:t>Adamic</a:t>
                          </a:r>
                          <a:r>
                            <a:rPr lang="en-GB" sz="1000" dirty="0">
                              <a:solidFill>
                                <a:schemeClr val="tx1"/>
                              </a:solidFill>
                              <a:effectLst/>
                            </a:rPr>
                            <a:t> &amp; Adar (AA)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307059" r="-350" b="-868235"/>
                          </a:stretch>
                        </a:blipFill>
                      </a:tcPr>
                    </a:tc>
                  </a:tr>
                  <a:tr h="516672">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Resource Allocation (RA)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407059" r="-350" b="-768235"/>
                          </a:stretch>
                        </a:blipFill>
                      </a:tcPr>
                    </a:tc>
                  </a:tr>
                  <a:tr h="853865">
                    <a:tc vMerge="1">
                      <a:txBody>
                        <a:bodyPr/>
                        <a:lstStyle/>
                        <a:p>
                          <a:endParaRPr lang="en-GB"/>
                        </a:p>
                      </a:txBody>
                      <a:tcPr/>
                    </a:tc>
                    <a:tc>
                      <a:txBody>
                        <a:bodyPr/>
                        <a:lstStyle/>
                        <a:p>
                          <a:pPr marL="0" marR="0" algn="ctr">
                            <a:lnSpc>
                              <a:spcPct val="115000"/>
                            </a:lnSpc>
                            <a:spcBef>
                              <a:spcPts val="0"/>
                            </a:spcBef>
                            <a:spcAft>
                              <a:spcPts val="0"/>
                            </a:spcAft>
                          </a:pPr>
                          <a:r>
                            <a:rPr lang="en-GB" sz="1000" dirty="0" err="1">
                              <a:solidFill>
                                <a:schemeClr val="tx1"/>
                              </a:solidFill>
                              <a:effectLst/>
                            </a:rPr>
                            <a:t>Jaccard</a:t>
                          </a:r>
                          <a:r>
                            <a:rPr lang="en-GB" sz="1000" dirty="0">
                              <a:solidFill>
                                <a:schemeClr val="tx1"/>
                              </a:solidFill>
                              <a:effectLst/>
                            </a:rPr>
                            <a:t> (JC)</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307857" r="-350" b="-366429"/>
                          </a:stretch>
                        </a:blipFill>
                      </a:tcPr>
                    </a:tc>
                  </a:tr>
                  <a:tr h="913862">
                    <a:tc rowSpan="5">
                      <a:txBody>
                        <a:bodyPr/>
                        <a:lstStyle/>
                        <a:p>
                          <a:pPr marL="71755" marR="71755" algn="ctr">
                            <a:lnSpc>
                              <a:spcPct val="115000"/>
                            </a:lnSpc>
                            <a:spcBef>
                              <a:spcPts val="0"/>
                            </a:spcBef>
                            <a:spcAft>
                              <a:spcPts val="0"/>
                            </a:spcAft>
                          </a:pPr>
                          <a:r>
                            <a:rPr lang="en-GB" sz="1000" dirty="0">
                              <a:solidFill>
                                <a:schemeClr val="tx1"/>
                              </a:solidFill>
                              <a:effectLst/>
                            </a:rPr>
                            <a:t>CAR-based</a:t>
                          </a:r>
                          <a:endParaRPr lang="en-GB" sz="900" dirty="0">
                            <a:solidFill>
                              <a:schemeClr val="tx1"/>
                            </a:solidFill>
                            <a:effectLst/>
                            <a:latin typeface="Calibri"/>
                            <a:ea typeface="Calibri"/>
                            <a:cs typeface="Arial"/>
                          </a:endParaRPr>
                        </a:p>
                      </a:txBody>
                      <a:tcPr marL="56445" marR="5644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000" dirty="0">
                              <a:solidFill>
                                <a:schemeClr val="tx1"/>
                              </a:solidFill>
                              <a:effectLst/>
                            </a:rPr>
                            <a:t>CAR</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380667" r="-350" b="-242000"/>
                          </a:stretch>
                        </a:blipFill>
                      </a:tcPr>
                    </a:tc>
                  </a:tr>
                  <a:tr h="649109">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CPA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673832" r="-350" b="-239252"/>
                          </a:stretch>
                        </a:blipFill>
                      </a:tcPr>
                    </a:tc>
                  </a:tr>
                  <a:tr h="518723">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CAA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974118" r="-350" b="-201176"/>
                          </a:stretch>
                        </a:blipFill>
                      </a:tcPr>
                    </a:tc>
                  </a:tr>
                  <a:tr h="518723">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CRA</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1074118" r="-350" b="-101176"/>
                          </a:stretch>
                        </a:blipFill>
                      </a:tcPr>
                    </a:tc>
                  </a:tr>
                  <a:tr h="426933">
                    <a:tc vMerge="1">
                      <a:txBody>
                        <a:bodyPr/>
                        <a:lstStyle/>
                        <a:p>
                          <a:endParaRPr lang="en-GB"/>
                        </a:p>
                      </a:txBody>
                      <a:tcPr/>
                    </a:tc>
                    <a:tc>
                      <a:txBody>
                        <a:bodyPr/>
                        <a:lstStyle/>
                        <a:p>
                          <a:pPr marL="0" marR="0" algn="ctr">
                            <a:lnSpc>
                              <a:spcPct val="115000"/>
                            </a:lnSpc>
                            <a:spcBef>
                              <a:spcPts val="0"/>
                            </a:spcBef>
                            <a:spcAft>
                              <a:spcPts val="0"/>
                            </a:spcAft>
                          </a:pPr>
                          <a:r>
                            <a:rPr lang="en-GB" sz="1000" dirty="0">
                              <a:solidFill>
                                <a:schemeClr val="tx1"/>
                              </a:solidFill>
                              <a:effectLst/>
                            </a:rPr>
                            <a:t>CJC</a:t>
                          </a:r>
                          <a:endParaRPr lang="en-GB" sz="1000" dirty="0">
                            <a:solidFill>
                              <a:schemeClr val="tx1"/>
                            </a:solidFill>
                            <a:effectLst/>
                            <a:latin typeface="Calibri"/>
                            <a:ea typeface="Calibri"/>
                            <a:cs typeface="Arial"/>
                          </a:endParaRPr>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6445" marR="564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68706" t="-1425714" r="-350" b="-22857"/>
                          </a:stretch>
                        </a:blipFill>
                      </a:tcPr>
                    </a:tc>
                  </a:tr>
                </a:tbl>
              </a:graphicData>
            </a:graphic>
          </p:graphicFrame>
        </mc:Fallback>
      </mc:AlternateContent>
      <p:grpSp>
        <p:nvGrpSpPr>
          <p:cNvPr id="19" name="Group 18"/>
          <p:cNvGrpSpPr/>
          <p:nvPr/>
        </p:nvGrpSpPr>
        <p:grpSpPr>
          <a:xfrm>
            <a:off x="278662" y="2190481"/>
            <a:ext cx="4008450" cy="2627531"/>
            <a:chOff x="0" y="0"/>
            <a:chExt cx="4008450" cy="2627531"/>
          </a:xfrm>
        </p:grpSpPr>
        <p:pic>
          <p:nvPicPr>
            <p:cNvPr id="5" name="Picture 8" descr="F:\ricerca1\matlab\gregorio\Scientific Reports 2013\Scientific reports - rev1\Final Submission and code $$$ april 2013\01 april 2013 - galley proof\300dpi\Figure 1 - cannistraci et al.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340" t="6519" b="39746"/>
            <a:stretch/>
          </p:blipFill>
          <p:spPr bwMode="auto">
            <a:xfrm>
              <a:off x="0" y="0"/>
              <a:ext cx="4008450" cy="25810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76600" y="533400"/>
              <a:ext cx="731850" cy="369332"/>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2004225" y="1981200"/>
              <a:ext cx="1454925" cy="646331"/>
            </a:xfrm>
            <a:prstGeom prst="rect">
              <a:avLst/>
            </a:prstGeom>
            <a:solidFill>
              <a:schemeClr val="bg1"/>
            </a:solidFill>
          </p:spPr>
          <p:txBody>
            <a:bodyPr wrap="square" rtlCol="0">
              <a:spAutoFit/>
            </a:bodyPr>
            <a:lstStyle/>
            <a:p>
              <a:endParaRPr lang="en-US" dirty="0"/>
            </a:p>
            <a:p>
              <a:endParaRPr lang="en-US" dirty="0"/>
            </a:p>
          </p:txBody>
        </p:sp>
        <p:sp>
          <p:nvSpPr>
            <p:cNvPr id="16" name="TextBox 15"/>
            <p:cNvSpPr txBox="1"/>
            <p:nvPr/>
          </p:nvSpPr>
          <p:spPr>
            <a:xfrm>
              <a:off x="1693454" y="1752600"/>
              <a:ext cx="363946" cy="369332"/>
            </a:xfrm>
            <a:prstGeom prst="rect">
              <a:avLst/>
            </a:prstGeom>
            <a:noFill/>
          </p:spPr>
          <p:txBody>
            <a:bodyPr wrap="none" rtlCol="0">
              <a:spAutoFit/>
            </a:bodyPr>
            <a:lstStyle/>
            <a:p>
              <a:r>
                <a:rPr lang="en-US" dirty="0"/>
                <a:t>e</a:t>
              </a:r>
              <a:r>
                <a:rPr lang="en-US" baseline="-25000" dirty="0"/>
                <a:t>x</a:t>
              </a:r>
              <a:endParaRPr lang="en-GB" baseline="-25000" dirty="0"/>
            </a:p>
          </p:txBody>
        </p:sp>
        <p:sp>
          <p:nvSpPr>
            <p:cNvPr id="18" name="TextBox 17"/>
            <p:cNvSpPr txBox="1"/>
            <p:nvPr/>
          </p:nvSpPr>
          <p:spPr>
            <a:xfrm>
              <a:off x="3306750" y="1752600"/>
              <a:ext cx="367537" cy="369332"/>
            </a:xfrm>
            <a:prstGeom prst="rect">
              <a:avLst/>
            </a:prstGeom>
            <a:noFill/>
          </p:spPr>
          <p:txBody>
            <a:bodyPr wrap="none" rtlCol="0">
              <a:spAutoFit/>
            </a:bodyPr>
            <a:lstStyle/>
            <a:p>
              <a:r>
                <a:rPr lang="en-US" dirty="0" err="1"/>
                <a:t>e</a:t>
              </a:r>
              <a:r>
                <a:rPr lang="en-US" baseline="-25000" dirty="0" err="1"/>
                <a:t>y</a:t>
              </a:r>
              <a:endParaRPr lang="en-GB" baseline="-25000" dirty="0"/>
            </a:p>
          </p:txBody>
        </p:sp>
      </p:grpSp>
      <p:sp>
        <p:nvSpPr>
          <p:cNvPr id="20" name="TextBox 19"/>
          <p:cNvSpPr txBox="1"/>
          <p:nvPr/>
        </p:nvSpPr>
        <p:spPr>
          <a:xfrm>
            <a:off x="608598" y="153678"/>
            <a:ext cx="3480064" cy="1631216"/>
          </a:xfrm>
          <a:prstGeom prst="rect">
            <a:avLst/>
          </a:prstGeom>
          <a:noFill/>
        </p:spPr>
        <p:txBody>
          <a:bodyPr wrap="square" rtlCol="0">
            <a:spAutoFit/>
          </a:bodyPr>
          <a:lstStyle/>
          <a:p>
            <a:pPr algn="ctr"/>
            <a:r>
              <a:rPr lang="en-US" sz="2000" b="1" dirty="0">
                <a:solidFill>
                  <a:srgbClr val="009481"/>
                </a:solidFill>
              </a:rPr>
              <a:t>The CAR-trick:</a:t>
            </a:r>
            <a:endParaRPr lang="en-US" sz="2000" dirty="0">
              <a:solidFill>
                <a:srgbClr val="009481"/>
              </a:solidFill>
            </a:endParaRPr>
          </a:p>
          <a:p>
            <a:pPr algn="ctr"/>
            <a:r>
              <a:rPr lang="en-US" sz="2000" dirty="0">
                <a:solidFill>
                  <a:srgbClr val="009481"/>
                </a:solidFill>
              </a:rPr>
              <a:t>how to covert </a:t>
            </a:r>
          </a:p>
          <a:p>
            <a:pPr algn="ctr"/>
            <a:r>
              <a:rPr lang="en-US" sz="2000" dirty="0">
                <a:solidFill>
                  <a:srgbClr val="009481"/>
                </a:solidFill>
              </a:rPr>
              <a:t>classical </a:t>
            </a:r>
            <a:r>
              <a:rPr lang="en-US" sz="2000" dirty="0" err="1">
                <a:solidFill>
                  <a:srgbClr val="009481"/>
                </a:solidFill>
              </a:rPr>
              <a:t>neighbourhood</a:t>
            </a:r>
            <a:r>
              <a:rPr lang="en-US" sz="2000" dirty="0">
                <a:solidFill>
                  <a:srgbClr val="009481"/>
                </a:solidFill>
              </a:rPr>
              <a:t> indices in </a:t>
            </a:r>
          </a:p>
          <a:p>
            <a:pPr algn="ctr"/>
            <a:r>
              <a:rPr lang="en-US" sz="2000" dirty="0">
                <a:solidFill>
                  <a:srgbClr val="009481"/>
                </a:solidFill>
              </a:rPr>
              <a:t>local-community indices</a:t>
            </a:r>
            <a:endParaRPr lang="en-GB" sz="2000" dirty="0">
              <a:solidFill>
                <a:srgbClr val="009481"/>
              </a:solidFill>
            </a:endParaRPr>
          </a:p>
        </p:txBody>
      </p:sp>
    </p:spTree>
    <p:extLst>
      <p:ext uri="{BB962C8B-B14F-4D97-AF65-F5344CB8AC3E}">
        <p14:creationId xmlns:p14="http://schemas.microsoft.com/office/powerpoint/2010/main" val="4254329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370" y="1406769"/>
            <a:ext cx="7766353" cy="3981452"/>
          </a:xfrm>
          <a:prstGeom prst="rect">
            <a:avLst/>
          </a:prstGeom>
        </p:spPr>
      </p:pic>
    </p:spTree>
    <p:extLst>
      <p:ext uri="{BB962C8B-B14F-4D97-AF65-F5344CB8AC3E}">
        <p14:creationId xmlns:p14="http://schemas.microsoft.com/office/powerpoint/2010/main" val="19127847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icerca1\matlab\gregorio\Scientific Reports 2013\Scientific reports - rev1\Final Submission and code $$$ april 2013\01 april 2013 - galley proof\300dpi\Figure 2 - cannistraci et a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850" y="604474"/>
            <a:ext cx="5277751" cy="61011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152400"/>
            <a:ext cx="7924800" cy="369332"/>
          </a:xfrm>
          <a:prstGeom prst="rect">
            <a:avLst/>
          </a:prstGeom>
        </p:spPr>
        <p:txBody>
          <a:bodyPr wrap="square">
            <a:spAutoFit/>
          </a:bodyPr>
          <a:lstStyle/>
          <a:p>
            <a:pPr algn="ctr">
              <a:spcAft>
                <a:spcPts val="1800"/>
              </a:spcAft>
            </a:pPr>
            <a:r>
              <a:rPr lang="en-US" b="1" cap="all" dirty="0">
                <a:solidFill>
                  <a:srgbClr val="009481"/>
                </a:solidFill>
                <a:latin typeface="Helvetica"/>
              </a:rPr>
              <a:t>LINK Prediction in brain </a:t>
            </a:r>
            <a:r>
              <a:rPr lang="en-US" b="1" cap="all" dirty="0" err="1">
                <a:solidFill>
                  <a:srgbClr val="009481"/>
                </a:solidFill>
                <a:latin typeface="Helvetica"/>
              </a:rPr>
              <a:t>connectomEs</a:t>
            </a:r>
            <a:r>
              <a:rPr lang="en-US" b="1" cap="all" dirty="0">
                <a:solidFill>
                  <a:srgbClr val="009481"/>
                </a:solidFill>
                <a:latin typeface="Helvetica"/>
              </a:rPr>
              <a:t> AND MORE</a:t>
            </a:r>
          </a:p>
        </p:txBody>
      </p:sp>
    </p:spTree>
    <p:extLst>
      <p:ext uri="{BB962C8B-B14F-4D97-AF65-F5344CB8AC3E}">
        <p14:creationId xmlns:p14="http://schemas.microsoft.com/office/powerpoint/2010/main" val="2806966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icerca1\matlab\gregorio\Scientific Reports 2013\Scientific reports - rev1\Final Submission and code $$$ april 2013\01 april 2013 - galley proof\300dpi\Figure 3 - cannistraci et al.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070"/>
          <a:stretch/>
        </p:blipFill>
        <p:spPr bwMode="auto">
          <a:xfrm>
            <a:off x="3810001" y="691896"/>
            <a:ext cx="4511317" cy="3832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74858" y="152400"/>
            <a:ext cx="5181600" cy="369332"/>
          </a:xfrm>
          <a:prstGeom prst="rect">
            <a:avLst/>
          </a:prstGeom>
        </p:spPr>
        <p:txBody>
          <a:bodyPr wrap="square">
            <a:spAutoFit/>
          </a:bodyPr>
          <a:lstStyle/>
          <a:p>
            <a:pPr>
              <a:spcAft>
                <a:spcPts val="1800"/>
              </a:spcAft>
            </a:pPr>
            <a:r>
              <a:rPr lang="en-US" b="1" cap="all" dirty="0" err="1">
                <a:solidFill>
                  <a:srgbClr val="009481"/>
                </a:solidFill>
                <a:latin typeface="Helvetica"/>
              </a:rPr>
              <a:t>LiNK</a:t>
            </a:r>
            <a:r>
              <a:rPr lang="en-US" b="1" cap="all" dirty="0">
                <a:solidFill>
                  <a:srgbClr val="009481"/>
                </a:solidFill>
                <a:latin typeface="Helvetica"/>
              </a:rPr>
              <a:t>  PREDICTION  in protein networks</a:t>
            </a:r>
          </a:p>
        </p:txBody>
      </p:sp>
      <p:pic>
        <p:nvPicPr>
          <p:cNvPr id="5" name="Picture 2" descr="F:\ricerca1\matlab\gregorio\Scientific Reports 2013\Scientific reports - rev1\Final Submission and code $$$ april 2013\01 april 2013 - galley proof\300dpi\Figure 3 - cannistraci et al.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0796"/>
          <a:stretch/>
        </p:blipFill>
        <p:spPr bwMode="auto">
          <a:xfrm>
            <a:off x="3810001" y="4524292"/>
            <a:ext cx="4511317" cy="116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0461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392668"/>
            <a:ext cx="5257800" cy="369332"/>
          </a:xfrm>
          <a:prstGeom prst="rect">
            <a:avLst/>
          </a:prstGeom>
        </p:spPr>
        <p:txBody>
          <a:bodyPr wrap="square">
            <a:spAutoFit/>
          </a:bodyPr>
          <a:lstStyle/>
          <a:p>
            <a:pPr>
              <a:spcAft>
                <a:spcPts val="1800"/>
              </a:spcAft>
            </a:pPr>
            <a:r>
              <a:rPr lang="en-US" b="1" cap="all" dirty="0">
                <a:solidFill>
                  <a:srgbClr val="009481"/>
                </a:solidFill>
                <a:latin typeface="Helvetica"/>
              </a:rPr>
              <a:t>Link  PREDICTION  in protein networks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16" t="12536" r="20078" b="60231"/>
          <a:stretch/>
        </p:blipFill>
        <p:spPr bwMode="auto">
          <a:xfrm>
            <a:off x="1676401" y="914400"/>
            <a:ext cx="8705851" cy="180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315" t="16335" r="29376" b="18876"/>
          <a:stretch/>
        </p:blipFill>
        <p:spPr bwMode="auto">
          <a:xfrm>
            <a:off x="3376127" y="2895600"/>
            <a:ext cx="5510172" cy="370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934200" y="955358"/>
            <a:ext cx="2514600" cy="492443"/>
          </a:xfrm>
          <a:prstGeom prst="rect">
            <a:avLst/>
          </a:prstGeom>
        </p:spPr>
        <p:txBody>
          <a:bodyPr wrap="square">
            <a:spAutoFit/>
          </a:bodyPr>
          <a:lstStyle/>
          <a:p>
            <a:pPr algn="ctr"/>
            <a:r>
              <a:rPr lang="en-US" sz="2600" dirty="0">
                <a:solidFill>
                  <a:srgbClr val="C00000"/>
                </a:solidFill>
              </a:rPr>
              <a:t>Sept 2013</a:t>
            </a:r>
          </a:p>
        </p:txBody>
      </p:sp>
      <p:sp>
        <p:nvSpPr>
          <p:cNvPr id="5" name="Rounded Rectangle 4"/>
          <p:cNvSpPr/>
          <p:nvPr/>
        </p:nvSpPr>
        <p:spPr>
          <a:xfrm>
            <a:off x="7467601" y="1031558"/>
            <a:ext cx="1418699" cy="41624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370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71928" cy="1325563"/>
          </a:xfrm>
        </p:spPr>
        <p:txBody>
          <a:bodyPr/>
          <a:lstStyle/>
          <a:p>
            <a:r>
              <a:rPr lang="de-DE" b="1" dirty="0" smtClean="0">
                <a:solidFill>
                  <a:srgbClr val="FF0000"/>
                </a:solidFill>
              </a:rPr>
              <a:t>CRA</a:t>
            </a:r>
            <a:r>
              <a:rPr lang="de-DE" dirty="0" smtClean="0"/>
              <a:t> against </a:t>
            </a:r>
            <a:r>
              <a:rPr lang="de-DE" b="1" dirty="0" smtClean="0">
                <a:solidFill>
                  <a:srgbClr val="FF0000"/>
                </a:solidFill>
              </a:rPr>
              <a:t>SBM</a:t>
            </a:r>
            <a:r>
              <a:rPr lang="de-DE" dirty="0" smtClean="0"/>
              <a:t> on 10 real networks</a:t>
            </a:r>
            <a:endParaRPr lang="en-GB" dirty="0"/>
          </a:p>
        </p:txBody>
      </p:sp>
      <p:graphicFrame>
        <p:nvGraphicFramePr>
          <p:cNvPr id="7" name="Table 6"/>
          <p:cNvGraphicFramePr>
            <a:graphicFrameLocks noGrp="1"/>
          </p:cNvGraphicFramePr>
          <p:nvPr>
            <p:extLst/>
          </p:nvPr>
        </p:nvGraphicFramePr>
        <p:xfrm>
          <a:off x="378070" y="3165232"/>
          <a:ext cx="11537412" cy="1422333"/>
        </p:xfrm>
        <a:graphic>
          <a:graphicData uri="http://schemas.openxmlformats.org/drawingml/2006/table">
            <a:tbl>
              <a:tblPr/>
              <a:tblGrid>
                <a:gridCol w="729761"/>
                <a:gridCol w="782515"/>
                <a:gridCol w="1151792"/>
                <a:gridCol w="1252691"/>
                <a:gridCol w="768740"/>
                <a:gridCol w="483664"/>
                <a:gridCol w="1636812"/>
                <a:gridCol w="630363"/>
                <a:gridCol w="927023"/>
                <a:gridCol w="523970"/>
                <a:gridCol w="695267"/>
                <a:gridCol w="801117"/>
                <a:gridCol w="685800"/>
                <a:gridCol w="467897"/>
              </a:tblGrid>
              <a:tr h="347760">
                <a:tc>
                  <a:txBody>
                    <a:bodyPr/>
                    <a:lstStyle/>
                    <a:p>
                      <a:pPr algn="l" fontAlgn="b"/>
                      <a:r>
                        <a:rPr lang="en-GB" sz="1600" b="0" i="0" u="none" strike="noStrike" dirty="0">
                          <a:solidFill>
                            <a:srgbClr val="000000"/>
                          </a:solidFill>
                          <a:effectLst/>
                          <a:latin typeface="Calibri" panose="020F0502020204030204" pitchFamily="34" charset="0"/>
                        </a:rPr>
                        <a:t>method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karate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dolphins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err="1" smtClean="0">
                          <a:solidFill>
                            <a:srgbClr val="000000"/>
                          </a:solidFill>
                          <a:effectLst/>
                          <a:latin typeface="Calibri" panose="020F0502020204030204" pitchFamily="34" charset="0"/>
                        </a:rPr>
                        <a:t>mac_neural</a:t>
                      </a:r>
                      <a:endParaRPr lang="en-GB" sz="16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football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jazz</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worm_nervoussys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netsci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flightmap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email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polblog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FF0000"/>
                          </a:solidFill>
                          <a:effectLst/>
                          <a:latin typeface="Calibri" panose="020F0502020204030204" pitchFamily="34" charset="0"/>
                        </a:rPr>
                        <a:t>mean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1" i="0" u="none" strike="noStrike" dirty="0" smtClean="0">
                          <a:solidFill>
                            <a:srgbClr val="FF0000"/>
                          </a:solidFill>
                          <a:effectLst/>
                          <a:latin typeface="Calibri" panose="020F0502020204030204" pitchFamily="34" charset="0"/>
                        </a:rPr>
                        <a:t>mean</a:t>
                      </a:r>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600" b="1" i="0" u="none" strike="noStrike" dirty="0" smtClean="0">
                          <a:solidFill>
                            <a:srgbClr val="FF0000"/>
                          </a:solidFill>
                          <a:effectLst/>
                          <a:latin typeface="Calibri" panose="020F0502020204030204" pitchFamily="34" charset="0"/>
                        </a:rPr>
                        <a:t> </a:t>
                      </a:r>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r>
              <a:tr h="162193">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de-DE" sz="1600" b="1" i="0" u="none" strike="noStrike" kern="1200" dirty="0" smtClean="0">
                          <a:solidFill>
                            <a:srgbClr val="FF0000"/>
                          </a:solidFill>
                          <a:effectLst/>
                          <a:latin typeface="Calibri" panose="020F0502020204030204" pitchFamily="34" charset="0"/>
                          <a:ea typeface="+mn-ea"/>
                          <a:cs typeface="+mn-cs"/>
                        </a:rPr>
                        <a:t>precision</a:t>
                      </a:r>
                      <a:endParaRPr lang="en-GB" sz="1600" b="1" i="0" u="none" strike="noStrike" kern="1200" dirty="0">
                        <a:solidFill>
                          <a:srgbClr val="FF0000"/>
                        </a:solidFill>
                        <a:effectLst/>
                        <a:latin typeface="Calibri" panose="020F0502020204030204" pitchFamily="34" charset="0"/>
                        <a:ea typeface="+mn-ea"/>
                        <a:cs typeface="+mn-cs"/>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de-DE" sz="1600" b="1" i="0" u="none" strike="noStrike" kern="1200" dirty="0" smtClean="0">
                          <a:solidFill>
                            <a:srgbClr val="FF0000"/>
                          </a:solidFill>
                          <a:effectLst/>
                          <a:latin typeface="Calibri" panose="020F0502020204030204" pitchFamily="34" charset="0"/>
                          <a:ea typeface="+mn-ea"/>
                          <a:cs typeface="+mn-cs"/>
                        </a:rPr>
                        <a:t>time</a:t>
                      </a:r>
                      <a:endParaRPr lang="en-GB" sz="1600" b="1" i="0" u="none" strike="noStrike" kern="1200" dirty="0">
                        <a:solidFill>
                          <a:srgbClr val="FF0000"/>
                        </a:solidFill>
                        <a:effectLst/>
                        <a:latin typeface="Calibri" panose="020F0502020204030204" pitchFamily="34" charset="0"/>
                        <a:ea typeface="+mn-ea"/>
                        <a:cs typeface="+mn-cs"/>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r>
              <a:tr h="444873">
                <a:tc>
                  <a:txBody>
                    <a:bodyPr/>
                    <a:lstStyle/>
                    <a:p>
                      <a:pPr algn="l" fontAlgn="b"/>
                      <a:r>
                        <a:rPr lang="en-GB" sz="1600" b="0" i="0" u="none" strike="noStrike" dirty="0">
                          <a:solidFill>
                            <a:srgbClr val="000000"/>
                          </a:solidFill>
                          <a:effectLst/>
                          <a:latin typeface="Calibri" panose="020F0502020204030204" pitchFamily="34" charset="0"/>
                        </a:rPr>
                        <a:t>CRA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FF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smtClean="0">
                          <a:solidFill>
                            <a:srgbClr val="FF0000"/>
                          </a:solidFill>
                          <a:effectLst/>
                          <a:latin typeface="Calibri" panose="020F0502020204030204" pitchFamily="34" charset="0"/>
                        </a:rPr>
                        <a:t>2 s</a:t>
                      </a:r>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600" b="1" i="0" u="none" strike="noStrike" dirty="0" smtClean="0">
                          <a:solidFill>
                            <a:srgbClr val="FF0000"/>
                          </a:solidFill>
                          <a:effectLst/>
                          <a:latin typeface="Calibri" panose="020F0502020204030204" pitchFamily="34" charset="0"/>
                        </a:rPr>
                        <a:t>MAT</a:t>
                      </a:r>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r>
              <a:tr h="347760">
                <a:tc>
                  <a:txBody>
                    <a:bodyPr/>
                    <a:lstStyle/>
                    <a:p>
                      <a:pPr algn="l" fontAlgn="b"/>
                      <a:r>
                        <a:rPr lang="en-GB" sz="1600" b="0" i="0" u="none" strike="noStrike">
                          <a:solidFill>
                            <a:srgbClr val="000000"/>
                          </a:solidFill>
                          <a:effectLst/>
                          <a:latin typeface="Calibri" panose="020F0502020204030204" pitchFamily="34" charset="0"/>
                        </a:rPr>
                        <a:t>SBM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0.68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0.64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0.09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FF0000"/>
                          </a:solidFill>
                          <a:effectLst/>
                          <a:latin typeface="Calibri" panose="020F0502020204030204" pitchFamily="34" charset="0"/>
                        </a:rPr>
                        <a:t>0.31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smtClean="0">
                          <a:solidFill>
                            <a:srgbClr val="FF0000"/>
                          </a:solidFill>
                          <a:effectLst/>
                          <a:latin typeface="Calibri" panose="020F0502020204030204" pitchFamily="34" charset="0"/>
                        </a:rPr>
                        <a:t>10.5 h</a:t>
                      </a:r>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600" b="1" i="0" u="none" strike="noStrike" dirty="0" smtClean="0">
                          <a:solidFill>
                            <a:srgbClr val="FF0000"/>
                          </a:solidFill>
                          <a:effectLst/>
                          <a:latin typeface="Calibri" panose="020F0502020204030204" pitchFamily="34" charset="0"/>
                        </a:rPr>
                        <a:t>C++</a:t>
                      </a:r>
                      <a:endParaRPr lang="en-GB" sz="1600" b="1" i="0" u="none" strike="noStrike" dirty="0">
                        <a:solidFill>
                          <a:srgbClr val="FF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Tree>
    <p:extLst>
      <p:ext uri="{BB962C8B-B14F-4D97-AF65-F5344CB8AC3E}">
        <p14:creationId xmlns:p14="http://schemas.microsoft.com/office/powerpoint/2010/main" val="2813143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270856" y="411259"/>
            <a:ext cx="6328962" cy="6227077"/>
            <a:chOff x="4408707" y="254501"/>
            <a:chExt cx="6328962" cy="6227077"/>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7715"/>
            <a:stretch/>
          </p:blipFill>
          <p:spPr>
            <a:xfrm>
              <a:off x="4408707" y="254501"/>
              <a:ext cx="6328962" cy="6227077"/>
            </a:xfrm>
            <a:prstGeom prst="rect">
              <a:avLst/>
            </a:prstGeom>
          </p:spPr>
        </p:pic>
        <p:sp>
          <p:nvSpPr>
            <p:cNvPr id="5" name="Rectangle 4"/>
            <p:cNvSpPr/>
            <p:nvPr/>
          </p:nvSpPr>
          <p:spPr>
            <a:xfrm>
              <a:off x="4408707" y="2978331"/>
              <a:ext cx="6328962" cy="130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104500" y="27130"/>
            <a:ext cx="6096000" cy="923330"/>
          </a:xfrm>
          <a:prstGeom prst="rect">
            <a:avLst/>
          </a:prstGeom>
        </p:spPr>
        <p:txBody>
          <a:bodyPr>
            <a:spAutoFit/>
          </a:bodyPr>
          <a:lstStyle/>
          <a:p>
            <a:r>
              <a:rPr lang="en-GB" b="1" dirty="0"/>
              <a:t>CD-Based Indices for Link Prediction in Complex Network</a:t>
            </a:r>
          </a:p>
          <a:p>
            <a:r>
              <a:rPr lang="en-GB" dirty="0"/>
              <a:t>Tao </a:t>
            </a:r>
            <a:r>
              <a:rPr lang="en-GB" dirty="0" smtClean="0"/>
              <a:t>Wang, </a:t>
            </a:r>
            <a:r>
              <a:rPr lang="en-GB" dirty="0" err="1"/>
              <a:t>Hongjue</a:t>
            </a:r>
            <a:r>
              <a:rPr lang="en-GB" dirty="0"/>
              <a:t> Wang </a:t>
            </a:r>
            <a:r>
              <a:rPr lang="en-GB" dirty="0" smtClean="0"/>
              <a:t>and </a:t>
            </a:r>
            <a:r>
              <a:rPr lang="en-GB" dirty="0" err="1" smtClean="0"/>
              <a:t>Xiaoxia</a:t>
            </a:r>
            <a:r>
              <a:rPr lang="en-GB" dirty="0" smtClean="0"/>
              <a:t> </a:t>
            </a:r>
            <a:r>
              <a:rPr lang="en-GB" dirty="0"/>
              <a:t>Wang </a:t>
            </a:r>
            <a:endParaRPr lang="en-GB" dirty="0" smtClean="0"/>
          </a:p>
          <a:p>
            <a:r>
              <a:rPr lang="de-DE" dirty="0" smtClean="0">
                <a:solidFill>
                  <a:srgbClr val="FF0000"/>
                </a:solidFill>
              </a:rPr>
              <a:t>Plos One 2016</a:t>
            </a:r>
            <a:endParaRPr lang="en-GB" dirty="0">
              <a:solidFill>
                <a:srgbClr val="FF0000"/>
              </a:solidFill>
            </a:endParaRPr>
          </a:p>
        </p:txBody>
      </p:sp>
    </p:spTree>
    <p:extLst>
      <p:ext uri="{BB962C8B-B14F-4D97-AF65-F5344CB8AC3E}">
        <p14:creationId xmlns:p14="http://schemas.microsoft.com/office/powerpoint/2010/main" val="1032758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76200"/>
            <a:ext cx="6172200" cy="838200"/>
          </a:xfrm>
        </p:spPr>
        <p:txBody>
          <a:bodyPr/>
          <a:lstStyle/>
          <a:p>
            <a:pPr eaLnBrk="1" hangingPunct="1"/>
            <a:r>
              <a:rPr lang="en-US" sz="4000" dirty="0">
                <a:solidFill>
                  <a:srgbClr val="CC0000"/>
                </a:solidFill>
              </a:rPr>
              <a:t>Goal: analysis of patterns</a:t>
            </a:r>
          </a:p>
        </p:txBody>
      </p:sp>
      <p:sp>
        <p:nvSpPr>
          <p:cNvPr id="10243" name="Rectangle 3"/>
          <p:cNvSpPr>
            <a:spLocks noGrp="1" noChangeArrowheads="1"/>
          </p:cNvSpPr>
          <p:nvPr>
            <p:ph type="body" sz="half" idx="1"/>
          </p:nvPr>
        </p:nvSpPr>
        <p:spPr>
          <a:xfrm>
            <a:off x="1981200" y="1447800"/>
            <a:ext cx="4572000" cy="4114800"/>
          </a:xfrm>
        </p:spPr>
        <p:txBody>
          <a:bodyPr/>
          <a:lstStyle/>
          <a:p>
            <a:pPr eaLnBrk="1" hangingPunct="1"/>
            <a:r>
              <a:rPr lang="en-US" sz="2000" b="1" dirty="0">
                <a:latin typeface="Arial" charset="0"/>
              </a:rPr>
              <a:t>Visualization &amp; discrimination </a:t>
            </a:r>
            <a:r>
              <a:rPr lang="en-US" sz="2000" dirty="0">
                <a:latin typeface="Arial" charset="0"/>
              </a:rPr>
              <a:t>dimensionality reduction of the dataset in a 2D space</a:t>
            </a:r>
          </a:p>
          <a:p>
            <a:pPr>
              <a:buNone/>
            </a:pPr>
            <a:r>
              <a:rPr lang="en-US" sz="1200" dirty="0">
                <a:latin typeface="Arial" charset="0"/>
              </a:rPr>
              <a:t>       </a:t>
            </a:r>
            <a:endParaRPr lang="en-US" sz="1200" b="1" dirty="0">
              <a:latin typeface="Arial" charset="0"/>
            </a:endParaRPr>
          </a:p>
          <a:p>
            <a:pPr eaLnBrk="1" hangingPunct="1">
              <a:buFontTx/>
              <a:buNone/>
            </a:pPr>
            <a:endParaRPr lang="en-US" sz="2200" dirty="0">
              <a:latin typeface="Arial" charset="0"/>
            </a:endParaRPr>
          </a:p>
          <a:p>
            <a:pPr eaLnBrk="1" hangingPunct="1"/>
            <a:r>
              <a:rPr lang="en-US" sz="2000" b="1" dirty="0">
                <a:latin typeface="Arial" charset="0"/>
              </a:rPr>
              <a:t>Unsupervised classification</a:t>
            </a:r>
            <a:r>
              <a:rPr lang="en-US" sz="2000" dirty="0">
                <a:latin typeface="Arial" charset="0"/>
              </a:rPr>
              <a:t> </a:t>
            </a:r>
            <a:r>
              <a:rPr lang="en-US" sz="2000" dirty="0">
                <a:latin typeface="Arial" charset="0"/>
                <a:sym typeface="Wingdings" pitchFamily="2" charset="2"/>
              </a:rPr>
              <a:t> grouping the samples present in the dataset in homogeneous classes</a:t>
            </a:r>
            <a:r>
              <a:rPr lang="en-US" sz="2200" dirty="0">
                <a:latin typeface="Arial" charset="0"/>
                <a:sym typeface="Wingdings" pitchFamily="2" charset="2"/>
              </a:rPr>
              <a:t> </a:t>
            </a:r>
            <a:endParaRPr lang="en-US" sz="2200" dirty="0">
              <a:latin typeface="Arial" charset="0"/>
            </a:endParaRPr>
          </a:p>
        </p:txBody>
      </p:sp>
      <p:pic>
        <p:nvPicPr>
          <p:cNvPr id="10244"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3840164"/>
            <a:ext cx="1663700" cy="202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37"/>
          <p:cNvSpPr>
            <a:spLocks noChangeArrowheads="1"/>
          </p:cNvSpPr>
          <p:nvPr/>
        </p:nvSpPr>
        <p:spPr bwMode="auto">
          <a:xfrm>
            <a:off x="7703744" y="2830940"/>
            <a:ext cx="2018501" cy="83099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1600" dirty="0">
                <a:latin typeface="Helvetica" pitchFamily="34" charset="0"/>
              </a:rPr>
              <a:t>dimension reduction</a:t>
            </a:r>
          </a:p>
          <a:p>
            <a:pPr algn="ctr"/>
            <a:r>
              <a:rPr lang="en-US" sz="1600" dirty="0">
                <a:latin typeface="Helvetica" pitchFamily="34" charset="0"/>
              </a:rPr>
              <a:t>and</a:t>
            </a:r>
          </a:p>
          <a:p>
            <a:pPr algn="ctr"/>
            <a:r>
              <a:rPr lang="en-US" sz="1600" dirty="0">
                <a:latin typeface="Helvetica" pitchFamily="34" charset="0"/>
              </a:rPr>
              <a:t>clustering</a:t>
            </a:r>
          </a:p>
        </p:txBody>
      </p:sp>
      <p:graphicFrame>
        <p:nvGraphicFramePr>
          <p:cNvPr id="5219" name="Group 99"/>
          <p:cNvGraphicFramePr>
            <a:graphicFrameLocks noGrp="1"/>
          </p:cNvGraphicFramePr>
          <p:nvPr/>
        </p:nvGraphicFramePr>
        <p:xfrm>
          <a:off x="8229600" y="1600200"/>
          <a:ext cx="1600200" cy="762000"/>
        </p:xfrm>
        <a:graphic>
          <a:graphicData uri="http://schemas.openxmlformats.org/drawingml/2006/table">
            <a:tbl>
              <a:tblPr/>
              <a:tblGrid>
                <a:gridCol w="228600">
                  <a:extLst>
                    <a:ext uri="{9D8B030D-6E8A-4147-A177-3AD203B41FA5}">
                      <a16:colId xmlns="" xmlns:a16="http://schemas.microsoft.com/office/drawing/2014/main" val="20000"/>
                    </a:ext>
                  </a:extLst>
                </a:gridCol>
                <a:gridCol w="228600">
                  <a:extLst>
                    <a:ext uri="{9D8B030D-6E8A-4147-A177-3AD203B41FA5}">
                      <a16:colId xmlns="" xmlns:a16="http://schemas.microsoft.com/office/drawing/2014/main" val="20001"/>
                    </a:ext>
                  </a:extLst>
                </a:gridCol>
                <a:gridCol w="228600">
                  <a:extLst>
                    <a:ext uri="{9D8B030D-6E8A-4147-A177-3AD203B41FA5}">
                      <a16:colId xmlns="" xmlns:a16="http://schemas.microsoft.com/office/drawing/2014/main" val="20002"/>
                    </a:ext>
                  </a:extLst>
                </a:gridCol>
                <a:gridCol w="228600">
                  <a:extLst>
                    <a:ext uri="{9D8B030D-6E8A-4147-A177-3AD203B41FA5}">
                      <a16:colId xmlns="" xmlns:a16="http://schemas.microsoft.com/office/drawing/2014/main" val="20003"/>
                    </a:ext>
                  </a:extLst>
                </a:gridCol>
                <a:gridCol w="228600">
                  <a:extLst>
                    <a:ext uri="{9D8B030D-6E8A-4147-A177-3AD203B41FA5}">
                      <a16:colId xmlns="" xmlns:a16="http://schemas.microsoft.com/office/drawing/2014/main" val="20004"/>
                    </a:ext>
                  </a:extLst>
                </a:gridCol>
                <a:gridCol w="228600">
                  <a:extLst>
                    <a:ext uri="{9D8B030D-6E8A-4147-A177-3AD203B41FA5}">
                      <a16:colId xmlns="" xmlns:a16="http://schemas.microsoft.com/office/drawing/2014/main" val="20005"/>
                    </a:ext>
                  </a:extLst>
                </a:gridCol>
                <a:gridCol w="228600">
                  <a:extLst>
                    <a:ext uri="{9D8B030D-6E8A-4147-A177-3AD203B41FA5}">
                      <a16:colId xmlns="" xmlns:a16="http://schemas.microsoft.com/office/drawing/2014/main" val="20006"/>
                    </a:ext>
                  </a:extLst>
                </a:gridCol>
              </a:tblGrid>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10280" name="Text Box 60"/>
          <p:cNvSpPr txBox="1">
            <a:spLocks noChangeArrowheads="1"/>
          </p:cNvSpPr>
          <p:nvPr/>
        </p:nvSpPr>
        <p:spPr bwMode="auto">
          <a:xfrm>
            <a:off x="8229600" y="1249364"/>
            <a:ext cx="16208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200">
                <a:latin typeface="Helvetica" pitchFamily="34" charset="0"/>
              </a:rPr>
              <a:t>1   2  …       … m&gt;&gt;n</a:t>
            </a:r>
          </a:p>
        </p:txBody>
      </p:sp>
      <p:sp>
        <p:nvSpPr>
          <p:cNvPr id="10281" name="Text Box 61"/>
          <p:cNvSpPr txBox="1">
            <a:spLocks noChangeArrowheads="1"/>
          </p:cNvSpPr>
          <p:nvPr/>
        </p:nvSpPr>
        <p:spPr bwMode="auto">
          <a:xfrm>
            <a:off x="7848600" y="1539876"/>
            <a:ext cx="3385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200">
                <a:latin typeface="Helvetica" pitchFamily="34" charset="0"/>
              </a:rPr>
              <a:t>1</a:t>
            </a:r>
          </a:p>
          <a:p>
            <a:pPr eaLnBrk="1" hangingPunct="1"/>
            <a:r>
              <a:rPr lang="en-US" sz="1200">
                <a:latin typeface="Helvetica" pitchFamily="34" charset="0"/>
              </a:rPr>
              <a:t>...</a:t>
            </a:r>
          </a:p>
          <a:p>
            <a:pPr eaLnBrk="1" hangingPunct="1"/>
            <a:r>
              <a:rPr lang="en-US" sz="1200">
                <a:latin typeface="Helvetica" pitchFamily="34" charset="0"/>
              </a:rPr>
              <a:t>…</a:t>
            </a:r>
          </a:p>
          <a:p>
            <a:pPr eaLnBrk="1" hangingPunct="1"/>
            <a:r>
              <a:rPr lang="en-US" sz="1200">
                <a:latin typeface="Helvetica" pitchFamily="34" charset="0"/>
              </a:rPr>
              <a:t>n</a:t>
            </a:r>
          </a:p>
        </p:txBody>
      </p:sp>
      <p:sp>
        <p:nvSpPr>
          <p:cNvPr id="10282" name="Text Box 62"/>
          <p:cNvSpPr txBox="1">
            <a:spLocks noChangeArrowheads="1"/>
          </p:cNvSpPr>
          <p:nvPr/>
        </p:nvSpPr>
        <p:spPr bwMode="auto">
          <a:xfrm rot="-5400000">
            <a:off x="7213600" y="1778000"/>
            <a:ext cx="996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a:latin typeface="Helvetica" pitchFamily="34" charset="0"/>
              </a:rPr>
              <a:t>samples</a:t>
            </a:r>
          </a:p>
        </p:txBody>
      </p:sp>
      <p:sp>
        <p:nvSpPr>
          <p:cNvPr id="10283" name="Text Box 63"/>
          <p:cNvSpPr txBox="1">
            <a:spLocks noChangeArrowheads="1"/>
          </p:cNvSpPr>
          <p:nvPr/>
        </p:nvSpPr>
        <p:spPr bwMode="auto">
          <a:xfrm>
            <a:off x="8075910" y="880646"/>
            <a:ext cx="36102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dirty="0" smtClean="0">
                <a:latin typeface="Helvetica" pitchFamily="34" charset="0"/>
              </a:rPr>
              <a:t>genes, proteins, lipids, metabolites</a:t>
            </a:r>
            <a:endParaRPr lang="en-US" sz="1600" dirty="0">
              <a:latin typeface="Helvetica" pitchFamily="34" charset="0"/>
            </a:endParaRPr>
          </a:p>
        </p:txBody>
      </p:sp>
      <p:sp>
        <p:nvSpPr>
          <p:cNvPr id="10284" name="Line 64"/>
          <p:cNvSpPr>
            <a:spLocks noChangeShapeType="1"/>
          </p:cNvSpPr>
          <p:nvPr/>
        </p:nvSpPr>
        <p:spPr bwMode="auto">
          <a:xfrm>
            <a:off x="7467600" y="5364163"/>
            <a:ext cx="2133600" cy="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5" name="Line 65"/>
          <p:cNvSpPr>
            <a:spLocks noChangeShapeType="1"/>
          </p:cNvSpPr>
          <p:nvPr/>
        </p:nvSpPr>
        <p:spPr bwMode="auto">
          <a:xfrm>
            <a:off x="7467600" y="4252913"/>
            <a:ext cx="2133600" cy="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87" name="Group 75"/>
          <p:cNvGrpSpPr>
            <a:grpSpLocks/>
          </p:cNvGrpSpPr>
          <p:nvPr/>
        </p:nvGrpSpPr>
        <p:grpSpPr bwMode="auto">
          <a:xfrm>
            <a:off x="6934201" y="4983164"/>
            <a:ext cx="1139825" cy="884237"/>
            <a:chOff x="3264" y="3360"/>
            <a:chExt cx="718" cy="557"/>
          </a:xfrm>
        </p:grpSpPr>
        <p:sp>
          <p:nvSpPr>
            <p:cNvPr id="10290" name="Line 71"/>
            <p:cNvSpPr>
              <a:spLocks noChangeShapeType="1"/>
            </p:cNvSpPr>
            <p:nvPr/>
          </p:nvSpPr>
          <p:spPr bwMode="auto">
            <a:xfrm rot="10800000">
              <a:off x="3504" y="3456"/>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1" name="Line 72"/>
            <p:cNvSpPr>
              <a:spLocks noChangeShapeType="1"/>
            </p:cNvSpPr>
            <p:nvPr/>
          </p:nvSpPr>
          <p:spPr bwMode="auto">
            <a:xfrm rot="-5400000">
              <a:off x="3600" y="3552"/>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2" name="Text Box 73"/>
            <p:cNvSpPr txBox="1">
              <a:spLocks noChangeArrowheads="1"/>
            </p:cNvSpPr>
            <p:nvPr/>
          </p:nvSpPr>
          <p:spPr bwMode="auto">
            <a:xfrm>
              <a:off x="3744" y="3744"/>
              <a:ext cx="23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200">
                  <a:latin typeface="Helvetica" pitchFamily="34" charset="0"/>
                </a:rPr>
                <a:t>D1</a:t>
              </a:r>
            </a:p>
          </p:txBody>
        </p:sp>
        <p:sp>
          <p:nvSpPr>
            <p:cNvPr id="10293" name="Text Box 74"/>
            <p:cNvSpPr txBox="1">
              <a:spLocks noChangeArrowheads="1"/>
            </p:cNvSpPr>
            <p:nvPr/>
          </p:nvSpPr>
          <p:spPr bwMode="auto">
            <a:xfrm>
              <a:off x="3264" y="3360"/>
              <a:ext cx="23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200">
                  <a:latin typeface="Helvetica" pitchFamily="34" charset="0"/>
                </a:rPr>
                <a:t>D2</a:t>
              </a:r>
            </a:p>
          </p:txBody>
        </p:sp>
      </p:grpSp>
      <p:sp>
        <p:nvSpPr>
          <p:cNvPr id="10288" name="AutoShape 76"/>
          <p:cNvSpPr>
            <a:spLocks noChangeAspect="1" noChangeArrowheads="1"/>
          </p:cNvSpPr>
          <p:nvPr/>
        </p:nvSpPr>
        <p:spPr bwMode="auto">
          <a:xfrm>
            <a:off x="7010400" y="1828800"/>
            <a:ext cx="547688" cy="1371600"/>
          </a:xfrm>
          <a:prstGeom prst="curvedRightArrow">
            <a:avLst>
              <a:gd name="adj1" fmla="val 24638"/>
              <a:gd name="adj2" fmla="val 89565"/>
              <a:gd name="adj3" fmla="val 3333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0289" name="AutoShape 100"/>
          <p:cNvSpPr>
            <a:spLocks noChangeAspect="1" noChangeArrowheads="1"/>
          </p:cNvSpPr>
          <p:nvPr/>
        </p:nvSpPr>
        <p:spPr bwMode="auto">
          <a:xfrm>
            <a:off x="6996114" y="3581400"/>
            <a:ext cx="547687" cy="1371600"/>
          </a:xfrm>
          <a:prstGeom prst="curvedRightArrow">
            <a:avLst>
              <a:gd name="adj1" fmla="val 24638"/>
              <a:gd name="adj2" fmla="val 89565"/>
              <a:gd name="adj3" fmla="val 3333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Tree>
    <p:extLst>
      <p:ext uri="{BB962C8B-B14F-4D97-AF65-F5344CB8AC3E}">
        <p14:creationId xmlns:p14="http://schemas.microsoft.com/office/powerpoint/2010/main" val="37933130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359693" y="2091783"/>
            <a:ext cx="5453825" cy="1143000"/>
          </a:xfrm>
        </p:spPr>
        <p:txBody>
          <a:bodyPr>
            <a:normAutofit fontScale="90000"/>
          </a:bodyPr>
          <a:lstStyle/>
          <a:p>
            <a:pPr algn="ctr" eaLnBrk="1" hangingPunct="1"/>
            <a:r>
              <a:rPr lang="en-US" sz="4000" dirty="0" smtClean="0">
                <a:solidFill>
                  <a:srgbClr val="CC0000"/>
                </a:solidFill>
              </a:rPr>
              <a:t>Extension of LCP theory</a:t>
            </a:r>
            <a:br>
              <a:rPr lang="en-US" sz="4000" dirty="0" smtClean="0">
                <a:solidFill>
                  <a:srgbClr val="CC0000"/>
                </a:solidFill>
              </a:rPr>
            </a:br>
            <a:r>
              <a:rPr lang="en-US" sz="4000" dirty="0" smtClean="0">
                <a:solidFill>
                  <a:srgbClr val="CC0000"/>
                </a:solidFill>
              </a:rPr>
              <a:t>to bipartite topology</a:t>
            </a:r>
            <a:endParaRPr lang="en-US" sz="4000" dirty="0">
              <a:solidFill>
                <a:srgbClr val="CC0000"/>
              </a:solidFill>
            </a:endParaRPr>
          </a:p>
        </p:txBody>
      </p:sp>
    </p:spTree>
    <p:extLst>
      <p:ext uri="{BB962C8B-B14F-4D97-AF65-F5344CB8AC3E}">
        <p14:creationId xmlns:p14="http://schemas.microsoft.com/office/powerpoint/2010/main" val="25408857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697" t="27594" r="20931" b="707"/>
          <a:stretch/>
        </p:blipFill>
        <p:spPr>
          <a:xfrm>
            <a:off x="1466490" y="230554"/>
            <a:ext cx="9497684" cy="656203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321" r="50755" b="48302"/>
          <a:stretch/>
        </p:blipFill>
        <p:spPr>
          <a:xfrm>
            <a:off x="10818435" y="1531822"/>
            <a:ext cx="1035170" cy="1155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69604" y="4520573"/>
            <a:ext cx="902811" cy="369332"/>
          </a:xfrm>
          <a:prstGeom prst="rect">
            <a:avLst/>
          </a:prstGeom>
          <a:noFill/>
        </p:spPr>
        <p:txBody>
          <a:bodyPr wrap="none" rtlCol="0">
            <a:spAutoFit/>
          </a:bodyPr>
          <a:lstStyle/>
          <a:p>
            <a:r>
              <a:rPr lang="de-DE" b="1" dirty="0" smtClean="0"/>
              <a:t>Claudio</a:t>
            </a:r>
            <a:endParaRPr lang="en-GB"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10" t="22942" r="27044" b="22886"/>
          <a:stretch/>
        </p:blipFill>
        <p:spPr>
          <a:xfrm rot="5400000">
            <a:off x="227398" y="4976263"/>
            <a:ext cx="1204882" cy="95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0972779" y="1162490"/>
            <a:ext cx="726481" cy="369332"/>
          </a:xfrm>
          <a:prstGeom prst="rect">
            <a:avLst/>
          </a:prstGeom>
          <a:noFill/>
        </p:spPr>
        <p:txBody>
          <a:bodyPr wrap="none" rtlCol="0">
            <a:spAutoFit/>
          </a:bodyPr>
          <a:lstStyle/>
          <a:p>
            <a:r>
              <a:rPr lang="de-DE" b="1" dirty="0" smtClean="0"/>
              <a:t>Phine</a:t>
            </a:r>
            <a:endParaRPr lang="en-GB" b="1" dirty="0"/>
          </a:p>
        </p:txBody>
      </p:sp>
      <p:sp>
        <p:nvSpPr>
          <p:cNvPr id="8" name="TextBox 7"/>
          <p:cNvSpPr txBox="1"/>
          <p:nvPr/>
        </p:nvSpPr>
        <p:spPr>
          <a:xfrm>
            <a:off x="378433" y="1186343"/>
            <a:ext cx="899605" cy="369332"/>
          </a:xfrm>
          <a:prstGeom prst="rect">
            <a:avLst/>
          </a:prstGeom>
          <a:noFill/>
        </p:spPr>
        <p:txBody>
          <a:bodyPr wrap="none" rtlCol="0">
            <a:spAutoFit/>
          </a:bodyPr>
          <a:lstStyle/>
          <a:p>
            <a:r>
              <a:rPr lang="de-DE" b="1" dirty="0" smtClean="0"/>
              <a:t>Simone</a:t>
            </a:r>
            <a:endParaRPr lang="en-GB" b="1"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2027" t="143" r="16137" b="40668"/>
          <a:stretch/>
        </p:blipFill>
        <p:spPr>
          <a:xfrm>
            <a:off x="375304" y="1558455"/>
            <a:ext cx="931026" cy="1199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077940" y="45888"/>
            <a:ext cx="4887300" cy="369332"/>
          </a:xfrm>
          <a:prstGeom prst="rect">
            <a:avLst/>
          </a:prstGeom>
          <a:noFill/>
        </p:spPr>
        <p:txBody>
          <a:bodyPr wrap="none" rtlCol="0">
            <a:spAutoFit/>
          </a:bodyPr>
          <a:lstStyle/>
          <a:p>
            <a:r>
              <a:rPr lang="en-GB" b="1" i="1" dirty="0">
                <a:solidFill>
                  <a:srgbClr val="C00000"/>
                </a:solidFill>
              </a:rPr>
              <a:t>Third most downloaded article in December </a:t>
            </a:r>
            <a:r>
              <a:rPr lang="en-GB" b="1" i="1" dirty="0" smtClean="0">
                <a:solidFill>
                  <a:srgbClr val="C00000"/>
                </a:solidFill>
              </a:rPr>
              <a:t>2015</a:t>
            </a:r>
            <a:endParaRPr lang="en-GB" dirty="0">
              <a:solidFill>
                <a:srgbClr val="C00000"/>
              </a:solidFill>
            </a:endParaRPr>
          </a:p>
        </p:txBody>
      </p:sp>
    </p:spTree>
    <p:extLst>
      <p:ext uri="{BB962C8B-B14F-4D97-AF65-F5344CB8AC3E}">
        <p14:creationId xmlns:p14="http://schemas.microsoft.com/office/powerpoint/2010/main" val="42522176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811" y="1106865"/>
            <a:ext cx="4899804" cy="4899804"/>
          </a:xfrm>
          <a:prstGeom prst="rect">
            <a:avLst/>
          </a:prstGeom>
        </p:spPr>
      </p:pic>
      <p:grpSp>
        <p:nvGrpSpPr>
          <p:cNvPr id="9" name="Group 8"/>
          <p:cNvGrpSpPr>
            <a:grpSpLocks noChangeAspect="1"/>
          </p:cNvGrpSpPr>
          <p:nvPr/>
        </p:nvGrpSpPr>
        <p:grpSpPr>
          <a:xfrm>
            <a:off x="1261182" y="2212674"/>
            <a:ext cx="3571335" cy="3467172"/>
            <a:chOff x="1624642" y="282583"/>
            <a:chExt cx="2415396" cy="2344948"/>
          </a:xfrm>
        </p:grpSpPr>
        <p:pic>
          <p:nvPicPr>
            <p:cNvPr id="10" name="Picture 8" descr="F:\ricerca1\matlab\gregorio\Scientific Reports 2013\Scientific reports - rev1\Final Submission and code $$$ april 2013\01 april 2013 - galley proof\300dpi\Figure 1 - cannistraci et al.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736" t="12402" r="-494" b="40006"/>
            <a:stretch/>
          </p:blipFill>
          <p:spPr bwMode="auto">
            <a:xfrm>
              <a:off x="1624642" y="282583"/>
              <a:ext cx="2415396" cy="228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76600" y="533400"/>
              <a:ext cx="731850" cy="369332"/>
            </a:xfrm>
            <a:prstGeom prst="rect">
              <a:avLst/>
            </a:prstGeom>
            <a:solidFill>
              <a:schemeClr val="bg1"/>
            </a:solidFill>
          </p:spPr>
          <p:txBody>
            <a:bodyPr wrap="square" rtlCol="0">
              <a:spAutoFit/>
            </a:bodyPr>
            <a:lstStyle/>
            <a:p>
              <a:endParaRPr lang="en-GB" dirty="0"/>
            </a:p>
          </p:txBody>
        </p:sp>
        <p:sp>
          <p:nvSpPr>
            <p:cNvPr id="12" name="TextBox 11"/>
            <p:cNvSpPr txBox="1"/>
            <p:nvPr/>
          </p:nvSpPr>
          <p:spPr>
            <a:xfrm>
              <a:off x="2004225" y="1981200"/>
              <a:ext cx="1454925" cy="646331"/>
            </a:xfrm>
            <a:prstGeom prst="rect">
              <a:avLst/>
            </a:prstGeom>
            <a:solidFill>
              <a:schemeClr val="bg1"/>
            </a:solidFill>
          </p:spPr>
          <p:txBody>
            <a:bodyPr wrap="square" rtlCol="0">
              <a:spAutoFit/>
            </a:bodyPr>
            <a:lstStyle/>
            <a:p>
              <a:endParaRPr lang="en-US" dirty="0"/>
            </a:p>
            <a:p>
              <a:endParaRPr lang="en-US" dirty="0"/>
            </a:p>
          </p:txBody>
        </p:sp>
        <p:sp>
          <p:nvSpPr>
            <p:cNvPr id="13" name="TextBox 12"/>
            <p:cNvSpPr txBox="1"/>
            <p:nvPr/>
          </p:nvSpPr>
          <p:spPr>
            <a:xfrm>
              <a:off x="1693454" y="1752600"/>
              <a:ext cx="363946" cy="369332"/>
            </a:xfrm>
            <a:prstGeom prst="rect">
              <a:avLst/>
            </a:prstGeom>
            <a:noFill/>
          </p:spPr>
          <p:txBody>
            <a:bodyPr wrap="none" rtlCol="0">
              <a:spAutoFit/>
            </a:bodyPr>
            <a:lstStyle/>
            <a:p>
              <a:r>
                <a:rPr lang="en-US" dirty="0"/>
                <a:t>e</a:t>
              </a:r>
              <a:r>
                <a:rPr lang="en-US" baseline="-25000" dirty="0"/>
                <a:t>x</a:t>
              </a:r>
              <a:endParaRPr lang="en-GB" baseline="-25000" dirty="0"/>
            </a:p>
          </p:txBody>
        </p:sp>
        <p:sp>
          <p:nvSpPr>
            <p:cNvPr id="14" name="TextBox 13"/>
            <p:cNvSpPr txBox="1"/>
            <p:nvPr/>
          </p:nvSpPr>
          <p:spPr>
            <a:xfrm>
              <a:off x="3306750" y="1752600"/>
              <a:ext cx="367537" cy="369332"/>
            </a:xfrm>
            <a:prstGeom prst="rect">
              <a:avLst/>
            </a:prstGeom>
            <a:noFill/>
          </p:spPr>
          <p:txBody>
            <a:bodyPr wrap="none" rtlCol="0">
              <a:spAutoFit/>
            </a:bodyPr>
            <a:lstStyle/>
            <a:p>
              <a:r>
                <a:rPr lang="en-US" dirty="0" err="1"/>
                <a:t>e</a:t>
              </a:r>
              <a:r>
                <a:rPr lang="en-US" baseline="-25000" dirty="0" err="1"/>
                <a:t>y</a:t>
              </a:r>
              <a:endParaRPr lang="en-GB" baseline="-25000" dirty="0"/>
            </a:p>
          </p:txBody>
        </p:sp>
      </p:grpSp>
      <p:sp>
        <p:nvSpPr>
          <p:cNvPr id="15" name="Rectangle 14"/>
          <p:cNvSpPr/>
          <p:nvPr/>
        </p:nvSpPr>
        <p:spPr>
          <a:xfrm>
            <a:off x="7967137" y="531134"/>
            <a:ext cx="2097152" cy="461665"/>
          </a:xfrm>
          <a:prstGeom prst="rect">
            <a:avLst/>
          </a:prstGeom>
        </p:spPr>
        <p:txBody>
          <a:bodyPr wrap="square">
            <a:spAutoFit/>
          </a:bodyPr>
          <a:lstStyle/>
          <a:p>
            <a:r>
              <a:rPr lang="en-GB" sz="2400" b="1" dirty="0"/>
              <a:t>Bipartite graph</a:t>
            </a:r>
          </a:p>
        </p:txBody>
      </p:sp>
      <p:sp>
        <p:nvSpPr>
          <p:cNvPr id="16" name="Rectangle 15"/>
          <p:cNvSpPr/>
          <p:nvPr/>
        </p:nvSpPr>
        <p:spPr>
          <a:xfrm>
            <a:off x="1822422" y="5882873"/>
            <a:ext cx="2097152" cy="461665"/>
          </a:xfrm>
          <a:prstGeom prst="rect">
            <a:avLst/>
          </a:prstGeom>
        </p:spPr>
        <p:txBody>
          <a:bodyPr wrap="square">
            <a:spAutoFit/>
          </a:bodyPr>
          <a:lstStyle/>
          <a:p>
            <a:r>
              <a:rPr lang="de-DE" sz="2400" b="1" dirty="0" smtClean="0"/>
              <a:t>Triadic closure</a:t>
            </a:r>
            <a:endParaRPr lang="en-GB" sz="2400" b="1" dirty="0"/>
          </a:p>
        </p:txBody>
      </p:sp>
      <p:sp>
        <p:nvSpPr>
          <p:cNvPr id="17" name="Rectangle 16"/>
          <p:cNvSpPr/>
          <p:nvPr/>
        </p:nvSpPr>
        <p:spPr>
          <a:xfrm>
            <a:off x="1541861" y="504101"/>
            <a:ext cx="2617334" cy="461665"/>
          </a:xfrm>
          <a:prstGeom prst="rect">
            <a:avLst/>
          </a:prstGeom>
        </p:spPr>
        <p:txBody>
          <a:bodyPr wrap="square">
            <a:spAutoFit/>
          </a:bodyPr>
          <a:lstStyle/>
          <a:p>
            <a:r>
              <a:rPr lang="en-GB" sz="2400" b="1" dirty="0" smtClean="0"/>
              <a:t>Monopartite </a:t>
            </a:r>
            <a:r>
              <a:rPr lang="en-GB" sz="2400" b="1" dirty="0"/>
              <a:t>graph</a:t>
            </a:r>
          </a:p>
        </p:txBody>
      </p:sp>
      <p:sp>
        <p:nvSpPr>
          <p:cNvPr id="18" name="Rectangle 17"/>
          <p:cNvSpPr/>
          <p:nvPr/>
        </p:nvSpPr>
        <p:spPr>
          <a:xfrm>
            <a:off x="8105277" y="5882872"/>
            <a:ext cx="2097152" cy="461665"/>
          </a:xfrm>
          <a:prstGeom prst="rect">
            <a:avLst/>
          </a:prstGeom>
        </p:spPr>
        <p:txBody>
          <a:bodyPr wrap="square">
            <a:spAutoFit/>
          </a:bodyPr>
          <a:lstStyle/>
          <a:p>
            <a:r>
              <a:rPr lang="de-DE" sz="2400" b="1" dirty="0" smtClean="0"/>
              <a:t>Triadic closure</a:t>
            </a:r>
            <a:endParaRPr lang="en-GB" sz="2400" b="1" dirty="0"/>
          </a:p>
        </p:txBody>
      </p:sp>
      <p:sp>
        <p:nvSpPr>
          <p:cNvPr id="19" name="Multiply 18"/>
          <p:cNvSpPr/>
          <p:nvPr/>
        </p:nvSpPr>
        <p:spPr>
          <a:xfrm>
            <a:off x="8620539" y="5679846"/>
            <a:ext cx="914400" cy="914400"/>
          </a:xfrm>
          <a:prstGeom prst="mathMultiply">
            <a:avLst>
              <a:gd name="adj1" fmla="val 441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32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8802" t="14476" r="2963" b="10095"/>
          <a:stretch/>
        </p:blipFill>
        <p:spPr>
          <a:xfrm>
            <a:off x="1159497" y="273377"/>
            <a:ext cx="9426804" cy="5861710"/>
          </a:xfrm>
          <a:prstGeom prst="rect">
            <a:avLst/>
          </a:prstGeom>
        </p:spPr>
      </p:pic>
    </p:spTree>
    <p:extLst>
      <p:ext uri="{BB962C8B-B14F-4D97-AF65-F5344CB8AC3E}">
        <p14:creationId xmlns:p14="http://schemas.microsoft.com/office/powerpoint/2010/main" val="39240726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8970" y="129179"/>
            <a:ext cx="11286309" cy="2308324"/>
          </a:xfrm>
          <a:prstGeom prst="rect">
            <a:avLst/>
          </a:prstGeom>
        </p:spPr>
        <p:txBody>
          <a:bodyPr wrap="square">
            <a:spAutoFit/>
          </a:bodyPr>
          <a:lstStyle/>
          <a:p>
            <a:endParaRPr lang="en-GB" b="1" dirty="0"/>
          </a:p>
          <a:p>
            <a:r>
              <a:rPr lang="en-GB" dirty="0"/>
              <a:t>Zhou, T. et al., </a:t>
            </a:r>
            <a:r>
              <a:rPr lang="en-GB" b="1" dirty="0"/>
              <a:t>2007</a:t>
            </a:r>
            <a:r>
              <a:rPr lang="en-GB" dirty="0"/>
              <a:t>. Bipartite network projection and personal recommendation. </a:t>
            </a:r>
          </a:p>
          <a:p>
            <a:r>
              <a:rPr lang="en-GB" i="1" dirty="0"/>
              <a:t>Phys Rev E Stat </a:t>
            </a:r>
            <a:r>
              <a:rPr lang="en-GB" i="1" dirty="0" err="1"/>
              <a:t>Nonlin</a:t>
            </a:r>
            <a:r>
              <a:rPr lang="en-GB" i="1" dirty="0"/>
              <a:t> Soft </a:t>
            </a:r>
            <a:r>
              <a:rPr lang="en-GB" i="1" dirty="0" smtClean="0"/>
              <a:t>Matter Phys</a:t>
            </a:r>
            <a:r>
              <a:rPr lang="en-GB" dirty="0" smtClean="0"/>
              <a:t>, </a:t>
            </a:r>
            <a:r>
              <a:rPr lang="en-GB" dirty="0"/>
              <a:t>76(4 Pt 2), </a:t>
            </a:r>
            <a:r>
              <a:rPr lang="en-GB" dirty="0" smtClean="0"/>
              <a:t>p.46115. </a:t>
            </a:r>
          </a:p>
          <a:p>
            <a:r>
              <a:rPr lang="en-GB" b="1" dirty="0" smtClean="0">
                <a:solidFill>
                  <a:srgbClr val="FF0000"/>
                </a:solidFill>
              </a:rPr>
              <a:t>Network </a:t>
            </a:r>
            <a:r>
              <a:rPr lang="en-GB" b="1" dirty="0">
                <a:solidFill>
                  <a:srgbClr val="FF0000"/>
                </a:solidFill>
              </a:rPr>
              <a:t>based inference (NBI, also known as </a:t>
            </a:r>
            <a:r>
              <a:rPr lang="en-GB" b="1" dirty="0" err="1">
                <a:solidFill>
                  <a:srgbClr val="FF0000"/>
                </a:solidFill>
              </a:rPr>
              <a:t>ProbS</a:t>
            </a:r>
            <a:r>
              <a:rPr lang="en-GB" b="1" dirty="0" smtClean="0">
                <a:solidFill>
                  <a:srgbClr val="FF0000"/>
                </a:solidFill>
              </a:rPr>
              <a:t>) (tuning-free)</a:t>
            </a:r>
          </a:p>
          <a:p>
            <a:endParaRPr lang="en-GB" dirty="0"/>
          </a:p>
          <a:p>
            <a:r>
              <a:rPr lang="en-GB" dirty="0"/>
              <a:t>Zhou, T. et al., </a:t>
            </a:r>
            <a:r>
              <a:rPr lang="en-GB" b="1" dirty="0"/>
              <a:t>2010</a:t>
            </a:r>
            <a:r>
              <a:rPr lang="en-GB" dirty="0"/>
              <a:t>. Solving the apparent </a:t>
            </a:r>
            <a:r>
              <a:rPr lang="en-GB" dirty="0" smtClean="0"/>
              <a:t>diversity- accuracy </a:t>
            </a:r>
            <a:r>
              <a:rPr lang="en-GB" dirty="0"/>
              <a:t>dilemma of recommender systems. </a:t>
            </a:r>
          </a:p>
          <a:p>
            <a:r>
              <a:rPr lang="en-GB" i="1" dirty="0"/>
              <a:t>Proceedings of the </a:t>
            </a:r>
            <a:r>
              <a:rPr lang="en-GB" i="1" dirty="0" smtClean="0"/>
              <a:t>National </a:t>
            </a:r>
            <a:r>
              <a:rPr lang="en-GB" i="1" dirty="0"/>
              <a:t>Academy of Sciences of the United States of </a:t>
            </a:r>
            <a:r>
              <a:rPr lang="en-GB" i="1" dirty="0" smtClean="0"/>
              <a:t>America</a:t>
            </a:r>
            <a:r>
              <a:rPr lang="en-GB" dirty="0" smtClean="0"/>
              <a:t>, </a:t>
            </a:r>
            <a:r>
              <a:rPr lang="en-GB" dirty="0"/>
              <a:t>107(10), </a:t>
            </a:r>
            <a:r>
              <a:rPr lang="en-GB" dirty="0" smtClean="0"/>
              <a:t>pp.4511–5.</a:t>
            </a:r>
          </a:p>
          <a:p>
            <a:r>
              <a:rPr lang="en-GB" b="1" dirty="0" err="1" smtClean="0">
                <a:solidFill>
                  <a:srgbClr val="FF0000"/>
                </a:solidFill>
              </a:rPr>
              <a:t>HeatS</a:t>
            </a:r>
            <a:r>
              <a:rPr lang="en-GB" b="1" dirty="0">
                <a:solidFill>
                  <a:srgbClr val="FF0000"/>
                </a:solidFill>
              </a:rPr>
              <a:t> </a:t>
            </a:r>
            <a:r>
              <a:rPr lang="en-GB" b="1" dirty="0" smtClean="0">
                <a:solidFill>
                  <a:srgbClr val="FF0000"/>
                </a:solidFill>
              </a:rPr>
              <a:t>+ </a:t>
            </a:r>
            <a:r>
              <a:rPr lang="en-GB" b="1" dirty="0" err="1" smtClean="0">
                <a:solidFill>
                  <a:srgbClr val="FF0000"/>
                </a:solidFill>
              </a:rPr>
              <a:t>ProbS</a:t>
            </a:r>
            <a:r>
              <a:rPr lang="en-GB" b="1" dirty="0" smtClean="0">
                <a:solidFill>
                  <a:srgbClr val="FF0000"/>
                </a:solidFill>
              </a:rPr>
              <a:t> (one parameter to tune)</a:t>
            </a:r>
            <a:endParaRPr lang="en-GB" b="1" dirty="0">
              <a:solidFill>
                <a:srgbClr val="FF0000"/>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2413"/>
          <a:stretch/>
        </p:blipFill>
        <p:spPr>
          <a:xfrm>
            <a:off x="2465962" y="2543202"/>
            <a:ext cx="6662865" cy="3782184"/>
          </a:xfrm>
          <a:prstGeom prst="rect">
            <a:avLst/>
          </a:prstGeom>
        </p:spPr>
      </p:pic>
      <p:sp>
        <p:nvSpPr>
          <p:cNvPr id="2" name="TextBox 1"/>
          <p:cNvSpPr txBox="1"/>
          <p:nvPr/>
        </p:nvSpPr>
        <p:spPr>
          <a:xfrm>
            <a:off x="1234911" y="4230774"/>
            <a:ext cx="2249718" cy="369332"/>
          </a:xfrm>
          <a:prstGeom prst="rect">
            <a:avLst/>
          </a:prstGeom>
          <a:noFill/>
        </p:spPr>
        <p:txBody>
          <a:bodyPr wrap="none" rtlCol="0">
            <a:spAutoFit/>
          </a:bodyPr>
          <a:lstStyle/>
          <a:p>
            <a:r>
              <a:rPr lang="de-DE" b="1" dirty="0" smtClean="0"/>
              <a:t>One-mode-projection</a:t>
            </a:r>
            <a:endParaRPr lang="en-GB" b="1" dirty="0"/>
          </a:p>
        </p:txBody>
      </p:sp>
    </p:spTree>
    <p:extLst>
      <p:ext uri="{BB962C8B-B14F-4D97-AF65-F5344CB8AC3E}">
        <p14:creationId xmlns:p14="http://schemas.microsoft.com/office/powerpoint/2010/main" val="12471521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0831" t="14132" r="6968" b="9579"/>
          <a:stretch/>
        </p:blipFill>
        <p:spPr>
          <a:xfrm>
            <a:off x="254523" y="245096"/>
            <a:ext cx="8116479" cy="5599523"/>
          </a:xfrm>
          <a:prstGeom prst="rect">
            <a:avLst/>
          </a:prstGeom>
        </p:spPr>
      </p:pic>
      <p:sp>
        <p:nvSpPr>
          <p:cNvPr id="7" name="Rectangle 6"/>
          <p:cNvSpPr/>
          <p:nvPr/>
        </p:nvSpPr>
        <p:spPr>
          <a:xfrm>
            <a:off x="4828089" y="1396681"/>
            <a:ext cx="4878259" cy="369332"/>
          </a:xfrm>
          <a:prstGeom prst="rect">
            <a:avLst/>
          </a:prstGeom>
        </p:spPr>
        <p:txBody>
          <a:bodyPr wrap="none">
            <a:spAutoFit/>
          </a:bodyPr>
          <a:lstStyle/>
          <a:p>
            <a:r>
              <a:rPr lang="en-GB" b="1" dirty="0" smtClean="0">
                <a:solidFill>
                  <a:srgbClr val="FF0000"/>
                </a:solidFill>
                <a:latin typeface="AdvOT77db9845"/>
              </a:rPr>
              <a:t>Bipartite </a:t>
            </a:r>
            <a:r>
              <a:rPr lang="en-GB" b="1" dirty="0">
                <a:solidFill>
                  <a:srgbClr val="FF0000"/>
                </a:solidFill>
                <a:latin typeface="AdvOT77db9845"/>
              </a:rPr>
              <a:t>projection via random-walk </a:t>
            </a:r>
            <a:r>
              <a:rPr lang="en-GB" b="1" dirty="0">
                <a:solidFill>
                  <a:srgbClr val="FF0000"/>
                </a:solidFill>
                <a:latin typeface="AdvOTb0c9bf5d"/>
              </a:rPr>
              <a:t>(</a:t>
            </a:r>
            <a:r>
              <a:rPr lang="en-GB" b="1" dirty="0">
                <a:solidFill>
                  <a:srgbClr val="FF0000"/>
                </a:solidFill>
                <a:latin typeface="AdvOT77db9845"/>
              </a:rPr>
              <a:t>BPR</a:t>
            </a:r>
            <a:r>
              <a:rPr lang="en-GB" b="1" dirty="0" smtClean="0">
                <a:solidFill>
                  <a:srgbClr val="FF0000"/>
                </a:solidFill>
                <a:latin typeface="AdvOTb0c9bf5d"/>
              </a:rPr>
              <a:t>)</a:t>
            </a:r>
            <a:endParaRPr lang="en-GB" b="1" dirty="0">
              <a:solidFill>
                <a:srgbClr val="FF0000"/>
              </a:solidFill>
            </a:endParaRPr>
          </a:p>
        </p:txBody>
      </p:sp>
    </p:spTree>
    <p:extLst>
      <p:ext uri="{BB962C8B-B14F-4D97-AF65-F5344CB8AC3E}">
        <p14:creationId xmlns:p14="http://schemas.microsoft.com/office/powerpoint/2010/main" val="7005094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198" y="1415487"/>
            <a:ext cx="7225603" cy="4027026"/>
          </a:xfrm>
          <a:prstGeom prst="rect">
            <a:avLst/>
          </a:prstGeom>
        </p:spPr>
      </p:pic>
    </p:spTree>
    <p:extLst>
      <p:ext uri="{BB962C8B-B14F-4D97-AF65-F5344CB8AC3E}">
        <p14:creationId xmlns:p14="http://schemas.microsoft.com/office/powerpoint/2010/main" val="9351248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708" y="854959"/>
            <a:ext cx="7300584" cy="5148082"/>
          </a:xfrm>
          <a:prstGeom prst="rect">
            <a:avLst/>
          </a:prstGeom>
        </p:spPr>
      </p:pic>
    </p:spTree>
    <p:extLst>
      <p:ext uri="{BB962C8B-B14F-4D97-AF65-F5344CB8AC3E}">
        <p14:creationId xmlns:p14="http://schemas.microsoft.com/office/powerpoint/2010/main" val="24163282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5736" y="1540760"/>
            <a:ext cx="4160528" cy="3776480"/>
          </a:xfrm>
          <a:prstGeom prst="rect">
            <a:avLst/>
          </a:prstGeom>
        </p:spPr>
      </p:pic>
    </p:spTree>
    <p:extLst>
      <p:ext uri="{BB962C8B-B14F-4D97-AF65-F5344CB8AC3E}">
        <p14:creationId xmlns:p14="http://schemas.microsoft.com/office/powerpoint/2010/main" val="26404356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372" t="18111" r="24844" b="2482"/>
          <a:stretch/>
        </p:blipFill>
        <p:spPr>
          <a:xfrm>
            <a:off x="1799617" y="233464"/>
            <a:ext cx="7344383" cy="6099243"/>
          </a:xfrm>
          <a:prstGeom prst="rect">
            <a:avLst/>
          </a:prstGeom>
        </p:spPr>
      </p:pic>
    </p:spTree>
    <p:extLst>
      <p:ext uri="{BB962C8B-B14F-4D97-AF65-F5344CB8AC3E}">
        <p14:creationId xmlns:p14="http://schemas.microsoft.com/office/powerpoint/2010/main" val="2523203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83" y="643325"/>
            <a:ext cx="7380128" cy="5191107"/>
          </a:xfrm>
          <a:prstGeom prst="rect">
            <a:avLst/>
          </a:prstGeom>
        </p:spPr>
      </p:pic>
      <p:pic>
        <p:nvPicPr>
          <p:cNvPr id="4" name="Picture 3" descr="E:\ricerca collaborazioni\ICML2014\broken_swissroll_carlo2.png"/>
          <p:cNvPicPr>
            <a:picLocks noChangeAspect="1"/>
          </p:cNvPicPr>
          <p:nvPr/>
        </p:nvPicPr>
        <p:blipFill rotWithShape="1">
          <a:blip r:embed="rId3" cstate="print">
            <a:extLst>
              <a:ext uri="{28A0092B-C50C-407E-A947-70E740481C1C}">
                <a14:useLocalDpi xmlns:a14="http://schemas.microsoft.com/office/drawing/2010/main" val="0"/>
              </a:ext>
            </a:extLst>
          </a:blip>
          <a:srcRect b="32568"/>
          <a:stretch/>
        </p:blipFill>
        <p:spPr bwMode="auto">
          <a:xfrm>
            <a:off x="7931498" y="101027"/>
            <a:ext cx="3346102" cy="6667887"/>
          </a:xfrm>
          <a:prstGeom prst="rect">
            <a:avLst/>
          </a:prstGeom>
          <a:noFill/>
          <a:ln>
            <a:noFill/>
          </a:ln>
        </p:spPr>
      </p:pic>
    </p:spTree>
    <p:extLst>
      <p:ext uri="{BB962C8B-B14F-4D97-AF65-F5344CB8AC3E}">
        <p14:creationId xmlns:p14="http://schemas.microsoft.com/office/powerpoint/2010/main" val="24684947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9"/>
          <p:cNvPicPr/>
          <p:nvPr/>
        </p:nvPicPr>
        <p:blipFill>
          <a:blip r:embed="rId2" cstate="print">
            <a:extLst>
              <a:ext uri="{28A0092B-C50C-407E-A947-70E740481C1C}">
                <a14:useLocalDpi xmlns:a14="http://schemas.microsoft.com/office/drawing/2010/main" val="0"/>
              </a:ext>
            </a:extLst>
          </a:blip>
          <a:stretch>
            <a:fillRect/>
          </a:stretch>
        </p:blipFill>
        <p:spPr>
          <a:xfrm>
            <a:off x="3540956" y="1591481"/>
            <a:ext cx="5760720" cy="3129915"/>
          </a:xfrm>
          <a:prstGeom prst="rect">
            <a:avLst/>
          </a:prstGeom>
        </p:spPr>
      </p:pic>
    </p:spTree>
    <p:extLst>
      <p:ext uri="{BB962C8B-B14F-4D97-AF65-F5344CB8AC3E}">
        <p14:creationId xmlns:p14="http://schemas.microsoft.com/office/powerpoint/2010/main" val="13642682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0"/>
          <p:cNvPicPr/>
          <p:nvPr/>
        </p:nvPicPr>
        <p:blipFill>
          <a:blip r:embed="rId2" cstate="print">
            <a:extLst>
              <a:ext uri="{28A0092B-C50C-407E-A947-70E740481C1C}">
                <a14:useLocalDpi xmlns:a14="http://schemas.microsoft.com/office/drawing/2010/main" val="0"/>
              </a:ext>
            </a:extLst>
          </a:blip>
          <a:stretch>
            <a:fillRect/>
          </a:stretch>
        </p:blipFill>
        <p:spPr>
          <a:xfrm>
            <a:off x="2198077" y="712178"/>
            <a:ext cx="7666892" cy="4440114"/>
          </a:xfrm>
          <a:prstGeom prst="rect">
            <a:avLst/>
          </a:prstGeom>
        </p:spPr>
      </p:pic>
    </p:spTree>
    <p:extLst>
      <p:ext uri="{BB962C8B-B14F-4D97-AF65-F5344CB8AC3E}">
        <p14:creationId xmlns:p14="http://schemas.microsoft.com/office/powerpoint/2010/main" val="38414037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7"/>
          <p:cNvPicPr/>
          <p:nvPr/>
        </p:nvPicPr>
        <p:blipFill>
          <a:blip r:embed="rId2" cstate="print">
            <a:extLst>
              <a:ext uri="{28A0092B-C50C-407E-A947-70E740481C1C}">
                <a14:useLocalDpi xmlns:a14="http://schemas.microsoft.com/office/drawing/2010/main" val="0"/>
              </a:ext>
            </a:extLst>
          </a:blip>
          <a:stretch>
            <a:fillRect/>
          </a:stretch>
        </p:blipFill>
        <p:spPr>
          <a:xfrm>
            <a:off x="3215640" y="1183322"/>
            <a:ext cx="5760720" cy="4491355"/>
          </a:xfrm>
          <a:prstGeom prst="rect">
            <a:avLst/>
          </a:prstGeom>
        </p:spPr>
      </p:pic>
    </p:spTree>
    <p:extLst>
      <p:ext uri="{BB962C8B-B14F-4D97-AF65-F5344CB8AC3E}">
        <p14:creationId xmlns:p14="http://schemas.microsoft.com/office/powerpoint/2010/main" val="20429373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sz="quarter"/>
          </p:nvPr>
        </p:nvSpPr>
        <p:spPr>
          <a:xfrm>
            <a:off x="2052536" y="266101"/>
            <a:ext cx="8163688" cy="838200"/>
          </a:xfrm>
        </p:spPr>
        <p:txBody>
          <a:bodyPr>
            <a:normAutofit fontScale="90000"/>
          </a:bodyPr>
          <a:lstStyle/>
          <a:p>
            <a:pPr eaLnBrk="1" hangingPunct="1"/>
            <a:r>
              <a:rPr lang="en-US" sz="3600" dirty="0" smtClean="0">
                <a:solidFill>
                  <a:srgbClr val="CC0000"/>
                </a:solidFill>
              </a:rPr>
              <a:t>Acknowledgments for Funding or Institution</a:t>
            </a:r>
            <a:endParaRPr lang="en-US" sz="3600" dirty="0">
              <a:solidFill>
                <a:srgbClr val="CC0000"/>
              </a:solidFill>
            </a:endParaRPr>
          </a:p>
        </p:txBody>
      </p:sp>
      <p:sp>
        <p:nvSpPr>
          <p:cNvPr id="11" name="Rectangle 10"/>
          <p:cNvSpPr/>
          <p:nvPr/>
        </p:nvSpPr>
        <p:spPr>
          <a:xfrm>
            <a:off x="2875084" y="1587992"/>
            <a:ext cx="7543800" cy="4093428"/>
          </a:xfrm>
          <a:prstGeom prst="rect">
            <a:avLst/>
          </a:prstGeom>
        </p:spPr>
        <p:txBody>
          <a:bodyPr wrap="square">
            <a:spAutoFit/>
          </a:bodyPr>
          <a:lstStyle/>
          <a:p>
            <a:pPr marL="457200" indent="-457200">
              <a:lnSpc>
                <a:spcPts val="2400"/>
              </a:lnSpc>
              <a:buFontTx/>
              <a:buChar char="-"/>
            </a:pPr>
            <a:r>
              <a:rPr lang="en-US" sz="2800" dirty="0" err="1" smtClean="0"/>
              <a:t>Lipotype</a:t>
            </a:r>
            <a:r>
              <a:rPr lang="en-US" sz="2800" dirty="0" smtClean="0"/>
              <a:t> (company)</a:t>
            </a:r>
          </a:p>
          <a:p>
            <a:pPr marL="457200" indent="-457200">
              <a:lnSpc>
                <a:spcPts val="2400"/>
              </a:lnSpc>
              <a:buFontTx/>
              <a:buChar char="-"/>
            </a:pPr>
            <a:endParaRPr lang="en-US" sz="2800" dirty="0" smtClean="0"/>
          </a:p>
          <a:p>
            <a:pPr marL="457200" indent="-457200">
              <a:lnSpc>
                <a:spcPts val="2400"/>
              </a:lnSpc>
              <a:buFontTx/>
              <a:buChar char="-"/>
            </a:pPr>
            <a:r>
              <a:rPr lang="en-US" sz="2800" dirty="0" smtClean="0"/>
              <a:t>Klaus </a:t>
            </a:r>
            <a:r>
              <a:rPr lang="en-US" sz="2800" dirty="0" err="1" smtClean="0"/>
              <a:t>Tschira</a:t>
            </a:r>
            <a:r>
              <a:rPr lang="en-US" sz="2800" dirty="0" smtClean="0"/>
              <a:t> Foundation</a:t>
            </a:r>
          </a:p>
          <a:p>
            <a:pPr>
              <a:lnSpc>
                <a:spcPts val="2400"/>
              </a:lnSpc>
            </a:pPr>
            <a:r>
              <a:rPr lang="en-US" sz="2800" dirty="0" smtClean="0"/>
              <a:t> </a:t>
            </a:r>
          </a:p>
          <a:p>
            <a:pPr marL="342900" indent="-342900">
              <a:lnSpc>
                <a:spcPts val="2400"/>
              </a:lnSpc>
              <a:buFontTx/>
              <a:buChar char="-"/>
            </a:pPr>
            <a:r>
              <a:rPr lang="en-US" sz="2800" dirty="0" smtClean="0"/>
              <a:t> DAAD </a:t>
            </a:r>
          </a:p>
          <a:p>
            <a:pPr marL="342900" indent="-342900">
              <a:lnSpc>
                <a:spcPts val="2400"/>
              </a:lnSpc>
              <a:buFontTx/>
              <a:buChar char="-"/>
            </a:pPr>
            <a:endParaRPr lang="en-US" sz="2800" dirty="0" smtClean="0"/>
          </a:p>
          <a:p>
            <a:pPr marL="342900" indent="-342900">
              <a:lnSpc>
                <a:spcPts val="2400"/>
              </a:lnSpc>
              <a:buFontTx/>
              <a:buChar char="-"/>
            </a:pPr>
            <a:r>
              <a:rPr lang="en-US" sz="2800" dirty="0" smtClean="0"/>
              <a:t> DFG</a:t>
            </a:r>
          </a:p>
          <a:p>
            <a:pPr>
              <a:lnSpc>
                <a:spcPts val="2400"/>
              </a:lnSpc>
            </a:pPr>
            <a:endParaRPr lang="en-US" sz="2800" dirty="0"/>
          </a:p>
          <a:p>
            <a:pPr marL="457200" indent="-457200">
              <a:lnSpc>
                <a:spcPts val="2400"/>
              </a:lnSpc>
              <a:buFontTx/>
              <a:buChar char="-"/>
            </a:pPr>
            <a:r>
              <a:rPr lang="en-GB" sz="2800" dirty="0" smtClean="0"/>
              <a:t>Free </a:t>
            </a:r>
            <a:r>
              <a:rPr lang="en-GB" sz="2800" dirty="0"/>
              <a:t>State of </a:t>
            </a:r>
            <a:r>
              <a:rPr lang="en-GB" sz="2800" dirty="0" smtClean="0"/>
              <a:t>Saxony</a:t>
            </a:r>
          </a:p>
          <a:p>
            <a:pPr marL="457200" indent="-457200">
              <a:lnSpc>
                <a:spcPts val="2400"/>
              </a:lnSpc>
              <a:buFontTx/>
              <a:buChar char="-"/>
            </a:pPr>
            <a:endParaRPr lang="en-GB" sz="2800" dirty="0"/>
          </a:p>
          <a:p>
            <a:pPr marL="457200" indent="-457200">
              <a:lnSpc>
                <a:spcPts val="2400"/>
              </a:lnSpc>
              <a:buFontTx/>
              <a:buChar char="-"/>
            </a:pPr>
            <a:r>
              <a:rPr lang="en-GB" sz="2800" dirty="0" smtClean="0"/>
              <a:t>High performance computing (ZIH) </a:t>
            </a:r>
          </a:p>
          <a:p>
            <a:pPr marL="342900" indent="-342900">
              <a:lnSpc>
                <a:spcPts val="2400"/>
              </a:lnSpc>
              <a:buFontTx/>
              <a:buChar char="-"/>
            </a:pPr>
            <a:endParaRPr lang="en-US" sz="1900" dirty="0"/>
          </a:p>
          <a:p>
            <a:pPr marL="342900" indent="-342900">
              <a:lnSpc>
                <a:spcPts val="2400"/>
              </a:lnSpc>
              <a:buFontTx/>
              <a:buChar char="-"/>
            </a:pPr>
            <a:endParaRPr lang="en-US" sz="1900" dirty="0"/>
          </a:p>
        </p:txBody>
      </p:sp>
    </p:spTree>
    <p:extLst>
      <p:ext uri="{BB962C8B-B14F-4D97-AF65-F5344CB8AC3E}">
        <p14:creationId xmlns:p14="http://schemas.microsoft.com/office/powerpoint/2010/main" val="13054376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sz="quarter"/>
          </p:nvPr>
        </p:nvSpPr>
        <p:spPr>
          <a:xfrm>
            <a:off x="3754116" y="289955"/>
            <a:ext cx="3958650" cy="838200"/>
          </a:xfrm>
        </p:spPr>
        <p:txBody>
          <a:bodyPr>
            <a:normAutofit/>
          </a:bodyPr>
          <a:lstStyle/>
          <a:p>
            <a:pPr eaLnBrk="1" hangingPunct="1"/>
            <a:r>
              <a:rPr lang="en-US" sz="3600" dirty="0" smtClean="0">
                <a:solidFill>
                  <a:srgbClr val="CC0000"/>
                </a:solidFill>
              </a:rPr>
              <a:t>Where I want to go</a:t>
            </a:r>
            <a:endParaRPr lang="en-US" sz="3600" dirty="0">
              <a:solidFill>
                <a:srgbClr val="CC0000"/>
              </a:solidFill>
            </a:endParaRPr>
          </a:p>
        </p:txBody>
      </p:sp>
      <p:sp>
        <p:nvSpPr>
          <p:cNvPr id="8" name="Rectangle 7"/>
          <p:cNvSpPr/>
          <p:nvPr/>
        </p:nvSpPr>
        <p:spPr>
          <a:xfrm>
            <a:off x="2262833" y="1913995"/>
            <a:ext cx="7543800" cy="2862322"/>
          </a:xfrm>
          <a:prstGeom prst="rect">
            <a:avLst/>
          </a:prstGeom>
        </p:spPr>
        <p:txBody>
          <a:bodyPr wrap="square">
            <a:spAutoFit/>
          </a:bodyPr>
          <a:lstStyle/>
          <a:p>
            <a:pPr>
              <a:lnSpc>
                <a:spcPts val="2400"/>
              </a:lnSpc>
            </a:pPr>
            <a:r>
              <a:rPr lang="en-US" sz="2800" dirty="0" smtClean="0"/>
              <a:t>Algorithms for innovative computing:</a:t>
            </a:r>
          </a:p>
          <a:p>
            <a:pPr>
              <a:lnSpc>
                <a:spcPts val="2400"/>
              </a:lnSpc>
            </a:pPr>
            <a:endParaRPr lang="en-US" sz="2800" dirty="0" smtClean="0"/>
          </a:p>
          <a:p>
            <a:pPr>
              <a:lnSpc>
                <a:spcPts val="2400"/>
              </a:lnSpc>
            </a:pPr>
            <a:endParaRPr lang="en-US" sz="2800" dirty="0"/>
          </a:p>
          <a:p>
            <a:pPr marL="457200" indent="-457200">
              <a:lnSpc>
                <a:spcPts val="2400"/>
              </a:lnSpc>
              <a:buFontTx/>
              <a:buChar char="-"/>
            </a:pPr>
            <a:r>
              <a:rPr lang="en-US" sz="2800" dirty="0" smtClean="0"/>
              <a:t>quantum computing </a:t>
            </a:r>
          </a:p>
          <a:p>
            <a:pPr marL="457200" indent="-457200">
              <a:lnSpc>
                <a:spcPts val="2400"/>
              </a:lnSpc>
              <a:buFontTx/>
              <a:buChar char="-"/>
            </a:pPr>
            <a:endParaRPr lang="en-US" sz="2800" dirty="0" smtClean="0"/>
          </a:p>
          <a:p>
            <a:pPr marL="457200" indent="-457200">
              <a:lnSpc>
                <a:spcPts val="2400"/>
              </a:lnSpc>
              <a:buFontTx/>
              <a:buChar char="-"/>
            </a:pPr>
            <a:r>
              <a:rPr lang="en-US" sz="2800" dirty="0" smtClean="0"/>
              <a:t>neuromorphic computing</a:t>
            </a:r>
          </a:p>
          <a:p>
            <a:pPr>
              <a:lnSpc>
                <a:spcPts val="2400"/>
              </a:lnSpc>
            </a:pPr>
            <a:endParaRPr lang="en-US" sz="2800" dirty="0" smtClean="0"/>
          </a:p>
          <a:p>
            <a:pPr marL="342900" indent="-342900">
              <a:lnSpc>
                <a:spcPts val="2400"/>
              </a:lnSpc>
              <a:buFontTx/>
              <a:buChar char="-"/>
            </a:pPr>
            <a:endParaRPr lang="en-US" sz="1900" dirty="0"/>
          </a:p>
          <a:p>
            <a:pPr marL="342900" indent="-342900">
              <a:lnSpc>
                <a:spcPts val="2400"/>
              </a:lnSpc>
              <a:buFontTx/>
              <a:buChar char="-"/>
            </a:pPr>
            <a:endParaRPr lang="en-US" sz="1900" dirty="0"/>
          </a:p>
        </p:txBody>
      </p:sp>
    </p:spTree>
    <p:extLst>
      <p:ext uri="{BB962C8B-B14F-4D97-AF65-F5344CB8AC3E}">
        <p14:creationId xmlns:p14="http://schemas.microsoft.com/office/powerpoint/2010/main" val="8951327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ChangeArrowheads="1"/>
          </p:cNvSpPr>
          <p:nvPr/>
        </p:nvSpPr>
        <p:spPr bwMode="auto">
          <a:xfrm>
            <a:off x="2062844" y="1049173"/>
            <a:ext cx="7772400" cy="212365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en-US" dirty="0">
              <a:solidFill>
                <a:srgbClr val="CC0000"/>
              </a:solidFill>
              <a:latin typeface="Arial" charset="0"/>
            </a:endParaRPr>
          </a:p>
          <a:p>
            <a:pPr algn="ctr"/>
            <a:r>
              <a:rPr lang="en-US" sz="3200" b="1" dirty="0">
                <a:solidFill>
                  <a:srgbClr val="FF0000"/>
                </a:solidFill>
                <a:latin typeface="Arial" charset="0"/>
              </a:rPr>
              <a:t>Carlo Vittorio </a:t>
            </a:r>
            <a:r>
              <a:rPr lang="en-US" sz="3200" b="1" dirty="0" err="1">
                <a:solidFill>
                  <a:srgbClr val="FF0000"/>
                </a:solidFill>
                <a:latin typeface="Arial" charset="0"/>
              </a:rPr>
              <a:t>Cannistraci</a:t>
            </a:r>
            <a:endParaRPr lang="en-US" sz="3200" b="1" dirty="0">
              <a:solidFill>
                <a:srgbClr val="FF0000"/>
              </a:solidFill>
              <a:latin typeface="Arial" charset="0"/>
            </a:endParaRPr>
          </a:p>
          <a:p>
            <a:pPr algn="ctr"/>
            <a:endParaRPr lang="en-US" sz="2000" b="1" dirty="0">
              <a:solidFill>
                <a:schemeClr val="accent2"/>
              </a:solidFill>
              <a:latin typeface="Arial" charset="0"/>
            </a:endParaRPr>
          </a:p>
          <a:p>
            <a:pPr algn="ctr"/>
            <a:r>
              <a:rPr lang="en-US" sz="2800" b="1" i="1" dirty="0"/>
              <a:t>Biomedical Cybernetics Group</a:t>
            </a:r>
          </a:p>
          <a:p>
            <a:pPr algn="ctr"/>
            <a:endParaRPr lang="en-GB" sz="1600" dirty="0">
              <a:latin typeface="Arial" charset="0"/>
            </a:endParaRPr>
          </a:p>
          <a:p>
            <a:endParaRPr lang="en-US" dirty="0">
              <a:latin typeface="Arial" charset="0"/>
            </a:endParaRPr>
          </a:p>
        </p:txBody>
      </p:sp>
      <p:sp>
        <p:nvSpPr>
          <p:cNvPr id="2" name="AutoShape 4" descr="https://mail.google.com/mail/?ui=2&amp;ik=0181627f41&amp;view=att&amp;th=139557d70bcc9391&amp;attid=0.1.1&amp;disp=emb&amp;zw&amp;atsh=1"/>
          <p:cNvSpPr>
            <a:spLocks noChangeAspect="1" noChangeArrowheads="1"/>
          </p:cNvSpPr>
          <p:nvPr/>
        </p:nvSpPr>
        <p:spPr bwMode="auto">
          <a:xfrm>
            <a:off x="1679576" y="-449263"/>
            <a:ext cx="981075" cy="94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https://mail.google.com/mail/?ui=2&amp;ik=0181627f41&amp;view=att&amp;th=139557d70bcc9391&amp;attid=0.1.1&amp;disp=emb&amp;zw&amp;atsh=1"/>
          <p:cNvSpPr>
            <a:spLocks noChangeAspect="1" noChangeArrowheads="1"/>
          </p:cNvSpPr>
          <p:nvPr/>
        </p:nvSpPr>
        <p:spPr bwMode="auto">
          <a:xfrm>
            <a:off x="1831976" y="-296863"/>
            <a:ext cx="981075" cy="94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logo_blau"/>
          <p:cNvPicPr>
            <a:picLocks noChangeAspect="1" noChangeArrowheads="1"/>
          </p:cNvPicPr>
          <p:nvPr/>
        </p:nvPicPr>
        <p:blipFill>
          <a:blip r:embed="rId3">
            <a:extLst>
              <a:ext uri="{28A0092B-C50C-407E-A947-70E740481C1C}">
                <a14:useLocalDpi xmlns:a14="http://schemas.microsoft.com/office/drawing/2010/main" val="0"/>
              </a:ext>
            </a:extLst>
          </a:blip>
          <a:srcRect l="-2840" t="-9129" r="-3291" b="-7365"/>
          <a:stretch>
            <a:fillRect/>
          </a:stretch>
        </p:blipFill>
        <p:spPr bwMode="auto">
          <a:xfrm>
            <a:off x="362402" y="288926"/>
            <a:ext cx="22304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iotec_tudd_logo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8413" y="288926"/>
            <a:ext cx="2240954"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DC_Logo_BB-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5246" y="5284321"/>
            <a:ext cx="732473" cy="146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74522" y="2933065"/>
            <a:ext cx="6096000" cy="3213187"/>
          </a:xfrm>
          <a:prstGeom prst="rect">
            <a:avLst/>
          </a:prstGeom>
        </p:spPr>
        <p:txBody>
          <a:bodyPr>
            <a:spAutoFit/>
          </a:bodyPr>
          <a:lstStyle/>
          <a:p>
            <a:pPr algn="ctr" fontAlgn="base">
              <a:lnSpc>
                <a:spcPct val="130000"/>
              </a:lnSpc>
              <a:spcBef>
                <a:spcPct val="0"/>
              </a:spcBef>
              <a:spcAft>
                <a:spcPct val="0"/>
              </a:spcAft>
            </a:pPr>
            <a:r>
              <a:rPr lang="en-US" dirty="0" smtClean="0"/>
              <a:t>WEB:</a:t>
            </a:r>
          </a:p>
          <a:p>
            <a:pPr algn="ctr" fontAlgn="base">
              <a:lnSpc>
                <a:spcPct val="130000"/>
              </a:lnSpc>
              <a:spcBef>
                <a:spcPct val="0"/>
              </a:spcBef>
              <a:spcAft>
                <a:spcPct val="0"/>
              </a:spcAft>
            </a:pPr>
            <a:r>
              <a:rPr lang="en-US" dirty="0" smtClean="0"/>
              <a:t>https</a:t>
            </a:r>
            <a:r>
              <a:rPr lang="en-US" dirty="0"/>
              <a:t>://</a:t>
            </a:r>
            <a:r>
              <a:rPr lang="en-US" dirty="0" smtClean="0"/>
              <a:t>sites.google.com/site/carlovittoriocannistraci/home</a:t>
            </a:r>
          </a:p>
          <a:p>
            <a:pPr algn="ctr" fontAlgn="base">
              <a:lnSpc>
                <a:spcPct val="130000"/>
              </a:lnSpc>
              <a:spcBef>
                <a:spcPct val="0"/>
              </a:spcBef>
              <a:spcAft>
                <a:spcPct val="0"/>
              </a:spcAft>
            </a:pPr>
            <a:r>
              <a:rPr lang="en-US" dirty="0"/>
              <a:t>http://www.biotec.tu-dresden.de/research/cannistraci/</a:t>
            </a:r>
          </a:p>
          <a:p>
            <a:pPr algn="ctr" fontAlgn="base">
              <a:lnSpc>
                <a:spcPct val="130000"/>
              </a:lnSpc>
              <a:spcBef>
                <a:spcPct val="0"/>
              </a:spcBef>
              <a:spcAft>
                <a:spcPct val="0"/>
              </a:spcAft>
            </a:pPr>
            <a:r>
              <a:rPr lang="en-US" dirty="0"/>
              <a:t/>
            </a:r>
            <a:br>
              <a:rPr lang="en-US" dirty="0"/>
            </a:br>
            <a:r>
              <a:rPr lang="en-US" dirty="0" smtClean="0"/>
              <a:t>EMAIL</a:t>
            </a:r>
            <a:endParaRPr lang="en-US" sz="2800" cap="small" dirty="0"/>
          </a:p>
          <a:p>
            <a:pPr algn="ctr" fontAlgn="base">
              <a:lnSpc>
                <a:spcPct val="130000"/>
              </a:lnSpc>
              <a:spcBef>
                <a:spcPct val="0"/>
              </a:spcBef>
              <a:spcAft>
                <a:spcPct val="0"/>
              </a:spcAft>
            </a:pPr>
            <a:r>
              <a:rPr lang="en-US" dirty="0"/>
              <a:t>kalokagathos.agon@gmail.com</a:t>
            </a:r>
          </a:p>
          <a:p>
            <a:pPr algn="ctr" fontAlgn="base">
              <a:lnSpc>
                <a:spcPct val="130000"/>
              </a:lnSpc>
              <a:spcBef>
                <a:spcPct val="0"/>
              </a:spcBef>
              <a:spcAft>
                <a:spcPct val="0"/>
              </a:spcAft>
            </a:pPr>
            <a:endParaRPr lang="en-US" sz="1600" i="1" dirty="0">
              <a:solidFill>
                <a:srgbClr val="3333CC"/>
              </a:solidFill>
            </a:endParaRPr>
          </a:p>
          <a:p>
            <a:pPr algn="ctr" fontAlgn="base">
              <a:lnSpc>
                <a:spcPct val="130000"/>
              </a:lnSpc>
              <a:spcBef>
                <a:spcPct val="0"/>
              </a:spcBef>
              <a:spcAft>
                <a:spcPct val="0"/>
              </a:spcAft>
            </a:pPr>
            <a:r>
              <a:rPr lang="en-US" sz="3200" i="1" dirty="0">
                <a:solidFill>
                  <a:srgbClr val="FF0000"/>
                </a:solidFill>
                <a:latin typeface="Monotype Corsiva" pitchFamily="66" charset="0"/>
              </a:rPr>
              <a:t>Thanks!</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6" y="5670062"/>
            <a:ext cx="2806700" cy="863600"/>
          </a:xfrm>
          <a:prstGeom prst="rect">
            <a:avLst/>
          </a:prstGeom>
        </p:spPr>
      </p:pic>
    </p:spTree>
    <p:extLst>
      <p:ext uri="{BB962C8B-B14F-4D97-AF65-F5344CB8AC3E}">
        <p14:creationId xmlns:p14="http://schemas.microsoft.com/office/powerpoint/2010/main" val="4250755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133600" y="-76200"/>
            <a:ext cx="7772400" cy="1143000"/>
          </a:xfrm>
        </p:spPr>
        <p:txBody>
          <a:bodyPr/>
          <a:lstStyle/>
          <a:p>
            <a:pPr eaLnBrk="1" hangingPunct="1"/>
            <a:r>
              <a:rPr lang="en-US" sz="4000" dirty="0">
                <a:solidFill>
                  <a:srgbClr val="CC0000"/>
                </a:solidFill>
              </a:rPr>
              <a:t>Nonlinear Dimension Reduction</a:t>
            </a:r>
          </a:p>
        </p:txBody>
      </p:sp>
      <p:sp>
        <p:nvSpPr>
          <p:cNvPr id="13315" name="Rectangle 3"/>
          <p:cNvSpPr>
            <a:spLocks noGrp="1" noChangeArrowheads="1"/>
          </p:cNvSpPr>
          <p:nvPr>
            <p:ph type="body" sz="half" idx="1"/>
          </p:nvPr>
        </p:nvSpPr>
        <p:spPr>
          <a:xfrm>
            <a:off x="1752600" y="1143000"/>
            <a:ext cx="3505200" cy="4114800"/>
          </a:xfrm>
        </p:spPr>
        <p:txBody>
          <a:bodyPr>
            <a:normAutofit/>
          </a:bodyPr>
          <a:lstStyle/>
          <a:p>
            <a:pPr eaLnBrk="1" hangingPunct="1"/>
            <a:r>
              <a:rPr lang="en-US" b="1" dirty="0">
                <a:latin typeface="Arial" charset="0"/>
              </a:rPr>
              <a:t>Kernel</a:t>
            </a:r>
            <a:r>
              <a:rPr lang="en-US" dirty="0">
                <a:latin typeface="Arial" charset="0"/>
              </a:rPr>
              <a:t> based</a:t>
            </a:r>
          </a:p>
          <a:p>
            <a:pPr>
              <a:buNone/>
            </a:pPr>
            <a:r>
              <a:rPr lang="en-US" sz="2000" i="1" dirty="0">
                <a:latin typeface="Arial" charset="0"/>
              </a:rPr>
              <a:t>{example: </a:t>
            </a:r>
            <a:r>
              <a:rPr lang="en-US" sz="2000" b="1" i="1" dirty="0">
                <a:latin typeface="Arial" charset="0"/>
              </a:rPr>
              <a:t>Gaussian-PCA</a:t>
            </a:r>
            <a:r>
              <a:rPr lang="en-US" sz="2000" i="1" dirty="0">
                <a:latin typeface="Arial" charset="0"/>
              </a:rPr>
              <a:t>}</a:t>
            </a:r>
            <a:r>
              <a:rPr lang="en-US" sz="2000" b="1" i="1" dirty="0">
                <a:latin typeface="Arial" charset="0"/>
              </a:rPr>
              <a:t> </a:t>
            </a: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r>
              <a:rPr lang="en-US" b="1" dirty="0">
                <a:latin typeface="Arial" charset="0"/>
              </a:rPr>
              <a:t>Manifold</a:t>
            </a:r>
            <a:r>
              <a:rPr lang="en-US" dirty="0">
                <a:latin typeface="Arial" charset="0"/>
              </a:rPr>
              <a:t> based</a:t>
            </a:r>
          </a:p>
          <a:p>
            <a:pPr eaLnBrk="1" hangingPunct="1">
              <a:buFontTx/>
              <a:buNone/>
            </a:pPr>
            <a:r>
              <a:rPr lang="en-US" sz="2000" i="1" dirty="0">
                <a:latin typeface="Arial" charset="0"/>
              </a:rPr>
              <a:t>{example: </a:t>
            </a:r>
            <a:r>
              <a:rPr lang="en-US" sz="2000" b="1" i="1" dirty="0" err="1">
                <a:latin typeface="Arial" charset="0"/>
              </a:rPr>
              <a:t>Isomap</a:t>
            </a:r>
            <a:r>
              <a:rPr lang="en-US" sz="2000" i="1" dirty="0">
                <a:latin typeface="Arial" charset="0"/>
              </a:rPr>
              <a:t>}</a:t>
            </a:r>
            <a:r>
              <a:rPr lang="en-US" sz="2000" b="1" i="1" dirty="0">
                <a:latin typeface="Arial" charset="0"/>
              </a:rPr>
              <a:t> </a:t>
            </a:r>
          </a:p>
        </p:txBody>
      </p:sp>
      <p:pic>
        <p:nvPicPr>
          <p:cNvPr id="13316"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9668" t="24957" r="7268" b="40955"/>
          <a:stretch>
            <a:fillRect/>
          </a:stretch>
        </p:blipFill>
        <p:spPr>
          <a:xfrm>
            <a:off x="5257800" y="3276601"/>
            <a:ext cx="5073650" cy="1755775"/>
          </a:xfrm>
          <a:noFill/>
        </p:spPr>
      </p:pic>
      <p:pic>
        <p:nvPicPr>
          <p:cNvPr id="13317" name="Picture 6"/>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l="15941" t="25494" r="14781" b="23036"/>
          <a:stretch>
            <a:fillRect/>
          </a:stretch>
        </p:blipFill>
        <p:spPr>
          <a:xfrm>
            <a:off x="5486400" y="1111250"/>
            <a:ext cx="3429000" cy="1595438"/>
          </a:xfrm>
          <a:noFill/>
        </p:spPr>
      </p:pic>
      <p:sp>
        <p:nvSpPr>
          <p:cNvPr id="13318" name="Rectangle 8"/>
          <p:cNvSpPr>
            <a:spLocks noChangeArrowheads="1"/>
          </p:cNvSpPr>
          <p:nvPr/>
        </p:nvSpPr>
        <p:spPr bwMode="auto">
          <a:xfrm>
            <a:off x="1752600" y="60198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pPr>
            <a:r>
              <a:rPr lang="en-US" sz="2000" b="1" dirty="0">
                <a:latin typeface="Arial" charset="0"/>
              </a:rPr>
              <a:t>Issue 4:</a:t>
            </a:r>
            <a:r>
              <a:rPr lang="en-US" sz="2000" dirty="0">
                <a:latin typeface="Arial" charset="0"/>
              </a:rPr>
              <a:t> presence of </a:t>
            </a:r>
            <a:r>
              <a:rPr lang="en-US" sz="2000" b="1" dirty="0">
                <a:latin typeface="Arial" charset="0"/>
              </a:rPr>
              <a:t>free parameters to tune</a:t>
            </a:r>
            <a:r>
              <a:rPr lang="en-US" sz="2000" dirty="0">
                <a:latin typeface="Arial" charset="0"/>
              </a:rPr>
              <a:t>!!!</a:t>
            </a:r>
          </a:p>
        </p:txBody>
      </p:sp>
      <p:sp>
        <p:nvSpPr>
          <p:cNvPr id="13319" name="Text Box 9"/>
          <p:cNvSpPr txBox="1">
            <a:spLocks noChangeArrowheads="1"/>
          </p:cNvSpPr>
          <p:nvPr/>
        </p:nvSpPr>
        <p:spPr bwMode="auto">
          <a:xfrm>
            <a:off x="8110538" y="4953000"/>
            <a:ext cx="22526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200" b="0"/>
              <a:t>Tenenbaum et al. – Science, 2000</a:t>
            </a:r>
          </a:p>
        </p:txBody>
      </p:sp>
      <p:sp>
        <p:nvSpPr>
          <p:cNvPr id="13320" name="Line 10"/>
          <p:cNvSpPr>
            <a:spLocks noChangeShapeType="1"/>
          </p:cNvSpPr>
          <p:nvPr/>
        </p:nvSpPr>
        <p:spPr bwMode="auto">
          <a:xfrm flipH="1">
            <a:off x="7218363" y="2603500"/>
            <a:ext cx="304800" cy="228600"/>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Text Box 11"/>
          <p:cNvSpPr txBox="1">
            <a:spLocks noChangeArrowheads="1"/>
          </p:cNvSpPr>
          <p:nvPr/>
        </p:nvSpPr>
        <p:spPr bwMode="auto">
          <a:xfrm>
            <a:off x="6689725" y="2559050"/>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b="0">
                <a:latin typeface="Arial" charset="0"/>
              </a:rPr>
              <a:t>x</a:t>
            </a:r>
          </a:p>
        </p:txBody>
      </p:sp>
      <p:sp>
        <p:nvSpPr>
          <p:cNvPr id="13322" name="Text Box 12"/>
          <p:cNvSpPr txBox="1">
            <a:spLocks noChangeArrowheads="1"/>
          </p:cNvSpPr>
          <p:nvPr/>
        </p:nvSpPr>
        <p:spPr bwMode="auto">
          <a:xfrm>
            <a:off x="7181850" y="2711450"/>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b="0" dirty="0">
                <a:latin typeface="Arial" charset="0"/>
              </a:rPr>
              <a:t>x</a:t>
            </a:r>
          </a:p>
        </p:txBody>
      </p:sp>
      <p:sp>
        <p:nvSpPr>
          <p:cNvPr id="13323" name="Text Box 13"/>
          <p:cNvSpPr txBox="1">
            <a:spLocks noChangeArrowheads="1"/>
          </p:cNvSpPr>
          <p:nvPr/>
        </p:nvSpPr>
        <p:spPr bwMode="auto">
          <a:xfrm>
            <a:off x="5257800" y="1143000"/>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b="0">
                <a:latin typeface="Arial" charset="0"/>
              </a:rPr>
              <a:t>y</a:t>
            </a:r>
          </a:p>
        </p:txBody>
      </p:sp>
      <p:sp>
        <p:nvSpPr>
          <p:cNvPr id="13324" name="Text Box 14"/>
          <p:cNvSpPr txBox="1">
            <a:spLocks noChangeArrowheads="1"/>
          </p:cNvSpPr>
          <p:nvPr/>
        </p:nvSpPr>
        <p:spPr bwMode="auto">
          <a:xfrm>
            <a:off x="8763000" y="2514600"/>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b="0" dirty="0">
                <a:latin typeface="Arial" charset="0"/>
              </a:rPr>
              <a:t>y</a:t>
            </a:r>
          </a:p>
        </p:txBody>
      </p:sp>
      <p:sp>
        <p:nvSpPr>
          <p:cNvPr id="13325" name="Text Box 15"/>
          <p:cNvSpPr txBox="1">
            <a:spLocks noChangeArrowheads="1"/>
          </p:cNvSpPr>
          <p:nvPr/>
        </p:nvSpPr>
        <p:spPr bwMode="auto">
          <a:xfrm>
            <a:off x="7239000" y="927100"/>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600" b="0">
                <a:latin typeface="Arial" charset="0"/>
              </a:rPr>
              <a:t>z</a:t>
            </a:r>
          </a:p>
        </p:txBody>
      </p:sp>
      <p:sp>
        <p:nvSpPr>
          <p:cNvPr id="2" name="Rectangle 1"/>
          <p:cNvSpPr/>
          <p:nvPr/>
        </p:nvSpPr>
        <p:spPr>
          <a:xfrm>
            <a:off x="1752601" y="5619690"/>
            <a:ext cx="8093075" cy="400110"/>
          </a:xfrm>
          <a:prstGeom prst="rect">
            <a:avLst/>
          </a:prstGeom>
        </p:spPr>
        <p:txBody>
          <a:bodyPr wrap="square">
            <a:spAutoFit/>
          </a:bodyPr>
          <a:lstStyle/>
          <a:p>
            <a:r>
              <a:rPr lang="en-US" sz="2000" b="1" dirty="0">
                <a:latin typeface="Arial" charset="0"/>
              </a:rPr>
              <a:t>Issue 3: </a:t>
            </a:r>
            <a:r>
              <a:rPr lang="en-US" sz="2000" dirty="0">
                <a:latin typeface="Arial" charset="0"/>
              </a:rPr>
              <a:t>Hypothesis of </a:t>
            </a:r>
            <a:r>
              <a:rPr lang="en-US" sz="2000" b="1" dirty="0">
                <a:latin typeface="Arial" charset="0"/>
              </a:rPr>
              <a:t>local continuity</a:t>
            </a:r>
            <a:r>
              <a:rPr lang="en-US" sz="2000" dirty="0">
                <a:latin typeface="Arial" charset="0"/>
              </a:rPr>
              <a:t> of the manifold </a:t>
            </a:r>
          </a:p>
        </p:txBody>
      </p:sp>
      <p:sp>
        <p:nvSpPr>
          <p:cNvPr id="6" name="Freeform 5"/>
          <p:cNvSpPr/>
          <p:nvPr/>
        </p:nvSpPr>
        <p:spPr>
          <a:xfrm>
            <a:off x="7692984" y="1506004"/>
            <a:ext cx="955716" cy="1059768"/>
          </a:xfrm>
          <a:custGeom>
            <a:avLst/>
            <a:gdLst>
              <a:gd name="connsiteX0" fmla="*/ 0 w 709166"/>
              <a:gd name="connsiteY0" fmla="*/ 1020478 h 1059768"/>
              <a:gd name="connsiteX1" fmla="*/ 140677 w 709166"/>
              <a:gd name="connsiteY1" fmla="*/ 853424 h 1059768"/>
              <a:gd name="connsiteX2" fmla="*/ 342900 w 709166"/>
              <a:gd name="connsiteY2" fmla="*/ 570 h 1059768"/>
              <a:gd name="connsiteX3" fmla="*/ 545124 w 709166"/>
              <a:gd name="connsiteY3" fmla="*/ 994101 h 1059768"/>
              <a:gd name="connsiteX4" fmla="*/ 703385 w 709166"/>
              <a:gd name="connsiteY4" fmla="*/ 967724 h 1059768"/>
              <a:gd name="connsiteX5" fmla="*/ 659424 w 709166"/>
              <a:gd name="connsiteY5" fmla="*/ 985309 h 105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166" h="1059768">
                <a:moveTo>
                  <a:pt x="0" y="1020478"/>
                </a:moveTo>
                <a:cubicBezTo>
                  <a:pt x="41763" y="1021943"/>
                  <a:pt x="83527" y="1023409"/>
                  <a:pt x="140677" y="853424"/>
                </a:cubicBezTo>
                <a:cubicBezTo>
                  <a:pt x="197827" y="683439"/>
                  <a:pt x="275492" y="-22876"/>
                  <a:pt x="342900" y="570"/>
                </a:cubicBezTo>
                <a:cubicBezTo>
                  <a:pt x="410308" y="24016"/>
                  <a:pt x="485043" y="832909"/>
                  <a:pt x="545124" y="994101"/>
                </a:cubicBezTo>
                <a:cubicBezTo>
                  <a:pt x="605205" y="1155293"/>
                  <a:pt x="684335" y="969189"/>
                  <a:pt x="703385" y="967724"/>
                </a:cubicBezTo>
                <a:cubicBezTo>
                  <a:pt x="722435" y="966259"/>
                  <a:pt x="690929" y="975784"/>
                  <a:pt x="659424" y="985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5941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2637</Words>
  <Application>Microsoft Office PowerPoint</Application>
  <PresentationFormat>Widescreen</PresentationFormat>
  <Paragraphs>667</Paragraphs>
  <Slides>85</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7" baseType="lpstr">
      <vt:lpstr>AdvOT77db9845</vt:lpstr>
      <vt:lpstr>AdvOTb0c9bf5d</vt:lpstr>
      <vt:lpstr>Arial</vt:lpstr>
      <vt:lpstr>Calibri</vt:lpstr>
      <vt:lpstr>Calibri Light</vt:lpstr>
      <vt:lpstr>Cambria Math</vt:lpstr>
      <vt:lpstr>Helvetica</vt:lpstr>
      <vt:lpstr>Monotype Corsiva</vt:lpstr>
      <vt:lpstr>Times New Roman</vt:lpstr>
      <vt:lpstr>Wingdings</vt:lpstr>
      <vt:lpstr>Office Theme</vt:lpstr>
      <vt:lpstr>Acrobat Document</vt:lpstr>
      <vt:lpstr>PowerPoint Presentation</vt:lpstr>
      <vt:lpstr>PowerPoint Presentation</vt:lpstr>
      <vt:lpstr>PowerPoint Presentation</vt:lpstr>
      <vt:lpstr>PowerPoint Presentation</vt:lpstr>
      <vt:lpstr>Acknowledgments</vt:lpstr>
      <vt:lpstr>PowerPoint Presentation</vt:lpstr>
      <vt:lpstr>Goal: analysis of patterns</vt:lpstr>
      <vt:lpstr>PowerPoint Presentation</vt:lpstr>
      <vt:lpstr>Nonlinear Dimension Reduction</vt:lpstr>
      <vt:lpstr>PowerPoint Presentation</vt:lpstr>
      <vt:lpstr>Nonlinear topological-based Dimension Reduction</vt:lpstr>
      <vt:lpstr>How MC works: Navigating between the points with a greedy routing process: the minimum spanning tree (MST)!</vt:lpstr>
      <vt:lpstr>ECCB 2010, Ghent, Belgium</vt:lpstr>
      <vt:lpstr>ISMB/ECCB 2013 , Berlin, Germany, July 2013</vt:lpstr>
      <vt:lpstr>PowerPoint Presentation</vt:lpstr>
      <vt:lpstr>PowerPoint Presentation</vt:lpstr>
      <vt:lpstr>The intuition (2012)</vt:lpstr>
      <vt:lpstr>PowerPoint Presentation</vt:lpstr>
      <vt:lpstr>PowerPoint Presentation</vt:lpstr>
      <vt:lpstr>PowerPoint Presentation</vt:lpstr>
      <vt:lpstr>PowerPoint Presentation</vt:lpstr>
      <vt:lpstr>PowerPoint Presentation</vt:lpstr>
      <vt:lpstr>Embedding in 2D</vt:lpstr>
      <vt:lpstr>Embedding in 3D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neuroscience application</vt:lpstr>
      <vt:lpstr>PowerPoint Presentation</vt:lpstr>
      <vt:lpstr>PowerPoint Presentation</vt:lpstr>
      <vt:lpstr>PowerPoint Presentation</vt:lpstr>
      <vt:lpstr>PowerPoint Presentation</vt:lpstr>
      <vt:lpstr>PowerPoint Presentation</vt:lpstr>
      <vt:lpstr>PowerPoint Presentation</vt:lpstr>
      <vt:lpstr>Embedding in the 3D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 for Funding or Institution</vt:lpstr>
      <vt:lpstr>Where I want to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 against SBM on 10 real networks</vt:lpstr>
      <vt:lpstr>PowerPoint Presentation</vt:lpstr>
      <vt:lpstr>Extension of LCP theory to bipartite topology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 for Funding or Institution</vt:lpstr>
      <vt:lpstr>Where I want to go</vt:lpstr>
      <vt:lpstr>PowerPoint Presentation</vt:lpstr>
    </vt:vector>
  </TitlesOfParts>
  <Company>Biotec/CRTD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Cannistraci, Carlo</dc:creator>
  <cp:lastModifiedBy>Cannistraci, Carlo</cp:lastModifiedBy>
  <cp:revision>23</cp:revision>
  <dcterms:created xsi:type="dcterms:W3CDTF">2017-06-19T19:02:40Z</dcterms:created>
  <dcterms:modified xsi:type="dcterms:W3CDTF">2017-07-04T04:52:24Z</dcterms:modified>
</cp:coreProperties>
</file>