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64" r:id="rId3"/>
    <p:sldId id="281" r:id="rId4"/>
    <p:sldId id="282" r:id="rId5"/>
    <p:sldId id="283" r:id="rId6"/>
    <p:sldId id="284" r:id="rId7"/>
    <p:sldId id="292" r:id="rId8"/>
    <p:sldId id="285" r:id="rId9"/>
    <p:sldId id="291" r:id="rId10"/>
    <p:sldId id="286" r:id="rId11"/>
    <p:sldId id="289" r:id="rId12"/>
    <p:sldId id="287" r:id="rId13"/>
    <p:sldId id="278" r:id="rId14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99FF99"/>
    <a:srgbClr val="99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2" autoAdjust="0"/>
    <p:restoredTop sz="94656" autoAdjust="0"/>
  </p:normalViewPr>
  <p:slideViewPr>
    <p:cSldViewPr>
      <p:cViewPr varScale="1">
        <p:scale>
          <a:sx n="102" d="100"/>
          <a:sy n="102" d="100"/>
        </p:scale>
        <p:origin x="-180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Количество</a:t>
            </a:r>
            <a:r>
              <a:rPr lang="ru-RU" sz="2800" baseline="0" dirty="0" smtClean="0">
                <a:solidFill>
                  <a:srgbClr val="002060"/>
                </a:solidFill>
              </a:rPr>
              <a:t> ИТР и рабочих на стройплощадке (среднее по кварталам)</a:t>
            </a:r>
            <a:endParaRPr lang="en-US" sz="2800" dirty="0">
              <a:solidFill>
                <a:srgbClr val="002060"/>
              </a:solidFill>
            </a:endParaRP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Number of engineering staff and workers</c:v>
                </c:pt>
              </c:strCache>
            </c:strRef>
          </c:tx>
          <c:cat>
            <c:strRef>
              <c:f>Лист1!$A$2:$A$19</c:f>
              <c:strCache>
                <c:ptCount val="18"/>
                <c:pt idx="0">
                  <c:v>2016-I</c:v>
                </c:pt>
                <c:pt idx="1">
                  <c:v>2016-II</c:v>
                </c:pt>
                <c:pt idx="2">
                  <c:v>2016-III</c:v>
                </c:pt>
                <c:pt idx="3">
                  <c:v>2016-IV</c:v>
                </c:pt>
                <c:pt idx="4">
                  <c:v>2017-I</c:v>
                </c:pt>
                <c:pt idx="5">
                  <c:v>2017-II</c:v>
                </c:pt>
                <c:pt idx="6">
                  <c:v>2017-III</c:v>
                </c:pt>
                <c:pt idx="7">
                  <c:v>2017-IV</c:v>
                </c:pt>
                <c:pt idx="8">
                  <c:v>2018-I</c:v>
                </c:pt>
                <c:pt idx="9">
                  <c:v>3018-II</c:v>
                </c:pt>
                <c:pt idx="10">
                  <c:v>2018-III</c:v>
                </c:pt>
                <c:pt idx="11">
                  <c:v>2018-IV</c:v>
                </c:pt>
                <c:pt idx="12">
                  <c:v>2019-I</c:v>
                </c:pt>
                <c:pt idx="13">
                  <c:v>2019-II</c:v>
                </c:pt>
                <c:pt idx="14">
                  <c:v>2019-III</c:v>
                </c:pt>
                <c:pt idx="15">
                  <c:v>2019-IV</c:v>
                </c:pt>
                <c:pt idx="16">
                  <c:v>2020-I</c:v>
                </c:pt>
                <c:pt idx="17">
                  <c:v>2020-II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78</c:v>
                </c:pt>
                <c:pt idx="1">
                  <c:v>78</c:v>
                </c:pt>
                <c:pt idx="2">
                  <c:v>78</c:v>
                </c:pt>
                <c:pt idx="3">
                  <c:v>78</c:v>
                </c:pt>
                <c:pt idx="4">
                  <c:v>116</c:v>
                </c:pt>
                <c:pt idx="5">
                  <c:v>156</c:v>
                </c:pt>
                <c:pt idx="6">
                  <c:v>114</c:v>
                </c:pt>
                <c:pt idx="7">
                  <c:v>124</c:v>
                </c:pt>
                <c:pt idx="8">
                  <c:v>106</c:v>
                </c:pt>
                <c:pt idx="9">
                  <c:v>104</c:v>
                </c:pt>
                <c:pt idx="10">
                  <c:v>100</c:v>
                </c:pt>
                <c:pt idx="11">
                  <c:v>154</c:v>
                </c:pt>
                <c:pt idx="12">
                  <c:v>192</c:v>
                </c:pt>
                <c:pt idx="13">
                  <c:v>156</c:v>
                </c:pt>
                <c:pt idx="14">
                  <c:v>154</c:v>
                </c:pt>
                <c:pt idx="15">
                  <c:v>215</c:v>
                </c:pt>
                <c:pt idx="16">
                  <c:v>275</c:v>
                </c:pt>
                <c:pt idx="17">
                  <c:v>294</c:v>
                </c:pt>
              </c:numCache>
            </c:numRef>
          </c:val>
        </c:ser>
        <c:marker val="1"/>
        <c:axId val="113220224"/>
        <c:axId val="113222016"/>
      </c:lineChart>
      <c:catAx>
        <c:axId val="113220224"/>
        <c:scaling>
          <c:orientation val="minMax"/>
        </c:scaling>
        <c:axPos val="b"/>
        <c:tickLblPos val="nextTo"/>
        <c:txPr>
          <a:bodyPr rot="2880000" vert="horz"/>
          <a:lstStyle/>
          <a:p>
            <a:pPr>
              <a:defRPr/>
            </a:pPr>
            <a:endParaRPr lang="ru-RU"/>
          </a:p>
        </c:txPr>
        <c:crossAx val="113222016"/>
        <c:crosses val="autoZero"/>
        <c:auto val="1"/>
        <c:lblAlgn val="ctr"/>
        <c:lblOffset val="100"/>
      </c:catAx>
      <c:valAx>
        <c:axId val="113222016"/>
        <c:scaling>
          <c:orientation val="minMax"/>
        </c:scaling>
        <c:axPos val="l"/>
        <c:majorGridlines/>
        <c:numFmt formatCode="General" sourceLinked="1"/>
        <c:tickLblPos val="nextTo"/>
        <c:crossAx val="11322022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FE04F-0069-B540-AC9D-CC55249AABAE}" type="datetimeFigureOut">
              <a:rPr lang="ru-RU" smtClean="0"/>
              <a:pPr/>
              <a:t>14.07.2020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DF78A-29F8-E147-8496-80D92F2A76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8232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5C61E-3447-4C49-82C8-1B0705E7D239}" type="datetimeFigureOut">
              <a:rPr lang="ru-RU" smtClean="0"/>
              <a:pPr/>
              <a:t>14.07.2020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7D526-360C-44EF-9059-2F11E288E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5C61E-3447-4C49-82C8-1B0705E7D239}" type="datetimeFigureOut">
              <a:rPr lang="ru-RU" smtClean="0"/>
              <a:pPr/>
              <a:t>14.07.2020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7D526-360C-44EF-9059-2F11E288E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5C61E-3447-4C49-82C8-1B0705E7D239}" type="datetimeFigureOut">
              <a:rPr lang="ru-RU" smtClean="0"/>
              <a:pPr/>
              <a:t>14.07.2020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7D526-360C-44EF-9059-2F11E288E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5C61E-3447-4C49-82C8-1B0705E7D239}" type="datetimeFigureOut">
              <a:rPr lang="ru-RU" smtClean="0"/>
              <a:pPr/>
              <a:t>14.07.2020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7D526-360C-44EF-9059-2F11E288E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5C61E-3447-4C49-82C8-1B0705E7D239}" type="datetimeFigureOut">
              <a:rPr lang="ru-RU" smtClean="0"/>
              <a:pPr/>
              <a:t>14.07.2020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7D526-360C-44EF-9059-2F11E288E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5C61E-3447-4C49-82C8-1B0705E7D239}" type="datetimeFigureOut">
              <a:rPr lang="ru-RU" smtClean="0"/>
              <a:pPr/>
              <a:t>14.07.2020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7D526-360C-44EF-9059-2F11E288E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5C61E-3447-4C49-82C8-1B0705E7D239}" type="datetimeFigureOut">
              <a:rPr lang="ru-RU" smtClean="0"/>
              <a:pPr/>
              <a:t>14.07.2020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7D526-360C-44EF-9059-2F11E288E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5C61E-3447-4C49-82C8-1B0705E7D239}" type="datetimeFigureOut">
              <a:rPr lang="ru-RU" smtClean="0"/>
              <a:pPr/>
              <a:t>14.07.2020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7D526-360C-44EF-9059-2F11E288E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5C61E-3447-4C49-82C8-1B0705E7D239}" type="datetimeFigureOut">
              <a:rPr lang="ru-RU" smtClean="0"/>
              <a:pPr/>
              <a:t>14.07.2020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7D526-360C-44EF-9059-2F11E288E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5C61E-3447-4C49-82C8-1B0705E7D239}" type="datetimeFigureOut">
              <a:rPr lang="ru-RU" smtClean="0"/>
              <a:pPr/>
              <a:t>14.07.2020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7D526-360C-44EF-9059-2F11E288E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5C61E-3447-4C49-82C8-1B0705E7D239}" type="datetimeFigureOut">
              <a:rPr lang="ru-RU" smtClean="0"/>
              <a:pPr/>
              <a:t>14.07.2020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7D526-360C-44EF-9059-2F11E288E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5C61E-3447-4C49-82C8-1B0705E7D239}" type="datetimeFigureOut">
              <a:rPr lang="ru-RU" smtClean="0"/>
              <a:pPr/>
              <a:t>14.07.2020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7D526-360C-44EF-9059-2F11E288E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2" cstate="print">
            <a:lum bright="43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39952" y="332656"/>
            <a:ext cx="50040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Статус и состояние работ по строительству здания 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</a:rPr>
              <a:t>коллайдерного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комплекса (№17)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589240"/>
            <a:ext cx="53823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А.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Дударев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Заместитель главного инженера ОИЯИ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1513" y="6519446"/>
            <a:ext cx="44024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Координационный комитет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NICA, 14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Июля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2020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DSC_0027_1.jpg"/>
          <p:cNvPicPr>
            <a:picLocks noChangeAspect="1"/>
          </p:cNvPicPr>
          <p:nvPr/>
        </p:nvPicPr>
        <p:blipFill>
          <a:blip r:embed="rId2" cstate="print"/>
          <a:srcRect l="15260" t="36766" r="18312"/>
          <a:stretch>
            <a:fillRect/>
          </a:stretch>
        </p:blipFill>
        <p:spPr>
          <a:xfrm>
            <a:off x="4787008" y="692696"/>
            <a:ext cx="4356992" cy="27542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ИНЖЕНЕРНЫЕ СИСТЕМЫ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20688"/>
            <a:ext cx="471601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AutoNum type="arabicPeriod"/>
            </a:pPr>
            <a:r>
              <a:rPr lang="ru-RU" dirty="0" smtClean="0"/>
              <a:t>Наружные сети (дренаж, ливневая канализация, </a:t>
            </a:r>
            <a:r>
              <a:rPr lang="ru-RU" dirty="0" err="1" smtClean="0"/>
              <a:t>хоз.фекальная</a:t>
            </a:r>
            <a:r>
              <a:rPr lang="ru-RU" dirty="0" smtClean="0"/>
              <a:t> канализация, водопровод, сети связи, включая вынос)</a:t>
            </a:r>
          </a:p>
          <a:p>
            <a:pPr marL="342900" indent="-342900"/>
            <a:r>
              <a:rPr lang="ru-RU" dirty="0" smtClean="0">
                <a:solidFill>
                  <a:srgbClr val="FF0000"/>
                </a:solidFill>
              </a:rPr>
              <a:t>Выполнение по п. 1 – 155 млн. (100%)</a:t>
            </a:r>
          </a:p>
          <a:p>
            <a:pPr>
              <a:spcBef>
                <a:spcPts val="1200"/>
              </a:spcBef>
            </a:pPr>
            <a:r>
              <a:rPr lang="ru-RU" dirty="0" smtClean="0"/>
              <a:t>2. Строительство  электрических подстанций РТП-1, ТП-2, ТП-3, ТП-4, РП-2, фундаментов подстанций и кабельных линий.</a:t>
            </a:r>
          </a:p>
          <a:p>
            <a:pPr marL="342900" indent="-342900">
              <a:spcBef>
                <a:spcPts val="1200"/>
              </a:spcBef>
            </a:pPr>
            <a:r>
              <a:rPr lang="ru-RU" dirty="0" smtClean="0">
                <a:solidFill>
                  <a:srgbClr val="FF0000"/>
                </a:solidFill>
              </a:rPr>
              <a:t>Выполнение по пп.1-2  - 248 млн.руб. (54%)</a:t>
            </a:r>
          </a:p>
        </p:txBody>
      </p:sp>
      <p:pic>
        <p:nvPicPr>
          <p:cNvPr id="8" name="Рисунок 7" descr="DSC_0006_1.jpg"/>
          <p:cNvPicPr>
            <a:picLocks noChangeAspect="1"/>
          </p:cNvPicPr>
          <p:nvPr/>
        </p:nvPicPr>
        <p:blipFill>
          <a:blip r:embed="rId3" cstate="print"/>
          <a:srcRect r="9943" b="13787"/>
          <a:stretch>
            <a:fillRect/>
          </a:stretch>
        </p:blipFill>
        <p:spPr>
          <a:xfrm>
            <a:off x="0" y="3617640"/>
            <a:ext cx="5096807" cy="32403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76056" y="3573016"/>
            <a:ext cx="406794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dk1"/>
                </a:solidFill>
              </a:rPr>
              <a:t>3. Электроснабжение и электроосвещение коллайдера</a:t>
            </a:r>
            <a:endParaRPr lang="ru-RU" dirty="0" smtClean="0"/>
          </a:p>
          <a:p>
            <a:pPr>
              <a:spcBef>
                <a:spcPts val="1200"/>
              </a:spcBef>
            </a:pPr>
            <a:r>
              <a:rPr lang="ru-RU" dirty="0" smtClean="0"/>
              <a:t>4. Отопление, теплоснабжение, водопровод, канализация.</a:t>
            </a:r>
          </a:p>
          <a:p>
            <a:pPr>
              <a:spcBef>
                <a:spcPts val="600"/>
              </a:spcBef>
            </a:pPr>
            <a:r>
              <a:rPr lang="ru-RU" dirty="0" smtClean="0">
                <a:solidFill>
                  <a:srgbClr val="FF0000"/>
                </a:solidFill>
              </a:rPr>
              <a:t>Выполнение </a:t>
            </a:r>
            <a:r>
              <a:rPr lang="ru-RU" dirty="0" smtClean="0">
                <a:solidFill>
                  <a:srgbClr val="FF0000"/>
                </a:solidFill>
              </a:rPr>
              <a:t>по пп.3-4 - 2 млн. руб. (1%)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5. Наружные сети</a:t>
            </a:r>
            <a:r>
              <a:rPr lang="ru-RU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ru-RU" dirty="0" smtClean="0">
                <a:solidFill>
                  <a:srgbClr val="FF0000"/>
                </a:solidFill>
              </a:rPr>
              <a:t>Выполнение по п. 5  7 млн.руб. (31 %)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8028384" y="836712"/>
            <a:ext cx="745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РТП-1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23928" y="3573016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ТП-2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395536" y="548680"/>
          <a:ext cx="835292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ВЫПОЛНЕНИЕ И ОПЛАТА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8" y="836712"/>
          <a:ext cx="8208912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544"/>
                <a:gridCol w="3312368"/>
              </a:tblGrid>
              <a:tr h="370840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/>
                        <a:t>руб.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Оплачено ОИЯИ</a:t>
                      </a:r>
                      <a:r>
                        <a:rPr lang="ru-RU" sz="2400" baseline="0" dirty="0" smtClean="0"/>
                        <a:t> по КС-2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/>
                        <a:t>2 274</a:t>
                      </a:r>
                      <a:r>
                        <a:rPr lang="ru-RU" sz="2400" baseline="0" dirty="0" smtClean="0"/>
                        <a:t> 193 081,59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Оплачено авансов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/>
                        <a:t>720 200 615,02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Итого платежей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/>
                        <a:t>2 994 393 696,61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По данным на 30.06.20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Открытый (неотработанный) аванс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/>
                        <a:t>298 767 363,26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Вознаграждение генподрядчика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/>
                        <a:t>268 203 454,08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Содержание персонала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/>
                        <a:t>381 847 590,48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Фактически </a:t>
                      </a:r>
                      <a:r>
                        <a:rPr lang="ru-RU" sz="2400" dirty="0" smtClean="0"/>
                        <a:t>выполненных </a:t>
                      </a:r>
                      <a:r>
                        <a:rPr lang="ru-RU" sz="2400" dirty="0" smtClean="0"/>
                        <a:t>работ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/>
                        <a:t>2 688 203 454,08 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тройка с коптера Финальный слай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9369"/>
            <a:ext cx="9144000" cy="57792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flipH="1">
            <a:off x="3131839" y="0"/>
            <a:ext cx="5858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>
                    <a:lumMod val="75000"/>
                  </a:schemeClr>
                </a:solidFill>
              </a:rPr>
              <a:t>Thank you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for 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</a:rPr>
              <a:t>your attention!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ДОПОЛНИТЕЛЬНОЕ СОГЛАШЕНИЕ №4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908720"/>
            <a:ext cx="9144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Подписанное 0</a:t>
            </a:r>
            <a:r>
              <a:rPr lang="en-US" sz="2000" dirty="0" smtClean="0"/>
              <a:t>8</a:t>
            </a:r>
            <a:r>
              <a:rPr lang="ru-RU" sz="2000" dirty="0" smtClean="0"/>
              <a:t>.07.2020 Дополнительное соглашение №4 к Договору </a:t>
            </a:r>
          </a:p>
          <a:p>
            <a:r>
              <a:rPr lang="ru-RU" sz="2000" dirty="0" smtClean="0"/>
              <a:t>генерального подряда № 100/2795 от 18.09.2015 внесло следующие изменения в основной Договор: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70C0"/>
                </a:solidFill>
              </a:rPr>
              <a:t>  введено понятие Часть объекта – результат выполненного Этапа;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70C0"/>
                </a:solidFill>
              </a:rPr>
              <a:t>  введена поэтапная приемка объекта;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70C0"/>
                </a:solidFill>
              </a:rPr>
              <a:t>  изменен перечень Этапов, теперь их 17, и степени готовности;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70C0"/>
                </a:solidFill>
              </a:rPr>
              <a:t>  изменен порядок исчисления гарантийных сроков</a:t>
            </a:r>
          </a:p>
          <a:p>
            <a:pPr>
              <a:spcBef>
                <a:spcPts val="1200"/>
              </a:spcBef>
            </a:pPr>
            <a:r>
              <a:rPr lang="ru-RU" sz="2000" i="1" dirty="0" smtClean="0">
                <a:solidFill>
                  <a:srgbClr val="0070C0"/>
                </a:solidFill>
              </a:rPr>
              <a:t>Внесение данных изменений позволит Заказчику поэтапно производить монтаж технологического оборудования, не дожидаясь полного окончания строительства.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FF0000"/>
                </a:solidFill>
              </a:rPr>
              <a:t> зафиксирована на текущий год ежемесячная сумма на содержание персонала строительной площадки в размере 7,739,839 руб. </a:t>
            </a:r>
            <a:r>
              <a:rPr lang="ru-RU" sz="2000" i="1" dirty="0" smtClean="0">
                <a:solidFill>
                  <a:srgbClr val="FF0000"/>
                </a:solidFill>
              </a:rPr>
              <a:t> 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FF0000"/>
                </a:solidFill>
              </a:rPr>
              <a:t>  введен срок окончания Этапов 1-3 (касается павильона </a:t>
            </a:r>
            <a:r>
              <a:rPr lang="en-US" sz="2000" dirty="0" smtClean="0">
                <a:solidFill>
                  <a:srgbClr val="FF0000"/>
                </a:solidFill>
              </a:rPr>
              <a:t>MPD) </a:t>
            </a:r>
            <a:r>
              <a:rPr lang="ru-RU" sz="2000" dirty="0" smtClean="0">
                <a:solidFill>
                  <a:srgbClr val="FF0000"/>
                </a:solidFill>
              </a:rPr>
              <a:t>– 31.12.2020 </a:t>
            </a:r>
            <a:endParaRPr lang="en-US" sz="20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  </a:t>
            </a:r>
            <a:r>
              <a:rPr lang="ru-RU" sz="2000" dirty="0" smtClean="0">
                <a:solidFill>
                  <a:srgbClr val="FF0000"/>
                </a:solidFill>
              </a:rPr>
              <a:t>введен срок окончания Этапов 4-17 (с оговоркой) – 31.12.2021</a:t>
            </a:r>
          </a:p>
          <a:p>
            <a:r>
              <a:rPr lang="ru-RU" sz="2000" i="1" dirty="0" smtClean="0">
                <a:solidFill>
                  <a:srgbClr val="FF0000"/>
                </a:solidFill>
              </a:rPr>
              <a:t>при условии выполнения Заказчиком своих обязательств.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1484784"/>
          <a:ext cx="8856984" cy="2804160"/>
        </p:xfrm>
        <a:graphic>
          <a:graphicData uri="http://schemas.openxmlformats.org/drawingml/2006/table">
            <a:tbl>
              <a:tblPr/>
              <a:tblGrid>
                <a:gridCol w="7414171"/>
                <a:gridCol w="1442813"/>
              </a:tblGrid>
              <a:tr h="2552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 Вентиляция.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Определение победителя тендера, подписание РТК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15</a:t>
                      </a:r>
                      <a:r>
                        <a:rPr lang="en-US" sz="2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.0</a:t>
                      </a:r>
                      <a:r>
                        <a:rPr lang="ru-RU" sz="2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en-US" sz="2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.2020</a:t>
                      </a:r>
                      <a:endParaRPr lang="ru-RU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 Холодоснабжение.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Определение победителя тендера, подписание РТК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15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.0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.2020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 Слаботочные системы.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Определение победителя тендера, подписание РТК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31.07.2020</a:t>
                      </a:r>
                      <a:endParaRPr lang="ru-RU" sz="2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 АСУД.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Определение победителя тендера, подписание РТК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12.10.2020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 Отделка.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Определение победителя тендера, подписание РТК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31.07.2020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 Двери. 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Определение победителя тендера, подписание РТК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11.08.2020</a:t>
                      </a:r>
                      <a:endParaRPr lang="ru-RU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4653136"/>
            <a:ext cx="903649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3898900" algn="l"/>
                <a:tab pos="-3690938" algn="l"/>
                <a:tab pos="-3332163" algn="l"/>
                <a:tab pos="-2971800" algn="l"/>
                <a:tab pos="-2540000" algn="l"/>
                <a:tab pos="-2252663" algn="l"/>
                <a:tab pos="-1893888" algn="l"/>
                <a:tab pos="-1533525" algn="l"/>
              </a:tabLst>
            </a:pPr>
            <a:r>
              <a:rPr lang="ru-RU" sz="2000" dirty="0" smtClean="0">
                <a:ea typeface="Times New Roman" pitchFamily="18" charset="0"/>
                <a:cs typeface="Arial" pitchFamily="34" charset="0"/>
              </a:rPr>
              <a:t>а также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передачи Заказчиком Генподрядчику в монтаж закупаемого и поставляемого Заказчиком вентиляционного оборудования и оборудования холодоснабжения - в срок до 20.09.2020 г. и силового электрооборудования - в срок до 21.09.2020 г.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ОБЯЗАТЕЛЬСТВА ЗАКАЗЧИКА ПО ДС-4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9269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Своевременная передача Рабочей документации «в производство </a:t>
            </a:r>
            <a:r>
              <a:rPr lang="ru-RU" dirty="0" smtClean="0"/>
              <a:t>работ» </a:t>
            </a:r>
            <a:r>
              <a:rPr lang="ru-RU" dirty="0" smtClean="0"/>
              <a:t>(КОМЕТА)</a:t>
            </a:r>
          </a:p>
          <a:p>
            <a:pPr marL="342900" indent="-342900">
              <a:buAutoNum type="arabicPeriod"/>
            </a:pPr>
            <a:r>
              <a:rPr lang="ru-RU" dirty="0" smtClean="0"/>
              <a:t>Своевременное принятие решений по проведенным тендерным процедурам.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ОПРЕДЕЛЕНИЕ ПОБЕДИТЕЛЕЙ ТЕНДЕРОВ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764704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rgbClr val="0070C0"/>
                </a:solidFill>
              </a:rPr>
              <a:t>Тендер на строительство систем </a:t>
            </a:r>
            <a:r>
              <a:rPr lang="ru-RU" dirty="0" err="1" smtClean="0">
                <a:solidFill>
                  <a:srgbClr val="0070C0"/>
                </a:solidFill>
              </a:rPr>
              <a:t>общеобменной</a:t>
            </a:r>
            <a:r>
              <a:rPr lang="ru-RU" dirty="0" smtClean="0">
                <a:solidFill>
                  <a:srgbClr val="0070C0"/>
                </a:solidFill>
              </a:rPr>
              <a:t> и противопожарной сигнализации.</a:t>
            </a:r>
          </a:p>
          <a:p>
            <a:pPr marL="342900" indent="-342900"/>
            <a:r>
              <a:rPr lang="ru-RU" dirty="0" smtClean="0"/>
              <a:t>Срок проведения: начало - 27.12.2018, предложение о победителе – 15.01.2020.</a:t>
            </a:r>
          </a:p>
          <a:p>
            <a:pPr marL="342900" indent="-342900"/>
            <a:r>
              <a:rPr lang="ru-RU" dirty="0" smtClean="0"/>
              <a:t>Срок выполнения работ  9-12 месяцев.</a:t>
            </a:r>
          </a:p>
          <a:p>
            <a:pPr marL="342900" indent="-342900"/>
            <a:r>
              <a:rPr lang="ru-RU" dirty="0" smtClean="0"/>
              <a:t>Стоимость работ по тендеру без основного оборудования: 193 млн.руб.</a:t>
            </a:r>
          </a:p>
          <a:p>
            <a:pPr marL="342900" indent="-342900"/>
            <a:r>
              <a:rPr lang="ru-RU" dirty="0" smtClean="0"/>
              <a:t>Готовность Рабочей документации, включая подбор основного оборудования 85%</a:t>
            </a:r>
          </a:p>
          <a:p>
            <a:r>
              <a:rPr lang="ru-RU" dirty="0" smtClean="0"/>
              <a:t>Закупка основного оборудования (</a:t>
            </a:r>
            <a:r>
              <a:rPr lang="en-US" dirty="0" smtClean="0"/>
              <a:t>VBW, </a:t>
            </a:r>
            <a:r>
              <a:rPr lang="ru-RU" dirty="0" smtClean="0"/>
              <a:t>Польша) – ОИЯИ. </a:t>
            </a:r>
            <a:endParaRPr lang="ru-RU" dirty="0" smtClean="0"/>
          </a:p>
          <a:p>
            <a:r>
              <a:rPr lang="ru-RU" dirty="0" smtClean="0"/>
              <a:t>К </a:t>
            </a:r>
            <a:r>
              <a:rPr lang="ru-RU" dirty="0" smtClean="0"/>
              <a:t>настоящему времени закуплено 4 </a:t>
            </a:r>
            <a:r>
              <a:rPr lang="ru-RU" dirty="0" err="1" smtClean="0"/>
              <a:t>вент.установки</a:t>
            </a:r>
            <a:r>
              <a:rPr lang="ru-RU" dirty="0" smtClean="0"/>
              <a:t> (для павильона </a:t>
            </a:r>
            <a:r>
              <a:rPr lang="en-US" dirty="0" smtClean="0"/>
              <a:t>MPD</a:t>
            </a:r>
            <a:r>
              <a:rPr lang="ru-RU" dirty="0" smtClean="0"/>
              <a:t>) из </a:t>
            </a:r>
            <a:r>
              <a:rPr lang="ru-RU" dirty="0" smtClean="0"/>
              <a:t>230.</a:t>
            </a:r>
            <a:endParaRPr lang="ru-RU" dirty="0" smtClean="0"/>
          </a:p>
          <a:p>
            <a:r>
              <a:rPr lang="ru-RU" dirty="0" smtClean="0"/>
              <a:t>ОКС проводит анализ сметной документации ЗАО «КОМЕТА» (получена 25.05.2020).</a:t>
            </a:r>
          </a:p>
          <a:p>
            <a:pPr marL="342900" indent="-342900"/>
            <a:endParaRPr lang="ru-RU" dirty="0" smtClean="0"/>
          </a:p>
          <a:p>
            <a:pPr marL="342900" indent="-342900">
              <a:buAutoNum type="arabicPeriod" startAt="2"/>
            </a:pPr>
            <a:r>
              <a:rPr lang="ru-RU" dirty="0" smtClean="0">
                <a:solidFill>
                  <a:srgbClr val="0070C0"/>
                </a:solidFill>
              </a:rPr>
              <a:t>Тендер на строительство системы холодоснабжения и </a:t>
            </a:r>
            <a:r>
              <a:rPr lang="ru-RU" dirty="0" err="1" smtClean="0">
                <a:solidFill>
                  <a:srgbClr val="0070C0"/>
                </a:solidFill>
              </a:rPr>
              <a:t>водоохлаждения</a:t>
            </a:r>
            <a:r>
              <a:rPr lang="ru-RU" dirty="0" smtClean="0">
                <a:solidFill>
                  <a:srgbClr val="0070C0"/>
                </a:solidFill>
              </a:rPr>
              <a:t> ЭФО.</a:t>
            </a:r>
          </a:p>
          <a:p>
            <a:pPr marL="342900" indent="-342900"/>
            <a:r>
              <a:rPr lang="ru-RU" dirty="0" smtClean="0"/>
              <a:t>Срок проведения: начало – 22.01.2019, предложение о победителе – 14.08.2019.</a:t>
            </a:r>
          </a:p>
          <a:p>
            <a:pPr marL="342900" indent="-342900"/>
            <a:r>
              <a:rPr lang="ru-RU" dirty="0" smtClean="0"/>
              <a:t>Срок выполнения работ 6-8 месяцев. </a:t>
            </a:r>
          </a:p>
          <a:p>
            <a:pPr marL="342900" indent="-342900"/>
            <a:r>
              <a:rPr lang="ru-RU" dirty="0" smtClean="0"/>
              <a:t>Стоимость работ по тендеру без основного оборудования: 495 млн.руб.</a:t>
            </a:r>
          </a:p>
          <a:p>
            <a:pPr marL="342900" indent="-342900"/>
            <a:r>
              <a:rPr lang="ru-RU" dirty="0" smtClean="0"/>
              <a:t>Стоимость работ по смете ЗАО «КОМЕТА</a:t>
            </a:r>
            <a:r>
              <a:rPr lang="ru-RU" dirty="0" smtClean="0"/>
              <a:t>»: </a:t>
            </a:r>
            <a:r>
              <a:rPr lang="ru-RU" dirty="0" smtClean="0"/>
              <a:t>368 млн.руб.</a:t>
            </a:r>
          </a:p>
          <a:p>
            <a:r>
              <a:rPr lang="ru-RU" dirty="0" smtClean="0"/>
              <a:t>Проведены дополнительные переговоры с потенциальным победителем тендера с целью уменьшения стоимости на основании сметного расчета ОКС (09.07.20</a:t>
            </a:r>
            <a:r>
              <a:rPr lang="ru-RU" dirty="0" smtClean="0"/>
              <a:t>).</a:t>
            </a:r>
            <a:endParaRPr lang="ru-RU" dirty="0" smtClean="0"/>
          </a:p>
          <a:p>
            <a:pPr marL="342900" indent="-342900"/>
            <a:r>
              <a:rPr lang="ru-RU" dirty="0" smtClean="0"/>
              <a:t>Готовность Рабочей документации, включая подбор основного оборудования 100%</a:t>
            </a:r>
          </a:p>
          <a:p>
            <a:pPr marL="342900" indent="-342900"/>
            <a:r>
              <a:rPr lang="ru-RU" dirty="0" smtClean="0"/>
              <a:t>Закупка основного оборудования (</a:t>
            </a:r>
            <a:r>
              <a:rPr lang="en-US" dirty="0" smtClean="0"/>
              <a:t>Daikin, LU-WE, </a:t>
            </a:r>
            <a:r>
              <a:rPr lang="ru-RU" dirty="0" smtClean="0"/>
              <a:t>Италия) – ОИЯИ.</a:t>
            </a:r>
          </a:p>
          <a:p>
            <a:pPr marL="342900" indent="-342900"/>
            <a:r>
              <a:rPr lang="ru-RU" dirty="0" smtClean="0"/>
              <a:t>К настоящему времени завершена тендерная процедура (Протокол ЦЗК от 10.07.2020).</a:t>
            </a:r>
          </a:p>
          <a:p>
            <a:pPr marL="342900" indent="-342900"/>
            <a:r>
              <a:rPr lang="ru-RU" dirty="0" smtClean="0"/>
              <a:t>Поставщик: ООО «ДАИЧИ», стоимость </a:t>
            </a:r>
            <a:r>
              <a:rPr lang="en-US" dirty="0" smtClean="0"/>
              <a:t>1 541 113,64 EUR</a:t>
            </a:r>
            <a:r>
              <a:rPr lang="ru-RU" dirty="0" smtClean="0"/>
              <a:t>, срок поставки 12 недель</a:t>
            </a:r>
            <a:r>
              <a:rPr lang="ru-RU" dirty="0" smtClean="0"/>
              <a:t>.</a:t>
            </a:r>
            <a:endParaRPr lang="ru-RU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ОПРЕДЕЛЕНИЕ ПОБЕДИТЕЛЕЙ ТЕНДЕРОВ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80728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 Тендер на строительство слаботочных систем (</a:t>
            </a:r>
            <a:r>
              <a:rPr lang="ru-RU" dirty="0" err="1" smtClean="0"/>
              <a:t>СБиС</a:t>
            </a:r>
            <a:r>
              <a:rPr lang="ru-RU" dirty="0" smtClean="0"/>
              <a:t>, СС, ПС).</a:t>
            </a:r>
          </a:p>
          <a:p>
            <a:r>
              <a:rPr lang="ru-RU" dirty="0" smtClean="0"/>
              <a:t>Срок проведения: начало 20.03.2020, первый тур переговоров 08.07.2020.</a:t>
            </a:r>
          </a:p>
          <a:p>
            <a:r>
              <a:rPr lang="ru-RU" dirty="0" smtClean="0"/>
              <a:t>Ориентировочная стоимость  110 млн.руб.</a:t>
            </a:r>
          </a:p>
          <a:p>
            <a:r>
              <a:rPr lang="ru-RU" i="1" dirty="0" smtClean="0">
                <a:solidFill>
                  <a:srgbClr val="FF0000"/>
                </a:solidFill>
              </a:rPr>
              <a:t>Требуется принятие решения о строительстве системы АСРК (ШТРАБАГ или ОИЯИ).</a:t>
            </a:r>
          </a:p>
          <a:p>
            <a:r>
              <a:rPr lang="ru-RU" i="1" dirty="0" smtClean="0">
                <a:solidFill>
                  <a:srgbClr val="FF0000"/>
                </a:solidFill>
              </a:rPr>
              <a:t>Ориентировочная стоимость  8</a:t>
            </a:r>
            <a:r>
              <a:rPr lang="ru-RU" i="1" dirty="0" smtClean="0">
                <a:solidFill>
                  <a:srgbClr val="FF0000"/>
                </a:solidFill>
              </a:rPr>
              <a:t>0 </a:t>
            </a:r>
            <a:r>
              <a:rPr lang="ru-RU" i="1" dirty="0" smtClean="0">
                <a:solidFill>
                  <a:srgbClr val="FF0000"/>
                </a:solidFill>
              </a:rPr>
              <a:t>млн.руб.</a:t>
            </a:r>
          </a:p>
          <a:p>
            <a:endParaRPr lang="ru-RU" dirty="0" smtClean="0"/>
          </a:p>
          <a:p>
            <a:r>
              <a:rPr lang="ru-RU" dirty="0" smtClean="0"/>
              <a:t>4. Тендер на выполнение полного комплекса общестроительных работ по отделке внутренних помещений коллайдера.</a:t>
            </a:r>
          </a:p>
          <a:p>
            <a:r>
              <a:rPr lang="ru-RU" dirty="0" smtClean="0"/>
              <a:t>Срок проведения: начало 17.04.2020, второй тур переговоров 10-13.07.2020.</a:t>
            </a:r>
          </a:p>
          <a:p>
            <a:r>
              <a:rPr lang="ru-RU" dirty="0" smtClean="0"/>
              <a:t>Ориентировочная стоимость  300 млн.руб</a:t>
            </a:r>
            <a:r>
              <a:rPr lang="ru-RU" dirty="0" smtClean="0"/>
              <a:t>. Возможен выбор нескольких субподрядчиков.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 smtClean="0"/>
              <a:t>5.</a:t>
            </a:r>
            <a:r>
              <a:rPr lang="ru-RU" dirty="0" smtClean="0"/>
              <a:t> Тендер на строительство автоматизированной системы управления и диспетчеризации</a:t>
            </a:r>
          </a:p>
          <a:p>
            <a:r>
              <a:rPr lang="ru-RU" dirty="0" smtClean="0"/>
              <a:t>После выпуска рабочей документации (октябрь 2020).</a:t>
            </a:r>
          </a:p>
          <a:p>
            <a:endParaRPr lang="ru-RU" dirty="0" smtClean="0"/>
          </a:p>
          <a:p>
            <a:r>
              <a:rPr lang="ru-RU" dirty="0" smtClean="0"/>
              <a:t>6.  Тендер на поставку и монтаж дверей (июль 2020).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ДОПОЛНИТЕЛЬНОЕ СОГЛАШЕНИЕ №5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48680"/>
            <a:ext cx="9144001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Дополнительное соглашение №5 должно включать в себя: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 сроки выполнения каждого этапа;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 стоимость каждого этапа;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 полную стоимость Договора (максимально гарантированная цена);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 новую формулу определения стоимости, предполагающую исключение статьи «содержание персонала».</a:t>
            </a:r>
          </a:p>
          <a:p>
            <a:endParaRPr lang="ru-RU" dirty="0" smtClean="0"/>
          </a:p>
          <a:p>
            <a:r>
              <a:rPr lang="ru-RU" sz="2000" b="1" dirty="0" smtClean="0">
                <a:solidFill>
                  <a:srgbClr val="FF0000"/>
                </a:solidFill>
              </a:rPr>
              <a:t>Полная стоимость Договора (письмо </a:t>
            </a:r>
            <a:r>
              <a:rPr lang="en-US" sz="2000" b="1" u="sng" dirty="0" smtClean="0">
                <a:solidFill>
                  <a:srgbClr val="FF0000"/>
                </a:solidFill>
              </a:rPr>
              <a:t>NICA-1-0410-20 </a:t>
            </a:r>
            <a:r>
              <a:rPr lang="ru-RU" sz="2000" b="1" u="sng" dirty="0" smtClean="0">
                <a:solidFill>
                  <a:srgbClr val="FF0000"/>
                </a:solidFill>
              </a:rPr>
              <a:t>от 03.03.20</a:t>
            </a:r>
            <a:r>
              <a:rPr lang="ru-RU" sz="2000" b="1" dirty="0" smtClean="0">
                <a:solidFill>
                  <a:srgbClr val="FF0000"/>
                </a:solidFill>
              </a:rPr>
              <a:t>)  -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7,299 млрд.руб., </a:t>
            </a:r>
          </a:p>
          <a:p>
            <a:endParaRPr lang="ru-RU" sz="2000" b="1" dirty="0" smtClean="0">
              <a:solidFill>
                <a:srgbClr val="FF0000"/>
              </a:solidFill>
            </a:endParaRPr>
          </a:p>
          <a:p>
            <a:r>
              <a:rPr lang="ru-RU" sz="2000" b="1" dirty="0" smtClean="0">
                <a:solidFill>
                  <a:srgbClr val="FF0000"/>
                </a:solidFill>
              </a:rPr>
              <a:t>включая вознаграждение Генподрядчика в размере 16,35%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В предоставленный расчет </a:t>
            </a:r>
            <a:r>
              <a:rPr lang="ru-RU" sz="2000" b="1" u="sng" dirty="0" smtClean="0">
                <a:solidFill>
                  <a:srgbClr val="FF0000"/>
                </a:solidFill>
              </a:rPr>
              <a:t>не входит: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FF0000"/>
                </a:solidFill>
              </a:rPr>
              <a:t>  технологические решения, включая </a:t>
            </a:r>
            <a:r>
              <a:rPr lang="ru-RU" sz="2000" b="1" dirty="0" smtClean="0">
                <a:solidFill>
                  <a:srgbClr val="FF0000"/>
                </a:solidFill>
              </a:rPr>
              <a:t>АСРК;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FF0000"/>
                </a:solidFill>
              </a:rPr>
              <a:t>  система охлаждения </a:t>
            </a:r>
            <a:r>
              <a:rPr lang="ru-RU" sz="2000" b="1" dirty="0" err="1" smtClean="0">
                <a:solidFill>
                  <a:srgbClr val="FF0000"/>
                </a:solidFill>
              </a:rPr>
              <a:t>обессоленой</a:t>
            </a:r>
            <a:r>
              <a:rPr lang="ru-RU" sz="2000" b="1" dirty="0" smtClean="0">
                <a:solidFill>
                  <a:srgbClr val="FF0000"/>
                </a:solidFill>
              </a:rPr>
              <a:t> водой;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FF0000"/>
                </a:solidFill>
              </a:rPr>
              <a:t>  система снабжения сжатым воздухом;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FF0000"/>
                </a:solidFill>
              </a:rPr>
              <a:t>  поставка инженерного оборудования (холодоснабжение, вентиляция и т.д.)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58924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СРОК СОГЛАСОВАНИЯ И ПОДПИСАНИЯ ДОП.СОГЛАШЕНИЯ №5 – 01 октября 2020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оформлении в СЭД находится Доп.соглашение № 3.2, регулирующее особый механизм зачета аванса при оплате работ из средств РФ (фасад, кровля, инженерные системы).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МЕРОПРИЯТИЯ ПО УСКОРЕНИЮ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29" y="764704"/>
            <a:ext cx="9138271" cy="5975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основании Протокола совещания по вопросу взаимодействия ОИЯИ и АО «ШТРАБАГ»</a:t>
            </a:r>
            <a:r>
              <a:rPr lang="ru-RU" dirty="0" smtClean="0"/>
              <a:t> </a:t>
            </a:r>
            <a:r>
              <a:rPr lang="ru-RU" dirty="0" smtClean="0"/>
              <a:t>от 26.06.2020, утвержденного первым вице-директором ОИЯИ:</a:t>
            </a:r>
          </a:p>
          <a:p>
            <a:pPr>
              <a:spcBef>
                <a:spcPts val="1000"/>
              </a:spcBef>
            </a:pPr>
            <a:r>
              <a:rPr lang="ru-RU" dirty="0" smtClean="0"/>
              <a:t>1. Проведен ряд переговоров с ЗАО «КОМЕТА» по вопросам обеспечения Генеральным проектировщиком своевременных сроков сдачи РД и присутствия авторского надзора на строительной площадке не менее 3-х дней в неделю.</a:t>
            </a:r>
          </a:p>
          <a:p>
            <a:pPr>
              <a:spcBef>
                <a:spcPts val="1000"/>
              </a:spcBef>
            </a:pPr>
            <a:r>
              <a:rPr lang="ru-RU" dirty="0" smtClean="0"/>
              <a:t>На согласовании в ОИЯИ находится Дополнительное соглашение № 12 к Договору между ОИЯИ, ЗАО «КОМЕТА» и АО «ШТРАБАГ» на выполнение работ на разработку РД и Технический аудит, согласно которому </a:t>
            </a:r>
            <a:r>
              <a:rPr lang="ru-RU" dirty="0" smtClean="0">
                <a:solidFill>
                  <a:srgbClr val="FF0000"/>
                </a:solidFill>
              </a:rPr>
              <a:t>Срок окончания разработки РД – 30.10.2020.</a:t>
            </a:r>
          </a:p>
          <a:p>
            <a:pPr>
              <a:spcBef>
                <a:spcPts val="1000"/>
              </a:spcBef>
            </a:pPr>
            <a:r>
              <a:rPr lang="ru-RU" dirty="0" smtClean="0"/>
              <a:t>2. С 15.07.2020 все свое рабочего время должны находиться на строительной площадке и заниматься исключительно объектом «Комплекс </a:t>
            </a:r>
            <a:r>
              <a:rPr lang="en-US" dirty="0" smtClean="0"/>
              <a:t>NICA</a:t>
            </a:r>
            <a:r>
              <a:rPr lang="ru-RU" dirty="0" smtClean="0"/>
              <a:t>»: </a:t>
            </a:r>
          </a:p>
          <a:p>
            <a:pPr>
              <a:spcBef>
                <a:spcPts val="1000"/>
              </a:spcBef>
            </a:pPr>
            <a:r>
              <a:rPr lang="ru-RU" dirty="0" smtClean="0"/>
              <a:t>главный </a:t>
            </a:r>
            <a:r>
              <a:rPr lang="ru-RU" dirty="0" smtClean="0"/>
              <a:t>инженер ОКС </a:t>
            </a:r>
            <a:r>
              <a:rPr lang="ru-RU" dirty="0" smtClean="0"/>
              <a:t> (организация строительного контроля);</a:t>
            </a:r>
          </a:p>
          <a:p>
            <a:pPr>
              <a:spcBef>
                <a:spcPts val="1000"/>
              </a:spcBef>
            </a:pPr>
            <a:r>
              <a:rPr lang="ru-RU" dirty="0" smtClean="0"/>
              <a:t>инженер-сметчик </a:t>
            </a:r>
            <a:r>
              <a:rPr lang="ru-RU" dirty="0" smtClean="0"/>
              <a:t>ОКС </a:t>
            </a:r>
            <a:r>
              <a:rPr lang="ru-RU" dirty="0" smtClean="0"/>
              <a:t>(обеспечение сравнительного анализа коммерческих предложений АО «ШТРАБАГ» со сметными расценками).</a:t>
            </a:r>
          </a:p>
          <a:p>
            <a:pPr>
              <a:spcBef>
                <a:spcPts val="1000"/>
              </a:spcBef>
            </a:pPr>
            <a:r>
              <a:rPr lang="ru-RU" dirty="0" smtClean="0"/>
              <a:t>3. С 15.07.2020 не менее половины своего рабочего времени должен </a:t>
            </a:r>
            <a:r>
              <a:rPr lang="ru-RU" dirty="0" smtClean="0"/>
              <a:t>находиться на строительной площадке </a:t>
            </a:r>
            <a:r>
              <a:rPr lang="ru-RU" dirty="0" smtClean="0"/>
              <a:t>заместитель главного инженера (координация работ).</a:t>
            </a:r>
          </a:p>
          <a:p>
            <a:pPr>
              <a:spcBef>
                <a:spcPts val="1000"/>
              </a:spcBef>
            </a:pPr>
            <a:r>
              <a:rPr lang="ru-RU" dirty="0" smtClean="0"/>
              <a:t>4. Предложение: проведение отдельного еженедельного оперативного совещания с АО «ШТРАБАГ» по планируемым на неделю работам и контролю за их выполнением (каждую пятницу в 10:00 в строительном городке АО «ШТРАБАГ»).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ОБЩЕСТРОИТЕЛЬНЫЕ РАБОТЫ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92968998"/>
              </p:ext>
            </p:extLst>
          </p:nvPr>
        </p:nvGraphicFramePr>
        <p:xfrm>
          <a:off x="611559" y="692696"/>
          <a:ext cx="7560841" cy="5339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585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476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2148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2912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4567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#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Вид работ</a:t>
                      </a:r>
                      <a:endParaRPr lang="ru-RU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Объем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Выполнение</a:t>
                      </a:r>
                      <a:r>
                        <a:rPr lang="en-US" sz="2000" dirty="0" smtClean="0"/>
                        <a:t>,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/>
                        <a:t>%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7579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1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Земляные работы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</a:rPr>
                        <a:t>м</a:t>
                      </a:r>
                      <a:r>
                        <a:rPr lang="ru-RU" sz="2000" baseline="30000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ru-RU" sz="2000" baseline="30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</a:rPr>
                        <a:t>65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</a:rPr>
                        <a:t>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94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7579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2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Благоустройство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</a:rPr>
                        <a:t>м</a:t>
                      </a:r>
                      <a:r>
                        <a:rPr lang="ru-RU" sz="2000" baseline="30000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ru-RU" sz="2000" baseline="30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</a:rPr>
                        <a:t>46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</a:rPr>
                        <a:t>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7579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3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Бетонные</a:t>
                      </a: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</a:rPr>
                        <a:t> работы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</a:rPr>
                        <a:t>м</a:t>
                      </a:r>
                      <a:r>
                        <a:rPr lang="ru-RU" sz="2000" baseline="30000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ru-RU" sz="2000" baseline="30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65000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95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7579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4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Металлические конструкции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solidFill>
                            <a:srgbClr val="002060"/>
                          </a:solidFill>
                        </a:rPr>
                        <a:t>тн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</a:rPr>
                        <a:t>3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</a:rPr>
                        <a:t>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86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7579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5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Сваи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шт.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5 140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100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7579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6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Фасад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aseline="0" dirty="0">
                          <a:solidFill>
                            <a:srgbClr val="002060"/>
                          </a:solidFill>
                        </a:rPr>
                        <a:t>м</a:t>
                      </a:r>
                      <a:r>
                        <a:rPr lang="ru-RU" sz="2000" baseline="30000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ru-RU" sz="2000" baseline="30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</a:rPr>
                        <a:t>25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</a:rPr>
                        <a:t>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17579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7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Кровля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</a:rPr>
                        <a:t>м</a:t>
                      </a:r>
                      <a:r>
                        <a:rPr lang="en-US" sz="2000" baseline="30000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ru-RU" sz="2000" baseline="30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2060"/>
                          </a:solidFill>
                        </a:rPr>
                        <a:t>20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</a:rPr>
                        <a:t>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50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1757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8.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Перегородки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</a:rPr>
                        <a:t>м</a:t>
                      </a:r>
                      <a:r>
                        <a:rPr lang="en-US" sz="2000" baseline="30000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ru-RU" sz="2000" baseline="30000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17000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30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1757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9.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Стены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</a:rPr>
                        <a:t>м</a:t>
                      </a:r>
                      <a:r>
                        <a:rPr lang="ru-RU" sz="2000" baseline="30000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2500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15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1757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10.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Отделка (стены)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</a:rPr>
                        <a:t>м</a:t>
                      </a:r>
                      <a:r>
                        <a:rPr lang="en-US" sz="2000" baseline="30000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ru-RU" sz="2000" baseline="30000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52000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1757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11.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Отделка (полы и потолки)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</a:rPr>
                        <a:t>м</a:t>
                      </a:r>
                      <a:r>
                        <a:rPr lang="en-US" sz="2000" baseline="30000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ru-RU" sz="2000" baseline="30000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27600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РАБОТЫ В ПАВИЛЬОНЕ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MPD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2068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AutoNum type="arabicPeriod"/>
            </a:pPr>
            <a:r>
              <a:rPr lang="ru-RU" dirty="0" smtClean="0"/>
              <a:t> ШТРАБАГ запрошены коммерческие предложения на выполнение работ по монтажу 4-х </a:t>
            </a:r>
            <a:r>
              <a:rPr lang="ru-RU" dirty="0" err="1" smtClean="0"/>
              <a:t>вент.установок</a:t>
            </a:r>
            <a:r>
              <a:rPr lang="ru-RU" dirty="0" smtClean="0"/>
              <a:t> для обеспечения климатических условий в павильоне </a:t>
            </a:r>
            <a:r>
              <a:rPr lang="en-US" dirty="0" smtClean="0"/>
              <a:t>MPD</a:t>
            </a:r>
            <a:r>
              <a:rPr lang="ru-RU" dirty="0" smtClean="0"/>
              <a:t>. </a:t>
            </a:r>
          </a:p>
          <a:p>
            <a:pPr marL="342900" indent="-342900"/>
            <a:r>
              <a:rPr lang="ru-RU" dirty="0" smtClean="0"/>
              <a:t>Ответ ожидается 14.07.20.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844824"/>
            <a:ext cx="55081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 Эпоксидные полы. </a:t>
            </a:r>
          </a:p>
          <a:p>
            <a:r>
              <a:rPr lang="ru-RU" dirty="0" smtClean="0"/>
              <a:t>Срыв сроков производства работ, приостановка </a:t>
            </a:r>
            <a:endParaRPr lang="ru-RU" dirty="0" smtClean="0"/>
          </a:p>
          <a:p>
            <a:r>
              <a:rPr lang="ru-RU" dirty="0" smtClean="0"/>
              <a:t>работ </a:t>
            </a:r>
            <a:r>
              <a:rPr lang="ru-RU" dirty="0" smtClean="0"/>
              <a:t>по причине выявления дефектов.</a:t>
            </a:r>
          </a:p>
          <a:p>
            <a:r>
              <a:rPr lang="ru-RU" dirty="0" smtClean="0"/>
              <a:t>13.07.20 получено заключение от производителя покрытия компании </a:t>
            </a:r>
            <a:r>
              <a:rPr lang="en-US" dirty="0" err="1" smtClean="0"/>
              <a:t>Sika</a:t>
            </a:r>
            <a:r>
              <a:rPr lang="en-US" dirty="0" smtClean="0"/>
              <a:t> Deutschland GmbH</a:t>
            </a:r>
            <a:br>
              <a:rPr lang="en-US" dirty="0" smtClean="0"/>
            </a:br>
            <a:r>
              <a:rPr lang="ru-RU" dirty="0" smtClean="0"/>
              <a:t>касательно возможных причин возникновения дефектов: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 такие дефекты возникают у покрытий на водной основе при превышении </a:t>
            </a:r>
            <a:r>
              <a:rPr lang="ru-RU" dirty="0" smtClean="0"/>
              <a:t>рекомендованной </a:t>
            </a:r>
          </a:p>
          <a:p>
            <a:r>
              <a:rPr lang="ru-RU" dirty="0" smtClean="0"/>
              <a:t>толщины </a:t>
            </a:r>
            <a:r>
              <a:rPr lang="ru-RU" dirty="0" smtClean="0"/>
              <a:t>слоя;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 при несоответствующих методах нанесения материала,</a:t>
            </a:r>
          </a:p>
          <a:p>
            <a:r>
              <a:rPr lang="ru-RU" dirty="0" smtClean="0"/>
              <a:t>а также даны рекомендации по устранению выявленных </a:t>
            </a:r>
            <a:r>
              <a:rPr lang="ru-RU" dirty="0" smtClean="0"/>
              <a:t>дефектов.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Принято решение о начале сборки </a:t>
            </a:r>
            <a:r>
              <a:rPr lang="ru-RU" dirty="0" err="1" smtClean="0">
                <a:solidFill>
                  <a:srgbClr val="FF0000"/>
                </a:solidFill>
              </a:rPr>
              <a:t>магнитопровода</a:t>
            </a:r>
            <a:r>
              <a:rPr lang="ru-RU" dirty="0" smtClean="0">
                <a:solidFill>
                  <a:srgbClr val="FF0000"/>
                </a:solidFill>
              </a:rPr>
              <a:t>, начиная  с 13.07.20, не дожидаясь эпоксидного пола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(</a:t>
            </a:r>
            <a:r>
              <a:rPr lang="ru-RU" dirty="0" smtClean="0">
                <a:solidFill>
                  <a:srgbClr val="FF0000"/>
                </a:solidFill>
              </a:rPr>
              <a:t>п</a:t>
            </a:r>
            <a:r>
              <a:rPr lang="ru-RU" dirty="0" smtClean="0">
                <a:solidFill>
                  <a:srgbClr val="FF0000"/>
                </a:solidFill>
              </a:rPr>
              <a:t>исьмо ОИЯИ № 010-32/691 от 10.07.20).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6" descr="IMG_20200710_1127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11551" y="1556792"/>
            <a:ext cx="4032447" cy="3024336"/>
          </a:xfrm>
          <a:prstGeom prst="rect">
            <a:avLst/>
          </a:prstGeom>
        </p:spPr>
      </p:pic>
      <p:pic>
        <p:nvPicPr>
          <p:cNvPr id="9" name="Рисунок 8" descr="Дефект пол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4005064"/>
            <a:ext cx="2304256" cy="276191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11793</TotalTime>
  <Words>1284</Words>
  <Application>Microsoft Office PowerPoint</Application>
  <PresentationFormat>Экран (4:3)</PresentationFormat>
  <Paragraphs>200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Андрей</cp:lastModifiedBy>
  <cp:revision>385</cp:revision>
  <dcterms:created xsi:type="dcterms:W3CDTF">2020-02-11T11:45:16Z</dcterms:created>
  <dcterms:modified xsi:type="dcterms:W3CDTF">2020-07-14T11:00:57Z</dcterms:modified>
</cp:coreProperties>
</file>