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4648" autoAdjust="0"/>
  </p:normalViewPr>
  <p:slideViewPr>
    <p:cSldViewPr snapToGrid="0">
      <p:cViewPr varScale="1">
        <p:scale>
          <a:sx n="72" d="100"/>
          <a:sy n="72" d="100"/>
        </p:scale>
        <p:origin x="134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D3E0-EF71-4DF4-B7EC-FB8317A38DEA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B5CEB-5B51-4443-8A3B-6F50823D7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3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6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6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0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9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1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5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AAED-CE78-4004-B182-5D37C54588D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E43B-140D-4353-B964-05FA9983D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9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398312" y="170355"/>
            <a:ext cx="8621486" cy="642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Заседание Координационного комитета </a:t>
            </a:r>
          </a:p>
          <a:p>
            <a:pPr algn="ctr"/>
            <a:r>
              <a:rPr lang="ru-RU" sz="2400" b="1" dirty="0">
                <a:solidFill>
                  <a:srgbClr val="000066"/>
                </a:solidFill>
              </a:rPr>
              <a:t>мегапроекта «Комплекс NICA»</a:t>
            </a:r>
          </a:p>
          <a:p>
            <a:pPr algn="ctr"/>
            <a:r>
              <a:rPr lang="ru-RU" b="1" dirty="0">
                <a:solidFill>
                  <a:srgbClr val="000066"/>
                </a:solidFill>
              </a:rPr>
              <a:t>14.07.2020  ДМС ОИЯИ</a:t>
            </a:r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ru-RU" sz="2800" b="1" dirty="0">
                <a:solidFill>
                  <a:srgbClr val="000066"/>
                </a:solidFill>
              </a:rPr>
              <a:t>7. Информация о результатах </a:t>
            </a:r>
            <a:r>
              <a:rPr lang="en-US" sz="2800" b="1" dirty="0">
                <a:solidFill>
                  <a:srgbClr val="000066"/>
                </a:solidFill>
              </a:rPr>
              <a:t>XI-</a:t>
            </a:r>
            <a:r>
              <a:rPr lang="ru-RU" sz="2800" b="1" dirty="0">
                <a:solidFill>
                  <a:srgbClr val="000066"/>
                </a:solidFill>
              </a:rPr>
              <a:t>й сессии </a:t>
            </a:r>
            <a:r>
              <a:rPr lang="en-US" sz="2800" b="1" dirty="0">
                <a:solidFill>
                  <a:srgbClr val="000066"/>
                </a:solidFill>
              </a:rPr>
              <a:t>NICA</a:t>
            </a:r>
            <a:r>
              <a:rPr lang="ru-RU" sz="2800" b="1" dirty="0">
                <a:solidFill>
                  <a:srgbClr val="000066"/>
                </a:solidFill>
              </a:rPr>
              <a:t> MAC</a:t>
            </a:r>
          </a:p>
          <a:p>
            <a:pPr algn="ctr"/>
            <a:r>
              <a:rPr lang="ru-RU" sz="2800" b="1" dirty="0">
                <a:solidFill>
                  <a:srgbClr val="000066"/>
                </a:solidFill>
              </a:rPr>
              <a:t>И.Н. Мешков.</a:t>
            </a:r>
          </a:p>
          <a:p>
            <a:endParaRPr lang="ru-RU" sz="800" b="1" dirty="0">
              <a:solidFill>
                <a:srgbClr val="000066"/>
              </a:solidFill>
            </a:endParaRP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0066"/>
                </a:solidFill>
              </a:rPr>
              <a:t>Участвовало: 9 из 12 членов МАС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0066"/>
                </a:solidFill>
              </a:rPr>
              <a:t>Сессия проводилось в режиме видео-конференции 27-29.05.2020</a:t>
            </a:r>
            <a:r>
              <a:rPr lang="en-US" sz="2000" b="1" dirty="0">
                <a:solidFill>
                  <a:srgbClr val="000066"/>
                </a:solidFill>
              </a:rPr>
              <a:t>: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114000"/>
              </a:lnSpc>
            </a:pPr>
            <a:r>
              <a:rPr lang="en-US" sz="2000" b="1" dirty="0">
                <a:solidFill>
                  <a:srgbClr val="000066"/>
                </a:solidFill>
              </a:rPr>
              <a:t>Tokyo - </a:t>
            </a:r>
            <a:r>
              <a:rPr lang="ru-RU" sz="2000" b="1" dirty="0">
                <a:solidFill>
                  <a:srgbClr val="000066"/>
                </a:solidFill>
              </a:rPr>
              <a:t> Новосибирск – Москва</a:t>
            </a:r>
            <a:r>
              <a:rPr lang="en-US" sz="2000" b="1" dirty="0">
                <a:solidFill>
                  <a:srgbClr val="000066"/>
                </a:solidFill>
              </a:rPr>
              <a:t> –</a:t>
            </a:r>
            <a:r>
              <a:rPr lang="ru-RU" sz="2000" b="1" dirty="0">
                <a:solidFill>
                  <a:srgbClr val="000066"/>
                </a:solidFill>
              </a:rPr>
              <a:t>Дубна –</a:t>
            </a:r>
            <a:r>
              <a:rPr lang="en-US" sz="2000" b="1" dirty="0">
                <a:solidFill>
                  <a:srgbClr val="000066"/>
                </a:solidFill>
              </a:rPr>
              <a:t>Darmstadt - Geneva -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r>
              <a:rPr lang="en-US" sz="2000" b="1" dirty="0">
                <a:solidFill>
                  <a:srgbClr val="000066"/>
                </a:solidFill>
              </a:rPr>
              <a:t>Batavia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endParaRPr lang="en-US" sz="2000" b="1" dirty="0">
              <a:solidFill>
                <a:srgbClr val="000066"/>
              </a:solidFill>
            </a:endParaRP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0066"/>
                </a:solidFill>
              </a:rPr>
              <a:t>      (+6 час.)				3 дня с 16:00 до 18:40 </a:t>
            </a:r>
            <a:r>
              <a:rPr lang="ru-RU" sz="2000" b="1" dirty="0" err="1">
                <a:solidFill>
                  <a:srgbClr val="000066"/>
                </a:solidFill>
              </a:rPr>
              <a:t>Моск</a:t>
            </a:r>
            <a:r>
              <a:rPr lang="ru-RU" sz="2000" b="1" dirty="0">
                <a:solidFill>
                  <a:srgbClr val="000066"/>
                </a:solidFill>
              </a:rPr>
              <a:t>. </a:t>
            </a:r>
            <a:r>
              <a:rPr lang="ru-RU" sz="2000" b="1" dirty="0" err="1">
                <a:solidFill>
                  <a:srgbClr val="000066"/>
                </a:solidFill>
              </a:rPr>
              <a:t>вр</a:t>
            </a:r>
            <a:r>
              <a:rPr lang="ru-RU" sz="2000" b="1" dirty="0">
                <a:solidFill>
                  <a:srgbClr val="000066"/>
                </a:solidFill>
              </a:rPr>
              <a:t>.		      (-8 час.)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0066"/>
                </a:solidFill>
              </a:rPr>
              <a:t>Заслушано 12 докладов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0066"/>
                </a:solidFill>
              </a:rPr>
              <a:t>Вопросы и дискуссии заняли </a:t>
            </a:r>
            <a:r>
              <a:rPr lang="ru-RU" sz="2000" b="1" dirty="0" err="1">
                <a:solidFill>
                  <a:srgbClr val="000066"/>
                </a:solidFill>
              </a:rPr>
              <a:t>ок</a:t>
            </a:r>
            <a:r>
              <a:rPr lang="ru-RU" sz="2000" b="1" dirty="0">
                <a:solidFill>
                  <a:srgbClr val="000066"/>
                </a:solidFill>
              </a:rPr>
              <a:t>. 2.5 часов</a:t>
            </a:r>
            <a:endParaRPr lang="en-US" sz="2000" b="1" dirty="0">
              <a:solidFill>
                <a:srgbClr val="000066"/>
              </a:solidFill>
            </a:endParaRPr>
          </a:p>
          <a:p>
            <a:pPr>
              <a:lnSpc>
                <a:spcPct val="114000"/>
              </a:lnSpc>
            </a:pPr>
            <a:endParaRPr lang="ru-RU" sz="800" b="1" dirty="0">
              <a:solidFill>
                <a:srgbClr val="000066"/>
              </a:solidFill>
            </a:endParaRPr>
          </a:p>
          <a:p>
            <a:pPr>
              <a:lnSpc>
                <a:spcPct val="114000"/>
              </a:lnSpc>
            </a:pPr>
            <a:r>
              <a:rPr lang="ru-RU" sz="2000" b="1" i="1" u="sng" dirty="0">
                <a:solidFill>
                  <a:srgbClr val="000066"/>
                </a:solidFill>
              </a:rPr>
              <a:t>Представлено и обсуждалось</a:t>
            </a:r>
            <a:r>
              <a:rPr lang="ru-RU" sz="2000" b="1" i="1" dirty="0">
                <a:solidFill>
                  <a:srgbClr val="000066"/>
                </a:solidFill>
              </a:rPr>
              <a:t>:</a:t>
            </a:r>
          </a:p>
          <a:p>
            <a:pPr algn="just">
              <a:lnSpc>
                <a:spcPct val="114000"/>
              </a:lnSpc>
            </a:pPr>
            <a:r>
              <a:rPr lang="en-US" sz="2000" b="1" dirty="0">
                <a:solidFill>
                  <a:srgbClr val="000066"/>
                </a:solidFill>
              </a:rPr>
              <a:t>I. </a:t>
            </a:r>
            <a:r>
              <a:rPr lang="ru-RU" sz="20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000" b="1" dirty="0">
                <a:solidFill>
                  <a:srgbClr val="000066"/>
                </a:solidFill>
              </a:rPr>
              <a:t>NICA – </a:t>
            </a:r>
            <a:r>
              <a:rPr lang="ru-RU" sz="2000" b="1" dirty="0">
                <a:solidFill>
                  <a:srgbClr val="000066"/>
                </a:solidFill>
              </a:rPr>
              <a:t>проблемы,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>
              <a:lnSpc>
                <a:spcPct val="114000"/>
              </a:lnSpc>
            </a:pPr>
            <a:r>
              <a:rPr lang="en-US" sz="2000" b="1" dirty="0">
                <a:solidFill>
                  <a:srgbClr val="000066"/>
                </a:solidFill>
              </a:rPr>
              <a:t>II. </a:t>
            </a:r>
            <a:r>
              <a:rPr lang="ru-RU" sz="2000" b="1" dirty="0">
                <a:solidFill>
                  <a:srgbClr val="000066"/>
                </a:solidFill>
              </a:rPr>
              <a:t>Организация работ по проекту </a:t>
            </a:r>
            <a:r>
              <a:rPr lang="en-US" sz="2000" b="1" dirty="0">
                <a:solidFill>
                  <a:srgbClr val="000066"/>
                </a:solidFill>
              </a:rPr>
              <a:t>NICA</a:t>
            </a:r>
            <a:endParaRPr lang="ru-RU" sz="2000" b="1" dirty="0">
              <a:solidFill>
                <a:srgbClr val="000066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sz="2000" b="1" dirty="0">
                <a:solidFill>
                  <a:srgbClr val="000066"/>
                </a:solidFill>
              </a:rPr>
              <a:t>III. </a:t>
            </a:r>
            <a:r>
              <a:rPr lang="ru-RU" sz="2000" b="1" dirty="0">
                <a:solidFill>
                  <a:srgbClr val="000066"/>
                </a:solidFill>
              </a:rPr>
              <a:t>Заключение МАС</a:t>
            </a:r>
            <a:r>
              <a:rPr lang="en-US" sz="2000" b="1" dirty="0">
                <a:solidFill>
                  <a:srgbClr val="000066"/>
                </a:solidFill>
              </a:rPr>
              <a:t> (“minutes”)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r>
              <a:rPr lang="en-US" sz="2000" b="1" dirty="0">
                <a:solidFill>
                  <a:srgbClr val="000066"/>
                </a:solidFill>
              </a:rPr>
              <a:t>- </a:t>
            </a:r>
            <a:r>
              <a:rPr lang="ru-RU" sz="2000" b="1" dirty="0">
                <a:solidFill>
                  <a:srgbClr val="000066"/>
                </a:solidFill>
              </a:rPr>
              <a:t>принято по переписке членов МАС</a:t>
            </a:r>
            <a:endParaRPr lang="en-US" sz="2000" b="1" dirty="0">
              <a:solidFill>
                <a:srgbClr val="000066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sz="2000" b="1" dirty="0">
                <a:solidFill>
                  <a:srgbClr val="000066"/>
                </a:solidFill>
              </a:rPr>
              <a:t>IV. “</a:t>
            </a:r>
            <a:r>
              <a:rPr lang="ru-RU" sz="2000" b="1" dirty="0">
                <a:solidFill>
                  <a:srgbClr val="000066"/>
                </a:solidFill>
              </a:rPr>
              <a:t>Новости с фронта</a:t>
            </a:r>
            <a:r>
              <a:rPr lang="en-US" sz="2000" b="1" dirty="0">
                <a:solidFill>
                  <a:srgbClr val="000066"/>
                </a:solidFill>
              </a:rPr>
              <a:t>”</a:t>
            </a:r>
            <a:endParaRPr 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5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41160" y="151179"/>
            <a:ext cx="866167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IV. </a:t>
            </a:r>
            <a:r>
              <a:rPr lang="ru-RU" sz="2400" b="1" dirty="0">
                <a:solidFill>
                  <a:srgbClr val="000066"/>
                </a:solidFill>
              </a:rPr>
              <a:t>Новости с Фронта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endParaRPr lang="ru-RU" sz="800" b="1" dirty="0">
              <a:solidFill>
                <a:srgbClr val="000066"/>
              </a:solidFill>
            </a:endParaRP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По итогам 11-й сессии МАС были предприняты некоторые действия, позволившие продвинуться по нескольким критическим проблемам проектирования коллайдера </a:t>
            </a:r>
            <a:r>
              <a:rPr lang="en-US" sz="2000" b="1" dirty="0">
                <a:solidFill>
                  <a:srgbClr val="000066"/>
                </a:solidFill>
              </a:rPr>
              <a:t>NICA</a:t>
            </a:r>
            <a:r>
              <a:rPr lang="ru-RU" sz="2000" b="1" dirty="0">
                <a:solidFill>
                  <a:srgbClr val="000066"/>
                </a:solidFill>
              </a:rPr>
              <a:t>:</a:t>
            </a:r>
            <a:endParaRPr lang="en-US" sz="20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1) В Ускорительном отделении ЛФВЭ организована «Группа физики пучков», рук. </a:t>
            </a:r>
            <a:r>
              <a:rPr lang="ru-RU" sz="2000" b="1" dirty="0" err="1">
                <a:solidFill>
                  <a:srgbClr val="000066"/>
                </a:solidFill>
              </a:rPr>
              <a:t>С.А.Костромин</a:t>
            </a:r>
            <a:r>
              <a:rPr lang="ru-RU" sz="2000" b="1" dirty="0">
                <a:solidFill>
                  <a:srgbClr val="000066"/>
                </a:solidFill>
              </a:rPr>
              <a:t>, состав – 13 чел. (дополняется в зависимости от решаемых задач);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2) Из состава группы трое – </a:t>
            </a:r>
            <a:r>
              <a:rPr lang="ru-RU" sz="2000" b="1" dirty="0" err="1">
                <a:solidFill>
                  <a:srgbClr val="000066"/>
                </a:solidFill>
              </a:rPr>
              <a:t>А.Филиппов</a:t>
            </a:r>
            <a:r>
              <a:rPr lang="ru-RU" sz="2000" b="1" dirty="0">
                <a:solidFill>
                  <a:srgbClr val="000066"/>
                </a:solidFill>
              </a:rPr>
              <a:t>, </a:t>
            </a:r>
            <a:r>
              <a:rPr lang="ru-RU" sz="2000" b="1" dirty="0" err="1">
                <a:solidFill>
                  <a:srgbClr val="000066"/>
                </a:solidFill>
              </a:rPr>
              <a:t>С.Мельников</a:t>
            </a:r>
            <a:r>
              <a:rPr lang="ru-RU" sz="2000" b="1" dirty="0">
                <a:solidFill>
                  <a:srgbClr val="000066"/>
                </a:solidFill>
              </a:rPr>
              <a:t>, </a:t>
            </a:r>
            <a:r>
              <a:rPr lang="ru-RU" sz="2000" b="1" dirty="0" err="1">
                <a:solidFill>
                  <a:srgbClr val="000066"/>
                </a:solidFill>
              </a:rPr>
              <a:t>М.Шандов</a:t>
            </a:r>
            <a:r>
              <a:rPr lang="ru-RU" sz="2000" b="1" dirty="0">
                <a:solidFill>
                  <a:srgbClr val="000066"/>
                </a:solidFill>
              </a:rPr>
              <a:t> приступили под руководством </a:t>
            </a:r>
            <a:r>
              <a:rPr lang="ru-RU" sz="2000" b="1" dirty="0" err="1">
                <a:solidFill>
                  <a:srgbClr val="000066"/>
                </a:solidFill>
              </a:rPr>
              <a:t>Д.Н.Шатилова</a:t>
            </a:r>
            <a:r>
              <a:rPr lang="ru-RU" sz="2000" b="1" dirty="0">
                <a:solidFill>
                  <a:srgbClr val="000066"/>
                </a:solidFill>
              </a:rPr>
              <a:t> (ИЯФ им. Будкера) к изучению современных программ численного моделирования динамики пучков в коллайдерах; все четверо получили «учётные записи» и приступили к освоению работы на Суперкомпьютере «Говорун» (ЛИТ, </a:t>
            </a:r>
            <a:r>
              <a:rPr lang="ru-RU" sz="2000" b="1" dirty="0" err="1">
                <a:solidFill>
                  <a:srgbClr val="000066"/>
                </a:solidFill>
              </a:rPr>
              <a:t>Т.А.Стриж</a:t>
            </a:r>
            <a:r>
              <a:rPr lang="ru-RU" sz="2000" b="1" dirty="0">
                <a:solidFill>
                  <a:srgbClr val="000066"/>
                </a:solidFill>
              </a:rPr>
              <a:t>);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3) Достигнута договорённость с координатором группы ЦЕРН, занимающейся проблемами коллимации пучков в </a:t>
            </a:r>
            <a:r>
              <a:rPr lang="en-US" sz="2000" b="1" dirty="0">
                <a:solidFill>
                  <a:srgbClr val="000066"/>
                </a:solidFill>
              </a:rPr>
              <a:t>LHC</a:t>
            </a:r>
            <a:r>
              <a:rPr lang="ru-RU" sz="2000" b="1" dirty="0">
                <a:solidFill>
                  <a:srgbClr val="000066"/>
                </a:solidFill>
              </a:rPr>
              <a:t>,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 Элеонорой Белли об участии сотрудников УО ЛФВЭ (</a:t>
            </a:r>
            <a:r>
              <a:rPr lang="ru-RU" sz="2000" b="1" dirty="0" err="1">
                <a:solidFill>
                  <a:srgbClr val="000066"/>
                </a:solidFill>
              </a:rPr>
              <a:t>О.Козлов</a:t>
            </a:r>
            <a:r>
              <a:rPr lang="ru-RU" sz="2000" b="1" dirty="0">
                <a:solidFill>
                  <a:srgbClr val="000066"/>
                </a:solidFill>
              </a:rPr>
              <a:t>) в видео-конференциях группы; в дальнейшем предполагается воспользоваться возможностью экспертизы этой группой проекта коллимации пучка в коллайдере </a:t>
            </a:r>
            <a:r>
              <a:rPr lang="en-US" sz="2000" b="1" dirty="0">
                <a:solidFill>
                  <a:srgbClr val="000066"/>
                </a:solidFill>
              </a:rPr>
              <a:t>NICA</a:t>
            </a:r>
            <a:r>
              <a:rPr lang="ru-RU" sz="2000" b="1" dirty="0">
                <a:solidFill>
                  <a:srgbClr val="000066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В состав </a:t>
            </a:r>
            <a:r>
              <a:rPr lang="en-US" sz="2000" b="1" dirty="0">
                <a:solidFill>
                  <a:srgbClr val="000066"/>
                </a:solidFill>
              </a:rPr>
              <a:t>NICA </a:t>
            </a:r>
            <a:r>
              <a:rPr lang="ru-RU" sz="2000" b="1" dirty="0">
                <a:solidFill>
                  <a:srgbClr val="000066"/>
                </a:solidFill>
              </a:rPr>
              <a:t>МАС Дирекцией Института приглашены два специалиста по методам охлаждения и ускорительной технике </a:t>
            </a:r>
            <a:r>
              <a:rPr lang="en-US" sz="2000" b="1" dirty="0">
                <a:solidFill>
                  <a:srgbClr val="000066"/>
                </a:solidFill>
              </a:rPr>
              <a:t>Dr. Sergei </a:t>
            </a:r>
            <a:r>
              <a:rPr lang="en-US" sz="2000" b="1" dirty="0" err="1">
                <a:solidFill>
                  <a:srgbClr val="000066"/>
                </a:solidFill>
              </a:rPr>
              <a:t>Nagaitsev</a:t>
            </a:r>
            <a:r>
              <a:rPr lang="en-US" sz="2000" b="1" dirty="0">
                <a:solidFill>
                  <a:srgbClr val="000066"/>
                </a:solidFill>
              </a:rPr>
              <a:t> (Fermilab) </a:t>
            </a:r>
            <a:r>
              <a:rPr lang="ru-RU" sz="2000" b="1" dirty="0">
                <a:solidFill>
                  <a:srgbClr val="000066"/>
                </a:solidFill>
              </a:rPr>
              <a:t>и </a:t>
            </a:r>
            <a:r>
              <a:rPr lang="en-US" sz="2000" b="1" dirty="0">
                <a:solidFill>
                  <a:srgbClr val="000066"/>
                </a:solidFill>
              </a:rPr>
              <a:t>Dr. </a:t>
            </a:r>
            <a:r>
              <a:rPr lang="en-US" sz="2000" b="1" dirty="0" err="1">
                <a:solidFill>
                  <a:srgbClr val="000066"/>
                </a:solidFill>
              </a:rPr>
              <a:t>Fridholm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en-US" sz="2000" b="1" dirty="0" err="1">
                <a:solidFill>
                  <a:srgbClr val="000066"/>
                </a:solidFill>
              </a:rPr>
              <a:t>Caspers</a:t>
            </a:r>
            <a:r>
              <a:rPr lang="en-US" sz="2000" b="1" dirty="0">
                <a:solidFill>
                  <a:srgbClr val="000066"/>
                </a:solidFill>
              </a:rPr>
              <a:t> (CERN).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endParaRPr lang="en-U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7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AD120C-EAD6-4A22-ABF7-725FFF80DBD8}"/>
              </a:ext>
            </a:extLst>
          </p:cNvPr>
          <p:cNvSpPr txBox="1"/>
          <p:nvPr/>
        </p:nvSpPr>
        <p:spPr>
          <a:xfrm>
            <a:off x="2328530" y="2541181"/>
            <a:ext cx="483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6093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41160" y="181957"/>
            <a:ext cx="866167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1.1. Инжекционный комплекс: </a:t>
            </a:r>
            <a:r>
              <a:rPr lang="en-US" sz="2000" b="1" i="1" dirty="0">
                <a:solidFill>
                  <a:srgbClr val="000066"/>
                </a:solidFill>
              </a:rPr>
              <a:t>Ion source, Booster and </a:t>
            </a:r>
            <a:r>
              <a:rPr lang="en-US" sz="2000" b="1" i="1" dirty="0" err="1">
                <a:solidFill>
                  <a:srgbClr val="000066"/>
                </a:solidFill>
              </a:rPr>
              <a:t>Nuclo</a:t>
            </a:r>
            <a:r>
              <a:rPr lang="en-US" sz="2000" b="1" i="1" dirty="0" err="1"/>
              <a:t>tron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 (</a:t>
            </a:r>
            <a:r>
              <a:rPr lang="ru-RU" sz="2000" b="1" dirty="0" err="1">
                <a:solidFill>
                  <a:srgbClr val="000066"/>
                </a:solidFill>
              </a:rPr>
              <a:t>А.Бутенко</a:t>
            </a:r>
            <a:r>
              <a:rPr lang="ru-RU" sz="2000" b="1" dirty="0">
                <a:solidFill>
                  <a:srgbClr val="000066"/>
                </a:solidFill>
              </a:rPr>
              <a:t>)</a:t>
            </a:r>
          </a:p>
          <a:p>
            <a:r>
              <a:rPr lang="ru-RU" sz="2000" b="1" dirty="0">
                <a:solidFill>
                  <a:srgbClr val="000066"/>
                </a:solidFill>
              </a:rPr>
              <a:t>Основное внимание МАС уделил </a:t>
            </a:r>
            <a:r>
              <a:rPr lang="en-US" sz="2000" b="1" i="1" dirty="0">
                <a:solidFill>
                  <a:srgbClr val="000066"/>
                </a:solidFill>
              </a:rPr>
              <a:t>commissioning of the booster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with beam that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is scheduled to start in August 2020</a:t>
            </a:r>
            <a:r>
              <a:rPr lang="en-US" sz="2000" b="1" dirty="0">
                <a:solidFill>
                  <a:srgbClr val="000066"/>
                </a:solidFill>
              </a:rPr>
              <a:t>. </a:t>
            </a:r>
          </a:p>
          <a:p>
            <a:r>
              <a:rPr lang="ru-RU" sz="2000" b="1" dirty="0">
                <a:solidFill>
                  <a:srgbClr val="000066"/>
                </a:solidFill>
              </a:rPr>
              <a:t>МАС сделал несколько технических рекомендаций: юстировка пикап-станций по пучку, и др.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рекомендовал</a:t>
            </a:r>
            <a:r>
              <a:rPr lang="ru-RU" sz="2000" b="1" dirty="0">
                <a:solidFill>
                  <a:srgbClr val="000066"/>
                </a:solidFill>
              </a:rPr>
              <a:t> сформулировать цели первой фазы запуска Бустера с пучком и </a:t>
            </a:r>
            <a:r>
              <a:rPr lang="ru-RU" sz="2000" b="1" u="sng" dirty="0">
                <a:solidFill>
                  <a:srgbClr val="000066"/>
                </a:solidFill>
              </a:rPr>
              <a:t>высказал беспокойство</a:t>
            </a:r>
            <a:r>
              <a:rPr lang="ru-RU" sz="2000" b="1" dirty="0">
                <a:solidFill>
                  <a:srgbClr val="000066"/>
                </a:solidFill>
              </a:rPr>
              <a:t> по поводу имевших место и могущих повториться задержек работ.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 МАС с удовлетворением принял сообщение</a:t>
            </a:r>
            <a:r>
              <a:rPr lang="en-US" sz="2000" b="1" dirty="0">
                <a:solidFill>
                  <a:srgbClr val="000066"/>
                </a:solidFill>
              </a:rPr>
              <a:t> (</a:t>
            </a:r>
            <a:r>
              <a:rPr lang="ru-RU" sz="2000" b="1" dirty="0" err="1">
                <a:solidFill>
                  <a:srgbClr val="000066"/>
                </a:solidFill>
              </a:rPr>
              <a:t>В.Кекелидзе</a:t>
            </a:r>
            <a:r>
              <a:rPr lang="en-US" sz="2000" b="1" dirty="0">
                <a:solidFill>
                  <a:srgbClr val="000066"/>
                </a:solidFill>
              </a:rPr>
              <a:t>)</a:t>
            </a:r>
            <a:r>
              <a:rPr lang="ru-RU" sz="2000" b="1" dirty="0">
                <a:solidFill>
                  <a:srgbClr val="000066"/>
                </a:solidFill>
              </a:rPr>
              <a:t> о первом успешном эксперименте на детекторе </a:t>
            </a:r>
            <a:r>
              <a:rPr lang="en-US" sz="2000" b="1" dirty="0">
                <a:solidFill>
                  <a:srgbClr val="000066"/>
                </a:solidFill>
              </a:rPr>
              <a:t>BM@N</a:t>
            </a:r>
            <a:r>
              <a:rPr lang="ru-RU" sz="2000" b="1" dirty="0">
                <a:solidFill>
                  <a:srgbClr val="000066"/>
                </a:solidFill>
              </a:rPr>
              <a:t>.</a:t>
            </a:r>
            <a:endParaRPr lang="en-US" sz="2000" b="1" dirty="0">
              <a:solidFill>
                <a:srgbClr val="000066"/>
              </a:solidFill>
            </a:endParaRPr>
          </a:p>
          <a:p>
            <a:endParaRPr lang="en-US" sz="800" b="1" dirty="0">
              <a:solidFill>
                <a:srgbClr val="000066"/>
              </a:solidFill>
            </a:endParaRPr>
          </a:p>
          <a:p>
            <a:pPr algn="just"/>
            <a:r>
              <a:rPr lang="en-US" sz="2000" b="1" dirty="0">
                <a:solidFill>
                  <a:srgbClr val="000066"/>
                </a:solidFill>
              </a:rPr>
              <a:t>1.2. </a:t>
            </a:r>
            <a:r>
              <a:rPr lang="ru-RU" sz="2000" b="1" dirty="0">
                <a:solidFill>
                  <a:srgbClr val="000066"/>
                </a:solidFill>
              </a:rPr>
              <a:t>Коллайдер (</a:t>
            </a:r>
            <a:r>
              <a:rPr lang="ru-RU" sz="2000" b="1" dirty="0" err="1">
                <a:solidFill>
                  <a:srgbClr val="000066"/>
                </a:solidFill>
              </a:rPr>
              <a:t>С.Костромин</a:t>
            </a:r>
            <a:r>
              <a:rPr lang="ru-RU" sz="2000" b="1" dirty="0">
                <a:solidFill>
                  <a:srgbClr val="000066"/>
                </a:solidFill>
              </a:rPr>
              <a:t>): МАС высоко оценил напряжённую и требующую терпения работу (</a:t>
            </a:r>
            <a:r>
              <a:rPr lang="en-US" sz="2000" b="1" i="1" dirty="0">
                <a:solidFill>
                  <a:srgbClr val="000066"/>
                </a:solidFill>
              </a:rPr>
              <a:t>patient and hard work</a:t>
            </a:r>
            <a:r>
              <a:rPr lang="ru-RU" sz="2000" b="1" dirty="0">
                <a:solidFill>
                  <a:srgbClr val="000066"/>
                </a:solidFill>
              </a:rPr>
              <a:t>) по подготовке </a:t>
            </a:r>
            <a:r>
              <a:rPr lang="en-US" sz="2000" b="1" i="1" dirty="0">
                <a:solidFill>
                  <a:srgbClr val="000066"/>
                </a:solidFill>
              </a:rPr>
              <a:t>the collider beam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commissioning in the middle of 2022 while </a:t>
            </a:r>
            <a:r>
              <a:rPr lang="en-US" sz="2000" b="1" i="1" u="sng" dirty="0">
                <a:solidFill>
                  <a:srgbClr val="000066"/>
                </a:solidFill>
              </a:rPr>
              <a:t>only 2 years</a:t>
            </a:r>
            <a:r>
              <a:rPr lang="en-US" sz="2000" b="1" i="1" dirty="0">
                <a:solidFill>
                  <a:srgbClr val="000066"/>
                </a:solidFill>
              </a:rPr>
              <a:t> are left before the commissioning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подчеркнул</a:t>
            </a:r>
            <a:r>
              <a:rPr lang="ru-RU" sz="2000" b="1" dirty="0">
                <a:solidFill>
                  <a:srgbClr val="000066"/>
                </a:solidFill>
              </a:rPr>
              <a:t>, что сегодняшний выпуск 80 магнитов в год должен быть удвоен, что невозможно при нынешнем </a:t>
            </a:r>
            <a:r>
              <a:rPr lang="en-US" sz="2000" b="1" i="1" dirty="0">
                <a:solidFill>
                  <a:srgbClr val="000066"/>
                </a:solidFill>
              </a:rPr>
              <a:t>manpower deficit</a:t>
            </a:r>
            <a:r>
              <a:rPr lang="ru-RU" sz="2000" b="1" i="1" dirty="0">
                <a:solidFill>
                  <a:srgbClr val="000066"/>
                </a:solidFill>
              </a:rPr>
              <a:t>,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остающимся </a:t>
            </a:r>
            <a:r>
              <a:rPr lang="en-US" sz="2000" b="1" i="1" dirty="0">
                <a:solidFill>
                  <a:srgbClr val="000066"/>
                </a:solidFill>
              </a:rPr>
              <a:t>great problem</a:t>
            </a:r>
            <a:r>
              <a:rPr lang="ru-RU" sz="2000" b="1" i="1" dirty="0">
                <a:solidFill>
                  <a:srgbClr val="000066"/>
                </a:solidFill>
              </a:rPr>
              <a:t>. </a:t>
            </a:r>
            <a:r>
              <a:rPr lang="ru-RU" sz="2000" b="1" dirty="0">
                <a:solidFill>
                  <a:srgbClr val="000066"/>
                </a:solidFill>
              </a:rPr>
              <a:t>Это подвергает опасности запуск Коллайдера в соответствии с планом. </a:t>
            </a:r>
          </a:p>
        </p:txBody>
      </p:sp>
    </p:spTree>
    <p:extLst>
      <p:ext uri="{BB962C8B-B14F-4D97-AF65-F5344CB8AC3E}">
        <p14:creationId xmlns:p14="http://schemas.microsoft.com/office/powerpoint/2010/main" val="383968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61256" y="361741"/>
            <a:ext cx="866167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en-US" sz="2000" b="1" dirty="0">
                <a:solidFill>
                  <a:srgbClr val="000066"/>
                </a:solidFill>
              </a:rPr>
              <a:t>1.2</a:t>
            </a:r>
            <a:r>
              <a:rPr lang="ru-RU" sz="2000" b="1" dirty="0">
                <a:solidFill>
                  <a:srgbClr val="000066"/>
                </a:solidFill>
              </a:rPr>
              <a:t> (продолжение)</a:t>
            </a:r>
            <a:r>
              <a:rPr lang="en-US" sz="2000" b="1" dirty="0">
                <a:solidFill>
                  <a:srgbClr val="000066"/>
                </a:solidFill>
              </a:rPr>
              <a:t>. </a:t>
            </a:r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отметил</a:t>
            </a:r>
            <a:r>
              <a:rPr lang="ru-RU" sz="2000" b="1" dirty="0">
                <a:solidFill>
                  <a:srgbClr val="000066"/>
                </a:solidFill>
              </a:rPr>
              <a:t> необходимость согласования плана модернизации ЛУ-20 с завершением подготовки Коллайдера к запуску.</a:t>
            </a:r>
          </a:p>
          <a:p>
            <a:pPr algn="just"/>
            <a:endParaRPr lang="ru-RU" sz="8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выразил удовлетворение</a:t>
            </a:r>
            <a:r>
              <a:rPr lang="ru-RU" sz="2000" b="1" dirty="0">
                <a:solidFill>
                  <a:srgbClr val="000066"/>
                </a:solidFill>
              </a:rPr>
              <a:t> в связи с началом важной работы по расчёту </a:t>
            </a:r>
            <a:r>
              <a:rPr lang="ru-RU" sz="2000" b="1" dirty="0" err="1">
                <a:solidFill>
                  <a:srgbClr val="000066"/>
                </a:solidFill>
              </a:rPr>
              <a:t>импедансов</a:t>
            </a:r>
            <a:r>
              <a:rPr lang="ru-RU" sz="2000" b="1" dirty="0">
                <a:solidFill>
                  <a:srgbClr val="000066"/>
                </a:solidFill>
              </a:rPr>
              <a:t> элементов Коллайдера и их (элементов) оптимизацией.</a:t>
            </a:r>
          </a:p>
          <a:p>
            <a:pPr algn="just"/>
            <a:endParaRPr lang="ru-RU" sz="800" b="1" dirty="0">
              <a:solidFill>
                <a:srgbClr val="000066"/>
              </a:solidFill>
            </a:endParaRPr>
          </a:p>
          <a:p>
            <a:r>
              <a:rPr lang="ru-RU" sz="2000" b="1" dirty="0">
                <a:solidFill>
                  <a:srgbClr val="000066"/>
                </a:solidFill>
              </a:rPr>
              <a:t>МАС настоятельно </a:t>
            </a:r>
            <a:r>
              <a:rPr lang="ru-RU" sz="2000" b="1" u="sng" dirty="0">
                <a:solidFill>
                  <a:srgbClr val="000066"/>
                </a:solidFill>
              </a:rPr>
              <a:t>рекомендует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to </a:t>
            </a:r>
            <a:r>
              <a:rPr lang="en-US" sz="2000" b="1" i="1" u="sng" dirty="0">
                <a:solidFill>
                  <a:srgbClr val="000066"/>
                </a:solidFill>
              </a:rPr>
              <a:t>start</a:t>
            </a:r>
            <a:r>
              <a:rPr lang="en-US" sz="2000" b="1" i="1" dirty="0">
                <a:solidFill>
                  <a:srgbClr val="000066"/>
                </a:solidFill>
              </a:rPr>
              <a:t> planning the collider commissioning and </a:t>
            </a:r>
            <a:r>
              <a:rPr lang="en-US" sz="2000" b="1" i="1" u="sng" dirty="0">
                <a:solidFill>
                  <a:srgbClr val="000066"/>
                </a:solidFill>
              </a:rPr>
              <a:t>present</a:t>
            </a:r>
            <a:r>
              <a:rPr lang="en-US" sz="2000" b="1" i="1" dirty="0">
                <a:solidFill>
                  <a:srgbClr val="000066"/>
                </a:solidFill>
              </a:rPr>
              <a:t> a draft plan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in the next MAC meeting.</a:t>
            </a:r>
            <a:endParaRPr lang="ru-RU" sz="2000" b="1" i="1" dirty="0">
              <a:solidFill>
                <a:srgbClr val="000066"/>
              </a:solidFill>
            </a:endParaRPr>
          </a:p>
          <a:p>
            <a:endParaRPr lang="ru-RU" sz="2000" b="1" i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1.3. Накопление ионов в Коллайдере (</a:t>
            </a:r>
            <a:r>
              <a:rPr lang="ru-RU" sz="2000" b="1" dirty="0" err="1">
                <a:solidFill>
                  <a:srgbClr val="000066"/>
                </a:solidFill>
              </a:rPr>
              <a:t>Е.Сыресин</a:t>
            </a:r>
            <a:r>
              <a:rPr lang="ru-RU" sz="2000" b="1" dirty="0">
                <a:solidFill>
                  <a:srgbClr val="000066"/>
                </a:solidFill>
              </a:rPr>
              <a:t>): МАС </a:t>
            </a:r>
            <a:r>
              <a:rPr lang="ru-RU" sz="2000" b="1" u="sng" dirty="0">
                <a:solidFill>
                  <a:srgbClr val="000066"/>
                </a:solidFill>
              </a:rPr>
              <a:t>с удовлетворением принял</a:t>
            </a:r>
            <a:r>
              <a:rPr lang="ru-RU" sz="2000" b="1" dirty="0">
                <a:solidFill>
                  <a:srgbClr val="000066"/>
                </a:solidFill>
              </a:rPr>
              <a:t> сообщение об аналитических расчётах процесса накопления в Коллайдере с использованием </a:t>
            </a:r>
            <a:r>
              <a:rPr lang="ru-RU" sz="2000" b="1" u="sng" dirty="0">
                <a:solidFill>
                  <a:srgbClr val="000066"/>
                </a:solidFill>
              </a:rPr>
              <a:t>только</a:t>
            </a:r>
            <a:r>
              <a:rPr lang="ru-RU" sz="2000" b="1" dirty="0">
                <a:solidFill>
                  <a:srgbClr val="000066"/>
                </a:solidFill>
              </a:rPr>
              <a:t> электронного охлаждение во всем диапазоне энергии ионов 1 – 4 ГэВ</a:t>
            </a:r>
            <a:r>
              <a:rPr lang="en-US" sz="2000" b="1" dirty="0">
                <a:solidFill>
                  <a:srgbClr val="000066"/>
                </a:solidFill>
              </a:rPr>
              <a:t>/</a:t>
            </a:r>
            <a:r>
              <a:rPr lang="ru-RU" sz="2000" b="1" dirty="0">
                <a:solidFill>
                  <a:srgbClr val="000066"/>
                </a:solidFill>
              </a:rPr>
              <a:t>нуклон, хотя и отметил, что </a:t>
            </a:r>
            <a:r>
              <a:rPr lang="en-US" sz="2000" b="1" i="1" dirty="0">
                <a:solidFill>
                  <a:srgbClr val="000066"/>
                </a:solidFill>
              </a:rPr>
              <a:t>the simulation parameters are not always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clearly described.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Для критической оценки этой концепции МАС </a:t>
            </a:r>
            <a:r>
              <a:rPr lang="ru-RU" sz="2000" b="1" u="sng" dirty="0">
                <a:solidFill>
                  <a:srgbClr val="000066"/>
                </a:solidFill>
              </a:rPr>
              <a:t>просит представить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documents precisely describing the simulation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>
                <a:solidFill>
                  <a:srgbClr val="000066"/>
                </a:solidFill>
              </a:rPr>
              <a:t>results, otherwise the results cannot be evaluated.</a:t>
            </a:r>
            <a:endParaRPr 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381836" y="181957"/>
            <a:ext cx="866167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en-US" sz="2000" b="1" dirty="0">
                <a:solidFill>
                  <a:srgbClr val="000066"/>
                </a:solidFill>
              </a:rPr>
              <a:t>1.2</a:t>
            </a:r>
            <a:r>
              <a:rPr lang="ru-RU" sz="2000" b="1" dirty="0">
                <a:solidFill>
                  <a:srgbClr val="000066"/>
                </a:solidFill>
              </a:rPr>
              <a:t>. Электронное охлаждение (</a:t>
            </a:r>
            <a:r>
              <a:rPr lang="ru-RU" sz="2000" b="1" dirty="0" err="1">
                <a:solidFill>
                  <a:srgbClr val="000066"/>
                </a:solidFill>
              </a:rPr>
              <a:t>В.Рева</a:t>
            </a:r>
            <a:r>
              <a:rPr lang="ru-RU" sz="2000" b="1" dirty="0">
                <a:solidFill>
                  <a:srgbClr val="000066"/>
                </a:solidFill>
              </a:rPr>
              <a:t> и </a:t>
            </a:r>
            <a:r>
              <a:rPr lang="ru-RU" sz="2000" b="1" dirty="0" err="1">
                <a:solidFill>
                  <a:srgbClr val="000066"/>
                </a:solidFill>
              </a:rPr>
              <a:t>В.Пархомчук</a:t>
            </a:r>
            <a:r>
              <a:rPr lang="ru-RU" sz="2000" b="1" dirty="0">
                <a:solidFill>
                  <a:srgbClr val="000066"/>
                </a:solidFill>
              </a:rPr>
              <a:t>): </a:t>
            </a:r>
            <a:r>
              <a:rPr lang="ru-RU" sz="2000" b="1" u="sng" dirty="0">
                <a:solidFill>
                  <a:srgbClr val="000066"/>
                </a:solidFill>
              </a:rPr>
              <a:t>Отметив</a:t>
            </a:r>
            <a:r>
              <a:rPr lang="ru-RU" sz="2000" b="1" dirty="0">
                <a:solidFill>
                  <a:srgbClr val="000066"/>
                </a:solidFill>
              </a:rPr>
              <a:t> хороший прогресс в изготовлении системы электронного охлаждения (СЭО) Коллайдера в ИЯФ им. Будкера, МАС </a:t>
            </a:r>
            <a:r>
              <a:rPr lang="ru-RU" sz="2000" b="1" u="sng" dirty="0">
                <a:solidFill>
                  <a:srgbClr val="000066"/>
                </a:solidFill>
              </a:rPr>
              <a:t>попросил определиться</a:t>
            </a:r>
            <a:r>
              <a:rPr lang="ru-RU" sz="2000" b="1" dirty="0">
                <a:solidFill>
                  <a:srgbClr val="000066"/>
                </a:solidFill>
              </a:rPr>
              <a:t> с выбором места для финальной сборки СЭО и испытания этого устройства.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	МАС </a:t>
            </a:r>
            <a:r>
              <a:rPr lang="ru-RU" sz="2000" b="1" u="sng" dirty="0">
                <a:solidFill>
                  <a:srgbClr val="000066"/>
                </a:solidFill>
              </a:rPr>
              <a:t>отметил</a:t>
            </a:r>
            <a:r>
              <a:rPr lang="ru-RU" sz="2000" b="1" dirty="0">
                <a:solidFill>
                  <a:srgbClr val="000066"/>
                </a:solidFill>
              </a:rPr>
              <a:t> необходимость более детального изучения возможности охлаждения интенсивного ионного пучка электронным пучком с током 1 А и </a:t>
            </a:r>
            <a:r>
              <a:rPr lang="ru-RU" sz="2000" b="1" u="sng" dirty="0">
                <a:solidFill>
                  <a:srgbClr val="000066"/>
                </a:solidFill>
              </a:rPr>
              <a:t>потребовал</a:t>
            </a:r>
            <a:r>
              <a:rPr lang="ru-RU" sz="2000" b="1" dirty="0">
                <a:solidFill>
                  <a:srgbClr val="000066"/>
                </a:solidFill>
              </a:rPr>
              <a:t> проведения </a:t>
            </a:r>
            <a:r>
              <a:rPr lang="ru-RU" sz="2000" b="1" i="1" dirty="0">
                <a:solidFill>
                  <a:srgbClr val="000066"/>
                </a:solidFill>
              </a:rPr>
              <a:t>более детальных теоретических расчётов и численного моделирования</a:t>
            </a:r>
            <a:r>
              <a:rPr lang="ru-RU" sz="2000" b="1" dirty="0">
                <a:solidFill>
                  <a:srgbClr val="000066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1.3. Каналы транспортировки пучков и компоненты систем инжекции (</a:t>
            </a:r>
            <a:r>
              <a:rPr lang="ru-RU" sz="2000" b="1" dirty="0" err="1">
                <a:solidFill>
                  <a:srgbClr val="000066"/>
                </a:solidFill>
              </a:rPr>
              <a:t>А.Тузиков</a:t>
            </a:r>
            <a:r>
              <a:rPr lang="ru-RU" sz="2000" b="1" dirty="0">
                <a:solidFill>
                  <a:srgbClr val="000066"/>
                </a:solidFill>
              </a:rPr>
              <a:t>): МАС </a:t>
            </a:r>
            <a:r>
              <a:rPr lang="ru-RU" sz="2000" b="1" u="sng" dirty="0">
                <a:solidFill>
                  <a:srgbClr val="000066"/>
                </a:solidFill>
              </a:rPr>
              <a:t>обратил внимание</a:t>
            </a:r>
            <a:r>
              <a:rPr lang="ru-RU" sz="2000" b="1" dirty="0">
                <a:solidFill>
                  <a:srgbClr val="000066"/>
                </a:solidFill>
              </a:rPr>
              <a:t> разработчиков на необходимость </a:t>
            </a:r>
            <a:r>
              <a:rPr lang="ru-RU" sz="2000" b="1" i="1" dirty="0">
                <a:solidFill>
                  <a:srgbClr val="000066"/>
                </a:solidFill>
              </a:rPr>
              <a:t>минимизации амплитуды паразитных «после-импульсов</a:t>
            </a:r>
            <a:r>
              <a:rPr lang="ru-RU" sz="2000" b="1" dirty="0">
                <a:solidFill>
                  <a:srgbClr val="000066"/>
                </a:solidFill>
              </a:rPr>
              <a:t>», сопровождающих работу быстрой системы инжекции.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	 </a:t>
            </a:r>
            <a:r>
              <a:rPr lang="ru-RU" sz="2000" b="1" u="sng" dirty="0">
                <a:solidFill>
                  <a:srgbClr val="000066"/>
                </a:solidFill>
              </a:rPr>
              <a:t>Отметив</a:t>
            </a:r>
            <a:r>
              <a:rPr lang="ru-RU" sz="2000" b="1" dirty="0">
                <a:solidFill>
                  <a:srgbClr val="000066"/>
                </a:solidFill>
              </a:rPr>
              <a:t> недостаток </a:t>
            </a:r>
            <a:r>
              <a:rPr lang="ru-RU" sz="2000" b="1" i="1" dirty="0">
                <a:solidFill>
                  <a:srgbClr val="000066"/>
                </a:solidFill>
              </a:rPr>
              <a:t>тестирования</a:t>
            </a:r>
            <a:r>
              <a:rPr lang="ru-RU" sz="2000" b="1" dirty="0">
                <a:solidFill>
                  <a:srgbClr val="000066"/>
                </a:solidFill>
              </a:rPr>
              <a:t> магнитов канала </a:t>
            </a:r>
            <a:r>
              <a:rPr lang="ru-RU" sz="2000" b="1" dirty="0" err="1">
                <a:solidFill>
                  <a:srgbClr val="000066"/>
                </a:solidFill>
              </a:rPr>
              <a:t>Нуклотрон</a:t>
            </a:r>
            <a:r>
              <a:rPr lang="ru-RU" sz="2000" b="1" dirty="0">
                <a:solidFill>
                  <a:srgbClr val="000066"/>
                </a:solidFill>
              </a:rPr>
              <a:t>-Коллайдер (разработчик компания </a:t>
            </a:r>
            <a:r>
              <a:rPr lang="en-US" sz="2000" b="1" dirty="0" err="1">
                <a:solidFill>
                  <a:srgbClr val="000066"/>
                </a:solidFill>
              </a:rPr>
              <a:t>SigmaPhi</a:t>
            </a:r>
            <a:r>
              <a:rPr lang="en-US" sz="2000" b="1" dirty="0">
                <a:solidFill>
                  <a:srgbClr val="000066"/>
                </a:solidFill>
              </a:rPr>
              <a:t>, </a:t>
            </a:r>
            <a:r>
              <a:rPr lang="ru-RU" sz="2000" b="1" dirty="0">
                <a:solidFill>
                  <a:srgbClr val="000066"/>
                </a:solidFill>
              </a:rPr>
              <a:t>Франция) </a:t>
            </a:r>
            <a:r>
              <a:rPr lang="ru-RU" sz="2000" b="1" i="1" dirty="0">
                <a:solidFill>
                  <a:srgbClr val="000066"/>
                </a:solidFill>
              </a:rPr>
              <a:t>на постоянном токе</a:t>
            </a:r>
            <a:r>
              <a:rPr lang="ru-RU" sz="2000" b="1" dirty="0">
                <a:solidFill>
                  <a:srgbClr val="000066"/>
                </a:solidFill>
              </a:rPr>
              <a:t>, МАС </a:t>
            </a:r>
            <a:r>
              <a:rPr lang="ru-RU" sz="2000" b="1" u="sng" dirty="0">
                <a:solidFill>
                  <a:srgbClr val="000066"/>
                </a:solidFill>
              </a:rPr>
              <a:t>рекомендовал</a:t>
            </a:r>
            <a:r>
              <a:rPr lang="ru-RU" sz="2000" b="1" dirty="0">
                <a:solidFill>
                  <a:srgbClr val="000066"/>
                </a:solidFill>
              </a:rPr>
              <a:t> провести измерения в импульсном режиме («переходный режим») по крайней мере на одном из магнитов каждого из четырёх имеющихся типов: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</a:rPr>
              <a:t>21 дл. + 6 </a:t>
            </a:r>
            <a:r>
              <a:rPr lang="ru-RU" sz="2000" b="1" dirty="0" err="1">
                <a:solidFill>
                  <a:srgbClr val="000066"/>
                </a:solidFill>
              </a:rPr>
              <a:t>кор</a:t>
            </a:r>
            <a:r>
              <a:rPr lang="ru-RU" sz="2000" b="1" dirty="0">
                <a:solidFill>
                  <a:srgbClr val="000066"/>
                </a:solidFill>
              </a:rPr>
              <a:t>. диполей и 25 </a:t>
            </a:r>
            <a:r>
              <a:rPr lang="ru-RU" sz="2000" b="1" dirty="0" err="1">
                <a:solidFill>
                  <a:srgbClr val="000066"/>
                </a:solidFill>
              </a:rPr>
              <a:t>кор</a:t>
            </a:r>
            <a:r>
              <a:rPr lang="ru-RU" sz="2000" b="1" dirty="0">
                <a:solidFill>
                  <a:srgbClr val="000066"/>
                </a:solidFill>
              </a:rPr>
              <a:t>.  + </a:t>
            </a:r>
            <a:r>
              <a:rPr lang="en-US" sz="2000" b="1" dirty="0">
                <a:solidFill>
                  <a:srgbClr val="000066"/>
                </a:solidFill>
              </a:rPr>
              <a:t>8</a:t>
            </a:r>
            <a:r>
              <a:rPr lang="ru-RU" sz="2000" b="1" dirty="0">
                <a:solidFill>
                  <a:srgbClr val="000066"/>
                </a:solidFill>
              </a:rPr>
              <a:t> дл.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линз,  </a:t>
            </a:r>
            <a:r>
              <a:rPr lang="ru-RU" sz="2000" b="1" dirty="0">
                <a:solidFill>
                  <a:srgbClr val="000066"/>
                </a:solidFill>
                <a:sym typeface="Symbol" panose="05050102010706020507" pitchFamily="18" charset="2"/>
              </a:rPr>
              <a:t> = 60</a:t>
            </a:r>
            <a:r>
              <a:rPr lang="ru-RU" sz="2000" b="1" dirty="0">
                <a:solidFill>
                  <a:srgbClr val="000066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962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61256" y="361741"/>
            <a:ext cx="866167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1.3. Каналы транспортировки пучков… (окончание):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обратил внимание</a:t>
            </a:r>
            <a:r>
              <a:rPr lang="ru-RU" sz="2000" b="1" dirty="0">
                <a:solidFill>
                  <a:srgbClr val="000066"/>
                </a:solidFill>
              </a:rPr>
              <a:t> на необходимость опережающего оформления разрешений на включение каналов и колец Коллайдера с пучком в соответствии с правилами, действующими в РФ.</a:t>
            </a:r>
          </a:p>
          <a:p>
            <a:pPr algn="just"/>
            <a:endParaRPr lang="ru-RU" sz="20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1.4. Коллимация пучка Коллайдера (</a:t>
            </a:r>
            <a:r>
              <a:rPr lang="ru-RU" sz="2000" b="1" dirty="0" err="1">
                <a:solidFill>
                  <a:srgbClr val="000066"/>
                </a:solidFill>
              </a:rPr>
              <a:t>О.Козлов</a:t>
            </a:r>
            <a:r>
              <a:rPr lang="ru-RU" sz="2000" b="1" dirty="0">
                <a:solidFill>
                  <a:srgbClr val="000066"/>
                </a:solidFill>
              </a:rPr>
              <a:t>):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отметил</a:t>
            </a:r>
            <a:r>
              <a:rPr lang="ru-RU" sz="2000" b="1" dirty="0">
                <a:solidFill>
                  <a:srgbClr val="000066"/>
                </a:solidFill>
              </a:rPr>
              <a:t> с удовлетворением представленные результаты конструирования блоков коллиматоров (поглотитель-скрепер) и минимизацию их </a:t>
            </a:r>
            <a:r>
              <a:rPr lang="ru-RU" sz="2000" b="1" dirty="0" err="1">
                <a:solidFill>
                  <a:srgbClr val="000066"/>
                </a:solidFill>
              </a:rPr>
              <a:t>импедансов</a:t>
            </a:r>
            <a:r>
              <a:rPr lang="ru-RU" sz="2000" b="1" dirty="0">
                <a:solidFill>
                  <a:srgbClr val="000066"/>
                </a:solidFill>
              </a:rPr>
              <a:t>, выбор размеров и материала (не окончен) коллиматоров, проведённые расчёты поглощения вторичных частиц в вольфраме и сплаве </a:t>
            </a:r>
            <a:r>
              <a:rPr lang="en-US" sz="2000" b="1" dirty="0">
                <a:solidFill>
                  <a:srgbClr val="000066"/>
                </a:solidFill>
              </a:rPr>
              <a:t>Inconel </a:t>
            </a:r>
            <a:r>
              <a:rPr lang="ru-RU" sz="2000" b="1" dirty="0">
                <a:solidFill>
                  <a:srgbClr val="000066"/>
                </a:solidFill>
              </a:rPr>
              <a:t> (</a:t>
            </a:r>
            <a:r>
              <a:rPr lang="ru-RU" sz="2000" b="1" dirty="0" err="1">
                <a:solidFill>
                  <a:srgbClr val="000066"/>
                </a:solidFill>
              </a:rPr>
              <a:t>В.Головатюк</a:t>
            </a:r>
            <a:r>
              <a:rPr lang="ru-RU" sz="2000" b="1" dirty="0">
                <a:solidFill>
                  <a:srgbClr val="000066"/>
                </a:solidFill>
              </a:rPr>
              <a:t>, </a:t>
            </a:r>
            <a:r>
              <a:rPr lang="ru-RU" sz="2000" b="1" dirty="0" err="1">
                <a:solidFill>
                  <a:srgbClr val="000066"/>
                </a:solidFill>
              </a:rPr>
              <a:t>И.Семёнова</a:t>
            </a:r>
            <a:r>
              <a:rPr lang="ru-RU" sz="2000" b="1" dirty="0">
                <a:solidFill>
                  <a:srgbClr val="000066"/>
                </a:solidFill>
              </a:rPr>
              <a:t>,). 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Вместе с тем МАС </a:t>
            </a:r>
            <a:r>
              <a:rPr lang="ru-RU" sz="2000" b="1" u="sng" dirty="0">
                <a:solidFill>
                  <a:srgbClr val="000066"/>
                </a:solidFill>
              </a:rPr>
              <a:t>указал</a:t>
            </a:r>
            <a:r>
              <a:rPr lang="ru-RU" sz="2000" b="1" dirty="0">
                <a:solidFill>
                  <a:srgbClr val="000066"/>
                </a:solidFill>
              </a:rPr>
              <a:t> на необходимость закончить расчёты траекторий частиц гало пучка и рассеянных в скрепере, а также ионов, </a:t>
            </a:r>
            <a:r>
              <a:rPr lang="ru-RU" sz="2000" b="1" dirty="0" err="1">
                <a:solidFill>
                  <a:srgbClr val="000066"/>
                </a:solidFill>
              </a:rPr>
              <a:t>рекомбинировавших</a:t>
            </a:r>
            <a:r>
              <a:rPr lang="ru-RU" sz="2000" b="1" dirty="0">
                <a:solidFill>
                  <a:srgbClr val="000066"/>
                </a:solidFill>
              </a:rPr>
              <a:t> в электронном пучке СЭО.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обратил внимание</a:t>
            </a:r>
            <a:r>
              <a:rPr lang="ru-RU" sz="2000" b="1" dirty="0">
                <a:solidFill>
                  <a:srgbClr val="000066"/>
                </a:solidFill>
              </a:rPr>
              <a:t> разработчиков на необходимость определить точность и воспроизводимость позиционирования элементов коллиматоров.</a:t>
            </a:r>
          </a:p>
        </p:txBody>
      </p:sp>
    </p:spTree>
    <p:extLst>
      <p:ext uri="{BB962C8B-B14F-4D97-AF65-F5344CB8AC3E}">
        <p14:creationId xmlns:p14="http://schemas.microsoft.com/office/powerpoint/2010/main" val="234935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41160" y="110889"/>
            <a:ext cx="866167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1.5. Стохастическое охлаждение (</a:t>
            </a:r>
            <a:r>
              <a:rPr lang="ru-RU" sz="2000" b="1" i="1" dirty="0" err="1">
                <a:solidFill>
                  <a:srgbClr val="000066"/>
                </a:solidFill>
              </a:rPr>
              <a:t>А.Сидорин</a:t>
            </a:r>
            <a:r>
              <a:rPr lang="ru-RU" sz="2000" b="1" i="1" dirty="0">
                <a:solidFill>
                  <a:srgbClr val="000066"/>
                </a:solidFill>
              </a:rPr>
              <a:t>, </a:t>
            </a:r>
            <a:r>
              <a:rPr lang="ru-RU" sz="2000" b="1" i="1" dirty="0" err="1">
                <a:solidFill>
                  <a:srgbClr val="000066"/>
                </a:solidFill>
              </a:rPr>
              <a:t>К.Осипов</a:t>
            </a:r>
            <a:r>
              <a:rPr lang="ru-RU" sz="2000" b="1" dirty="0">
                <a:solidFill>
                  <a:srgbClr val="000066"/>
                </a:solidFill>
              </a:rPr>
              <a:t>): МАС </a:t>
            </a:r>
            <a:r>
              <a:rPr lang="ru-RU" sz="2000" b="1" u="sng" dirty="0">
                <a:solidFill>
                  <a:srgbClr val="000066"/>
                </a:solidFill>
              </a:rPr>
              <a:t>одобрил</a:t>
            </a:r>
            <a:r>
              <a:rPr lang="ru-RU" sz="2000" b="1" dirty="0">
                <a:solidFill>
                  <a:srgbClr val="000066"/>
                </a:solidFill>
              </a:rPr>
              <a:t> использование варианта системы стохастического охлаждения (ССО) - «схемы фильтра» при энергии ионов выше 3 ГэВ</a:t>
            </a:r>
            <a:r>
              <a:rPr lang="en-US" sz="2000" b="1" dirty="0">
                <a:solidFill>
                  <a:srgbClr val="000066"/>
                </a:solidFill>
              </a:rPr>
              <a:t>/</a:t>
            </a:r>
            <a:r>
              <a:rPr lang="ru-RU" sz="2000" b="1" dirty="0">
                <a:solidFill>
                  <a:srgbClr val="000066"/>
                </a:solidFill>
              </a:rPr>
              <a:t>нуклон, однако </a:t>
            </a:r>
            <a:r>
              <a:rPr lang="ru-RU" sz="2000" b="1" i="1" u="sng" dirty="0">
                <a:solidFill>
                  <a:srgbClr val="000066"/>
                </a:solidFill>
              </a:rPr>
              <a:t>выразил сомнения</a:t>
            </a:r>
            <a:r>
              <a:rPr lang="ru-RU" sz="2000" b="1" dirty="0">
                <a:solidFill>
                  <a:srgbClr val="000066"/>
                </a:solidFill>
              </a:rPr>
              <a:t> по поводу применения керамической камеры, выбору рабочего диапазона частот 1-3 ГГц и результатов произведённой оценки </a:t>
            </a:r>
            <a:r>
              <a:rPr lang="ru-RU" sz="2000" b="1" dirty="0" err="1">
                <a:solidFill>
                  <a:srgbClr val="000066"/>
                </a:solidFill>
              </a:rPr>
              <a:t>шунтовых</a:t>
            </a:r>
            <a:r>
              <a:rPr lang="ru-RU" sz="2000" b="1" dirty="0">
                <a:solidFill>
                  <a:srgbClr val="000066"/>
                </a:solidFill>
              </a:rPr>
              <a:t> сопротивлений пикапа и кикера. 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отметил</a:t>
            </a:r>
            <a:r>
              <a:rPr lang="ru-RU" sz="2000" b="1" dirty="0">
                <a:solidFill>
                  <a:srgbClr val="000066"/>
                </a:solidFill>
              </a:rPr>
              <a:t>, что, вопреки запросу </a:t>
            </a:r>
            <a:r>
              <a:rPr lang="en-US" sz="2000" b="1" dirty="0">
                <a:solidFill>
                  <a:srgbClr val="000066"/>
                </a:solidFill>
              </a:rPr>
              <a:t>X-</a:t>
            </a:r>
            <a:r>
              <a:rPr lang="ru-RU" sz="2000" b="1" dirty="0">
                <a:solidFill>
                  <a:srgbClr val="000066"/>
                </a:solidFill>
              </a:rPr>
              <a:t>й сессии МАС, </a:t>
            </a:r>
            <a:r>
              <a:rPr lang="ru-RU" sz="2000" b="1" i="1" dirty="0">
                <a:solidFill>
                  <a:srgbClr val="000066"/>
                </a:solidFill>
              </a:rPr>
              <a:t>никаких результатов ВЧ-измерений характеристик пикапа и кикера не было представлено</a:t>
            </a:r>
            <a:r>
              <a:rPr lang="ru-RU" sz="2000" b="1" dirty="0">
                <a:solidFill>
                  <a:srgbClr val="000066"/>
                </a:solidFill>
              </a:rPr>
              <a:t>. </a:t>
            </a:r>
            <a:endParaRPr lang="en-US" sz="2000" b="1" dirty="0">
              <a:solidFill>
                <a:srgbClr val="000066"/>
              </a:solidFill>
            </a:endParaRP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MAC </a:t>
            </a:r>
            <a:r>
              <a:rPr lang="ru-RU" sz="2000" b="1" u="sng" dirty="0">
                <a:solidFill>
                  <a:srgbClr val="000066"/>
                </a:solidFill>
              </a:rPr>
              <a:t>оценил проект</a:t>
            </a:r>
            <a:r>
              <a:rPr lang="ru-RU" sz="2000" b="1" dirty="0">
                <a:solidFill>
                  <a:srgbClr val="000066"/>
                </a:solidFill>
              </a:rPr>
              <a:t> как </a:t>
            </a:r>
            <a:r>
              <a:rPr lang="en-US" sz="2000" b="1" dirty="0">
                <a:solidFill>
                  <a:srgbClr val="000066"/>
                </a:solidFill>
              </a:rPr>
              <a:t>“challenging task” (</a:t>
            </a:r>
            <a:r>
              <a:rPr lang="ru-RU" sz="2000" b="1" dirty="0">
                <a:solidFill>
                  <a:srgbClr val="000066"/>
                </a:solidFill>
              </a:rPr>
              <a:t>«сложная задача»</a:t>
            </a:r>
            <a:r>
              <a:rPr lang="en-US" sz="2000" b="1" dirty="0">
                <a:solidFill>
                  <a:srgbClr val="000066"/>
                </a:solidFill>
              </a:rPr>
              <a:t>)</a:t>
            </a:r>
            <a:r>
              <a:rPr lang="ru-RU" sz="2000" b="1" dirty="0">
                <a:solidFill>
                  <a:srgbClr val="000066"/>
                </a:solidFill>
              </a:rPr>
              <a:t> не только из-за необходимости разработки новой структуры ССО, но также сложности структуры фильтра, вызванной необходимостью применения новой системы сложения</a:t>
            </a:r>
            <a:r>
              <a:rPr lang="en-US" sz="2000" b="1" dirty="0">
                <a:solidFill>
                  <a:srgbClr val="000066"/>
                </a:solidFill>
              </a:rPr>
              <a:t>/</a:t>
            </a:r>
            <a:r>
              <a:rPr lang="ru-RU" sz="2000" b="1" dirty="0">
                <a:solidFill>
                  <a:srgbClr val="000066"/>
                </a:solidFill>
              </a:rPr>
              <a:t>деления мощности сигнала.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рекомендовал</a:t>
            </a:r>
            <a:r>
              <a:rPr lang="ru-RU" sz="2000" b="1" dirty="0">
                <a:solidFill>
                  <a:srgbClr val="000066"/>
                </a:solidFill>
              </a:rPr>
              <a:t> отказаться от размещения пикапов ССО в «тёплых» промежутках арок Коллайдера, т.к. в этом варианте ограничиваются возможности эффективного охлаждения поперечной компоненты импульса частиц.</a:t>
            </a:r>
            <a:r>
              <a:rPr lang="en-US" sz="2000" b="1" dirty="0">
                <a:solidFill>
                  <a:srgbClr val="000066"/>
                </a:solidFill>
              </a:rPr>
              <a:t>   [</a:t>
            </a:r>
            <a:r>
              <a:rPr lang="ru-RU" sz="2000" b="1" i="1" dirty="0">
                <a:solidFill>
                  <a:srgbClr val="000066"/>
                </a:solidFill>
                <a:highlight>
                  <a:srgbClr val="FFFF00"/>
                </a:highlight>
              </a:rPr>
              <a:t>ВЫПОЛНЕНО</a:t>
            </a:r>
            <a:r>
              <a:rPr lang="en-US" sz="2000" b="1" dirty="0">
                <a:solidFill>
                  <a:srgbClr val="000066"/>
                </a:solidFill>
              </a:rPr>
              <a:t>]</a:t>
            </a:r>
            <a:endParaRPr lang="ru-RU" sz="2000" b="1" dirty="0">
              <a:solidFill>
                <a:srgbClr val="000066"/>
              </a:solidFill>
            </a:endParaRP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выразил сомнение</a:t>
            </a:r>
            <a:r>
              <a:rPr lang="ru-RU" sz="2000" b="1" dirty="0">
                <a:solidFill>
                  <a:srgbClr val="000066"/>
                </a:solidFill>
              </a:rPr>
              <a:t> в готовности ССО к запуску Коллайдера и </a:t>
            </a:r>
            <a:r>
              <a:rPr lang="ru-RU" sz="2000" b="1" u="sng" dirty="0">
                <a:solidFill>
                  <a:srgbClr val="000066"/>
                </a:solidFill>
              </a:rPr>
              <a:t>просил</a:t>
            </a:r>
            <a:r>
              <a:rPr lang="ru-RU" sz="2000" b="1" dirty="0">
                <a:solidFill>
                  <a:srgbClr val="000066"/>
                </a:solidFill>
              </a:rPr>
              <a:t> подготовить план-график.</a:t>
            </a:r>
            <a:endParaRPr lang="en-U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6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341643" y="0"/>
            <a:ext cx="866167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I. </a:t>
            </a:r>
            <a:r>
              <a:rPr lang="ru-RU" sz="2400" b="1" dirty="0">
                <a:solidFill>
                  <a:srgbClr val="000066"/>
                </a:solidFill>
              </a:rPr>
              <a:t>Состояние работ по проекту ускорительного комплекса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r>
              <a:rPr lang="ru-RU" sz="2400" b="1" dirty="0">
                <a:solidFill>
                  <a:srgbClr val="000066"/>
                </a:solidFill>
              </a:rPr>
              <a:t>: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проблемы,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замечания и  рекомендации МАС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1.5. Стохастическое охлаждение (окончание): 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МАС подчеркнул, что базовая концепция процесса стохастического охлаждения ионов в Коллайдере, включая численное моделирование, никогда не была достаточно хорошо (детально) представлена. 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Также никогда не была представлена (</a:t>
            </a:r>
            <a:r>
              <a:rPr lang="ru-RU" sz="2000" b="1" dirty="0">
                <a:solidFill>
                  <a:srgbClr val="000066"/>
                </a:solidFill>
                <a:highlight>
                  <a:srgbClr val="FFFF00"/>
                </a:highlight>
              </a:rPr>
              <a:t>не</a:t>
            </a:r>
            <a:r>
              <a:rPr lang="ru-RU" sz="2000" b="1" dirty="0">
                <a:solidFill>
                  <a:srgbClr val="000066"/>
                </a:solidFill>
              </a:rPr>
              <a:t>)возможность стохастического охлаждения поляризованных протонных пучков.</a:t>
            </a:r>
          </a:p>
          <a:p>
            <a:pPr indent="252000" algn="just"/>
            <a:r>
              <a:rPr lang="ru-RU" sz="2000" b="1" i="1" dirty="0">
                <a:solidFill>
                  <a:srgbClr val="000066"/>
                </a:solidFill>
              </a:rPr>
              <a:t>МАС </a:t>
            </a:r>
            <a:r>
              <a:rPr lang="ru-RU" sz="2000" b="1" i="1" u="sng" dirty="0">
                <a:solidFill>
                  <a:srgbClr val="000066"/>
                </a:solidFill>
              </a:rPr>
              <a:t>затребовал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в течение 1 месяца представить описание теоретических и технических проблем применения нового варианта стохастического охлаждения ионов. </a:t>
            </a:r>
            <a:r>
              <a:rPr lang="en-US" sz="2000" b="1" dirty="0">
                <a:solidFill>
                  <a:srgbClr val="006600"/>
                </a:solidFill>
              </a:rPr>
              <a:t>[</a:t>
            </a:r>
            <a:r>
              <a:rPr lang="ru-RU" sz="2000" b="1" i="1" dirty="0">
                <a:solidFill>
                  <a:srgbClr val="006600"/>
                </a:solidFill>
              </a:rPr>
              <a:t>ВЫПОЛНЕНО</a:t>
            </a:r>
            <a:r>
              <a:rPr lang="en-US" sz="2000" b="1" dirty="0">
                <a:solidFill>
                  <a:srgbClr val="006600"/>
                </a:solidFill>
              </a:rPr>
              <a:t>]</a:t>
            </a:r>
            <a:r>
              <a:rPr lang="ru-RU" sz="2000" b="1" dirty="0">
                <a:solidFill>
                  <a:srgbClr val="006600"/>
                </a:solidFill>
              </a:rPr>
              <a:t>   </a:t>
            </a:r>
            <a:endParaRPr lang="en-US" sz="2000" b="1" dirty="0">
              <a:solidFill>
                <a:srgbClr val="006600"/>
              </a:solidFill>
            </a:endParaRPr>
          </a:p>
          <a:p>
            <a:pPr indent="252000" algn="just"/>
            <a:endParaRPr lang="en-US" sz="800" b="1" dirty="0">
              <a:solidFill>
                <a:srgbClr val="006600"/>
              </a:solidFill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</a:rPr>
              <a:t>II. </a:t>
            </a:r>
            <a:r>
              <a:rPr lang="ru-RU" sz="2400" b="1" dirty="0">
                <a:solidFill>
                  <a:srgbClr val="000066"/>
                </a:solidFill>
              </a:rPr>
              <a:t>Организация работ по проекту </a:t>
            </a:r>
            <a:r>
              <a:rPr lang="en-US" sz="2400" b="1" dirty="0">
                <a:solidFill>
                  <a:srgbClr val="000066"/>
                </a:solidFill>
              </a:rPr>
              <a:t>NICA</a:t>
            </a:r>
            <a:endParaRPr lang="ru-RU" sz="2400" b="1" dirty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Следуя запросу МАС, был представлен доклад об организации работ по проекту </a:t>
            </a:r>
            <a:r>
              <a:rPr lang="en-US" sz="2000" b="1" dirty="0">
                <a:solidFill>
                  <a:srgbClr val="000066"/>
                </a:solidFill>
              </a:rPr>
              <a:t>NICA (</a:t>
            </a:r>
            <a:r>
              <a:rPr lang="ru-RU" sz="2000" b="1" i="1" dirty="0" err="1">
                <a:solidFill>
                  <a:srgbClr val="000066"/>
                </a:solidFill>
              </a:rPr>
              <a:t>В.Кекелидзе</a:t>
            </a:r>
            <a:r>
              <a:rPr lang="en-US" sz="2000" b="1" dirty="0">
                <a:solidFill>
                  <a:srgbClr val="000066"/>
                </a:solidFill>
              </a:rPr>
              <a:t>)</a:t>
            </a:r>
            <a:r>
              <a:rPr lang="ru-RU" sz="2000" b="1" dirty="0">
                <a:solidFill>
                  <a:srgbClr val="000066"/>
                </a:solidFill>
              </a:rPr>
              <a:t>. Доклад включал описание контрольных структур Мегапроекта (</a:t>
            </a:r>
            <a:r>
              <a:rPr lang="en-US" sz="2000" b="1" dirty="0">
                <a:solidFill>
                  <a:srgbClr val="000066"/>
                </a:solidFill>
              </a:rPr>
              <a:t>“General Organigram”)</a:t>
            </a:r>
            <a:r>
              <a:rPr lang="ru-RU" sz="2000" b="1" dirty="0">
                <a:solidFill>
                  <a:srgbClr val="000066"/>
                </a:solidFill>
              </a:rPr>
              <a:t>: Наблюдательный Совет, </a:t>
            </a:r>
            <a:r>
              <a:rPr lang="en-US" sz="2000" b="1" dirty="0">
                <a:solidFill>
                  <a:srgbClr val="000066"/>
                </a:solidFill>
              </a:rPr>
              <a:t>Cost and Schedule Review Com., </a:t>
            </a:r>
            <a:r>
              <a:rPr lang="ru-RU" sz="2000" b="1" dirty="0">
                <a:solidFill>
                  <a:srgbClr val="000066"/>
                </a:solidFill>
              </a:rPr>
              <a:t>Координационный комитет и структуру руководящих и консультативных органов ОИЯИ.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  <a:endParaRPr lang="en-US" sz="2000" b="1" dirty="0">
              <a:solidFill>
                <a:srgbClr val="000066"/>
              </a:solidFill>
            </a:endParaRP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МАС </a:t>
            </a:r>
            <a:r>
              <a:rPr lang="ru-RU" sz="2000" b="1" u="sng" dirty="0">
                <a:solidFill>
                  <a:srgbClr val="000066"/>
                </a:solidFill>
              </a:rPr>
              <a:t>запросил</a:t>
            </a:r>
            <a:r>
              <a:rPr lang="ru-RU" sz="2000" b="1" dirty="0">
                <a:solidFill>
                  <a:srgbClr val="000066"/>
                </a:solidFill>
              </a:rPr>
              <a:t> представить на следующей сессии детальную структуру (</a:t>
            </a:r>
            <a:r>
              <a:rPr lang="en-US" sz="2000" b="1" dirty="0">
                <a:solidFill>
                  <a:srgbClr val="000066"/>
                </a:solidFill>
              </a:rPr>
              <a:t>Organigram)</a:t>
            </a:r>
            <a:r>
              <a:rPr lang="ru-RU" sz="2000" b="1" dirty="0">
                <a:solidFill>
                  <a:srgbClr val="000066"/>
                </a:solidFill>
              </a:rPr>
              <a:t> ускорительной части проекта </a:t>
            </a:r>
            <a:r>
              <a:rPr lang="en-US" sz="2000" b="1" dirty="0">
                <a:solidFill>
                  <a:srgbClr val="000066"/>
                </a:solidFill>
              </a:rPr>
              <a:t>NICA</a:t>
            </a:r>
            <a:r>
              <a:rPr lang="ru-RU" sz="2000" b="1" dirty="0">
                <a:solidFill>
                  <a:srgbClr val="000066"/>
                </a:solidFill>
              </a:rPr>
              <a:t> с указанием её руководителей и ответственных исполнителей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и их прямую связь с МАС</a:t>
            </a:r>
            <a:r>
              <a:rPr lang="en-US" sz="2000" b="1" dirty="0">
                <a:solidFill>
                  <a:srgbClr val="000066"/>
                </a:solidFill>
              </a:rPr>
              <a:t>’</a:t>
            </a:r>
            <a:r>
              <a:rPr lang="ru-RU" sz="2000" b="1" dirty="0">
                <a:solidFill>
                  <a:srgbClr val="000066"/>
                </a:solidFill>
              </a:rPr>
              <a:t>ом по конкретным проблемам.</a:t>
            </a:r>
            <a:endParaRPr lang="en-U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0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150725" y="241161"/>
            <a:ext cx="866167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III. </a:t>
            </a:r>
            <a:r>
              <a:rPr lang="ru-RU" sz="2400" b="1" dirty="0">
                <a:solidFill>
                  <a:srgbClr val="000066"/>
                </a:solidFill>
              </a:rPr>
              <a:t>Заключение МАС</a:t>
            </a:r>
          </a:p>
          <a:p>
            <a:r>
              <a:rPr lang="ru-RU" sz="2000" b="1" dirty="0">
                <a:solidFill>
                  <a:srgbClr val="000066"/>
                </a:solidFill>
              </a:rPr>
              <a:t>В заключительной части </a:t>
            </a:r>
            <a:r>
              <a:rPr lang="en-US" sz="2000" b="1" dirty="0">
                <a:solidFill>
                  <a:srgbClr val="000066"/>
                </a:solidFill>
              </a:rPr>
              <a:t>“Minutes” </a:t>
            </a:r>
            <a:r>
              <a:rPr lang="ru-RU" sz="2000" b="1" dirty="0">
                <a:solidFill>
                  <a:srgbClr val="000066"/>
                </a:solidFill>
              </a:rPr>
              <a:t>МАС ответил на вопросы Дирекции ОИЯИ и руководства проекта (</a:t>
            </a:r>
            <a:r>
              <a:rPr lang="en-US" sz="2000" b="1" dirty="0">
                <a:solidFill>
                  <a:srgbClr val="000066"/>
                </a:solidFill>
              </a:rPr>
              <a:t>“Response to the Charge”).</a:t>
            </a:r>
            <a:endParaRPr lang="ru-RU" sz="2000" b="1" dirty="0">
              <a:solidFill>
                <a:srgbClr val="000066"/>
              </a:solidFill>
            </a:endParaRPr>
          </a:p>
          <a:p>
            <a:pPr indent="252000"/>
            <a:r>
              <a:rPr lang="ru-RU" sz="2000" b="1" dirty="0">
                <a:solidFill>
                  <a:srgbClr val="000066"/>
                </a:solidFill>
              </a:rPr>
              <a:t>Из 10 вопросов </a:t>
            </a:r>
          </a:p>
          <a:p>
            <a:pPr indent="252000"/>
            <a:r>
              <a:rPr lang="ru-RU" sz="2000" b="1" dirty="0">
                <a:solidFill>
                  <a:srgbClr val="000066"/>
                </a:solidFill>
              </a:rPr>
              <a:t>- 6 получили ответы в ходе обсуждения докладов; ответы были кратко сформулированы в</a:t>
            </a:r>
            <a:r>
              <a:rPr lang="en-US" sz="2000" b="1" dirty="0">
                <a:solidFill>
                  <a:srgbClr val="000066"/>
                </a:solidFill>
              </a:rPr>
              <a:t> “Minutes”;</a:t>
            </a: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- 2 </a:t>
            </a:r>
            <a:r>
              <a:rPr lang="ru-RU" sz="2000" b="1" dirty="0">
                <a:solidFill>
                  <a:srgbClr val="000066"/>
                </a:solidFill>
              </a:rPr>
              <a:t>вопроса (проблемы </a:t>
            </a:r>
            <a:r>
              <a:rPr lang="en-US" sz="2000" b="1" dirty="0">
                <a:solidFill>
                  <a:srgbClr val="000066"/>
                </a:solidFill>
              </a:rPr>
              <a:t>“Commissioning of the Collider” </a:t>
            </a:r>
            <a:r>
              <a:rPr lang="ru-RU" sz="2000" b="1" dirty="0">
                <a:solidFill>
                  <a:srgbClr val="000066"/>
                </a:solidFill>
              </a:rPr>
              <a:t>и </a:t>
            </a:r>
            <a:r>
              <a:rPr lang="en-US" sz="2000" b="1" dirty="0">
                <a:solidFill>
                  <a:srgbClr val="000066"/>
                </a:solidFill>
              </a:rPr>
              <a:t>“Synchronization system”)</a:t>
            </a:r>
            <a:r>
              <a:rPr lang="ru-RU" sz="2000" b="1" dirty="0">
                <a:solidFill>
                  <a:srgbClr val="000066"/>
                </a:solidFill>
              </a:rPr>
              <a:t> оставлены без ответа из-за отсутствия информации, т.к.</a:t>
            </a:r>
            <a:r>
              <a:rPr lang="en-US" sz="2000" b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эти проблемы не обсуждались в ходе совещания;</a:t>
            </a: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- </a:t>
            </a:r>
            <a:r>
              <a:rPr lang="ru-RU" sz="2000" b="1" dirty="0">
                <a:solidFill>
                  <a:srgbClr val="000066"/>
                </a:solidFill>
              </a:rPr>
              <a:t>1 вопрос </a:t>
            </a:r>
            <a:r>
              <a:rPr lang="en-US" sz="2000" b="1" dirty="0">
                <a:solidFill>
                  <a:srgbClr val="000066"/>
                </a:solidFill>
              </a:rPr>
              <a:t>– “problems at commissioning and exploitation of the NICA cryogenic complex” </a:t>
            </a:r>
            <a:r>
              <a:rPr lang="ru-RU" sz="2000" b="1" dirty="0">
                <a:solidFill>
                  <a:srgbClr val="000066"/>
                </a:solidFill>
              </a:rPr>
              <a:t>получил достаточно определённый ответ:</a:t>
            </a:r>
            <a:endParaRPr lang="en-US" sz="2000" b="1" dirty="0">
              <a:solidFill>
                <a:srgbClr val="000066"/>
              </a:solidFill>
            </a:endParaRP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  “</a:t>
            </a:r>
            <a:r>
              <a:rPr lang="en-US" sz="2000" b="1" i="1" dirty="0">
                <a:solidFill>
                  <a:srgbClr val="000066"/>
                </a:solidFill>
              </a:rPr>
              <a:t>The project </a:t>
            </a:r>
            <a:r>
              <a:rPr lang="en-US" sz="2000" b="1" i="1" u="sng" dirty="0">
                <a:solidFill>
                  <a:srgbClr val="000066"/>
                </a:solidFill>
              </a:rPr>
              <a:t>does not seem to have sufficient experienced staff</a:t>
            </a:r>
            <a:r>
              <a:rPr lang="en-US" sz="2000" b="1" i="1" dirty="0">
                <a:solidFill>
                  <a:srgbClr val="000066"/>
                </a:solidFill>
              </a:rPr>
              <a:t> for commissioning and operation of the cryogenic complex which is increased by at least a factor of two.”</a:t>
            </a:r>
          </a:p>
          <a:p>
            <a:pPr indent="252000" algn="just"/>
            <a:r>
              <a:rPr lang="en-US" sz="2000" b="1" i="1" dirty="0">
                <a:solidFill>
                  <a:srgbClr val="000066"/>
                </a:solidFill>
              </a:rPr>
              <a:t>- </a:t>
            </a:r>
            <a:r>
              <a:rPr lang="en-US" sz="2000" b="1" dirty="0">
                <a:solidFill>
                  <a:srgbClr val="000066"/>
                </a:solidFill>
              </a:rPr>
              <a:t>1</a:t>
            </a:r>
            <a:r>
              <a:rPr lang="ru-RU" sz="2000" b="1" dirty="0">
                <a:solidFill>
                  <a:srgbClr val="000066"/>
                </a:solidFill>
              </a:rPr>
              <a:t> вопрос касался организации службы контроля качества выполняемых работ и изготовления оборудования. Ответ МАС был также достаточно категоричен:</a:t>
            </a: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 </a:t>
            </a:r>
            <a:r>
              <a:rPr lang="en-US" sz="2400" b="1" dirty="0">
                <a:solidFill>
                  <a:srgbClr val="000066"/>
                </a:solidFill>
              </a:rPr>
              <a:t>“</a:t>
            </a:r>
            <a:r>
              <a:rPr lang="en-US" sz="2400" b="1" i="1" dirty="0">
                <a:solidFill>
                  <a:srgbClr val="000066"/>
                </a:solidFill>
              </a:rPr>
              <a:t>Strict quality management should be installed as soon as possible…”</a:t>
            </a:r>
          </a:p>
        </p:txBody>
      </p:sp>
    </p:spTree>
    <p:extLst>
      <p:ext uri="{BB962C8B-B14F-4D97-AF65-F5344CB8AC3E}">
        <p14:creationId xmlns:p14="http://schemas.microsoft.com/office/powerpoint/2010/main" val="42319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35A03-EC73-4201-93B1-6B7289192BD1}"/>
              </a:ext>
            </a:extLst>
          </p:cNvPr>
          <p:cNvSpPr txBox="1"/>
          <p:nvPr/>
        </p:nvSpPr>
        <p:spPr>
          <a:xfrm>
            <a:off x="241160" y="421914"/>
            <a:ext cx="866167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</a:rPr>
              <a:t>III. </a:t>
            </a:r>
            <a:r>
              <a:rPr lang="ru-RU" sz="2400" b="1" dirty="0">
                <a:solidFill>
                  <a:srgbClr val="000066"/>
                </a:solidFill>
              </a:rPr>
              <a:t>Заключение МАС</a:t>
            </a:r>
            <a:endParaRPr lang="en-US" sz="2400" b="1" dirty="0">
              <a:solidFill>
                <a:srgbClr val="000066"/>
              </a:solidFill>
            </a:endParaRPr>
          </a:p>
          <a:p>
            <a:pPr algn="ctr"/>
            <a:endParaRPr lang="ru-RU" sz="800" b="1" dirty="0">
              <a:solidFill>
                <a:srgbClr val="000066"/>
              </a:solidFill>
            </a:endParaRP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- </a:t>
            </a:r>
            <a:r>
              <a:rPr lang="ru-RU" sz="2000" b="1" dirty="0">
                <a:solidFill>
                  <a:srgbClr val="000066"/>
                </a:solidFill>
              </a:rPr>
              <a:t>Заключительный (11-й) вопрос был задан о выполнении </a:t>
            </a:r>
            <a:r>
              <a:rPr lang="en-US" sz="2000" b="1" dirty="0">
                <a:solidFill>
                  <a:srgbClr val="000066"/>
                </a:solidFill>
              </a:rPr>
              <a:t>“</a:t>
            </a:r>
            <a:r>
              <a:rPr lang="en-US" sz="2000" b="1" i="1" dirty="0">
                <a:solidFill>
                  <a:srgbClr val="000066"/>
                </a:solidFill>
              </a:rPr>
              <a:t>NICA accelerator team”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рекомендаций 10-й сессии МАС. На что был дан ответ:</a:t>
            </a:r>
            <a:endParaRPr lang="en-US" sz="2000" b="1" dirty="0">
              <a:solidFill>
                <a:srgbClr val="000066"/>
              </a:solidFill>
            </a:endParaRPr>
          </a:p>
          <a:p>
            <a:pPr indent="252000" algn="just"/>
            <a:r>
              <a:rPr lang="en-US" sz="2000" b="1" dirty="0">
                <a:solidFill>
                  <a:srgbClr val="000066"/>
                </a:solidFill>
              </a:rPr>
              <a:t>  “</a:t>
            </a:r>
            <a:r>
              <a:rPr lang="en-US" sz="2000" b="1" i="1" dirty="0">
                <a:solidFill>
                  <a:srgbClr val="000066"/>
                </a:solidFill>
              </a:rPr>
              <a:t>The NICA accelerator team </a:t>
            </a:r>
            <a:r>
              <a:rPr lang="en-US" sz="2000" b="1" i="1" u="sng" dirty="0">
                <a:solidFill>
                  <a:srgbClr val="000066"/>
                </a:solidFill>
              </a:rPr>
              <a:t>has addressed all main recommendations </a:t>
            </a:r>
            <a:r>
              <a:rPr lang="en-US" sz="2000" b="1" i="1" dirty="0">
                <a:solidFill>
                  <a:srgbClr val="000066"/>
                </a:solidFill>
              </a:rPr>
              <a:t>of the previous MAC, clearly showing the effort in overcoming existing deficits.”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Далее</a:t>
            </a:r>
            <a:r>
              <a:rPr lang="ru-RU" sz="2000" b="1" i="1" dirty="0">
                <a:solidFill>
                  <a:srgbClr val="000066"/>
                </a:solidFill>
              </a:rPr>
              <a:t> </a:t>
            </a:r>
            <a:r>
              <a:rPr lang="ru-RU" sz="2000" b="1" dirty="0">
                <a:solidFill>
                  <a:srgbClr val="000066"/>
                </a:solidFill>
              </a:rPr>
              <a:t>перечислены главные проблемы, выявленные в ходе сессии.</a:t>
            </a:r>
          </a:p>
          <a:p>
            <a:pPr indent="252000" algn="just"/>
            <a:endParaRPr lang="ru-RU" sz="800" b="1" dirty="0">
              <a:solidFill>
                <a:srgbClr val="000066"/>
              </a:solidFill>
            </a:endParaRPr>
          </a:p>
          <a:p>
            <a:pPr indent="252000" algn="just"/>
            <a:r>
              <a:rPr lang="ru-RU" sz="2000" b="1" dirty="0">
                <a:solidFill>
                  <a:srgbClr val="000066"/>
                </a:solidFill>
              </a:rPr>
              <a:t>Отдельное решение было сформулировано по программе </a:t>
            </a:r>
            <a:r>
              <a:rPr lang="ru-RU" sz="2000" b="1" i="1" u="sng" dirty="0">
                <a:solidFill>
                  <a:srgbClr val="000066"/>
                </a:solidFill>
              </a:rPr>
              <a:t>поляризованных пучков</a:t>
            </a:r>
            <a:r>
              <a:rPr lang="ru-RU" sz="2000" b="1" dirty="0">
                <a:solidFill>
                  <a:srgbClr val="000066"/>
                </a:solidFill>
              </a:rPr>
              <a:t>. Было предложено представить все вопросы по этой программе «подкомитету» МАС для детального анализа, результаты которого должны быть рассмотрены на следующей сессии МАС. </a:t>
            </a:r>
          </a:p>
          <a:p>
            <a:pPr indent="252000" algn="just"/>
            <a:endParaRPr lang="ru-RU" sz="2000" b="1" dirty="0">
              <a:solidFill>
                <a:srgbClr val="000066"/>
              </a:solidFill>
            </a:endParaRPr>
          </a:p>
          <a:p>
            <a:r>
              <a:rPr lang="ru-RU" sz="2000" b="1" dirty="0">
                <a:solidFill>
                  <a:srgbClr val="000066"/>
                </a:solidFill>
              </a:rPr>
              <a:t>В целом МАС отметил, что </a:t>
            </a:r>
            <a:endParaRPr lang="en-US" sz="2000" b="1" dirty="0">
              <a:solidFill>
                <a:srgbClr val="000066"/>
              </a:solidFill>
            </a:endParaRPr>
          </a:p>
          <a:p>
            <a:r>
              <a:rPr lang="en-US" sz="2400" b="1" i="1" dirty="0">
                <a:solidFill>
                  <a:srgbClr val="000066"/>
                </a:solidFill>
              </a:rPr>
              <a:t>“Despite the unusual situation, the video meeting provided a good overview of the status and an efficient discussion of the most urgent problems.”</a:t>
            </a:r>
            <a:endParaRPr lang="ru-RU" sz="24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55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1693</Words>
  <Application>Microsoft Office PowerPoint</Application>
  <PresentationFormat>Экран (4:3)</PresentationFormat>
  <Paragraphs>99</Paragraphs>
  <Slides>11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Николаевич Мешков</dc:creator>
  <cp:lastModifiedBy>Игорь Николаевич Мешков</cp:lastModifiedBy>
  <cp:revision>50</cp:revision>
  <dcterms:created xsi:type="dcterms:W3CDTF">2020-07-12T14:25:28Z</dcterms:created>
  <dcterms:modified xsi:type="dcterms:W3CDTF">2020-07-14T11:01:08Z</dcterms:modified>
</cp:coreProperties>
</file>