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390" r:id="rId2"/>
    <p:sldId id="389" r:id="rId3"/>
    <p:sldId id="418" r:id="rId4"/>
    <p:sldId id="426" r:id="rId5"/>
    <p:sldId id="398" r:id="rId6"/>
    <p:sldId id="422" r:id="rId7"/>
    <p:sldId id="427" r:id="rId8"/>
    <p:sldId id="423" r:id="rId9"/>
    <p:sldId id="420"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461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89400" autoAdjust="0"/>
  </p:normalViewPr>
  <p:slideViewPr>
    <p:cSldViewPr>
      <p:cViewPr>
        <p:scale>
          <a:sx n="150" d="100"/>
          <a:sy n="150" d="100"/>
        </p:scale>
        <p:origin x="-80" y="-80"/>
      </p:cViewPr>
      <p:guideLst>
        <p:guide orient="horz" pos="2160"/>
        <p:guide pos="2880"/>
      </p:guideLst>
    </p:cSldViewPr>
  </p:slideViewPr>
  <p:outlineViewPr>
    <p:cViewPr>
      <p:scale>
        <a:sx n="33" d="100"/>
        <a:sy n="33" d="100"/>
      </p:scale>
      <p:origin x="0" y="20136"/>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57B11F-1872-FF4E-8417-E8326F7E5C7D}" type="datetimeFigureOut">
              <a:rPr lang="en-US" smtClean="0"/>
              <a:t>1/15/17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F40A13-A293-E34A-9031-D4F6BB95F3F5}" type="slidenum">
              <a:rPr lang="en-US" smtClean="0"/>
              <a:t>‹#›</a:t>
            </a:fld>
            <a:endParaRPr lang="en-US"/>
          </a:p>
        </p:txBody>
      </p:sp>
    </p:spTree>
    <p:extLst>
      <p:ext uri="{BB962C8B-B14F-4D97-AF65-F5344CB8AC3E}">
        <p14:creationId xmlns:p14="http://schemas.microsoft.com/office/powerpoint/2010/main" val="20162236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E4A4F9-A070-414F-BF03-02A213254846}" type="datetimeFigureOut">
              <a:rPr lang="fr-FR"/>
              <a:pPr>
                <a:defRPr/>
              </a:pPr>
              <a:t>1/15/17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3898CE-70A6-4B1D-B309-B108AE0FB14F}" type="slidenum">
              <a:rPr lang="fr-FR"/>
              <a:pPr>
                <a:defRPr/>
              </a:pPr>
              <a:t>‹#›</a:t>
            </a:fld>
            <a:endParaRPr lang="fr-FR"/>
          </a:p>
        </p:txBody>
      </p:sp>
    </p:spTree>
    <p:extLst>
      <p:ext uri="{BB962C8B-B14F-4D97-AF65-F5344CB8AC3E}">
        <p14:creationId xmlns:p14="http://schemas.microsoft.com/office/powerpoint/2010/main" val="2678199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a:t>
            </a:fld>
            <a:endParaRPr lang="fr-FR"/>
          </a:p>
        </p:txBody>
      </p:sp>
    </p:spTree>
    <p:extLst>
      <p:ext uri="{BB962C8B-B14F-4D97-AF65-F5344CB8AC3E}">
        <p14:creationId xmlns:p14="http://schemas.microsoft.com/office/powerpoint/2010/main" val="277124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2</a:t>
            </a:fld>
            <a:endParaRPr lang="fr-FR"/>
          </a:p>
        </p:txBody>
      </p:sp>
    </p:spTree>
    <p:extLst>
      <p:ext uri="{BB962C8B-B14F-4D97-AF65-F5344CB8AC3E}">
        <p14:creationId xmlns:p14="http://schemas.microsoft.com/office/powerpoint/2010/main" val="247090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5</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6</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8</a:t>
            </a:fld>
            <a:endParaRPr lang="fr-FR"/>
          </a:p>
        </p:txBody>
      </p:sp>
    </p:spTree>
    <p:extLst>
      <p:ext uri="{BB962C8B-B14F-4D97-AF65-F5344CB8AC3E}">
        <p14:creationId xmlns:p14="http://schemas.microsoft.com/office/powerpoint/2010/main" val="272897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2AA5F94-DAA2-4BB4-9AAA-475D9D2882F0}" type="slidenum">
              <a:rPr lang="fr-FR"/>
              <a:pPr>
                <a:defRPr/>
              </a:pPr>
              <a:t>‹#›</a:t>
            </a:fld>
            <a:endParaRPr lang="fr-FR"/>
          </a:p>
        </p:txBody>
      </p:sp>
    </p:spTree>
    <p:extLst>
      <p:ext uri="{BB962C8B-B14F-4D97-AF65-F5344CB8AC3E}">
        <p14:creationId xmlns:p14="http://schemas.microsoft.com/office/powerpoint/2010/main" val="185718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98D737-4228-4C38-B33A-4B49E5614A7B}" type="slidenum">
              <a:rPr lang="fr-FR"/>
              <a:pPr>
                <a:defRPr/>
              </a:pPr>
              <a:t>‹#›</a:t>
            </a:fld>
            <a:endParaRPr lang="fr-FR"/>
          </a:p>
        </p:txBody>
      </p:sp>
    </p:spTree>
    <p:extLst>
      <p:ext uri="{BB962C8B-B14F-4D97-AF65-F5344CB8AC3E}">
        <p14:creationId xmlns:p14="http://schemas.microsoft.com/office/powerpoint/2010/main" val="135555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DF4E4E-0493-4C8B-A2F2-AEEF986F6E52}" type="slidenum">
              <a:rPr lang="fr-FR"/>
              <a:pPr>
                <a:defRPr/>
              </a:pPr>
              <a:t>‹#›</a:t>
            </a:fld>
            <a:endParaRPr lang="fr-FR"/>
          </a:p>
        </p:txBody>
      </p:sp>
    </p:spTree>
    <p:extLst>
      <p:ext uri="{BB962C8B-B14F-4D97-AF65-F5344CB8AC3E}">
        <p14:creationId xmlns:p14="http://schemas.microsoft.com/office/powerpoint/2010/main" val="47916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AAA047-8AEF-4C69-86C3-C9A280890182}" type="slidenum">
              <a:rPr lang="fr-FR"/>
              <a:pPr>
                <a:defRPr/>
              </a:pPr>
              <a:t>‹#›</a:t>
            </a:fld>
            <a:endParaRPr lang="fr-FR"/>
          </a:p>
        </p:txBody>
      </p:sp>
    </p:spTree>
    <p:extLst>
      <p:ext uri="{BB962C8B-B14F-4D97-AF65-F5344CB8AC3E}">
        <p14:creationId xmlns:p14="http://schemas.microsoft.com/office/powerpoint/2010/main" val="414580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620F82-76D5-4D77-BC21-5A4268D496F6}" type="slidenum">
              <a:rPr lang="fr-FR"/>
              <a:pPr>
                <a:defRPr/>
              </a:pPr>
              <a:t>‹#›</a:t>
            </a:fld>
            <a:endParaRPr lang="fr-FR"/>
          </a:p>
        </p:txBody>
      </p:sp>
    </p:spTree>
    <p:extLst>
      <p:ext uri="{BB962C8B-B14F-4D97-AF65-F5344CB8AC3E}">
        <p14:creationId xmlns:p14="http://schemas.microsoft.com/office/powerpoint/2010/main" val="424159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240E01-1DDF-4704-8DDC-978A7A0AD2EC}" type="slidenum">
              <a:rPr lang="fr-FR"/>
              <a:pPr>
                <a:defRPr/>
              </a:pPr>
              <a:t>‹#›</a:t>
            </a:fld>
            <a:endParaRPr lang="fr-FR"/>
          </a:p>
        </p:txBody>
      </p:sp>
    </p:spTree>
    <p:extLst>
      <p:ext uri="{BB962C8B-B14F-4D97-AF65-F5344CB8AC3E}">
        <p14:creationId xmlns:p14="http://schemas.microsoft.com/office/powerpoint/2010/main" val="285070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718A4F5-7B53-4BFD-86F4-1EDCF116CB5F}" type="slidenum">
              <a:rPr lang="fr-FR"/>
              <a:pPr>
                <a:defRPr/>
              </a:pPr>
              <a:t>‹#›</a:t>
            </a:fld>
            <a:endParaRPr lang="fr-FR"/>
          </a:p>
        </p:txBody>
      </p:sp>
    </p:spTree>
    <p:extLst>
      <p:ext uri="{BB962C8B-B14F-4D97-AF65-F5344CB8AC3E}">
        <p14:creationId xmlns:p14="http://schemas.microsoft.com/office/powerpoint/2010/main" val="386174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51AD37E-EE59-41F9-9DC3-0CD03DC07E77}" type="slidenum">
              <a:rPr lang="fr-FR"/>
              <a:pPr>
                <a:defRPr/>
              </a:pPr>
              <a:t>‹#›</a:t>
            </a:fld>
            <a:endParaRPr lang="fr-FR"/>
          </a:p>
        </p:txBody>
      </p:sp>
    </p:spTree>
    <p:extLst>
      <p:ext uri="{BB962C8B-B14F-4D97-AF65-F5344CB8AC3E}">
        <p14:creationId xmlns:p14="http://schemas.microsoft.com/office/powerpoint/2010/main" val="196479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F10942A-3396-4E26-B660-1DA9C9F599E0}" type="slidenum">
              <a:rPr lang="fr-FR"/>
              <a:pPr>
                <a:defRPr/>
              </a:pPr>
              <a:t>‹#›</a:t>
            </a:fld>
            <a:endParaRPr lang="fr-FR"/>
          </a:p>
        </p:txBody>
      </p:sp>
    </p:spTree>
    <p:extLst>
      <p:ext uri="{BB962C8B-B14F-4D97-AF65-F5344CB8AC3E}">
        <p14:creationId xmlns:p14="http://schemas.microsoft.com/office/powerpoint/2010/main" val="159433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B9DE9A2-7386-464B-8932-B8D904D0A66D}" type="slidenum">
              <a:rPr lang="fr-FR"/>
              <a:pPr>
                <a:defRPr/>
              </a:pPr>
              <a:t>‹#›</a:t>
            </a:fld>
            <a:endParaRPr lang="fr-FR"/>
          </a:p>
        </p:txBody>
      </p:sp>
    </p:spTree>
    <p:extLst>
      <p:ext uri="{BB962C8B-B14F-4D97-AF65-F5344CB8AC3E}">
        <p14:creationId xmlns:p14="http://schemas.microsoft.com/office/powerpoint/2010/main" val="296229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smtClean="0"/>
              <a:t>46th PAC-PP, January 16-17, 2017</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E13C74-01FF-4C14-995A-2652EA7BD551}" type="slidenum">
              <a:rPr lang="fr-FR"/>
              <a:pPr>
                <a:defRPr/>
              </a:pPr>
              <a:t>‹#›</a:t>
            </a:fld>
            <a:endParaRPr lang="fr-FR"/>
          </a:p>
        </p:txBody>
      </p:sp>
    </p:spTree>
    <p:extLst>
      <p:ext uri="{BB962C8B-B14F-4D97-AF65-F5344CB8AC3E}">
        <p14:creationId xmlns:p14="http://schemas.microsoft.com/office/powerpoint/2010/main" val="16731915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smtClean="0"/>
              <a:t>Itzhak Tserruya</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46th PAC-PP, January 16-17, 2017</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354CB46-E9BE-4A8A-A36A-EAF21D934587}"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INR.jpg"/>
          <p:cNvPicPr>
            <a:picLocks noChangeAspect="1"/>
          </p:cNvPicPr>
          <p:nvPr/>
        </p:nvPicPr>
        <p:blipFill rotWithShape="1">
          <a:blip r:embed="rId3">
            <a:alphaModFix amt="34000"/>
            <a:extLst>
              <a:ext uri="{28A0092B-C50C-407E-A947-70E740481C1C}">
                <a14:useLocalDpi xmlns:a14="http://schemas.microsoft.com/office/drawing/2010/main" val="0"/>
              </a:ext>
            </a:extLst>
          </a:blip>
          <a:srcRect t="50230" r="71199"/>
          <a:stretch/>
        </p:blipFill>
        <p:spPr>
          <a:xfrm>
            <a:off x="35339" y="342800"/>
            <a:ext cx="9143999" cy="7190656"/>
          </a:xfrm>
          <a:prstGeom prst="rect">
            <a:avLst/>
          </a:prstGeom>
        </p:spPr>
      </p:pic>
      <p:sp>
        <p:nvSpPr>
          <p:cNvPr id="8" name="TextBox 7"/>
          <p:cNvSpPr txBox="1"/>
          <p:nvPr/>
        </p:nvSpPr>
        <p:spPr>
          <a:xfrm>
            <a:off x="2987824" y="2060848"/>
            <a:ext cx="2673891" cy="369332"/>
          </a:xfrm>
          <a:prstGeom prst="rect">
            <a:avLst/>
          </a:prstGeom>
          <a:noFill/>
        </p:spPr>
        <p:txBody>
          <a:bodyPr wrap="none" rtlCol="0">
            <a:spAutoFit/>
          </a:bodyPr>
          <a:lstStyle/>
          <a:p>
            <a:r>
              <a:rPr lang="en-US" dirty="0" smtClean="0"/>
              <a:t>JINR,  January 16, 2017</a:t>
            </a:r>
            <a:endParaRPr lang="en-US" dirty="0"/>
          </a:p>
        </p:txBody>
      </p:sp>
      <p:sp>
        <p:nvSpPr>
          <p:cNvPr id="9" name="AutoShape 18"/>
          <p:cNvSpPr>
            <a:spLocks noChangeArrowheads="1"/>
          </p:cNvSpPr>
          <p:nvPr/>
        </p:nvSpPr>
        <p:spPr bwMode="auto">
          <a:xfrm>
            <a:off x="611560" y="764704"/>
            <a:ext cx="792088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lnSpc>
                <a:spcPct val="120000"/>
              </a:lnSpc>
              <a:spcAft>
                <a:spcPts val="1200"/>
              </a:spcAft>
            </a:pPr>
            <a:r>
              <a:rPr lang="en-US" sz="4000" dirty="0" smtClean="0">
                <a:solidFill>
                  <a:srgbClr val="FFFF00"/>
                </a:solidFill>
              </a:rPr>
              <a:t>46</a:t>
            </a:r>
            <a:r>
              <a:rPr lang="en-US" sz="4000" baseline="30000" dirty="0" smtClean="0">
                <a:solidFill>
                  <a:srgbClr val="FFFF00"/>
                </a:solidFill>
              </a:rPr>
              <a:t>th</a:t>
            </a:r>
            <a:r>
              <a:rPr lang="en-US" sz="4000" dirty="0" smtClean="0">
                <a:solidFill>
                  <a:srgbClr val="FFFF00"/>
                </a:solidFill>
              </a:rPr>
              <a:t> PAC on Particle Physics</a:t>
            </a:r>
          </a:p>
        </p:txBody>
      </p:sp>
      <p:sp>
        <p:nvSpPr>
          <p:cNvPr id="12" name="Subtitle 2"/>
          <p:cNvSpPr txBox="1">
            <a:spLocks/>
          </p:cNvSpPr>
          <p:nvPr/>
        </p:nvSpPr>
        <p:spPr bwMode="auto">
          <a:xfrm>
            <a:off x="899592" y="3068960"/>
            <a:ext cx="7560840"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b="1" dirty="0" err="1" smtClean="0">
                <a:solidFill>
                  <a:srgbClr val="000090"/>
                </a:solidFill>
              </a:rPr>
              <a:t>Implementation</a:t>
            </a:r>
            <a:r>
              <a:rPr lang="fr-FR" b="1" dirty="0" smtClean="0">
                <a:solidFill>
                  <a:srgbClr val="000090"/>
                </a:solidFill>
              </a:rPr>
              <a:t> of </a:t>
            </a:r>
            <a:r>
              <a:rPr lang="fr-FR" b="1" dirty="0" err="1" smtClean="0">
                <a:solidFill>
                  <a:srgbClr val="000090"/>
                </a:solidFill>
              </a:rPr>
              <a:t>recommendations</a:t>
            </a:r>
            <a:r>
              <a:rPr lang="fr-FR" b="1" dirty="0" smtClean="0">
                <a:solidFill>
                  <a:srgbClr val="000090"/>
                </a:solidFill>
              </a:rPr>
              <a:t> and </a:t>
            </a:r>
            <a:r>
              <a:rPr lang="fr-FR" b="1" dirty="0" err="1" smtClean="0">
                <a:solidFill>
                  <a:srgbClr val="000090"/>
                </a:solidFill>
              </a:rPr>
              <a:t>work</a:t>
            </a:r>
            <a:r>
              <a:rPr lang="fr-FR" b="1" dirty="0" smtClean="0">
                <a:solidFill>
                  <a:srgbClr val="000090"/>
                </a:solidFill>
              </a:rPr>
              <a:t> </a:t>
            </a:r>
            <a:r>
              <a:rPr lang="fr-FR" b="1" dirty="0" err="1" smtClean="0">
                <a:solidFill>
                  <a:srgbClr val="000090"/>
                </a:solidFill>
              </a:rPr>
              <a:t>towards</a:t>
            </a:r>
            <a:r>
              <a:rPr lang="fr-FR" b="1" dirty="0" smtClean="0">
                <a:solidFill>
                  <a:srgbClr val="000090"/>
                </a:solidFill>
              </a:rPr>
              <a:t> optimisation </a:t>
            </a:r>
            <a:br>
              <a:rPr lang="fr-FR" b="1" dirty="0" smtClean="0">
                <a:solidFill>
                  <a:srgbClr val="000090"/>
                </a:solidFill>
              </a:rPr>
            </a:br>
            <a:r>
              <a:rPr lang="fr-FR" b="1" dirty="0" smtClean="0">
                <a:solidFill>
                  <a:srgbClr val="000090"/>
                </a:solidFill>
              </a:rPr>
              <a:t>of the </a:t>
            </a:r>
            <a:r>
              <a:rPr lang="fr-FR" b="1" dirty="0" err="1" smtClean="0">
                <a:solidFill>
                  <a:srgbClr val="000090"/>
                </a:solidFill>
              </a:rPr>
              <a:t>research</a:t>
            </a:r>
            <a:r>
              <a:rPr lang="fr-FR" b="1" dirty="0" smtClean="0">
                <a:solidFill>
                  <a:srgbClr val="000090"/>
                </a:solidFill>
              </a:rPr>
              <a:t> programme</a:t>
            </a:r>
          </a:p>
        </p:txBody>
      </p:sp>
      <p:sp>
        <p:nvSpPr>
          <p:cNvPr id="6" name="Subtitle 2"/>
          <p:cNvSpPr>
            <a:spLocks noGrp="1"/>
          </p:cNvSpPr>
          <p:nvPr>
            <p:ph type="subTitle" idx="1"/>
          </p:nvPr>
        </p:nvSpPr>
        <p:spPr>
          <a:xfrm>
            <a:off x="899592" y="5013176"/>
            <a:ext cx="7560840" cy="1224136"/>
          </a:xfrm>
        </p:spPr>
        <p:txBody>
          <a:bodyPr/>
          <a:lstStyle/>
          <a:p>
            <a:r>
              <a:rPr lang="fr-FR" b="1" dirty="0" smtClean="0">
                <a:solidFill>
                  <a:srgbClr val="000090"/>
                </a:solidFill>
              </a:rPr>
              <a:t>Itzhak </a:t>
            </a:r>
            <a:r>
              <a:rPr lang="fr-FR" b="1" dirty="0" err="1" smtClean="0">
                <a:solidFill>
                  <a:srgbClr val="000090"/>
                </a:solidFill>
              </a:rPr>
              <a:t>Tserruya</a:t>
            </a:r>
            <a:endParaRPr lang="fr-FR" b="1" dirty="0" smtClean="0">
              <a:solidFill>
                <a:srgbClr val="000090"/>
              </a:solidFill>
            </a:endParaRPr>
          </a:p>
          <a:p>
            <a:r>
              <a:rPr lang="fr-FR" sz="2400" b="1" dirty="0" smtClean="0">
                <a:solidFill>
                  <a:srgbClr val="000090"/>
                </a:solidFill>
              </a:rPr>
              <a:t>Weizmann Institute of Science</a:t>
            </a:r>
            <a:endParaRPr lang="en-US" sz="2400" b="1" dirty="0">
              <a:solidFill>
                <a:srgbClr val="000090"/>
              </a:solidFill>
            </a:endParaRPr>
          </a:p>
        </p:txBody>
      </p:sp>
    </p:spTree>
    <p:extLst>
      <p:ext uri="{BB962C8B-B14F-4D97-AF65-F5344CB8AC3E}">
        <p14:creationId xmlns:p14="http://schemas.microsoft.com/office/powerpoint/2010/main" val="2596602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46th PAC-PP, January 16-17, 2017</a:t>
            </a:r>
            <a:endParaRPr lang="fr-FR"/>
          </a:p>
        </p:txBody>
      </p:sp>
      <p:sp>
        <p:nvSpPr>
          <p:cNvPr id="9" name="Rectangle 8"/>
          <p:cNvSpPr/>
          <p:nvPr/>
        </p:nvSpPr>
        <p:spPr>
          <a:xfrm>
            <a:off x="251520" y="2276872"/>
            <a:ext cx="8784976" cy="1508105"/>
          </a:xfrm>
          <a:prstGeom prst="rect">
            <a:avLst/>
          </a:prstGeom>
        </p:spPr>
        <p:txBody>
          <a:bodyPr wrap="square">
            <a:spAutoFit/>
          </a:bodyPr>
          <a:lstStyle/>
          <a:p>
            <a:pPr marL="457200" indent="-457200">
              <a:spcAft>
                <a:spcPts val="1200"/>
              </a:spcAft>
              <a:buFont typeface="Arial" pitchFamily="34" charset="0"/>
              <a:buChar char="•"/>
            </a:pPr>
            <a:r>
              <a:rPr lang="en-US" sz="2400" dirty="0" smtClean="0">
                <a:solidFill>
                  <a:srgbClr val="000000"/>
                </a:solidFill>
              </a:rPr>
              <a:t>Highlights of the Recommendations from the 45</a:t>
            </a:r>
            <a:r>
              <a:rPr lang="en-US" sz="2400" baseline="30000" dirty="0" smtClean="0">
                <a:solidFill>
                  <a:srgbClr val="000000"/>
                </a:solidFill>
              </a:rPr>
              <a:t>th</a:t>
            </a:r>
            <a:r>
              <a:rPr lang="en-US" sz="2400" dirty="0" smtClean="0">
                <a:solidFill>
                  <a:srgbClr val="000000"/>
                </a:solidFill>
              </a:rPr>
              <a:t> PAC – PP</a:t>
            </a:r>
          </a:p>
          <a:p>
            <a:pPr marL="457200" indent="-457200">
              <a:spcAft>
                <a:spcPts val="1200"/>
              </a:spcAft>
              <a:buFont typeface="Arial" pitchFamily="34" charset="0"/>
              <a:buChar char="•"/>
            </a:pPr>
            <a:r>
              <a:rPr lang="en-US" sz="2400" dirty="0" smtClean="0">
                <a:solidFill>
                  <a:srgbClr val="000000"/>
                </a:solidFill>
              </a:rPr>
              <a:t>120</a:t>
            </a:r>
            <a:r>
              <a:rPr lang="en-US" sz="2400" baseline="30000" dirty="0" smtClean="0">
                <a:solidFill>
                  <a:srgbClr val="000000"/>
                </a:solidFill>
              </a:rPr>
              <a:t>th</a:t>
            </a:r>
            <a:r>
              <a:rPr lang="en-US" sz="2400" dirty="0" smtClean="0">
                <a:solidFill>
                  <a:srgbClr val="000000"/>
                </a:solidFill>
              </a:rPr>
              <a:t> Scientific Council meeting (September 22-23, 2016)</a:t>
            </a:r>
          </a:p>
          <a:p>
            <a:pPr marL="457200" indent="-457200">
              <a:spcAft>
                <a:spcPts val="1200"/>
              </a:spcAft>
              <a:buFont typeface="Arial" pitchFamily="34" charset="0"/>
              <a:buChar char="•"/>
            </a:pPr>
            <a:r>
              <a:rPr lang="fr-FR" sz="2400" dirty="0" smtClean="0">
                <a:solidFill>
                  <a:srgbClr val="000000"/>
                </a:solidFill>
              </a:rPr>
              <a:t>Agenda</a:t>
            </a:r>
            <a:endParaRPr lang="en-US" sz="2400" dirty="0">
              <a:solidFill>
                <a:srgbClr val="000000"/>
              </a:solidFill>
            </a:endParaRPr>
          </a:p>
        </p:txBody>
      </p:sp>
      <p:sp>
        <p:nvSpPr>
          <p:cNvPr id="11" name="AutoShape 18"/>
          <p:cNvSpPr>
            <a:spLocks noGrp="1" noChangeArrowheads="1"/>
          </p:cNvSpPr>
          <p:nvPr>
            <p:ph type="title"/>
          </p:nvPr>
        </p:nvSpPr>
        <p:spPr bwMode="auto">
          <a:xfrm>
            <a:off x="467544" y="362868"/>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lnSpc>
                <a:spcPct val="120000"/>
              </a:lnSpc>
              <a:spcAft>
                <a:spcPts val="1200"/>
              </a:spcAft>
            </a:pPr>
            <a:r>
              <a:rPr lang="en-US" sz="4000" u="sng" dirty="0" smtClean="0">
                <a:solidFill>
                  <a:srgbClr val="FFFF00"/>
                </a:solidFill>
              </a:rPr>
              <a:t>Outline</a:t>
            </a:r>
          </a:p>
        </p:txBody>
      </p:sp>
      <p:sp>
        <p:nvSpPr>
          <p:cNvPr id="2" name="Date Placeholder 1"/>
          <p:cNvSpPr>
            <a:spLocks noGrp="1"/>
          </p:cNvSpPr>
          <p:nvPr>
            <p:ph type="dt" sz="half" idx="10"/>
          </p:nvPr>
        </p:nvSpPr>
        <p:spPr/>
        <p:txBody>
          <a:bodyPr/>
          <a:lstStyle/>
          <a:p>
            <a:pPr>
              <a:defRPr/>
            </a:pPr>
            <a:r>
              <a:rPr lang="en-US" smtClean="0"/>
              <a:t>Itzhak Tserruya</a:t>
            </a:r>
            <a:endParaRPr lang="fr-FR"/>
          </a:p>
        </p:txBody>
      </p:sp>
    </p:spTree>
    <p:extLst>
      <p:ext uri="{BB962C8B-B14F-4D97-AF65-F5344CB8AC3E}">
        <p14:creationId xmlns:p14="http://schemas.microsoft.com/office/powerpoint/2010/main" val="14727773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a:spLocks noGrp="1"/>
          </p:cNvSpPr>
          <p:nvPr>
            <p:ph idx="1"/>
          </p:nvPr>
        </p:nvSpPr>
        <p:spPr>
          <a:xfrm>
            <a:off x="251520" y="1916832"/>
            <a:ext cx="8640960" cy="2736304"/>
          </a:xfrm>
        </p:spPr>
        <p:txBody>
          <a:bodyPr/>
          <a:lstStyle/>
          <a:p>
            <a:pPr marL="0" indent="0">
              <a:spcBef>
                <a:spcPts val="0"/>
              </a:spcBef>
              <a:spcAft>
                <a:spcPts val="1200"/>
              </a:spcAft>
              <a:buNone/>
            </a:pPr>
            <a:r>
              <a:rPr lang="en-US" sz="1800" b="1" dirty="0" smtClean="0">
                <a:latin typeface="Arial"/>
                <a:cs typeface="Arial"/>
              </a:rPr>
              <a:t>Significant </a:t>
            </a:r>
            <a:r>
              <a:rPr lang="en-US" sz="1800" b="1" dirty="0" smtClean="0">
                <a:latin typeface="Arial"/>
                <a:cs typeface="Arial"/>
              </a:rPr>
              <a:t>milestones reported at the 45</a:t>
            </a:r>
            <a:r>
              <a:rPr lang="en-US" sz="1800" b="1" baseline="30000" dirty="0" smtClean="0">
                <a:latin typeface="Arial"/>
                <a:cs typeface="Arial"/>
              </a:rPr>
              <a:t>th</a:t>
            </a:r>
            <a:r>
              <a:rPr lang="en-US" sz="1800" b="1" dirty="0" smtClean="0">
                <a:latin typeface="Arial"/>
                <a:cs typeface="Arial"/>
              </a:rPr>
              <a:t> PAC </a:t>
            </a:r>
            <a:r>
              <a:rPr lang="en-US" sz="1800" b="1" smtClean="0">
                <a:latin typeface="Arial"/>
                <a:cs typeface="Arial"/>
              </a:rPr>
              <a:t>PP meeting</a:t>
            </a:r>
            <a:r>
              <a:rPr lang="en-US" sz="1800" smtClean="0">
                <a:latin typeface="Arial"/>
                <a:cs typeface="Arial"/>
              </a:rPr>
              <a:t>: </a:t>
            </a:r>
            <a:endParaRPr lang="en-US" sz="1800" dirty="0" smtClean="0">
              <a:latin typeface="Arial"/>
              <a:cs typeface="Arial"/>
            </a:endParaRPr>
          </a:p>
          <a:p>
            <a:pPr>
              <a:spcBef>
                <a:spcPts val="0"/>
              </a:spcBef>
              <a:spcAft>
                <a:spcPts val="1200"/>
              </a:spcAft>
              <a:buFont typeface="Wingdings" charset="2"/>
              <a:buChar char="Ø"/>
            </a:pPr>
            <a:r>
              <a:rPr lang="en-US" sz="1800" dirty="0">
                <a:latin typeface="Arial"/>
                <a:cs typeface="Arial"/>
              </a:rPr>
              <a:t>A</a:t>
            </a:r>
            <a:r>
              <a:rPr lang="en-US" sz="1800" dirty="0" smtClean="0">
                <a:latin typeface="Arial"/>
                <a:cs typeface="Arial"/>
              </a:rPr>
              <a:t>greement </a:t>
            </a:r>
            <a:r>
              <a:rPr lang="en-US" sz="1800" dirty="0">
                <a:latin typeface="Arial"/>
                <a:cs typeface="Arial"/>
              </a:rPr>
              <a:t>between the Russian government and JINR on a dedicated contribution from Russia to the NICA megaproject that guarantees NICA </a:t>
            </a:r>
            <a:r>
              <a:rPr lang="en-US" sz="1800" dirty="0" smtClean="0">
                <a:latin typeface="Arial"/>
                <a:cs typeface="Arial"/>
              </a:rPr>
              <a:t>realization.</a:t>
            </a:r>
          </a:p>
          <a:p>
            <a:pPr>
              <a:spcBef>
                <a:spcPts val="0"/>
              </a:spcBef>
              <a:spcAft>
                <a:spcPts val="1200"/>
              </a:spcAft>
              <a:buFont typeface="Wingdings" charset="2"/>
              <a:buChar char="Ø"/>
            </a:pPr>
            <a:r>
              <a:rPr lang="en-US" sz="1800" dirty="0">
                <a:latin typeface="Arial"/>
                <a:cs typeface="Arial"/>
              </a:rPr>
              <a:t>S</a:t>
            </a:r>
            <a:r>
              <a:rPr lang="en-US" sz="1800" dirty="0" smtClean="0">
                <a:latin typeface="Arial"/>
                <a:cs typeface="Arial"/>
              </a:rPr>
              <a:t>igning </a:t>
            </a:r>
            <a:r>
              <a:rPr lang="en-US" sz="1800" dirty="0">
                <a:latin typeface="Arial"/>
                <a:cs typeface="Arial"/>
              </a:rPr>
              <a:t>of the Protocol between the Russian Ministry of Education and Science, the Chinese Ministry of Science and Technology, the Chinese Academy of Sciences and JINR on the prospects of cooperation within the framework of the NICA megaproject </a:t>
            </a:r>
            <a:r>
              <a:rPr lang="en-US" sz="1800" dirty="0" smtClean="0">
                <a:latin typeface="Arial"/>
                <a:cs typeface="Arial"/>
              </a:rPr>
              <a:t> </a:t>
            </a:r>
          </a:p>
          <a:p>
            <a:pPr marL="0" indent="0">
              <a:spcBef>
                <a:spcPts val="0"/>
              </a:spcBef>
              <a:spcAft>
                <a:spcPts val="1200"/>
              </a:spcAft>
              <a:buNone/>
            </a:pPr>
            <a:r>
              <a:rPr lang="en-US" sz="1800" b="1" dirty="0" smtClean="0">
                <a:latin typeface="Arial"/>
                <a:cs typeface="Arial"/>
              </a:rPr>
              <a:t> </a:t>
            </a:r>
            <a:r>
              <a:rPr lang="en-US" sz="1800" dirty="0" smtClean="0">
                <a:latin typeface="Arial"/>
                <a:cs typeface="Arial"/>
              </a:rPr>
              <a:t> </a:t>
            </a:r>
          </a:p>
          <a:p>
            <a:pPr>
              <a:spcBef>
                <a:spcPts val="0"/>
              </a:spcBef>
              <a:spcAft>
                <a:spcPts val="1200"/>
              </a:spcAft>
            </a:pPr>
            <a:endParaRPr lang="en-US" sz="1800" dirty="0">
              <a:latin typeface="Arial"/>
              <a:cs typeface="Arial"/>
            </a:endParaRPr>
          </a:p>
        </p:txBody>
      </p:sp>
      <p:sp>
        <p:nvSpPr>
          <p:cNvPr id="10" name="AutoShape 18"/>
          <p:cNvSpPr>
            <a:spLocks noGrp="1" noChangeArrowheads="1"/>
          </p:cNvSpPr>
          <p:nvPr>
            <p:ph type="title"/>
          </p:nvPr>
        </p:nvSpPr>
        <p:spPr bwMode="auto">
          <a:xfrm>
            <a:off x="611560" y="260648"/>
            <a:ext cx="7992888"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err="1" smtClean="0">
                <a:solidFill>
                  <a:srgbClr val="FFFF00"/>
                </a:solidFill>
              </a:rPr>
              <a:t>Nuclotron</a:t>
            </a:r>
            <a:r>
              <a:rPr lang="en-US" sz="4000" u="sng" dirty="0" smtClean="0">
                <a:solidFill>
                  <a:srgbClr val="FFFF00"/>
                </a:solidFill>
              </a:rPr>
              <a:t>, NICA, BM@N and MPD (I) </a:t>
            </a:r>
          </a:p>
        </p:txBody>
      </p:sp>
      <p:sp>
        <p:nvSpPr>
          <p:cNvPr id="3" name="Footer Placeholder 2"/>
          <p:cNvSpPr>
            <a:spLocks noGrp="1"/>
          </p:cNvSpPr>
          <p:nvPr>
            <p:ph type="ftr" sz="quarter" idx="11"/>
          </p:nvPr>
        </p:nvSpPr>
        <p:spPr/>
        <p:txBody>
          <a:bodyPr/>
          <a:lstStyle/>
          <a:p>
            <a:pPr>
              <a:defRPr/>
            </a:pPr>
            <a:r>
              <a:rPr lang="en-US" dirty="0" smtClean="0"/>
              <a:t>46th PAC-PP, January 16-17, 2017</a:t>
            </a:r>
            <a:endParaRPr lang="fr-FR" dirty="0"/>
          </a:p>
        </p:txBody>
      </p:sp>
      <p:sp>
        <p:nvSpPr>
          <p:cNvPr id="2" name="Date Placeholder 1"/>
          <p:cNvSpPr>
            <a:spLocks noGrp="1"/>
          </p:cNvSpPr>
          <p:nvPr>
            <p:ph type="dt" sz="half" idx="10"/>
          </p:nvPr>
        </p:nvSpPr>
        <p:spPr/>
        <p:txBody>
          <a:bodyPr/>
          <a:lstStyle/>
          <a:p>
            <a:pPr>
              <a:defRPr/>
            </a:pPr>
            <a:r>
              <a:rPr lang="en-US" dirty="0" smtClean="0"/>
              <a:t>Itzhak </a:t>
            </a:r>
            <a:r>
              <a:rPr lang="en-US" dirty="0" err="1" smtClean="0"/>
              <a:t>Tserruya</a:t>
            </a:r>
            <a:endParaRPr lang="fr-FR" dirty="0"/>
          </a:p>
        </p:txBody>
      </p:sp>
    </p:spTree>
    <p:extLst>
      <p:ext uri="{BB962C8B-B14F-4D97-AF65-F5344CB8AC3E}">
        <p14:creationId xmlns:p14="http://schemas.microsoft.com/office/powerpoint/2010/main" val="18100350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a:spLocks noGrp="1"/>
          </p:cNvSpPr>
          <p:nvPr>
            <p:ph idx="1"/>
          </p:nvPr>
        </p:nvSpPr>
        <p:spPr>
          <a:xfrm>
            <a:off x="70992" y="980728"/>
            <a:ext cx="9073008" cy="5256584"/>
          </a:xfrm>
        </p:spPr>
        <p:txBody>
          <a:bodyPr/>
          <a:lstStyle/>
          <a:p>
            <a:pPr marL="0" indent="0">
              <a:spcBef>
                <a:spcPts val="0"/>
              </a:spcBef>
              <a:spcAft>
                <a:spcPts val="900"/>
              </a:spcAft>
              <a:buNone/>
            </a:pPr>
            <a:r>
              <a:rPr lang="en-US" sz="1800" b="1" dirty="0" smtClean="0">
                <a:latin typeface="Arial"/>
                <a:cs typeface="Arial"/>
              </a:rPr>
              <a:t>At the last </a:t>
            </a:r>
            <a:r>
              <a:rPr lang="en-US" sz="1800" b="1" dirty="0">
                <a:latin typeface="Arial"/>
                <a:cs typeface="Arial"/>
              </a:rPr>
              <a:t>PAC </a:t>
            </a:r>
            <a:r>
              <a:rPr lang="en-US" sz="1800" b="1" dirty="0" smtClean="0">
                <a:latin typeface="Arial"/>
                <a:cs typeface="Arial"/>
              </a:rPr>
              <a:t>we heard progress reports on:</a:t>
            </a:r>
          </a:p>
          <a:p>
            <a:pPr marL="0">
              <a:spcBef>
                <a:spcPts val="0"/>
              </a:spcBef>
              <a:spcAft>
                <a:spcPts val="900"/>
              </a:spcAft>
            </a:pPr>
            <a:r>
              <a:rPr lang="en-US" sz="1800" b="1" dirty="0" smtClean="0">
                <a:latin typeface="Arial"/>
                <a:cs typeface="Arial"/>
              </a:rPr>
              <a:t>NICA </a:t>
            </a:r>
            <a:r>
              <a:rPr lang="en-US" sz="1800" dirty="0" smtClean="0">
                <a:latin typeface="Arial"/>
                <a:cs typeface="Arial"/>
              </a:rPr>
              <a:t>(by A. </a:t>
            </a:r>
            <a:r>
              <a:rPr lang="en-US" sz="1800" dirty="0" err="1" smtClean="0">
                <a:latin typeface="Arial"/>
                <a:cs typeface="Arial"/>
              </a:rPr>
              <a:t>Sidorin</a:t>
            </a:r>
            <a:r>
              <a:rPr lang="en-US" sz="1800" dirty="0" smtClean="0">
                <a:latin typeface="Arial"/>
                <a:cs typeface="Arial"/>
              </a:rPr>
              <a:t>): </a:t>
            </a:r>
            <a:r>
              <a:rPr lang="en-US" sz="1800" dirty="0">
                <a:latin typeface="Arial"/>
                <a:cs typeface="Arial"/>
              </a:rPr>
              <a:t>successful commissioning of the new fore-injector of the LU-20 linear accelerator and successful acceleration of an </a:t>
            </a:r>
            <a:r>
              <a:rPr lang="en-US" sz="1800" dirty="0" err="1">
                <a:latin typeface="Arial"/>
                <a:cs typeface="Arial"/>
              </a:rPr>
              <a:t>unpolarized</a:t>
            </a:r>
            <a:r>
              <a:rPr lang="en-US" sz="1800" dirty="0">
                <a:latin typeface="Arial"/>
                <a:cs typeface="Arial"/>
              </a:rPr>
              <a:t> deuteron </a:t>
            </a:r>
            <a:r>
              <a:rPr lang="en-US" sz="1800" dirty="0" smtClean="0">
                <a:latin typeface="Arial"/>
                <a:cs typeface="Arial"/>
              </a:rPr>
              <a:t>beam.</a:t>
            </a:r>
            <a:endParaRPr lang="en-US" sz="1800" dirty="0">
              <a:latin typeface="Arial"/>
              <a:cs typeface="Arial"/>
            </a:endParaRPr>
          </a:p>
          <a:p>
            <a:pPr marL="0">
              <a:spcBef>
                <a:spcPts val="0"/>
              </a:spcBef>
              <a:spcAft>
                <a:spcPts val="900"/>
              </a:spcAft>
            </a:pPr>
            <a:r>
              <a:rPr lang="en-US" sz="1800" dirty="0" smtClean="0">
                <a:latin typeface="Arial"/>
                <a:cs typeface="Arial"/>
              </a:rPr>
              <a:t>The </a:t>
            </a:r>
            <a:r>
              <a:rPr lang="en-US" sz="1800" b="1" dirty="0" err="1" smtClean="0">
                <a:latin typeface="Arial"/>
                <a:cs typeface="Arial"/>
              </a:rPr>
              <a:t>Nuclotron</a:t>
            </a:r>
            <a:r>
              <a:rPr lang="en-US" sz="1800" b="1" dirty="0" smtClean="0">
                <a:latin typeface="Arial"/>
                <a:cs typeface="Arial"/>
              </a:rPr>
              <a:t> experimental program </a:t>
            </a:r>
            <a:r>
              <a:rPr lang="en-US" sz="1800" dirty="0" smtClean="0">
                <a:latin typeface="Arial"/>
                <a:cs typeface="Arial"/>
              </a:rPr>
              <a:t>(by E. </a:t>
            </a:r>
            <a:r>
              <a:rPr lang="en-US" sz="1800" dirty="0" err="1" smtClean="0">
                <a:latin typeface="Arial"/>
                <a:cs typeface="Arial"/>
              </a:rPr>
              <a:t>Strokovsky</a:t>
            </a:r>
            <a:r>
              <a:rPr lang="en-US" sz="1800" dirty="0" smtClean="0">
                <a:latin typeface="Arial"/>
                <a:cs typeface="Arial"/>
              </a:rPr>
              <a:t>): </a:t>
            </a:r>
            <a:r>
              <a:rPr lang="en-US" sz="1800" dirty="0">
                <a:latin typeface="Arial"/>
                <a:cs typeface="Arial"/>
              </a:rPr>
              <a:t>the PAC looks forward to hearing reports on the machine performance during the two runs foreseen in 2016, and in particular on the progress toward delivering a polarized deuteron beam.</a:t>
            </a:r>
          </a:p>
          <a:p>
            <a:pPr marL="0">
              <a:spcBef>
                <a:spcPts val="0"/>
              </a:spcBef>
              <a:spcAft>
                <a:spcPts val="900"/>
              </a:spcAft>
            </a:pPr>
            <a:r>
              <a:rPr lang="en-US" sz="1800" b="1" dirty="0" smtClean="0">
                <a:latin typeface="Arial"/>
                <a:cs typeface="Arial"/>
              </a:rPr>
              <a:t>Infrastructure developments (by N. </a:t>
            </a:r>
            <a:r>
              <a:rPr lang="en-US" sz="1800" b="1" dirty="0" err="1" smtClean="0">
                <a:latin typeface="Arial"/>
                <a:cs typeface="Arial"/>
              </a:rPr>
              <a:t>Emelianov</a:t>
            </a:r>
            <a:r>
              <a:rPr lang="en-US" sz="1800" b="1" dirty="0" smtClean="0">
                <a:latin typeface="Arial"/>
                <a:cs typeface="Arial"/>
              </a:rPr>
              <a:t>)</a:t>
            </a:r>
            <a:r>
              <a:rPr lang="en-US" sz="1800" dirty="0" smtClean="0">
                <a:latin typeface="Arial"/>
                <a:cs typeface="Arial"/>
              </a:rPr>
              <a:t>: </a:t>
            </a:r>
            <a:r>
              <a:rPr lang="en-US" sz="1800" dirty="0">
                <a:latin typeface="Arial"/>
                <a:cs typeface="Arial"/>
              </a:rPr>
              <a:t>successful launch of the NICA cryogenic complex –– the largest helium liquefier in Russia with a capacity of 1100 liters per hour and the near completion of the facility for producing and testing of superconducting magnets for the NICA accelerator complex.</a:t>
            </a:r>
          </a:p>
          <a:p>
            <a:pPr marL="0">
              <a:spcBef>
                <a:spcPts val="0"/>
              </a:spcBef>
              <a:spcAft>
                <a:spcPts val="900"/>
              </a:spcAft>
            </a:pPr>
            <a:r>
              <a:rPr lang="en-US" sz="1800" b="1" dirty="0" smtClean="0">
                <a:latin typeface="Arial"/>
                <a:cs typeface="Arial"/>
              </a:rPr>
              <a:t>MPD</a:t>
            </a:r>
            <a:r>
              <a:rPr lang="en-US" sz="1800" dirty="0" smtClean="0">
                <a:latin typeface="Arial"/>
                <a:cs typeface="Arial"/>
              </a:rPr>
              <a:t> (by V</a:t>
            </a:r>
            <a:r>
              <a:rPr lang="en-US" sz="1800" dirty="0">
                <a:latin typeface="Arial"/>
                <a:cs typeface="Arial"/>
              </a:rPr>
              <a:t>. </a:t>
            </a:r>
            <a:r>
              <a:rPr lang="en-US" sz="1800" dirty="0" err="1" smtClean="0">
                <a:latin typeface="Arial"/>
                <a:cs typeface="Arial"/>
              </a:rPr>
              <a:t>Kolesnikov</a:t>
            </a:r>
            <a:r>
              <a:rPr lang="en-US" sz="1800" dirty="0" smtClean="0">
                <a:latin typeface="Arial"/>
                <a:cs typeface="Arial"/>
              </a:rPr>
              <a:t>): the PAC encourages </a:t>
            </a:r>
            <a:r>
              <a:rPr lang="en-US" sz="1800" dirty="0">
                <a:latin typeface="Arial"/>
                <a:cs typeface="Arial"/>
              </a:rPr>
              <a:t>further efforts towards completion of the technical design reports for the main subsystems of the MPD </a:t>
            </a:r>
            <a:r>
              <a:rPr lang="en-US" sz="1800" dirty="0" smtClean="0">
                <a:latin typeface="Arial"/>
                <a:cs typeface="Arial"/>
              </a:rPr>
              <a:t>detector and emphasizes </a:t>
            </a:r>
            <a:r>
              <a:rPr lang="en-US" sz="1800" dirty="0">
                <a:latin typeface="Arial"/>
                <a:cs typeface="Arial"/>
              </a:rPr>
              <a:t>again the need to attract young professionals and </a:t>
            </a:r>
            <a:r>
              <a:rPr lang="en-US" sz="1800" u="sng" dirty="0">
                <a:latin typeface="Arial"/>
                <a:cs typeface="Arial"/>
              </a:rPr>
              <a:t>additional outside groups for the realization of the MPD project.</a:t>
            </a:r>
          </a:p>
          <a:p>
            <a:pPr marL="0">
              <a:spcBef>
                <a:spcPts val="0"/>
              </a:spcBef>
              <a:spcAft>
                <a:spcPts val="900"/>
              </a:spcAft>
            </a:pPr>
            <a:r>
              <a:rPr lang="en-US" sz="1800" b="1" dirty="0" smtClean="0">
                <a:latin typeface="Arial"/>
                <a:cs typeface="Arial"/>
              </a:rPr>
              <a:t>BM@N</a:t>
            </a:r>
            <a:r>
              <a:rPr lang="en-US" sz="1800" dirty="0" smtClean="0">
                <a:latin typeface="Arial"/>
                <a:cs typeface="Arial"/>
              </a:rPr>
              <a:t> (by M</a:t>
            </a:r>
            <a:r>
              <a:rPr lang="en-US" sz="1800" dirty="0">
                <a:latin typeface="Arial"/>
                <a:cs typeface="Arial"/>
              </a:rPr>
              <a:t>. </a:t>
            </a:r>
            <a:r>
              <a:rPr lang="en-US" sz="1800" dirty="0" err="1" smtClean="0">
                <a:latin typeface="Arial"/>
                <a:cs typeface="Arial"/>
              </a:rPr>
              <a:t>Kapishin</a:t>
            </a:r>
            <a:r>
              <a:rPr lang="en-US" sz="1800" dirty="0" smtClean="0">
                <a:latin typeface="Arial"/>
                <a:cs typeface="Arial"/>
              </a:rPr>
              <a:t>)</a:t>
            </a:r>
            <a:r>
              <a:rPr lang="en-US" sz="1800" b="1" dirty="0" smtClean="0">
                <a:latin typeface="Arial"/>
                <a:cs typeface="Arial"/>
              </a:rPr>
              <a:t>:</a:t>
            </a:r>
            <a:r>
              <a:rPr lang="en-US" sz="1800" b="1" i="1" dirty="0" smtClean="0">
                <a:latin typeface="Arial"/>
                <a:cs typeface="Arial"/>
              </a:rPr>
              <a:t> </a:t>
            </a:r>
            <a:r>
              <a:rPr lang="en-US" sz="1800" dirty="0">
                <a:latin typeface="Arial"/>
                <a:cs typeface="Arial"/>
              </a:rPr>
              <a:t>The PAC is concerned by the delay in the GEM delivery by CERN. It requests the BM@N team to establish clear milestones to allow appropriate monitoring of the project </a:t>
            </a:r>
            <a:r>
              <a:rPr lang="en-US" sz="1800" dirty="0" smtClean="0">
                <a:latin typeface="Arial"/>
                <a:cs typeface="Arial"/>
              </a:rPr>
              <a:t>execution.  The PAC looks forward to hearing detailed reports on the two technical runs that took place in 2016.</a:t>
            </a:r>
          </a:p>
        </p:txBody>
      </p:sp>
      <p:sp>
        <p:nvSpPr>
          <p:cNvPr id="10" name="AutoShape 18"/>
          <p:cNvSpPr>
            <a:spLocks noGrp="1" noChangeArrowheads="1"/>
          </p:cNvSpPr>
          <p:nvPr>
            <p:ph type="title"/>
          </p:nvPr>
        </p:nvSpPr>
        <p:spPr bwMode="auto">
          <a:xfrm>
            <a:off x="539552" y="116632"/>
            <a:ext cx="8064896"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err="1" smtClean="0">
                <a:solidFill>
                  <a:srgbClr val="FFFF00"/>
                </a:solidFill>
              </a:rPr>
              <a:t>Nuclotron</a:t>
            </a:r>
            <a:r>
              <a:rPr lang="en-US" sz="4000" u="sng" dirty="0" smtClean="0">
                <a:solidFill>
                  <a:srgbClr val="FFFF00"/>
                </a:solidFill>
              </a:rPr>
              <a:t>, NICA, BM@N and MPD (II) </a:t>
            </a:r>
          </a:p>
        </p:txBody>
      </p:sp>
      <p:sp>
        <p:nvSpPr>
          <p:cNvPr id="6" name="AutoShape 18"/>
          <p:cNvSpPr>
            <a:spLocks noChangeArrowheads="1"/>
          </p:cNvSpPr>
          <p:nvPr/>
        </p:nvSpPr>
        <p:spPr bwMode="auto">
          <a:xfrm>
            <a:off x="467544" y="2852936"/>
            <a:ext cx="8424936" cy="2383631"/>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marL="342900" indent="-342900">
              <a:spcAft>
                <a:spcPts val="1200"/>
              </a:spcAft>
              <a:buFont typeface="Wingdings" charset="2"/>
              <a:buChar char="v"/>
            </a:pPr>
            <a:r>
              <a:rPr lang="en-US" sz="2000" b="1" i="1" dirty="0" smtClean="0">
                <a:solidFill>
                  <a:srgbClr val="000090"/>
                </a:solidFill>
                <a:latin typeface="Arial"/>
                <a:cs typeface="Arial"/>
              </a:rPr>
              <a:t>We </a:t>
            </a:r>
            <a:r>
              <a:rPr lang="en-US" sz="2000" b="1" i="1" dirty="0">
                <a:solidFill>
                  <a:srgbClr val="000090"/>
                </a:solidFill>
                <a:latin typeface="Arial"/>
                <a:cs typeface="Arial"/>
              </a:rPr>
              <a:t>are looking forward to the progress reports </a:t>
            </a:r>
            <a:r>
              <a:rPr lang="en-US" sz="2000" b="1" i="1" dirty="0" smtClean="0">
                <a:solidFill>
                  <a:srgbClr val="000090"/>
                </a:solidFill>
                <a:latin typeface="Arial"/>
                <a:cs typeface="Arial"/>
              </a:rPr>
              <a:t>on </a:t>
            </a:r>
            <a:r>
              <a:rPr lang="en-US" sz="2000" b="1" i="1" dirty="0" err="1" smtClean="0">
                <a:solidFill>
                  <a:srgbClr val="000090"/>
                </a:solidFill>
                <a:latin typeface="Arial"/>
                <a:cs typeface="Arial"/>
              </a:rPr>
              <a:t>Nuclotron</a:t>
            </a:r>
            <a:r>
              <a:rPr lang="en-US" sz="2000" b="1" i="1" dirty="0">
                <a:solidFill>
                  <a:srgbClr val="000090"/>
                </a:solidFill>
                <a:latin typeface="Arial"/>
                <a:cs typeface="Arial"/>
              </a:rPr>
              <a:t>-NICA, </a:t>
            </a:r>
            <a:r>
              <a:rPr lang="en-US" sz="2000" b="1" i="1" dirty="0" smtClean="0">
                <a:solidFill>
                  <a:srgbClr val="000090"/>
                </a:solidFill>
                <a:latin typeface="Arial"/>
                <a:cs typeface="Arial"/>
              </a:rPr>
              <a:t>BM@N and MPD projects.</a:t>
            </a:r>
          </a:p>
          <a:p>
            <a:pPr marL="342900" indent="-342900">
              <a:spcAft>
                <a:spcPts val="1200"/>
              </a:spcAft>
              <a:buFont typeface="Wingdings" charset="2"/>
              <a:buChar char="v"/>
            </a:pPr>
            <a:r>
              <a:rPr lang="en-US" sz="2000" b="1" i="1" dirty="0" smtClean="0">
                <a:solidFill>
                  <a:srgbClr val="000090"/>
                </a:solidFill>
                <a:latin typeface="Arial"/>
                <a:cs typeface="Arial"/>
              </a:rPr>
              <a:t>In 2016, the DAC for MPD  had two meetings, on April 6 and on June 22, </a:t>
            </a:r>
            <a:r>
              <a:rPr lang="en-US" sz="2000" b="1" i="1" dirty="0">
                <a:solidFill>
                  <a:srgbClr val="000090"/>
                </a:solidFill>
                <a:latin typeface="Arial"/>
                <a:cs typeface="Arial"/>
              </a:rPr>
              <a:t>t</a:t>
            </a:r>
            <a:r>
              <a:rPr lang="en-US" sz="2000" b="1" i="1" dirty="0" smtClean="0">
                <a:solidFill>
                  <a:srgbClr val="000090"/>
                </a:solidFill>
                <a:latin typeface="Arial"/>
                <a:cs typeface="Arial"/>
              </a:rPr>
              <a:t>he DAC for BM@N had </a:t>
            </a:r>
            <a:r>
              <a:rPr lang="en-US" sz="2000" b="1" i="1" dirty="0" smtClean="0">
                <a:solidFill>
                  <a:srgbClr val="000090"/>
                </a:solidFill>
                <a:latin typeface="Arial"/>
                <a:cs typeface="Arial"/>
              </a:rPr>
              <a:t>one </a:t>
            </a:r>
            <a:r>
              <a:rPr lang="en-US" sz="2000" b="1" i="1" dirty="0" smtClean="0">
                <a:solidFill>
                  <a:srgbClr val="000090"/>
                </a:solidFill>
                <a:latin typeface="Arial"/>
                <a:cs typeface="Arial"/>
              </a:rPr>
              <a:t>meeting on June 22. </a:t>
            </a:r>
          </a:p>
          <a:p>
            <a:pPr marL="342900" indent="-342900">
              <a:spcAft>
                <a:spcPts val="1200"/>
              </a:spcAft>
              <a:buFont typeface="Wingdings" charset="2"/>
              <a:buChar char="v"/>
            </a:pPr>
            <a:r>
              <a:rPr lang="en-US" sz="2000" b="1" i="1" dirty="0" smtClean="0">
                <a:solidFill>
                  <a:srgbClr val="000090"/>
                </a:solidFill>
                <a:latin typeface="Arial"/>
                <a:cs typeface="Arial"/>
              </a:rPr>
              <a:t>The DACs for MPD and  for BM@N will have working meetings on January 17-18.</a:t>
            </a:r>
          </a:p>
        </p:txBody>
      </p:sp>
    </p:spTree>
    <p:extLst>
      <p:ext uri="{BB962C8B-B14F-4D97-AF65-F5344CB8AC3E}">
        <p14:creationId xmlns:p14="http://schemas.microsoft.com/office/powerpoint/2010/main" val="30257020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16632"/>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a:t>
            </a:r>
            <a:r>
              <a:rPr lang="en-US" sz="4000" u="sng" dirty="0" smtClean="0">
                <a:solidFill>
                  <a:srgbClr val="FFFF00"/>
                </a:solidFill>
              </a:rPr>
              <a:t>Council (I)</a:t>
            </a:r>
          </a:p>
        </p:txBody>
      </p:sp>
      <p:sp>
        <p:nvSpPr>
          <p:cNvPr id="2" name="TextBox 1"/>
          <p:cNvSpPr txBox="1"/>
          <p:nvPr/>
        </p:nvSpPr>
        <p:spPr>
          <a:xfrm>
            <a:off x="179512" y="1268760"/>
            <a:ext cx="8820472" cy="5909311"/>
          </a:xfrm>
          <a:prstGeom prst="rect">
            <a:avLst/>
          </a:prstGeom>
          <a:noFill/>
        </p:spPr>
        <p:txBody>
          <a:bodyPr wrap="square" rtlCol="0">
            <a:spAutoFit/>
          </a:bodyPr>
          <a:lstStyle/>
          <a:p>
            <a:pPr>
              <a:buSzPct val="80000"/>
            </a:pPr>
            <a:r>
              <a:rPr lang="en-US" dirty="0"/>
              <a:t>Excerpts from the Resolutions of the </a:t>
            </a:r>
            <a:r>
              <a:rPr lang="en-US" dirty="0" smtClean="0"/>
              <a:t>120</a:t>
            </a:r>
            <a:r>
              <a:rPr lang="en-US" baseline="30000" dirty="0" smtClean="0"/>
              <a:t>th</a:t>
            </a:r>
            <a:r>
              <a:rPr lang="en-US" dirty="0" smtClean="0"/>
              <a:t> </a:t>
            </a:r>
            <a:r>
              <a:rPr lang="en-US" dirty="0"/>
              <a:t>session of the Scientific Council held on </a:t>
            </a:r>
            <a:r>
              <a:rPr lang="en-US" dirty="0" smtClean="0"/>
              <a:t>September 22-23, 2016:</a:t>
            </a:r>
          </a:p>
          <a:p>
            <a:pPr>
              <a:buSzPct val="80000"/>
            </a:pPr>
            <a:endParaRPr lang="en-US" dirty="0"/>
          </a:p>
          <a:p>
            <a:pPr>
              <a:buSzPct val="80000"/>
            </a:pPr>
            <a:r>
              <a:rPr lang="en-US" b="1" dirty="0" smtClean="0"/>
              <a:t>General considerations:</a:t>
            </a:r>
          </a:p>
          <a:p>
            <a:pPr marL="285750" indent="-285750">
              <a:buSzPct val="80000"/>
              <a:buFont typeface="Wingdings" charset="2"/>
              <a:buChar char="u"/>
            </a:pPr>
            <a:r>
              <a:rPr lang="en-US" dirty="0"/>
              <a:t>The Scientific Council congratulates Professor V. </a:t>
            </a:r>
            <a:r>
              <a:rPr lang="en-US" dirty="0" err="1"/>
              <a:t>Matveev</a:t>
            </a:r>
            <a:r>
              <a:rPr lang="en-US" dirty="0"/>
              <a:t> on his re-election as Director of </a:t>
            </a:r>
            <a:r>
              <a:rPr lang="en-US" dirty="0" smtClean="0"/>
              <a:t>JINR for a second </a:t>
            </a:r>
            <a:r>
              <a:rPr lang="en-US" dirty="0"/>
              <a:t>term of five years and wishes him much success in leading this international </a:t>
            </a:r>
            <a:r>
              <a:rPr lang="en-US" dirty="0" err="1"/>
              <a:t>centre</a:t>
            </a:r>
            <a:r>
              <a:rPr lang="en-US" dirty="0"/>
              <a:t> and developing a solid strategy for its sustainable development in the long-term future. </a:t>
            </a:r>
            <a:endParaRPr lang="en-US" dirty="0" smtClean="0"/>
          </a:p>
          <a:p>
            <a:pPr>
              <a:buSzPct val="80000"/>
            </a:pPr>
            <a:endParaRPr lang="en-US" dirty="0" smtClean="0"/>
          </a:p>
          <a:p>
            <a:pPr>
              <a:buSzPct val="80000"/>
            </a:pPr>
            <a:r>
              <a:rPr lang="en-US" b="1" dirty="0" smtClean="0"/>
              <a:t>Recommendations on the seven year plan: </a:t>
            </a:r>
          </a:p>
          <a:p>
            <a:pPr marL="285750" indent="-285750">
              <a:buSzPct val="80000"/>
              <a:buFont typeface="Wingdings" charset="2"/>
              <a:buChar char="u"/>
            </a:pPr>
            <a:r>
              <a:rPr lang="en-US" dirty="0" smtClean="0"/>
              <a:t>The </a:t>
            </a:r>
            <a:r>
              <a:rPr lang="en-US" dirty="0"/>
              <a:t>Scientific Council takes note of the final Draft of the Seven-Year Plan for the Development of JINR for 2017–</a:t>
            </a:r>
            <a:r>
              <a:rPr lang="en-US" dirty="0" smtClean="0"/>
              <a:t>2023. </a:t>
            </a:r>
            <a:r>
              <a:rPr lang="en-US" dirty="0"/>
              <a:t>The plan is well balanced and clearly reflects the uniqueness of JINR as a multidisciplinary research </a:t>
            </a:r>
            <a:r>
              <a:rPr lang="en-US" dirty="0" err="1"/>
              <a:t>centre</a:t>
            </a:r>
            <a:r>
              <a:rPr lang="en-US" dirty="0"/>
              <a:t>. The Scientific Council appreciates the efforts towards integration of JINR’s new and updated facilities (NICA, SHE Factory, IBR-2, Baikal-GVD) into the European and worldwide research infrastructures. The Scientific Council recommends that the JINR Finance Committee and Committee of Plenipotentiaries approve the presented seven-year plan, with an understanding that it will be updated on a year-by-year basis with the actual situation taken into account. </a:t>
            </a:r>
          </a:p>
          <a:p>
            <a:pPr marL="285750" indent="-285750">
              <a:buSzPct val="80000"/>
              <a:buFont typeface="Wingdings" charset="2"/>
              <a:buChar char="u"/>
            </a:pPr>
            <a:endParaRPr lang="en-US" dirty="0" smtClean="0"/>
          </a:p>
          <a:p>
            <a:pPr>
              <a:buSzPct val="80000"/>
            </a:pPr>
            <a:r>
              <a:rPr lang="en-US" b="1" dirty="0" smtClean="0"/>
              <a:t> </a:t>
            </a:r>
            <a:endParaRPr lang="en-US" dirty="0"/>
          </a:p>
        </p:txBody>
      </p:sp>
    </p:spTree>
    <p:extLst>
      <p:ext uri="{BB962C8B-B14F-4D97-AF65-F5344CB8AC3E}">
        <p14:creationId xmlns:p14="http://schemas.microsoft.com/office/powerpoint/2010/main" val="2809026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16632"/>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a:t>
            </a:r>
            <a:r>
              <a:rPr lang="en-US" sz="4000" u="sng" dirty="0" smtClean="0">
                <a:solidFill>
                  <a:srgbClr val="FFFF00"/>
                </a:solidFill>
              </a:rPr>
              <a:t>Council (II)</a:t>
            </a:r>
          </a:p>
        </p:txBody>
      </p:sp>
      <p:sp>
        <p:nvSpPr>
          <p:cNvPr id="2" name="TextBox 1"/>
          <p:cNvSpPr txBox="1"/>
          <p:nvPr/>
        </p:nvSpPr>
        <p:spPr>
          <a:xfrm>
            <a:off x="179512" y="980728"/>
            <a:ext cx="8820472" cy="5570757"/>
          </a:xfrm>
          <a:prstGeom prst="rect">
            <a:avLst/>
          </a:prstGeom>
          <a:noFill/>
        </p:spPr>
        <p:txBody>
          <a:bodyPr wrap="square" rtlCol="0">
            <a:spAutoFit/>
          </a:bodyPr>
          <a:lstStyle/>
          <a:p>
            <a:pPr>
              <a:spcAft>
                <a:spcPts val="1200"/>
              </a:spcAft>
              <a:buSzPct val="80000"/>
            </a:pPr>
            <a:r>
              <a:rPr lang="en-US" b="1" dirty="0" smtClean="0"/>
              <a:t>Recommendations on the NICA project: </a:t>
            </a:r>
          </a:p>
          <a:p>
            <a:pPr marL="285750" indent="-285750">
              <a:spcAft>
                <a:spcPts val="1200"/>
              </a:spcAft>
              <a:buFont typeface="Wingdings" charset="2"/>
              <a:buChar char="u"/>
            </a:pPr>
            <a:r>
              <a:rPr lang="en-US" dirty="0" smtClean="0"/>
              <a:t> The </a:t>
            </a:r>
            <a:r>
              <a:rPr lang="en-US" dirty="0"/>
              <a:t>Scientific Council is pleased with the dynamic and comprehensive efforts being taken on this flagship project of </a:t>
            </a:r>
            <a:r>
              <a:rPr lang="en-US" dirty="0" smtClean="0"/>
              <a:t>JINR.</a:t>
            </a:r>
          </a:p>
          <a:p>
            <a:pPr marL="285750" indent="-285750">
              <a:spcAft>
                <a:spcPts val="1200"/>
              </a:spcAft>
              <a:buFont typeface="Wingdings" charset="2"/>
              <a:buChar char="u"/>
            </a:pPr>
            <a:r>
              <a:rPr lang="en-US" dirty="0" smtClean="0"/>
              <a:t>The </a:t>
            </a:r>
            <a:r>
              <a:rPr lang="en-US" dirty="0"/>
              <a:t>Scientific Council appreciates the progress in developing the </a:t>
            </a:r>
            <a:r>
              <a:rPr lang="en-US" dirty="0" err="1"/>
              <a:t>Nuclotron</a:t>
            </a:r>
            <a:r>
              <a:rPr lang="en-US" dirty="0"/>
              <a:t>-NICA accelerator complex, including the commissioning of the new fore-injector of the LU-20 linear accelerator, the installation and testing of the linear accelerator </a:t>
            </a:r>
            <a:r>
              <a:rPr lang="en-US" dirty="0" err="1"/>
              <a:t>HILac</a:t>
            </a:r>
            <a:r>
              <a:rPr lang="en-US" dirty="0"/>
              <a:t>, and the testing of the new polarized source. At the same time, the Scientific Council expresses concern with the delay in manufacturing the superconducting magnets and looks forward to intensified work to eliminate </a:t>
            </a:r>
            <a:r>
              <a:rPr lang="en-US" dirty="0" smtClean="0"/>
              <a:t>it.</a:t>
            </a:r>
          </a:p>
          <a:p>
            <a:pPr marL="285750" indent="-285750">
              <a:spcAft>
                <a:spcPts val="1200"/>
              </a:spcAft>
              <a:buFont typeface="Wingdings" charset="2"/>
              <a:buChar char="u"/>
            </a:pPr>
            <a:r>
              <a:rPr lang="en-US" dirty="0" smtClean="0"/>
              <a:t>The </a:t>
            </a:r>
            <a:r>
              <a:rPr lang="en-US" dirty="0"/>
              <a:t>Scientific Council recognizes the efforts of the BM@N collaboration towards testing and commissioning new detector subsystems, in particular GEM-based tracking detectors for the development of a state-of-the-art apparatus. </a:t>
            </a:r>
            <a:r>
              <a:rPr lang="en-US" dirty="0" smtClean="0"/>
              <a:t> </a:t>
            </a:r>
          </a:p>
          <a:p>
            <a:pPr marL="285750" indent="-285750">
              <a:spcAft>
                <a:spcPts val="1200"/>
              </a:spcAft>
              <a:buFont typeface="Wingdings" charset="2"/>
              <a:buChar char="u"/>
            </a:pPr>
            <a:r>
              <a:rPr lang="en-US" dirty="0" smtClean="0"/>
              <a:t>The </a:t>
            </a:r>
            <a:r>
              <a:rPr lang="en-US" dirty="0"/>
              <a:t>Scientific Council also welcomes the signing of the agreement between the MPD collaboration and participants from China for placing an order to manufacture the electromagnetic calorimeter modules and looks forward to further </a:t>
            </a:r>
            <a:r>
              <a:rPr lang="en-US" dirty="0" smtClean="0"/>
              <a:t>progress.</a:t>
            </a:r>
          </a:p>
          <a:p>
            <a:pPr marL="285750" indent="-285750">
              <a:spcAft>
                <a:spcPts val="1200"/>
              </a:spcAft>
              <a:buFont typeface="Wingdings" charset="2"/>
              <a:buChar char="u"/>
            </a:pPr>
            <a:r>
              <a:rPr lang="en-US" dirty="0" smtClean="0"/>
              <a:t>The </a:t>
            </a:r>
            <a:r>
              <a:rPr lang="en-US" dirty="0"/>
              <a:t>Scientific Council </a:t>
            </a:r>
            <a:r>
              <a:rPr lang="en-US" dirty="0" smtClean="0"/>
              <a:t>congratulates </a:t>
            </a:r>
            <a:r>
              <a:rPr lang="en-US" dirty="0"/>
              <a:t>the </a:t>
            </a:r>
            <a:r>
              <a:rPr lang="en-US" smtClean="0"/>
              <a:t>MPD management </a:t>
            </a:r>
            <a:r>
              <a:rPr lang="en-US" dirty="0"/>
              <a:t>on ensuring good progress </a:t>
            </a:r>
            <a:r>
              <a:rPr lang="en-US" dirty="0" smtClean="0"/>
              <a:t>on the manufacturing </a:t>
            </a:r>
            <a:r>
              <a:rPr lang="en-US" dirty="0"/>
              <a:t>the MPD superconducting </a:t>
            </a:r>
            <a:r>
              <a:rPr lang="en-US" dirty="0" smtClean="0"/>
              <a:t>magnet.</a:t>
            </a:r>
            <a:endParaRPr lang="en-US" dirty="0"/>
          </a:p>
        </p:txBody>
      </p:sp>
      <p:sp>
        <p:nvSpPr>
          <p:cNvPr id="4" name="Footer Placeholder 3"/>
          <p:cNvSpPr>
            <a:spLocks noGrp="1"/>
          </p:cNvSpPr>
          <p:nvPr>
            <p:ph type="ftr" sz="quarter" idx="11"/>
          </p:nvPr>
        </p:nvSpPr>
        <p:spPr/>
        <p:txBody>
          <a:bodyPr/>
          <a:lstStyle/>
          <a:p>
            <a:pPr>
              <a:defRPr/>
            </a:pPr>
            <a:r>
              <a:rPr lang="en-US" dirty="0" smtClean="0"/>
              <a:t>46th PAC-PP, January 16-17, 2017</a:t>
            </a:r>
            <a:endParaRPr lang="fr-FR" dirty="0"/>
          </a:p>
        </p:txBody>
      </p:sp>
      <p:sp>
        <p:nvSpPr>
          <p:cNvPr id="3" name="Date Placeholder 2"/>
          <p:cNvSpPr>
            <a:spLocks noGrp="1"/>
          </p:cNvSpPr>
          <p:nvPr>
            <p:ph type="dt" sz="half" idx="10"/>
          </p:nvPr>
        </p:nvSpPr>
        <p:spPr/>
        <p:txBody>
          <a:bodyPr/>
          <a:lstStyle/>
          <a:p>
            <a:pPr>
              <a:defRPr/>
            </a:pPr>
            <a:r>
              <a:rPr lang="en-US" dirty="0" smtClean="0"/>
              <a:t>Itzhak </a:t>
            </a:r>
            <a:r>
              <a:rPr lang="en-US" dirty="0" err="1" smtClean="0"/>
              <a:t>Tserruya</a:t>
            </a:r>
            <a:endParaRPr lang="fr-FR" dirty="0"/>
          </a:p>
        </p:txBody>
      </p:sp>
    </p:spTree>
    <p:extLst>
      <p:ext uri="{BB962C8B-B14F-4D97-AF65-F5344CB8AC3E}">
        <p14:creationId xmlns:p14="http://schemas.microsoft.com/office/powerpoint/2010/main" val="33483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107504" y="1340768"/>
            <a:ext cx="8928992" cy="5688632"/>
          </a:xfrm>
        </p:spPr>
        <p:txBody>
          <a:bodyPr/>
          <a:lstStyle/>
          <a:p>
            <a:pPr>
              <a:spcBef>
                <a:spcPts val="0"/>
              </a:spcBef>
              <a:spcAft>
                <a:spcPts val="1200"/>
              </a:spcAft>
              <a:buFont typeface="Wingdings" charset="2"/>
              <a:buChar char="u"/>
            </a:pPr>
            <a:r>
              <a:rPr lang="en-US" sz="1600" dirty="0" smtClean="0">
                <a:latin typeface="Arial"/>
                <a:cs typeface="Arial"/>
              </a:rPr>
              <a:t>The </a:t>
            </a:r>
            <a:r>
              <a:rPr lang="en-US" sz="1600" dirty="0">
                <a:latin typeface="Arial"/>
                <a:cs typeface="Arial"/>
              </a:rPr>
              <a:t>Scientific Council shares the satisfaction of the PAC for Particle Physics with the </a:t>
            </a:r>
            <a:r>
              <a:rPr lang="en-US" sz="1600" dirty="0" smtClean="0">
                <a:latin typeface="Arial"/>
                <a:cs typeface="Arial"/>
              </a:rPr>
              <a:t> Agreement </a:t>
            </a:r>
            <a:r>
              <a:rPr lang="en-US" sz="1600" dirty="0">
                <a:latin typeface="Arial"/>
                <a:cs typeface="Arial"/>
              </a:rPr>
              <a:t>between the Russian Government and JINR concerning dedicated support from Russia to the NICA megaproject and with the Protocol between the Russian Ministry of Education and Science, the Chinese Ministry of Science and Technology, the Chinese Academy of Sciences and JINR on prospects of cooperation within the framework of the NICA </a:t>
            </a:r>
            <a:r>
              <a:rPr lang="en-US" sz="1600" dirty="0" smtClean="0">
                <a:latin typeface="Arial"/>
                <a:cs typeface="Arial"/>
              </a:rPr>
              <a:t>megaproject. These </a:t>
            </a:r>
            <a:r>
              <a:rPr lang="en-US" sz="1600" dirty="0">
                <a:latin typeface="Arial"/>
                <a:cs typeface="Arial"/>
              </a:rPr>
              <a:t>are important steps that will enhance the international status of the NICA project and further guarantee its timely completion in 2020</a:t>
            </a:r>
            <a:r>
              <a:rPr lang="en-US" sz="1600" dirty="0" smtClean="0">
                <a:latin typeface="Arial"/>
                <a:cs typeface="Arial"/>
              </a:rPr>
              <a:t>.</a:t>
            </a:r>
          </a:p>
          <a:p>
            <a:pPr>
              <a:spcBef>
                <a:spcPts val="0"/>
              </a:spcBef>
              <a:spcAft>
                <a:spcPts val="1200"/>
              </a:spcAft>
              <a:buFont typeface="Wingdings" charset="2"/>
              <a:buChar char="u"/>
            </a:pPr>
            <a:r>
              <a:rPr lang="en-US" sz="1600" dirty="0" smtClean="0">
                <a:latin typeface="Arial"/>
                <a:cs typeface="Arial"/>
              </a:rPr>
              <a:t>The </a:t>
            </a:r>
            <a:r>
              <a:rPr lang="en-US" sz="1600" dirty="0">
                <a:latin typeface="Arial"/>
                <a:cs typeface="Arial"/>
              </a:rPr>
              <a:t>Scientific Council notes the progress towards realization of the </a:t>
            </a:r>
            <a:r>
              <a:rPr lang="en-US" sz="1600" dirty="0" err="1">
                <a:latin typeface="Arial"/>
                <a:cs typeface="Arial"/>
              </a:rPr>
              <a:t>Nuclotron</a:t>
            </a:r>
            <a:r>
              <a:rPr lang="en-US" sz="1600" dirty="0">
                <a:latin typeface="Arial"/>
                <a:cs typeface="Arial"/>
              </a:rPr>
              <a:t>-NICA project, endorses the efforts taken towards modernization of the key infrastructure subsystems </a:t>
            </a:r>
            <a:r>
              <a:rPr lang="en-US" sz="1600" dirty="0" smtClean="0">
                <a:latin typeface="Arial"/>
                <a:cs typeface="Arial"/>
              </a:rPr>
              <a:t> and welcomes </a:t>
            </a:r>
            <a:r>
              <a:rPr lang="en-US" sz="1600" dirty="0">
                <a:latin typeface="Arial"/>
                <a:cs typeface="Arial"/>
              </a:rPr>
              <a:t>the successful launch of the NICA cryogenic </a:t>
            </a:r>
            <a:r>
              <a:rPr lang="en-US" sz="1600" dirty="0" smtClean="0">
                <a:latin typeface="Arial"/>
                <a:cs typeface="Arial"/>
              </a:rPr>
              <a:t>complex. </a:t>
            </a:r>
          </a:p>
          <a:p>
            <a:pPr>
              <a:spcBef>
                <a:spcPts val="0"/>
              </a:spcBef>
              <a:spcAft>
                <a:spcPts val="1200"/>
              </a:spcAft>
              <a:buFont typeface="Wingdings" charset="2"/>
              <a:buChar char="u"/>
            </a:pPr>
            <a:r>
              <a:rPr lang="en-US" sz="1600" dirty="0" smtClean="0">
                <a:latin typeface="Arial"/>
                <a:cs typeface="Arial"/>
              </a:rPr>
              <a:t>The </a:t>
            </a:r>
            <a:r>
              <a:rPr lang="en-US" sz="1600" dirty="0">
                <a:latin typeface="Arial"/>
                <a:cs typeface="Arial"/>
              </a:rPr>
              <a:t>Scientific Council appreciates the importance of the experimental </a:t>
            </a:r>
            <a:r>
              <a:rPr lang="en-US" sz="1600" dirty="0" err="1">
                <a:latin typeface="Arial"/>
                <a:cs typeface="Arial"/>
              </a:rPr>
              <a:t>programme</a:t>
            </a:r>
            <a:r>
              <a:rPr lang="en-US" sz="1600" dirty="0">
                <a:latin typeface="Arial"/>
                <a:cs typeface="Arial"/>
              </a:rPr>
              <a:t> using beams from the </a:t>
            </a:r>
            <a:r>
              <a:rPr lang="en-US" sz="1600" dirty="0" err="1">
                <a:latin typeface="Arial"/>
                <a:cs typeface="Arial"/>
              </a:rPr>
              <a:t>Nuclotron</a:t>
            </a:r>
            <a:r>
              <a:rPr lang="en-US" sz="1600" dirty="0">
                <a:latin typeface="Arial"/>
                <a:cs typeface="Arial"/>
              </a:rPr>
              <a:t>, in particular, the technical runs that serve for testing and commissioning of key sub-systems of the BM@N detector. </a:t>
            </a:r>
            <a:endParaRPr lang="en-US" sz="1600" dirty="0" smtClean="0">
              <a:latin typeface="Arial"/>
              <a:cs typeface="Arial"/>
            </a:endParaRPr>
          </a:p>
          <a:p>
            <a:pPr>
              <a:spcBef>
                <a:spcPts val="0"/>
              </a:spcBef>
              <a:spcAft>
                <a:spcPts val="1200"/>
              </a:spcAft>
              <a:buFont typeface="Wingdings" charset="2"/>
              <a:buChar char="u"/>
            </a:pPr>
            <a:r>
              <a:rPr lang="en-US" sz="1600" dirty="0" smtClean="0">
                <a:latin typeface="Arial"/>
                <a:cs typeface="Arial"/>
              </a:rPr>
              <a:t>The </a:t>
            </a:r>
            <a:r>
              <a:rPr lang="en-US" sz="1600" dirty="0">
                <a:latin typeface="Arial"/>
                <a:cs typeface="Arial"/>
              </a:rPr>
              <a:t>Scientific Council joins the PAC in reiterating again the need to attract young scientists and additional external groups for the realization of the MPD </a:t>
            </a:r>
            <a:r>
              <a:rPr lang="en-US" sz="1600" dirty="0" smtClean="0">
                <a:latin typeface="Arial"/>
                <a:cs typeface="Arial"/>
              </a:rPr>
              <a:t>project.</a:t>
            </a:r>
          </a:p>
          <a:p>
            <a:pPr>
              <a:spcBef>
                <a:spcPts val="0"/>
              </a:spcBef>
              <a:spcAft>
                <a:spcPts val="1200"/>
              </a:spcAft>
              <a:buFont typeface="Wingdings" charset="2"/>
              <a:buChar char="u"/>
            </a:pPr>
            <a:r>
              <a:rPr lang="en-US" sz="1600" dirty="0" smtClean="0">
                <a:latin typeface="Arial"/>
                <a:cs typeface="Arial"/>
              </a:rPr>
              <a:t>The Scientific </a:t>
            </a:r>
            <a:r>
              <a:rPr lang="en-US" sz="1600" dirty="0">
                <a:latin typeface="Arial"/>
                <a:cs typeface="Arial"/>
              </a:rPr>
              <a:t>Council supports the PAC’s recommendations on the approval of new projects and the continuation of ongoing projects in particle physics within the suggested </a:t>
            </a:r>
            <a:r>
              <a:rPr lang="en-US" sz="1600" dirty="0" smtClean="0">
                <a:latin typeface="Arial"/>
                <a:cs typeface="Arial"/>
              </a:rPr>
              <a:t>time scales, as outlined in the PAC report. </a:t>
            </a:r>
            <a:endParaRPr lang="en-US" sz="1600" dirty="0">
              <a:latin typeface="Arial"/>
              <a:cs typeface="Arial"/>
            </a:endParaRPr>
          </a:p>
          <a:p>
            <a:pPr>
              <a:spcBef>
                <a:spcPts val="0"/>
              </a:spcBef>
              <a:spcAft>
                <a:spcPts val="1200"/>
              </a:spcAft>
              <a:buSzPct val="80000"/>
              <a:buFont typeface="Wingdings" charset="2"/>
              <a:buChar char="u"/>
            </a:pPr>
            <a:endParaRPr lang="en-US" sz="1600" dirty="0">
              <a:latin typeface="Arial"/>
              <a:cs typeface="Arial"/>
            </a:endParaRPr>
          </a:p>
        </p:txBody>
      </p:sp>
      <p:sp>
        <p:nvSpPr>
          <p:cNvPr id="8" name="AutoShape 18"/>
          <p:cNvSpPr>
            <a:spLocks noGrp="1" noChangeArrowheads="1"/>
          </p:cNvSpPr>
          <p:nvPr>
            <p:ph type="title"/>
          </p:nvPr>
        </p:nvSpPr>
        <p:spPr bwMode="auto">
          <a:xfrm>
            <a:off x="417739" y="91728"/>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a:t>
            </a:r>
            <a:r>
              <a:rPr lang="en-US" sz="4000" u="sng" dirty="0" smtClean="0">
                <a:solidFill>
                  <a:srgbClr val="FFFF00"/>
                </a:solidFill>
              </a:rPr>
              <a:t>Council (III)</a:t>
            </a:r>
          </a:p>
        </p:txBody>
      </p:sp>
      <p:sp>
        <p:nvSpPr>
          <p:cNvPr id="2" name="TextBox 1"/>
          <p:cNvSpPr txBox="1"/>
          <p:nvPr/>
        </p:nvSpPr>
        <p:spPr>
          <a:xfrm>
            <a:off x="323528" y="980728"/>
            <a:ext cx="8820472" cy="369332"/>
          </a:xfrm>
          <a:prstGeom prst="rect">
            <a:avLst/>
          </a:prstGeom>
          <a:noFill/>
        </p:spPr>
        <p:txBody>
          <a:bodyPr wrap="square" rtlCol="0">
            <a:spAutoFit/>
          </a:bodyPr>
          <a:lstStyle/>
          <a:p>
            <a:pPr marL="0" indent="0">
              <a:buNone/>
            </a:pPr>
            <a:r>
              <a:rPr lang="en-US" dirty="0" smtClean="0"/>
              <a:t> </a:t>
            </a:r>
            <a:r>
              <a:rPr lang="en-US" b="1" dirty="0" smtClean="0"/>
              <a:t>Recommendations in connection with the PAC-PP: </a:t>
            </a:r>
            <a:endParaRPr lang="en-US" b="1" dirty="0"/>
          </a:p>
        </p:txBody>
      </p:sp>
      <p:sp>
        <p:nvSpPr>
          <p:cNvPr id="4" name="Footer Placeholder 3"/>
          <p:cNvSpPr>
            <a:spLocks noGrp="1"/>
          </p:cNvSpPr>
          <p:nvPr>
            <p:ph type="ftr" sz="quarter" idx="11"/>
          </p:nvPr>
        </p:nvSpPr>
        <p:spPr/>
        <p:txBody>
          <a:bodyPr/>
          <a:lstStyle/>
          <a:p>
            <a:pPr>
              <a:defRPr/>
            </a:pPr>
            <a:r>
              <a:rPr lang="en-US" smtClean="0"/>
              <a:t>46th PAC-PP, January 16-17, 2017</a:t>
            </a:r>
            <a:endParaRPr lang="fr-FR"/>
          </a:p>
        </p:txBody>
      </p:sp>
      <p:sp>
        <p:nvSpPr>
          <p:cNvPr id="3" name="Date Placeholder 2"/>
          <p:cNvSpPr>
            <a:spLocks noGrp="1"/>
          </p:cNvSpPr>
          <p:nvPr>
            <p:ph type="dt" sz="half" idx="10"/>
          </p:nvPr>
        </p:nvSpPr>
        <p:spPr/>
        <p:txBody>
          <a:bodyPr/>
          <a:lstStyle/>
          <a:p>
            <a:pPr>
              <a:defRPr/>
            </a:pPr>
            <a:r>
              <a:rPr lang="en-US" dirty="0" smtClean="0"/>
              <a:t>Itzhak </a:t>
            </a:r>
            <a:r>
              <a:rPr lang="en-US" dirty="0" err="1" smtClean="0"/>
              <a:t>Tserruya</a:t>
            </a:r>
            <a:endParaRPr lang="fr-FR" dirty="0"/>
          </a:p>
        </p:txBody>
      </p:sp>
      <p:sp>
        <p:nvSpPr>
          <p:cNvPr id="10" name="AutoShape 18"/>
          <p:cNvSpPr>
            <a:spLocks noChangeArrowheads="1"/>
          </p:cNvSpPr>
          <p:nvPr/>
        </p:nvSpPr>
        <p:spPr bwMode="auto">
          <a:xfrm>
            <a:off x="179512" y="3212976"/>
            <a:ext cx="8750424" cy="1041987"/>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marL="342900" indent="-342900" algn="ctr">
              <a:lnSpc>
                <a:spcPct val="130000"/>
              </a:lnSpc>
              <a:buFont typeface="Arial"/>
              <a:buChar char="•"/>
            </a:pPr>
            <a:r>
              <a:rPr lang="en-US" sz="2400" b="1" i="1" u="sng" dirty="0">
                <a:solidFill>
                  <a:srgbClr val="000090"/>
                </a:solidFill>
              </a:rPr>
              <a:t>In brief, </a:t>
            </a:r>
            <a:r>
              <a:rPr lang="en-US" sz="2400" b="1" i="1" u="sng" dirty="0" smtClean="0">
                <a:solidFill>
                  <a:srgbClr val="000090"/>
                </a:solidFill>
              </a:rPr>
              <a:t>I am very pleased to report that the </a:t>
            </a:r>
            <a:r>
              <a:rPr lang="en-US" sz="2400" b="1" i="1" u="sng" dirty="0">
                <a:solidFill>
                  <a:srgbClr val="000090"/>
                </a:solidFill>
              </a:rPr>
              <a:t>SC endorsed all the </a:t>
            </a:r>
            <a:r>
              <a:rPr lang="en-US" sz="2400" b="1" i="1" u="sng" dirty="0" smtClean="0">
                <a:solidFill>
                  <a:srgbClr val="000090"/>
                </a:solidFill>
              </a:rPr>
              <a:t>recommendations </a:t>
            </a:r>
            <a:r>
              <a:rPr lang="en-US" sz="2400" b="1" i="1" u="sng" dirty="0">
                <a:solidFill>
                  <a:srgbClr val="000090"/>
                </a:solidFill>
              </a:rPr>
              <a:t>of the PAC-</a:t>
            </a:r>
            <a:r>
              <a:rPr lang="en-US" sz="2400" b="1" i="1" u="sng" dirty="0" smtClean="0">
                <a:solidFill>
                  <a:srgbClr val="000090"/>
                </a:solidFill>
              </a:rPr>
              <a:t>PP.</a:t>
            </a:r>
          </a:p>
        </p:txBody>
      </p:sp>
    </p:spTree>
    <p:extLst>
      <p:ext uri="{BB962C8B-B14F-4D97-AF65-F5344CB8AC3E}">
        <p14:creationId xmlns:p14="http://schemas.microsoft.com/office/powerpoint/2010/main" val="13668514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6_PAC_PP_Agenda.pdf"/>
          <p:cNvPicPr>
            <a:picLocks noChangeAspect="1"/>
          </p:cNvPicPr>
          <p:nvPr/>
        </p:nvPicPr>
        <p:blipFill rotWithShape="1">
          <a:blip r:embed="rId3">
            <a:extLst>
              <a:ext uri="{28A0092B-C50C-407E-A947-70E740481C1C}">
                <a14:useLocalDpi xmlns:a14="http://schemas.microsoft.com/office/drawing/2010/main" val="0"/>
              </a:ext>
            </a:extLst>
          </a:blip>
          <a:srcRect l="5645" t="6218" r="5371" b="7563"/>
          <a:stretch/>
        </p:blipFill>
        <p:spPr>
          <a:xfrm>
            <a:off x="4716016" y="980728"/>
            <a:ext cx="4216401" cy="5781251"/>
          </a:xfrm>
          <a:prstGeom prst="rect">
            <a:avLst/>
          </a:prstGeom>
          <a:ln>
            <a:solidFill>
              <a:schemeClr val="tx1"/>
            </a:solidFill>
          </a:ln>
        </p:spPr>
      </p:pic>
      <p:pic>
        <p:nvPicPr>
          <p:cNvPr id="2" name="Picture 1" descr="46_PAC_PP_Agenda.pdf"/>
          <p:cNvPicPr>
            <a:picLocks noChangeAspect="1"/>
          </p:cNvPicPr>
          <p:nvPr/>
        </p:nvPicPr>
        <p:blipFill rotWithShape="1">
          <a:blip r:embed="rId4">
            <a:extLst>
              <a:ext uri="{28A0092B-C50C-407E-A947-70E740481C1C}">
                <a14:useLocalDpi xmlns:a14="http://schemas.microsoft.com/office/drawing/2010/main" val="0"/>
              </a:ext>
            </a:extLst>
          </a:blip>
          <a:srcRect l="5464" t="5643" r="4373" b="5731"/>
          <a:stretch/>
        </p:blipFill>
        <p:spPr>
          <a:xfrm>
            <a:off x="251520" y="979586"/>
            <a:ext cx="4176464" cy="5809476"/>
          </a:xfrm>
          <a:prstGeom prst="rect">
            <a:avLst/>
          </a:prstGeom>
          <a:ln>
            <a:solidFill>
              <a:schemeClr val="tx1"/>
            </a:solidFill>
          </a:ln>
        </p:spPr>
      </p:pic>
      <p:sp>
        <p:nvSpPr>
          <p:cNvPr id="9" name="AutoShape 18"/>
          <p:cNvSpPr>
            <a:spLocks noGrp="1" noChangeArrowheads="1"/>
          </p:cNvSpPr>
          <p:nvPr>
            <p:ph type="title"/>
          </p:nvPr>
        </p:nvSpPr>
        <p:spPr bwMode="auto">
          <a:xfrm>
            <a:off x="179512" y="116632"/>
            <a:ext cx="8784976"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smtClean="0">
                <a:solidFill>
                  <a:srgbClr val="FFFF00"/>
                </a:solidFill>
              </a:rPr>
              <a:t>4</a:t>
            </a:r>
            <a:r>
              <a:rPr lang="en-US" sz="4000" u="sng" dirty="0">
                <a:solidFill>
                  <a:srgbClr val="FFFF00"/>
                </a:solidFill>
              </a:rPr>
              <a:t>6</a:t>
            </a:r>
            <a:r>
              <a:rPr lang="en-US" sz="4000" u="sng" baseline="30000" dirty="0" smtClean="0">
                <a:solidFill>
                  <a:srgbClr val="FFFF00"/>
                </a:solidFill>
              </a:rPr>
              <a:t>th</a:t>
            </a:r>
            <a:r>
              <a:rPr lang="en-US" sz="4000" u="sng" dirty="0" smtClean="0">
                <a:solidFill>
                  <a:srgbClr val="FFFF00"/>
                </a:solidFill>
              </a:rPr>
              <a:t> PAC-PP </a:t>
            </a:r>
            <a:r>
              <a:rPr lang="en-US" sz="4000" u="sng" dirty="0">
                <a:solidFill>
                  <a:srgbClr val="FFFF00"/>
                </a:solidFill>
              </a:rPr>
              <a:t>agenda </a:t>
            </a:r>
            <a:r>
              <a:rPr lang="en-US" sz="4000" u="sng" dirty="0" smtClean="0">
                <a:solidFill>
                  <a:srgbClr val="FFFF00"/>
                </a:solidFill>
              </a:rPr>
              <a:t>January 16-17, 2017</a:t>
            </a:r>
          </a:p>
        </p:txBody>
      </p:sp>
      <p:sp>
        <p:nvSpPr>
          <p:cNvPr id="14" name="AutoShape 18"/>
          <p:cNvSpPr>
            <a:spLocks noChangeArrowheads="1"/>
          </p:cNvSpPr>
          <p:nvPr/>
        </p:nvSpPr>
        <p:spPr bwMode="auto">
          <a:xfrm>
            <a:off x="251520" y="2276872"/>
            <a:ext cx="8750424" cy="2635615"/>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algn="ctr">
              <a:lnSpc>
                <a:spcPct val="130000"/>
              </a:lnSpc>
            </a:pPr>
            <a:r>
              <a:rPr lang="en-US" sz="2400" b="1" i="1" dirty="0" smtClean="0">
                <a:solidFill>
                  <a:srgbClr val="000090"/>
                </a:solidFill>
              </a:rPr>
              <a:t>Highlights of today's meeting: </a:t>
            </a:r>
          </a:p>
          <a:p>
            <a:pPr marL="342900" indent="-342900">
              <a:lnSpc>
                <a:spcPct val="130000"/>
              </a:lnSpc>
              <a:buFont typeface="Wingdings" charset="2"/>
              <a:buChar char="v"/>
            </a:pPr>
            <a:r>
              <a:rPr lang="en-US" sz="2400" b="1" i="1" dirty="0" smtClean="0">
                <a:solidFill>
                  <a:srgbClr val="000090"/>
                </a:solidFill>
              </a:rPr>
              <a:t> Update reports on NICA, MPD and BM@N</a:t>
            </a:r>
          </a:p>
          <a:p>
            <a:pPr marL="342900" indent="-342900">
              <a:lnSpc>
                <a:spcPct val="130000"/>
              </a:lnSpc>
              <a:buFont typeface="Wingdings" charset="2"/>
              <a:buChar char="v"/>
            </a:pPr>
            <a:r>
              <a:rPr lang="en-US" sz="2400" b="1" i="1" dirty="0" smtClean="0">
                <a:solidFill>
                  <a:srgbClr val="000090"/>
                </a:solidFill>
              </a:rPr>
              <a:t> Reports on the 2016 </a:t>
            </a:r>
            <a:r>
              <a:rPr lang="en-US" sz="2400" b="1" i="1" dirty="0" err="1" smtClean="0">
                <a:solidFill>
                  <a:srgbClr val="000090"/>
                </a:solidFill>
              </a:rPr>
              <a:t>Nuclotron</a:t>
            </a:r>
            <a:r>
              <a:rPr lang="en-US" sz="2400" b="1" i="1" dirty="0" smtClean="0">
                <a:solidFill>
                  <a:srgbClr val="000090"/>
                </a:solidFill>
              </a:rPr>
              <a:t> runs </a:t>
            </a:r>
          </a:p>
          <a:p>
            <a:pPr marL="342900" indent="-342900">
              <a:lnSpc>
                <a:spcPct val="130000"/>
              </a:lnSpc>
              <a:buFont typeface="Wingdings" charset="2"/>
              <a:buChar char="v"/>
            </a:pPr>
            <a:r>
              <a:rPr lang="en-US" sz="2400" b="1" i="1" dirty="0" smtClean="0">
                <a:solidFill>
                  <a:srgbClr val="000090"/>
                </a:solidFill>
              </a:rPr>
              <a:t>Scientific reports from ALICE, ATLAS and CMS</a:t>
            </a:r>
          </a:p>
          <a:p>
            <a:pPr marL="342900" indent="-342900">
              <a:lnSpc>
                <a:spcPct val="130000"/>
              </a:lnSpc>
              <a:buFont typeface="Wingdings" charset="2"/>
              <a:buChar char="v"/>
            </a:pPr>
            <a:r>
              <a:rPr lang="en-US" sz="2400" b="1" i="1" dirty="0" smtClean="0">
                <a:solidFill>
                  <a:srgbClr val="000090"/>
                </a:solidFill>
              </a:rPr>
              <a:t>New projects and projects seeking continuation</a:t>
            </a:r>
          </a:p>
        </p:txBody>
      </p:sp>
    </p:spTree>
    <p:extLst>
      <p:ext uri="{BB962C8B-B14F-4D97-AF65-F5344CB8AC3E}">
        <p14:creationId xmlns:p14="http://schemas.microsoft.com/office/powerpoint/2010/main" val="4978894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Footer Placeholder 4"/>
          <p:cNvSpPr>
            <a:spLocks noGrp="1"/>
          </p:cNvSpPr>
          <p:nvPr>
            <p:ph type="ftr" sz="quarter" idx="11"/>
          </p:nvPr>
        </p:nvSpPr>
        <p:spPr/>
        <p:txBody>
          <a:bodyPr/>
          <a:lstStyle/>
          <a:p>
            <a:pPr>
              <a:defRPr/>
            </a:pPr>
            <a:r>
              <a:rPr lang="en-US" smtClean="0"/>
              <a:t>46th PAC-PP, January 16-17, 2017</a:t>
            </a:r>
            <a:endParaRPr lang="fr-FR"/>
          </a:p>
        </p:txBody>
      </p:sp>
      <p:sp>
        <p:nvSpPr>
          <p:cNvPr id="7" name="AutoShape 18"/>
          <p:cNvSpPr>
            <a:spLocks noGrp="1" noChangeArrowheads="1"/>
          </p:cNvSpPr>
          <p:nvPr>
            <p:ph idx="1"/>
          </p:nvPr>
        </p:nvSpPr>
        <p:spPr bwMode="auto">
          <a:xfrm>
            <a:off x="1907704" y="3068960"/>
            <a:ext cx="4968552" cy="988356"/>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spAutoFit/>
          </a:bodyPr>
          <a:lstStyle/>
          <a:p>
            <a:pPr marL="0" indent="0" algn="ctr">
              <a:lnSpc>
                <a:spcPct val="130000"/>
              </a:lnSpc>
              <a:spcBef>
                <a:spcPts val="0"/>
              </a:spcBef>
              <a:spcAft>
                <a:spcPts val="1200"/>
              </a:spcAft>
              <a:buNone/>
            </a:pPr>
            <a:r>
              <a:rPr lang="en-US" sz="3600" b="1" i="1" dirty="0" smtClean="0">
                <a:solidFill>
                  <a:srgbClr val="000090"/>
                </a:solidFill>
              </a:rPr>
              <a:t>Thank you !</a:t>
            </a:r>
          </a:p>
          <a:p>
            <a:pPr marL="0" indent="0" algn="ctr">
              <a:lnSpc>
                <a:spcPct val="130000"/>
              </a:lnSpc>
              <a:spcBef>
                <a:spcPts val="0"/>
              </a:spcBef>
              <a:spcAft>
                <a:spcPts val="1200"/>
              </a:spcAft>
              <a:buNone/>
            </a:pPr>
            <a:endParaRPr lang="en-US" sz="100" b="1" i="1" dirty="0">
              <a:solidFill>
                <a:srgbClr val="000090"/>
              </a:solidFill>
            </a:endParaRPr>
          </a:p>
        </p:txBody>
      </p:sp>
      <p:sp>
        <p:nvSpPr>
          <p:cNvPr id="3" name="Date Placeholder 2"/>
          <p:cNvSpPr>
            <a:spLocks noGrp="1"/>
          </p:cNvSpPr>
          <p:nvPr>
            <p:ph type="dt" sz="half" idx="10"/>
          </p:nvPr>
        </p:nvSpPr>
        <p:spPr/>
        <p:txBody>
          <a:bodyPr/>
          <a:lstStyle/>
          <a:p>
            <a:pPr>
              <a:defRPr/>
            </a:pPr>
            <a:r>
              <a:rPr lang="en-US" smtClean="0"/>
              <a:t>Itzhak Tserruya</a:t>
            </a:r>
            <a:endParaRPr lang="fr-FR"/>
          </a:p>
        </p:txBody>
      </p:sp>
    </p:spTree>
    <p:extLst>
      <p:ext uri="{BB962C8B-B14F-4D97-AF65-F5344CB8AC3E}">
        <p14:creationId xmlns:p14="http://schemas.microsoft.com/office/powerpoint/2010/main" val="11726935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21229</TotalTime>
  <Words>1101</Words>
  <Application>Microsoft Macintosh PowerPoint</Application>
  <PresentationFormat>On-screen Show (4:3)</PresentationFormat>
  <Paragraphs>75</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Thème Office</vt:lpstr>
      <vt:lpstr>PowerPoint Presentation</vt:lpstr>
      <vt:lpstr>Outline</vt:lpstr>
      <vt:lpstr>Nuclotron, NICA, BM@N and MPD (I) </vt:lpstr>
      <vt:lpstr>Nuclotron, NICA, BM@N and MPD (II) </vt:lpstr>
      <vt:lpstr>Scientific Council (I)</vt:lpstr>
      <vt:lpstr>Scientific Council (II)</vt:lpstr>
      <vt:lpstr>Scientific Council (III)</vt:lpstr>
      <vt:lpstr>46th PAC-PP agenda January 16-17, 2017</vt:lpstr>
      <vt:lpstr>PowerPoint Presentation</vt:lpstr>
    </vt:vector>
  </TitlesOfParts>
  <Company>cea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 on the implementation of the PAC 31st meeting and on the work towards optimization of the research programme</dc:title>
  <dc:creator>egle</dc:creator>
  <cp:lastModifiedBy>Itzhak</cp:lastModifiedBy>
  <cp:revision>847</cp:revision>
  <cp:lastPrinted>2013-01-21T16:58:15Z</cp:lastPrinted>
  <dcterms:created xsi:type="dcterms:W3CDTF">2010-01-13T11:24:08Z</dcterms:created>
  <dcterms:modified xsi:type="dcterms:W3CDTF">2017-01-15T19:10:02Z</dcterms:modified>
</cp:coreProperties>
</file>