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35" r:id="rId3"/>
    <p:sldId id="455" r:id="rId4"/>
    <p:sldId id="456" r:id="rId5"/>
    <p:sldId id="458" r:id="rId6"/>
    <p:sldId id="459" r:id="rId7"/>
    <p:sldId id="482" r:id="rId8"/>
    <p:sldId id="457" r:id="rId9"/>
    <p:sldId id="483" r:id="rId10"/>
    <p:sldId id="484" r:id="rId11"/>
    <p:sldId id="460" r:id="rId12"/>
    <p:sldId id="461" r:id="rId13"/>
    <p:sldId id="462" r:id="rId14"/>
    <p:sldId id="481" r:id="rId15"/>
    <p:sldId id="468" r:id="rId16"/>
    <p:sldId id="465" r:id="rId17"/>
    <p:sldId id="469" r:id="rId18"/>
    <p:sldId id="473" r:id="rId19"/>
    <p:sldId id="475" r:id="rId20"/>
    <p:sldId id="485" r:id="rId21"/>
    <p:sldId id="478" r:id="rId22"/>
    <p:sldId id="487" r:id="rId23"/>
    <p:sldId id="480" r:id="rId24"/>
    <p:sldId id="486" r:id="rId25"/>
    <p:sldId id="488" r:id="rId26"/>
    <p:sldId id="44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094"/>
    <a:srgbClr val="6B006B"/>
    <a:srgbClr val="A800A8"/>
    <a:srgbClr val="400040"/>
    <a:srgbClr val="D200D2"/>
    <a:srgbClr val="009900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309"/>
    <p:restoredTop sz="91469"/>
  </p:normalViewPr>
  <p:slideViewPr>
    <p:cSldViewPr>
      <p:cViewPr>
        <p:scale>
          <a:sx n="90" d="100"/>
          <a:sy n="90" d="100"/>
        </p:scale>
        <p:origin x="-80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4976A9F2-C99B-F34E-A3DF-C218DED89E85}" type="datetimeFigureOut">
              <a:rPr lang="ru-RU"/>
              <a:pPr>
                <a:defRPr/>
              </a:pPr>
              <a:t>15.01.17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F03F893-00B8-CB43-B1EE-01CE93DA6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79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95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3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4007E9D4-A5E9-F545-A2C6-1A96624041FA}" type="slidenum">
              <a:rPr kumimoji="0" lang="ru-RU" sz="1200"/>
              <a:pPr/>
              <a:t>9</a:t>
            </a:fld>
            <a:endParaRPr kumimoji="0" lang="ru-RU" sz="1200"/>
          </a:p>
        </p:txBody>
      </p:sp>
    </p:spTree>
    <p:extLst>
      <p:ext uri="{BB962C8B-B14F-4D97-AF65-F5344CB8AC3E}">
        <p14:creationId xmlns:p14="http://schemas.microsoft.com/office/powerpoint/2010/main" val="171996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1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5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14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1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A61A-449C-3D48-A0E1-BDD876AF4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3B6F5-6C7D-DB43-BB38-6D4D46FC9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7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F450-A6C3-E04F-8C65-EA3DB5770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9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9299-928D-E947-B3BC-BDD64838D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9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937D7-DB48-EE45-ADB3-B83E3D1D3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8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442B9-BBE3-AA47-818B-9E977ADB5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6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22B53-B798-B74D-9EF9-30A00C3F2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7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1D28B-16F4-4543-9B30-F51141229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0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4344E-3763-6E4D-92B8-3D52F0300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B2DA6-0D1A-7B42-8021-2CFB5A2AB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7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551BF-3507-0541-844E-C97A57EF1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EB70-1BFB-1C4C-9428-A3DC99A22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6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3A9982E-867A-1A4F-9159-246CDE0C6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387350"/>
            <a:ext cx="9144000" cy="2205038"/>
          </a:xfrm>
        </p:spPr>
        <p:txBody>
          <a:bodyPr/>
          <a:lstStyle/>
          <a:p>
            <a:pPr eaLnBrk="1" hangingPunct="1"/>
            <a:r>
              <a:rPr kumimoji="0" lang="en-US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on the infrastructure developments, including the </a:t>
            </a:r>
            <a:r>
              <a:rPr kumimoji="0" lang="en-US" sz="3600" dirty="0" err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Nuclotron</a:t>
            </a:r>
            <a:endParaRPr kumimoji="0" lang="ru-RU" sz="3600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/>
          <a:lstStyle/>
          <a:p>
            <a:r>
              <a:rPr lang="en-US" sz="2400" b="1" i="1">
                <a:solidFill>
                  <a:srgbClr val="660066"/>
                </a:solidFill>
                <a:latin typeface="Abadi MT Condensed Extra Bold" charset="0"/>
                <a:ea typeface="ＭＳ Ｐゴシック" charset="0"/>
              </a:rPr>
              <a:t>N.N.Agapov</a:t>
            </a:r>
          </a:p>
          <a:p>
            <a:pPr eaLnBrk="1" hangingPunct="1">
              <a:lnSpc>
                <a:spcPct val="80000"/>
              </a:lnSpc>
            </a:pPr>
            <a:endParaRPr kumimoji="0" lang="ru-RU" sz="1400" b="1" i="1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395288" y="260350"/>
            <a:ext cx="835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1600" b="1"/>
              <a:t> </a:t>
            </a:r>
            <a:endParaRPr kumimoji="0" lang="ru-RU" sz="1200" b="1">
              <a:solidFill>
                <a:srgbClr val="000066"/>
              </a:solidFill>
            </a:endParaRPr>
          </a:p>
        </p:txBody>
      </p:sp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760580"/>
            <a:ext cx="9144000" cy="4419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387350"/>
            <a:ext cx="9144000" cy="22050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sz="3600" b="1" i="1" dirty="0">
                <a:solidFill>
                  <a:srgbClr val="0000FF"/>
                </a:solidFill>
              </a:rPr>
              <a:t>Modernization of heating facilities</a:t>
            </a:r>
            <a:endParaRPr kumimoji="0" lang="ru-RU" sz="3600" b="1" i="1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1835696" y="329971"/>
            <a:ext cx="835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1600" b="1"/>
              <a:t> </a:t>
            </a:r>
            <a:endParaRPr kumimoji="0" lang="ru-RU" sz="1200" b="1">
              <a:solidFill>
                <a:srgbClr val="000066"/>
              </a:solidFill>
            </a:endParaRPr>
          </a:p>
        </p:txBody>
      </p:sp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69" y="1296302"/>
            <a:ext cx="6757300" cy="4625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8070" y="1556792"/>
            <a:ext cx="192844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FF00"/>
                </a:solidFill>
              </a:rPr>
              <a:t>Existing lines</a:t>
            </a:r>
          </a:p>
          <a:p>
            <a:r>
              <a:rPr lang="en-US" sz="1700" b="1" dirty="0" smtClean="0">
                <a:solidFill>
                  <a:srgbClr val="FFFF00"/>
                </a:solidFill>
              </a:rPr>
              <a:t>New lines</a:t>
            </a:r>
          </a:p>
          <a:p>
            <a:r>
              <a:rPr lang="en-US" sz="1700" b="1" dirty="0" smtClean="0">
                <a:solidFill>
                  <a:srgbClr val="FFFF00"/>
                </a:solidFill>
              </a:rPr>
              <a:t>Modernization needed</a:t>
            </a:r>
            <a:r>
              <a:rPr lang="ru-RU" sz="1700" b="1" dirty="0" smtClean="0">
                <a:solidFill>
                  <a:srgbClr val="FFFF00"/>
                </a:solidFill>
              </a:rPr>
              <a:t> </a:t>
            </a:r>
            <a:endParaRPr lang="en-US" sz="1700" b="1" dirty="0" smtClean="0">
              <a:solidFill>
                <a:srgbClr val="FFFF00"/>
              </a:solidFill>
            </a:endParaRPr>
          </a:p>
          <a:p>
            <a:r>
              <a:rPr lang="en-US" sz="1700" b="1" dirty="0" smtClean="0">
                <a:solidFill>
                  <a:srgbClr val="FFFF00"/>
                </a:solidFill>
              </a:rPr>
              <a:t>D500&gt;D600mm</a:t>
            </a:r>
            <a:endParaRPr lang="ru-RU" sz="17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67948"/>
            <a:ext cx="2123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 heat load of the new buildings will be 11.7 </a:t>
            </a:r>
            <a:r>
              <a:rPr lang="en-US" dirty="0" err="1">
                <a:solidFill>
                  <a:srgbClr val="7030A0"/>
                </a:solidFill>
              </a:rPr>
              <a:t>Gcal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ie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total load </a:t>
            </a:r>
            <a:r>
              <a:rPr lang="en-US" dirty="0">
                <a:solidFill>
                  <a:srgbClr val="7030A0"/>
                </a:solidFill>
              </a:rPr>
              <a:t>at </a:t>
            </a:r>
            <a:r>
              <a:rPr lang="en-US" dirty="0" smtClean="0">
                <a:solidFill>
                  <a:srgbClr val="7030A0"/>
                </a:solidFill>
              </a:rPr>
              <a:t>VBLHEP will be doubled </a:t>
            </a:r>
            <a:r>
              <a:rPr lang="en-US" dirty="0">
                <a:solidFill>
                  <a:srgbClr val="7030A0"/>
                </a:solidFill>
              </a:rPr>
              <a:t>since </a:t>
            </a:r>
            <a:r>
              <a:rPr lang="en-US" dirty="0" smtClean="0">
                <a:solidFill>
                  <a:srgbClr val="7030A0"/>
                </a:solidFill>
              </a:rPr>
              <a:t>existing value.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Прямоугольная выноска 14"/>
          <p:cNvSpPr>
            <a:spLocks noChangeArrowheads="1"/>
          </p:cNvSpPr>
          <p:nvPr/>
        </p:nvSpPr>
        <p:spPr bwMode="auto">
          <a:xfrm>
            <a:off x="4160838" y="5318363"/>
            <a:ext cx="2443162" cy="576263"/>
          </a:xfrm>
          <a:prstGeom prst="wedgeRectCallout">
            <a:avLst>
              <a:gd name="adj1" fmla="val 58834"/>
              <a:gd name="adj2" fmla="val -14958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Eastern Thermal Station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4725144"/>
            <a:ext cx="49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0630" y="424036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134486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Official ceremony of launching of the high-technology line for assembling and testing of SC magnets was </a:t>
            </a:r>
            <a:r>
              <a:rPr lang="en-US" sz="2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held.</a:t>
            </a:r>
            <a:r>
              <a:rPr lang="en-US" sz="2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2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2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 ceremony was attended by leaders of the projects NICA and FAIR</a:t>
            </a:r>
            <a:r>
              <a:rPr lang="en-US" sz="2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.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November, 28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0" y="1604435"/>
            <a:ext cx="8752484" cy="43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-214436"/>
            <a:ext cx="8856984" cy="134486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Main </a:t>
            </a:r>
            <a:r>
              <a:rPr lang="en-US" sz="40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production areas</a:t>
            </a:r>
            <a:endParaRPr lang="ru-RU" sz="40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6987" y="771351"/>
            <a:ext cx="43241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Incoming inspection zone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SC cable production hall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SC coils production hall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Area for assembling of magnet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Area for magnetic measurement </a:t>
            </a:r>
            <a:r>
              <a:rPr lang="en-US" sz="2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under      the </a:t>
            </a: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room temperature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Bay for leakage test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Area for mounting  </a:t>
            </a:r>
            <a:r>
              <a:rPr lang="en-US" sz="2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     SC-magnet </a:t>
            </a: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inside cryostat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Cryogenic tests bench</a:t>
            </a:r>
            <a:endParaRPr lang="ru-RU" sz="28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19944" y="-62036"/>
            <a:ext cx="8856984" cy="13448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endParaRPr lang="ru-RU" sz="4000" b="1" kern="0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/>
          <a:stretch/>
        </p:blipFill>
        <p:spPr bwMode="auto">
          <a:xfrm>
            <a:off x="4371227" y="1612170"/>
            <a:ext cx="4690409" cy="328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43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-214436"/>
            <a:ext cx="8856984" cy="134486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Production plans</a:t>
            </a:r>
            <a:endParaRPr lang="ru-RU" sz="40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087183"/>
            <a:ext cx="410445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40 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Booster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48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Booster</a:t>
            </a:r>
            <a:endParaRPr lang="ru-RU" altLang="ru-RU" sz="20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80 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86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175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SIS100 synchrotron (FAIR project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)</a:t>
            </a:r>
          </a:p>
          <a:p>
            <a:endParaRPr lang="en-US" altLang="ru-RU" sz="20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Total  </a:t>
            </a: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429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Georgia" pitchFamily="18" charset="0"/>
            </a:endParaRPr>
          </a:p>
          <a:p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7" y="827471"/>
            <a:ext cx="4592350" cy="273630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7" y="3621214"/>
            <a:ext cx="4592350" cy="28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-214436"/>
            <a:ext cx="8856984" cy="134486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Cool down processes of the magnets</a:t>
            </a:r>
            <a:endParaRPr lang="ru-RU" sz="40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Митрофанов\Desktop\gradirni\IMG_7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39813"/>
            <a:ext cx="403066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C:\Users\Митрофанов\Desktop\gradirni\IMG_7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036888"/>
            <a:ext cx="4789487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4356100" y="1069975"/>
            <a:ext cx="4679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At the present time the commissioning of the basic elements of the </a:t>
            </a:r>
            <a:r>
              <a:rPr lang="en-US" altLang="en-US" sz="22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circulating water supply system for the Nuclotron machine hall </a:t>
            </a:r>
            <a:r>
              <a:rPr lang="en-US" altLang="en-US" sz="2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is carried out. </a:t>
            </a:r>
            <a:endParaRPr lang="en-US" altLang="en-US" sz="2200"/>
          </a:p>
        </p:txBody>
      </p:sp>
      <p:pic>
        <p:nvPicPr>
          <p:cNvPr id="10245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232569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Water chilling systems on the base of open cooling towers</a:t>
            </a:r>
          </a:p>
        </p:txBody>
      </p:sp>
    </p:spTree>
    <p:extLst>
      <p:ext uri="{BB962C8B-B14F-4D97-AF65-F5344CB8AC3E}">
        <p14:creationId xmlns:p14="http://schemas.microsoft.com/office/powerpoint/2010/main" val="18246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0011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092950" y="1322388"/>
            <a:ext cx="1655763" cy="68897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>
            <a:cxnSpLocks noChangeShapeType="1"/>
            <a:stCxn id="4" idx="1"/>
          </p:cNvCxnSpPr>
          <p:nvPr/>
        </p:nvCxnSpPr>
        <p:spPr bwMode="auto">
          <a:xfrm flipH="1">
            <a:off x="6156325" y="1666875"/>
            <a:ext cx="936625" cy="303213"/>
          </a:xfrm>
          <a:prstGeom prst="straightConnector1">
            <a:avLst/>
          </a:prstGeom>
          <a:noFill/>
          <a:ln w="25400">
            <a:solidFill>
              <a:srgbClr val="2D2D8A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  <a:stCxn id="4" idx="1"/>
          </p:cNvCxnSpPr>
          <p:nvPr/>
        </p:nvCxnSpPr>
        <p:spPr bwMode="auto">
          <a:xfrm flipH="1">
            <a:off x="6156325" y="1666875"/>
            <a:ext cx="936625" cy="2103438"/>
          </a:xfrm>
          <a:prstGeom prst="straightConnector1">
            <a:avLst/>
          </a:prstGeom>
          <a:noFill/>
          <a:ln w="25400">
            <a:solidFill>
              <a:srgbClr val="2D2D8A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Rectangle 13"/>
          <p:cNvSpPr>
            <a:spLocks noChangeArrowheads="1"/>
          </p:cNvSpPr>
          <p:nvPr/>
        </p:nvSpPr>
        <p:spPr bwMode="auto">
          <a:xfrm>
            <a:off x="7121525" y="1363663"/>
            <a:ext cx="1771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PUMPS</a:t>
            </a:r>
            <a:r>
              <a:rPr lang="ru-RU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altLang="en-US" sz="1800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NB100-250/229</a:t>
            </a:r>
            <a:r>
              <a:rPr lang="ru-RU" altLang="en-US" sz="18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sz="1800" dirty="0"/>
          </a:p>
        </p:txBody>
      </p:sp>
      <p:sp>
        <p:nvSpPr>
          <p:cNvPr id="21" name="Rounded Rectangle 20"/>
          <p:cNvSpPr/>
          <p:nvPr/>
        </p:nvSpPr>
        <p:spPr>
          <a:xfrm>
            <a:off x="5645150" y="5516563"/>
            <a:ext cx="2382838" cy="41116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6" name="Rectangle 21"/>
          <p:cNvSpPr>
            <a:spLocks noChangeArrowheads="1"/>
          </p:cNvSpPr>
          <p:nvPr/>
        </p:nvSpPr>
        <p:spPr bwMode="auto">
          <a:xfrm>
            <a:off x="5645557" y="5557838"/>
            <a:ext cx="274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Cooling towers</a:t>
            </a:r>
            <a:r>
              <a:rPr lang="ru-RU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VLT-E</a:t>
            </a:r>
            <a:endParaRPr lang="en-US" altLang="en-US" sz="1800" dirty="0"/>
          </a:p>
        </p:txBody>
      </p:sp>
      <p:cxnSp>
        <p:nvCxnSpPr>
          <p:cNvPr id="23" name="Straight Arrow Connector 22"/>
          <p:cNvCxnSpPr>
            <a:cxnSpLocks noChangeShapeType="1"/>
            <a:stCxn id="21" idx="1"/>
          </p:cNvCxnSpPr>
          <p:nvPr/>
        </p:nvCxnSpPr>
        <p:spPr bwMode="auto">
          <a:xfrm flipH="1">
            <a:off x="5219700" y="5722938"/>
            <a:ext cx="425450" cy="369887"/>
          </a:xfrm>
          <a:prstGeom prst="straightConnector1">
            <a:avLst/>
          </a:prstGeom>
          <a:noFill/>
          <a:ln w="25400">
            <a:solidFill>
              <a:srgbClr val="2D2D8A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  <a:stCxn id="21" idx="1"/>
          </p:cNvCxnSpPr>
          <p:nvPr/>
        </p:nvCxnSpPr>
        <p:spPr bwMode="auto">
          <a:xfrm flipH="1">
            <a:off x="2916238" y="5722938"/>
            <a:ext cx="2728912" cy="298450"/>
          </a:xfrm>
          <a:prstGeom prst="straightConnector1">
            <a:avLst/>
          </a:prstGeom>
          <a:noFill/>
          <a:ln w="25400">
            <a:solidFill>
              <a:srgbClr val="2D2D8A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923925" y="549275"/>
            <a:ext cx="2855913" cy="1727200"/>
          </a:xfrm>
          <a:prstGeom prst="straightConnector1">
            <a:avLst/>
          </a:prstGeom>
          <a:noFill/>
          <a:ln w="25400">
            <a:solidFill>
              <a:srgbClr val="2D2D8A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Rounded Rectangle 33"/>
          <p:cNvSpPr/>
          <p:nvPr/>
        </p:nvSpPr>
        <p:spPr>
          <a:xfrm>
            <a:off x="131763" y="234950"/>
            <a:ext cx="1584325" cy="36036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1" name="Rectangle 35"/>
          <p:cNvSpPr>
            <a:spLocks noChangeArrowheads="1"/>
          </p:cNvSpPr>
          <p:nvPr/>
        </p:nvSpPr>
        <p:spPr bwMode="auto">
          <a:xfrm>
            <a:off x="134938" y="230188"/>
            <a:ext cx="162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Vessel</a:t>
            </a:r>
            <a:r>
              <a:rPr lang="ru-RU" altLang="en-US" sz="18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altLang="en-US" sz="18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20 м</a:t>
            </a:r>
            <a:r>
              <a:rPr lang="ru-RU" altLang="en-US" sz="1800" baseline="300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715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Митрофанов\Desktop\gradirni\IMG_7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98" y="2646971"/>
            <a:ext cx="5352102" cy="40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Митрофанов\Desktop\gradirni\IMG_7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588"/>
            <a:ext cx="5292725" cy="396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4163" y="908720"/>
            <a:ext cx="365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200" b="1" dirty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Open cooling </a:t>
            </a:r>
            <a:r>
              <a:rPr lang="en-US" altLang="en-US" sz="2200" b="1" dirty="0" smtClean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towers </a:t>
            </a:r>
            <a:r>
              <a:rPr lang="en-US" altLang="en-US" sz="2200" b="1" dirty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VTL-E</a:t>
            </a:r>
            <a:endParaRPr lang="ru-RU" altLang="en-US" sz="2200" b="1" dirty="0">
              <a:solidFill>
                <a:schemeClr val="accent6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08013" y="4576763"/>
            <a:ext cx="3033712" cy="541337"/>
          </a:xfrm>
          <a:prstGeom prst="wedgeRectCallout">
            <a:avLst>
              <a:gd name="adj1" fmla="val -49073"/>
              <a:gd name="adj2" fmla="val -357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49363" y="4616450"/>
            <a:ext cx="17573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 m</a:t>
            </a:r>
            <a:r>
              <a:rPr lang="en-US" altLang="en-US" sz="2400" b="1" baseline="30000" dirty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en-US" altLang="en-US" sz="2400" b="1" dirty="0">
                <a:solidFill>
                  <a:schemeClr val="accent6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vessel</a:t>
            </a:r>
            <a:endParaRPr lang="ru-RU" altLang="en-US" sz="2400" b="1" dirty="0">
              <a:solidFill>
                <a:schemeClr val="accent6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 descr="C:\Users\Митрофанов\Desktop\gradirni\Новая папка\IMG_79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98" y="2676411"/>
            <a:ext cx="5352102" cy="401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5489575" y="1337300"/>
            <a:ext cx="3595688" cy="541337"/>
          </a:xfrm>
          <a:prstGeom prst="wedgeRectCallout">
            <a:avLst>
              <a:gd name="adj1" fmla="val -2839"/>
              <a:gd name="adj2" fmla="val 320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ular Callout 3"/>
          <p:cNvSpPr/>
          <p:nvPr/>
        </p:nvSpPr>
        <p:spPr>
          <a:xfrm>
            <a:off x="5489575" y="1337299"/>
            <a:ext cx="3595688" cy="541337"/>
          </a:xfrm>
          <a:prstGeom prst="wedgeRectCallout">
            <a:avLst>
              <a:gd name="adj1" fmla="val -41280"/>
              <a:gd name="adj2" fmla="val 446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749300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0"/>
            <a:ext cx="87852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b="1">
                <a:solidFill>
                  <a:srgbClr val="000066"/>
                </a:solidFill>
              </a:rPr>
              <a:t>Cryogenics of the NICA accelerator complex</a:t>
            </a:r>
            <a:endParaRPr lang="ru-RU" altLang="en-US" b="1">
              <a:solidFill>
                <a:schemeClr val="bg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/>
          <p:cNvSpPr>
            <a:spLocks noChangeArrowheads="1"/>
          </p:cNvSpPr>
          <p:nvPr/>
        </p:nvSpPr>
        <p:spPr bwMode="auto">
          <a:xfrm>
            <a:off x="6357278" y="2327275"/>
            <a:ext cx="2447925" cy="504825"/>
          </a:xfrm>
          <a:prstGeom prst="wedgeRectCallout">
            <a:avLst>
              <a:gd name="adj1" fmla="val -44995"/>
              <a:gd name="adj2" fmla="val 32171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CC0000"/>
                </a:solidFill>
              </a:rPr>
              <a:t>satellite refrigerator </a:t>
            </a: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collider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16" name="Прямоугольная выноска 15"/>
          <p:cNvSpPr>
            <a:spLocks noChangeArrowheads="1"/>
          </p:cNvSpPr>
          <p:nvPr/>
        </p:nvSpPr>
        <p:spPr bwMode="auto">
          <a:xfrm>
            <a:off x="3863975" y="4138613"/>
            <a:ext cx="2520950" cy="460375"/>
          </a:xfrm>
          <a:prstGeom prst="wedgeRectCallout">
            <a:avLst>
              <a:gd name="adj1" fmla="val -61324"/>
              <a:gd name="adj2" fmla="val -16201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chemeClr val="accent2"/>
                </a:solidFill>
              </a:rPr>
              <a:t>40 m</a:t>
            </a:r>
            <a:r>
              <a:rPr lang="en-GB" altLang="ru-RU" sz="1600" b="1" baseline="30000">
                <a:solidFill>
                  <a:schemeClr val="accent2"/>
                </a:solidFill>
              </a:rPr>
              <a:t>3</a:t>
            </a:r>
            <a:r>
              <a:rPr lang="en-GB" altLang="ru-RU" sz="1600" b="1">
                <a:solidFill>
                  <a:schemeClr val="accent2"/>
                </a:solidFill>
              </a:rPr>
              <a:t> liquid helium tank</a:t>
            </a:r>
            <a:endParaRPr lang="ru-RU" altLang="ru-RU" sz="1600">
              <a:solidFill>
                <a:schemeClr val="accent2"/>
              </a:solidFill>
            </a:endParaRPr>
          </a:p>
        </p:txBody>
      </p:sp>
      <p:sp>
        <p:nvSpPr>
          <p:cNvPr id="17" name="Прямоугольная выноска 21"/>
          <p:cNvSpPr>
            <a:spLocks noChangeArrowheads="1"/>
          </p:cNvSpPr>
          <p:nvPr/>
        </p:nvSpPr>
        <p:spPr bwMode="auto">
          <a:xfrm>
            <a:off x="3863975" y="4714875"/>
            <a:ext cx="2520950" cy="609600"/>
          </a:xfrm>
          <a:prstGeom prst="wedgeRectCallout">
            <a:avLst>
              <a:gd name="adj1" fmla="val -83588"/>
              <a:gd name="adj2" fmla="val -1718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1300 kg/h nitrogen liquefier OA-1.3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6"/>
          <p:cNvSpPr>
            <a:spLocks noChangeArrowheads="1"/>
          </p:cNvSpPr>
          <p:nvPr/>
        </p:nvSpPr>
        <p:spPr bwMode="auto">
          <a:xfrm>
            <a:off x="61913" y="2279650"/>
            <a:ext cx="2443162" cy="765175"/>
          </a:xfrm>
          <a:prstGeom prst="wedgeRectCallout">
            <a:avLst>
              <a:gd name="adj1" fmla="val 111088"/>
              <a:gd name="adj2" fmla="val 3232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chemeClr val="accent2"/>
                </a:solidFill>
              </a:rPr>
              <a:t>draining and oil-purification units     MO-800</a:t>
            </a:r>
            <a:endParaRPr lang="ru-RU" altLang="ru-RU" sz="1600">
              <a:solidFill>
                <a:schemeClr val="accent2"/>
              </a:solidFill>
            </a:endParaRPr>
          </a:p>
        </p:txBody>
      </p:sp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61913" y="3213100"/>
            <a:ext cx="2443162" cy="647700"/>
          </a:xfrm>
          <a:prstGeom prst="wedgeRectCallout">
            <a:avLst>
              <a:gd name="adj1" fmla="val 105602"/>
              <a:gd name="adj2" fmla="val -8004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1000 l/h helium liquefier OG-1000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61913" y="4022725"/>
            <a:ext cx="2443162" cy="576263"/>
          </a:xfrm>
          <a:prstGeom prst="wedgeRectCallout">
            <a:avLst>
              <a:gd name="adj1" fmla="val 49833"/>
              <a:gd name="adj2" fmla="val 12961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2x6600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helium screw compressors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1" name="Прямоугольная выноска 19"/>
          <p:cNvSpPr>
            <a:spLocks noChangeArrowheads="1"/>
          </p:cNvSpPr>
          <p:nvPr/>
        </p:nvSpPr>
        <p:spPr bwMode="auto">
          <a:xfrm>
            <a:off x="2870200" y="5681663"/>
            <a:ext cx="2520950" cy="776287"/>
          </a:xfrm>
          <a:prstGeom prst="wedgeRectCallout">
            <a:avLst>
              <a:gd name="adj1" fmla="val -55454"/>
              <a:gd name="adj2" fmla="val -16012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3x10740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nitrogen turbo compressors 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15"/>
          <p:cNvSpPr>
            <a:spLocks noChangeArrowheads="1"/>
          </p:cNvSpPr>
          <p:nvPr/>
        </p:nvSpPr>
        <p:spPr bwMode="auto">
          <a:xfrm>
            <a:off x="6457950" y="5664200"/>
            <a:ext cx="2520950" cy="793750"/>
          </a:xfrm>
          <a:prstGeom prst="wedgeRectCallout">
            <a:avLst>
              <a:gd name="adj1" fmla="val -46407"/>
              <a:gd name="adj2" fmla="val -23041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chemeClr val="accent2"/>
                </a:solidFill>
              </a:rPr>
              <a:t>500 kg/h nitrogen re-condenser RA-0.5 of the collider</a:t>
            </a:r>
            <a:endParaRPr lang="ru-RU" altLang="ru-RU" sz="1600">
              <a:solidFill>
                <a:schemeClr val="accent2"/>
              </a:solidFill>
            </a:endParaRPr>
          </a:p>
        </p:txBody>
      </p:sp>
      <p:sp>
        <p:nvSpPr>
          <p:cNvPr id="23" name="Прямоугольная выноска 15"/>
          <p:cNvSpPr>
            <a:spLocks noChangeArrowheads="1"/>
          </p:cNvSpPr>
          <p:nvPr/>
        </p:nvSpPr>
        <p:spPr bwMode="auto">
          <a:xfrm>
            <a:off x="61913" y="1268413"/>
            <a:ext cx="2520950" cy="762000"/>
          </a:xfrm>
          <a:prstGeom prst="wedgeRectCallout">
            <a:avLst>
              <a:gd name="adj1" fmla="val 101139"/>
              <a:gd name="adj2" fmla="val 105819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chemeClr val="accent2"/>
                </a:solidFill>
              </a:rPr>
              <a:t>500 kg/h nitrogen re-condenser RA-0.5 of the Nuclotron and booster</a:t>
            </a:r>
            <a:endParaRPr lang="ru-RU" altLang="ru-RU" sz="1600">
              <a:solidFill>
                <a:schemeClr val="accent2"/>
              </a:solidFill>
            </a:endParaRPr>
          </a:p>
        </p:txBody>
      </p:sp>
      <p:sp>
        <p:nvSpPr>
          <p:cNvPr id="24" name="Прямоугольная выноска 17"/>
          <p:cNvSpPr>
            <a:spLocks noChangeArrowheads="1"/>
          </p:cNvSpPr>
          <p:nvPr/>
        </p:nvSpPr>
        <p:spPr bwMode="auto">
          <a:xfrm>
            <a:off x="2700338" y="749300"/>
            <a:ext cx="1676400" cy="388938"/>
          </a:xfrm>
          <a:prstGeom prst="wedgeRectCallout">
            <a:avLst>
              <a:gd name="adj1" fmla="val 37509"/>
              <a:gd name="adj2" fmla="val 293144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Nuclotron</a:t>
            </a:r>
            <a:endParaRPr lang="ru-RU" altLang="ru-RU" sz="1600"/>
          </a:p>
        </p:txBody>
      </p:sp>
      <p:sp>
        <p:nvSpPr>
          <p:cNvPr id="25" name="Прямоугольная выноска 17"/>
          <p:cNvSpPr>
            <a:spLocks noChangeArrowheads="1"/>
          </p:cNvSpPr>
          <p:nvPr/>
        </p:nvSpPr>
        <p:spPr bwMode="auto">
          <a:xfrm>
            <a:off x="4643438" y="749300"/>
            <a:ext cx="1676400" cy="388938"/>
          </a:xfrm>
          <a:prstGeom prst="wedgeRectCallout">
            <a:avLst>
              <a:gd name="adj1" fmla="val -38852"/>
              <a:gd name="adj2" fmla="val 308792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Booster</a:t>
            </a:r>
            <a:endParaRPr lang="ru-RU" altLang="ru-RU" sz="1600"/>
          </a:p>
        </p:txBody>
      </p:sp>
      <p:sp>
        <p:nvSpPr>
          <p:cNvPr id="26" name="Прямоугольная выноска 17"/>
          <p:cNvSpPr>
            <a:spLocks noChangeArrowheads="1"/>
          </p:cNvSpPr>
          <p:nvPr/>
        </p:nvSpPr>
        <p:spPr bwMode="auto">
          <a:xfrm>
            <a:off x="7477125" y="5019675"/>
            <a:ext cx="1500188" cy="388938"/>
          </a:xfrm>
          <a:prstGeom prst="wedgeRectCallout">
            <a:avLst>
              <a:gd name="adj1" fmla="val -8551"/>
              <a:gd name="adj2" fmla="val -12151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Collider</a:t>
            </a:r>
            <a:endParaRPr lang="ru-RU" altLang="ru-RU" sz="1600"/>
          </a:p>
        </p:txBody>
      </p:sp>
      <p:sp>
        <p:nvSpPr>
          <p:cNvPr id="2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ая выноска 17"/>
          <p:cNvSpPr>
            <a:spLocks noChangeArrowheads="1"/>
          </p:cNvSpPr>
          <p:nvPr/>
        </p:nvSpPr>
        <p:spPr bwMode="auto">
          <a:xfrm>
            <a:off x="4499992" y="3202782"/>
            <a:ext cx="2447925" cy="504825"/>
          </a:xfrm>
          <a:prstGeom prst="wedgeRectCallout">
            <a:avLst>
              <a:gd name="adj1" fmla="val -61174"/>
              <a:gd name="adj2" fmla="val -16487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satellite refrigerator </a:t>
            </a: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booster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NICA_header_blu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15950"/>
          </a:xfrm>
        </p:spPr>
        <p:txBody>
          <a:bodyPr/>
          <a:lstStyle/>
          <a:p>
            <a:pPr marL="514350" indent="-514350"/>
            <a:r>
              <a:rPr lang="en-US" sz="2400" b="1" dirty="0" smtClean="0">
                <a:solidFill>
                  <a:schemeClr val="tx1"/>
                </a:solidFill>
              </a:rPr>
              <a:t>Successful first run of the 1000 l/h helium liquefier </a:t>
            </a:r>
          </a:p>
        </p:txBody>
      </p:sp>
      <p:cxnSp>
        <p:nvCxnSpPr>
          <p:cNvPr id="10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5445224"/>
            <a:ext cx="835292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The largest helium liquefier in Russia was installed and successfully launched at JINR</a:t>
            </a:r>
            <a:endParaRPr lang="ru-RU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08720"/>
            <a:ext cx="2808312" cy="43870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Изображение 1" descr="ФотоОГ10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38758" y="908720"/>
            <a:ext cx="3343588" cy="206443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13953" b="13130"/>
          <a:stretch>
            <a:fillRect/>
          </a:stretch>
        </p:blipFill>
        <p:spPr bwMode="auto">
          <a:xfrm>
            <a:off x="3131841" y="3068960"/>
            <a:ext cx="2592288" cy="22322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Изображение 18" descr="ФотоОГ1000.jpg"/>
          <p:cNvPicPr>
            <a:picLocks noChangeAspect="1"/>
          </p:cNvPicPr>
          <p:nvPr/>
        </p:nvPicPr>
        <p:blipFill>
          <a:blip r:embed="rId9" cstate="print"/>
          <a:srcRect t="16079" b="4899"/>
          <a:stretch>
            <a:fillRect/>
          </a:stretch>
        </p:blipFill>
        <p:spPr bwMode="auto">
          <a:xfrm>
            <a:off x="5796137" y="3055277"/>
            <a:ext cx="3226210" cy="226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F:\румыния\IMG_67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899592"/>
            <a:ext cx="2418346" cy="210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29600" cy="63341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PRESENTATION OUTLINE</a:t>
            </a:r>
            <a:endParaRPr lang="ru-RU" sz="3200" b="1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512" y="836613"/>
            <a:ext cx="85898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b="1" u="sng" dirty="0" smtClean="0">
                <a:solidFill>
                  <a:srgbClr val="0000FF"/>
                </a:solidFill>
              </a:rPr>
              <a:t>Main directions </a:t>
            </a:r>
            <a:r>
              <a:rPr kumimoji="0" lang="en-US" b="1" u="sng" dirty="0">
                <a:solidFill>
                  <a:srgbClr val="0000FF"/>
                </a:solidFill>
              </a:rPr>
              <a:t>of the NICA </a:t>
            </a:r>
            <a:r>
              <a:rPr kumimoji="0" lang="en-US" b="1" u="sng" dirty="0" smtClean="0">
                <a:solidFill>
                  <a:srgbClr val="0000FF"/>
                </a:solidFill>
              </a:rPr>
              <a:t>infrastructure development:</a:t>
            </a:r>
            <a:endParaRPr kumimoji="0" lang="ru-RU" b="1" u="sng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Buildings</a:t>
            </a:r>
            <a:endParaRPr kumimoji="0" lang="ru-RU" sz="2000" b="1" i="1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Line for assembling and cryogenic testing of  SC-magnets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Water chilling systems on the base of open cooling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towers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Cryogenics </a:t>
            </a:r>
            <a:r>
              <a:rPr kumimoji="0" lang="en-US" sz="2000" b="1" i="1" dirty="0">
                <a:solidFill>
                  <a:srgbClr val="0000FF"/>
                </a:solidFill>
              </a:rPr>
              <a:t>- liquid helium and liquid nitrogen  plants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Modernization of electricity systems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Modernization of heating facilities</a:t>
            </a:r>
            <a:endParaRPr kumimoji="0" lang="ru-RU" sz="2000" b="1" i="1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Reconstruction </a:t>
            </a:r>
            <a:r>
              <a:rPr kumimoji="0" lang="en-US" sz="2000" b="1" i="1" dirty="0">
                <a:solidFill>
                  <a:srgbClr val="0000FF"/>
                </a:solidFill>
              </a:rPr>
              <a:t>of the water pipelines, electric power networks and thermal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grids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NICA_header_blu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88" y="130898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15950"/>
          </a:xfrm>
        </p:spPr>
        <p:txBody>
          <a:bodyPr/>
          <a:lstStyle/>
          <a:p>
            <a:pPr marL="514350" indent="-514350"/>
            <a:r>
              <a:rPr lang="en-US" sz="2400" b="1" i="1" dirty="0" smtClean="0">
                <a:solidFill>
                  <a:srgbClr val="7030A0"/>
                </a:solidFill>
              </a:rPr>
              <a:t>Simulated results of </a:t>
            </a:r>
            <a:r>
              <a:rPr lang="en-US" sz="2400" b="1" i="1" dirty="0">
                <a:solidFill>
                  <a:srgbClr val="7030A0"/>
                </a:solidFill>
              </a:rPr>
              <a:t>three-minute peak heat </a:t>
            </a:r>
            <a:r>
              <a:rPr lang="en-US" sz="2400" b="1" i="1" dirty="0" smtClean="0">
                <a:solidFill>
                  <a:srgbClr val="7030A0"/>
                </a:solidFill>
              </a:rPr>
              <a:t/>
            </a:r>
            <a:br>
              <a:rPr lang="en-US" sz="2400" b="1" i="1" dirty="0" smtClean="0">
                <a:solidFill>
                  <a:srgbClr val="7030A0"/>
                </a:solidFill>
              </a:rPr>
            </a:br>
            <a:r>
              <a:rPr lang="en-US" sz="2400" b="1" i="1" dirty="0" smtClean="0">
                <a:solidFill>
                  <a:srgbClr val="7030A0"/>
                </a:solidFill>
              </a:rPr>
              <a:t>load during </a:t>
            </a:r>
            <a:r>
              <a:rPr lang="en-US" sz="2400" b="1" i="1" dirty="0">
                <a:solidFill>
                  <a:srgbClr val="7030A0"/>
                </a:solidFill>
              </a:rPr>
              <a:t>injection into </a:t>
            </a:r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sz="2400" b="1" i="1" dirty="0">
                <a:solidFill>
                  <a:srgbClr val="7030A0"/>
                </a:solidFill>
              </a:rPr>
              <a:t>Collider</a:t>
            </a:r>
            <a:endParaRPr lang="en-US" sz="2400" b="1" i="1" dirty="0" smtClean="0">
              <a:solidFill>
                <a:srgbClr val="7030A0"/>
              </a:solidFill>
            </a:endParaRPr>
          </a:p>
        </p:txBody>
      </p:sp>
      <p:cxnSp>
        <p:nvCxnSpPr>
          <p:cNvPr id="10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8" y="2494667"/>
            <a:ext cx="7641012" cy="50136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0" y="867017"/>
            <a:ext cx="5004048" cy="2666587"/>
          </a:xfrm>
          <a:prstGeom prst="rect">
            <a:avLst/>
          </a:prstGeom>
        </p:spPr>
      </p:pic>
      <p:sp>
        <p:nvSpPr>
          <p:cNvPr id="16" name="Прямоугольная выноска 17"/>
          <p:cNvSpPr>
            <a:spLocks noChangeArrowheads="1"/>
          </p:cNvSpPr>
          <p:nvPr/>
        </p:nvSpPr>
        <p:spPr bwMode="auto">
          <a:xfrm>
            <a:off x="5279876" y="1899476"/>
            <a:ext cx="3612603" cy="504825"/>
          </a:xfrm>
          <a:prstGeom prst="wedgeRectCallout">
            <a:avLst>
              <a:gd name="adj1" fmla="val -62303"/>
              <a:gd name="adj2" fmla="val -19485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CC0000"/>
                </a:solidFill>
              </a:rPr>
              <a:t>Time-averaged heat load </a:t>
            </a:r>
            <a:r>
              <a:rPr lang="mr-IN" altLang="ru-RU" sz="1600" b="1" dirty="0" smtClean="0">
                <a:solidFill>
                  <a:srgbClr val="CC0000"/>
                </a:solidFill>
              </a:rPr>
              <a:t>–</a:t>
            </a:r>
            <a:r>
              <a:rPr lang="en-US" altLang="ru-RU" sz="1600" b="1" dirty="0" smtClean="0">
                <a:solidFill>
                  <a:srgbClr val="CC0000"/>
                </a:solidFill>
              </a:rPr>
              <a:t> 6700 W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19" name="Прямоугольная выноска 17"/>
          <p:cNvSpPr>
            <a:spLocks noChangeArrowheads="1"/>
          </p:cNvSpPr>
          <p:nvPr/>
        </p:nvSpPr>
        <p:spPr bwMode="auto">
          <a:xfrm>
            <a:off x="5220071" y="1061896"/>
            <a:ext cx="3672407" cy="504825"/>
          </a:xfrm>
          <a:prstGeom prst="wedgeRectCallout">
            <a:avLst>
              <a:gd name="adj1" fmla="val -71087"/>
              <a:gd name="adj2" fmla="val 3738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CC0000"/>
                </a:solidFill>
              </a:rPr>
              <a:t>Peak heat load </a:t>
            </a:r>
            <a:r>
              <a:rPr lang="mr-IN" altLang="ru-RU" sz="1600" b="1" dirty="0" smtClean="0">
                <a:solidFill>
                  <a:srgbClr val="CC0000"/>
                </a:solidFill>
              </a:rPr>
              <a:t>–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 9700 W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20" name="Прямоугольная выноска 17"/>
          <p:cNvSpPr>
            <a:spLocks noChangeArrowheads="1"/>
          </p:cNvSpPr>
          <p:nvPr/>
        </p:nvSpPr>
        <p:spPr bwMode="auto">
          <a:xfrm>
            <a:off x="5279877" y="2737056"/>
            <a:ext cx="3469604" cy="504825"/>
          </a:xfrm>
          <a:prstGeom prst="wedgeRectCallout">
            <a:avLst>
              <a:gd name="adj1" fmla="val 519"/>
              <a:gd name="adj2" fmla="val 29012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CC0000"/>
                </a:solidFill>
              </a:rPr>
              <a:t>Transition </a:t>
            </a:r>
            <a:r>
              <a:rPr lang="en-GB" altLang="ru-RU" sz="1600" b="1" dirty="0">
                <a:solidFill>
                  <a:srgbClr val="CC0000"/>
                </a:solidFill>
              </a:rPr>
              <a:t>process during peak load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2536" y="1"/>
            <a:ext cx="9144000" cy="2045384"/>
          </a:xfrm>
        </p:spPr>
        <p:txBody>
          <a:bodyPr/>
          <a:lstStyle/>
          <a:p>
            <a:pPr algn="r">
              <a:spcBef>
                <a:spcPct val="20000"/>
              </a:spcBef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Reconstruction plans for electric networks and substations:</a:t>
            </a:r>
            <a:br>
              <a:rPr kumimoji="0" lang="en-US" sz="2000" b="1" i="1" dirty="0" smtClean="0">
                <a:solidFill>
                  <a:srgbClr val="0000FF"/>
                </a:solidFill>
              </a:rPr>
            </a:br>
            <a:r>
              <a:rPr kumimoji="0" lang="en-US" sz="2000" b="1" i="1" dirty="0" smtClean="0">
                <a:solidFill>
                  <a:srgbClr val="0000FF"/>
                </a:solidFill>
              </a:rPr>
              <a:t>- cable </a:t>
            </a:r>
            <a:r>
              <a:rPr kumimoji="0" lang="en-US" sz="2000" b="1" i="1" dirty="0">
                <a:solidFill>
                  <a:srgbClr val="0000FF"/>
                </a:solidFill>
              </a:rPr>
              <a:t>lines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/>
            </a:r>
            <a:br>
              <a:rPr kumimoji="0" lang="en-US" sz="2000" b="1" i="1" dirty="0" smtClean="0">
                <a:solidFill>
                  <a:srgbClr val="0000FF"/>
                </a:solidFill>
              </a:rPr>
            </a:br>
            <a:r>
              <a:rPr kumimoji="0" lang="en-US" sz="2000" b="1" i="1" dirty="0" smtClean="0">
                <a:solidFill>
                  <a:srgbClr val="0000FF"/>
                </a:solidFill>
              </a:rPr>
              <a:t>- </a:t>
            </a:r>
            <a:r>
              <a:rPr kumimoji="0" lang="en-GB" sz="2000" b="1" i="1" dirty="0">
                <a:solidFill>
                  <a:srgbClr val="0000FF"/>
                </a:solidFill>
              </a:rPr>
              <a:t>power transformer station </a:t>
            </a:r>
            <a:r>
              <a:rPr kumimoji="0" lang="en-US" sz="2000" b="1" i="1" dirty="0">
                <a:solidFill>
                  <a:srgbClr val="0000FF"/>
                </a:solidFill>
              </a:rPr>
              <a:t>(110/6 kV) </a:t>
            </a:r>
            <a:br>
              <a:rPr kumimoji="0" lang="en-US" sz="2000" b="1" i="1" dirty="0">
                <a:solidFill>
                  <a:srgbClr val="0000FF"/>
                </a:solidFill>
              </a:rPr>
            </a:br>
            <a:r>
              <a:rPr kumimoji="0" lang="en-US" sz="2000" b="1" i="1" dirty="0">
                <a:solidFill>
                  <a:srgbClr val="0000FF"/>
                </a:solidFill>
              </a:rPr>
              <a:t>-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substation </a:t>
            </a:r>
            <a:r>
              <a:rPr kumimoji="0" lang="en-US" sz="2000" b="1" i="1" dirty="0">
                <a:solidFill>
                  <a:srgbClr val="0000FF"/>
                </a:solidFill>
              </a:rPr>
              <a:t>13.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6422"/>
            <a:ext cx="8208912" cy="4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602701"/>
            <a:ext cx="9144000" cy="22050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Construction of two parallel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6 </a:t>
            </a:r>
            <a:r>
              <a:rPr kumimoji="0" lang="en-US" sz="2000" b="1" i="1" dirty="0" err="1" smtClean="0">
                <a:solidFill>
                  <a:srgbClr val="0000FF"/>
                </a:solidFill>
              </a:rPr>
              <a:t>kVcable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 </a:t>
            </a:r>
            <a:r>
              <a:rPr kumimoji="0" lang="en-US" sz="2000" b="1" i="1" dirty="0">
                <a:solidFill>
                  <a:srgbClr val="0000FF"/>
                </a:solidFill>
              </a:rPr>
              <a:t>lines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from </a:t>
            </a:r>
            <a:r>
              <a:rPr kumimoji="0" lang="en-US" sz="2000" b="1" i="1" dirty="0">
                <a:solidFill>
                  <a:srgbClr val="0000FF"/>
                </a:solidFill>
              </a:rPr>
              <a:t>the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Main power transformer station </a:t>
            </a:r>
            <a:r>
              <a:rPr kumimoji="0" lang="en-US" sz="2000" b="1" i="1" dirty="0">
                <a:solidFill>
                  <a:srgbClr val="0000FF"/>
                </a:solidFill>
              </a:rPr>
              <a:t>(110/6 kV) to S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ubstation </a:t>
            </a:r>
            <a:r>
              <a:rPr kumimoji="0" lang="en-US" sz="2000" b="1" i="1" dirty="0">
                <a:solidFill>
                  <a:srgbClr val="0000FF"/>
                </a:solidFill>
              </a:rPr>
              <a:t>13.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6480"/>
            <a:ext cx="5747726" cy="4141045"/>
          </a:xfrm>
          <a:prstGeom prst="rect">
            <a:avLst/>
          </a:prstGeom>
        </p:spPr>
      </p:pic>
      <p:sp>
        <p:nvSpPr>
          <p:cNvPr id="14" name="Прямоугольная выноска 14"/>
          <p:cNvSpPr>
            <a:spLocks noChangeArrowheads="1"/>
          </p:cNvSpPr>
          <p:nvPr/>
        </p:nvSpPr>
        <p:spPr bwMode="auto">
          <a:xfrm>
            <a:off x="5173678" y="1230601"/>
            <a:ext cx="3430770" cy="652040"/>
          </a:xfrm>
          <a:prstGeom prst="wedgeRectCallout">
            <a:avLst>
              <a:gd name="adj1" fmla="val -63654"/>
              <a:gd name="adj2" fmla="val 16543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Main </a:t>
            </a:r>
            <a:r>
              <a:rPr kumimoji="0" lang="en-US" sz="1600" b="1" i="1" smtClean="0">
                <a:solidFill>
                  <a:srgbClr val="0000FF"/>
                </a:solidFill>
              </a:rPr>
              <a:t>power transformer station </a:t>
            </a:r>
            <a:r>
              <a:rPr kumimoji="0" lang="en-US" sz="1600" b="1" i="1" dirty="0">
                <a:solidFill>
                  <a:srgbClr val="0000FF"/>
                </a:solidFill>
              </a:rPr>
              <a:t>(110/6 kV)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200335" y="2391422"/>
            <a:ext cx="2190130" cy="576263"/>
          </a:xfrm>
          <a:prstGeom prst="wedgeRectCallout">
            <a:avLst>
              <a:gd name="adj1" fmla="val 26945"/>
              <a:gd name="adj2" fmla="val 16777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13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52" y="2536491"/>
            <a:ext cx="4518848" cy="362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7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en-US" sz="3600" b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Modernization of the electricity systems </a:t>
            </a:r>
            <a:endParaRPr kumimoji="0" lang="ru-RU" sz="3600" b="1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3687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MS PGothic" charset="0"/>
                <a:cs typeface="MS PGothic" charset="0"/>
              </a:rPr>
              <a:t>Monday </a:t>
            </a:r>
            <a:r>
              <a:rPr kumimoji="0" lang="ru-RU" sz="1400" dirty="0" smtClean="0">
                <a:ea typeface="MS PGothic" charset="0"/>
                <a:cs typeface="MS PGothic" charset="0"/>
              </a:rPr>
              <a:t>16</a:t>
            </a:r>
            <a:r>
              <a:rPr kumimoji="0" lang="en-US" sz="1400" dirty="0" smtClean="0">
                <a:ea typeface="MS PGothic" charset="0"/>
                <a:cs typeface="MS PGothic" charset="0"/>
              </a:rPr>
              <a:t> January 2017</a:t>
            </a:r>
            <a:endParaRPr kumimoji="0" lang="ru-RU" sz="1400" dirty="0">
              <a:ea typeface="MS PGothic" charset="0"/>
              <a:cs typeface="MS PGothic" charset="0"/>
            </a:endParaRPr>
          </a:p>
        </p:txBody>
      </p:sp>
      <p:pic>
        <p:nvPicPr>
          <p:cNvPr id="36872" name="Изображение 1" descr="ГПП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900"/>
            <a:ext cx="513397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2"/>
          <p:cNvSpPr txBox="1">
            <a:spLocks noChangeArrowheads="1"/>
          </p:cNvSpPr>
          <p:nvPr/>
        </p:nvSpPr>
        <p:spPr bwMode="auto">
          <a:xfrm>
            <a:off x="4932363" y="1412875"/>
            <a:ext cx="4211637" cy="34163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800" b="1" dirty="0">
                <a:solidFill>
                  <a:srgbClr val="660066"/>
                </a:solidFill>
              </a:rPr>
              <a:t>The existing power transformer station is 19 megawatts. This capacity is almost completely used.</a:t>
            </a:r>
          </a:p>
          <a:p>
            <a:endParaRPr kumimoji="0" lang="ru-RU" sz="1800" b="1" dirty="0" smtClean="0">
              <a:solidFill>
                <a:srgbClr val="660066"/>
              </a:solidFill>
            </a:endParaRPr>
          </a:p>
          <a:p>
            <a:r>
              <a:rPr kumimoji="0" lang="en-GB" sz="1800" b="1" u="sng" dirty="0" smtClean="0">
                <a:solidFill>
                  <a:srgbClr val="FF0000"/>
                </a:solidFill>
              </a:rPr>
              <a:t>Estimated </a:t>
            </a:r>
            <a:r>
              <a:rPr kumimoji="0" lang="en-GB" sz="1800" b="1" u="sng" dirty="0">
                <a:solidFill>
                  <a:srgbClr val="FF0000"/>
                </a:solidFill>
              </a:rPr>
              <a:t>increase in capacity:</a:t>
            </a:r>
          </a:p>
          <a:p>
            <a:endParaRPr kumimoji="0" lang="ru-RU" sz="1800" b="1" dirty="0">
              <a:solidFill>
                <a:srgbClr val="FF0000"/>
              </a:solidFill>
            </a:endParaRPr>
          </a:p>
          <a:p>
            <a:r>
              <a:rPr kumimoji="0" lang="en-US" sz="1800" b="1" dirty="0">
                <a:solidFill>
                  <a:srgbClr val="FF0000"/>
                </a:solidFill>
              </a:rPr>
              <a:t>For the </a:t>
            </a:r>
            <a:r>
              <a:rPr kumimoji="0" lang="en-GB" sz="1800" b="1" dirty="0">
                <a:solidFill>
                  <a:srgbClr val="FF0000"/>
                </a:solidFill>
              </a:rPr>
              <a:t>booster                     1,2 MW</a:t>
            </a:r>
            <a:endParaRPr kumimoji="0" lang="ru-RU" sz="1800" b="1" dirty="0">
              <a:solidFill>
                <a:srgbClr val="FF0000"/>
              </a:solidFill>
            </a:endParaRPr>
          </a:p>
          <a:p>
            <a:r>
              <a:rPr kumimoji="0" lang="en-GB" sz="1800" b="1" dirty="0">
                <a:solidFill>
                  <a:srgbClr val="FF0000"/>
                </a:solidFill>
              </a:rPr>
              <a:t>For the collider                      </a:t>
            </a:r>
            <a:r>
              <a:rPr kumimoji="0" lang="en-GB" sz="1800" b="1" dirty="0" smtClean="0">
                <a:solidFill>
                  <a:srgbClr val="FF0000"/>
                </a:solidFill>
              </a:rPr>
              <a:t>6,0 </a:t>
            </a:r>
            <a:r>
              <a:rPr kumimoji="0" lang="en-GB" sz="1800" b="1" dirty="0">
                <a:solidFill>
                  <a:srgbClr val="FF0000"/>
                </a:solidFill>
              </a:rPr>
              <a:t>MW</a:t>
            </a:r>
            <a:endParaRPr kumimoji="0" lang="ru-RU" sz="1800" b="1" dirty="0">
              <a:solidFill>
                <a:srgbClr val="FF0000"/>
              </a:solidFill>
            </a:endParaRPr>
          </a:p>
          <a:p>
            <a:r>
              <a:rPr kumimoji="0" lang="en-GB" sz="1800" b="1" dirty="0">
                <a:solidFill>
                  <a:srgbClr val="FF0000"/>
                </a:solidFill>
              </a:rPr>
              <a:t>New compressor station       </a:t>
            </a:r>
            <a:r>
              <a:rPr kumimoji="0" lang="en-GB" sz="1800" b="1" dirty="0" smtClean="0">
                <a:solidFill>
                  <a:srgbClr val="FF0000"/>
                </a:solidFill>
              </a:rPr>
              <a:t>8,6 </a:t>
            </a:r>
            <a:r>
              <a:rPr kumimoji="0" lang="en-GB" sz="1800" b="1" dirty="0">
                <a:solidFill>
                  <a:srgbClr val="FF0000"/>
                </a:solidFill>
              </a:rPr>
              <a:t>MW</a:t>
            </a:r>
            <a:endParaRPr kumimoji="0" lang="ru-RU" sz="1800" b="1" dirty="0">
              <a:solidFill>
                <a:srgbClr val="FF0000"/>
              </a:solidFill>
            </a:endParaRPr>
          </a:p>
          <a:p>
            <a:endParaRPr kumimoji="0" lang="en-US" sz="1800" b="1" dirty="0">
              <a:solidFill>
                <a:srgbClr val="FF0000"/>
              </a:solidFill>
            </a:endParaRPr>
          </a:p>
          <a:p>
            <a:r>
              <a:rPr kumimoji="0" lang="en-GB" sz="1800" b="1" dirty="0">
                <a:solidFill>
                  <a:srgbClr val="FF0000"/>
                </a:solidFill>
              </a:rPr>
              <a:t>                           Total          </a:t>
            </a:r>
            <a:r>
              <a:rPr kumimoji="0" lang="en-GB" sz="1800" b="1" dirty="0" smtClean="0">
                <a:solidFill>
                  <a:srgbClr val="FF0000"/>
                </a:solidFill>
              </a:rPr>
              <a:t>15,8 </a:t>
            </a:r>
            <a:r>
              <a:rPr kumimoji="0" lang="en-GB" sz="1800" b="1" dirty="0">
                <a:solidFill>
                  <a:srgbClr val="FF0000"/>
                </a:solidFill>
              </a:rPr>
              <a:t>MW</a:t>
            </a:r>
            <a:r>
              <a:rPr kumimoji="0" lang="ru-RU" sz="1800" b="1" dirty="0">
                <a:solidFill>
                  <a:srgbClr val="FF0000"/>
                </a:solidFill>
              </a:rPr>
              <a:t> </a:t>
            </a:r>
          </a:p>
          <a:p>
            <a:endParaRPr kumimoji="0" lang="ru-RU" sz="1800" dirty="0"/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251520" y="4724400"/>
            <a:ext cx="8713093" cy="1222617"/>
          </a:xfrm>
          <a:prstGeom prst="wedgeRectCallout">
            <a:avLst>
              <a:gd name="adj1" fmla="val -10388"/>
              <a:gd name="adj2" fmla="val -16017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kumimoji="0" lang="en-US" sz="2000" b="1" dirty="0">
                <a:solidFill>
                  <a:srgbClr val="660066"/>
                </a:solidFill>
              </a:rPr>
              <a:t>For more power, it was decided to replace three existing transformers by two more powerful. After that the allowable load will increase to the required value.</a:t>
            </a:r>
            <a:endParaRPr kumimoji="0" lang="ru-RU" sz="2000" b="1" dirty="0">
              <a:solidFill>
                <a:srgbClr val="660066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51519" y="4728572"/>
            <a:ext cx="8713093" cy="1222617"/>
          </a:xfrm>
          <a:prstGeom prst="wedgeRectCallout">
            <a:avLst>
              <a:gd name="adj1" fmla="val -18930"/>
              <a:gd name="adj2" fmla="val -168005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kumimoji="0" lang="en-US" sz="2000" b="1" dirty="0">
                <a:solidFill>
                  <a:srgbClr val="660066"/>
                </a:solidFill>
              </a:rPr>
              <a:t>For more power, it was decided to replace three existing transformers by two more powerful. After that the allowable load will increase to the required value.</a:t>
            </a:r>
            <a:endParaRPr kumimoji="0" lang="ru-RU" sz="2000" b="1" dirty="0">
              <a:solidFill>
                <a:srgbClr val="660066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51519" y="4738890"/>
            <a:ext cx="8713093" cy="1222617"/>
          </a:xfrm>
          <a:prstGeom prst="wedgeRectCallout">
            <a:avLst>
              <a:gd name="adj1" fmla="val -26496"/>
              <a:gd name="adj2" fmla="val -17757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kumimoji="0" lang="en-US" sz="2000" b="1" dirty="0">
                <a:solidFill>
                  <a:srgbClr val="660066"/>
                </a:solidFill>
              </a:rPr>
              <a:t>For more power, it was decided to replace three existing transformers by two more powerful. After that the allowable load will increase to the required value.</a:t>
            </a:r>
            <a:endParaRPr kumimoji="0" lang="ru-RU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JSC </a:t>
            </a:r>
            <a:r>
              <a:rPr lang="en-US" sz="2800" b="1" dirty="0">
                <a:solidFill>
                  <a:srgbClr val="7030A0"/>
                </a:solidFill>
              </a:rPr>
              <a:t>"Siemens Transformers" (Voronezh, Russia)</a:t>
            </a:r>
            <a:endParaRPr kumimoji="0" lang="ru-RU" sz="2800" b="1" dirty="0">
              <a:solidFill>
                <a:srgbClr val="7030A0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3687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MS PGothic" charset="0"/>
                <a:cs typeface="MS PGothic" charset="0"/>
              </a:rPr>
              <a:t>Monday </a:t>
            </a:r>
            <a:r>
              <a:rPr kumimoji="0" lang="ru-RU" sz="1400" dirty="0" smtClean="0">
                <a:ea typeface="MS PGothic" charset="0"/>
                <a:cs typeface="MS PGothic" charset="0"/>
              </a:rPr>
              <a:t>16</a:t>
            </a:r>
            <a:r>
              <a:rPr kumimoji="0" lang="en-US" sz="1400" dirty="0" smtClean="0">
                <a:ea typeface="MS PGothic" charset="0"/>
                <a:cs typeface="MS PGothic" charset="0"/>
              </a:rPr>
              <a:t> January 2017</a:t>
            </a:r>
            <a:endParaRPr kumimoji="0" lang="ru-RU" sz="1400" dirty="0">
              <a:ea typeface="MS PGothic" charset="0"/>
              <a:cs typeface="MS PGothic" charset="0"/>
            </a:endParaRPr>
          </a:p>
        </p:txBody>
      </p:sp>
      <p:sp>
        <p:nvSpPr>
          <p:cNvPr id="36873" name="TextBox 2"/>
          <p:cNvSpPr txBox="1">
            <a:spLocks noChangeArrowheads="1"/>
          </p:cNvSpPr>
          <p:nvPr/>
        </p:nvSpPr>
        <p:spPr bwMode="auto">
          <a:xfrm>
            <a:off x="4894263" y="978074"/>
            <a:ext cx="4211637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 b="1" dirty="0" smtClean="0">
                <a:solidFill>
                  <a:srgbClr val="7030A0"/>
                </a:solidFill>
              </a:rPr>
              <a:t>Rated power                            40 MVA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Maximum rated voltage         126 kV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Total mass with oil                    52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Mass of oil                                 11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Shipping weight                         45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Dimensions                 5.5x3.5x5.0 m</a:t>
            </a:r>
            <a:endParaRPr kumimoji="0" lang="ru-RU" sz="1800" b="1" dirty="0">
              <a:solidFill>
                <a:srgbClr val="7030A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057727"/>
            <a:ext cx="4932363" cy="50691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3141145"/>
            <a:ext cx="3956051" cy="29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387350"/>
            <a:ext cx="9144000" cy="2205038"/>
          </a:xfrm>
        </p:spPr>
        <p:txBody>
          <a:bodyPr/>
          <a:lstStyle/>
          <a:p>
            <a:r>
              <a:rPr lang="en-GB" sz="2800" b="1" dirty="0">
                <a:solidFill>
                  <a:srgbClr val="7030A0"/>
                </a:solidFill>
              </a:rPr>
              <a:t>I hope that was able to show that all </a:t>
            </a:r>
            <a:r>
              <a:rPr lang="en-US" sz="2800" b="1" dirty="0">
                <a:solidFill>
                  <a:srgbClr val="7030A0"/>
                </a:solidFill>
              </a:rPr>
              <a:t>directions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  <a:br>
              <a:rPr lang="en-GB" sz="2800" b="1" dirty="0">
                <a:solidFill>
                  <a:srgbClr val="7030A0"/>
                </a:solidFill>
              </a:rPr>
            </a:br>
            <a:r>
              <a:rPr lang="en-GB" sz="2800" b="1" dirty="0">
                <a:solidFill>
                  <a:srgbClr val="7030A0"/>
                </a:solidFill>
              </a:rPr>
              <a:t>of  the infrastructure at the Lab  are developing </a:t>
            </a:r>
            <a:br>
              <a:rPr lang="en-GB" sz="2800" b="1" dirty="0">
                <a:solidFill>
                  <a:srgbClr val="7030A0"/>
                </a:solidFill>
              </a:rPr>
            </a:br>
            <a:r>
              <a:rPr lang="en-GB" sz="2800" b="1" dirty="0">
                <a:solidFill>
                  <a:srgbClr val="7030A0"/>
                </a:solidFill>
              </a:rPr>
              <a:t>at the right pace</a:t>
            </a:r>
            <a:endParaRPr kumimoji="0" lang="ru-RU" sz="3200" dirty="0">
              <a:solidFill>
                <a:srgbClr val="660066"/>
              </a:solidFill>
              <a:latin typeface="Chalkduster" charset="0"/>
              <a:ea typeface="MS PGothic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/>
          <a:lstStyle/>
          <a:p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395288" y="260350"/>
            <a:ext cx="835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1600" b="1" smtClean="0"/>
              <a:t> </a:t>
            </a:r>
            <a:endParaRPr kumimoji="0" lang="ru-RU" sz="1200" b="1">
              <a:solidFill>
                <a:srgbClr val="000066"/>
              </a:solidFill>
            </a:endParaRPr>
          </a:p>
        </p:txBody>
      </p:sp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1" y="1629854"/>
            <a:ext cx="8042193" cy="38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 txBox="1">
            <a:spLocks/>
          </p:cNvSpPr>
          <p:nvPr/>
        </p:nvSpPr>
        <p:spPr bwMode="auto">
          <a:xfrm>
            <a:off x="0" y="-344828"/>
            <a:ext cx="9324528" cy="206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endParaRPr kumimoji="0" lang="ru-RU" sz="3200" dirty="0">
              <a:solidFill>
                <a:srgbClr val="660066"/>
              </a:solidFill>
              <a:latin typeface="Chalkduster" charset="0"/>
              <a:ea typeface="MS PGothic" charset="0"/>
            </a:endParaRPr>
          </a:p>
        </p:txBody>
      </p:sp>
      <p:pic>
        <p:nvPicPr>
          <p:cNvPr id="3891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5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1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16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0" y="1708088"/>
            <a:ext cx="7560840" cy="3837844"/>
          </a:xfrm>
          <a:prstGeom prst="rect">
            <a:avLst/>
          </a:prstGeom>
        </p:spPr>
      </p:pic>
      <p:sp>
        <p:nvSpPr>
          <p:cNvPr id="11" name="Rectangle 2"/>
          <p:cNvSpPr txBox="1">
            <a:spLocks/>
          </p:cNvSpPr>
          <p:nvPr/>
        </p:nvSpPr>
        <p:spPr bwMode="auto">
          <a:xfrm>
            <a:off x="0" y="-336961"/>
            <a:ext cx="9324528" cy="206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endParaRPr kumimoji="0" lang="ru-RU" sz="3200" dirty="0">
              <a:solidFill>
                <a:srgbClr val="660066"/>
              </a:solidFill>
              <a:latin typeface="Chalkduster" charset="0"/>
              <a:ea typeface="MS PGothic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3228" y="300252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3600" dirty="0">
                <a:solidFill>
                  <a:srgbClr val="660066"/>
                </a:solidFill>
                <a:latin typeface="Chalkduster" charset="0"/>
                <a:cs typeface="Chalkduster" charset="0"/>
              </a:rPr>
              <a:t>Thank you for your attention!</a:t>
            </a:r>
            <a:endParaRPr kumimoji="0" lang="ru-RU" sz="3600" dirty="0">
              <a:solidFill>
                <a:srgbClr val="660066"/>
              </a:solidFill>
              <a:latin typeface="Chalkduster" charset="0"/>
              <a:cs typeface="Chalkduster" charset="0"/>
            </a:endParaRPr>
          </a:p>
          <a:p>
            <a:endParaRPr kumimoji="0"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construction of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</a:t>
            </a: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collider building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2" y="1395612"/>
            <a:ext cx="9144000" cy="4180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300" y="915988"/>
            <a:ext cx="79821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December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2016: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number of organizations - 9 </a:t>
            </a:r>
            <a:endParaRPr lang="ru-RU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(general contractor of "</a:t>
            </a:r>
            <a:r>
              <a:rPr lang="en-US" b="1" dirty="0" err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Strabag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" and 8 sub-contractors)</a:t>
            </a:r>
            <a:endParaRPr lang="ru-RU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number of engineers and workers - 96</a:t>
            </a:r>
            <a:endParaRPr lang="ru-RU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construction of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</a:t>
            </a: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collider building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" y="3091250"/>
            <a:ext cx="3685057" cy="321497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81" y="2779153"/>
            <a:ext cx="4064417" cy="35946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4" y="732373"/>
            <a:ext cx="3685057" cy="305666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01" y="720003"/>
            <a:ext cx="4095597" cy="30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838201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34703" y="147499"/>
            <a:ext cx="6303928" cy="1081403"/>
          </a:xfrm>
          <a:prstGeom prst="wedgeRectCallout">
            <a:avLst>
              <a:gd name="adj1" fmla="val -200"/>
              <a:gd name="adj2" fmla="val 19514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Existing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4,4 MW 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  <p:sp>
        <p:nvSpPr>
          <p:cNvPr id="2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Прямоугольная выноска 14"/>
          <p:cNvSpPr>
            <a:spLocks noChangeArrowheads="1"/>
          </p:cNvSpPr>
          <p:nvPr/>
        </p:nvSpPr>
        <p:spPr bwMode="auto">
          <a:xfrm>
            <a:off x="3131840" y="5300347"/>
            <a:ext cx="5860853" cy="1081403"/>
          </a:xfrm>
          <a:prstGeom prst="wedgeRectCallout">
            <a:avLst>
              <a:gd name="adj1" fmla="val -56013"/>
              <a:gd name="adj2" fmla="val -8999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New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</a:t>
            </a:r>
          </a:p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8,6 MW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Документы\Booster\Гипрокислород\Сборка корпуса-Лист_2.png"/>
          <p:cNvPicPr>
            <a:picLocks noChangeAspect="1" noChangeArrowheads="1"/>
          </p:cNvPicPr>
          <p:nvPr/>
        </p:nvPicPr>
        <p:blipFill>
          <a:blip r:embed="rId2" cstate="print"/>
          <a:srcRect r="6714"/>
          <a:stretch>
            <a:fillRect/>
          </a:stretch>
        </p:blipFill>
        <p:spPr bwMode="auto">
          <a:xfrm>
            <a:off x="2699792" y="1046334"/>
            <a:ext cx="6408712" cy="5479010"/>
          </a:xfrm>
          <a:prstGeom prst="rect">
            <a:avLst/>
          </a:prstGeom>
          <a:noFill/>
        </p:spPr>
      </p:pic>
      <p:pic>
        <p:nvPicPr>
          <p:cNvPr id="8" name="Picture 3" descr="NICA_header_blu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>
            <a:off x="251520" y="2492896"/>
            <a:ext cx="2376264" cy="3672408"/>
          </a:xfrm>
          <a:prstGeom prst="wedgeRectCallout">
            <a:avLst>
              <a:gd name="adj1" fmla="val 118704"/>
              <a:gd name="adj2" fmla="val 28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07504" y="2499298"/>
            <a:ext cx="2520280" cy="3672408"/>
          </a:xfrm>
          <a:prstGeom prst="wedgeRectCallout">
            <a:avLst>
              <a:gd name="adj1" fmla="val 142188"/>
              <a:gd name="adj2" fmla="val 6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1" descr="фото каскад новый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3"/>
            <a:ext cx="2387022" cy="137936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251520" y="332656"/>
            <a:ext cx="5472608" cy="1872208"/>
          </a:xfrm>
          <a:prstGeom prst="wedgeRectCallout">
            <a:avLst>
              <a:gd name="adj1" fmla="val 43217"/>
              <a:gd name="adj2" fmla="val 147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42068" y="332656"/>
            <a:ext cx="5582060" cy="1872208"/>
          </a:xfrm>
          <a:prstGeom prst="wedgeRectCallout">
            <a:avLst>
              <a:gd name="adj1" fmla="val 50076"/>
              <a:gd name="adj2" fmla="val 12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42068" y="332656"/>
            <a:ext cx="5582060" cy="1872208"/>
          </a:xfrm>
          <a:prstGeom prst="wedgeRectCallout">
            <a:avLst>
              <a:gd name="adj1" fmla="val 60390"/>
              <a:gd name="adj2" fmla="val 87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" descr="аэроком250_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45302" y="404663"/>
            <a:ext cx="1997412" cy="175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7504" y="3939458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Helium screw compressors “Kaskad-110/30</a:t>
            </a:r>
            <a:r>
              <a:rPr lang="en-US" sz="1100" dirty="0" smtClean="0"/>
              <a:t>”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32656"/>
            <a:ext cx="345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j-lt"/>
                <a:cs typeface="Abadi MT Condensed Extra Bold" charset="0"/>
              </a:rPr>
              <a:t>Nitrogen turbo compressors “Aerocom2-179/18” 2 units in operation, 1 in reserve</a:t>
            </a:r>
            <a:endParaRPr lang="ru-RU" sz="1100" b="1" dirty="0">
              <a:latin typeface="+mj-lt"/>
            </a:endParaRPr>
          </a:p>
        </p:txBody>
      </p:sp>
      <p:graphicFrame>
        <p:nvGraphicFramePr>
          <p:cNvPr id="19" name="Group 183"/>
          <p:cNvGraphicFramePr>
            <a:graphicFrameLocks noGrp="1"/>
          </p:cNvGraphicFramePr>
          <p:nvPr/>
        </p:nvGraphicFramePr>
        <p:xfrm>
          <a:off x="179512" y="836712"/>
          <a:ext cx="3384376" cy="1173480"/>
        </p:xfrm>
        <a:graphic>
          <a:graphicData uri="http://schemas.openxmlformats.org/drawingml/2006/table">
            <a:tbl>
              <a:tblPr/>
              <a:tblGrid>
                <a:gridCol w="2448271"/>
                <a:gridCol w="936105"/>
              </a:tblGrid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Capacity of compressor, Nm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/h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 charset="0"/>
                        </a:rPr>
                        <a:t>10740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0.102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temperature,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1.8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temperature,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Temperature of cooling water,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20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Installed power of electric motor, kW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1800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7504" y="4437112"/>
          <a:ext cx="2448272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2517"/>
                <a:gridCol w="435755"/>
              </a:tblGrid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Capacity (Nm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r>
                        <a:rPr lang="en-GB" sz="1100" dirty="0">
                          <a:effectLst/>
                        </a:rPr>
                        <a:t>/h)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6600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Outlet pressure (</a:t>
                      </a:r>
                      <a:r>
                        <a:rPr lang="en-GB" sz="1100" dirty="0" err="1">
                          <a:effectLst/>
                        </a:rPr>
                        <a:t>MPa</a:t>
                      </a:r>
                      <a:r>
                        <a:rPr lang="en-GB" sz="1100" dirty="0">
                          <a:effectLst/>
                        </a:rPr>
                        <a:t>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687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Total power of electric motors (kW)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1600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Voltage (V)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6000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compression stages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96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Speed (rpm)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2970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31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Flow rate of cooling water, m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/h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  <p:sp>
        <p:nvSpPr>
          <p:cNvPr id="21" name="Прямоугольная выноска 20"/>
          <p:cNvSpPr/>
          <p:nvPr/>
        </p:nvSpPr>
        <p:spPr>
          <a:xfrm>
            <a:off x="5940152" y="5949280"/>
            <a:ext cx="1512168" cy="360040"/>
          </a:xfrm>
          <a:prstGeom prst="wedgeRectCallout">
            <a:avLst>
              <a:gd name="adj1" fmla="val -66519"/>
              <a:gd name="adj2" fmla="val -185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40152" y="596031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Nitrogen receivers</a:t>
            </a:r>
            <a:endParaRPr lang="ru-RU" sz="1200" b="1" dirty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732240" y="4941168"/>
            <a:ext cx="1512168" cy="504056"/>
          </a:xfrm>
          <a:prstGeom prst="wedgeRectCallout">
            <a:avLst>
              <a:gd name="adj1" fmla="val -24317"/>
              <a:gd name="adj2" fmla="val -259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32240" y="495220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1300 kg/h nitrogen liquefier</a:t>
            </a:r>
            <a:endParaRPr lang="ru-RU" sz="1200" b="1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452320" y="4149080"/>
            <a:ext cx="1619672" cy="432048"/>
          </a:xfrm>
          <a:prstGeom prst="wedgeRectCallout">
            <a:avLst>
              <a:gd name="adj1" fmla="val 19149"/>
              <a:gd name="adj2" fmla="val -321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452320" y="414908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30 m3 LN2 reservoir with pumps </a:t>
            </a:r>
            <a:endParaRPr lang="ru-RU" sz="1200" b="1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44952"/>
              <a:gd name="adj2" fmla="val 174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28486"/>
              <a:gd name="adj2" fmla="val 262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64288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200 m3 nitrogen gas bags</a:t>
            </a:r>
            <a:endParaRPr lang="ru-RU" sz="1200" b="1" dirty="0"/>
          </a:p>
        </p:txBody>
      </p:sp>
      <p:cxnSp>
        <p:nvCxnSpPr>
          <p:cNvPr id="30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7" descr="NICA-Logo_4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16632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In the framework of the Agreement between </a:t>
            </a:r>
            <a:endParaRPr lang="en-GB" b="1" dirty="0" smtClean="0">
              <a:solidFill>
                <a:srgbClr val="FF0000"/>
              </a:solidFill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JINR </a:t>
            </a:r>
            <a:r>
              <a:rPr lang="en-GB" b="1" dirty="0">
                <a:solidFill>
                  <a:srgbClr val="FF0000"/>
                </a:solidFill>
              </a:rPr>
              <a:t>and Russian Federation about Mega-project NICA establishment of the centre of innovative developments has been planned.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300" y="2060848"/>
            <a:ext cx="7982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- </a:t>
            </a:r>
            <a:r>
              <a:rPr lang="en-GB" b="1" dirty="0">
                <a:solidFill>
                  <a:srgbClr val="7030A0"/>
                </a:solidFill>
              </a:rPr>
              <a:t>office space for staff (~ 300 seats according to the norms);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computer centre with an area of 500 - 700 sq. m.;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- 4 laboratory facilities to organize applied research on ~ 50 sq. m and height up to 5m;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meeting rooms ~ 50 sq. m (each floor except the first);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necessary infrastructure facilities (toilets, lifts …)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congress hall - transformer for 800 - 1000 people with possibility to divide into 3 or 4 parts;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- buffet area ~ 120 sq. m.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8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777538" cy="9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496944" cy="914642"/>
          </a:xfrm>
        </p:spPr>
        <p:txBody>
          <a:bodyPr/>
          <a:lstStyle/>
          <a:p>
            <a:pPr algn="r" eaLnBrk="1" hangingPunct="1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Innovation center of NICA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" y="1051166"/>
            <a:ext cx="5053566" cy="3385945"/>
          </a:xfrm>
          <a:prstGeom prst="rect">
            <a:avLst/>
          </a:prstGeom>
        </p:spPr>
      </p:pic>
      <p:pic>
        <p:nvPicPr>
          <p:cNvPr id="10" name="Picture 4" descr="Screen Shot 2016-12-19 at 22.24.2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68248"/>
            <a:ext cx="5948908" cy="3060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150" y="4484642"/>
            <a:ext cx="2748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At this time, several architectural solutions proposed by different project organizations are actively discussed. Here are two examples of such solutions.</a:t>
            </a:r>
            <a:endParaRPr lang="ru-RU" sz="14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11572" y="854260"/>
            <a:ext cx="326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Examples </a:t>
            </a:r>
          </a:p>
          <a:p>
            <a:pPr algn="r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architectural solutions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9" descr="NICA_header_bl-w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 bwMode="auto">
          <a:xfrm>
            <a:off x="-20638" y="0"/>
            <a:ext cx="9144001" cy="917575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kumimoji="0" lang="en-GB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Extra Bold"/>
                <a:cs typeface="Abadi MT Condensed Extra Bold"/>
              </a:rPr>
              <a:t>New heating </a:t>
            </a:r>
            <a:r>
              <a:rPr kumimoji="0"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Extra Bold"/>
                <a:cs typeface="Abadi MT Condensed Extra Bold"/>
              </a:rPr>
              <a:t>trunk </a:t>
            </a:r>
            <a:r>
              <a:rPr kumimoji="0" lang="en-GB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Extra Bold"/>
                <a:cs typeface="Abadi MT Condensed Extra Bold"/>
              </a:rPr>
              <a:t>pipelines</a:t>
            </a:r>
          </a:p>
        </p:txBody>
      </p:sp>
      <p:pic>
        <p:nvPicPr>
          <p:cNvPr id="3789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5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4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841499" y="6524625"/>
            <a:ext cx="2225675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1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January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789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pic>
        <p:nvPicPr>
          <p:cNvPr id="37896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3"/>
          <p:cNvSpPr txBox="1">
            <a:spLocks noChangeArrowheads="1"/>
          </p:cNvSpPr>
          <p:nvPr/>
        </p:nvSpPr>
        <p:spPr bwMode="auto">
          <a:xfrm>
            <a:off x="4356100" y="981075"/>
            <a:ext cx="4608513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2000" b="1" dirty="0">
                <a:solidFill>
                  <a:srgbClr val="660066"/>
                </a:solidFill>
              </a:rPr>
              <a:t>Over the past few years, </a:t>
            </a:r>
            <a:r>
              <a:rPr kumimoji="0" lang="en-US" sz="2000" b="1" dirty="0" smtClean="0">
                <a:solidFill>
                  <a:srgbClr val="660066"/>
                </a:solidFill>
              </a:rPr>
              <a:t>more than </a:t>
            </a:r>
          </a:p>
          <a:p>
            <a:r>
              <a:rPr kumimoji="0" lang="en-US" sz="2000" b="1" dirty="0" smtClean="0">
                <a:solidFill>
                  <a:srgbClr val="660066"/>
                </a:solidFill>
              </a:rPr>
              <a:t>2 </a:t>
            </a:r>
            <a:r>
              <a:rPr kumimoji="0" lang="en-US" sz="2000" b="1" dirty="0">
                <a:solidFill>
                  <a:srgbClr val="660066"/>
                </a:solidFill>
              </a:rPr>
              <a:t>km of the heating trunk pipelines have been reconstructed. </a:t>
            </a:r>
          </a:p>
          <a:p>
            <a:r>
              <a:rPr kumimoji="0" lang="en-US" sz="2000" b="1" dirty="0">
                <a:solidFill>
                  <a:srgbClr val="660066"/>
                </a:solidFill>
              </a:rPr>
              <a:t>Enclosed in a ring, they will guarantee a reliable heating of all </a:t>
            </a:r>
            <a:r>
              <a:rPr kumimoji="0" lang="en-US" sz="2000" b="1" dirty="0" smtClean="0">
                <a:solidFill>
                  <a:srgbClr val="660066"/>
                </a:solidFill>
              </a:rPr>
              <a:t>existing lab’s </a:t>
            </a:r>
            <a:r>
              <a:rPr kumimoji="0" lang="en-US" sz="2000" b="1" dirty="0">
                <a:solidFill>
                  <a:srgbClr val="660066"/>
                </a:solidFill>
              </a:rPr>
              <a:t>buildings.</a:t>
            </a:r>
            <a:r>
              <a:rPr kumimoji="0" lang="ru-RU" sz="2000" b="1" dirty="0">
                <a:solidFill>
                  <a:srgbClr val="660066"/>
                </a:solidFill>
              </a:rPr>
              <a:t>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325" y="4646613"/>
            <a:ext cx="2987675" cy="2241550"/>
          </a:xfrm>
          <a:prstGeom prst="rect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30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15533</TotalTime>
  <Words>1199</Words>
  <Application>Microsoft Macintosh PowerPoint</Application>
  <PresentationFormat>Экран (4:3)</PresentationFormat>
  <Paragraphs>218</Paragraphs>
  <Slides>26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Abadi MT Condensed Extra Bold</vt:lpstr>
      <vt:lpstr>Calibri</vt:lpstr>
      <vt:lpstr>Chalkduster</vt:lpstr>
      <vt:lpstr>Georgia</vt:lpstr>
      <vt:lpstr>MS PGothic</vt:lpstr>
      <vt:lpstr>ＭＳ Ｐゴシック</vt:lpstr>
      <vt:lpstr>SimSun</vt:lpstr>
      <vt:lpstr>Times New Roman</vt:lpstr>
      <vt:lpstr>Verdana</vt:lpstr>
      <vt:lpstr>Wingdings</vt:lpstr>
      <vt:lpstr>Arial</vt:lpstr>
      <vt:lpstr>Оформление по умолчанию</vt:lpstr>
      <vt:lpstr>Report on the infrastructure developments, including the Nuclotron</vt:lpstr>
      <vt:lpstr>PRESENTATION OUTLINE</vt:lpstr>
      <vt:lpstr>Report on the construction of the collider building</vt:lpstr>
      <vt:lpstr>Report on the construction of the collider building</vt:lpstr>
      <vt:lpstr>Презентация PowerPoint</vt:lpstr>
      <vt:lpstr>Презентация PowerPoint</vt:lpstr>
      <vt:lpstr>Презентация PowerPoint</vt:lpstr>
      <vt:lpstr>Innovation center of NICA</vt:lpstr>
      <vt:lpstr>Презентация PowerPoint</vt:lpstr>
      <vt:lpstr>Modernization of heating facilities</vt:lpstr>
      <vt:lpstr>Official ceremony of launching of the high-technology line for assembling and testing of SC magnets was held. The ceremony was attended by leaders of the projects NICA and FAIR. November, 28</vt:lpstr>
      <vt:lpstr>Main production areas</vt:lpstr>
      <vt:lpstr>Production plans</vt:lpstr>
      <vt:lpstr>Cool down processes of the magnets</vt:lpstr>
      <vt:lpstr>Презентация PowerPoint</vt:lpstr>
      <vt:lpstr>Презентация PowerPoint</vt:lpstr>
      <vt:lpstr>Презентация PowerPoint</vt:lpstr>
      <vt:lpstr>Презентация PowerPoint</vt:lpstr>
      <vt:lpstr>Successful first run of the 1000 l/h helium liquefier </vt:lpstr>
      <vt:lpstr>Simulated results of three-minute peak heat  load during injection into  Collider</vt:lpstr>
      <vt:lpstr>Reconstruction plans for electric networks and substations: - cable lines  - power transformer station (110/6 kV)  - substation 13.</vt:lpstr>
      <vt:lpstr>Construction of two parallel 6 kVcable lines from the Main power transformer station (110/6 kV) to Substation 13.</vt:lpstr>
      <vt:lpstr>Презентация PowerPoint</vt:lpstr>
      <vt:lpstr>Презентация PowerPoint</vt:lpstr>
      <vt:lpstr>I hope that was able to show that all directions  of  the infrastructure at the Lab  are developing  at the right pace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реконструкция криогенной системы ЛФВЭ для ускорительного комплекса NICA (2012 – 2015 гг.)</dc:title>
  <dc:creator>new</dc:creator>
  <cp:lastModifiedBy>Николай Агапов</cp:lastModifiedBy>
  <cp:revision>427</cp:revision>
  <dcterms:created xsi:type="dcterms:W3CDTF">2013-08-19T10:07:16Z</dcterms:created>
  <dcterms:modified xsi:type="dcterms:W3CDTF">2017-01-15T11:45:13Z</dcterms:modified>
</cp:coreProperties>
</file>