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9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30" r:id="rId3"/>
    <p:sldId id="331" r:id="rId4"/>
    <p:sldId id="334" r:id="rId5"/>
    <p:sldId id="382" r:id="rId6"/>
    <p:sldId id="373" r:id="rId7"/>
    <p:sldId id="376" r:id="rId8"/>
    <p:sldId id="377" r:id="rId9"/>
    <p:sldId id="341" r:id="rId10"/>
    <p:sldId id="383" r:id="rId11"/>
    <p:sldId id="339" r:id="rId12"/>
    <p:sldId id="378" r:id="rId13"/>
    <p:sldId id="360" r:id="rId14"/>
    <p:sldId id="343" r:id="rId15"/>
    <p:sldId id="345" r:id="rId16"/>
    <p:sldId id="347" r:id="rId17"/>
    <p:sldId id="300" r:id="rId18"/>
    <p:sldId id="270" r:id="rId19"/>
    <p:sldId id="271" r:id="rId20"/>
    <p:sldId id="272" r:id="rId21"/>
    <p:sldId id="273" r:id="rId22"/>
    <p:sldId id="307" r:id="rId23"/>
    <p:sldId id="348" r:id="rId24"/>
    <p:sldId id="326" r:id="rId25"/>
    <p:sldId id="381" r:id="rId26"/>
    <p:sldId id="379" r:id="rId27"/>
    <p:sldId id="369" r:id="rId28"/>
    <p:sldId id="349" r:id="rId29"/>
    <p:sldId id="350" r:id="rId30"/>
    <p:sldId id="384" r:id="rId31"/>
    <p:sldId id="351" r:id="rId32"/>
    <p:sldId id="385" r:id="rId33"/>
    <p:sldId id="386" r:id="rId34"/>
    <p:sldId id="301" r:id="rId35"/>
    <p:sldId id="352" r:id="rId36"/>
    <p:sldId id="380" r:id="rId37"/>
    <p:sldId id="375" r:id="rId3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0000"/>
    <a:srgbClr val="006600"/>
    <a:srgbClr val="FF6600"/>
    <a:srgbClr val="FF9900"/>
    <a:srgbClr val="6600CC"/>
    <a:srgbClr val="660066"/>
    <a:srgbClr val="6600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 autoAdjust="0"/>
    <p:restoredTop sz="94674"/>
  </p:normalViewPr>
  <p:slideViewPr>
    <p:cSldViewPr>
      <p:cViewPr varScale="1">
        <p:scale>
          <a:sx n="124" d="100"/>
          <a:sy n="124" d="100"/>
        </p:scale>
        <p:origin x="212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82665-C2ED-4DCE-AF82-E7FCA7A61F76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18F54-55E4-4EEA-B56F-7BC88CB54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9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8F54-55E4-4EEA-B56F-7BC88CB54DA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96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299" indent="-28780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1230" indent="-2302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1721" indent="-2302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2213" indent="-2302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2705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3197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3689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4181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2BE22AE-22ED-419B-8413-FACE0A76D6CD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4666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5316B-74D8-4124-8349-16D4CB84B372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10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1BDA0A8-84AF-49E5-BEFD-78F1E77A532F}" type="slidenum">
              <a:rPr lang="ru-RU" altLang="ru-RU"/>
              <a:pPr eaLnBrk="1" hangingPunct="1"/>
              <a:t>33</a:t>
            </a:fld>
            <a:endParaRPr lang="ru-RU" altLang="ru-RU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452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8F54-55E4-4EEA-B56F-7BC88CB54D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06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631E14-46E4-4128-A336-E520281905B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40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631E14-46E4-4128-A336-E520281905B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4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5316B-74D8-4124-8349-16D4CB84B37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76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5316B-74D8-4124-8349-16D4CB84B37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76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8188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66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62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179C57-CBF3-496B-9F26-811710C71A41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6861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861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charset="0"/>
            </a:endParaRPr>
          </a:p>
        </p:txBody>
      </p:sp>
      <p:sp>
        <p:nvSpPr>
          <p:cNvPr id="68613" name="Номер слайда 3"/>
          <p:cNvSpPr txBox="1">
            <a:spLocks noGrp="1"/>
          </p:cNvSpPr>
          <p:nvPr/>
        </p:nvSpPr>
        <p:spPr bwMode="auto">
          <a:xfrm>
            <a:off x="3849689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0" tIns="45505" rIns="91010" bIns="4550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54635F-BD3B-4619-A6E6-70A706F450EC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48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8188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66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62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179C57-CBF3-496B-9F26-811710C71A41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6861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861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charset="0"/>
            </a:endParaRPr>
          </a:p>
        </p:txBody>
      </p:sp>
      <p:sp>
        <p:nvSpPr>
          <p:cNvPr id="68613" name="Номер слайда 3"/>
          <p:cNvSpPr txBox="1">
            <a:spLocks noGrp="1"/>
          </p:cNvSpPr>
          <p:nvPr/>
        </p:nvSpPr>
        <p:spPr bwMode="auto">
          <a:xfrm>
            <a:off x="384969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0" tIns="45505" rIns="91010" bIns="4550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54635F-BD3B-4619-A6E6-70A706F450EC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8F54-55E4-4EEA-B56F-7BC88CB54DA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3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33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9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8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4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8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9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0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96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D61E-474A-4300-982B-67EFDE5576C2}" type="datetimeFigureOut">
              <a:rPr lang="ru-RU" smtClean="0"/>
              <a:t>18.01.17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38E67-FCB0-4161-895A-33B5C4E5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jpg"/><Relationship Id="rId1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7" Type="http://schemas.openxmlformats.org/officeDocument/2006/relationships/image" Target="../media/image42.jpg"/><Relationship Id="rId8" Type="http://schemas.openxmlformats.org/officeDocument/2006/relationships/image" Target="../media/image43.jpg"/><Relationship Id="rId9" Type="http://schemas.openxmlformats.org/officeDocument/2006/relationships/image" Target="../media/image44.jpg"/><Relationship Id="rId10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53.png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hyperlink" Target="https://europeanspallationsource.se/article/building-heart-ess-spain" TargetMode="External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tiff"/><Relationship Id="rId3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uteron" TargetMode="External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9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gif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5" Type="http://schemas.openxmlformats.org/officeDocument/2006/relationships/image" Target="../media/image15.jpe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2634" y="332656"/>
            <a:ext cx="6838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Frank Laboratory of Neutron Physics, JINR</a:t>
            </a:r>
            <a:endParaRPr lang="ru-RU" sz="24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9965" y="908720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V.L.Aksenov</a:t>
            </a:r>
            <a:endParaRPr lang="ru-RU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3222" y="5949280"/>
            <a:ext cx="620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PAC on CMP, JINR, </a:t>
            </a:r>
            <a:r>
              <a:rPr lang="en-US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19 </a:t>
            </a:r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January </a:t>
            </a:r>
            <a:r>
              <a:rPr lang="en-US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2017, </a:t>
            </a:r>
            <a:r>
              <a:rPr lang="en-US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Dubna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6056" y="4306386"/>
            <a:ext cx="7390165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PAC on CMP, 1 July, 2016:	</a:t>
            </a:r>
            <a:r>
              <a:rPr lang="en-US" b="1" dirty="0" smtClean="0">
                <a:solidFill>
                  <a:srgbClr val="008000"/>
                </a:solidFill>
                <a:latin typeface="Comic Sans MS" panose="030F0702030302020204" pitchFamily="66" charset="0"/>
                <a:sym typeface="Symbol"/>
              </a:rPr>
              <a:t> Research </a:t>
            </a:r>
            <a:r>
              <a:rPr lang="en-US" b="1" dirty="0" err="1" smtClean="0">
                <a:solidFill>
                  <a:srgbClr val="008000"/>
                </a:solidFill>
                <a:latin typeface="Comic Sans MS" panose="030F0702030302020204" pitchFamily="66" charset="0"/>
                <a:sym typeface="Symbol"/>
              </a:rPr>
              <a:t>Programme</a:t>
            </a:r>
            <a:endParaRPr lang="en-US" b="1" dirty="0" smtClean="0">
              <a:solidFill>
                <a:srgbClr val="008000"/>
              </a:solidFill>
              <a:latin typeface="Comic Sans MS" panose="030F0702030302020204" pitchFamily="66" charset="0"/>
              <a:sym typeface="Symbol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8000"/>
                </a:solidFill>
                <a:latin typeface="Comic Sans MS" panose="030F0702030302020204" pitchFamily="66" charset="0"/>
                <a:sym typeface="Symbol"/>
              </a:rPr>
              <a:t>	</a:t>
            </a:r>
            <a:r>
              <a:rPr lang="en-US" b="1" dirty="0" smtClean="0">
                <a:solidFill>
                  <a:srgbClr val="008000"/>
                </a:solidFill>
                <a:latin typeface="Comic Sans MS" panose="030F0702030302020204" pitchFamily="66" charset="0"/>
                <a:sym typeface="Symbol"/>
              </a:rPr>
              <a:t>			 World Neutron Landscape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8000"/>
                </a:solidFill>
                <a:latin typeface="Comic Sans MS" panose="030F0702030302020204" pitchFamily="66" charset="0"/>
                <a:sym typeface="Symbol"/>
              </a:rPr>
              <a:t>	</a:t>
            </a:r>
            <a:r>
              <a:rPr lang="en-US" b="1" dirty="0" smtClean="0">
                <a:solidFill>
                  <a:srgbClr val="008000"/>
                </a:solidFill>
                <a:latin typeface="Comic Sans MS" panose="030F0702030302020204" pitchFamily="66" charset="0"/>
                <a:sym typeface="Symbol"/>
              </a:rPr>
              <a:t>			 Concepts of a Future Facility</a:t>
            </a:r>
            <a:endParaRPr lang="ru-RU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748" y="1844824"/>
            <a:ext cx="9108504" cy="1842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 15-year forward look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at neutron facilities in the JINR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377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8826" y="32763"/>
            <a:ext cx="6144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Ultracold</a:t>
            </a:r>
            <a:r>
              <a:rPr lang="en-US" sz="32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neutrons</a:t>
            </a:r>
            <a:endParaRPr lang="ru-RU" sz="32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4359" y="1959223"/>
            <a:ext cx="432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044825" algn="l"/>
              </a:tabLst>
            </a:pPr>
            <a:r>
              <a:rPr lang="en-US" dirty="0" smtClean="0">
                <a:latin typeface="Comic Sans MS" panose="030F0702030302020204" pitchFamily="66" charset="0"/>
              </a:rPr>
              <a:t>1968: </a:t>
            </a:r>
            <a:r>
              <a:rPr lang="en-US" dirty="0" err="1" smtClean="0">
                <a:latin typeface="Comic Sans MS" panose="030F0702030302020204" pitchFamily="66" charset="0"/>
              </a:rPr>
              <a:t>Dubna</a:t>
            </a:r>
            <a:r>
              <a:rPr lang="en-US" dirty="0" smtClean="0"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latin typeface="Comic Sans MS" panose="030F0702030302020204" pitchFamily="66" charset="0"/>
              </a:rPr>
              <a:t>F.Shapiro</a:t>
            </a:r>
            <a:r>
              <a:rPr lang="en-US" dirty="0" smtClean="0">
                <a:latin typeface="Comic Sans MS" panose="030F0702030302020204" pitchFamily="66" charset="0"/>
              </a:rPr>
              <a:t> et al.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AutoShape 2" descr="https://mail.pnpi.spb.ru/mail/src/download.php?startMessage=1&amp;passed_id=34&amp;mailbox=mail%2F%26BBMEPgQ7BEwERgQ%2BBDIEMA-&amp;ent_id=11&amp;passed_ent_id=0"/>
          <p:cNvSpPr>
            <a:spLocks noChangeAspect="1" noChangeArrowheads="1"/>
          </p:cNvSpPr>
          <p:nvPr/>
        </p:nvSpPr>
        <p:spPr bwMode="auto">
          <a:xfrm>
            <a:off x="207433" y="-3349228"/>
            <a:ext cx="11861800" cy="698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AutoShape 6" descr="https://mail.pnpi.spb.ru/mail/src/download.php?startMessage=1&amp;passed_id=34&amp;mailbox=mail%2F%26BBMEPgQ7BEwERgQ%2BBDIEMA-&amp;ent_id=11&amp;passed_ent_id=0"/>
          <p:cNvSpPr>
            <a:spLocks noChangeAspect="1" noChangeArrowheads="1"/>
          </p:cNvSpPr>
          <p:nvPr/>
        </p:nvSpPr>
        <p:spPr bwMode="auto">
          <a:xfrm>
            <a:off x="613834" y="-3120628"/>
            <a:ext cx="11861800" cy="698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2" descr="https://mail.pnpi.spb.ru/mail/src/download.php?passed_id=51&amp;mailbox=mail%2F%26BBMEPgQ7BEwERgQ%2BBDIEMA-&amp;ent_id=5&amp;absolute_dl=true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https://mail.pnpi.spb.ru/mail/src/download.php?passed_id=51&amp;mailbox=mail%2F%26BBMEPgQ7BEwERgQ%2BBDIEMA-&amp;ent_id=5&amp;absolute_dl=true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6" descr="https://mail.pnpi.spb.ru/mail/src/download.php?passed_id=51&amp;mailbox=mail%2F%26BBMEPgQ7BEwERgQ%2BBDIEMA-&amp;ent_id=5&amp;absolute_dl=true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2" descr="https://mail.pnpi.spb.ru/mail/src/download.php?passed_id=1430&amp;mailbox=mail%2F%26BBAEOgRBBDUEPQQ%2BBDI-+%26BBI-.%26BBs-.&amp;ent_id=4&amp;absolute_dl=tru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4" y="2528139"/>
            <a:ext cx="2660168" cy="365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4190" y="6258798"/>
            <a:ext cx="269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6.04.1915 – 30.01.1973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7142" r="2188" b="50432"/>
          <a:stretch/>
        </p:blipFill>
        <p:spPr bwMode="auto">
          <a:xfrm>
            <a:off x="5088391" y="1900077"/>
            <a:ext cx="2291921" cy="48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Полотно 92"/>
          <p:cNvGrpSpPr>
            <a:grpSpLocks/>
          </p:cNvGrpSpPr>
          <p:nvPr/>
        </p:nvGrpSpPr>
        <p:grpSpPr bwMode="auto">
          <a:xfrm>
            <a:off x="3367424" y="2551534"/>
            <a:ext cx="5786438" cy="2533650"/>
            <a:chOff x="-54659" y="0"/>
            <a:chExt cx="5786174" cy="2533686"/>
          </a:xfrm>
        </p:grpSpPr>
        <p:sp>
          <p:nvSpPr>
            <p:cNvPr id="24" name="Прямоугольник 3"/>
            <p:cNvSpPr>
              <a:spLocks noChangeArrowheads="1"/>
            </p:cNvSpPr>
            <p:nvPr/>
          </p:nvSpPr>
          <p:spPr bwMode="auto">
            <a:xfrm>
              <a:off x="0" y="0"/>
              <a:ext cx="5728970" cy="2529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prstClr val="black"/>
                </a:solidFill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1815811" y="1286119"/>
              <a:ext cx="1108555" cy="44351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prstClr val="black"/>
                </a:solidFill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812473" y="501935"/>
              <a:ext cx="1904500" cy="203175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prstClr val="black"/>
                </a:solidFill>
              </a:endParaRP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1815811" y="1359746"/>
              <a:ext cx="1177191" cy="2962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prstClr val="black"/>
                </a:solidFill>
              </a:endParaRPr>
            </a:p>
          </p:txBody>
        </p:sp>
        <p:cxnSp>
          <p:nvCxnSpPr>
            <p:cNvPr id="28" name="Line 8"/>
            <p:cNvCxnSpPr>
              <a:cxnSpLocks noChangeShapeType="1"/>
            </p:cNvCxnSpPr>
            <p:nvPr/>
          </p:nvCxnSpPr>
          <p:spPr bwMode="auto">
            <a:xfrm>
              <a:off x="1815811" y="1359746"/>
              <a:ext cx="11771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9"/>
            <p:cNvCxnSpPr>
              <a:cxnSpLocks noChangeShapeType="1"/>
            </p:cNvCxnSpPr>
            <p:nvPr/>
          </p:nvCxnSpPr>
          <p:spPr bwMode="auto">
            <a:xfrm>
              <a:off x="1815811" y="1656007"/>
              <a:ext cx="11771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10"/>
            <p:cNvCxnSpPr>
              <a:cxnSpLocks noChangeShapeType="1"/>
            </p:cNvCxnSpPr>
            <p:nvPr/>
          </p:nvCxnSpPr>
          <p:spPr bwMode="auto">
            <a:xfrm>
              <a:off x="-54659" y="1432204"/>
              <a:ext cx="26323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Line 11"/>
            <p:cNvCxnSpPr>
              <a:cxnSpLocks noChangeShapeType="1"/>
            </p:cNvCxnSpPr>
            <p:nvPr/>
          </p:nvCxnSpPr>
          <p:spPr bwMode="auto">
            <a:xfrm>
              <a:off x="-54659" y="1580627"/>
              <a:ext cx="26323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2951475" y="640423"/>
              <a:ext cx="1626496" cy="173490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prstClr val="black"/>
                </a:solidFill>
              </a:endParaRPr>
            </a:p>
          </p:txBody>
        </p:sp>
        <p:sp>
          <p:nvSpPr>
            <p:cNvPr id="33" name="Oval 13"/>
            <p:cNvSpPr>
              <a:spLocks noChangeArrowheads="1"/>
            </p:cNvSpPr>
            <p:nvPr/>
          </p:nvSpPr>
          <p:spPr bwMode="auto">
            <a:xfrm>
              <a:off x="2982044" y="678405"/>
              <a:ext cx="1557284" cy="1661864"/>
            </a:xfrm>
            <a:prstGeom prst="ellipse">
              <a:avLst/>
            </a:prstGeom>
            <a:gradFill rotWithShape="1">
              <a:gsLst>
                <a:gs pos="0">
                  <a:srgbClr val="00FFFF"/>
                </a:gs>
                <a:gs pos="100000">
                  <a:srgbClr val="007676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prstClr val="black"/>
                </a:solidFill>
              </a:endParaRPr>
            </a:p>
          </p:txBody>
        </p:sp>
        <p:cxnSp>
          <p:nvCxnSpPr>
            <p:cNvPr id="34" name="Line 14"/>
            <p:cNvCxnSpPr>
              <a:cxnSpLocks noChangeShapeType="1"/>
            </p:cNvCxnSpPr>
            <p:nvPr/>
          </p:nvCxnSpPr>
          <p:spPr bwMode="auto">
            <a:xfrm>
              <a:off x="-54659" y="1508169"/>
              <a:ext cx="464012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15"/>
            <p:cNvCxnSpPr>
              <a:cxnSpLocks noChangeShapeType="1"/>
            </p:cNvCxnSpPr>
            <p:nvPr/>
          </p:nvCxnSpPr>
          <p:spPr bwMode="auto">
            <a:xfrm flipH="1" flipV="1">
              <a:off x="3547280" y="621140"/>
              <a:ext cx="1038189" cy="8870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16"/>
            <p:cNvCxnSpPr>
              <a:cxnSpLocks noChangeShapeType="1"/>
            </p:cNvCxnSpPr>
            <p:nvPr/>
          </p:nvCxnSpPr>
          <p:spPr bwMode="auto">
            <a:xfrm flipH="1">
              <a:off x="3269276" y="621140"/>
              <a:ext cx="278004" cy="1626803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17"/>
            <p:cNvCxnSpPr>
              <a:cxnSpLocks noChangeShapeType="1"/>
            </p:cNvCxnSpPr>
            <p:nvPr/>
          </p:nvCxnSpPr>
          <p:spPr bwMode="auto">
            <a:xfrm flipV="1">
              <a:off x="3269276" y="1729634"/>
              <a:ext cx="417583" cy="51831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18"/>
            <p:cNvCxnSpPr>
              <a:cxnSpLocks noChangeShapeType="1"/>
            </p:cNvCxnSpPr>
            <p:nvPr/>
          </p:nvCxnSpPr>
          <p:spPr bwMode="auto">
            <a:xfrm flipV="1">
              <a:off x="3643601" y="969407"/>
              <a:ext cx="696740" cy="81340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Line 19"/>
            <p:cNvCxnSpPr>
              <a:cxnSpLocks noChangeShapeType="1"/>
            </p:cNvCxnSpPr>
            <p:nvPr/>
          </p:nvCxnSpPr>
          <p:spPr bwMode="auto">
            <a:xfrm flipH="1">
              <a:off x="3704739" y="954798"/>
              <a:ext cx="62291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0" y="956551"/>
              <a:ext cx="2179563" cy="45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Thermal neutron flux</a:t>
              </a:r>
              <a:endParaRPr lang="ru-RU" altLang="ru-RU" sz="1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  <p:cxnSp>
          <p:nvCxnSpPr>
            <p:cNvPr id="41" name="Line 21"/>
            <p:cNvCxnSpPr>
              <a:cxnSpLocks noChangeShapeType="1"/>
            </p:cNvCxnSpPr>
            <p:nvPr/>
          </p:nvCxnSpPr>
          <p:spPr bwMode="auto">
            <a:xfrm>
              <a:off x="2447953" y="635749"/>
              <a:ext cx="615415" cy="307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Text Box 22"/>
            <p:cNvSpPr txBox="1">
              <a:spLocks noChangeArrowheads="1"/>
            </p:cNvSpPr>
            <p:nvPr/>
          </p:nvSpPr>
          <p:spPr bwMode="auto">
            <a:xfrm>
              <a:off x="754622" y="40306"/>
              <a:ext cx="2600018" cy="652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prstClr val="black"/>
                  </a:solidFill>
                  <a:latin typeface="Comic Sans MS" pitchFamily="66" charset="0"/>
                  <a:cs typeface="Times New Roman" pitchFamily="18" charset="0"/>
                </a:rPr>
                <a:t>Methane </a:t>
              </a:r>
              <a:endParaRPr lang="ru-RU" altLang="ru-RU" sz="1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moderator-reflector  </a:t>
              </a:r>
              <a:r>
                <a:rPr lang="en-US" altLang="ru-RU" sz="1200" u="sng" dirty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(4 K)</a:t>
              </a:r>
              <a:endParaRPr lang="ru-RU" altLang="ru-RU" sz="1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  <p:cxnSp>
          <p:nvCxnSpPr>
            <p:cNvPr id="43" name="Line 23"/>
            <p:cNvCxnSpPr>
              <a:cxnSpLocks noChangeShapeType="1"/>
            </p:cNvCxnSpPr>
            <p:nvPr/>
          </p:nvCxnSpPr>
          <p:spPr bwMode="auto">
            <a:xfrm flipH="1">
              <a:off x="4511066" y="1046540"/>
              <a:ext cx="410661" cy="1536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4921727" y="892858"/>
              <a:ext cx="809788" cy="260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300">
                  <a:solidFill>
                    <a:srgbClr val="000000"/>
                  </a:solidFill>
                  <a:cs typeface="Times New Roman" pitchFamily="18" charset="0"/>
                </a:rPr>
                <a:t>Be (BeO)</a:t>
              </a:r>
              <a:endParaRPr lang="ru-RU" altLang="ru-RU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Line 25"/>
            <p:cNvCxnSpPr>
              <a:cxnSpLocks noChangeShapeType="1"/>
            </p:cNvCxnSpPr>
            <p:nvPr/>
          </p:nvCxnSpPr>
          <p:spPr bwMode="auto">
            <a:xfrm flipH="1" flipV="1">
              <a:off x="4305735" y="1661850"/>
              <a:ext cx="514480" cy="946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4706015" y="1610428"/>
              <a:ext cx="1025500" cy="26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300" baseline="3000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r>
                <a:rPr lang="en-US" altLang="ru-RU" sz="1300">
                  <a:solidFill>
                    <a:srgbClr val="000000"/>
                  </a:solidFill>
                  <a:cs typeface="Times New Roman" pitchFamily="18" charset="0"/>
                </a:rPr>
                <a:t>He (0.6 K)</a:t>
              </a:r>
              <a:endParaRPr lang="ru-RU" altLang="ru-RU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27"/>
            <p:cNvSpPr>
              <a:spLocks noChangeArrowheads="1"/>
            </p:cNvSpPr>
            <p:nvPr/>
          </p:nvSpPr>
          <p:spPr bwMode="auto">
            <a:xfrm>
              <a:off x="3689743" y="270536"/>
              <a:ext cx="155152" cy="4096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prstClr val="black"/>
                </a:solidFill>
              </a:endParaRPr>
            </a:p>
          </p:txBody>
        </p:sp>
        <p:cxnSp>
          <p:nvCxnSpPr>
            <p:cNvPr id="48" name="Line 28"/>
            <p:cNvCxnSpPr>
              <a:cxnSpLocks noChangeShapeType="1"/>
            </p:cNvCxnSpPr>
            <p:nvPr/>
          </p:nvCxnSpPr>
          <p:spPr bwMode="auto">
            <a:xfrm>
              <a:off x="2535046" y="1432204"/>
              <a:ext cx="20008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29"/>
            <p:cNvCxnSpPr>
              <a:cxnSpLocks noChangeShapeType="1"/>
            </p:cNvCxnSpPr>
            <p:nvPr/>
          </p:nvCxnSpPr>
          <p:spPr bwMode="auto">
            <a:xfrm flipH="1">
              <a:off x="3844895" y="1456747"/>
              <a:ext cx="666171" cy="8724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30"/>
            <p:cNvCxnSpPr>
              <a:cxnSpLocks noChangeShapeType="1"/>
            </p:cNvCxnSpPr>
            <p:nvPr/>
          </p:nvCxnSpPr>
          <p:spPr bwMode="auto">
            <a:xfrm flipH="1" flipV="1">
              <a:off x="2716152" y="1303065"/>
              <a:ext cx="1128742" cy="10261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Line 31"/>
            <p:cNvCxnSpPr>
              <a:cxnSpLocks noChangeShapeType="1"/>
            </p:cNvCxnSpPr>
            <p:nvPr/>
          </p:nvCxnSpPr>
          <p:spPr bwMode="auto">
            <a:xfrm flipH="1">
              <a:off x="2663666" y="1303065"/>
              <a:ext cx="52486" cy="3587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Line 32"/>
            <p:cNvCxnSpPr>
              <a:cxnSpLocks noChangeShapeType="1"/>
            </p:cNvCxnSpPr>
            <p:nvPr/>
          </p:nvCxnSpPr>
          <p:spPr bwMode="auto">
            <a:xfrm flipV="1">
              <a:off x="2663666" y="1303065"/>
              <a:ext cx="617146" cy="3587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3" name="Прямоугольник 34"/>
          <p:cNvSpPr>
            <a:spLocks noChangeArrowheads="1"/>
          </p:cNvSpPr>
          <p:nvPr/>
        </p:nvSpPr>
        <p:spPr bwMode="auto">
          <a:xfrm>
            <a:off x="3772512" y="5298411"/>
            <a:ext cx="4875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2A7E"/>
                </a:solidFill>
                <a:latin typeface="Comic Sans MS" pitchFamily="66" charset="0"/>
              </a:rPr>
              <a:t>Schematic view</a:t>
            </a:r>
            <a:r>
              <a:rPr lang="ru-RU" altLang="ru-RU" sz="1600" b="1" dirty="0">
                <a:solidFill>
                  <a:srgbClr val="002A7E"/>
                </a:solidFill>
                <a:latin typeface="Comic Sans MS" pitchFamily="66" charset="0"/>
              </a:rPr>
              <a:t> </a:t>
            </a:r>
            <a:r>
              <a:rPr lang="en-US" altLang="ru-RU" sz="1600" b="1" dirty="0">
                <a:solidFill>
                  <a:srgbClr val="002A7E"/>
                </a:solidFill>
                <a:latin typeface="Comic Sans MS" pitchFamily="66" charset="0"/>
              </a:rPr>
              <a:t>of the idea of the helium ultra cold neutron source </a:t>
            </a:r>
            <a:r>
              <a:rPr lang="en-US" altLang="ru-RU" sz="1600" b="1" dirty="0" smtClean="0">
                <a:solidFill>
                  <a:srgbClr val="002A7E"/>
                </a:solidFill>
                <a:latin typeface="Comic Sans MS" pitchFamily="66" charset="0"/>
              </a:rPr>
              <a:t>at </a:t>
            </a:r>
            <a:r>
              <a:rPr lang="en-US" altLang="ru-RU" sz="1600" b="1" dirty="0">
                <a:solidFill>
                  <a:srgbClr val="002A7E"/>
                </a:solidFill>
                <a:latin typeface="Comic Sans MS" pitchFamily="66" charset="0"/>
              </a:rPr>
              <a:t>thermal neutron source </a:t>
            </a:r>
          </a:p>
        </p:txBody>
      </p:sp>
      <p:sp>
        <p:nvSpPr>
          <p:cNvPr id="54" name="TextBox 35"/>
          <p:cNvSpPr txBox="1">
            <a:spLocks noChangeArrowheads="1"/>
          </p:cNvSpPr>
          <p:nvPr/>
        </p:nvSpPr>
        <p:spPr bwMode="auto">
          <a:xfrm>
            <a:off x="3549324" y="6069316"/>
            <a:ext cx="5474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E.V. </a:t>
            </a:r>
            <a:r>
              <a:rPr lang="en-US" altLang="ru-RU" sz="1400" dirty="0" err="1">
                <a:solidFill>
                  <a:prstClr val="black"/>
                </a:solidFill>
                <a:latin typeface="Comic Sans MS" pitchFamily="66" charset="0"/>
              </a:rPr>
              <a:t>Lychagin</a:t>
            </a: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, </a:t>
            </a:r>
            <a:r>
              <a:rPr lang="en-US" altLang="ru-RU" sz="1400" dirty="0" err="1">
                <a:solidFill>
                  <a:prstClr val="black"/>
                </a:solidFill>
                <a:latin typeface="Comic Sans MS" pitchFamily="66" charset="0"/>
              </a:rPr>
              <a:t>A.Yu</a:t>
            </a: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r>
              <a:rPr lang="en-US" altLang="ru-RU" sz="1400" dirty="0" err="1">
                <a:solidFill>
                  <a:prstClr val="black"/>
                </a:solidFill>
                <a:latin typeface="Comic Sans MS" pitchFamily="66" charset="0"/>
              </a:rPr>
              <a:t>Muzychka</a:t>
            </a: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, G.V. </a:t>
            </a:r>
            <a:r>
              <a:rPr lang="en-US" altLang="ru-RU" sz="1400" dirty="0" err="1">
                <a:solidFill>
                  <a:prstClr val="black"/>
                </a:solidFill>
                <a:latin typeface="Comic Sans MS" pitchFamily="66" charset="0"/>
              </a:rPr>
              <a:t>Nekhaev</a:t>
            </a: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, E.I. </a:t>
            </a:r>
            <a:r>
              <a:rPr lang="en-US" altLang="ru-RU" sz="1400" dirty="0" err="1">
                <a:solidFill>
                  <a:prstClr val="black"/>
                </a:solidFill>
                <a:latin typeface="Comic Sans MS" pitchFamily="66" charset="0"/>
              </a:rPr>
              <a:t>Sharapov</a:t>
            </a: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A.V. Strelkov </a:t>
            </a:r>
            <a:r>
              <a:rPr lang="en-US" altLang="ru-RU" sz="1400" dirty="0">
                <a:latin typeface="Comic Sans MS" pitchFamily="66" charset="0"/>
              </a:rPr>
              <a:t>(JINR, </a:t>
            </a:r>
            <a:r>
              <a:rPr lang="en-US" altLang="ru-RU" sz="1400" dirty="0" err="1">
                <a:latin typeface="Comic Sans MS" pitchFamily="66" charset="0"/>
              </a:rPr>
              <a:t>Dubna</a:t>
            </a:r>
            <a:r>
              <a:rPr lang="en-US" altLang="ru-RU" sz="1400" dirty="0" smtClean="0">
                <a:latin typeface="Comic Sans MS" pitchFamily="66" charset="0"/>
              </a:rPr>
              <a:t>), </a:t>
            </a:r>
            <a:r>
              <a:rPr lang="en-US" altLang="ru-RU" sz="1400" dirty="0" smtClean="0">
                <a:solidFill>
                  <a:prstClr val="black"/>
                </a:solidFill>
                <a:latin typeface="Comic Sans MS" pitchFamily="66" charset="0"/>
              </a:rPr>
              <a:t>V.V</a:t>
            </a: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r>
              <a:rPr lang="en-US" altLang="ru-RU" sz="1400" dirty="0" err="1">
                <a:solidFill>
                  <a:prstClr val="black"/>
                </a:solidFill>
                <a:latin typeface="Comic Sans MS" pitchFamily="66" charset="0"/>
              </a:rPr>
              <a:t>Nesvizhevsky</a:t>
            </a:r>
            <a:r>
              <a:rPr lang="en-US" altLang="ru-RU" sz="1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altLang="ru-RU" sz="1400" dirty="0">
                <a:latin typeface="Comic Sans MS" pitchFamily="66" charset="0"/>
              </a:rPr>
              <a:t>(ILL, Grenoble) </a:t>
            </a:r>
            <a:endParaRPr lang="ru-RU" altLang="ru-RU" sz="1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92696"/>
            <a:ext cx="835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UCN quantum states in a gravitational field is the new field of research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6144" y="1134036"/>
            <a:ext cx="8610049" cy="731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Beyond of SM: dark energy and matter, gravitational properties of antimatter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Surface and thin layer physics: precise structure and dynamics explorations</a:t>
            </a:r>
            <a:endParaRPr lang="ru-RU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:\Users\Екатерина\AppData\Local\Temp\Рис 4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6" y="3002733"/>
            <a:ext cx="4536504" cy="34184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Understanding the nucleus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92" y="1484784"/>
            <a:ext cx="231216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2147888" algn="l"/>
                <a:tab pos="2424113" algn="l"/>
              </a:tabLst>
            </a:pPr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Nuclear Structure</a:t>
            </a:r>
          </a:p>
          <a:p>
            <a:pPr>
              <a:tabLst>
                <a:tab pos="2147888" algn="l"/>
                <a:tab pos="2424113" algn="l"/>
              </a:tabLst>
            </a:pPr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(nuclear models)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9963" y="327743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547872" y="787915"/>
            <a:ext cx="231216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2147888" algn="l"/>
                <a:tab pos="2424113" algn="l"/>
              </a:tabLst>
            </a:pPr>
            <a:r>
              <a:rPr lang="en-US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Fission Physics</a:t>
            </a:r>
          </a:p>
          <a:p>
            <a:pPr>
              <a:tabLst>
                <a:tab pos="2147888" algn="l"/>
                <a:tab pos="2424113" algn="l"/>
              </a:tabLst>
            </a:pPr>
            <a:endParaRPr lang="en-US" sz="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tabLst>
                <a:tab pos="2147888" algn="l"/>
                <a:tab pos="2424113" algn="l"/>
              </a:tabLs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N</a:t>
            </a:r>
            <a:r>
              <a:rPr lang="en-US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uclear Data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4590" y="1671670"/>
            <a:ext cx="273630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2147888" algn="l"/>
                <a:tab pos="2424113" algn="l"/>
              </a:tabLst>
            </a:pP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Astrophysics</a:t>
            </a:r>
          </a:p>
          <a:p>
            <a:pPr algn="ctr">
              <a:tabLst>
                <a:tab pos="2147888" algn="l"/>
                <a:tab pos="2424113" algn="l"/>
              </a:tabLst>
            </a:pP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(where do the heavy elements come from?)  </a:t>
            </a:r>
            <a:endParaRPr lang="ru-RU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788" y="80926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Probing exotic (n-rich) nucleus</a:t>
            </a:r>
            <a:endParaRPr lang="ru-RU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886" y="2133335"/>
            <a:ext cx="230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Phase Transitions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 nuclei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Рисунок 20" descr="http://www.rosconcert.com/ic/img.lenta.ru/news/2008/04/07/island/pictur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94" y="1560965"/>
            <a:ext cx="3847465" cy="28835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214584" y="666415"/>
            <a:ext cx="3322225" cy="87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Superheavy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elements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Stability Island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 r="3982"/>
          <a:stretch/>
        </p:blipFill>
        <p:spPr>
          <a:xfrm>
            <a:off x="7346908" y="4581128"/>
            <a:ext cx="1360589" cy="18964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88024" y="4581128"/>
            <a:ext cx="2493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2016: 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113 –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Nihonium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(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Nh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  <a:r>
              <a:rPr lang="ru-RU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115 –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Moscovium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(Mc)</a:t>
            </a:r>
            <a:r>
              <a:rPr lang="ru-RU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117 –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Tennessine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(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Ts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), 118 –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Oganesson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(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Og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  <a:r>
              <a:rPr lang="ru-RU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ru-RU" sz="1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24"/>
          <p:cNvSpPr>
            <a:spLocks noChangeArrowheads="1"/>
          </p:cNvSpPr>
          <p:nvPr/>
        </p:nvSpPr>
        <p:spPr bwMode="auto">
          <a:xfrm>
            <a:off x="1" y="188640"/>
            <a:ext cx="91264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00" b="1" dirty="0" smtClean="0">
                <a:solidFill>
                  <a:srgbClr val="FF0000"/>
                </a:solidFill>
                <a:latin typeface="Comic Sans MS" pitchFamily="66" charset="0"/>
              </a:rPr>
              <a:t>Scientific opportunities with a high neutron flux</a:t>
            </a:r>
            <a:endParaRPr lang="ru-RU" altLang="ru-RU" sz="3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5273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</a:rPr>
              <a:t>Structure and dynamics of soft and biological systems with high </a:t>
            </a:r>
            <a:r>
              <a:rPr lang="en-US" b="1" dirty="0">
                <a:solidFill>
                  <a:srgbClr val="00B050"/>
                </a:solidFill>
                <a:latin typeface="Comic Sans MS" pitchFamily="66" charset="0"/>
              </a:rPr>
              <a:t>flux and polarized </a:t>
            </a:r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</a:rPr>
              <a:t>neutrons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420888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Crystal and magnetic structure with high resolution and real-time diffraction at high pressure and magnetic fields</a:t>
            </a:r>
            <a:endParaRPr lang="ru-R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778" y="3502101"/>
            <a:ext cx="49872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660066"/>
                </a:solidFill>
                <a:latin typeface="Comic Sans MS" pitchFamily="66" charset="0"/>
              </a:rPr>
              <a:t>Neutron-antineutron oscillations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660066"/>
                </a:solidFill>
                <a:latin typeface="Comic Sans MS" pitchFamily="66" charset="0"/>
              </a:rPr>
              <a:t>Dark matter and dark energy with UCN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660066"/>
                </a:solidFill>
                <a:latin typeface="Comic Sans MS" pitchFamily="66" charset="0"/>
              </a:rPr>
              <a:t>New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660066"/>
                </a:solidFill>
                <a:latin typeface="Comic Sans MS" pitchFamily="66" charset="0"/>
              </a:rPr>
              <a:t>Quantum phenomena with </a:t>
            </a:r>
            <a:r>
              <a:rPr lang="en-US" b="1" dirty="0" smtClean="0">
                <a:solidFill>
                  <a:srgbClr val="660066"/>
                </a:solidFill>
                <a:latin typeface="Comic Sans MS" pitchFamily="66" charset="0"/>
              </a:rPr>
              <a:t>neutrons</a:t>
            </a:r>
            <a:endParaRPr lang="ru-RU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440" y="5301208"/>
            <a:ext cx="497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  <a:latin typeface="Comic Sans MS" pitchFamily="66" charset="0"/>
              </a:rPr>
              <a:t>Neutron-rich nuclei at isotope separator on-line system with neutrons, fission</a:t>
            </a:r>
            <a:endParaRPr lang="ru-RU" b="1" dirty="0">
              <a:solidFill>
                <a:srgbClr val="D60093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6877" y="1052736"/>
            <a:ext cx="3849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</a:rPr>
              <a:t>Primary and tertiary structures</a:t>
            </a:r>
          </a:p>
          <a:p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</a:rPr>
              <a:t>Intramolecular dynamics</a:t>
            </a:r>
          </a:p>
          <a:p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</a:rPr>
              <a:t>Bioenergetics of a cell</a:t>
            </a:r>
          </a:p>
          <a:p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</a:rPr>
              <a:t>Biomedicine and pharmacology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0584" y="24208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New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</a:rPr>
              <a:t>functional materials</a:t>
            </a:r>
            <a:endParaRPr lang="ru-R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0584" y="5301208"/>
            <a:ext cx="311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  <a:latin typeface="Comic Sans MS" pitchFamily="66" charset="0"/>
              </a:rPr>
              <a:t>Nuclear “Standard Model”</a:t>
            </a:r>
            <a:endParaRPr lang="ru-RU" b="1" dirty="0">
              <a:solidFill>
                <a:srgbClr val="D60093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3494636"/>
            <a:ext cx="381642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660066"/>
                </a:solidFill>
                <a:latin typeface="Comic Sans MS" pitchFamily="66" charset="0"/>
              </a:rPr>
              <a:t>Beyond the Standard Model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1" dirty="0" smtClean="0">
                <a:solidFill>
                  <a:srgbClr val="660066"/>
                </a:solidFill>
                <a:latin typeface="Comic Sans MS" pitchFamily="66" charset="0"/>
              </a:rPr>
              <a:t>New Physics</a:t>
            </a:r>
          </a:p>
          <a:p>
            <a:r>
              <a:rPr lang="en-US" b="1" dirty="0" smtClean="0">
                <a:solidFill>
                  <a:srgbClr val="660066"/>
                </a:solidFill>
                <a:latin typeface="Comic Sans MS" pitchFamily="66" charset="0"/>
              </a:rPr>
              <a:t>New aspects of quantum mechanics and consciousness</a:t>
            </a:r>
            <a:endParaRPr lang="ru-RU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076056" y="1064473"/>
            <a:ext cx="0" cy="539989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6095037"/>
            <a:ext cx="497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Irradiation, isotopes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6470" y="6093296"/>
            <a:ext cx="296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Radiobiology, medicine</a:t>
            </a: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" y="-44624"/>
            <a:ext cx="9138231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475656" y="1361012"/>
            <a:ext cx="1800200" cy="169094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09172" y="2022846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Soft Matter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835025" y="1268760"/>
            <a:ext cx="1764196" cy="17237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534091" y="3982405"/>
            <a:ext cx="1800200" cy="1770120"/>
          </a:xfrm>
          <a:prstGeom prst="ellipse">
            <a:avLst/>
          </a:prstGeom>
          <a:solidFill>
            <a:srgbClr val="6600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889011" y="1914178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Life Matter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185" y="4016176"/>
            <a:ext cx="1794125" cy="173634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54495" y="4684295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New Physics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530138" y="2722685"/>
            <a:ext cx="4248472" cy="161433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69773" y="4667410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Nucleus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16" y="-73754"/>
            <a:ext cx="781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main parameter is neutron flux density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04247" y="620687"/>
            <a:ext cx="636904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93" y="2994758"/>
            <a:ext cx="3718562" cy="10103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62" y="3816902"/>
            <a:ext cx="2016224" cy="4761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60" y="5094985"/>
            <a:ext cx="1432442" cy="4023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70" y="2411948"/>
            <a:ext cx="1432442" cy="4023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84" y="2346545"/>
            <a:ext cx="1420251" cy="371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83" y="5084405"/>
            <a:ext cx="1420251" cy="3779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68" y="336149"/>
            <a:ext cx="3699966" cy="9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772816"/>
            <a:ext cx="9144000" cy="1143000"/>
          </a:xfrm>
        </p:spPr>
        <p:txBody>
          <a:bodyPr>
            <a:noAutofit/>
          </a:bodyPr>
          <a:lstStyle/>
          <a:p>
            <a:pPr marL="630238">
              <a:tabLst>
                <a:tab pos="3497263" algn="l"/>
              </a:tabLst>
            </a:pPr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World Neutron Landscape</a:t>
            </a:r>
            <a:endParaRPr lang="ru-RU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3573016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Status and time evolution</a:t>
            </a:r>
            <a:endParaRPr lang="ru-RU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New advanced neutron sources</a:t>
            </a:r>
            <a:endParaRPr lang="ru-RU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674" y="5661248"/>
            <a:ext cx="814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 panose="030F0702030302020204" pitchFamily="66" charset="0"/>
              </a:rPr>
              <a:t>Aksenov</a:t>
            </a:r>
            <a:r>
              <a:rPr lang="en-US" b="1" dirty="0" smtClean="0">
                <a:latin typeface="Comic Sans MS" panose="030F0702030302020204" pitchFamily="66" charset="0"/>
              </a:rPr>
              <a:t> V.L., </a:t>
            </a:r>
            <a:r>
              <a:rPr lang="en-US" b="1" dirty="0" err="1" smtClean="0">
                <a:latin typeface="Comic Sans MS" panose="030F0702030302020204" pitchFamily="66" charset="0"/>
              </a:rPr>
              <a:t>Balagurov</a:t>
            </a:r>
            <a:r>
              <a:rPr lang="en-US" b="1" dirty="0" smtClean="0">
                <a:latin typeface="Comic Sans MS" panose="030F0702030302020204" pitchFamily="66" charset="0"/>
              </a:rPr>
              <a:t> A.M. Physics-</a:t>
            </a:r>
            <a:r>
              <a:rPr lang="en-US" b="1" dirty="0" err="1" smtClean="0">
                <a:latin typeface="Comic Sans MS" panose="030F0702030302020204" pitchFamily="66" charset="0"/>
              </a:rPr>
              <a:t>Uspekhi</a:t>
            </a:r>
            <a:r>
              <a:rPr lang="en-US" b="1" dirty="0" smtClean="0">
                <a:latin typeface="Comic Sans MS" panose="030F0702030302020204" pitchFamily="66" charset="0"/>
              </a:rPr>
              <a:t> (2016) v.59 (3), p.279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959930"/>
            <a:ext cx="9144000" cy="5898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39871" y="4005059"/>
            <a:ext cx="700087" cy="718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836" y="3450501"/>
            <a:ext cx="391947" cy="4017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5741" y="2636913"/>
            <a:ext cx="390525" cy="4016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78255" y="3804246"/>
            <a:ext cx="288035" cy="296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52492" y="4025442"/>
            <a:ext cx="321233" cy="3303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61967" y="2837726"/>
            <a:ext cx="390525" cy="4016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49048" y="2532646"/>
            <a:ext cx="309499" cy="3145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94732" y="2362060"/>
            <a:ext cx="269354" cy="2748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85967" y="188640"/>
            <a:ext cx="7331711" cy="563165"/>
          </a:xfrm>
          <a:prstGeom prst="rect">
            <a:avLst/>
          </a:prstGeom>
        </p:spPr>
        <p:txBody>
          <a:bodyPr vert="horz" wrap="square" lIns="0" tIns="75119" rIns="0" bIns="0" rtlCol="0">
            <a:spAutoFit/>
          </a:bodyPr>
          <a:lstStyle/>
          <a:p>
            <a:pPr marL="1248410">
              <a:lnSpc>
                <a:spcPts val="3810"/>
              </a:lnSpc>
            </a:pPr>
            <a:r>
              <a:rPr lang="en-US"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European </a:t>
            </a:r>
            <a:r>
              <a:rPr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</a:t>
            </a:r>
            <a:r>
              <a:rPr sz="2400" b="1" spc="-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rg</a:t>
            </a:r>
            <a:r>
              <a:rPr sz="2400" b="1" spc="-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</a:t>
            </a:r>
            <a:r>
              <a:rPr sz="2400" b="1" spc="-1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400" b="1" spc="-1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sz="24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</a:t>
            </a:r>
            <a:r>
              <a:rPr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</a:t>
            </a:r>
            <a:r>
              <a:rPr sz="24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400" b="1" spc="-2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sz="2400" b="1" spc="-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rs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2015</a:t>
            </a:r>
            <a:endParaRPr sz="24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28564" y="1844814"/>
            <a:ext cx="269354" cy="2748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43014" y="1812439"/>
            <a:ext cx="1426845" cy="989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939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ht</a:t>
            </a:r>
            <a:endParaRPr sz="1800" dirty="0">
              <a:latin typeface="Arial"/>
              <a:cs typeface="Arial"/>
            </a:endParaRPr>
          </a:p>
          <a:p>
            <a:pPr marL="831215">
              <a:lnSpc>
                <a:spcPct val="100000"/>
              </a:lnSpc>
              <a:spcBef>
                <a:spcPts val="65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lin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52490" y="2893489"/>
            <a:ext cx="6083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ü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65295" y="2508069"/>
            <a:ext cx="45910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20259" y="3490135"/>
            <a:ext cx="7092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85130" y="3978424"/>
            <a:ext cx="1141095" cy="71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946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PSI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enob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3283" y="3828691"/>
            <a:ext cx="98806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udape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64086" y="3724402"/>
            <a:ext cx="204470" cy="2086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658851" y="3684647"/>
            <a:ext cx="7607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6" name="object 19"/>
          <p:cNvSpPr txBox="1"/>
          <p:nvPr/>
        </p:nvSpPr>
        <p:spPr>
          <a:xfrm>
            <a:off x="8146036" y="1982240"/>
            <a:ext cx="8222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5" dirty="0" smtClean="0">
                <a:solidFill>
                  <a:srgbClr val="FFFFFF"/>
                </a:solidFill>
                <a:latin typeface="Arial"/>
                <a:cs typeface="Arial"/>
              </a:rPr>
              <a:t>DUBNA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7" name="object 18"/>
          <p:cNvSpPr txBox="1"/>
          <p:nvPr/>
        </p:nvSpPr>
        <p:spPr>
          <a:xfrm>
            <a:off x="6300193" y="6597352"/>
            <a:ext cx="284380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Original design by </a:t>
            </a:r>
            <a:r>
              <a:rPr lang="en-US" sz="1400" b="1" dirty="0" err="1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Th.Br</a:t>
            </a:r>
            <a:r>
              <a:rPr sz="1400" b="1" spc="-10" dirty="0" err="1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ü</a:t>
            </a:r>
            <a:r>
              <a:rPr lang="en-US" sz="1400" b="1" spc="-5" dirty="0" err="1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ckel</a:t>
            </a:r>
            <a:endParaRPr sz="1400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698906" y="2332295"/>
            <a:ext cx="269354" cy="2748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3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42071"/>
            <a:ext cx="9170153" cy="611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95741" y="2636913"/>
            <a:ext cx="390525" cy="401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52492" y="4025442"/>
            <a:ext cx="321233" cy="330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65001" y="2508021"/>
            <a:ext cx="45910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1671" y="3695827"/>
            <a:ext cx="1382395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313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LZ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INQ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4086" y="1028242"/>
            <a:ext cx="1008113" cy="1033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60893" y="1412776"/>
            <a:ext cx="333311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r">
              <a:lnSpc>
                <a:spcPts val="2140"/>
              </a:lnSpc>
              <a:spcBef>
                <a:spcPts val="70"/>
              </a:spcBef>
            </a:pPr>
            <a:r>
              <a:rPr sz="1800" spc="-15" dirty="0" smtClean="0">
                <a:solidFill>
                  <a:srgbClr val="FFFFFF"/>
                </a:solidFill>
                <a:latin typeface="Arial"/>
                <a:cs typeface="Arial"/>
              </a:rPr>
              <a:t>ESS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7504" y="188640"/>
            <a:ext cx="8229600" cy="441282"/>
          </a:xfrm>
          <a:prstGeom prst="rect">
            <a:avLst/>
          </a:prstGeom>
        </p:spPr>
        <p:txBody>
          <a:bodyPr vert="horz" wrap="square" lIns="0" tIns="71254" rIns="0" bIns="0" rtlCol="0">
            <a:spAutoFit/>
          </a:bodyPr>
          <a:lstStyle/>
          <a:p>
            <a:pPr marL="864869"/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</a:t>
            </a:r>
            <a:r>
              <a:rPr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sz="2400" b="1" spc="-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ss</a:t>
            </a:r>
            <a:r>
              <a:rPr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ibl</a:t>
            </a:r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sz="2400" b="1" spc="-2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400" b="1" spc="-1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sz="24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</a:t>
            </a:r>
            <a:r>
              <a:rPr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</a:t>
            </a:r>
            <a:r>
              <a:rPr sz="24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400" b="1" spc="-3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sz="2400" b="1" spc="-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ce</a:t>
            </a:r>
            <a:r>
              <a:rPr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400" b="1" spc="-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sz="24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</a:t>
            </a:r>
            <a:r>
              <a:rPr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Europe after 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2032</a:t>
            </a:r>
            <a:endParaRPr sz="24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06695" y="3562578"/>
            <a:ext cx="390525" cy="4016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9"/>
          <p:cNvSpPr txBox="1"/>
          <p:nvPr/>
        </p:nvSpPr>
        <p:spPr>
          <a:xfrm>
            <a:off x="8524177" y="1982239"/>
            <a:ext cx="8222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5" dirty="0" smtClean="0">
                <a:solidFill>
                  <a:srgbClr val="FFFFFF"/>
                </a:solidFill>
                <a:latin typeface="Arial"/>
                <a:cs typeface="Arial"/>
              </a:rPr>
              <a:t>PIK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8"/>
          <p:cNvSpPr txBox="1"/>
          <p:nvPr/>
        </p:nvSpPr>
        <p:spPr>
          <a:xfrm>
            <a:off x="6408712" y="6669360"/>
            <a:ext cx="284380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Original design by </a:t>
            </a:r>
            <a:r>
              <a:rPr lang="en-US" sz="1400" b="1" dirty="0" err="1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Th.Br</a:t>
            </a:r>
            <a:r>
              <a:rPr sz="1400" b="1" spc="-10" dirty="0" err="1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ü</a:t>
            </a:r>
            <a:r>
              <a:rPr lang="en-US" sz="1400" b="1" spc="-5" dirty="0" err="1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</a:rPr>
              <a:t>ckel</a:t>
            </a:r>
            <a:endParaRPr sz="1400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7544322" y="1544839"/>
            <a:ext cx="1008113" cy="1033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5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21"/>
          <p:cNvSpPr>
            <a:spLocks noChangeArrowheads="1"/>
          </p:cNvSpPr>
          <p:nvPr/>
        </p:nvSpPr>
        <p:spPr bwMode="auto">
          <a:xfrm>
            <a:off x="1538288" y="6237288"/>
            <a:ext cx="6045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ru-RU" sz="1800" b="1" dirty="0">
                <a:solidFill>
                  <a:srgbClr val="000099"/>
                </a:solidFill>
                <a:latin typeface="Comic Sans MS" pitchFamily="66" charset="0"/>
              </a:rPr>
              <a:t>Central part of the reactor </a:t>
            </a:r>
            <a:r>
              <a:rPr lang="en-US" altLang="ru-RU" sz="1800" b="1">
                <a:solidFill>
                  <a:srgbClr val="000099"/>
                </a:solidFill>
                <a:latin typeface="Comic Sans MS" pitchFamily="66" charset="0"/>
              </a:rPr>
              <a:t>complex </a:t>
            </a:r>
            <a:r>
              <a:rPr lang="en-US" altLang="ru-RU" sz="1800" b="1" smtClean="0">
                <a:solidFill>
                  <a:srgbClr val="000099"/>
                </a:solidFill>
                <a:latin typeface="Comic Sans MS" pitchFamily="66" charset="0"/>
              </a:rPr>
              <a:t>PIK (2014)</a:t>
            </a:r>
            <a:endParaRPr lang="en-US" altLang="ru-RU" sz="18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1833563" y="1620838"/>
            <a:ext cx="65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198</a:t>
            </a:r>
            <a:r>
              <a:rPr lang="ru-RU" altLang="ru-RU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35844" name="TextBox 11"/>
          <p:cNvSpPr txBox="1">
            <a:spLocks noChangeArrowheads="1"/>
          </p:cNvSpPr>
          <p:nvPr/>
        </p:nvSpPr>
        <p:spPr bwMode="auto">
          <a:xfrm>
            <a:off x="6892925" y="164941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2010</a:t>
            </a:r>
          </a:p>
        </p:txBody>
      </p:sp>
      <p:sp>
        <p:nvSpPr>
          <p:cNvPr id="35845" name="TextBox 13"/>
          <p:cNvSpPr txBox="1">
            <a:spLocks noChangeArrowheads="1"/>
          </p:cNvSpPr>
          <p:nvPr/>
        </p:nvSpPr>
        <p:spPr bwMode="auto">
          <a:xfrm>
            <a:off x="4211638" y="3825875"/>
            <a:ext cx="704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201</a:t>
            </a:r>
            <a:r>
              <a:rPr lang="en-US" altLang="ru-RU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3</a:t>
            </a:r>
            <a:r>
              <a:rPr lang="ru-RU" altLang="ru-RU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35846" name="TextBox 2"/>
          <p:cNvSpPr txBox="1">
            <a:spLocks noChangeArrowheads="1"/>
          </p:cNvSpPr>
          <p:nvPr/>
        </p:nvSpPr>
        <p:spPr bwMode="auto">
          <a:xfrm>
            <a:off x="4211638" y="3903663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2013</a:t>
            </a:r>
          </a:p>
        </p:txBody>
      </p:sp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765175"/>
            <a:ext cx="7675562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8" name="Group 32"/>
          <p:cNvGrpSpPr>
            <a:grpSpLocks/>
          </p:cNvGrpSpPr>
          <p:nvPr/>
        </p:nvGrpSpPr>
        <p:grpSpPr bwMode="auto">
          <a:xfrm>
            <a:off x="250825" y="142875"/>
            <a:ext cx="8893175" cy="412750"/>
            <a:chOff x="158" y="90"/>
            <a:chExt cx="5602" cy="260"/>
          </a:xfrm>
        </p:grpSpPr>
        <p:sp>
          <p:nvSpPr>
            <p:cNvPr id="35849" name="Rectangle 18"/>
            <p:cNvSpPr>
              <a:spLocks noChangeArrowheads="1"/>
            </p:cNvSpPr>
            <p:nvPr/>
          </p:nvSpPr>
          <p:spPr bwMode="auto">
            <a:xfrm>
              <a:off x="431" y="119"/>
              <a:ext cx="53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 dirty="0">
                  <a:solidFill>
                    <a:srgbClr val="002A7E"/>
                  </a:solidFill>
                  <a:latin typeface="Comic Sans MS" pitchFamily="66" charset="0"/>
                </a:rPr>
                <a:t>Petersburg Nuclear Physics Institute of the NRC “Kurchatov Institute”</a:t>
              </a:r>
              <a:endParaRPr lang="ru-RU" altLang="ru-RU" sz="1800" b="1" dirty="0">
                <a:solidFill>
                  <a:srgbClr val="002A7E"/>
                </a:solidFill>
                <a:latin typeface="Comic Sans MS" pitchFamily="66" charset="0"/>
              </a:endParaRPr>
            </a:p>
          </p:txBody>
        </p:sp>
        <p:pic>
          <p:nvPicPr>
            <p:cNvPr id="35850" name="Picture 6" descr="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0"/>
              <a:ext cx="253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16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415925" y="6100763"/>
            <a:ext cx="8439150" cy="585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marL="808038" indent="-808038">
              <a:buFont typeface="Wingdings" pitchFamily="2" charset="2"/>
              <a:buNone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2011	a critical state of the fuel assembly was achieved and a complete test of the reactor systems was produced without coolant at W = 100 W</a:t>
            </a:r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4819" name="AutoShape 42"/>
          <p:cNvSpPr>
            <a:spLocks noChangeArrowheads="1"/>
          </p:cNvSpPr>
          <p:nvPr/>
        </p:nvSpPr>
        <p:spPr bwMode="auto">
          <a:xfrm>
            <a:off x="361950" y="1119468"/>
            <a:ext cx="2409850" cy="1420258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" tIns="10800" rIns="18000" bIns="10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200" dirty="0" smtClean="0">
              <a:solidFill>
                <a:srgbClr val="002A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Energy start up: 2018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First 12 exp. stations: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altLang="ru-RU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              2019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9" y="3140968"/>
            <a:ext cx="2292350" cy="2408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2916238" cy="2062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5" descr="da511a2e33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697163" cy="202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558061" y="1148799"/>
            <a:ext cx="1664834" cy="20858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4824" name="Rectangle 24"/>
          <p:cNvSpPr>
            <a:spLocks noChangeArrowheads="1"/>
          </p:cNvSpPr>
          <p:nvPr/>
        </p:nvSpPr>
        <p:spPr bwMode="auto">
          <a:xfrm>
            <a:off x="1146349" y="665845"/>
            <a:ext cx="651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00CC"/>
                </a:solidFill>
                <a:latin typeface="Comic Sans MS" pitchFamily="66" charset="0"/>
              </a:rPr>
              <a:t>Reactor </a:t>
            </a:r>
            <a:r>
              <a:rPr lang="en-US" altLang="ru-RU" sz="2400" b="1" dirty="0" smtClean="0">
                <a:solidFill>
                  <a:srgbClr val="0000CC"/>
                </a:solidFill>
                <a:latin typeface="Comic Sans MS" pitchFamily="66" charset="0"/>
              </a:rPr>
              <a:t>complex </a:t>
            </a:r>
            <a:r>
              <a:rPr lang="en-US" altLang="ru-RU" sz="2400" b="1" dirty="0">
                <a:solidFill>
                  <a:srgbClr val="0000CC"/>
                </a:solidFill>
                <a:latin typeface="Comic Sans MS" pitchFamily="66" charset="0"/>
              </a:rPr>
              <a:t>PIK</a:t>
            </a:r>
            <a:endParaRPr lang="ru-RU" altLang="ru-RU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34825" name="Group 26"/>
          <p:cNvGrpSpPr>
            <a:grpSpLocks/>
          </p:cNvGrpSpPr>
          <p:nvPr/>
        </p:nvGrpSpPr>
        <p:grpSpPr bwMode="auto">
          <a:xfrm>
            <a:off x="250825" y="142875"/>
            <a:ext cx="8893175" cy="412750"/>
            <a:chOff x="158" y="90"/>
            <a:chExt cx="5602" cy="260"/>
          </a:xfrm>
        </p:grpSpPr>
        <p:sp>
          <p:nvSpPr>
            <p:cNvPr id="34827" name="Rectangle 18"/>
            <p:cNvSpPr>
              <a:spLocks noChangeArrowheads="1"/>
            </p:cNvSpPr>
            <p:nvPr/>
          </p:nvSpPr>
          <p:spPr bwMode="auto">
            <a:xfrm>
              <a:off x="431" y="119"/>
              <a:ext cx="53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 dirty="0">
                  <a:solidFill>
                    <a:srgbClr val="002A7E"/>
                  </a:solidFill>
                  <a:latin typeface="Comic Sans MS" pitchFamily="66" charset="0"/>
                </a:rPr>
                <a:t>Petersburg Nuclear Physics Institute of the NRC “Kurchatov Institute”</a:t>
              </a:r>
              <a:endParaRPr lang="ru-RU" altLang="ru-RU" sz="1800" b="1" dirty="0">
                <a:solidFill>
                  <a:srgbClr val="002A7E"/>
                </a:solidFill>
                <a:latin typeface="Comic Sans MS" pitchFamily="66" charset="0"/>
              </a:endParaRPr>
            </a:p>
          </p:txBody>
        </p:sp>
        <p:pic>
          <p:nvPicPr>
            <p:cNvPr id="34828" name="Picture 6" descr="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0"/>
              <a:ext cx="253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Рисунок 12" descr="C:\Users\Екатерина\AppData\Local\Temp\P1060437-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49" y="3239794"/>
            <a:ext cx="3747227" cy="270948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954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325" y="1268413"/>
            <a:ext cx="7388225" cy="5292725"/>
          </a:xfrm>
        </p:spPr>
      </p:pic>
      <p:sp>
        <p:nvSpPr>
          <p:cNvPr id="15364" name="Rectangle 18"/>
          <p:cNvSpPr>
            <a:spLocks noChangeArrowheads="1"/>
          </p:cNvSpPr>
          <p:nvPr/>
        </p:nvSpPr>
        <p:spPr bwMode="auto">
          <a:xfrm>
            <a:off x="533400" y="2019300"/>
            <a:ext cx="48768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  <a:r>
              <a:rPr lang="ru-RU" altLang="ru-RU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ffices </a:t>
            </a:r>
            <a:r>
              <a:rPr lang="ru-RU" altLang="ru-RU" dirty="0">
                <a:solidFill>
                  <a:prstClr val="black"/>
                </a:solidFill>
                <a:latin typeface="Comic Sans MS" panose="030F0702030302020204" pitchFamily="66" charset="0"/>
              </a:rPr>
              <a:t>and Data Center </a:t>
            </a:r>
            <a:br>
              <a:rPr lang="ru-RU" altLang="ru-RU" dirty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ru-RU" altLang="ru-RU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Bld</a:t>
            </a:r>
            <a:r>
              <a:rPr lang="en-US" altLang="ru-RU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</a:t>
            </a:r>
            <a:r>
              <a:rPr lang="ru-RU" altLang="ru-RU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.105 </a:t>
            </a:r>
            <a:endParaRPr lang="ru-RU" alt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5" name="AutoShape 21"/>
          <p:cNvSpPr>
            <a:spLocks noChangeArrowheads="1"/>
          </p:cNvSpPr>
          <p:nvPr/>
        </p:nvSpPr>
        <p:spPr bwMode="auto">
          <a:xfrm>
            <a:off x="5408613" y="2336800"/>
            <a:ext cx="914400" cy="228600"/>
          </a:xfrm>
          <a:prstGeom prst="right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1146349" y="665845"/>
            <a:ext cx="651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00CC"/>
                </a:solidFill>
                <a:latin typeface="Comic Sans MS" pitchFamily="66" charset="0"/>
              </a:rPr>
              <a:t>Reactor </a:t>
            </a:r>
            <a:r>
              <a:rPr lang="en-US" altLang="ru-RU" sz="2400" b="1" dirty="0" smtClean="0">
                <a:solidFill>
                  <a:srgbClr val="0000CC"/>
                </a:solidFill>
                <a:latin typeface="Comic Sans MS" pitchFamily="66" charset="0"/>
              </a:rPr>
              <a:t>complex </a:t>
            </a:r>
            <a:r>
              <a:rPr lang="en-US" altLang="ru-RU" sz="2400" b="1" dirty="0">
                <a:solidFill>
                  <a:srgbClr val="0000CC"/>
                </a:solidFill>
                <a:latin typeface="Comic Sans MS" pitchFamily="66" charset="0"/>
              </a:rPr>
              <a:t>PIK</a:t>
            </a:r>
            <a:endParaRPr lang="ru-RU" altLang="ru-RU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250825" y="142875"/>
            <a:ext cx="8893175" cy="412750"/>
            <a:chOff x="158" y="90"/>
            <a:chExt cx="5602" cy="260"/>
          </a:xfrm>
        </p:grpSpPr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431" y="119"/>
              <a:ext cx="53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 dirty="0">
                  <a:solidFill>
                    <a:srgbClr val="002A7E"/>
                  </a:solidFill>
                  <a:latin typeface="Comic Sans MS" pitchFamily="66" charset="0"/>
                </a:rPr>
                <a:t>Petersburg Nuclear Physics Institute of the NRC “Kurchatov Institute”</a:t>
              </a:r>
              <a:endParaRPr lang="ru-RU" altLang="ru-RU" sz="1800" b="1" dirty="0">
                <a:solidFill>
                  <a:srgbClr val="002A7E"/>
                </a:solidFill>
                <a:latin typeface="Comic Sans MS" pitchFamily="66" charset="0"/>
              </a:endParaRPr>
            </a:p>
          </p:txBody>
        </p:sp>
        <p:pic>
          <p:nvPicPr>
            <p:cNvPr id="15" name="Picture 6" descr="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0"/>
              <a:ext cx="253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541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1052736"/>
            <a:ext cx="8676456" cy="1143000"/>
          </a:xfrm>
        </p:spPr>
        <p:txBody>
          <a:bodyPr>
            <a:noAutofit/>
          </a:bodyPr>
          <a:lstStyle/>
          <a:p>
            <a:pPr marL="630238">
              <a:lnSpc>
                <a:spcPct val="200000"/>
              </a:lnSpc>
              <a:tabLst>
                <a:tab pos="3497263" algn="l"/>
              </a:tabLst>
            </a:pPr>
            <a:r>
              <a:rPr lang="en-US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Research </a:t>
            </a:r>
            <a:r>
              <a:rPr lang="en-US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Program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1088" y="3284984"/>
            <a:ext cx="4091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Trends of modern sciences</a:t>
            </a:r>
            <a:endParaRPr lang="ru-RU" sz="2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Scientific traditions</a:t>
            </a:r>
            <a:endParaRPr lang="ru-RU" sz="2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7" y="2852936"/>
            <a:ext cx="2317065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17670" r="17750" b="19405"/>
          <a:stretch/>
        </p:blipFill>
        <p:spPr>
          <a:xfrm>
            <a:off x="179512" y="2887120"/>
            <a:ext cx="2364084" cy="304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78"/>
          <p:cNvGrpSpPr>
            <a:grpSpLocks/>
          </p:cNvGrpSpPr>
          <p:nvPr/>
        </p:nvGrpSpPr>
        <p:grpSpPr bwMode="auto">
          <a:xfrm>
            <a:off x="395288" y="115888"/>
            <a:ext cx="8347075" cy="942975"/>
            <a:chOff x="158" y="144"/>
            <a:chExt cx="5444" cy="650"/>
          </a:xfrm>
        </p:grpSpPr>
        <p:sp>
          <p:nvSpPr>
            <p:cNvPr id="22536" name="TextBox 5"/>
            <p:cNvSpPr txBox="1">
              <a:spLocks noChangeArrowheads="1"/>
            </p:cNvSpPr>
            <p:nvPr/>
          </p:nvSpPr>
          <p:spPr bwMode="auto">
            <a:xfrm>
              <a:off x="2880" y="511"/>
              <a:ext cx="272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1200" b="1" dirty="0">
                  <a:solidFill>
                    <a:srgbClr val="005BA1"/>
                  </a:solidFill>
                  <a:latin typeface="PragmaticaC"/>
                </a:rPr>
                <a:t>PETERSBURG</a:t>
              </a:r>
              <a:r>
                <a:rPr lang="ru-RU" altLang="ru-RU" sz="1200" b="1" dirty="0">
                  <a:solidFill>
                    <a:srgbClr val="005BA1"/>
                  </a:solidFill>
                  <a:latin typeface="PragmaticaC"/>
                </a:rPr>
                <a:t> </a:t>
              </a:r>
              <a:r>
                <a:rPr lang="de-DE" altLang="ru-RU" sz="1200" b="1" dirty="0">
                  <a:solidFill>
                    <a:srgbClr val="005BA1"/>
                  </a:solidFill>
                  <a:latin typeface="PragmaticaC"/>
                </a:rPr>
                <a:t> NUCLEAR PHYSICS   INSTITUTE</a:t>
              </a:r>
              <a:endParaRPr lang="ru-RU" altLang="ru-RU" sz="1200" b="1" dirty="0">
                <a:solidFill>
                  <a:srgbClr val="005BA1"/>
                </a:solidFill>
                <a:latin typeface="PragmaticaC"/>
              </a:endParaRPr>
            </a:p>
          </p:txBody>
        </p:sp>
        <p:pic>
          <p:nvPicPr>
            <p:cNvPr id="2253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482"/>
              <a:ext cx="17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TextBox 8"/>
            <p:cNvSpPr txBox="1">
              <a:spLocks noChangeArrowheads="1"/>
            </p:cNvSpPr>
            <p:nvPr/>
          </p:nvSpPr>
          <p:spPr bwMode="auto">
            <a:xfrm>
              <a:off x="3515" y="637"/>
              <a:ext cx="2087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r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baseline="30000" dirty="0">
                  <a:solidFill>
                    <a:srgbClr val="000000"/>
                  </a:solidFill>
                  <a:latin typeface="Calibri" pitchFamily="34" charset="0"/>
                </a:rPr>
                <a:t>Russia</a:t>
              </a:r>
              <a:r>
                <a:rPr lang="ru-RU" altLang="ru-RU" sz="1200" baseline="30000" dirty="0">
                  <a:solidFill>
                    <a:srgbClr val="000000"/>
                  </a:solidFill>
                  <a:latin typeface="Calibri" pitchFamily="34" charset="0"/>
                </a:rPr>
                <a:t>, 188300, </a:t>
              </a:r>
              <a:r>
                <a:rPr lang="en-US" altLang="ru-RU" sz="1200" baseline="30000" dirty="0">
                  <a:solidFill>
                    <a:srgbClr val="000000"/>
                  </a:solidFill>
                  <a:latin typeface="Calibri" pitchFamily="34" charset="0"/>
                </a:rPr>
                <a:t>Leningrad  District</a:t>
              </a:r>
              <a:r>
                <a:rPr lang="en-US" altLang="ru-RU" sz="12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ru-RU" altLang="ru-RU" sz="1200" baseline="30000" dirty="0">
                  <a:solidFill>
                    <a:srgbClr val="000000"/>
                  </a:solidFill>
                  <a:latin typeface="Calibri" pitchFamily="34" charset="0"/>
                </a:rPr>
                <a:t>,</a:t>
              </a:r>
              <a:r>
                <a:rPr lang="en-US" altLang="ru-RU" sz="1200" baseline="30000" dirty="0">
                  <a:solidFill>
                    <a:srgbClr val="000000"/>
                  </a:solidFill>
                  <a:latin typeface="Calibri" pitchFamily="34" charset="0"/>
                </a:rPr>
                <a:t> Gatchina, Orlova Roscha</a:t>
              </a:r>
              <a:endParaRPr lang="ru-RU" altLang="ru-RU" sz="1200" baseline="30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225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64"/>
              <a:ext cx="361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11" y="144"/>
              <a:ext cx="2429" cy="31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005BA1"/>
                  </a:solidFill>
                  <a:latin typeface="PragmaticaC" pitchFamily="82" charset="0"/>
                </a:rPr>
                <a:t>  </a:t>
              </a:r>
              <a:r>
                <a:rPr lang="en-US" sz="1200" dirty="0">
                  <a:solidFill>
                    <a:srgbClr val="005BA1"/>
                  </a:solidFill>
                  <a:latin typeface="PragmaticaC" pitchFamily="82" charset="0"/>
                </a:rPr>
                <a:t>NATIONAL RESEARCH CENTRE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spc="100" dirty="0">
                  <a:solidFill>
                    <a:srgbClr val="005BA1"/>
                  </a:solidFill>
                  <a:latin typeface="PragmaticaC" pitchFamily="82" charset="0"/>
                </a:rPr>
                <a:t>«</a:t>
              </a:r>
              <a:r>
                <a:rPr lang="en-US" b="1" spc="100" dirty="0">
                  <a:solidFill>
                    <a:srgbClr val="005BA1"/>
                  </a:solidFill>
                  <a:latin typeface="PragmaticaC" pitchFamily="82" charset="0"/>
                </a:rPr>
                <a:t>KURCHATOV INSTITUTE</a:t>
              </a:r>
              <a:r>
                <a:rPr lang="ru-RU" b="1" spc="100" dirty="0">
                  <a:solidFill>
                    <a:srgbClr val="005BA1"/>
                  </a:solidFill>
                  <a:latin typeface="PragmaticaC" pitchFamily="82" charset="0"/>
                </a:rPr>
                <a:t>»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67" y="447"/>
              <a:ext cx="503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-57434" y="737526"/>
            <a:ext cx="9252520" cy="1143000"/>
          </a:xfrm>
        </p:spPr>
        <p:txBody>
          <a:bodyPr anchor="ctr">
            <a:noAutofit/>
          </a:bodyPr>
          <a:lstStyle/>
          <a:p>
            <a:pPr algn="ctr"/>
            <a:r>
              <a:rPr lang="de-DE" sz="2800" b="1" smtClean="0">
                <a:latin typeface="Comic Sans MS" panose="030F0702030302020204" pitchFamily="66" charset="0"/>
              </a:rPr>
              <a:t>Experimental Stations for Condensed Matter</a:t>
            </a:r>
            <a:endParaRPr lang="de-DE" sz="28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E:\Work3\Collection\2014.12.29 - ПИК\IMG_20141229_104404.jpg"/>
          <p:cNvPicPr>
            <a:picLocks noChangeAspect="1" noChangeArrowheads="1"/>
          </p:cNvPicPr>
          <p:nvPr/>
        </p:nvPicPr>
        <p:blipFill>
          <a:blip r:embed="rId4" cstate="print"/>
          <a:srcRect t="18334" b="4999"/>
          <a:stretch>
            <a:fillRect/>
          </a:stretch>
        </p:blipFill>
        <p:spPr bwMode="auto">
          <a:xfrm>
            <a:off x="4401445" y="1772816"/>
            <a:ext cx="4508300" cy="2592287"/>
          </a:xfrm>
          <a:prstGeom prst="rect">
            <a:avLst/>
          </a:prstGeom>
          <a:noFill/>
        </p:spPr>
      </p:pic>
      <p:pic>
        <p:nvPicPr>
          <p:cNvPr id="19" name="Picture 2" descr="H:\DCIM\Camera\PANO_20150115_16150801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302" y="4688901"/>
            <a:ext cx="5495144" cy="18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5539" r="1992"/>
          <a:stretch/>
        </p:blipFill>
        <p:spPr>
          <a:xfrm>
            <a:off x="531344" y="1772816"/>
            <a:ext cx="3515634" cy="239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796136" y="4688901"/>
            <a:ext cx="3127372" cy="208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47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https://europeanspallationsource.se/sites/default/files/ts_install_tunnels_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78581"/>
            <a:ext cx="3601244" cy="22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europeanspallationsource.se/sites/default/files/lab_3b_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12" y="2060848"/>
            <a:ext cx="3097188" cy="176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uropeanspallationsource.se/sites/default/files/styles/default/public/2s5d7199_620_0.jpg?itok=96VYPFK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" y="908720"/>
            <a:ext cx="6579556" cy="36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8529" y="22282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First neutrons: 2019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Experiments: 2023</a:t>
            </a:r>
            <a:endParaRPr lang="ru-RU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484" name="Picture 4" descr="https://europeanspallationsource.se/sites/default/files/cub_roof_6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8742"/>
            <a:ext cx="4069804" cy="19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europeanspallationsource.se/sites/default/files/h06_facade_6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09" y="116632"/>
            <a:ext cx="4318518" cy="13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1872208" cy="114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1872208" cy="114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5471" y="953823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The ESS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accelerator</a:t>
            </a:r>
            <a:r>
              <a:rPr lang="en-US" dirty="0">
                <a:latin typeface="Comic Sans MS" panose="030F0702030302020204" pitchFamily="66" charset="0"/>
              </a:rPr>
              <a:t> high level requirements are to provide a 2.86 </a:t>
            </a:r>
            <a:r>
              <a:rPr lang="en-US" dirty="0" err="1">
                <a:latin typeface="Comic Sans MS" panose="030F0702030302020204" pitchFamily="66" charset="0"/>
              </a:rPr>
              <a:t>ms</a:t>
            </a:r>
            <a:r>
              <a:rPr lang="en-US" dirty="0">
                <a:latin typeface="Comic Sans MS" panose="030F0702030302020204" pitchFamily="66" charset="0"/>
              </a:rPr>
              <a:t> long proton pulse at 2 GeV at repetition rate of 14 Hz. This represents 5 MW of average beam power with a 4% duty cycle on target.</a:t>
            </a:r>
          </a:p>
          <a:p>
            <a:pPr algn="ctr"/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https://europeanspallationsource.se/sites/default/files/monoli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31156"/>
            <a:ext cx="2592288" cy="30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1600" y="4354998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target station</a:t>
            </a:r>
            <a:r>
              <a:rPr lang="en-US" dirty="0" smtClean="0">
                <a:latin typeface="Comic Sans MS" panose="030F0702030302020204" pitchFamily="66" charset="0"/>
              </a:rPr>
              <a:t> is </a:t>
            </a:r>
            <a:r>
              <a:rPr lang="en-US" dirty="0" smtClean="0">
                <a:latin typeface="Comic Sans MS" panose="030F0702030302020204" pitchFamily="66" charset="0"/>
                <a:hlinkClick r:id="rId4"/>
              </a:rPr>
              <a:t>a </a:t>
            </a:r>
            <a:r>
              <a:rPr lang="en-US" dirty="0">
                <a:latin typeface="Comic Sans MS" panose="030F0702030302020204" pitchFamily="66" charset="0"/>
                <a:hlinkClick r:id="rId4"/>
              </a:rPr>
              <a:t>4-tonne helium-cooled tungsten wheel</a:t>
            </a:r>
            <a:r>
              <a:rPr lang="en-US" dirty="0">
                <a:latin typeface="Comic Sans MS" panose="030F0702030302020204" pitchFamily="66" charset="0"/>
              </a:rPr>
              <a:t>. The design of the target has a direct impact on the number of neutrons that can be generated, and is therefore of utmost importance for the future scientific capabilities of the ESS facility.</a:t>
            </a:r>
          </a:p>
        </p:txBody>
      </p:sp>
      <p:pic>
        <p:nvPicPr>
          <p:cNvPr id="37890" name="Picture 2" descr="https://europeanspallationsource.se/sites/default/files/styles/panorama/public/op_linac_c_0.jpg?itok=zh6zQoj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" y="2132856"/>
            <a:ext cx="9057456" cy="150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2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84784"/>
            <a:ext cx="9108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Dubna</a:t>
            </a:r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Neutron Source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of Forth Generation</a:t>
            </a:r>
            <a:endParaRPr lang="en-US" sz="3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221088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Future of IBR-2 reactor</a:t>
            </a:r>
            <a:endParaRPr lang="ru-RU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Concepts of a new neutron sources</a:t>
            </a:r>
            <a:endParaRPr lang="ru-RU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2"/>
          <a:stretch/>
        </p:blipFill>
        <p:spPr>
          <a:xfrm>
            <a:off x="1936620" y="1121107"/>
            <a:ext cx="5070764" cy="3901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460" y="980728"/>
            <a:ext cx="1800200" cy="100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3-d Generation IBR-2</a:t>
            </a:r>
            <a:endParaRPr lang="ru-RU" sz="16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3696" y="1698292"/>
            <a:ext cx="2520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LIU-30 was not </a:t>
            </a:r>
          </a:p>
          <a:p>
            <a:r>
              <a:rPr lang="en-US" sz="14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realized</a:t>
            </a:r>
          </a:p>
          <a:p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1-st Generation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IBR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IBR +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microtron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2-nd Generation</a:t>
            </a:r>
          </a:p>
          <a:p>
            <a:r>
              <a:rPr lang="en-US" sz="14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IBR-30 </a:t>
            </a:r>
            <a:r>
              <a:rPr lang="en-US" sz="1400" b="1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stoped</a:t>
            </a:r>
            <a:r>
              <a:rPr lang="en-US" sz="14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in 2000</a:t>
            </a:r>
          </a:p>
          <a:p>
            <a:r>
              <a:rPr lang="en-US" sz="14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IREN under constr. limited parameters</a:t>
            </a:r>
            <a:endParaRPr lang="ru-RU" sz="1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849" y="5802773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Yu.N.Pepelyshev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A.F.Rogov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2016 (to be published): limit parameters of IBR-2,</a:t>
            </a:r>
            <a:endParaRPr lang="ru-RU" sz="14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286" y="5301208"/>
            <a:ext cx="7316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mic Sans MS" panose="030F0702030302020204" pitchFamily="66" charset="0"/>
              </a:rPr>
              <a:t>Resource of buildings and equipment – 2035 </a:t>
            </a:r>
            <a:r>
              <a:rPr lang="en-US" sz="1400" b="1" dirty="0" smtClean="0">
                <a:latin typeface="Comic Sans MS" panose="030F0702030302020204" pitchFamily="66" charset="0"/>
                <a:sym typeface="Symbol"/>
              </a:rPr>
              <a:t> a new building complex is needed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286" y="188640"/>
            <a:ext cx="875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 we need a new project of JINR neutron source?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8184" y="6237312"/>
            <a:ext cx="900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Safety Agency permission for IBR-2 concept is problematic 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 a new concept is needed</a:t>
            </a:r>
            <a:endParaRPr lang="ru-R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99" y="2028419"/>
            <a:ext cx="1950559" cy="26637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5717060"/>
            <a:ext cx="1851062" cy="6717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448" y="468372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Resource 2032</a:t>
            </a:r>
            <a:endParaRPr lang="ru-R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1" y="129605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PULSED Np-REACTOR (“NEPTUN”)</a:t>
            </a:r>
            <a:b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3140" y="1345782"/>
            <a:ext cx="6263063" cy="4027434"/>
            <a:chOff x="-108520" y="1455168"/>
            <a:chExt cx="6837667" cy="4396766"/>
          </a:xfrm>
        </p:grpSpPr>
        <p:sp>
          <p:nvSpPr>
            <p:cNvPr id="41" name="TextBox 40"/>
            <p:cNvSpPr txBox="1"/>
            <p:nvPr/>
          </p:nvSpPr>
          <p:spPr>
            <a:xfrm>
              <a:off x="4053457" y="548260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50 </a:t>
              </a:r>
              <a:r>
                <a:rPr lang="en-US" b="1" dirty="0" smtClean="0">
                  <a:solidFill>
                    <a:srgbClr val="C00000"/>
                  </a:solidFill>
                </a:rPr>
                <a:t>cm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2146924" y="3220286"/>
              <a:ext cx="167300" cy="35899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51723" y="1455168"/>
              <a:ext cx="628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 panose="030F0702030302020204" pitchFamily="66" charset="0"/>
                </a:rPr>
                <a:t>Ni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08520" y="4359900"/>
              <a:ext cx="1107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mic Sans MS" panose="030F0702030302020204" pitchFamily="66" charset="0"/>
                </a:rPr>
                <a:t>Be</a:t>
              </a:r>
              <a:r>
                <a:rPr lang="ru-RU" sz="2000" dirty="0" smtClean="0">
                  <a:latin typeface="Comic Sans MS" panose="030F0702030302020204" pitchFamily="66" charset="0"/>
                </a:rPr>
                <a:t> (</a:t>
              </a:r>
              <a:r>
                <a:rPr lang="en-US" sz="2000" dirty="0" smtClean="0">
                  <a:latin typeface="Comic Sans MS" panose="030F0702030302020204" pitchFamily="66" charset="0"/>
                </a:rPr>
                <a:t>Ni) 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cxnSp>
          <p:nvCxnSpPr>
            <p:cNvPr id="36" name="Прямая со стрелкой 35"/>
            <p:cNvCxnSpPr/>
            <p:nvPr/>
          </p:nvCxnSpPr>
          <p:spPr>
            <a:xfrm>
              <a:off x="3485330" y="5448665"/>
              <a:ext cx="1722562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 rot="16200000">
              <a:off x="6226867" y="2654944"/>
              <a:ext cx="690885" cy="31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C00000"/>
                  </a:solidFill>
                </a:rPr>
                <a:t>50 </a:t>
              </a:r>
              <a:r>
                <a:rPr lang="en-US" b="1" dirty="0">
                  <a:solidFill>
                    <a:srgbClr val="C00000"/>
                  </a:solidFill>
                </a:rPr>
                <a:t>c</a:t>
              </a:r>
              <a:r>
                <a:rPr lang="en-US" b="1" dirty="0" smtClean="0">
                  <a:solidFill>
                    <a:srgbClr val="C00000"/>
                  </a:solidFill>
                </a:rPr>
                <a:t>m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flipV="1">
              <a:off x="3613414" y="2414026"/>
              <a:ext cx="529756" cy="78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Цилиндр 4"/>
            <p:cNvSpPr/>
            <p:nvPr/>
          </p:nvSpPr>
          <p:spPr>
            <a:xfrm>
              <a:off x="1143120" y="3569025"/>
              <a:ext cx="1912007" cy="2164231"/>
            </a:xfrm>
            <a:prstGeom prst="can">
              <a:avLst>
                <a:gd name="adj" fmla="val 50000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" name="Куб 5"/>
            <p:cNvSpPr/>
            <p:nvPr/>
          </p:nvSpPr>
          <p:spPr>
            <a:xfrm>
              <a:off x="1907924" y="3486968"/>
              <a:ext cx="409716" cy="810304"/>
            </a:xfrm>
            <a:prstGeom prst="cube">
              <a:avLst>
                <a:gd name="adj" fmla="val 37655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 flipH="1" flipV="1">
              <a:off x="3539960" y="3712622"/>
              <a:ext cx="539459" cy="615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Овал 6"/>
            <p:cNvSpPr/>
            <p:nvPr/>
          </p:nvSpPr>
          <p:spPr>
            <a:xfrm>
              <a:off x="1160367" y="2870758"/>
              <a:ext cx="1781915" cy="1107758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621708" y="1745712"/>
              <a:ext cx="733878" cy="2634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845754" y="4767031"/>
              <a:ext cx="876771" cy="2089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365681" y="4521418"/>
              <a:ext cx="1165704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mic Sans MS" panose="030F0702030302020204" pitchFamily="66" charset="0"/>
                </a:rPr>
                <a:t>Np-core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>
              <a:off x="880246" y="3958790"/>
              <a:ext cx="1118255" cy="233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/>
            <p:cNvSpPr/>
            <p:nvPr/>
          </p:nvSpPr>
          <p:spPr>
            <a:xfrm>
              <a:off x="2030839" y="2399726"/>
              <a:ext cx="4028873" cy="11693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21307178">
              <a:off x="4386706" y="3445942"/>
              <a:ext cx="819432" cy="7614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2177654" y="2471525"/>
              <a:ext cx="3803530" cy="1015445"/>
            </a:xfrm>
            <a:prstGeom prst="ellipse">
              <a:avLst/>
            </a:prstGeom>
            <a:solidFill>
              <a:srgbClr val="F0FC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42" name="Прямая со стрелкой 41"/>
            <p:cNvCxnSpPr/>
            <p:nvPr/>
          </p:nvCxnSpPr>
          <p:spPr>
            <a:xfrm>
              <a:off x="6441115" y="1548122"/>
              <a:ext cx="0" cy="2527322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Цилиндр 70"/>
            <p:cNvSpPr/>
            <p:nvPr/>
          </p:nvSpPr>
          <p:spPr>
            <a:xfrm rot="5400000">
              <a:off x="3708922" y="2062851"/>
              <a:ext cx="367007" cy="774659"/>
            </a:xfrm>
            <a:prstGeom prst="can">
              <a:avLst>
                <a:gd name="adj" fmla="val 31538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Цилиндр 9"/>
            <p:cNvSpPr/>
            <p:nvPr/>
          </p:nvSpPr>
          <p:spPr>
            <a:xfrm>
              <a:off x="1607465" y="2543324"/>
              <a:ext cx="1017461" cy="1154769"/>
            </a:xfrm>
            <a:prstGeom prst="can">
              <a:avLst>
                <a:gd name="adj" fmla="val 48982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1" name="Цилиндр 10"/>
            <p:cNvSpPr/>
            <p:nvPr/>
          </p:nvSpPr>
          <p:spPr>
            <a:xfrm>
              <a:off x="1143120" y="1681734"/>
              <a:ext cx="1816408" cy="2277058"/>
            </a:xfrm>
            <a:prstGeom prst="can">
              <a:avLst>
                <a:gd name="adj" fmla="val 46320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53" name="Прямая со стрелкой 52"/>
            <p:cNvCxnSpPr/>
            <p:nvPr/>
          </p:nvCxnSpPr>
          <p:spPr>
            <a:xfrm flipH="1" flipV="1">
              <a:off x="2635345" y="3558767"/>
              <a:ext cx="1194655" cy="10474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346045" y="4082496"/>
              <a:ext cx="89800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mic Sans MS" panose="030F0702030302020204" pitchFamily="66" charset="0"/>
                </a:rPr>
                <a:t>cavity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cxnSp>
          <p:nvCxnSpPr>
            <p:cNvPr id="58" name="Прямая со стрелкой 57"/>
            <p:cNvCxnSpPr>
              <a:stCxn id="57" idx="0"/>
            </p:cNvCxnSpPr>
            <p:nvPr/>
          </p:nvCxnSpPr>
          <p:spPr>
            <a:xfrm flipH="1" flipV="1">
              <a:off x="4829952" y="3530172"/>
              <a:ext cx="965095" cy="5523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Прямоугольник 61"/>
            <p:cNvSpPr/>
            <p:nvPr/>
          </p:nvSpPr>
          <p:spPr>
            <a:xfrm>
              <a:off x="5071968" y="1790864"/>
              <a:ext cx="8755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Comic Sans MS" panose="030F0702030302020204" pitchFamily="66" charset="0"/>
                </a:rPr>
                <a:t>water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3086" y="3581346"/>
              <a:ext cx="8755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mic Sans MS" panose="030F0702030302020204" pitchFamily="66" charset="0"/>
                </a:rPr>
                <a:t>water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cxnSp>
          <p:nvCxnSpPr>
            <p:cNvPr id="66" name="Прямая со стрелкой 65"/>
            <p:cNvCxnSpPr>
              <a:stCxn id="62" idx="1"/>
            </p:cNvCxnSpPr>
            <p:nvPr/>
          </p:nvCxnSpPr>
          <p:spPr>
            <a:xfrm flipH="1">
              <a:off x="4747646" y="1990919"/>
              <a:ext cx="324322" cy="3985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Прямоугольник 69"/>
            <p:cNvSpPr/>
            <p:nvPr/>
          </p:nvSpPr>
          <p:spPr>
            <a:xfrm rot="861589">
              <a:off x="2290111" y="3258702"/>
              <a:ext cx="343056" cy="73571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632908" y="1842780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mic Sans MS" panose="030F0702030302020204" pitchFamily="66" charset="0"/>
                </a:rPr>
                <a:t>drive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6" y="29175"/>
            <a:ext cx="1812294" cy="201366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7283" y="6170939"/>
            <a:ext cx="5493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D3FA3"/>
                </a:solidFill>
                <a:latin typeface="Comic Sans MS" panose="030F0702030302020204" pitchFamily="66" charset="0"/>
              </a:rPr>
              <a:t>E.P.Shabalin</a:t>
            </a:r>
            <a:r>
              <a:rPr lang="en-US" sz="1400" b="1" dirty="0">
                <a:solidFill>
                  <a:srgbClr val="0D3FA3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 err="1">
                <a:solidFill>
                  <a:srgbClr val="0D3FA3"/>
                </a:solidFill>
                <a:latin typeface="Comic Sans MS" panose="030F0702030302020204" pitchFamily="66" charset="0"/>
              </a:rPr>
              <a:t>G.G.Kamyshev</a:t>
            </a:r>
            <a:r>
              <a:rPr lang="en-US" sz="1400" b="1" dirty="0">
                <a:solidFill>
                  <a:srgbClr val="0D3FA3"/>
                </a:solidFill>
                <a:latin typeface="Comic Sans MS" panose="030F0702030302020204" pitchFamily="66" charset="0"/>
              </a:rPr>
              <a:t>, A.D. </a:t>
            </a:r>
            <a:r>
              <a:rPr lang="en-US" sz="1400" b="1" dirty="0" err="1">
                <a:solidFill>
                  <a:srgbClr val="0D3FA3"/>
                </a:solidFill>
                <a:latin typeface="Comic Sans MS" panose="030F0702030302020204" pitchFamily="66" charset="0"/>
              </a:rPr>
              <a:t>Rogov</a:t>
            </a:r>
            <a:r>
              <a:rPr lang="en-US" sz="1400" b="1" dirty="0">
                <a:solidFill>
                  <a:srgbClr val="0D3FA3"/>
                </a:solidFill>
                <a:latin typeface="Comic Sans MS" panose="030F0702030302020204" pitchFamily="66" charset="0"/>
              </a:rPr>
              <a:t> (2016) to be publ.</a:t>
            </a:r>
            <a:endParaRPr lang="ru-RU" sz="1400" b="1" dirty="0"/>
          </a:p>
        </p:txBody>
      </p:sp>
      <p:pic>
        <p:nvPicPr>
          <p:cNvPr id="44" name="Рисунок 4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r="11325" b="10582"/>
          <a:stretch/>
        </p:blipFill>
        <p:spPr>
          <a:xfrm>
            <a:off x="5791351" y="4384061"/>
            <a:ext cx="3332859" cy="247394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482192" y="3732877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Computer model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4480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343" y="116632"/>
            <a:ext cx="6933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C</a:t>
            </a:r>
            <a:r>
              <a:rPr lang="en-US" sz="2400" b="1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ascade </a:t>
            </a:r>
            <a:r>
              <a:rPr lang="en-US" sz="3200" b="1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 b="1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ooster </a:t>
            </a:r>
            <a:r>
              <a:rPr lang="en-US" sz="3200" b="1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Ra</a:t>
            </a:r>
            <a:r>
              <a:rPr lang="en-US" sz="2400" b="1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zmnozhitel</a:t>
            </a:r>
            <a:r>
              <a:rPr lang="en-US" sz="2400" b="1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(multiplayer)</a:t>
            </a:r>
            <a:endParaRPr lang="ru-RU" sz="24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277" y="908720"/>
            <a:ext cx="5567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proton accelerator</a:t>
            </a:r>
            <a:r>
              <a:rPr lang="ru-RU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US" sz="16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8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neutron generating target + subcritical assembly</a:t>
            </a:r>
            <a:endParaRPr lang="ru-RU" sz="1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694" y="4959459"/>
            <a:ext cx="379430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Variants for Accelerator: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a) NICA: </a:t>
            </a:r>
            <a:r>
              <a:rPr lang="en-US" sz="1400" b="1" dirty="0" err="1" smtClean="0">
                <a:solidFill>
                  <a:srgbClr val="008000"/>
                </a:solidFill>
                <a:latin typeface="Comic Sans MS" panose="030F0702030302020204" pitchFamily="66" charset="0"/>
              </a:rPr>
              <a:t>Nuclotron</a:t>
            </a: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 + Booster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b) New SC Linear Accelerator</a:t>
            </a:r>
          </a:p>
          <a:p>
            <a:r>
              <a:rPr lang="en-US" sz="14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 (</a:t>
            </a:r>
            <a:r>
              <a:rPr lang="en-US" sz="1400" b="1" dirty="0" err="1" smtClean="0">
                <a:solidFill>
                  <a:srgbClr val="008000"/>
                </a:solidFill>
                <a:latin typeface="Comic Sans MS" panose="030F0702030302020204" pitchFamily="66" charset="0"/>
              </a:rPr>
              <a:t>Dolya</a:t>
            </a: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 S.N. (2015) JINR P9-2015-90)</a:t>
            </a:r>
            <a:endParaRPr lang="ru-RU" sz="14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75" y="928049"/>
            <a:ext cx="3312368" cy="663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"/>
          <a:stretch/>
        </p:blipFill>
        <p:spPr>
          <a:xfrm>
            <a:off x="7302827" y="458686"/>
            <a:ext cx="1841174" cy="122267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475655" y="2060848"/>
            <a:ext cx="6073503" cy="3010573"/>
            <a:chOff x="1475655" y="2362643"/>
            <a:chExt cx="6073503" cy="301057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5" y="2362643"/>
              <a:ext cx="6073503" cy="3010573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778499" y="4077072"/>
              <a:ext cx="2527742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04692" y="5410934"/>
            <a:ext cx="1069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Target</a:t>
            </a:r>
          </a:p>
          <a:p>
            <a:endParaRPr lang="en-US" sz="1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Station</a:t>
            </a:r>
            <a:endParaRPr lang="ru-RU" sz="16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5400000">
            <a:off x="4090992" y="5107528"/>
            <a:ext cx="432048" cy="99329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20323" y="3055197"/>
            <a:ext cx="10807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omic Sans MS" panose="030F0702030302020204" pitchFamily="66" charset="0"/>
              </a:rPr>
              <a:t>NICA</a:t>
            </a:r>
          </a:p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Complex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6425189"/>
            <a:ext cx="8109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Comic Sans MS" panose="030F0702030302020204" pitchFamily="66" charset="0"/>
              </a:rPr>
              <a:t>Aksenov</a:t>
            </a:r>
            <a:r>
              <a:rPr lang="en-US" sz="1400" b="1" dirty="0" smtClean="0">
                <a:latin typeface="Comic Sans MS" panose="030F0702030302020204" pitchFamily="66" charset="0"/>
              </a:rPr>
              <a:t> V.L., </a:t>
            </a:r>
            <a:r>
              <a:rPr lang="en-US" sz="1400" b="1" dirty="0" err="1" smtClean="0">
                <a:latin typeface="Comic Sans MS" panose="030F0702030302020204" pitchFamily="66" charset="0"/>
              </a:rPr>
              <a:t>Balagurov</a:t>
            </a:r>
            <a:r>
              <a:rPr lang="en-US" sz="1400" b="1" dirty="0" smtClean="0">
                <a:latin typeface="Comic Sans MS" panose="030F0702030302020204" pitchFamily="66" charset="0"/>
              </a:rPr>
              <a:t> A.M., </a:t>
            </a:r>
            <a:r>
              <a:rPr lang="en-US" sz="1400" b="1" dirty="0" err="1" smtClean="0">
                <a:latin typeface="Comic Sans MS" panose="030F0702030302020204" pitchFamily="66" charset="0"/>
              </a:rPr>
              <a:t>Pepelyshev</a:t>
            </a:r>
            <a:r>
              <a:rPr lang="en-US" sz="1400" b="1" dirty="0" smtClean="0">
                <a:latin typeface="Comic Sans MS" panose="030F0702030302020204" pitchFamily="66" charset="0"/>
              </a:rPr>
              <a:t> </a:t>
            </a:r>
            <a:r>
              <a:rPr lang="en-US" sz="1400" b="1" dirty="0" err="1" smtClean="0">
                <a:latin typeface="Comic Sans MS" panose="030F0702030302020204" pitchFamily="66" charset="0"/>
              </a:rPr>
              <a:t>Yu.N</a:t>
            </a:r>
            <a:r>
              <a:rPr lang="en-US" sz="1400" b="1" dirty="0" smtClean="0">
                <a:latin typeface="Comic Sans MS" panose="030F0702030302020204" pitchFamily="66" charset="0"/>
              </a:rPr>
              <a:t>., </a:t>
            </a:r>
            <a:r>
              <a:rPr lang="en-US" sz="1400" b="1" dirty="0" err="1" smtClean="0">
                <a:latin typeface="Comic Sans MS" panose="030F0702030302020204" pitchFamily="66" charset="0"/>
              </a:rPr>
              <a:t>Rogov</a:t>
            </a:r>
            <a:r>
              <a:rPr lang="en-US" sz="1400" b="1" dirty="0" smtClean="0">
                <a:latin typeface="Comic Sans MS" panose="030F0702030302020204" pitchFamily="66" charset="0"/>
              </a:rPr>
              <a:t> A.D. (2016) JINR P13-2016-49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5296" y="183376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COBRA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Рисунок 3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t="12819" r="11011" b="12728"/>
          <a:stretch/>
        </p:blipFill>
        <p:spPr bwMode="auto">
          <a:xfrm>
            <a:off x="5076056" y="3996347"/>
            <a:ext cx="3765476" cy="218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181271"/>
            <a:ext cx="9324528" cy="1080985"/>
          </a:xfrm>
          <a:prstGeom prst="rect">
            <a:avLst/>
          </a:prstGeom>
        </p:spPr>
        <p:txBody>
          <a:bodyPr vert="horz" wrap="square" lIns="0" tIns="278051" rIns="0" bIns="0" rtlCol="0">
            <a:spAutoFit/>
          </a:bodyPr>
          <a:lstStyle/>
          <a:p>
            <a:pPr marL="352425" algn="l">
              <a:lnSpc>
                <a:spcPct val="100000"/>
              </a:lnSpc>
            </a:pPr>
            <a:r>
              <a:rPr lang="en-US" sz="2600" b="1" i="0" spc="-20" dirty="0" err="1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Dubna</a:t>
            </a:r>
            <a:r>
              <a:rPr lang="en-US" sz="2600" b="1" i="0" spc="-20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 Neutron Source of forth generation (DNS-IV)</a:t>
            </a:r>
            <a:r>
              <a:rPr sz="2600" b="1" i="0" spc="-5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 </a:t>
            </a:r>
            <a:r>
              <a:rPr lang="en-US" sz="2600" b="1" i="0" spc="-5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/>
            </a:r>
            <a:br>
              <a:rPr lang="en-US" sz="2600" b="1" i="0" spc="-5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</a:br>
            <a:r>
              <a:rPr sz="2600" b="1" i="0" spc="-5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vs</a:t>
            </a:r>
            <a:r>
              <a:rPr sz="2600" b="1" i="0" dirty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. </a:t>
            </a:r>
            <a:r>
              <a:rPr sz="2600" b="1" i="0" spc="-20" dirty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othe</a:t>
            </a:r>
            <a:r>
              <a:rPr sz="2600" b="1" i="0" dirty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r </a:t>
            </a:r>
            <a:r>
              <a:rPr sz="2600" b="1" i="0" spc="-25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sou</a:t>
            </a:r>
            <a:r>
              <a:rPr sz="2600" b="1" i="0" spc="-15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r</a:t>
            </a:r>
            <a:r>
              <a:rPr sz="2600" b="1" i="0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ce</a:t>
            </a:r>
            <a:r>
              <a:rPr sz="2600" b="1" i="0" spc="-15" dirty="0" smtClean="0">
                <a:solidFill>
                  <a:srgbClr val="215968"/>
                </a:solidFill>
                <a:latin typeface="Comic Sans MS" panose="030F0702030302020204" pitchFamily="66" charset="0"/>
                <a:cs typeface="Calibri"/>
              </a:rPr>
              <a:t>s</a:t>
            </a:r>
            <a:endParaRPr sz="2600" dirty="0">
              <a:latin typeface="Comic Sans MS" panose="030F0702030302020204" pitchFamily="66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6217566"/>
            <a:ext cx="892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omic Sans MS" panose="030F0702030302020204" pitchFamily="66" charset="0"/>
              </a:rPr>
              <a:t>Shabalin</a:t>
            </a:r>
            <a:r>
              <a:rPr lang="en-US" sz="1400" b="1" dirty="0">
                <a:latin typeface="Comic Sans MS" panose="030F0702030302020204" pitchFamily="66" charset="0"/>
              </a:rPr>
              <a:t> E.P</a:t>
            </a:r>
            <a:r>
              <a:rPr lang="en-US" sz="1400" b="1" dirty="0" smtClean="0">
                <a:latin typeface="Comic Sans MS" panose="030F0702030302020204" pitchFamily="66" charset="0"/>
              </a:rPr>
              <a:t>., </a:t>
            </a:r>
            <a:r>
              <a:rPr lang="en-US" sz="1400" b="1" dirty="0" err="1">
                <a:latin typeface="Comic Sans MS" panose="030F0702030302020204" pitchFamily="66" charset="0"/>
              </a:rPr>
              <a:t>Rogov</a:t>
            </a:r>
            <a:r>
              <a:rPr lang="en-US" sz="1400" b="1" dirty="0">
                <a:latin typeface="Comic Sans MS" panose="030F0702030302020204" pitchFamily="66" charset="0"/>
              </a:rPr>
              <a:t> A.D., </a:t>
            </a:r>
            <a:r>
              <a:rPr lang="en-US" sz="1400" b="1" dirty="0" err="1">
                <a:latin typeface="Comic Sans MS" panose="030F0702030302020204" pitchFamily="66" charset="0"/>
              </a:rPr>
              <a:t>Komyshev</a:t>
            </a:r>
            <a:r>
              <a:rPr lang="en-US" sz="1400" b="1" dirty="0">
                <a:latin typeface="Comic Sans MS" panose="030F0702030302020204" pitchFamily="66" charset="0"/>
              </a:rPr>
              <a:t> G.G., </a:t>
            </a:r>
            <a:r>
              <a:rPr lang="en-US" sz="1400" b="1" dirty="0" err="1" smtClean="0">
                <a:latin typeface="Comic Sans MS" panose="030F0702030302020204" pitchFamily="66" charset="0"/>
              </a:rPr>
              <a:t>Ananiev</a:t>
            </a:r>
            <a:r>
              <a:rPr lang="en-US" sz="1400" b="1" dirty="0" smtClean="0">
                <a:latin typeface="Comic Sans MS" panose="030F0702030302020204" pitchFamily="66" charset="0"/>
              </a:rPr>
              <a:t> V.D</a:t>
            </a:r>
            <a:r>
              <a:rPr lang="en-US" sz="1400" b="1" dirty="0">
                <a:latin typeface="Comic Sans MS" panose="030F0702030302020204" pitchFamily="66" charset="0"/>
              </a:rPr>
              <a:t>., </a:t>
            </a:r>
            <a:r>
              <a:rPr lang="en-US" sz="1400" b="1" dirty="0" err="1">
                <a:latin typeface="Comic Sans MS" panose="030F0702030302020204" pitchFamily="66" charset="0"/>
              </a:rPr>
              <a:t>Aksenov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latin typeface="Comic Sans MS" panose="030F0702030302020204" pitchFamily="66" charset="0"/>
              </a:rPr>
              <a:t>V.L. (2016) JINR P3-2016-90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589240"/>
            <a:ext cx="8669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Single-pulse source brightness as a function of time at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wavelenght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of 1.5 A at ESS, ILL, SNS, J-PARC and ISIS Target Stations 1 and 2.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 each case, the thermal moderator with the highest peak brightness shown. (Source: ESS)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1560" y="1124744"/>
            <a:ext cx="6350732" cy="4406638"/>
            <a:chOff x="611560" y="1124744"/>
            <a:chExt cx="6350732" cy="440663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124744"/>
              <a:ext cx="6350732" cy="4406638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4644008" y="2083141"/>
              <a:ext cx="2088232" cy="1633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211960" y="1052736"/>
            <a:ext cx="216024" cy="41044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42581" y="1033572"/>
            <a:ext cx="79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DNS-IV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MW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8450" y="1268760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Brightness,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 10</a:t>
            </a:r>
            <a:r>
              <a:rPr lang="en-US" sz="14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14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1270399"/>
            <a:ext cx="10115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density,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aver.</a:t>
            </a:r>
            <a:endParaRPr lang="ru-RU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970" y="2063169"/>
            <a:ext cx="39595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IBR-2</a:t>
            </a:r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0.1                 58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10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MEu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ESS</a:t>
            </a:r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2                  75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MEu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PIK</a:t>
            </a:r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10                  10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MEu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DNS-IV	  130	        3                  800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4203268" y="1556792"/>
            <a:ext cx="0" cy="3600399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437509" y="1556792"/>
            <a:ext cx="0" cy="3600399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203268" y="1041847"/>
            <a:ext cx="0" cy="4320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437509" y="1041847"/>
            <a:ext cx="0" cy="4320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193664" y="1041847"/>
            <a:ext cx="2438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211960" y="5157191"/>
            <a:ext cx="2438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68716" y="908720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4225664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600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MEu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8340434" y="1254092"/>
            <a:ext cx="8461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density,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lang="ru-RU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590604"/>
            <a:ext cx="2300626" cy="3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>
            <a:spLocks noGrp="1"/>
          </p:cNvSpPr>
          <p:nvPr>
            <p:ph type="title"/>
          </p:nvPr>
        </p:nvSpPr>
        <p:spPr>
          <a:xfrm>
            <a:off x="2195736" y="44624"/>
            <a:ext cx="3744416" cy="810282"/>
          </a:xfrm>
          <a:prstGeom prst="rect">
            <a:avLst/>
          </a:prstGeom>
        </p:spPr>
        <p:txBody>
          <a:bodyPr vert="horz" wrap="square" lIns="0" tIns="373376" rIns="0" bIns="0" rtlCol="0">
            <a:spAutoFit/>
          </a:bodyPr>
          <a:lstStyle/>
          <a:p>
            <a:pPr marL="1209040" algn="l">
              <a:lnSpc>
                <a:spcPts val="3329"/>
              </a:lnSpc>
            </a:pPr>
            <a:r>
              <a:rPr lang="en-US" sz="3600" b="1" spc="-25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Conclusions</a:t>
            </a:r>
            <a:endParaRPr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268760"/>
            <a:ext cx="8640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"/>
            </a:pPr>
            <a:r>
              <a:rPr lang="en-US" sz="20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The use of neutrons in modern sciences is growing, they unique properties will be used for a long time</a:t>
            </a:r>
          </a:p>
          <a:p>
            <a:endParaRPr lang="en-US" sz="20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Symbol" panose="05050102010706020507" pitchFamily="18" charset="2"/>
              <a:buChar char=""/>
            </a:pPr>
            <a:endParaRPr lang="en-US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Symbol" panose="05050102010706020507" pitchFamily="18" charset="2"/>
              <a:buChar char=""/>
            </a:pPr>
            <a:r>
              <a:rPr lang="en-US" sz="2000" b="1" dirty="0" smtClean="0">
                <a:latin typeface="Comic Sans MS" panose="030F0702030302020204" pitchFamily="66" charset="0"/>
              </a:rPr>
              <a:t>The number of Neutron Sources is decreasing in the World contrary to increasing needs</a:t>
            </a:r>
          </a:p>
          <a:p>
            <a:pPr marL="342900" indent="-342900">
              <a:buFont typeface="Symbol" panose="05050102010706020507" pitchFamily="18" charset="2"/>
              <a:buChar char=""/>
            </a:pPr>
            <a:endParaRPr lang="en-US" sz="2000" b="1" dirty="0">
              <a:latin typeface="Comic Sans MS" panose="030F0702030302020204" pitchFamily="66" charset="0"/>
            </a:endParaRPr>
          </a:p>
          <a:p>
            <a:endParaRPr lang="en-US" sz="20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Symbol" panose="05050102010706020507" pitchFamily="18" charset="2"/>
              <a:buChar char=""/>
            </a:pPr>
            <a:r>
              <a:rPr lang="en-US" sz="2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The research </a:t>
            </a:r>
            <a:r>
              <a:rPr lang="en-US" sz="2000" b="1" dirty="0" err="1">
                <a:solidFill>
                  <a:srgbClr val="008000"/>
                </a:solidFill>
                <a:latin typeface="Comic Sans MS" panose="030F0702030302020204" pitchFamily="66" charset="0"/>
              </a:rPr>
              <a:t>programme</a:t>
            </a:r>
            <a:r>
              <a:rPr lang="en-US" sz="2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of the JINR in this field corresponds to the modern trends </a:t>
            </a:r>
            <a:r>
              <a:rPr lang="en-US" sz="20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completely</a:t>
            </a:r>
            <a:endParaRPr lang="en-US" sz="20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Symbol" panose="05050102010706020507" pitchFamily="18" charset="2"/>
              <a:buChar char=""/>
            </a:pPr>
            <a:endParaRPr lang="en-US" sz="2000" b="1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Symbol" panose="05050102010706020507" pitchFamily="18" charset="2"/>
              <a:buChar char=""/>
            </a:pP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FLNP asks the PAC to include the project “Developments of a concept for JINR’s new neutron source” to the theme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04-4-1105-2017/2019 (IBR-2)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2322029"/>
            <a:ext cx="8568952" cy="201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THANKS FOR YOUR ATTENTION !</a:t>
            </a:r>
            <a:endParaRPr 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1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Resize of Montage neu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3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91410"/>
            <a:ext cx="909161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7001" y="342900"/>
            <a:ext cx="3926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NEUTRON WORLD MAP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8838" y="2909888"/>
            <a:ext cx="723900" cy="376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FF0000"/>
                </a:solidFill>
              </a:rPr>
              <a:t>CMRR</a:t>
            </a:r>
          </a:p>
          <a:p>
            <a:pPr>
              <a:defRPr/>
            </a:pPr>
            <a:r>
              <a:rPr lang="en-US" sz="800" b="1" dirty="0">
                <a:solidFill>
                  <a:srgbClr val="FF0000"/>
                </a:solidFill>
              </a:rPr>
              <a:t>      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7655" name="TextBox 5"/>
          <p:cNvSpPr txBox="1">
            <a:spLocks noChangeArrowheads="1"/>
          </p:cNvSpPr>
          <p:nvPr/>
        </p:nvSpPr>
        <p:spPr bwMode="auto">
          <a:xfrm>
            <a:off x="6300788" y="2832100"/>
            <a:ext cx="293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</a:rPr>
              <a:t>.</a:t>
            </a:r>
            <a:endParaRPr lang="ru-RU" altLang="ru-RU" sz="2800" dirty="0"/>
          </a:p>
        </p:txBody>
      </p:sp>
      <p:sp>
        <p:nvSpPr>
          <p:cNvPr id="27656" name="object 4"/>
          <p:cNvSpPr>
            <a:spLocks noChangeArrowheads="1"/>
          </p:cNvSpPr>
          <p:nvPr/>
        </p:nvSpPr>
        <p:spPr bwMode="auto">
          <a:xfrm>
            <a:off x="7740650" y="30163"/>
            <a:ext cx="1042988" cy="10636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6021288"/>
            <a:ext cx="88543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5587"/>
            <a:ext cx="8784976" cy="52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ject 2"/>
          <p:cNvSpPr>
            <a:spLocks noChangeArrowheads="1"/>
          </p:cNvSpPr>
          <p:nvPr/>
        </p:nvSpPr>
        <p:spPr bwMode="auto">
          <a:xfrm>
            <a:off x="323528" y="1700213"/>
            <a:ext cx="6119812" cy="44021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>
              <a:latin typeface="Arial" charset="0"/>
            </a:endParaRPr>
          </a:p>
        </p:txBody>
      </p:sp>
      <p:sp>
        <p:nvSpPr>
          <p:cNvPr id="30723" name="object 3"/>
          <p:cNvSpPr>
            <a:spLocks noChangeArrowheads="1"/>
          </p:cNvSpPr>
          <p:nvPr/>
        </p:nvSpPr>
        <p:spPr bwMode="auto">
          <a:xfrm>
            <a:off x="3954140" y="2601913"/>
            <a:ext cx="1019175" cy="9810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>
              <a:latin typeface="Arial" charset="0"/>
            </a:endParaRPr>
          </a:p>
        </p:txBody>
      </p:sp>
      <p:sp>
        <p:nvSpPr>
          <p:cNvPr id="30724" name="object 4"/>
          <p:cNvSpPr>
            <a:spLocks noChangeArrowheads="1"/>
          </p:cNvSpPr>
          <p:nvPr/>
        </p:nvSpPr>
        <p:spPr bwMode="auto">
          <a:xfrm>
            <a:off x="3995415" y="2617788"/>
            <a:ext cx="935038" cy="9032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>
              <a:latin typeface="Arial" charset="0"/>
            </a:endParaRPr>
          </a:p>
        </p:txBody>
      </p:sp>
      <p:sp>
        <p:nvSpPr>
          <p:cNvPr id="30725" name="object 5"/>
          <p:cNvSpPr>
            <a:spLocks/>
          </p:cNvSpPr>
          <p:nvPr/>
        </p:nvSpPr>
        <p:spPr bwMode="auto">
          <a:xfrm>
            <a:off x="4068440" y="2708275"/>
            <a:ext cx="790575" cy="720725"/>
          </a:xfrm>
          <a:custGeom>
            <a:avLst/>
            <a:gdLst>
              <a:gd name="T0" fmla="*/ 0 w 791845"/>
              <a:gd name="T1" fmla="*/ 0 h 720089"/>
              <a:gd name="T2" fmla="*/ 173722 w 791845"/>
              <a:gd name="T3" fmla="*/ 0 h 720089"/>
              <a:gd name="T4" fmla="*/ 173722 w 791845"/>
              <a:gd name="T5" fmla="*/ 720984 h 720089"/>
              <a:gd name="T6" fmla="*/ 789145 w 791845"/>
              <a:gd name="T7" fmla="*/ 720984 h 7200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1845" h="720089">
                <a:moveTo>
                  <a:pt x="0" y="0"/>
                </a:moveTo>
                <a:lnTo>
                  <a:pt x="174281" y="0"/>
                </a:lnTo>
                <a:lnTo>
                  <a:pt x="174281" y="719712"/>
                </a:lnTo>
                <a:lnTo>
                  <a:pt x="791683" y="719712"/>
                </a:lnTo>
              </a:path>
            </a:pathLst>
          </a:custGeom>
          <a:noFill/>
          <a:ln w="32751">
            <a:solidFill>
              <a:srgbClr val="CD66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0726" name="object 6"/>
          <p:cNvSpPr>
            <a:spLocks noChangeArrowheads="1"/>
          </p:cNvSpPr>
          <p:nvPr/>
        </p:nvSpPr>
        <p:spPr bwMode="auto">
          <a:xfrm>
            <a:off x="4847903" y="3279775"/>
            <a:ext cx="1317625" cy="10636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>
              <a:latin typeface="Arial" charset="0"/>
            </a:endParaRPr>
          </a:p>
        </p:txBody>
      </p:sp>
      <p:sp>
        <p:nvSpPr>
          <p:cNvPr id="30727" name="object 7"/>
          <p:cNvSpPr>
            <a:spLocks noChangeArrowheads="1"/>
          </p:cNvSpPr>
          <p:nvPr/>
        </p:nvSpPr>
        <p:spPr bwMode="auto">
          <a:xfrm>
            <a:off x="4889178" y="3295650"/>
            <a:ext cx="1235075" cy="98583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>
              <a:latin typeface="Arial" charset="0"/>
            </a:endParaRPr>
          </a:p>
        </p:txBody>
      </p:sp>
      <p:sp>
        <p:nvSpPr>
          <p:cNvPr id="30728" name="object 8"/>
          <p:cNvSpPr>
            <a:spLocks/>
          </p:cNvSpPr>
          <p:nvPr/>
        </p:nvSpPr>
        <p:spPr bwMode="auto">
          <a:xfrm>
            <a:off x="5003478" y="3429000"/>
            <a:ext cx="1008062" cy="720725"/>
          </a:xfrm>
          <a:custGeom>
            <a:avLst/>
            <a:gdLst>
              <a:gd name="T0" fmla="*/ 0 w 1007745"/>
              <a:gd name="T1" fmla="*/ 0 h 720089"/>
              <a:gd name="T2" fmla="*/ 504116 w 1007745"/>
              <a:gd name="T3" fmla="*/ 0 h 720089"/>
              <a:gd name="T4" fmla="*/ 504116 w 1007745"/>
              <a:gd name="T5" fmla="*/ 720984 h 720089"/>
              <a:gd name="T6" fmla="*/ 1008232 w 1007745"/>
              <a:gd name="T7" fmla="*/ 720984 h 7200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7745" h="720089">
                <a:moveTo>
                  <a:pt x="0" y="0"/>
                </a:moveTo>
                <a:lnTo>
                  <a:pt x="503799" y="0"/>
                </a:lnTo>
                <a:lnTo>
                  <a:pt x="503799" y="719712"/>
                </a:lnTo>
                <a:lnTo>
                  <a:pt x="1007598" y="719712"/>
                </a:lnTo>
              </a:path>
            </a:pathLst>
          </a:custGeom>
          <a:noFill/>
          <a:ln w="32751">
            <a:solidFill>
              <a:srgbClr val="CD66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0729" name="object 9"/>
          <p:cNvSpPr>
            <a:spLocks/>
          </p:cNvSpPr>
          <p:nvPr/>
        </p:nvSpPr>
        <p:spPr bwMode="auto">
          <a:xfrm>
            <a:off x="1618928" y="4149725"/>
            <a:ext cx="3168650" cy="646113"/>
          </a:xfrm>
          <a:custGeom>
            <a:avLst/>
            <a:gdLst>
              <a:gd name="T0" fmla="*/ 0 w 3168650"/>
              <a:gd name="T1" fmla="*/ 0 h 646429"/>
              <a:gd name="T2" fmla="*/ 3168357 w 3168650"/>
              <a:gd name="T3" fmla="*/ 0 h 646429"/>
              <a:gd name="T4" fmla="*/ 3168357 w 3168650"/>
              <a:gd name="T5" fmla="*/ 645696 h 646429"/>
              <a:gd name="T6" fmla="*/ 0 w 3168650"/>
              <a:gd name="T7" fmla="*/ 645696 h 646429"/>
              <a:gd name="T8" fmla="*/ 0 w 3168650"/>
              <a:gd name="T9" fmla="*/ 0 h 646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0" h="646429">
                <a:moveTo>
                  <a:pt x="0" y="0"/>
                </a:moveTo>
                <a:lnTo>
                  <a:pt x="3168357" y="0"/>
                </a:lnTo>
                <a:lnTo>
                  <a:pt x="3168357" y="646328"/>
                </a:lnTo>
                <a:lnTo>
                  <a:pt x="0" y="646328"/>
                </a:lnTo>
                <a:lnTo>
                  <a:pt x="0" y="0"/>
                </a:lnTo>
                <a:close/>
              </a:path>
            </a:pathLst>
          </a:custGeom>
          <a:solidFill>
            <a:srgbClr val="937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0730" name="object 10"/>
          <p:cNvSpPr>
            <a:spLocks/>
          </p:cNvSpPr>
          <p:nvPr/>
        </p:nvSpPr>
        <p:spPr bwMode="auto">
          <a:xfrm>
            <a:off x="1618928" y="4149725"/>
            <a:ext cx="3167062" cy="646113"/>
          </a:xfrm>
          <a:custGeom>
            <a:avLst/>
            <a:gdLst>
              <a:gd name="T0" fmla="*/ 0 w 3166745"/>
              <a:gd name="T1" fmla="*/ 0 h 646429"/>
              <a:gd name="T2" fmla="*/ 3167370 w 3166745"/>
              <a:gd name="T3" fmla="*/ 0 h 646429"/>
              <a:gd name="T4" fmla="*/ 3167370 w 3166745"/>
              <a:gd name="T5" fmla="*/ 645369 h 646429"/>
              <a:gd name="T6" fmla="*/ 0 w 3166745"/>
              <a:gd name="T7" fmla="*/ 645369 h 646429"/>
              <a:gd name="T8" fmla="*/ 0 w 3166745"/>
              <a:gd name="T9" fmla="*/ 0 h 646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6745" h="646429">
                <a:moveTo>
                  <a:pt x="0" y="0"/>
                </a:moveTo>
                <a:lnTo>
                  <a:pt x="3166736" y="0"/>
                </a:lnTo>
                <a:lnTo>
                  <a:pt x="3166736" y="646001"/>
                </a:lnTo>
                <a:lnTo>
                  <a:pt x="0" y="646001"/>
                </a:lnTo>
                <a:lnTo>
                  <a:pt x="0" y="0"/>
                </a:lnTo>
                <a:close/>
              </a:path>
            </a:pathLst>
          </a:custGeom>
          <a:noFill/>
          <a:ln w="25387">
            <a:solidFill>
              <a:srgbClr val="705B8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11" name="object 11"/>
          <p:cNvSpPr txBox="1"/>
          <p:nvPr/>
        </p:nvSpPr>
        <p:spPr>
          <a:xfrm>
            <a:off x="1711003" y="4194175"/>
            <a:ext cx="2986087" cy="571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 landscape!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02313" y="6283325"/>
            <a:ext cx="2994025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spc="-15" dirty="0">
                <a:latin typeface="Comic Sans MS" panose="030F0702030302020204" pitchFamily="66" charset="0"/>
                <a:cs typeface="Calibri"/>
              </a:rPr>
              <a:t>UK NS Roadmap b</a:t>
            </a:r>
            <a:r>
              <a:rPr sz="1600" spc="-10" dirty="0">
                <a:latin typeface="Comic Sans MS" panose="030F0702030302020204" pitchFamily="66" charset="0"/>
                <a:cs typeface="Calibri"/>
              </a:rPr>
              <a:t>y R.McGreevy</a:t>
            </a:r>
            <a:endParaRPr sz="1600" dirty="0">
              <a:latin typeface="Comic Sans MS" panose="030F0702030302020204" pitchFamily="66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512" y="234950"/>
            <a:ext cx="8856985" cy="71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73025" algn="ctr">
              <a:lnSpc>
                <a:spcPts val="2840"/>
              </a:lnSpc>
              <a:defRPr/>
            </a:pP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Europea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000" b="1" spc="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neutro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sz="2000" b="1" spc="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instrumen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sz="2000" b="1" spc="1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day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sz="2000" b="1" spc="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endParaRPr sz="20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lnSpc>
                <a:spcPts val="2840"/>
              </a:lnSpc>
              <a:defRPr/>
            </a:pP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(facilit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</a:t>
            </a:r>
            <a:r>
              <a:rPr sz="2000" b="1" spc="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8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opera</a:t>
            </a:r>
            <a:r>
              <a:rPr lang="en-US" sz="2000" b="1" spc="8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tion</a:t>
            </a:r>
            <a:r>
              <a:rPr sz="2000" b="1" spc="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days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sz="2000" b="1" spc="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x</a:t>
            </a:r>
            <a:r>
              <a:rPr sz="20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(numbe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</a:t>
            </a:r>
            <a:r>
              <a:rPr sz="2000" b="1" spc="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sz="20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 </a:t>
            </a:r>
            <a:r>
              <a:rPr sz="2000" b="1" spc="7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opera</a:t>
            </a:r>
            <a:r>
              <a:rPr lang="en-US" sz="2000" b="1" spc="7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</a:t>
            </a:r>
            <a:r>
              <a:rPr sz="2000" b="1" spc="7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ona</a:t>
            </a:r>
            <a:r>
              <a:rPr sz="2000" b="1" spc="3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</a:t>
            </a:r>
            <a:r>
              <a:rPr sz="2000" b="1" spc="1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instruments</a:t>
            </a:r>
            <a:r>
              <a:rPr sz="2000" b="1" spc="-5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endParaRPr sz="20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734" name="object 13"/>
          <p:cNvSpPr txBox="1">
            <a:spLocks noChangeArrowheads="1"/>
          </p:cNvSpPr>
          <p:nvPr/>
        </p:nvSpPr>
        <p:spPr bwMode="auto">
          <a:xfrm>
            <a:off x="900113" y="1301750"/>
            <a:ext cx="7780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In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prac</a:t>
            </a:r>
            <a:r>
              <a:rPr lang="en-US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ti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ce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days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delivered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to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users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will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be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80-­‐85%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of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this</a:t>
            </a:r>
            <a:r>
              <a:rPr lang="ru-RU" altLang="ru-RU" sz="2000" dirty="0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omic Sans MS" panose="030F0702030302020204" pitchFamily="66" charset="0"/>
                <a:ea typeface="Calibri" pitchFamily="34" charset="0"/>
                <a:cs typeface="Calibri" pitchFamily="34" charset="0"/>
              </a:rPr>
              <a:t>value</a:t>
            </a:r>
            <a:endParaRPr lang="ru-RU" altLang="ru-RU" sz="2000" dirty="0">
              <a:latin typeface="Comic Sans MS" panose="030F0702030302020204" pitchFamily="66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90245" y="2416820"/>
            <a:ext cx="2653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Number of Neutron Instruments (Sources) is decreasing contrary to increasing needs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1619672" y="260350"/>
            <a:ext cx="6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NEW ADVANCED NEUTRON SOURCES</a:t>
            </a:r>
            <a:endParaRPr lang="ru-RU" alt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7" y="1124744"/>
            <a:ext cx="8659586" cy="532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0" t="17121" r="33259" b="9402"/>
          <a:stretch/>
        </p:blipFill>
        <p:spPr bwMode="auto">
          <a:xfrm>
            <a:off x="395536" y="1361544"/>
            <a:ext cx="2419203" cy="349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43608" y="-80181"/>
            <a:ext cx="7007452" cy="6777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Striping Neutron Source</a:t>
            </a:r>
            <a:endParaRPr lang="fr-FR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0753" y="1361544"/>
            <a:ext cx="6329779" cy="1805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Oppenheimer-Phillips process </a:t>
            </a:r>
            <a:r>
              <a:rPr 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(1935)</a:t>
            </a:r>
          </a:p>
          <a:p>
            <a:r>
              <a:rPr 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or </a:t>
            </a:r>
            <a:r>
              <a:rPr lang="en-US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strip reaction </a:t>
            </a:r>
            <a:r>
              <a:rPr 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ru-RU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000" dirty="0">
              <a:latin typeface="Comic Sans MS" panose="030F0702030302020204" pitchFamily="66" charset="0"/>
              <a:cs typeface="Arial" panose="020B0604020202020204" pitchFamily="34" charset="0"/>
              <a:hlinkClick r:id="rId3" tooltip="Deutero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baseline="30000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D + </a:t>
            </a:r>
            <a:r>
              <a:rPr lang="en-US" sz="2000" b="1" baseline="30000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X → </a:t>
            </a:r>
            <a:r>
              <a:rPr lang="en-US" sz="2000" b="1" baseline="30000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A+1</a:t>
            </a:r>
            <a:r>
              <a:rPr lang="en-US" sz="2000" b="1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X + </a:t>
            </a:r>
            <a:r>
              <a:rPr lang="en-US" sz="2000" b="1" baseline="30000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Comic Sans MS" panose="030F0702030302020204" pitchFamily="66" charset="0"/>
                <a:ea typeface="Calibri"/>
                <a:cs typeface="Arial" panose="020B0604020202020204" pitchFamily="34" charset="0"/>
              </a:rPr>
              <a:t>H</a:t>
            </a:r>
            <a:endParaRPr lang="ru-RU" sz="2000" b="1" dirty="0">
              <a:latin typeface="Comic Sans MS" panose="030F0702030302020204" pitchFamily="66" charset="0"/>
              <a:ea typeface="Calibri"/>
              <a:cs typeface="Arial" panose="020B0604020202020204" pitchFamily="34" charset="0"/>
            </a:endParaRPr>
          </a:p>
          <a:p>
            <a:pPr algn="ctr"/>
            <a:r>
              <a:rPr lang="en-US" sz="2000" u="sng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deuteron</a:t>
            </a:r>
            <a:r>
              <a:rPr 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-induced </a:t>
            </a:r>
            <a:r>
              <a:rPr lang="en-US" sz="2000" u="sng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nuclear reaction</a:t>
            </a:r>
            <a:endParaRPr lang="fr-FR" sz="2000" u="sng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85" y="3250157"/>
            <a:ext cx="39528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/>
          <p:nvPr/>
        </p:nvSpPr>
        <p:spPr>
          <a:xfrm>
            <a:off x="287030" y="5213518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Compact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Acceleratordriven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Neutron Source (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cANS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 –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Saclay</a:t>
            </a:r>
            <a:endParaRPr lang="en-US" sz="16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125 mA (d) 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 1 MW target (</a:t>
            </a:r>
            <a:r>
              <a:rPr lang="en-US" sz="1600" b="1" dirty="0" err="1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J.Knaster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 et al. Proc. IPAC 2013, 1090 (2013)</a:t>
            </a:r>
          </a:p>
          <a:p>
            <a:endParaRPr lang="en-US" sz="1600" b="1" dirty="0">
              <a:latin typeface="Comic Sans MS" panose="030F0702030302020204" pitchFamily="66" charset="0"/>
              <a:cs typeface="Arial" panose="020B0604020202020204" pitchFamily="34" charset="0"/>
              <a:sym typeface="Symbol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ESS Bilbao 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1 MW (</a:t>
            </a:r>
            <a:r>
              <a:rPr lang="en-US" sz="1600" b="1" dirty="0" err="1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I.Bustinduy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, </a:t>
            </a:r>
            <a:r>
              <a:rPr lang="en-US" sz="1600" b="1" dirty="0" err="1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F.J.Bermejo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 Phys. Procedia </a:t>
            </a:r>
            <a:r>
              <a:rPr lang="en-US" sz="1600" b="1" u="sng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60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, 157 (2014)</a:t>
            </a:r>
          </a:p>
          <a:p>
            <a:endParaRPr lang="fr-FR" sz="1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fr-FR" sz="1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030" y="597549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Possible approach for a new network of smaller to medium sized sources in Europe (complements ESS)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0763" y="4194335"/>
            <a:ext cx="622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Jülich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High Brilliance Neutron Source Project (HBS)</a:t>
            </a:r>
          </a:p>
          <a:p>
            <a:r>
              <a:rPr lang="fr-FR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Th.Br</a:t>
            </a:r>
            <a:r>
              <a:rPr lang="en-US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ückel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et al. </a:t>
            </a:r>
            <a:r>
              <a:rPr lang="en-US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Eur.Phys.J.Plus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(2016) </a:t>
            </a:r>
            <a:r>
              <a:rPr lang="en-US" sz="16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131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:19</a:t>
            </a:r>
          </a:p>
          <a:p>
            <a:r>
              <a:rPr lang="en-US" sz="1600" b="1" baseline="30000" dirty="0">
                <a:latin typeface="Comic Sans MS" panose="030F0702030302020204" pitchFamily="66" charset="0"/>
                <a:cs typeface="Arial" panose="020B0604020202020204" pitchFamily="34" charset="0"/>
              </a:rPr>
              <a:t>9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Be(d, n), 25 MeV, 100 mA D</a:t>
            </a:r>
            <a:r>
              <a:rPr lang="en-US" sz="1600" b="1" baseline="30000" dirty="0">
                <a:latin typeface="Comic Sans MS" panose="030F0702030302020204" pitchFamily="66" charset="0"/>
                <a:cs typeface="Arial" panose="020B0604020202020204" pitchFamily="34" charset="0"/>
              </a:rPr>
              <a:t>+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 100 kW target, pulse n10</a:t>
            </a:r>
            <a:r>
              <a:rPr lang="en-US" sz="1600" b="1" baseline="30000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16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 n/s, average 410</a:t>
            </a:r>
            <a:r>
              <a:rPr lang="en-US" sz="1600" b="1" baseline="30000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14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  <a:sym typeface="Symbol"/>
              </a:rPr>
              <a:t> n/s</a:t>
            </a:r>
          </a:p>
          <a:p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52536" y="0"/>
            <a:ext cx="9001000" cy="800215"/>
          </a:xfrm>
          <a:prstGeom prst="rect">
            <a:avLst/>
          </a:prstGeom>
        </p:spPr>
        <p:txBody>
          <a:bodyPr vert="horz" wrap="square" lIns="0" tIns="373376" rIns="0" bIns="0" rtlCol="0">
            <a:spAutoFit/>
          </a:bodyPr>
          <a:lstStyle/>
          <a:p>
            <a:pPr marL="1209040" algn="l">
              <a:lnSpc>
                <a:spcPts val="3329"/>
              </a:lnSpc>
            </a:pPr>
            <a:r>
              <a:rPr sz="2800" b="1" spc="-25" dirty="0">
                <a:solidFill>
                  <a:srgbClr val="0000FF"/>
                </a:solidFill>
                <a:latin typeface="Comic Sans MS" panose="030F0702030302020204" pitchFamily="66" charset="0"/>
              </a:rPr>
              <a:t>Po</a:t>
            </a:r>
            <a:r>
              <a:rPr sz="2800" b="1" spc="-15" dirty="0">
                <a:solidFill>
                  <a:srgbClr val="0000FF"/>
                </a:solidFill>
                <a:latin typeface="Comic Sans MS" panose="030F0702030302020204" pitchFamily="66" charset="0"/>
              </a:rPr>
              <a:t>ss</a:t>
            </a:r>
            <a:r>
              <a:rPr sz="2800" b="1" spc="-10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sz="2800" b="1" spc="-25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r>
              <a:rPr sz="2800" b="1" spc="-15" dirty="0">
                <a:solidFill>
                  <a:srgbClr val="0000FF"/>
                </a:solidFill>
                <a:latin typeface="Comic Sans MS" panose="030F0702030302020204" pitchFamily="66" charset="0"/>
              </a:rPr>
              <a:t>le</a:t>
            </a:r>
            <a:r>
              <a:rPr sz="2800" b="1" spc="15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sz="2800" b="1" spc="-25" dirty="0">
                <a:solidFill>
                  <a:srgbClr val="0000FF"/>
                </a:solidFill>
                <a:latin typeface="Comic Sans MS" panose="030F0702030302020204" pitchFamily="66" charset="0"/>
              </a:rPr>
              <a:t>F</a:t>
            </a:r>
            <a:r>
              <a:rPr sz="2800" b="1" spc="-15" dirty="0">
                <a:solidFill>
                  <a:srgbClr val="0000FF"/>
                </a:solidFill>
                <a:latin typeface="Comic Sans MS" panose="030F0702030302020204" pitchFamily="66" charset="0"/>
              </a:rPr>
              <a:t>ac</a:t>
            </a:r>
            <a:r>
              <a:rPr sz="2800" b="1" spc="-10" dirty="0">
                <a:solidFill>
                  <a:srgbClr val="0000FF"/>
                </a:solidFill>
                <a:latin typeface="Comic Sans MS" panose="030F0702030302020204" pitchFamily="66" charset="0"/>
              </a:rPr>
              <a:t>ili</a:t>
            </a:r>
            <a:r>
              <a:rPr sz="2800" b="1" spc="-5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sz="2800" b="1" spc="-20" dirty="0">
                <a:solidFill>
                  <a:srgbClr val="0000FF"/>
                </a:solidFill>
                <a:latin typeface="Comic Sans MS" panose="030F0702030302020204" pitchFamily="66" charset="0"/>
              </a:rPr>
              <a:t>y</a:t>
            </a:r>
            <a:r>
              <a:rPr sz="2800" b="1" spc="5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sz="2800" b="1" spc="-3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sz="2800" b="1" spc="-15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sz="2800" b="1" spc="-55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</a:t>
            </a:r>
            <a:r>
              <a:rPr sz="2800" b="1" spc="-25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ou</a:t>
            </a:r>
            <a:r>
              <a:rPr sz="2800" b="1" spc="-1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sz="2800" b="1" spc="-1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spc="-1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for Booster System</a:t>
            </a:r>
            <a:endParaRPr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8143" y="1092360"/>
            <a:ext cx="859536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340" indent="-167640">
              <a:lnSpc>
                <a:spcPct val="100000"/>
              </a:lnSpc>
              <a:buClr>
                <a:srgbClr val="660033"/>
              </a:buClr>
              <a:buFont typeface="Arial"/>
              <a:buChar char="•"/>
              <a:tabLst>
                <a:tab pos="180340" algn="l"/>
              </a:tabLst>
            </a:pP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i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nno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v</a:t>
            </a:r>
            <a:r>
              <a:rPr sz="1600" spc="-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ti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ve</a:t>
            </a:r>
            <a:r>
              <a:rPr sz="1600" spc="2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app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oa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ch</a:t>
            </a:r>
            <a:r>
              <a:rPr sz="1600" spc="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f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 a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no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v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l</a:t>
            </a:r>
            <a:r>
              <a:rPr sz="1600" spc="1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spc="-2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y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p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1600" spc="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f</a:t>
            </a:r>
            <a:r>
              <a:rPr sz="1600" spc="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neu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tr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n</a:t>
            </a:r>
            <a:r>
              <a:rPr sz="1600" spc="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f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ilit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y</a:t>
            </a:r>
            <a:endParaRPr sz="1600" dirty="0">
              <a:latin typeface="Comic Sans MS" panose="030F0702030302020204" pitchFamily="66" charset="0"/>
              <a:cs typeface="Arial"/>
            </a:endParaRPr>
          </a:p>
          <a:p>
            <a:pPr marL="180340" indent="-167640">
              <a:lnSpc>
                <a:spcPct val="100000"/>
              </a:lnSpc>
              <a:buClr>
                <a:srgbClr val="660033"/>
              </a:buClr>
              <a:buFont typeface="Arial"/>
              <a:buChar char="•"/>
              <a:tabLst>
                <a:tab pos="180340" algn="l"/>
              </a:tabLst>
            </a:pP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ded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i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</a:t>
            </a:r>
            <a:r>
              <a:rPr sz="1600" spc="-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d</a:t>
            </a:r>
            <a:r>
              <a:rPr sz="1600" spc="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ge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spc="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spc="-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ti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on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 </a:t>
            </a:r>
            <a:r>
              <a:rPr sz="1600" spc="-4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w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it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h</a:t>
            </a:r>
            <a:r>
              <a:rPr sz="1600" spc="3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pu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l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se</a:t>
            </a:r>
            <a:r>
              <a:rPr sz="1600" spc="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u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u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 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adap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d</a:t>
            </a:r>
            <a:r>
              <a:rPr sz="1600" spc="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</a:t>
            </a:r>
            <a:r>
              <a:rPr sz="1600" spc="-1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pe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ifi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</a:t>
            </a:r>
            <a:r>
              <a:rPr sz="1600" spc="1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i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n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u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m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en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ts</a:t>
            </a:r>
            <a:endParaRPr sz="1600" dirty="0">
              <a:latin typeface="Comic Sans MS" panose="030F0702030302020204" pitchFamily="66" charset="0"/>
              <a:cs typeface="Arial"/>
            </a:endParaRPr>
          </a:p>
          <a:p>
            <a:pPr marL="180340" indent="-167640">
              <a:lnSpc>
                <a:spcPct val="100000"/>
              </a:lnSpc>
              <a:buClr>
                <a:srgbClr val="660033"/>
              </a:buClr>
              <a:buFont typeface="Arial"/>
              <a:buChar char="•"/>
              <a:tabLst>
                <a:tab pos="180340" algn="l"/>
              </a:tabLst>
            </a:pPr>
            <a:r>
              <a:rPr lang="en-US" sz="1600" spc="-5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high</a:t>
            </a:r>
            <a:r>
              <a:rPr sz="1600" spc="10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nu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l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ea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1600" spc="1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600" spc="-5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safety</a:t>
            </a:r>
            <a:r>
              <a:rPr sz="1600" spc="20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an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d</a:t>
            </a:r>
            <a:r>
              <a:rPr sz="1600" spc="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l</a:t>
            </a:r>
            <a:r>
              <a:rPr sz="1600" spc="-2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ti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v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l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y</a:t>
            </a:r>
            <a:r>
              <a:rPr sz="1600" spc="1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-5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l</a:t>
            </a:r>
            <a:r>
              <a:rPr sz="1600" spc="-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</a:t>
            </a:r>
            <a:r>
              <a:rPr sz="160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w</a:t>
            </a:r>
            <a:r>
              <a:rPr sz="1600" spc="10" dirty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c</a:t>
            </a:r>
            <a:r>
              <a:rPr sz="1600" spc="-10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o</a:t>
            </a:r>
            <a:r>
              <a:rPr sz="1600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s</a:t>
            </a:r>
            <a:r>
              <a:rPr sz="1600" spc="-5" dirty="0" smtClean="0">
                <a:solidFill>
                  <a:srgbClr val="660033"/>
                </a:solidFill>
                <a:latin typeface="Comic Sans MS" panose="030F0702030302020204" pitchFamily="66" charset="0"/>
                <a:cs typeface="Arial"/>
              </a:rPr>
              <a:t>t</a:t>
            </a:r>
            <a:endParaRPr lang="en-US" sz="1600" spc="-5" dirty="0" smtClean="0">
              <a:solidFill>
                <a:srgbClr val="660033"/>
              </a:solidFill>
              <a:latin typeface="Comic Sans MS" panose="030F0702030302020204" pitchFamily="66" charset="0"/>
              <a:cs typeface="Arial"/>
            </a:endParaRPr>
          </a:p>
          <a:p>
            <a:pPr marL="180340" indent="-167640">
              <a:lnSpc>
                <a:spcPct val="100000"/>
              </a:lnSpc>
              <a:buClr>
                <a:srgbClr val="008000"/>
              </a:buClr>
              <a:buFont typeface="Arial"/>
              <a:buChar char="•"/>
              <a:tabLst>
                <a:tab pos="180340" algn="l"/>
              </a:tabLst>
            </a:pPr>
            <a:r>
              <a:rPr lang="en-US" sz="1600" spc="-5" dirty="0" smtClean="0">
                <a:solidFill>
                  <a:srgbClr val="008000"/>
                </a:solidFill>
                <a:latin typeface="Comic Sans MS" panose="030F0702030302020204" pitchFamily="66" charset="0"/>
                <a:cs typeface="Arial"/>
              </a:rPr>
              <a:t>muons, isotopes, irradiation for biology and medicine</a:t>
            </a:r>
            <a:endParaRPr sz="1600" dirty="0">
              <a:solidFill>
                <a:srgbClr val="008000"/>
              </a:solidFill>
              <a:latin typeface="Comic Sans MS" panose="030F0702030302020204" pitchFamily="66" charset="0"/>
              <a:cs typeface="Arial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21347" y="2276872"/>
            <a:ext cx="7239086" cy="3597704"/>
            <a:chOff x="1221347" y="2276872"/>
            <a:chExt cx="7239086" cy="3597704"/>
          </a:xfrm>
        </p:grpSpPr>
        <p:sp>
          <p:nvSpPr>
            <p:cNvPr id="6" name="object 6"/>
            <p:cNvSpPr/>
            <p:nvPr/>
          </p:nvSpPr>
          <p:spPr>
            <a:xfrm>
              <a:off x="1221347" y="2276872"/>
              <a:ext cx="7239086" cy="35977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1880" y="2996952"/>
              <a:ext cx="1492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ultracold</a:t>
              </a:r>
              <a:r>
                <a:rPr lang="en-US" sz="1200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beamline</a:t>
              </a:r>
              <a:endParaRPr lang="ru-RU" sz="12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84404" y="3704330"/>
              <a:ext cx="13437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 cold beamline</a:t>
              </a:r>
              <a:endParaRPr lang="ru-RU" sz="12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20406" y="4987538"/>
              <a:ext cx="15718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 thermal beamline</a:t>
              </a:r>
              <a:endParaRPr lang="ru-RU" sz="12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7544" y="6021288"/>
            <a:ext cx="8295778" cy="42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5557838" algn="l"/>
              </a:tabLst>
            </a:pPr>
            <a:r>
              <a:rPr lang="en-US" sz="1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Idea from </a:t>
            </a:r>
            <a:r>
              <a:rPr lang="en-US" sz="16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Th.Brückel</a:t>
            </a:r>
            <a:r>
              <a:rPr lang="en-US" sz="1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et al. Eur. Phys. J. Plus (2016) 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131</a:t>
            </a:r>
            <a:r>
              <a:rPr lang="en-US" sz="1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: 19</a:t>
            </a:r>
            <a:endParaRPr lang="ru-RU" sz="16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38"/>
          <p:cNvPicPr>
            <a:picLocks noChangeAspect="1" noChangeArrowheads="1"/>
          </p:cNvPicPr>
          <p:nvPr/>
        </p:nvPicPr>
        <p:blipFill rotWithShape="1">
          <a:blip r:embed="rId3" cstate="print"/>
          <a:srcRect l="3277"/>
          <a:stretch/>
        </p:blipFill>
        <p:spPr bwMode="auto">
          <a:xfrm>
            <a:off x="303217" y="813061"/>
            <a:ext cx="4734663" cy="32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50234" y="188838"/>
            <a:ext cx="88557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High Resolution Fourier Diffractometer (HRFD) </a:t>
            </a:r>
            <a:r>
              <a:rPr lang="en-GB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at IBR-2</a:t>
            </a:r>
            <a:endParaRPr lang="ru-RU" sz="2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1564" y="741053"/>
            <a:ext cx="3744416" cy="149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Put into operation in 1994 </a:t>
            </a:r>
            <a:b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 collaboration between: </a:t>
            </a:r>
          </a:p>
          <a:p>
            <a:pPr>
              <a:lnSpc>
                <a:spcPct val="114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FLNP (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Dubna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), PNPI (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Gatchina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), VTT (Espoo),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IzfP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Drezden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 </a:t>
            </a:r>
            <a:endParaRPr lang="ru-RU" sz="1600" b="1" dirty="0" smtClean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endParaRPr lang="ru-RU" sz="1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1988840"/>
            <a:ext cx="2736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Advantages</a:t>
            </a: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very high resolution, 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very short flight path, 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no pulse overlapping</a:t>
            </a:r>
            <a:endParaRPr lang="ru-RU" sz="1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18" descr="HRFD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13169" y="5627036"/>
            <a:ext cx="1813317" cy="3077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1400" b="1" dirty="0">
                <a:solidFill>
                  <a:srgbClr val="1903BD"/>
                </a:solidFill>
                <a:latin typeface="Comic Sans MS" panose="030F0702030302020204" pitchFamily="66" charset="0"/>
                <a:cs typeface="Times New Roman" pitchFamily="18" charset="0"/>
              </a:rPr>
              <a:t>Rotor (</a:t>
            </a:r>
            <a:r>
              <a:rPr lang="en-US" sz="1400" b="1" dirty="0">
                <a:solidFill>
                  <a:srgbClr val="1903BD"/>
                </a:solidFill>
                <a:latin typeface="Comic Sans MS" panose="030F0702030302020204" pitchFamily="66" charset="0"/>
                <a:cs typeface="Times New Roman" pitchFamily="18" charset="0"/>
                <a:sym typeface="Symbol" pitchFamily="18" charset="2"/>
              </a:rPr>
              <a:t> = 50 cm)</a:t>
            </a:r>
            <a:endParaRPr lang="ru-RU" sz="1400" b="1" dirty="0">
              <a:solidFill>
                <a:srgbClr val="1903BD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1357290" y="5072074"/>
            <a:ext cx="2571768" cy="785818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378709" y="3645024"/>
            <a:ext cx="838691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903BD"/>
                </a:solidFill>
                <a:latin typeface="Comic Sans MS" panose="030F0702030302020204" pitchFamily="66" charset="0"/>
                <a:cs typeface="Times New Roman" pitchFamily="18" charset="0"/>
              </a:rPr>
              <a:t>0.7 mm</a:t>
            </a:r>
          </a:p>
          <a:p>
            <a:pPr algn="ctr"/>
            <a:r>
              <a:rPr lang="en-US" sz="1400" b="1" dirty="0" smtClean="0">
                <a:solidFill>
                  <a:srgbClr val="1903BD"/>
                </a:solidFill>
                <a:latin typeface="Comic Sans MS" panose="030F0702030302020204" pitchFamily="66" charset="0"/>
                <a:cs typeface="Times New Roman" pitchFamily="18" charset="0"/>
              </a:rPr>
              <a:t>slits</a:t>
            </a:r>
            <a:endParaRPr lang="ru-RU" sz="1400" b="1" dirty="0">
              <a:solidFill>
                <a:srgbClr val="1903BD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rot="10800000" flipV="1">
            <a:off x="7201717" y="4055065"/>
            <a:ext cx="357190" cy="214314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150749" y="4716978"/>
            <a:ext cx="1420581" cy="584775"/>
          </a:xfrm>
          <a:prstGeom prst="rect">
            <a:avLst/>
          </a:prstGeom>
          <a:noFill/>
          <a:ln w="1905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Fast Fourier</a:t>
            </a:r>
          </a:p>
          <a:p>
            <a:pPr algn="ctr"/>
            <a:r>
              <a:rPr lang="en-US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chopper</a:t>
            </a:r>
            <a:endParaRPr lang="ru-RU" sz="1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021952" y="4281555"/>
            <a:ext cx="2550576" cy="2296200"/>
            <a:chOff x="6021952" y="4418948"/>
            <a:chExt cx="2550576" cy="2296200"/>
          </a:xfrm>
        </p:grpSpPr>
        <p:graphicFrame>
          <p:nvGraphicFramePr>
            <p:cNvPr id="1536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03400"/>
                </p:ext>
              </p:extLst>
            </p:nvPr>
          </p:nvGraphicFramePr>
          <p:xfrm>
            <a:off x="6021952" y="4418948"/>
            <a:ext cx="2550576" cy="229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5" name="CorelDRAW" r:id="rId5" imgW="4366440" imgH="7533360" progId="CorelDRAW.Graphic.13">
                    <p:embed/>
                  </p:oleObj>
                </mc:Choice>
                <mc:Fallback>
                  <p:oleObj name="CorelDRAW" r:id="rId5" imgW="4366440" imgH="7533360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47787"/>
                        <a:stretch>
                          <a:fillRect/>
                        </a:stretch>
                      </p:blipFill>
                      <p:spPr bwMode="auto">
                        <a:xfrm>
                          <a:off x="6021952" y="4418948"/>
                          <a:ext cx="2550576" cy="229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Прямоугольник 2"/>
            <p:cNvSpPr/>
            <p:nvPr/>
          </p:nvSpPr>
          <p:spPr>
            <a:xfrm>
              <a:off x="6084168" y="6237312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9872" y="6453336"/>
            <a:ext cx="5434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omic Sans MS" panose="030F0702030302020204" pitchFamily="66" charset="0"/>
              </a:rPr>
              <a:t>Aksenov</a:t>
            </a:r>
            <a:r>
              <a:rPr lang="en-US" sz="1200" b="1" dirty="0" smtClean="0">
                <a:latin typeface="Comic Sans MS" panose="030F0702030302020204" pitchFamily="66" charset="0"/>
              </a:rPr>
              <a:t> V.L.,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Balagurov</a:t>
            </a:r>
            <a:r>
              <a:rPr lang="en-US" sz="1200" b="1" dirty="0" smtClean="0">
                <a:latin typeface="Comic Sans MS" panose="030F0702030302020204" pitchFamily="66" charset="0"/>
              </a:rPr>
              <a:t> A.M. Physics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Uspechi</a:t>
            </a:r>
            <a:r>
              <a:rPr lang="en-US" sz="1200" b="1" dirty="0" smtClean="0">
                <a:latin typeface="Comic Sans MS" panose="030F0702030302020204" pitchFamily="66" charset="0"/>
              </a:rPr>
              <a:t> (2016) 186 (3) p. 293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876319" y="4179640"/>
            <a:ext cx="660758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903BD"/>
                </a:solidFill>
                <a:latin typeface="Comic Sans MS" panose="030F0702030302020204" pitchFamily="66" charset="0"/>
                <a:cs typeface="Times New Roman" pitchFamily="18" charset="0"/>
              </a:rPr>
              <a:t>Rotor</a:t>
            </a:r>
            <a:endParaRPr lang="ru-RU" sz="1400" b="1" dirty="0">
              <a:solidFill>
                <a:srgbClr val="1903BD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227777" y="4199021"/>
            <a:ext cx="760143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903BD"/>
                </a:solidFill>
                <a:latin typeface="Comic Sans MS" panose="030F0702030302020204" pitchFamily="66" charset="0"/>
                <a:cs typeface="Times New Roman" pitchFamily="18" charset="0"/>
              </a:rPr>
              <a:t>Stator</a:t>
            </a:r>
            <a:endParaRPr lang="ru-RU" sz="1400" b="1" dirty="0">
              <a:solidFill>
                <a:srgbClr val="1903BD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5715008" y="5077557"/>
            <a:ext cx="571504" cy="714380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789781" y="2111950"/>
            <a:ext cx="1439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TOF method in CMP was established in FLNP </a:t>
            </a:r>
            <a:b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1964</a:t>
            </a:r>
            <a:endParaRPr lang="ru-R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0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8" descr="Fig9b_col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7953" y="3387962"/>
            <a:ext cx="3112579" cy="261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Номер слайда 3"/>
          <p:cNvSpPr txBox="1">
            <a:spLocks noGrp="1"/>
          </p:cNvSpPr>
          <p:nvPr/>
        </p:nvSpPr>
        <p:spPr bwMode="auto">
          <a:xfrm>
            <a:off x="12346960" y="6391098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7881ECF-1137-49AF-AF7F-397B4042F25A}" type="slidenum">
              <a:rPr lang="ru-RU" sz="2400">
                <a:solidFill>
                  <a:srgbClr val="192449"/>
                </a:solidFill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sz="1400">
              <a:solidFill>
                <a:srgbClr val="192449"/>
              </a:solidFill>
              <a:cs typeface="Times New Roman" pitchFamily="18" charset="0"/>
            </a:endParaRPr>
          </a:p>
        </p:txBody>
      </p:sp>
      <p:sp>
        <p:nvSpPr>
          <p:cNvPr id="54275" name="Номер слайда 5"/>
          <p:cNvSpPr txBox="1">
            <a:spLocks noGrp="1"/>
          </p:cNvSpPr>
          <p:nvPr/>
        </p:nvSpPr>
        <p:spPr bwMode="auto">
          <a:xfrm>
            <a:off x="12346960" y="6391098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2401521-AAC7-4786-AC0B-3421EC09F61B}" type="slidenum">
              <a:rPr lang="ru-RU" sz="2400">
                <a:solidFill>
                  <a:srgbClr val="192449"/>
                </a:solidFill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sz="1400">
              <a:solidFill>
                <a:srgbClr val="192449"/>
              </a:solidFill>
              <a:cs typeface="Times New Roman" pitchFamily="18" charset="0"/>
            </a:endParaRPr>
          </a:p>
        </p:txBody>
      </p:sp>
      <p:pic>
        <p:nvPicPr>
          <p:cNvPr id="54279" name="Рисунок 6" descr="10Ah_cell_V"/>
          <p:cNvPicPr>
            <a:picLocks noChangeAspect="1" noChangeArrowheads="1"/>
          </p:cNvPicPr>
          <p:nvPr/>
        </p:nvPicPr>
        <p:blipFill>
          <a:blip r:embed="rId3"/>
          <a:srcRect t="6448"/>
          <a:stretch>
            <a:fillRect/>
          </a:stretch>
        </p:blipFill>
        <p:spPr bwMode="auto">
          <a:xfrm>
            <a:off x="251565" y="3176953"/>
            <a:ext cx="4860634" cy="270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 bwMode="auto">
          <a:xfrm flipH="1" flipV="1">
            <a:off x="4523121" y="4279904"/>
            <a:ext cx="1368720" cy="56265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Рисунок 8" descr="media/image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541" y="1052737"/>
            <a:ext cx="268998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4851" y="112091"/>
            <a:ext cx="6468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Real-time studies at IRB-2 reactor</a:t>
            </a:r>
            <a:endParaRPr lang="ru-RU" sz="28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65" y="5877189"/>
            <a:ext cx="7404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Evolution of neutron diffraction patterns of Li accumulator with LiFePO4+xV</a:t>
            </a:r>
          </a:p>
          <a:p>
            <a:r>
              <a:rPr lang="en-US" sz="15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working substance during three cycles of charging-discharging </a:t>
            </a:r>
            <a:endParaRPr lang="ru-RU" sz="15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Рисунок 6" descr="10ah_1cycl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4547" y="965046"/>
            <a:ext cx="3243172" cy="242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65" y="6437793"/>
            <a:ext cx="8756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Bobrikov</a:t>
            </a:r>
            <a:r>
              <a:rPr lang="en-US" sz="14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et al., Journal of Power Sources (2014), </a:t>
            </a:r>
            <a:r>
              <a:rPr lang="en-US" sz="1400" b="1" i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Bobrikov</a:t>
            </a:r>
            <a:r>
              <a:rPr lang="en-US" sz="14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et al., Electrochemistry (2017)</a:t>
            </a:r>
            <a:endParaRPr lang="ru-RU" sz="14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3176953"/>
            <a:ext cx="719935" cy="2556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3789040"/>
            <a:ext cx="288032" cy="360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26844" y="70955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dirty="0" err="1" smtClean="0">
                <a:latin typeface="Comic Sans MS" panose="030F0702030302020204" pitchFamily="66" charset="0"/>
              </a:rPr>
              <a:t>Balagurov</a:t>
            </a:r>
            <a:r>
              <a:rPr lang="en-US" dirty="0" smtClean="0">
                <a:latin typeface="Comic Sans MS" panose="030F0702030302020204" pitchFamily="66" charset="0"/>
              </a:rPr>
              <a:t> et al. 1986)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5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69" y="188640"/>
            <a:ext cx="9169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Current challenge: from soft matter to life matter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614" y="4705980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Solid Matter </a:t>
            </a:r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77988" y="3359042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Soft Matter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516216" y="3112657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Life Matter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30537" r="16759" b="11046"/>
          <a:stretch/>
        </p:blipFill>
        <p:spPr bwMode="auto">
          <a:xfrm>
            <a:off x="2949950" y="4869160"/>
            <a:ext cx="3096344" cy="155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Стрелка углом 61"/>
          <p:cNvSpPr/>
          <p:nvPr/>
        </p:nvSpPr>
        <p:spPr>
          <a:xfrm>
            <a:off x="2232588" y="3931741"/>
            <a:ext cx="933269" cy="721395"/>
          </a:xfrm>
          <a:prstGeom prst="ben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" name="Стрелка углом 62"/>
          <p:cNvSpPr/>
          <p:nvPr/>
        </p:nvSpPr>
        <p:spPr>
          <a:xfrm>
            <a:off x="5502908" y="3167390"/>
            <a:ext cx="933269" cy="721395"/>
          </a:xfrm>
          <a:prstGeom prst="ben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5796" y="3159747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mic Sans MS" panose="030F0702030302020204" pitchFamily="66" charset="0"/>
              </a:rPr>
              <a:t>Crystalline Solids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5796" y="1060248"/>
            <a:ext cx="2296358" cy="1905000"/>
            <a:chOff x="755576" y="1375549"/>
            <a:chExt cx="2296358" cy="1905000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0"/>
            <a:stretch/>
          </p:blipFill>
          <p:spPr>
            <a:xfrm>
              <a:off x="898216" y="1375549"/>
              <a:ext cx="2153718" cy="190500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755576" y="1391871"/>
              <a:ext cx="432048" cy="380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7407" y="3431785"/>
            <a:ext cx="1704313" cy="121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Amorphous Solids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Quasicrystals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Low Dimension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Structures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0163" y="4110869"/>
            <a:ext cx="2068195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neither simple liquids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nor crystalline solid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1682" y="3681794"/>
            <a:ext cx="2566728" cy="932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Nuclear Acids (DNA, RNA)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Proteins, Polysaccharides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latin typeface="Comic Sans MS" panose="030F0702030302020204" pitchFamily="66" charset="0"/>
              </a:rPr>
              <a:t>Membranes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9262" y="1196752"/>
            <a:ext cx="3024906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length scale intermediate between atomic size and macroscopic scales</a:t>
            </a:r>
          </a:p>
          <a:p>
            <a:endParaRPr lang="en-US" sz="1400" b="1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kinetics, self-assembly</a:t>
            </a:r>
          </a:p>
          <a:p>
            <a:endParaRPr lang="en-US" sz="1400" b="1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hierarchy</a:t>
            </a:r>
            <a:endParaRPr lang="ru-RU" sz="14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5229200"/>
            <a:ext cx="1489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="1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fluctuations</a:t>
            </a:r>
          </a:p>
          <a:p>
            <a:endParaRPr lang="en-US" sz="1400" b="1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relaxation</a:t>
            </a:r>
            <a:endParaRPr lang="ru-RU" sz="14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9094" y="4725144"/>
            <a:ext cx="3024906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long-living</a:t>
            </a:r>
            <a:r>
              <a:rPr lang="en-US" sz="1400" b="1" dirty="0">
                <a:solidFill>
                  <a:srgbClr val="008000"/>
                </a:solidFill>
                <a:latin typeface="Comic Sans MS" panose="030F0702030302020204" pitchFamily="66" charset="0"/>
              </a:rPr>
              <a:t>, slow-</a:t>
            </a:r>
            <a:r>
              <a:rPr lang="en-US" sz="1400" b="1" dirty="0" err="1">
                <a:solidFill>
                  <a:srgbClr val="008000"/>
                </a:solidFill>
                <a:latin typeface="Comic Sans MS" panose="030F0702030302020204" pitchFamily="66" charset="0"/>
              </a:rPr>
              <a:t>relaxating</a:t>
            </a:r>
            <a:r>
              <a:rPr lang="en-US" sz="14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structures</a:t>
            </a:r>
          </a:p>
          <a:p>
            <a:pPr>
              <a:lnSpc>
                <a:spcPct val="120000"/>
              </a:lnSpc>
            </a:pPr>
            <a:endParaRPr lang="ru-RU" sz="14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self-organization</a:t>
            </a:r>
          </a:p>
          <a:p>
            <a:endParaRPr lang="en-US" sz="1400" b="1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irreversibility</a:t>
            </a:r>
          </a:p>
          <a:p>
            <a:endParaRPr lang="en-US" sz="1400" b="1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89" y="1205078"/>
            <a:ext cx="2284068" cy="17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036050" cy="431800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Breaking the protein rules</a:t>
            </a:r>
          </a:p>
        </p:txBody>
      </p:sp>
      <p:pic>
        <p:nvPicPr>
          <p:cNvPr id="922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349500"/>
            <a:ext cx="2670175" cy="1169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60800"/>
            <a:ext cx="2686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708275"/>
            <a:ext cx="12239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349500"/>
            <a:ext cx="17272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250825" y="1989138"/>
            <a:ext cx="2736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dirty="0"/>
              <a:t>LOCK AND KEY 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3132138" y="3249612"/>
            <a:ext cx="2541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dirty="0"/>
              <a:t>FOLD AS YOU BIND </a:t>
            </a:r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6270212" y="1892331"/>
            <a:ext cx="23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dirty="0"/>
              <a:t>SHAPE SHIFTING </a:t>
            </a:r>
          </a:p>
        </p:txBody>
      </p:sp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323850" y="3644900"/>
            <a:ext cx="25193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1400" dirty="0">
                <a:solidFill>
                  <a:srgbClr val="0000FF"/>
                </a:solidFill>
              </a:rPr>
              <a:t>In the conventional view, an enzyme folds up immediately into a unique and stable 3D shape, the key (left). Its shape perfectly matches and allows it to bind its substrate, the lock (right). </a:t>
            </a:r>
          </a:p>
        </p:txBody>
      </p:sp>
      <p:sp>
        <p:nvSpPr>
          <p:cNvPr id="9228" name="Text Box 11"/>
          <p:cNvSpPr txBox="1">
            <a:spLocks noChangeArrowheads="1"/>
          </p:cNvSpPr>
          <p:nvPr/>
        </p:nvSpPr>
        <p:spPr bwMode="auto">
          <a:xfrm>
            <a:off x="2700338" y="5084763"/>
            <a:ext cx="32400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1400" dirty="0">
                <a:solidFill>
                  <a:srgbClr val="0000FF"/>
                </a:solidFill>
              </a:rPr>
              <a:t>A disordered part of the gene-regulatory protein CREB (left) uses the lock to </a:t>
            </a:r>
            <a:r>
              <a:rPr lang="en-US" sz="1400" dirty="0" err="1">
                <a:solidFill>
                  <a:srgbClr val="0000FF"/>
                </a:solidFill>
              </a:rPr>
              <a:t>mould</a:t>
            </a:r>
            <a:r>
              <a:rPr lang="en-US" sz="1400" dirty="0">
                <a:solidFill>
                  <a:srgbClr val="0000FF"/>
                </a:solidFill>
              </a:rPr>
              <a:t> itself into the shape of the key when the two meet (right), rather than folding beforehand. </a:t>
            </a:r>
          </a:p>
        </p:txBody>
      </p:sp>
      <p:sp>
        <p:nvSpPr>
          <p:cNvPr id="9229" name="Text Box 12"/>
          <p:cNvSpPr txBox="1">
            <a:spLocks noChangeArrowheads="1"/>
          </p:cNvSpPr>
          <p:nvPr/>
        </p:nvSpPr>
        <p:spPr bwMode="auto">
          <a:xfrm>
            <a:off x="6084888" y="4076700"/>
            <a:ext cx="28797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1400" dirty="0">
                <a:solidFill>
                  <a:srgbClr val="0000FF"/>
                </a:solidFill>
              </a:rPr>
              <a:t>The </a:t>
            </a:r>
            <a:r>
              <a:rPr lang="en-US" sz="1400" dirty="0" err="1">
                <a:solidFill>
                  <a:srgbClr val="0000FF"/>
                </a:solidFill>
              </a:rPr>
              <a:t>signalling</a:t>
            </a:r>
            <a:r>
              <a:rPr lang="en-US" sz="1400" dirty="0">
                <a:solidFill>
                  <a:srgbClr val="0000FF"/>
                </a:solidFill>
              </a:rPr>
              <a:t> protein Sic1 remains disordered in its bound state, and each of six phosphate groups occupies the binding site in turn. The protein is a mix of </a:t>
            </a:r>
            <a:r>
              <a:rPr lang="en-US" sz="1400" dirty="0" smtClean="0">
                <a:solidFill>
                  <a:srgbClr val="0000FF"/>
                </a:solidFill>
              </a:rPr>
              <a:t>different </a:t>
            </a:r>
            <a:r>
              <a:rPr lang="en-US" sz="1400" dirty="0">
                <a:solidFill>
                  <a:srgbClr val="0000FF"/>
                </a:solidFill>
              </a:rPr>
              <a:t>conformations shifting around in constant dynamic equilibrium. </a:t>
            </a:r>
          </a:p>
        </p:txBody>
      </p:sp>
      <p:sp>
        <p:nvSpPr>
          <p:cNvPr id="9230" name="Text Box 13"/>
          <p:cNvSpPr txBox="1">
            <a:spLocks noChangeArrowheads="1"/>
          </p:cNvSpPr>
          <p:nvPr/>
        </p:nvSpPr>
        <p:spPr bwMode="auto">
          <a:xfrm>
            <a:off x="323850" y="1052513"/>
            <a:ext cx="8280400" cy="68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</a:rPr>
              <a:t>A central tenet in molecular biology states that the function of a protein depends on its fully folded three-dimensional structure. In the new view, protein segments can function when transiently or durably disordered. </a:t>
            </a:r>
          </a:p>
        </p:txBody>
      </p:sp>
      <p:sp>
        <p:nvSpPr>
          <p:cNvPr id="9231" name="Text Box 14"/>
          <p:cNvSpPr txBox="1">
            <a:spLocks noChangeArrowheads="1"/>
          </p:cNvSpPr>
          <p:nvPr/>
        </p:nvSpPr>
        <p:spPr bwMode="auto">
          <a:xfrm>
            <a:off x="179388" y="620713"/>
            <a:ext cx="864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 smtClean="0">
                <a:solidFill>
                  <a:srgbClr val="000000"/>
                </a:solidFill>
              </a:rPr>
              <a:t>by </a:t>
            </a:r>
            <a:r>
              <a:rPr lang="ru-RU" altLang="ru-RU" b="1" dirty="0" smtClean="0">
                <a:solidFill>
                  <a:srgbClr val="000000"/>
                </a:solidFill>
              </a:rPr>
              <a:t>Tanguy Chouard </a:t>
            </a:r>
            <a:r>
              <a:rPr lang="en-US" altLang="ru-RU" i="1" dirty="0" smtClean="0">
                <a:solidFill>
                  <a:srgbClr val="000000"/>
                </a:solidFill>
              </a:rPr>
              <a:t>(</a:t>
            </a:r>
            <a:r>
              <a:rPr lang="ru-RU" altLang="ru-RU" i="1" dirty="0" smtClean="0">
                <a:solidFill>
                  <a:srgbClr val="000000"/>
                </a:solidFill>
              </a:rPr>
              <a:t>editor for </a:t>
            </a:r>
            <a:r>
              <a:rPr lang="ru-RU" altLang="ru-RU" dirty="0" smtClean="0">
                <a:solidFill>
                  <a:srgbClr val="000000"/>
                </a:solidFill>
              </a:rPr>
              <a:t>Nature </a:t>
            </a:r>
            <a:r>
              <a:rPr lang="ru-RU" altLang="ru-RU" i="1" dirty="0" smtClean="0">
                <a:solidFill>
                  <a:srgbClr val="000000"/>
                </a:solidFill>
              </a:rPr>
              <a:t>in London</a:t>
            </a:r>
            <a:r>
              <a:rPr lang="en-US" altLang="ru-RU" i="1" dirty="0" smtClean="0">
                <a:solidFill>
                  <a:srgbClr val="000000"/>
                </a:solidFill>
              </a:rPr>
              <a:t>) </a:t>
            </a:r>
            <a:r>
              <a:rPr lang="en-US" altLang="ru-RU" dirty="0" smtClean="0">
                <a:solidFill>
                  <a:srgbClr val="000000"/>
                </a:solidFill>
              </a:rPr>
              <a:t>N</a:t>
            </a:r>
            <a:r>
              <a:rPr lang="ru-RU" altLang="ru-RU" dirty="0" smtClean="0">
                <a:solidFill>
                  <a:srgbClr val="000000"/>
                </a:solidFill>
              </a:rPr>
              <a:t>ature (2011) </a:t>
            </a:r>
            <a:r>
              <a:rPr lang="en-US" altLang="ru-RU" dirty="0" smtClean="0">
                <a:solidFill>
                  <a:srgbClr val="000000"/>
                </a:solidFill>
              </a:rPr>
              <a:t>V</a:t>
            </a:r>
            <a:r>
              <a:rPr lang="ru-RU" altLang="ru-RU" dirty="0" smtClean="0">
                <a:solidFill>
                  <a:srgbClr val="000000"/>
                </a:solidFill>
              </a:rPr>
              <a:t>. 471 р.151 </a:t>
            </a:r>
          </a:p>
        </p:txBody>
      </p:sp>
    </p:spTree>
    <p:extLst>
      <p:ext uri="{BB962C8B-B14F-4D97-AF65-F5344CB8AC3E}">
        <p14:creationId xmlns:p14="http://schemas.microsoft.com/office/powerpoint/2010/main" val="6328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50825" y="1228690"/>
            <a:ext cx="62653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rgbClr val="9900FF"/>
                </a:solidFill>
              </a:rPr>
              <a:t>Protein eEF1A </a:t>
            </a:r>
            <a:r>
              <a:rPr lang="en-US" altLang="ru-RU" sz="2000" b="1" dirty="0" smtClean="0">
                <a:solidFill>
                  <a:srgbClr val="9900FF"/>
                </a:solidFill>
                <a:sym typeface="Symbol"/>
              </a:rPr>
              <a:t> </a:t>
            </a:r>
            <a:r>
              <a:rPr lang="en-US" altLang="ru-RU" sz="2000" b="1" dirty="0" smtClean="0">
                <a:solidFill>
                  <a:srgbClr val="9900FF"/>
                </a:solidFill>
              </a:rPr>
              <a:t>elongation factor of translation</a:t>
            </a:r>
            <a:endParaRPr lang="ru-RU" altLang="ru-RU" sz="2000" b="1" dirty="0" smtClean="0">
              <a:solidFill>
                <a:srgbClr val="9900FF"/>
              </a:solidFill>
            </a:endParaRPr>
          </a:p>
        </p:txBody>
      </p:sp>
      <p:pic>
        <p:nvPicPr>
          <p:cNvPr id="11269" name="Picture 6" descr="Fig2_Soros_1999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"/>
          <a:stretch>
            <a:fillRect/>
          </a:stretch>
        </p:blipFill>
        <p:spPr bwMode="auto">
          <a:xfrm>
            <a:off x="2916238" y="1844824"/>
            <a:ext cx="27368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5858277" y="1752081"/>
            <a:ext cx="2952750" cy="261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ru-RU" sz="1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role of elongation factors: to increase the rate of elongation and to facilitate accurate fixing of complexes.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 </a:t>
            </a:r>
            <a:r>
              <a:rPr lang="en-US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elongation cycle of the ribosome,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triplet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odon</a:t>
            </a:r>
            <a:r>
              <a:rPr lang="en-US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mRNA is </a:t>
            </a:r>
            <a:r>
              <a:rPr lang="en-US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one </a:t>
            </a:r>
            <a:r>
              <a:rPr lang="en-US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added to </a:t>
            </a:r>
            <a:r>
              <a:rPr lang="en-US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growing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polypeptide</a:t>
            </a: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179388" y="4365104"/>
            <a:ext cx="88566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ru-RU" sz="1600" b="1" dirty="0" smtClean="0"/>
              <a:t>Neutron </a:t>
            </a:r>
            <a:r>
              <a:rPr lang="en-US" altLang="ru-RU" sz="1600" b="1" dirty="0"/>
              <a:t>scattering experiments </a:t>
            </a:r>
            <a:r>
              <a:rPr lang="en-US" altLang="ru-RU" sz="1600" b="1" dirty="0" smtClean="0"/>
              <a:t>with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isotopic </a:t>
            </a:r>
            <a:r>
              <a:rPr lang="en-US" altLang="ru-RU" sz="1600" b="1" dirty="0">
                <a:solidFill>
                  <a:srgbClr val="FF0000"/>
                </a:solidFill>
              </a:rPr>
              <a:t>substitution and polarization analysis </a:t>
            </a:r>
            <a:r>
              <a:rPr lang="en-US" altLang="ru-RU" sz="1600" b="1" dirty="0"/>
              <a:t>revealed that the eEF1A </a:t>
            </a:r>
            <a:r>
              <a:rPr lang="en-US" altLang="ru-RU" sz="1600" b="1" dirty="0" smtClean="0"/>
              <a:t>protein has </a:t>
            </a:r>
            <a:r>
              <a:rPr lang="en-US" altLang="ru-RU" sz="1600" b="1" dirty="0"/>
              <a:t>no fixed rigid structure in solution, and its conformation is more expanded and disordered than its prokaryotic counterparts.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ru-RU" sz="1600" b="1" dirty="0" smtClean="0">
                <a:solidFill>
                  <a:srgbClr val="008000"/>
                </a:solidFill>
              </a:rPr>
              <a:t>A </a:t>
            </a:r>
            <a:r>
              <a:rPr lang="en-US" altLang="ru-RU" sz="1600" b="1" dirty="0">
                <a:solidFill>
                  <a:srgbClr val="008000"/>
                </a:solidFill>
              </a:rPr>
              <a:t>fourth native state </a:t>
            </a:r>
            <a:r>
              <a:rPr lang="en-US" altLang="ru-RU" sz="1600" b="1" dirty="0" smtClean="0">
                <a:solidFill>
                  <a:srgbClr val="008000"/>
                </a:solidFill>
              </a:rPr>
              <a:t>of eukaryotic </a:t>
            </a:r>
            <a:r>
              <a:rPr lang="en-US" altLang="ru-RU" sz="1600" b="1" dirty="0">
                <a:solidFill>
                  <a:srgbClr val="008000"/>
                </a:solidFill>
              </a:rPr>
              <a:t>factors </a:t>
            </a:r>
            <a:r>
              <a:rPr lang="en-US" altLang="ru-RU" sz="1600" b="1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altLang="ru-RU" sz="1600" b="1" dirty="0" smtClean="0">
                <a:solidFill>
                  <a:srgbClr val="008000"/>
                </a:solidFill>
              </a:rPr>
              <a:t>the </a:t>
            </a:r>
            <a:r>
              <a:rPr lang="en-US" altLang="ru-RU" sz="1600" b="1" dirty="0">
                <a:solidFill>
                  <a:srgbClr val="008000"/>
                </a:solidFill>
              </a:rPr>
              <a:t>state with high </a:t>
            </a:r>
            <a:r>
              <a:rPr lang="en-US" altLang="ru-RU" sz="1600" b="1" dirty="0" smtClean="0">
                <a:solidFill>
                  <a:srgbClr val="008000"/>
                </a:solidFill>
              </a:rPr>
              <a:t>cross-domain  mobility)</a:t>
            </a:r>
            <a:r>
              <a:rPr lang="en-US" altLang="ru-RU" sz="1600" b="1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en-US" altLang="ru-RU" sz="1600" b="1" dirty="0" smtClean="0">
                <a:solidFill>
                  <a:srgbClr val="008000"/>
                </a:solidFill>
              </a:rPr>
              <a:t>was proposed.</a:t>
            </a:r>
            <a:endParaRPr lang="en-US" altLang="ru-RU" sz="1600" b="1" dirty="0">
              <a:solidFill>
                <a:srgbClr val="008000"/>
              </a:solidFill>
            </a:endParaRP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193675" y="6093296"/>
            <a:ext cx="8713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ru-RU" sz="1400" dirty="0" err="1" smtClean="0">
                <a:solidFill>
                  <a:srgbClr val="000000"/>
                </a:solidFill>
              </a:rPr>
              <a:t>I.Serdyuk</a:t>
            </a:r>
            <a:r>
              <a:rPr lang="ru-RU" altLang="ru-RU" sz="1400" dirty="0" smtClean="0">
                <a:solidFill>
                  <a:srgbClr val="000000"/>
                </a:solidFill>
              </a:rPr>
              <a:t>,</a:t>
            </a:r>
            <a:r>
              <a:rPr lang="en-US" altLang="ru-RU" sz="1400" dirty="0" smtClean="0">
                <a:solidFill>
                  <a:srgbClr val="000000"/>
                </a:solidFill>
              </a:rPr>
              <a:t> V.Aksenov et al. J.Mol.Biol. 292 (1999) 633; </a:t>
            </a:r>
            <a:r>
              <a:rPr lang="ru-RU" altLang="ru-RU" sz="1400" dirty="0" smtClean="0">
                <a:solidFill>
                  <a:srgbClr val="000000"/>
                </a:solidFill>
              </a:rPr>
              <a:t>Т</a:t>
            </a:r>
            <a:r>
              <a:rPr lang="en-US" altLang="ru-RU" sz="1400" dirty="0" smtClean="0">
                <a:solidFill>
                  <a:srgbClr val="000000"/>
                </a:solidFill>
              </a:rPr>
              <a:t>.Budkevich, I.Serdyuk, V.Aksenov et al. Biochemistry</a:t>
            </a:r>
            <a:r>
              <a:rPr lang="ru-RU" altLang="ru-RU" sz="1400" dirty="0" smtClean="0">
                <a:solidFill>
                  <a:srgbClr val="000000"/>
                </a:solidFill>
              </a:rPr>
              <a:t>,</a:t>
            </a:r>
            <a:r>
              <a:rPr lang="en-US" altLang="ru-RU" sz="1400" dirty="0" smtClean="0">
                <a:solidFill>
                  <a:srgbClr val="000000"/>
                </a:solidFill>
              </a:rPr>
              <a:t> 41 (2002) 15342</a:t>
            </a:r>
            <a:endParaRPr lang="ru-RU" altLang="ru-RU" sz="1400" dirty="0" smtClean="0">
              <a:solidFill>
                <a:srgbClr val="000000"/>
              </a:solidFill>
            </a:endParaRPr>
          </a:p>
        </p:txBody>
      </p:sp>
      <p:grpSp>
        <p:nvGrpSpPr>
          <p:cNvPr id="11273" name="Group 8"/>
          <p:cNvGrpSpPr>
            <a:grpSpLocks/>
          </p:cNvGrpSpPr>
          <p:nvPr/>
        </p:nvGrpSpPr>
        <p:grpSpPr bwMode="auto">
          <a:xfrm>
            <a:off x="323850" y="2060724"/>
            <a:ext cx="2233613" cy="1873250"/>
            <a:chOff x="4082" y="1162"/>
            <a:chExt cx="1678" cy="1451"/>
          </a:xfrm>
        </p:grpSpPr>
        <p:pic>
          <p:nvPicPr>
            <p:cNvPr id="11275" name="Picture 7" descr="Fig1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70"/>
            <a:stretch>
              <a:fillRect/>
            </a:stretch>
          </p:blipFill>
          <p:spPr bwMode="auto">
            <a:xfrm>
              <a:off x="4082" y="1162"/>
              <a:ext cx="1678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Rectangle 10"/>
            <p:cNvSpPr>
              <a:spLocks noChangeArrowheads="1"/>
            </p:cNvSpPr>
            <p:nvPr/>
          </p:nvSpPr>
          <p:spPr bwMode="auto">
            <a:xfrm>
              <a:off x="4082" y="1162"/>
              <a:ext cx="182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179388" y="3860949"/>
            <a:ext cx="23764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200" dirty="0" smtClean="0">
                <a:solidFill>
                  <a:srgbClr val="333399"/>
                </a:solidFill>
              </a:rPr>
              <a:t>Structure of elongation factor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2283" y="692696"/>
            <a:ext cx="6131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2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 example of an unstructured </a:t>
            </a:r>
            <a:r>
              <a:rPr lang="en-US" altLang="ru-RU" sz="2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protein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514" y="96366"/>
            <a:ext cx="6720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 do we need more neutrons?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3408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Basic Problems of Biophysics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361" y="90872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E. Schrödinger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355268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«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What is life</a:t>
            </a:r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?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Physical Aspects of the Living Cell</a:t>
            </a:r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Oxford, </a:t>
            </a:r>
            <a:r>
              <a:rPr lang="ru-RU" sz="1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194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4</a:t>
            </a:r>
            <a:endParaRPr lang="ru-RU" sz="1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 descr="http://www.by-time.ru/upload/iblock/085/shredinger_1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3" y="1412776"/>
            <a:ext cx="1386154" cy="196341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771800" y="909302"/>
            <a:ext cx="153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N.N.Bogolubov</a:t>
            </a:r>
            <a:endParaRPr lang="en-US" sz="1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3938" y="907060"/>
            <a:ext cx="1285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I.R.Prigogin</a:t>
            </a:r>
            <a:endParaRPr lang="en-US" sz="1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2758" y="908720"/>
            <a:ext cx="144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I.M.Lifshitz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1397405" cy="19724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60032" y="3552680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«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Statistical Physics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of biopolymers</a:t>
            </a:r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 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Moscow, </a:t>
            </a:r>
            <a:r>
              <a:rPr lang="ru-RU" sz="1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19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68</a:t>
            </a:r>
            <a:endParaRPr lang="ru-RU" sz="1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4941168"/>
            <a:ext cx="8148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*"/>
            </a:pPr>
            <a:r>
              <a:rPr lang="en-US" sz="16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Strong disequilibrium by a constant input of energy, irreversibility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*"/>
            </a:pPr>
            <a:r>
              <a:rPr lang="en-US" sz="16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Phase transitions: clew-globule, glass state etc.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*"/>
            </a:pPr>
            <a:r>
              <a:rPr lang="en-US" sz="16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Intramolecular dynamics, dynamical regimes of a cell, bioenergetics of a cell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*"/>
            </a:pPr>
            <a:r>
              <a:rPr lang="en-US" sz="16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The tertiary structure of biopolymers (prediction, self organization)</a:t>
            </a:r>
            <a:endParaRPr lang="ru-RU" sz="16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6"/>
          <a:stretch/>
        </p:blipFill>
        <p:spPr>
          <a:xfrm>
            <a:off x="2790851" y="1424211"/>
            <a:ext cx="1437543" cy="19876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r="11568"/>
          <a:stretch/>
        </p:blipFill>
        <p:spPr>
          <a:xfrm>
            <a:off x="7206698" y="1412776"/>
            <a:ext cx="1320419" cy="19991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27784" y="355268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«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Problems of a Dynamical Theory in Statistical Physics</a:t>
            </a:r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Moscow, </a:t>
            </a:r>
            <a:r>
              <a:rPr lang="ru-RU" sz="1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194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6</a:t>
            </a:r>
            <a:endParaRPr lang="ru-RU" sz="1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5281" y="3549341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«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From being to becoming</a:t>
            </a:r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 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Brussels, 1980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0526" y="4643844"/>
            <a:ext cx="652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Hard but solvable in the frame of the nowadays physics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63408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Towards a Becoming Physics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9370" y="650075"/>
            <a:ext cx="1620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V.L.Ginzburg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3218414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Physics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Ispekhi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169, p.419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Moscow (1999</a:t>
            </a:r>
            <a:r>
              <a:rPr lang="en-US" sz="1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) 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3887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R.Penrose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6" y="1046692"/>
            <a:ext cx="1571996" cy="2095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6512" y="62068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L.S.Berg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8957" y="633696"/>
            <a:ext cx="150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N.Bohr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3213405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«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Nomogenes</a:t>
            </a:r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 </a:t>
            </a:r>
            <a:endParaRPr lang="en-US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(non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Darvin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evolution)</a:t>
            </a:r>
            <a:endParaRPr lang="ru-RU" sz="1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St. Petersburg (</a:t>
            </a:r>
            <a:r>
              <a:rPr lang="ru-RU" sz="1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19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61002" y="3218414"/>
            <a:ext cx="1935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“Discussions with Einstein” Copenhagen (1949)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32040" y="3212976"/>
            <a:ext cx="1557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«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Shadows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of the Mind</a:t>
            </a:r>
            <a:r>
              <a:rPr lang="ru-RU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  </a:t>
            </a:r>
          </a:p>
          <a:p>
            <a:r>
              <a:rPr lang="en-US" sz="1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Oxford (</a:t>
            </a:r>
            <a:r>
              <a:rPr lang="en-US" sz="1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1994)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552" y="4293096"/>
            <a:ext cx="892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*"/>
            </a:pPr>
            <a:r>
              <a:rPr lang="en-US" sz="1400" b="1" dirty="0" smtClean="0">
                <a:latin typeface="Comic Sans MS" panose="030F0702030302020204" pitchFamily="66" charset="0"/>
              </a:rPr>
              <a:t>Progressive biological evolution: construction of more and more organized, structures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*"/>
            </a:pPr>
            <a:r>
              <a:rPr lang="en-US" sz="1400" b="1" dirty="0" smtClean="0">
                <a:latin typeface="Comic Sans MS" panose="030F0702030302020204" pitchFamily="66" charset="0"/>
              </a:rPr>
              <a:t>Individual and general consciousness (mind)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r="7175"/>
          <a:stretch/>
        </p:blipFill>
        <p:spPr>
          <a:xfrm>
            <a:off x="5018067" y="1046692"/>
            <a:ext cx="1389184" cy="21217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560" y="4005064"/>
            <a:ext cx="816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Nonsolvable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nowadays, problems of biophysics (</a:t>
            </a:r>
            <a:r>
              <a:rPr lang="en-US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L.A.Blumenfeld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2002)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02" y="1046692"/>
            <a:ext cx="1475743" cy="2129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80" y="1046692"/>
            <a:ext cx="1489468" cy="21299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1560" y="5085184"/>
            <a:ext cx="773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V.L.Ginzburg’s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hree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great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problems in physics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M.Mensky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2010)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438" y="5517232"/>
            <a:ext cx="785343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Quantum mechanics			Arrow of time: where is irreversibility from?</a:t>
            </a:r>
          </a:p>
          <a:p>
            <a:r>
              <a:rPr lang="en-US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interpretation:</a:t>
            </a:r>
          </a:p>
          <a:p>
            <a:endParaRPr lang="en-US" sz="14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en-US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What is happened			Life (consciousness) and physics</a:t>
            </a:r>
          </a:p>
          <a:p>
            <a:r>
              <a:rPr lang="en-US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at measurements</a:t>
            </a:r>
            <a:endParaRPr lang="en-US" sz="14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-600000">
            <a:off x="3193050" y="5661248"/>
            <a:ext cx="65825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-600000">
            <a:off x="3200554" y="6293370"/>
            <a:ext cx="65825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9000000" rev="20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5796136" y="5861322"/>
            <a:ext cx="144016" cy="30398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91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8864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Neutrons and New Physics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279" y="1400251"/>
                <a:ext cx="34563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147888" algn="l"/>
                    <a:tab pos="2424113" algn="l"/>
                  </a:tabLst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Early Universe	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6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  <m:r>
                          <m:rPr>
                            <m:nor/>
                          </m:rPr>
                          <a:rPr lang="ru-RU" sz="1600">
                            <a:solidFill>
                              <a:srgbClr val="0000FF"/>
                            </a:solidFill>
                            <a:latin typeface="Comic Sans MS" panose="030F0702030302020204" pitchFamily="66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US" sz="1600" dirty="0" smtClean="0">
                  <a:solidFill>
                    <a:srgbClr val="0000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  <a:p>
                <a:pPr>
                  <a:tabLst>
                    <a:tab pos="2147888" algn="l"/>
                    <a:tab pos="2424113" algn="l"/>
                  </a:tabLst>
                </a:pPr>
                <a:endParaRPr lang="en-US" sz="1600" dirty="0" smtClean="0">
                  <a:solidFill>
                    <a:srgbClr val="0000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  <a:p>
                <a:pPr>
                  <a:tabLst>
                    <a:tab pos="2147888" algn="l"/>
                    <a:tab pos="2424113" algn="l"/>
                  </a:tabLst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Barion asymmetry	:	EDM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9" y="1400251"/>
                <a:ext cx="3456384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058" t="-1471" b="-95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 descr="C:\Users\Екатерина\AppData\Local\Temp\Рис 2+подпись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2696"/>
            <a:ext cx="1368152" cy="207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Екатерина\AppData\Local\Temp\Рис 1+подпись-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/>
          <a:stretch/>
        </p:blipFill>
        <p:spPr bwMode="auto">
          <a:xfrm>
            <a:off x="0" y="2594522"/>
            <a:ext cx="5580112" cy="4074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http://cdn.static3.rtr-vesti.ru/p/o_988953.jpg?179184104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/>
          <a:stretch/>
        </p:blipFill>
        <p:spPr bwMode="auto">
          <a:xfrm>
            <a:off x="5210216" y="3259430"/>
            <a:ext cx="3947597" cy="25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1908" y="5318918"/>
            <a:ext cx="365337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Comic Sans MS" panose="030F0702030302020204" pitchFamily="66" charset="0"/>
              </a:rPr>
              <a:t>Example: “Cheshire cats”</a:t>
            </a:r>
          </a:p>
          <a:p>
            <a:r>
              <a:rPr lang="en-US" sz="1600" dirty="0" smtClean="0">
                <a:latin typeface="Comic Sans MS" panose="030F0702030302020204" pitchFamily="66" charset="0"/>
              </a:rPr>
              <a:t>ILL polarized neutrons interferometer, 2014</a:t>
            </a:r>
            <a:endParaRPr lang="en-US" sz="1700" b="1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7901" y="996956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Neutron–Antineutron oscillations: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Barrion asymmetry, neutrino mass</a:t>
            </a:r>
          </a:p>
          <a:p>
            <a:pPr algn="ctr"/>
            <a:endParaRPr lang="en-US" sz="16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Neutron–Neutron scattering: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charge symmetry breaking</a:t>
            </a:r>
            <a:endParaRPr lang="ru-RU" sz="1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2998651"/>
            <a:ext cx="9637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 Narrow" panose="020B0606020202030204" pitchFamily="34" charset="0"/>
              </a:rPr>
              <a:t>Beyond</a:t>
            </a:r>
          </a:p>
          <a:p>
            <a:r>
              <a:rPr lang="en-US" sz="800" b="1" dirty="0" smtClean="0">
                <a:latin typeface="Arial Narrow" panose="020B0606020202030204" pitchFamily="34" charset="0"/>
              </a:rPr>
              <a:t>the Standard Model</a:t>
            </a:r>
            <a:endParaRPr lang="ru-RU" sz="800" b="1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71528" y="4344454"/>
            <a:ext cx="6719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“Chemical</a:t>
            </a:r>
          </a:p>
          <a:p>
            <a:r>
              <a:rPr lang="en-US" sz="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Big Bang”?</a:t>
            </a:r>
            <a:endParaRPr lang="ru-RU" sz="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644008" y="4725144"/>
            <a:ext cx="0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7901" y="2462698"/>
            <a:ext cx="370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Quantum measurements (a bridge between physics and consciousness problem)</a:t>
            </a:r>
            <a:endParaRPr lang="ru-R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96" y="997820"/>
            <a:ext cx="262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Ultracold</a:t>
            </a:r>
            <a:r>
              <a:rPr lang="en-US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neutrons (UCN)</a:t>
            </a:r>
            <a:endParaRPr lang="ru-RU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2056</Words>
  <Application>Microsoft Macintosh PowerPoint</Application>
  <PresentationFormat>Экран (4:3)</PresentationFormat>
  <Paragraphs>386</Paragraphs>
  <Slides>37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Arial Narrow</vt:lpstr>
      <vt:lpstr>Calibri</vt:lpstr>
      <vt:lpstr>Cambria Math</vt:lpstr>
      <vt:lpstr>Comic Sans MS</vt:lpstr>
      <vt:lpstr>PragmaticaC</vt:lpstr>
      <vt:lpstr>Symbol</vt:lpstr>
      <vt:lpstr>Times New Roman</vt:lpstr>
      <vt:lpstr>Verdana</vt:lpstr>
      <vt:lpstr>Wingdings</vt:lpstr>
      <vt:lpstr>Arial</vt:lpstr>
      <vt:lpstr>Тема Office</vt:lpstr>
      <vt:lpstr>CorelDRAW</vt:lpstr>
      <vt:lpstr>Презентация PowerPoint</vt:lpstr>
      <vt:lpstr>Research Program</vt:lpstr>
      <vt:lpstr>Презентация PowerPoint</vt:lpstr>
      <vt:lpstr>Презентация PowerPoint</vt:lpstr>
      <vt:lpstr>Breaking the protein rules</vt:lpstr>
      <vt:lpstr>Презентация PowerPoint</vt:lpstr>
      <vt:lpstr>Basic Problems of Biophysics</vt:lpstr>
      <vt:lpstr>Towards a Becoming Physics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World Neutron Landscape</vt:lpstr>
      <vt:lpstr>European Larger Neutron Centers 2015</vt:lpstr>
      <vt:lpstr>Possible Neutron Scenario for Europe after 2032</vt:lpstr>
      <vt:lpstr>Презентация PowerPoint</vt:lpstr>
      <vt:lpstr>Презентация PowerPoint</vt:lpstr>
      <vt:lpstr>Презентация PowerPoint</vt:lpstr>
      <vt:lpstr>Experimental Stations for Condensed Matter</vt:lpstr>
      <vt:lpstr>Презентация PowerPoint</vt:lpstr>
      <vt:lpstr>Презентация PowerPoint</vt:lpstr>
      <vt:lpstr>Презентация PowerPoint</vt:lpstr>
      <vt:lpstr>Презентация PowerPoint</vt:lpstr>
      <vt:lpstr>PULSED Np-REACTOR (“NEPTUN”) </vt:lpstr>
      <vt:lpstr>Презентация PowerPoint</vt:lpstr>
      <vt:lpstr>Dubna Neutron Source of forth generation (DNS-IV)  vs. other sources</vt:lpstr>
      <vt:lpstr>Conclusions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Striping Neutron Source</vt:lpstr>
      <vt:lpstr>Possible Facility Layout for Booster System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Николай Аксенов</cp:lastModifiedBy>
  <cp:revision>177</cp:revision>
  <cp:lastPrinted>2017-01-18T09:26:13Z</cp:lastPrinted>
  <dcterms:created xsi:type="dcterms:W3CDTF">2016-09-22T07:34:42Z</dcterms:created>
  <dcterms:modified xsi:type="dcterms:W3CDTF">2017-01-18T17:28:56Z</dcterms:modified>
</cp:coreProperties>
</file>