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8"/>
  </p:notesMasterIdLst>
  <p:sldIdLst>
    <p:sldId id="332" r:id="rId3"/>
    <p:sldId id="333" r:id="rId4"/>
    <p:sldId id="310" r:id="rId5"/>
    <p:sldId id="322" r:id="rId6"/>
    <p:sldId id="324" r:id="rId7"/>
    <p:sldId id="325" r:id="rId8"/>
    <p:sldId id="312" r:id="rId9"/>
    <p:sldId id="326" r:id="rId10"/>
    <p:sldId id="340" r:id="rId11"/>
    <p:sldId id="313" r:id="rId12"/>
    <p:sldId id="314" r:id="rId13"/>
    <p:sldId id="316" r:id="rId14"/>
    <p:sldId id="317" r:id="rId15"/>
    <p:sldId id="327" r:id="rId16"/>
    <p:sldId id="328" r:id="rId17"/>
    <p:sldId id="330" r:id="rId18"/>
    <p:sldId id="319" r:id="rId19"/>
    <p:sldId id="320" r:id="rId20"/>
    <p:sldId id="321" r:id="rId21"/>
    <p:sldId id="337" r:id="rId22"/>
    <p:sldId id="336" r:id="rId23"/>
    <p:sldId id="334" r:id="rId24"/>
    <p:sldId id="335" r:id="rId25"/>
    <p:sldId id="339" r:id="rId26"/>
    <p:sldId id="265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0000"/>
    <a:srgbClr val="0000FF"/>
    <a:srgbClr val="FFCCFF"/>
    <a:srgbClr val="66FFFF"/>
    <a:srgbClr val="99FFCC"/>
    <a:srgbClr val="FFFF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2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CMR2015\UP_statistic%20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Inga\PAC\PAC-2015\Condensed%20Matter\user%20policy%20for%20pp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943144974525248"/>
          <c:y val="0.40333472943541632"/>
          <c:w val="0.2979046369203851"/>
          <c:h val="0.5885433070866138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608F-46D5-8868-E91F95A73FC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608F-46D5-8868-E91F95A73FC7}"/>
              </c:ext>
            </c:extLst>
          </c:dPt>
          <c:dPt>
            <c:idx val="3"/>
            <c:bubble3D val="0"/>
            <c:spPr>
              <a:solidFill>
                <a:srgbClr val="FF33CC"/>
              </a:solidFill>
            </c:spPr>
            <c:extLst>
              <c:ext xmlns:c16="http://schemas.microsoft.com/office/drawing/2014/chart" uri="{C3380CC4-5D6E-409C-BE32-E72D297353CC}">
                <c16:uniqueId val="{00000002-608F-46D5-8868-E91F95A73FC7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608F-46D5-8868-E91F95A73F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Sheet3!$A$1:$A$6</c:f>
              <c:strCache>
                <c:ptCount val="6"/>
                <c:pt idx="0">
                  <c:v>physics </c:v>
                </c:pt>
                <c:pt idx="1">
                  <c:v>chemistry</c:v>
                </c:pt>
                <c:pt idx="2">
                  <c:v>geosciences </c:v>
                </c:pt>
                <c:pt idx="3">
                  <c:v>materials science </c:v>
                </c:pt>
                <c:pt idx="4">
                  <c:v>applied science </c:v>
                </c:pt>
                <c:pt idx="5">
                  <c:v>biology, biophysics, biochemistry</c:v>
                </c:pt>
              </c:strCache>
            </c:strRef>
          </c:cat>
          <c:val>
            <c:numRef>
              <c:f>Sheet3!$B$1:$B$6</c:f>
              <c:numCache>
                <c:formatCode>General</c:formatCode>
                <c:ptCount val="6"/>
                <c:pt idx="0">
                  <c:v>80</c:v>
                </c:pt>
                <c:pt idx="1">
                  <c:v>23</c:v>
                </c:pt>
                <c:pt idx="2">
                  <c:v>20</c:v>
                </c:pt>
                <c:pt idx="3">
                  <c:v>51</c:v>
                </c:pt>
                <c:pt idx="4">
                  <c:v>8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8F-46D5-8868-E91F95A73FC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t"/>
      <c:layout>
        <c:manualLayout>
          <c:xMode val="edge"/>
          <c:yMode val="edge"/>
          <c:x val="9.2497491122433231E-2"/>
          <c:y val="2.3774501591556373E-2"/>
          <c:w val="0.88421819515207667"/>
          <c:h val="0.16825096331043729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lang="pl-PL" sz="1800" b="1" kern="1200" dirty="0" smtClean="0">
          <a:solidFill>
            <a:srgbClr val="3333CC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14621962577259"/>
          <c:y val="0.40148193014334754"/>
          <c:w val="0.46345687392524243"/>
          <c:h val="0.6337590378146377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1269-46E0-807A-AE64A509364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1269-46E0-807A-AE64A509364F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2-1269-46E0-807A-AE64A509364F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269-46E0-807A-AE64A509364F}"/>
              </c:ext>
            </c:extLst>
          </c:dPt>
          <c:dPt>
            <c:idx val="4"/>
            <c:bubble3D val="0"/>
            <c:spPr>
              <a:solidFill>
                <a:srgbClr val="FF33CC"/>
              </a:solidFill>
            </c:spPr>
            <c:extLst>
              <c:ext xmlns:c16="http://schemas.microsoft.com/office/drawing/2014/chart" uri="{C3380CC4-5D6E-409C-BE32-E72D297353CC}">
                <c16:uniqueId val="{00000004-1269-46E0-807A-AE64A509364F}"/>
              </c:ext>
            </c:extLst>
          </c:dPt>
          <c:dPt>
            <c:idx val="5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1269-46E0-807A-AE64A509364F}"/>
              </c:ext>
            </c:extLst>
          </c:dPt>
          <c:dPt>
            <c:idx val="6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6-1269-46E0-807A-AE64A509364F}"/>
              </c:ext>
            </c:extLst>
          </c:dPt>
          <c:cat>
            <c:strRef>
              <c:f>science!$A$2:$A$8</c:f>
              <c:strCache>
                <c:ptCount val="7"/>
                <c:pt idx="0">
                  <c:v>physics </c:v>
                </c:pt>
                <c:pt idx="1">
                  <c:v>chemistry </c:v>
                </c:pt>
                <c:pt idx="2">
                  <c:v>biology, biophysics</c:v>
                </c:pt>
                <c:pt idx="3">
                  <c:v>geosciences </c:v>
                </c:pt>
                <c:pt idx="4">
                  <c:v>materials science </c:v>
                </c:pt>
                <c:pt idx="5">
                  <c:v>applied science </c:v>
                </c:pt>
                <c:pt idx="6">
                  <c:v>Other</c:v>
                </c:pt>
              </c:strCache>
            </c:strRef>
          </c:cat>
          <c:val>
            <c:numRef>
              <c:f>science!$B$2:$B$8</c:f>
              <c:numCache>
                <c:formatCode>\О\с\н\о\в\н\о\й</c:formatCode>
                <c:ptCount val="7"/>
                <c:pt idx="0">
                  <c:v>76</c:v>
                </c:pt>
                <c:pt idx="1">
                  <c:v>16</c:v>
                </c:pt>
                <c:pt idx="2">
                  <c:v>11</c:v>
                </c:pt>
                <c:pt idx="3">
                  <c:v>9</c:v>
                </c:pt>
                <c:pt idx="4">
                  <c:v>43</c:v>
                </c:pt>
                <c:pt idx="5">
                  <c:v>6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269-46E0-807A-AE64A5093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txPr>
          <a:bodyPr/>
          <a:lstStyle/>
          <a:p>
            <a:pPr>
              <a:defRPr sz="1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2440246380492757"/>
          <c:y val="0.19322254189380175"/>
          <c:w val="0.14280353844658306"/>
          <c:h val="6.9208744124337571E-2"/>
        </c:manualLayout>
      </c:layout>
      <c:overlay val="0"/>
      <c:txPr>
        <a:bodyPr/>
        <a:lstStyle/>
        <a:p>
          <a:pPr>
            <a:defRPr sz="1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51160912578238"/>
          <c:y val="0.34578874069312765"/>
          <c:w val="0.46183254593175865"/>
          <c:h val="0.5632104218679979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87C2-4C64-BBA7-0E77B5F6455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87C2-4C64-BBA7-0E77B5F6455B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87C2-4C64-BBA7-0E77B5F6455B}"/>
              </c:ext>
            </c:extLst>
          </c:dPt>
          <c:dPt>
            <c:idx val="3"/>
            <c:bubble3D val="0"/>
            <c:spPr>
              <a:solidFill>
                <a:srgbClr val="FF33CC"/>
              </a:solidFill>
            </c:spPr>
            <c:extLst>
              <c:ext xmlns:c16="http://schemas.microsoft.com/office/drawing/2014/chart" uri="{C3380CC4-5D6E-409C-BE32-E72D297353CC}">
                <c16:uniqueId val="{00000003-87C2-4C64-BBA7-0E77B5F6455B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87C2-4C64-BBA7-0E77B5F6455B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87C2-4C64-BBA7-0E77B5F6455B}"/>
              </c:ext>
            </c:extLst>
          </c:dPt>
          <c:dPt>
            <c:idx val="6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6-87C2-4C64-BBA7-0E77B5F6455B}"/>
              </c:ext>
            </c:extLst>
          </c:dPt>
          <c:dLbls>
            <c:dLbl>
              <c:idx val="6"/>
              <c:layout>
                <c:manualLayout>
                  <c:x val="1.0000000000000004E-2"/>
                  <c:y val="-3.658536585365854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7C2-4C64-BBA7-0E77B5F645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Лист1!$A$1:$A$7</c:f>
              <c:strCache>
                <c:ptCount val="7"/>
                <c:pt idx="0">
                  <c:v>physics </c:v>
                </c:pt>
                <c:pt idx="1">
                  <c:v>chemistry</c:v>
                </c:pt>
                <c:pt idx="2">
                  <c:v>geosciences </c:v>
                </c:pt>
                <c:pt idx="3">
                  <c:v>materials science </c:v>
                </c:pt>
                <c:pt idx="4">
                  <c:v>applied science </c:v>
                </c:pt>
                <c:pt idx="5">
                  <c:v>biosciences</c:v>
                </c:pt>
                <c:pt idx="6">
                  <c:v>other</c:v>
                </c:pt>
              </c:strCache>
            </c:strRef>
          </c:cat>
          <c:val>
            <c:numRef>
              <c:f>Лист1!$B$1:$B$7</c:f>
              <c:numCache>
                <c:formatCode>General</c:formatCode>
                <c:ptCount val="7"/>
                <c:pt idx="0">
                  <c:v>110</c:v>
                </c:pt>
                <c:pt idx="1">
                  <c:v>36</c:v>
                </c:pt>
                <c:pt idx="2">
                  <c:v>37</c:v>
                </c:pt>
                <c:pt idx="3">
                  <c:v>121</c:v>
                </c:pt>
                <c:pt idx="4">
                  <c:v>14</c:v>
                </c:pt>
                <c:pt idx="5">
                  <c:v>20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7C2-4C64-BBA7-0E77B5F6455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32E42-D8CA-4194-8C76-BE1774FC8ECB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DAE75-F8D1-409E-98FE-11EA2A9AC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03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C3388-1D94-47B2-A956-46DA593E24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96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89EC7E-DA2B-4532-9DFF-76E1A1C79F01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5151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EB54-914C-4995-B2E5-F860A2B82F54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4160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EB54-914C-4995-B2E5-F860A2B82F54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99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A660C-35FE-4A07-8B85-BFF55F5806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411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BA19F-E27A-42A2-BB88-23A83E18C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173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413F5-6050-4810-A154-4868D8A5D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785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B460C-DEDA-4BD5-860E-4FBCFA91F1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307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575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16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355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818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302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52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72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D8C0C-BEE4-4804-99BA-834A16BC05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91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775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578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264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CE75-F1B7-4427-B594-B1250DA768D1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49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13348-5FB7-4183-A88A-D72E9B943E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23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8C6E3-CF3F-46E9-9444-454A083C1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964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E7E37-C5C5-4709-AC3F-C95C901A0D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32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848D-D957-441C-B89F-0C617F9BFD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34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D4E51-3D2F-4D7E-BE3E-5924B66444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97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506DB-02A2-48FB-9121-10F8AD8CB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4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47AD7-22A1-4D7E-90C9-43D2DA1650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45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778E00E-A310-4620-B034-5923C7602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2CE75-F1B7-4427-B594-B1250DA768D1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0B416-9549-4708-8090-126C03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47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65.wmf"/><Relationship Id="rId7" Type="http://schemas.openxmlformats.org/officeDocument/2006/relationships/image" Target="../media/image69.w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png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8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jpeg"/><Relationship Id="rId12" Type="http://schemas.openxmlformats.org/officeDocument/2006/relationships/image" Target="../media/image27.png"/><Relationship Id="rId17" Type="http://schemas.openxmlformats.org/officeDocument/2006/relationships/image" Target="../media/image22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11" Type="http://schemas.openxmlformats.org/officeDocument/2006/relationships/image" Target="../media/image20.wmf"/><Relationship Id="rId5" Type="http://schemas.openxmlformats.org/officeDocument/2006/relationships/image" Target="../media/image19.wmf"/><Relationship Id="rId15" Type="http://schemas.openxmlformats.org/officeDocument/2006/relationships/image" Target="../media/image21.wmf"/><Relationship Id="rId10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png"/><Relationship Id="rId1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0.wm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jpeg"/><Relationship Id="rId4" Type="http://schemas.openxmlformats.org/officeDocument/2006/relationships/image" Target="../media/image32.jpeg"/><Relationship Id="rId9" Type="http://schemas.openxmlformats.org/officeDocument/2006/relationships/image" Target="../media/image29.wmf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395288" y="908050"/>
            <a:ext cx="8424862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b="1" dirty="0">
                <a:solidFill>
                  <a:srgbClr val="990000"/>
                </a:solidFill>
              </a:rPr>
              <a:t>Condensed matter research at IBR-2: overview of main scientific results and instrumentation developments achieved in 2016</a:t>
            </a:r>
            <a:endParaRPr lang="ru-RU" sz="2800" b="1" dirty="0">
              <a:solidFill>
                <a:srgbClr val="990000"/>
              </a:solidFill>
            </a:endParaRPr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1476375" y="3181350"/>
            <a:ext cx="64420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000" b="1">
                <a:solidFill>
                  <a:srgbClr val="008000"/>
                </a:solidFill>
              </a:rPr>
              <a:t>D.P. Kozlenko</a:t>
            </a:r>
            <a:endParaRPr lang="ru-RU" sz="2000">
              <a:solidFill>
                <a:srgbClr val="008000"/>
              </a:solidFill>
            </a:endParaRPr>
          </a:p>
          <a:p>
            <a:pPr algn="ctr"/>
            <a:endParaRPr lang="en-US" sz="2000" i="1">
              <a:solidFill>
                <a:srgbClr val="008000"/>
              </a:solidFill>
            </a:endParaRPr>
          </a:p>
          <a:p>
            <a:pPr algn="ctr"/>
            <a:r>
              <a:rPr lang="en-US" sz="2000" i="1">
                <a:solidFill>
                  <a:srgbClr val="008000"/>
                </a:solidFill>
              </a:rPr>
              <a:t>Frank Laboratory of Neutron Physics,                                          Joint Institute for Nuclear Research, 141980 Dubna, Russia</a:t>
            </a:r>
            <a:r>
              <a:rPr lang="ru-RU" sz="2000">
                <a:solidFill>
                  <a:srgbClr val="008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4078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576" y="1885707"/>
            <a:ext cx="2618184" cy="181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644" y="3874222"/>
            <a:ext cx="2053454" cy="195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92778" y="890718"/>
            <a:ext cx="717962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33CC"/>
                </a:solidFill>
              </a:rPr>
              <a:t>Monitoring of electrochemical processes at the interface metal electrode/liquid electrolyte by neutron </a:t>
            </a:r>
            <a:r>
              <a:rPr lang="en-US" sz="1500" b="1" dirty="0" err="1">
                <a:solidFill>
                  <a:srgbClr val="0033CC"/>
                </a:solidFill>
              </a:rPr>
              <a:t>reflectometry</a:t>
            </a:r>
            <a:r>
              <a:rPr lang="en-US" sz="1500" b="1" dirty="0">
                <a:solidFill>
                  <a:srgbClr val="0033CC"/>
                </a:solidFill>
              </a:rPr>
              <a:t> 		           							    </a:t>
            </a:r>
            <a:r>
              <a:rPr lang="en-US" sz="1200" b="1" dirty="0">
                <a:solidFill>
                  <a:srgbClr val="0033CC"/>
                </a:solidFill>
              </a:rPr>
              <a:t>(FLNP JINR – Dep. Chem. MSU)</a:t>
            </a:r>
            <a:endParaRPr lang="en-US" sz="1200" b="1" baseline="-25000" dirty="0">
              <a:solidFill>
                <a:srgbClr val="0033CC"/>
              </a:solidFill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992780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73" y="3753036"/>
            <a:ext cx="2236755" cy="224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91810" y="5767938"/>
            <a:ext cx="435744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M.V.Avdeev</a:t>
            </a: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al. Appl. Surf. Sci. (2016) submitted.</a:t>
            </a:r>
            <a:endParaRPr lang="ru-RU" sz="13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71463" y="3645024"/>
            <a:ext cx="3024336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Electrochemical cell for NR experiments</a:t>
            </a:r>
            <a:endParaRPr lang="ru-RU" sz="10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92248" y="4480465"/>
            <a:ext cx="19358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9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Working electrode (WE)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9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9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Counter electrode (CE)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9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9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Reference electrode (RE)</a:t>
            </a:r>
            <a:endParaRPr lang="ru-RU" sz="9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9131" y="1500768"/>
            <a:ext cx="3429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Electrochemical interface with a metal electrode and lithium-containing liquid electrolyte</a:t>
            </a:r>
            <a:endParaRPr lang="ru-RU" sz="105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227" y="1795645"/>
            <a:ext cx="2407582" cy="233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12" name="Прямоугольник 11"/>
          <p:cNvSpPr/>
          <p:nvPr/>
        </p:nvSpPr>
        <p:spPr>
          <a:xfrm>
            <a:off x="4798971" y="3915054"/>
            <a:ext cx="1074333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SLD profiles </a:t>
            </a:r>
            <a:endParaRPr lang="ru-RU" sz="1125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28" y="2193570"/>
            <a:ext cx="1323701" cy="1134126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2099522" y="2078850"/>
            <a:ext cx="517551" cy="16201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2153528" y="3266982"/>
            <a:ext cx="584109" cy="16201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691810" y="1660171"/>
            <a:ext cx="3132348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125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Experimental NR curves and fitting results</a:t>
            </a:r>
          </a:p>
        </p:txBody>
      </p:sp>
    </p:spTree>
    <p:extLst>
      <p:ext uri="{BB962C8B-B14F-4D97-AF65-F5344CB8AC3E}">
        <p14:creationId xmlns:p14="http://schemas.microsoft.com/office/powerpoint/2010/main" val="3033962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374256" y="857250"/>
            <a:ext cx="6562725" cy="4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defRPr/>
            </a:pPr>
            <a:br>
              <a:rPr lang="en-US" altLang="ru-RU" sz="1800" dirty="0">
                <a:solidFill>
                  <a:srgbClr val="FF3300"/>
                </a:solidFill>
                <a:latin typeface="Arial"/>
              </a:rPr>
            </a:br>
            <a:r>
              <a:rPr lang="en-US" altLang="ru-RU" sz="1350" b="1" dirty="0">
                <a:solidFill>
                  <a:srgbClr val="FF3300"/>
                </a:solidFill>
                <a:latin typeface="Arial"/>
              </a:rPr>
              <a:t>Observation of </a:t>
            </a:r>
            <a:r>
              <a:rPr lang="en-US" altLang="ru-RU" sz="1350" b="1" dirty="0" err="1">
                <a:solidFill>
                  <a:srgbClr val="FF3300"/>
                </a:solidFill>
                <a:latin typeface="Arial"/>
              </a:rPr>
              <a:t>cryptoferromagnetic</a:t>
            </a:r>
            <a:r>
              <a:rPr lang="en-US" altLang="ru-RU" sz="1350" b="1" dirty="0">
                <a:solidFill>
                  <a:srgbClr val="FF3300"/>
                </a:solidFill>
                <a:latin typeface="Arial"/>
              </a:rPr>
              <a:t> domain state in layered structure</a:t>
            </a:r>
            <a:br>
              <a:rPr lang="en-US" altLang="ru-RU" sz="1350" b="1" dirty="0">
                <a:solidFill>
                  <a:srgbClr val="FF3300"/>
                </a:solidFill>
                <a:latin typeface="Arial"/>
              </a:rPr>
            </a:br>
            <a:r>
              <a:rPr lang="en-US" altLang="ru-RU" sz="1350" b="1" dirty="0">
                <a:solidFill>
                  <a:srgbClr val="00B050"/>
                </a:solidFill>
                <a:latin typeface="Arial"/>
              </a:rPr>
              <a:t> </a:t>
            </a:r>
            <a:r>
              <a:rPr lang="en-US" altLang="ru-RU" sz="1050" b="1" dirty="0">
                <a:solidFill>
                  <a:srgbClr val="00B050"/>
                </a:solidFill>
                <a:latin typeface="Arial"/>
              </a:rPr>
              <a:t>V(150nm)/Fe(7%)+</a:t>
            </a:r>
            <a:r>
              <a:rPr lang="en-US" altLang="ru-RU" sz="1050" b="1" dirty="0" err="1">
                <a:solidFill>
                  <a:srgbClr val="00B050"/>
                </a:solidFill>
                <a:latin typeface="Arial"/>
              </a:rPr>
              <a:t>V+Nb</a:t>
            </a:r>
            <a:r>
              <a:rPr lang="en-US" altLang="ru-RU" sz="1050" b="1" dirty="0">
                <a:solidFill>
                  <a:srgbClr val="00B050"/>
                </a:solidFill>
                <a:latin typeface="Arial"/>
              </a:rPr>
              <a:t>)(20nm)/</a:t>
            </a:r>
            <a:r>
              <a:rPr lang="en-US" altLang="ru-RU" sz="1050" b="1" dirty="0" err="1">
                <a:solidFill>
                  <a:srgbClr val="00B050"/>
                </a:solidFill>
                <a:latin typeface="Arial"/>
              </a:rPr>
              <a:t>Nb</a:t>
            </a:r>
            <a:r>
              <a:rPr lang="en-US" altLang="ru-RU" sz="1050" b="1" dirty="0">
                <a:solidFill>
                  <a:srgbClr val="00B050"/>
                </a:solidFill>
                <a:latin typeface="Arial"/>
              </a:rPr>
              <a:t>(150nm)</a:t>
            </a:r>
            <a:br>
              <a:rPr lang="en-US" altLang="ru-RU" sz="1050" b="1" dirty="0">
                <a:solidFill>
                  <a:srgbClr val="00B050"/>
                </a:solidFill>
                <a:latin typeface="Arial"/>
              </a:rPr>
            </a:br>
            <a:endParaRPr lang="ru-RU" altLang="ru-RU" sz="1050" b="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 bwMode="auto">
          <a:xfrm>
            <a:off x="1374256" y="1593057"/>
            <a:ext cx="6669881" cy="440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685800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en-US" altLang="ru-RU" sz="1050" b="1" dirty="0">
                <a:solidFill>
                  <a:srgbClr val="333399"/>
                </a:solidFill>
                <a:latin typeface="Arial"/>
              </a:rPr>
              <a:t>Scattering at 10K,  2. Scattering at 1.5K, 3. Decreasing of scattering in range 1.5K-150K, </a:t>
            </a:r>
          </a:p>
          <a:p>
            <a:pPr marL="257175" indent="-257175" algn="ctr" defTabSz="685800" eaLnBrk="1" hangingPunct="1">
              <a:spcBef>
                <a:spcPct val="0"/>
              </a:spcBef>
              <a:buFontTx/>
              <a:buAutoNum type="arabicPeriod"/>
              <a:defRPr/>
            </a:pPr>
            <a:endParaRPr lang="en-US" altLang="ru-RU" sz="1050" b="1" dirty="0">
              <a:solidFill>
                <a:srgbClr val="333399"/>
              </a:solidFill>
              <a:latin typeface="Arial"/>
            </a:endParaRPr>
          </a:p>
          <a:p>
            <a:pPr marL="0" indent="0" algn="ctr" defTabSz="685800" eaLnBrk="1" hangingPunct="1">
              <a:spcBef>
                <a:spcPct val="0"/>
              </a:spcBef>
              <a:buNone/>
              <a:defRPr/>
            </a:pPr>
            <a:r>
              <a:rPr lang="en-US" altLang="ru-RU" sz="1050" b="1" dirty="0">
                <a:solidFill>
                  <a:srgbClr val="333399"/>
                </a:solidFill>
                <a:latin typeface="Arial"/>
              </a:rPr>
              <a:t>4. Transformation of cluster structure from 8K to 1.5 K at H</a:t>
            </a:r>
            <a:r>
              <a:rPr lang="ru-RU" altLang="ru-RU" sz="1050" b="1" dirty="0">
                <a:solidFill>
                  <a:srgbClr val="333399"/>
                </a:solidFill>
                <a:latin typeface="Arial"/>
              </a:rPr>
              <a:t>=0 </a:t>
            </a:r>
            <a:r>
              <a:rPr lang="en-US" altLang="ru-RU" sz="1050" b="1" dirty="0">
                <a:solidFill>
                  <a:srgbClr val="333399"/>
                </a:solidFill>
                <a:latin typeface="Arial"/>
              </a:rPr>
              <a:t> </a:t>
            </a:r>
            <a:endParaRPr lang="ru-RU" altLang="ru-RU" sz="1050" b="1" dirty="0">
              <a:solidFill>
                <a:srgbClr val="333399"/>
              </a:solidFill>
              <a:latin typeface="Arial"/>
            </a:endParaRPr>
          </a:p>
          <a:p>
            <a:pPr marL="0" indent="0" algn="ctr" defTabSz="685800" eaLnBrk="1" hangingPunct="1">
              <a:spcBef>
                <a:spcPct val="0"/>
              </a:spcBef>
              <a:buNone/>
              <a:defRPr/>
            </a:pPr>
            <a:r>
              <a:rPr lang="en-US" altLang="ru-RU" sz="1050" b="1" dirty="0">
                <a:solidFill>
                  <a:srgbClr val="333399"/>
                </a:solidFill>
                <a:latin typeface="Arial"/>
              </a:rPr>
              <a:t> </a:t>
            </a:r>
          </a:p>
          <a:p>
            <a:pPr marL="0" indent="0" algn="ctr" defTabSz="685800" eaLnBrk="1" hangingPunct="1">
              <a:spcBef>
                <a:spcPct val="0"/>
              </a:spcBef>
              <a:buNone/>
              <a:defRPr/>
            </a:pPr>
            <a:r>
              <a:rPr lang="en-US" altLang="ru-RU" sz="1050" b="1" dirty="0">
                <a:solidFill>
                  <a:srgbClr val="333399"/>
                </a:solidFill>
                <a:latin typeface="Arial"/>
              </a:rPr>
              <a:t>5. Structure at T=1.5K and H=1 </a:t>
            </a:r>
            <a:r>
              <a:rPr lang="en-US" altLang="ru-RU" sz="1050" b="1" dirty="0" err="1">
                <a:solidFill>
                  <a:srgbClr val="333399"/>
                </a:solidFill>
                <a:latin typeface="Arial"/>
              </a:rPr>
              <a:t>kOe</a:t>
            </a:r>
            <a:r>
              <a:rPr lang="ru-RU" altLang="ru-RU" sz="1050" b="1" dirty="0">
                <a:solidFill>
                  <a:srgbClr val="333399"/>
                </a:solidFill>
                <a:latin typeface="Arial"/>
              </a:rPr>
              <a:t> –</a:t>
            </a:r>
            <a:r>
              <a:rPr lang="en-US" altLang="ru-RU" sz="1050" b="1" dirty="0">
                <a:solidFill>
                  <a:srgbClr val="333399"/>
                </a:solidFill>
                <a:latin typeface="Arial"/>
              </a:rPr>
              <a:t> Clusters and Domains (</a:t>
            </a:r>
            <a:r>
              <a:rPr lang="en-US" altLang="ru-RU" sz="1050" b="1" dirty="0" err="1">
                <a:solidFill>
                  <a:srgbClr val="333399"/>
                </a:solidFill>
                <a:latin typeface="Arial"/>
              </a:rPr>
              <a:t>cryptoferromagnetism</a:t>
            </a:r>
            <a:r>
              <a:rPr lang="en-US" altLang="ru-RU" sz="1050" b="1" dirty="0">
                <a:solidFill>
                  <a:srgbClr val="333399"/>
                </a:solidFill>
                <a:latin typeface="Arial"/>
              </a:rPr>
              <a:t>)</a:t>
            </a:r>
            <a:endParaRPr lang="ru-RU" altLang="ru-RU" sz="1050" b="1" dirty="0">
              <a:solidFill>
                <a:srgbClr val="FF3300"/>
              </a:solidFill>
              <a:latin typeface="Arial"/>
            </a:endParaRPr>
          </a:p>
        </p:txBody>
      </p:sp>
      <p:pic>
        <p:nvPicPr>
          <p:cNvPr id="4" name="Picture 4" descr="Безымянны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85" y="2672953"/>
            <a:ext cx="2430065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untitle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25" y="2672954"/>
            <a:ext cx="2591991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Graph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56" y="4400550"/>
            <a:ext cx="2350294" cy="151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2"/>
          <p:cNvGraphicFramePr>
            <a:graphicFrameLocks noChangeAspect="1"/>
          </p:cNvGraphicFramePr>
          <p:nvPr>
            <p:extLst/>
          </p:nvPr>
        </p:nvGraphicFramePr>
        <p:xfrm>
          <a:off x="3724550" y="4606529"/>
          <a:ext cx="2051447" cy="1307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" name="Точечный рисунок" r:id="rId6" imgW="5772956" imgH="3704762" progId="Paint.Picture">
                  <p:embed/>
                </p:oleObj>
              </mc:Choice>
              <mc:Fallback>
                <p:oleObj name="Точечный рисунок" r:id="rId6" imgW="5772956" imgH="3704762" progId="Paint.Picture">
                  <p:embed/>
                  <p:pic>
                    <p:nvPicPr>
                      <p:cNvPr id="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550" y="4606529"/>
                        <a:ext cx="2051447" cy="1307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344" y="4563666"/>
            <a:ext cx="2159794" cy="143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895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85903" y="919538"/>
            <a:ext cx="6172200" cy="6512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en-US" sz="165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study of structure and dynamics of </a:t>
            </a:r>
            <a:r>
              <a:rPr lang="en-US" sz="1650" b="1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lovastatine</a:t>
            </a:r>
            <a:endParaRPr lang="ru-RU" sz="165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5"/>
          <a:stretch>
            <a:fillRect/>
          </a:stretch>
        </p:blipFill>
        <p:spPr bwMode="auto">
          <a:xfrm>
            <a:off x="309358" y="1570810"/>
            <a:ext cx="3967163" cy="16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0680" y="3197308"/>
            <a:ext cx="42872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ea typeface="EPFKN A+ Adv P 4 C 4 E 46"/>
              </a:rPr>
              <a:t>Molecular (left) and crystal (right) structures of </a:t>
            </a:r>
            <a:r>
              <a:rPr lang="en-US" sz="1400" dirty="0" err="1">
                <a:solidFill>
                  <a:srgbClr val="7030A0"/>
                </a:solidFill>
                <a:latin typeface="Arial" panose="020B0604020202020204" pitchFamily="34" charset="0"/>
                <a:ea typeface="EPFKN A+ Adv P 4 C 4 E 46"/>
              </a:rPr>
              <a:t>lovastatine</a:t>
            </a:r>
            <a:r>
              <a:rPr lang="ru-RU" sz="1400" dirty="0">
                <a:solidFill>
                  <a:srgbClr val="7030A0"/>
                </a:solidFill>
                <a:latin typeface="Arial" panose="020B0604020202020204" pitchFamily="34" charset="0"/>
                <a:ea typeface="EPFKN A+ Adv P 4 C 4 E 46"/>
              </a:rPr>
              <a:t> </a:t>
            </a: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(LOV; (1S,3R,7S,8S,8aR)-8-{2-[(2R,4R)-4-Hydroxy-6-oxooxan-2-yl]ethyl}-3,7-dimethyl-1,2,3,7,8,8a-hexahydronaphthalen-1-yl (2S)-2-methylbutanoate) (b).</a:t>
            </a:r>
            <a:endParaRPr lang="ru-RU" sz="1400" dirty="0"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4" y="1571205"/>
            <a:ext cx="5448563" cy="2990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257" y="1495250"/>
            <a:ext cx="1921429" cy="31428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75856" y="4640959"/>
            <a:ext cx="5868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Theoretical (harmonic DFPT PBE</a:t>
            </a:r>
            <a:r>
              <a:rPr lang="ru-RU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TS approach</a:t>
            </a:r>
            <a:r>
              <a:rPr lang="ru-RU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and experimental vibrational spectra of </a:t>
            </a:r>
            <a:r>
              <a:rPr lang="en-US" sz="14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lovastatine</a:t>
            </a: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according to inelastic incoherent and terahertz spectroscopy (</a:t>
            </a:r>
            <a:r>
              <a:rPr lang="ru-RU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</a:t>
            </a: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 The most important vibrational modes are visualized (d).</a:t>
            </a:r>
            <a:endParaRPr lang="ru-RU" sz="14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4474" y="1307918"/>
            <a:ext cx="306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Calibri" panose="020F0502020204030204"/>
              </a:rPr>
              <a:t>С.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6405" y="1298123"/>
            <a:ext cx="306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ru-RU" sz="105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0233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5006" y="836712"/>
            <a:ext cx="567063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u="sng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itchFamily="34" charset="0"/>
              </a:rPr>
              <a:t>FSD-2016:  Residual stress analysis in </a:t>
            </a:r>
            <a:r>
              <a:rPr lang="en-US" sz="1350" b="1" u="sng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Arial" pitchFamily="34" charset="0"/>
              </a:rPr>
              <a:t>multi-pass welded specimen</a:t>
            </a:r>
            <a:r>
              <a:rPr lang="en-US" sz="1350" b="1" u="sng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itchFamily="34" charset="0"/>
              </a:rPr>
              <a:t> </a:t>
            </a:r>
            <a:endParaRPr lang="ru-RU" sz="1350" u="sng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066" y="3817033"/>
            <a:ext cx="2484276" cy="17182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1001" y="1160749"/>
            <a:ext cx="2657147" cy="19793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2058" y="1162925"/>
            <a:ext cx="3554124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 calculations - 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group of </a:t>
            </a:r>
            <a:r>
              <a:rPr lang="da-DK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Dr. 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Michailov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(Brandenburg Uni. of Technology, Germany)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preparation - 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group of </a:t>
            </a:r>
            <a:r>
              <a:rPr lang="da-DK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P. Petrov (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Institute of Electronics of BAN, Sofia, Bulgaria)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1000" y="3162343"/>
            <a:ext cx="3834426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Multi-pass welded test specimen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weld pass: MSG (Metal Active Gas welding)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3</a:t>
            </a:r>
            <a:r>
              <a:rPr lang="en-US" sz="12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weld passes: SAW (Submerged Arc Welding)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3617" y="5624575"/>
            <a:ext cx="318067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 results for longitudinal residual stress</a:t>
            </a:r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87444" y="3700336"/>
            <a:ext cx="278092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Residual lattice strain (top) and stress (bottom) compared with FEM results</a:t>
            </a:r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53018" y="1160748"/>
            <a:ext cx="140134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mm thickness </a:t>
            </a:r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67264" y="2348880"/>
            <a:ext cx="1674186" cy="7155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Experiments were performed with new radial collimators </a:t>
            </a:r>
            <a:endParaRPr lang="ru-RU" sz="1350" dirty="0">
              <a:solidFill>
                <a:srgbClr val="C00000"/>
              </a:solidFill>
              <a:latin typeface="Calibri" panose="020F0502020204030204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8777" r="10888" b="1882"/>
          <a:stretch/>
        </p:blipFill>
        <p:spPr bwMode="auto">
          <a:xfrm>
            <a:off x="5349462" y="2024844"/>
            <a:ext cx="2393435" cy="1744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" t="8977" r="11158" b="1832"/>
          <a:stretch/>
        </p:blipFill>
        <p:spPr bwMode="auto">
          <a:xfrm>
            <a:off x="5349720" y="4151616"/>
            <a:ext cx="2430012" cy="18156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8232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2550215" cy="197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888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FSD-2016: TRIP steels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 (in collaboration with IMF of TU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Bergakademie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 Freiberg) </a:t>
            </a:r>
            <a:endParaRPr lang="ru-RU" dirty="0">
              <a:solidFill>
                <a:prstClr val="black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420888"/>
            <a:ext cx="27097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53" t="2430" r="2170" b="4371"/>
          <a:stretch/>
        </p:blipFill>
        <p:spPr>
          <a:xfrm>
            <a:off x="6183837" y="393408"/>
            <a:ext cx="2680981" cy="2132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1" t="7356" r="6207" b="5679"/>
          <a:stretch/>
        </p:blipFill>
        <p:spPr>
          <a:xfrm>
            <a:off x="2935116" y="394486"/>
            <a:ext cx="2808312" cy="21304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6" t="8738" r="10775" b="3757"/>
          <a:stretch/>
        </p:blipFill>
        <p:spPr>
          <a:xfrm>
            <a:off x="6136349" y="2507983"/>
            <a:ext cx="3007651" cy="2460806"/>
          </a:xfrm>
          <a:prstGeom prst="rect">
            <a:avLst/>
          </a:prstGeom>
        </p:spPr>
      </p:pic>
      <p:sp>
        <p:nvSpPr>
          <p:cNvPr id="8" name="Стрелка вниз 11"/>
          <p:cNvSpPr/>
          <p:nvPr/>
        </p:nvSpPr>
        <p:spPr>
          <a:xfrm>
            <a:off x="7942597" y="2092882"/>
            <a:ext cx="355056" cy="864096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Стрелка вправо 17"/>
          <p:cNvSpPr/>
          <p:nvPr/>
        </p:nvSpPr>
        <p:spPr>
          <a:xfrm>
            <a:off x="5140048" y="1628800"/>
            <a:ext cx="864096" cy="36004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365" y="5002836"/>
            <a:ext cx="1882037" cy="15247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79" t="3091" r="6941" b="9208"/>
          <a:stretch/>
        </p:blipFill>
        <p:spPr>
          <a:xfrm>
            <a:off x="3064409" y="3474000"/>
            <a:ext cx="3037844" cy="24752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10" t="9855" r="9035" b="3607"/>
          <a:stretch/>
        </p:blipFill>
        <p:spPr>
          <a:xfrm>
            <a:off x="62821" y="3501008"/>
            <a:ext cx="2997011" cy="2452100"/>
          </a:xfrm>
          <a:prstGeom prst="rect">
            <a:avLst/>
          </a:prstGeom>
        </p:spPr>
      </p:pic>
      <p:sp>
        <p:nvSpPr>
          <p:cNvPr id="13" name="Стрелка вправо 10"/>
          <p:cNvSpPr/>
          <p:nvPr/>
        </p:nvSpPr>
        <p:spPr>
          <a:xfrm>
            <a:off x="2249580" y="1674472"/>
            <a:ext cx="864096" cy="36004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5949280"/>
            <a:ext cx="264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Changes in diffraction pattern vs. plastic deformation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7216" y="5936866"/>
            <a:ext cx="264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contents vs. plastic deformation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3140968"/>
            <a:ext cx="50728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phases: austenite, </a:t>
            </a:r>
            <a:r>
              <a:rPr lang="el-G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and </a:t>
            </a:r>
            <a:r>
              <a:rPr lang="el-G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-martensite, ZrO</a:t>
            </a:r>
            <a:r>
              <a:rPr lang="en-US" sz="1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(amorphous)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64793" y="6469845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Studied samples</a:t>
            </a:r>
            <a:endParaRPr lang="ru-RU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43808" y="2492896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profile analysis: changes in sample dimensions</a:t>
            </a:r>
            <a:endParaRPr lang="ru-RU" sz="16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2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>
            <a:spLocks noGrp="1"/>
          </p:cNvSpPr>
          <p:nvPr/>
        </p:nvSpPr>
        <p:spPr>
          <a:xfrm>
            <a:off x="464457" y="1797281"/>
            <a:ext cx="4038600" cy="4525964"/>
          </a:xfrm>
          <a:prstGeom prst="rect">
            <a:avLst/>
          </a:prstGeom>
        </p:spPr>
        <p:txBody>
          <a:bodyPr vert="horz" lIns="104214" tIns="52107" rIns="104214" bIns="52107" rtlCol="0">
            <a:normAutofit/>
          </a:bodyPr>
          <a:lstStyle>
            <a:lvl1pPr marL="292359" indent="-292359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446" indent="-243634" algn="l" defTabSz="389813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532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346" indent="-194907" algn="l" defTabSz="389813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4159" indent="-194907" algn="l" defTabSz="389813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972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3786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598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411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359" marR="0" lvl="0" indent="-292359" algn="l" defTabSz="389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Inhaltsplatzhalter 3"/>
          <p:cNvSpPr>
            <a:spLocks noGrp="1"/>
          </p:cNvSpPr>
          <p:nvPr/>
        </p:nvSpPr>
        <p:spPr>
          <a:xfrm>
            <a:off x="4655457" y="1797281"/>
            <a:ext cx="4038600" cy="4525964"/>
          </a:xfrm>
          <a:prstGeom prst="rect">
            <a:avLst/>
          </a:prstGeom>
        </p:spPr>
        <p:txBody>
          <a:bodyPr vert="horz" lIns="104214" tIns="52107" rIns="104214" bIns="52107" rtlCol="0">
            <a:normAutofit/>
          </a:bodyPr>
          <a:lstStyle>
            <a:lvl1pPr marL="292359" indent="-292359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446" indent="-243634" algn="l" defTabSz="389813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532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346" indent="-194907" algn="l" defTabSz="389813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4159" indent="-194907" algn="l" defTabSz="389813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972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3786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598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411" indent="-194907" algn="l" defTabSz="38981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359" marR="0" lvl="0" indent="-292359" algn="l" defTabSz="389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40265" y="545510"/>
            <a:ext cx="8673042" cy="1320489"/>
          </a:xfrm>
          <a:prstGeom prst="rect">
            <a:avLst/>
          </a:prstGeom>
        </p:spPr>
        <p:txBody>
          <a:bodyPr vert="horz" lIns="104214" tIns="52107" rIns="104214" bIns="52107" rtlCol="0" anchor="ctr">
            <a:noAutofit/>
          </a:bodyPr>
          <a:lstStyle>
            <a:defPPr>
              <a:defRPr lang="de-DE"/>
            </a:defPPr>
            <a:lvl1pPr marL="0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071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142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3213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4283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5354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6425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7496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68567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210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Deformation inside 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paleosubduction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channel – Insights from microstructures and crystallographic preferred orientations of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eclogites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metasediments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the Tauern Window, Austria.</a:t>
            </a:r>
          </a:p>
        </p:txBody>
      </p:sp>
      <p:pic>
        <p:nvPicPr>
          <p:cNvPr id="5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65" y="1772816"/>
            <a:ext cx="3691891" cy="2118229"/>
          </a:xfrm>
          <a:prstGeom prst="rect">
            <a:avLst/>
          </a:prstGeom>
        </p:spPr>
      </p:pic>
      <p:pic>
        <p:nvPicPr>
          <p:cNvPr id="6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406" y="1951674"/>
            <a:ext cx="4761901" cy="1570820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93" y="4126482"/>
            <a:ext cx="5562548" cy="2640276"/>
          </a:xfrm>
          <a:prstGeom prst="rect">
            <a:avLst/>
          </a:prstGeom>
        </p:spPr>
      </p:pic>
      <p:sp>
        <p:nvSpPr>
          <p:cNvPr id="8" name="Rechteck 9"/>
          <p:cNvSpPr/>
          <p:nvPr/>
        </p:nvSpPr>
        <p:spPr>
          <a:xfrm>
            <a:off x="6012490" y="6177706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071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142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3213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4283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5354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6425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7496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68567" algn="l" defTabSz="52107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210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Keppler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(2016) J.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Geol.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82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60-79. </a:t>
            </a:r>
          </a:p>
          <a:p>
            <a:pPr marL="0" marR="0" lvl="0" indent="0" algn="l" defTabSz="5210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10.1016/j.jsg.2015.11.006]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10" descr="Bildergebnis für logo uni bonn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14" descr="Bildergebnis für logo uni bonn downloa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4" descr="https://upload.wikimedia.org/wikipedia/de/thumb/7/72/Universit%C3%A4t_Bonn.svg/320px-Universit%C3%A4t_Bonn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764" y="45270"/>
            <a:ext cx="1677011" cy="5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6105" y="76587"/>
            <a:ext cx="953339" cy="358521"/>
          </a:xfrm>
          <a:prstGeom prst="rect">
            <a:avLst/>
          </a:prstGeom>
        </p:spPr>
      </p:pic>
      <p:sp>
        <p:nvSpPr>
          <p:cNvPr id="13" name="Rechteck 1"/>
          <p:cNvSpPr/>
          <p:nvPr/>
        </p:nvSpPr>
        <p:spPr>
          <a:xfrm>
            <a:off x="1098868" y="3795139"/>
            <a:ext cx="1973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0000FF"/>
                </a:solidFill>
                <a:latin typeface="Calibri"/>
              </a:rPr>
              <a:t>Geological location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hteck 2"/>
          <p:cNvSpPr/>
          <p:nvPr/>
        </p:nvSpPr>
        <p:spPr>
          <a:xfrm>
            <a:off x="4183276" y="3469908"/>
            <a:ext cx="2879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0000FF"/>
                </a:solidFill>
                <a:latin typeface="Calibri"/>
              </a:rPr>
              <a:t>Microstructural observations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hteck 10"/>
          <p:cNvSpPr/>
          <p:nvPr/>
        </p:nvSpPr>
        <p:spPr>
          <a:xfrm>
            <a:off x="5528949" y="4258562"/>
            <a:ext cx="27454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i="1" dirty="0" err="1">
                <a:solidFill>
                  <a:srgbClr val="0000FF"/>
                </a:solidFill>
                <a:latin typeface="Calibri"/>
              </a:rPr>
              <a:t>Crystallographic</a:t>
            </a:r>
            <a:r>
              <a:rPr lang="de-DE" i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de-DE" i="1" dirty="0" err="1">
                <a:solidFill>
                  <a:srgbClr val="0000FF"/>
                </a:solidFill>
                <a:latin typeface="Calibri"/>
              </a:rPr>
              <a:t>preferred</a:t>
            </a:r>
            <a:r>
              <a:rPr lang="de-DE" i="1" dirty="0">
                <a:solidFill>
                  <a:srgbClr val="0000FF"/>
                </a:solidFill>
                <a:latin typeface="Calibri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i="1" dirty="0">
                <a:solidFill>
                  <a:srgbClr val="0000FF"/>
                </a:solidFill>
                <a:latin typeface="Calibri"/>
              </a:rPr>
              <a:t>Orientation (</a:t>
            </a:r>
            <a:r>
              <a:rPr lang="de-DE" i="1" dirty="0" err="1">
                <a:solidFill>
                  <a:srgbClr val="0000FF"/>
                </a:solidFill>
                <a:latin typeface="Calibri"/>
              </a:rPr>
              <a:t>texture</a:t>
            </a:r>
            <a:r>
              <a:rPr lang="de-DE" i="1" dirty="0">
                <a:solidFill>
                  <a:srgbClr val="0000FF"/>
                </a:solidFill>
                <a:latin typeface="Calibri"/>
              </a:rPr>
              <a:t>)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600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Kcy;&amp;acy;&amp;rcy;&amp;tcy;&amp;icy;&amp;ncy;&amp;kcy;&amp;icy; &amp;pcy;&amp;ocy; &amp;zcy;&amp;acy;&amp;pcy;&amp;rcy;&amp;ocy;&amp;scy;&amp;ucy; &amp;icy;&amp;ncy;&amp;scy;&amp;tcy;&amp;icy;&amp;tcy;&amp;ucy;&amp;tcy; &amp;acy;&amp;rcy;&amp;khcy;&amp;iecy;&amp;ocy;&amp;lcy;&amp;ocy;&amp;gcy;&amp;icy;&amp;icy; &amp;Rcy;&amp;Acy;&amp;N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" y="451714"/>
            <a:ext cx="1757282" cy="157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5132" y="829360"/>
            <a:ext cx="2494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Archaeology of</a:t>
            </a:r>
            <a:r>
              <a:rPr lang="ru-RU" b="1" i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Russian Academy of Science</a:t>
            </a:r>
            <a:endParaRPr lang="ru-RU" b="1" i="1" dirty="0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&amp;Kcy;&amp;acy;&amp;rcy;&amp;tcy;&amp;icy;&amp;ncy;&amp;kcy;&amp;icy; &amp;pcy;&amp;ocy; &amp;zcy;&amp;acy;&amp;pcy;&amp;rcy;&amp;ocy;&amp;scy;&amp;ucy; &amp;kcy;&amp;lcy;&amp;acy;&amp;dcy; &amp;Tcy;&amp;vcy;&amp;iecy;&amp;rcy;&amp;i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8" y="1923949"/>
            <a:ext cx="3684491" cy="220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09538" y="4456327"/>
            <a:ext cx="3051636" cy="2763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2393" r="79986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33" r="21833"/>
          <a:stretch/>
        </p:blipFill>
        <p:spPr>
          <a:xfrm>
            <a:off x="4514797" y="1226611"/>
            <a:ext cx="4223037" cy="4451905"/>
          </a:xfrm>
          <a:prstGeom prst="rect">
            <a:avLst/>
          </a:prstGeom>
        </p:spPr>
      </p:pic>
      <p:sp>
        <p:nvSpPr>
          <p:cNvPr id="7" name="Прямоугольник 7"/>
          <p:cNvSpPr/>
          <p:nvPr/>
        </p:nvSpPr>
        <p:spPr>
          <a:xfrm>
            <a:off x="0" y="152258"/>
            <a:ext cx="8874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Neutron radiography and tomography facility: cultural heritage studies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01" y="4086996"/>
            <a:ext cx="423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Tver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 treasure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was found in 2014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226366"/>
            <a:ext cx="4230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part of Old-Russian ancient bracelet dated to XIV century.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6494" y="5924697"/>
            <a:ext cx="4696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Neutron tomography reconstructed model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with “hidden” gilding pattern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43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85903" y="260648"/>
            <a:ext cx="6172200" cy="6512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en-US" sz="165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Global modernization of the HRFD diffractometer</a:t>
            </a:r>
            <a:endParaRPr lang="ru-RU" sz="165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3" y="835755"/>
            <a:ext cx="2072879" cy="247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7287" y="3375960"/>
            <a:ext cx="241130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New Fourier chopper in work position.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269237"/>
            <a:ext cx="6146690" cy="29558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58458" y="4305870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Comparison of the old 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-14-10) и 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new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-16-10) 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incident neutron spectra measured using vanadium sample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 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gain factor of neutron intensity as function of neutron wavelength measured using the standard Al2O3 sample 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84" y="4007728"/>
            <a:ext cx="3612928" cy="240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1768" y="6390037"/>
            <a:ext cx="40233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</a:rPr>
              <a:t>Neutron guide with vertical parabolic focusing. New mirrors were mounted in old vacuum casing.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0965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3928" y="588029"/>
            <a:ext cx="5792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>
                <a:solidFill>
                  <a:prstClr val="black"/>
                </a:solidFill>
                <a:latin typeface="Calibri" panose="020F0502020204030204"/>
                <a:cs typeface="Times New Roman" pitchFamily="18" charset="0"/>
              </a:rPr>
              <a:t>FSD-2016: </a:t>
            </a:r>
            <a:r>
              <a:rPr lang="en-US" b="1" u="sng" dirty="0">
                <a:solidFill>
                  <a:srgbClr val="FF0000"/>
                </a:solidFill>
                <a:latin typeface="Calibri" panose="020F0502020204030204"/>
                <a:cs typeface="Arial" pitchFamily="34" charset="0"/>
              </a:rPr>
              <a:t>NEW radial collimators </a:t>
            </a:r>
            <a:r>
              <a:rPr lang="en-US" b="1" u="sng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(G.V.=1.8</a:t>
            </a:r>
            <a:r>
              <a:rPr lang="en-US" b="1" u="sng" dirty="0">
                <a:solidFill>
                  <a:prstClr val="black"/>
                </a:solidFill>
                <a:latin typeface="Calibri" panose="020F0502020204030204"/>
                <a:cs typeface="Arial" pitchFamily="34" charset="0"/>
                <a:sym typeface="Symbol" panose="05050102010706020507" pitchFamily="18" charset="2"/>
              </a:rPr>
              <a:t></a:t>
            </a:r>
            <a:r>
              <a:rPr lang="en-US" b="1" u="sng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1.8</a:t>
            </a:r>
            <a:r>
              <a:rPr lang="en-US" b="1" u="sng" dirty="0">
                <a:solidFill>
                  <a:prstClr val="black"/>
                </a:solidFill>
                <a:latin typeface="Calibri" panose="020F0502020204030204"/>
                <a:cs typeface="Arial" pitchFamily="34" charset="0"/>
                <a:sym typeface="Symbol" panose="05050102010706020507" pitchFamily="18" charset="2"/>
              </a:rPr>
              <a:t> </a:t>
            </a:r>
            <a:r>
              <a:rPr lang="en-US" b="1" u="sng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1.8</a:t>
            </a:r>
            <a:r>
              <a:rPr lang="ru-RU" b="1" u="sng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 </a:t>
            </a:r>
            <a:r>
              <a:rPr lang="en-US" b="1" u="sng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mm</a:t>
            </a:r>
            <a:r>
              <a:rPr lang="en-US" b="1" u="sng" baseline="30000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3</a:t>
            </a:r>
            <a:r>
              <a:rPr lang="ru-RU" b="1" u="sng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)</a:t>
            </a:r>
            <a:endParaRPr lang="ru-RU" u="sng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Рисунок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901" y="896942"/>
            <a:ext cx="1566174" cy="19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62309" y="877598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677976" y="7411665"/>
            <a:ext cx="1930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eaLnBrk="0" hangingPunct="0"/>
            <a:r>
              <a:rPr lang="en-US" altLang="ru-RU" sz="75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lang="en-US" altLang="ru-RU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345477" y="934431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06696" y="2856281"/>
            <a:ext cx="149678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Beam profiles: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analytical calculations and Monte Carlo simulation</a:t>
            </a:r>
            <a:endParaRPr lang="ru-RU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36495" y="4260437"/>
            <a:ext cx="16201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Two radial collimators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by JJ X-Ray (Denmark)</a:t>
            </a:r>
            <a:endParaRPr lang="ru-RU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40351" y="5344844"/>
            <a:ext cx="1988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Webcam for sample control: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top view of sample position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with radial collimators</a:t>
            </a:r>
            <a:endParaRPr lang="ru-RU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99483" y="3837099"/>
            <a:ext cx="364502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Radial collimators on FSD for gauge volume definition in bulk sample during stress measurements </a:t>
            </a:r>
            <a:endParaRPr lang="ru-RU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94357" y="4692485"/>
            <a:ext cx="251815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pitchFamily="34" charset="0"/>
              </a:rPr>
              <a:t>Two strain components can be measured simultaneously using both collimators</a:t>
            </a:r>
            <a:endParaRPr lang="ru-RU" sz="1200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2099" y="1074083"/>
            <a:ext cx="3579019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5477" y="4246448"/>
            <a:ext cx="2257425" cy="172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4507" y="1074083"/>
            <a:ext cx="1535906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4507" y="2586251"/>
            <a:ext cx="1521619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60377" y="3617798"/>
            <a:ext cx="1943100" cy="235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7322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4399" y="965312"/>
            <a:ext cx="8000908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Reconstruction of the Reflex reflectometer into the SESANS spectrometer</a:t>
            </a:r>
            <a:endParaRPr lang="ru-RU" sz="165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1" y="1628366"/>
            <a:ext cx="1871357" cy="24227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4766" y="4148633"/>
            <a:ext cx="26517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  <a:t>End part of a new neutron guide assembled at the 9</a:t>
            </a:r>
            <a:r>
              <a:rPr lang="en-US" sz="1350" baseline="30000" dirty="0">
                <a:solidFill>
                  <a:srgbClr val="7030A0"/>
                </a:solidFill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350" dirty="0">
                <a:solidFill>
                  <a:srgbClr val="7030A0"/>
                </a:solidFill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  <a:t> beamline.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61" y="1544488"/>
            <a:ext cx="3213450" cy="27563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26525" y="4453039"/>
            <a:ext cx="499001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  <a:t>Incident neutron wavelength distribution spectra on 9th beamline at the previous instrument configuration (black) and with a new neutron guide (red). Long wavelength limit is shifted by 11 </a:t>
            </a:r>
            <a:r>
              <a:rPr lang="en-US" sz="135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Å</a:t>
            </a:r>
            <a:r>
              <a:rPr lang="en-US" sz="1350" dirty="0">
                <a:solidFill>
                  <a:srgbClr val="7030A0"/>
                </a:solidFill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  <a:t>, due to the move of the background chopper to </a:t>
            </a:r>
            <a:r>
              <a:rPr lang="en-US" sz="135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new position closer to the source.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5805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3974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en-US" sz="2400" b="1" kern="0" dirty="0">
                <a:solidFill>
                  <a:srgbClr val="C00000"/>
                </a:solidFill>
              </a:rPr>
              <a:t>The priority directions of scientific research </a:t>
            </a:r>
            <a:r>
              <a:rPr lang="ru-RU" sz="2400" b="1" kern="0" dirty="0">
                <a:solidFill>
                  <a:srgbClr val="C00000"/>
                </a:solidFill>
              </a:rPr>
              <a:t>:</a:t>
            </a:r>
            <a:endParaRPr lang="en-US" sz="2400" b="1" kern="0" dirty="0">
              <a:solidFill>
                <a:srgbClr val="C00000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7504" y="548680"/>
            <a:ext cx="882015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        </a:t>
            </a: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Font typeface="+mj-lt"/>
              <a:buAutoNum type="arabicPeriod"/>
              <a:tabLst>
                <a:tab pos="625475" algn="l"/>
              </a:tabLst>
            </a:pPr>
            <a:endParaRPr lang="ru-RU" sz="2000" b="1" dirty="0">
              <a:solidFill>
                <a:srgbClr val="FF0066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000" b="1" dirty="0">
                <a:solidFill>
                  <a:srgbClr val="006600"/>
                </a:solidFill>
              </a:rPr>
              <a:t>Physics and chemistry of novel functional materials;</a:t>
            </a:r>
          </a:p>
          <a:p>
            <a:pPr marL="457200" lvl="0" indent="-457200">
              <a:buFont typeface="Arial" pitchFamily="34" charset="0"/>
              <a:buChar char="•"/>
            </a:pPr>
            <a:endParaRPr lang="en-US" sz="2000" b="1" dirty="0">
              <a:solidFill>
                <a:srgbClr val="006600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endParaRPr lang="en-US" sz="2000" b="1" dirty="0">
              <a:solidFill>
                <a:srgbClr val="006600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endParaRPr lang="ru-RU" sz="2000" b="1" dirty="0">
              <a:solidFill>
                <a:srgbClr val="006600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000" b="1" dirty="0">
                <a:solidFill>
                  <a:srgbClr val="006600"/>
                </a:solidFill>
              </a:rPr>
              <a:t>Physics of </a:t>
            </a:r>
            <a:r>
              <a:rPr lang="en-US" sz="2000" b="1" dirty="0" err="1">
                <a:solidFill>
                  <a:srgbClr val="006600"/>
                </a:solidFill>
              </a:rPr>
              <a:t>nanosystems</a:t>
            </a:r>
            <a:r>
              <a:rPr lang="en-US" sz="2000" b="1" dirty="0">
                <a:solidFill>
                  <a:srgbClr val="006600"/>
                </a:solidFill>
              </a:rPr>
              <a:t> and </a:t>
            </a:r>
            <a:r>
              <a:rPr lang="en-US" sz="2000" b="1" dirty="0" err="1">
                <a:solidFill>
                  <a:srgbClr val="006600"/>
                </a:solidFill>
              </a:rPr>
              <a:t>nanoscale</a:t>
            </a:r>
            <a:r>
              <a:rPr lang="en-US" sz="2000" b="1" dirty="0">
                <a:solidFill>
                  <a:srgbClr val="006600"/>
                </a:solidFill>
              </a:rPr>
              <a:t> phenomena;</a:t>
            </a:r>
          </a:p>
          <a:p>
            <a:pPr marL="457200" lvl="0" indent="-457200">
              <a:buFont typeface="Arial" pitchFamily="34" charset="0"/>
              <a:buChar char="•"/>
            </a:pPr>
            <a:endParaRPr lang="en-US" sz="2000" b="1" dirty="0">
              <a:solidFill>
                <a:srgbClr val="006600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endParaRPr lang="ru-RU" sz="2000" b="1" dirty="0">
              <a:solidFill>
                <a:srgbClr val="006600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000" b="1" dirty="0">
                <a:solidFill>
                  <a:srgbClr val="006600"/>
                </a:solidFill>
              </a:rPr>
              <a:t>Physics and Chemistry of Complex Liquids and Polymers;</a:t>
            </a:r>
          </a:p>
          <a:p>
            <a:pPr marL="457200" lvl="0" indent="-457200">
              <a:buFont typeface="Arial" pitchFamily="34" charset="0"/>
              <a:buChar char="•"/>
            </a:pPr>
            <a:endParaRPr lang="en-US" sz="2000" b="1" dirty="0">
              <a:solidFill>
                <a:srgbClr val="006600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endParaRPr lang="ru-RU" sz="2000" b="1" dirty="0">
              <a:solidFill>
                <a:srgbClr val="006600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000" b="1" dirty="0">
                <a:solidFill>
                  <a:srgbClr val="006600"/>
                </a:solidFill>
              </a:rPr>
              <a:t>Molecular Biology and Pharmacology;</a:t>
            </a:r>
          </a:p>
          <a:p>
            <a:pPr marL="457200" lvl="0" indent="-457200">
              <a:buFont typeface="Arial" pitchFamily="34" charset="0"/>
              <a:buChar char="•"/>
            </a:pPr>
            <a:endParaRPr lang="en-US" sz="2000" b="1" dirty="0">
              <a:solidFill>
                <a:srgbClr val="006600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endParaRPr lang="ru-RU" sz="2000" b="1" dirty="0">
              <a:solidFill>
                <a:srgbClr val="0066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dirty="0">
                <a:solidFill>
                  <a:srgbClr val="006600"/>
                </a:solidFill>
              </a:rPr>
              <a:t>Materials and Engineering Sciences.</a:t>
            </a:r>
            <a:endParaRPr lang="ru-RU" sz="2000" b="1" dirty="0">
              <a:solidFill>
                <a:srgbClr val="006600"/>
              </a:solidFill>
            </a:endParaRPr>
          </a:p>
        </p:txBody>
      </p:sp>
      <p:grpSp>
        <p:nvGrpSpPr>
          <p:cNvPr id="5" name="Группа 30"/>
          <p:cNvGrpSpPr>
            <a:grpSpLocks/>
          </p:cNvGrpSpPr>
          <p:nvPr/>
        </p:nvGrpSpPr>
        <p:grpSpPr bwMode="auto">
          <a:xfrm>
            <a:off x="7538093" y="2988615"/>
            <a:ext cx="1661319" cy="1686719"/>
            <a:chOff x="4139952" y="3308224"/>
            <a:chExt cx="2016224" cy="2012416"/>
          </a:xfrm>
        </p:grpSpPr>
        <p:pic>
          <p:nvPicPr>
            <p:cNvPr id="6" name="Picture 5" descr="fig29_sm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3428317"/>
              <a:ext cx="2016224" cy="168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7" name="Прямоугольник 6"/>
            <p:cNvSpPr/>
            <p:nvPr/>
          </p:nvSpPr>
          <p:spPr>
            <a:xfrm>
              <a:off x="5270308" y="3308224"/>
              <a:ext cx="642970" cy="3602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 useBgFill="1">
          <p:nvSpPr>
            <p:cNvPr id="8" name="Прямоугольник 7"/>
            <p:cNvSpPr/>
            <p:nvPr/>
          </p:nvSpPr>
          <p:spPr>
            <a:xfrm>
              <a:off x="4173292" y="3466932"/>
              <a:ext cx="642969" cy="3602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 useBgFill="1">
          <p:nvSpPr>
            <p:cNvPr id="9" name="Прямоугольник 8"/>
            <p:cNvSpPr/>
            <p:nvPr/>
          </p:nvSpPr>
          <p:spPr>
            <a:xfrm>
              <a:off x="4654327" y="4960374"/>
              <a:ext cx="709648" cy="3602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 useBgFill="1">
          <p:nvSpPr>
            <p:cNvPr id="10" name="Прямоугольник 9"/>
            <p:cNvSpPr/>
            <p:nvPr/>
          </p:nvSpPr>
          <p:spPr>
            <a:xfrm>
              <a:off x="4913103" y="4814362"/>
              <a:ext cx="215911" cy="3602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587590" y="1851357"/>
            <a:ext cx="3087050" cy="1656184"/>
            <a:chOff x="7380312" y="1412776"/>
            <a:chExt cx="3405188" cy="1872208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1536812"/>
              <a:ext cx="3405188" cy="139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8980497" y="1412776"/>
              <a:ext cx="1800200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748464" y="2636912"/>
              <a:ext cx="648072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5" name="Содержимое 10" descr="5975661077129824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79750"/>
            <a:ext cx="1285369" cy="94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/>
          <a:srcRect l="1676" t="25887" r="18437"/>
          <a:stretch>
            <a:fillRect/>
          </a:stretch>
        </p:blipFill>
        <p:spPr bwMode="auto">
          <a:xfrm>
            <a:off x="6619050" y="4940740"/>
            <a:ext cx="1368425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24" y="5874946"/>
            <a:ext cx="1468968" cy="9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442" y="715753"/>
            <a:ext cx="799311" cy="148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064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293306" y="5663489"/>
            <a:ext cx="738014" cy="273844"/>
          </a:xfrm>
        </p:spPr>
        <p:txBody>
          <a:bodyPr/>
          <a:lstStyle/>
          <a:p>
            <a:fld id="{B09826BA-FE90-4795-AAAA-69635F0B8A8A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915123" y="591642"/>
            <a:ext cx="6318702" cy="347012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345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SANS-</a:t>
            </a:r>
            <a:r>
              <a:rPr lang="en-US" sz="3450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YuMO</a:t>
            </a:r>
            <a:r>
              <a:rPr lang="en-US" sz="345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New </a:t>
            </a:r>
            <a:r>
              <a:rPr lang="en-US" sz="3450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thermobox</a:t>
            </a:r>
            <a:r>
              <a:rPr lang="en-US" sz="345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and sample holder</a:t>
            </a:r>
            <a:endParaRPr lang="ru-RU" sz="345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2236973" y="1173231"/>
            <a:ext cx="5675003" cy="310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58" y="3660429"/>
            <a:ext cx="3096933" cy="22769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260" y="1438839"/>
            <a:ext cx="3095238" cy="17898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321" y="1438839"/>
            <a:ext cx="3186354" cy="17898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22" y="3602744"/>
            <a:ext cx="3186353" cy="23345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82" y="2660947"/>
            <a:ext cx="2097569" cy="157317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>
                <a:alpha val="89000"/>
              </a:srgb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35178" y="3201494"/>
            <a:ext cx="303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New Vacuum system for detectors tube</a:t>
            </a:r>
            <a:endParaRPr lang="ru-RU" sz="1400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3175987" y="3220930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888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95288" y="1123941"/>
            <a:ext cx="84248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b="1" dirty="0">
                <a:solidFill>
                  <a:srgbClr val="990000"/>
                </a:solidFill>
              </a:rPr>
              <a:t>Realization of the User </a:t>
            </a:r>
            <a:r>
              <a:rPr lang="en-US" sz="2800" b="1" dirty="0" err="1">
                <a:solidFill>
                  <a:srgbClr val="990000"/>
                </a:solidFill>
              </a:rPr>
              <a:t>Programme</a:t>
            </a:r>
            <a:r>
              <a:rPr lang="en-US" sz="2800" b="1" dirty="0">
                <a:solidFill>
                  <a:srgbClr val="990000"/>
                </a:solidFill>
              </a:rPr>
              <a:t> at the IBR-2 reactor</a:t>
            </a:r>
            <a:endParaRPr lang="ru-RU" sz="2800" b="1" dirty="0">
              <a:solidFill>
                <a:srgbClr val="990000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184023" y="3749797"/>
            <a:ext cx="64420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D.M. </a:t>
            </a:r>
            <a:r>
              <a:rPr lang="en-US" sz="2000" b="1" dirty="0" err="1">
                <a:solidFill>
                  <a:srgbClr val="008000"/>
                </a:solidFill>
              </a:rPr>
              <a:t>Chudoba</a:t>
            </a:r>
            <a:endParaRPr lang="ru-RU" sz="2000" dirty="0">
              <a:solidFill>
                <a:srgbClr val="008000"/>
              </a:solidFill>
            </a:endParaRPr>
          </a:p>
          <a:p>
            <a:pPr algn="ctr"/>
            <a:endParaRPr lang="en-US" sz="2000" i="1" dirty="0">
              <a:solidFill>
                <a:srgbClr val="008000"/>
              </a:solidFill>
            </a:endParaRPr>
          </a:p>
          <a:p>
            <a:pPr algn="ctr"/>
            <a:r>
              <a:rPr lang="en-US" sz="2000" i="1" dirty="0">
                <a:solidFill>
                  <a:srgbClr val="008000"/>
                </a:solidFill>
              </a:rPr>
              <a:t>Frank Laboratory of Neutron Physics,                                          Joint Institute for Nuclear Research, 141980 </a:t>
            </a:r>
            <a:r>
              <a:rPr lang="en-US" sz="2000" i="1" dirty="0" err="1">
                <a:solidFill>
                  <a:srgbClr val="008000"/>
                </a:solidFill>
              </a:rPr>
              <a:t>Dubna</a:t>
            </a:r>
            <a:r>
              <a:rPr lang="en-US" sz="2000" i="1" dirty="0">
                <a:solidFill>
                  <a:srgbClr val="008000"/>
                </a:solidFill>
              </a:rPr>
              <a:t>, Russia</a:t>
            </a:r>
            <a:r>
              <a:rPr lang="ru-RU" sz="2000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8717" y="2707938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00FF"/>
                </a:solidFill>
              </a:rPr>
              <a:t>On behalf of</a:t>
            </a:r>
            <a:endParaRPr lang="ru-RU" sz="20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87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ster_naglowe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575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24200" y="3352800"/>
            <a:ext cx="2228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FLNP User Program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3821668"/>
            <a:ext cx="5638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rounds</a:t>
            </a:r>
          </a:p>
          <a:p>
            <a:pPr>
              <a:buFont typeface="Arial" pitchFamily="34" charset="0"/>
              <a:buChar char="•"/>
            </a:pPr>
            <a: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experts in 3 fields:</a:t>
            </a:r>
          </a:p>
          <a:p>
            <a:pPr>
              <a:buFont typeface="Arial" pitchFamily="34" charset="0"/>
              <a:buChar char="•"/>
            </a:pPr>
            <a:endParaRPr lang="pl-PL" sz="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alt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and Magnetic Structure </a:t>
            </a:r>
          </a:p>
          <a:p>
            <a:r>
              <a:rPr lang="pl-PL" altLang="ru-RU" sz="16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 facilities)  </a:t>
            </a:r>
            <a:r>
              <a:rPr lang="pl-PL" alt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altLang="ru-RU" sz="16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experts from RU, PL, CZ, RU, MGL </a:t>
            </a:r>
          </a:p>
          <a:p>
            <a:r>
              <a:rPr lang="pl-PL" alt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 and Molecular Dynamics </a:t>
            </a:r>
          </a:p>
          <a:p>
            <a:r>
              <a:rPr lang="pl-PL" altLang="ru-RU" sz="16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facilities) </a:t>
            </a:r>
            <a:r>
              <a:rPr lang="pl-PL" alt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pl-PL" altLang="ru-RU" sz="16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experts from RU, PL</a:t>
            </a:r>
            <a:endParaRPr lang="pl-PL" altLang="ru-RU" sz="16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alt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Nanosystems and Soft Matter </a:t>
            </a:r>
          </a:p>
          <a:p>
            <a:r>
              <a:rPr lang="pl-PL" altLang="ru-RU" sz="16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 facilities) </a:t>
            </a:r>
            <a:r>
              <a:rPr lang="pl-PL" alt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altLang="ru-RU" sz="16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pl-PL" alt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ru-RU" sz="16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experts from HU, RU, PL, FR, SK, EST, UA</a:t>
            </a:r>
            <a:endParaRPr lang="pl-PL" altLang="ru-RU" sz="16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19432" y="6019800"/>
            <a:ext cx="4548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round 2016: </a:t>
            </a:r>
            <a:r>
              <a:rPr lang="pl-PL" alt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proposal – 2 experts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60960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IBR-2 reactor operation for physics experiments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1" y="1033522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lain" startAt="2014"/>
            </a:pPr>
            <a:r>
              <a:rPr lang="pl-PL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(two rounds)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cycles </a:t>
            </a:r>
            <a:r>
              <a:rPr lang="pl-PL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 – water moderator, 3 cryogenic moderator)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2492 hr  </a:t>
            </a:r>
            <a:r>
              <a:rPr lang="pl-PL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(1021 - first round)</a:t>
            </a:r>
          </a:p>
          <a:p>
            <a:pPr marL="457200" indent="-457200">
              <a:buAutoNum type="arabicPlain" startAt="2015"/>
            </a:pPr>
            <a:r>
              <a:rPr lang="pl-PL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(two rounds)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cycles </a:t>
            </a:r>
            <a:r>
              <a:rPr lang="pl-PL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 – water moderator, 2 cryogenic moderator)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2646 hr </a:t>
            </a:r>
            <a:r>
              <a:rPr lang="pl-PL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(1426 – first round)</a:t>
            </a:r>
          </a:p>
          <a:p>
            <a:pPr marL="457200" indent="-457200"/>
            <a:r>
              <a:rPr lang="pl-PL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(two rounds)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l-PL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cycles </a:t>
            </a:r>
            <a:r>
              <a:rPr lang="pl-PL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 – water moderator, 1 cryogenic moderator)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2447</a:t>
            </a:r>
            <a:r>
              <a:rPr lang="pl-PL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hr</a:t>
            </a:r>
          </a:p>
        </p:txBody>
      </p:sp>
    </p:spTree>
    <p:extLst>
      <p:ext uri="{BB962C8B-B14F-4D97-AF65-F5344CB8AC3E}">
        <p14:creationId xmlns:p14="http://schemas.microsoft.com/office/powerpoint/2010/main" val="3671553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ster_naglowe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9575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14800" y="5200471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lain" startAt="2014"/>
            </a:pPr>
            <a:endParaRPr lang="pl-PL" altLang="ru-RU" sz="24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0" name="Chart 5"/>
          <p:cNvGraphicFramePr>
            <a:graphicFrameLocks/>
          </p:cNvGraphicFramePr>
          <p:nvPr>
            <p:extLst/>
          </p:nvPr>
        </p:nvGraphicFramePr>
        <p:xfrm>
          <a:off x="-990600" y="2381071"/>
          <a:ext cx="103632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4419600" y="3371671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00FF"/>
                </a:solidFill>
              </a:rPr>
              <a:t>2015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endParaRPr lang="pl-PL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68580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pl-PL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proposals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150  accepted;   </a:t>
            </a:r>
            <a:r>
              <a:rPr lang="en-US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countries</a:t>
            </a:r>
            <a:r>
              <a:rPr lang="pl-PL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visiting users from 12 countries</a:t>
            </a:r>
            <a:endParaRPr lang="pl-PL" altLang="ru-RU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ru-RU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proposals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174  accepted;   19 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visiting users from 14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endParaRPr lang="pl-PL" altLang="ru-RU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pl-PL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238 proposals;   208  accepted;   19 countries; 102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visiting users from 1</a:t>
            </a:r>
            <a:r>
              <a:rPr lang="pl-PL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endParaRPr lang="pl-PL" altLang="ru-RU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1"/>
          <p:cNvGraphicFramePr>
            <a:graphicFrameLocks noGrp="1"/>
          </p:cNvGraphicFramePr>
          <p:nvPr>
            <p:extLst/>
          </p:nvPr>
        </p:nvGraphicFramePr>
        <p:xfrm>
          <a:off x="-685800" y="2152471"/>
          <a:ext cx="47244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4"/>
          <p:cNvSpPr/>
          <p:nvPr/>
        </p:nvSpPr>
        <p:spPr>
          <a:xfrm>
            <a:off x="2175520" y="4514671"/>
            <a:ext cx="72008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47%</a:t>
            </a:r>
          </a:p>
        </p:txBody>
      </p:sp>
      <p:sp>
        <p:nvSpPr>
          <p:cNvPr id="16" name="Прямоугольник 13"/>
          <p:cNvSpPr/>
          <p:nvPr/>
        </p:nvSpPr>
        <p:spPr>
          <a:xfrm>
            <a:off x="651520" y="4286071"/>
            <a:ext cx="72008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26%</a:t>
            </a:r>
          </a:p>
        </p:txBody>
      </p:sp>
      <p:sp>
        <p:nvSpPr>
          <p:cNvPr id="17" name="Прямоугольник 14"/>
          <p:cNvSpPr/>
          <p:nvPr/>
        </p:nvSpPr>
        <p:spPr>
          <a:xfrm>
            <a:off x="1337320" y="5390599"/>
            <a:ext cx="7920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9.8%</a:t>
            </a:r>
          </a:p>
        </p:txBody>
      </p:sp>
      <p:sp>
        <p:nvSpPr>
          <p:cNvPr id="18" name="Прямоугольник 15"/>
          <p:cNvSpPr/>
          <p:nvPr/>
        </p:nvSpPr>
        <p:spPr>
          <a:xfrm>
            <a:off x="880120" y="5276671"/>
            <a:ext cx="7920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6.7%</a:t>
            </a:r>
          </a:p>
        </p:txBody>
      </p:sp>
      <p:sp>
        <p:nvSpPr>
          <p:cNvPr id="24" name="Прямоугольник 16"/>
          <p:cNvSpPr/>
          <p:nvPr/>
        </p:nvSpPr>
        <p:spPr>
          <a:xfrm>
            <a:off x="727720" y="4971871"/>
            <a:ext cx="7920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5.5%</a:t>
            </a:r>
          </a:p>
        </p:txBody>
      </p:sp>
      <p:sp>
        <p:nvSpPr>
          <p:cNvPr id="26" name="Прямоугольник 18"/>
          <p:cNvSpPr/>
          <p:nvPr/>
        </p:nvSpPr>
        <p:spPr>
          <a:xfrm>
            <a:off x="1261120" y="3676471"/>
            <a:ext cx="7920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3.7%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371600" y="3295471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00FF"/>
                </a:solidFill>
              </a:rPr>
              <a:t>2014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endParaRPr lang="pl-PL" dirty="0"/>
          </a:p>
        </p:txBody>
      </p:sp>
      <p:graphicFrame>
        <p:nvGraphicFramePr>
          <p:cNvPr id="28" name="Диаграмма 27"/>
          <p:cNvGraphicFramePr/>
          <p:nvPr/>
        </p:nvGraphicFramePr>
        <p:xfrm>
          <a:off x="5715000" y="2514600"/>
          <a:ext cx="49530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7315200" y="3371671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00FF"/>
                </a:solidFill>
              </a:rPr>
              <a:t>2016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endParaRPr lang="pl-PL" dirty="0"/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914400" y="2609671"/>
            <a:ext cx="0" cy="3810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4800600" y="2533471"/>
            <a:ext cx="0" cy="381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3159659" y="2516119"/>
            <a:ext cx="0" cy="381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987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368"/>
            <a:ext cx="4249648" cy="2987451"/>
          </a:xfrm>
          <a:prstGeom prst="rect">
            <a:avLst/>
          </a:prstGeom>
        </p:spPr>
      </p:pic>
      <p:pic>
        <p:nvPicPr>
          <p:cNvPr id="4" name="Рисунок 3" descr="poster_naglowe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9575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1427328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90000"/>
                </a:solidFill>
              </a:rPr>
              <a:t>Number of articles per year (including published and submitted)</a:t>
            </a:r>
            <a:endParaRPr lang="ru-RU" b="1" dirty="0">
              <a:solidFill>
                <a:srgbClr val="99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2" y="3440445"/>
            <a:ext cx="3225000" cy="360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7544" y="652626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articles outcome at IBR-2 spectrometer complex (2014-2016)</a:t>
            </a:r>
            <a:endParaRPr lang="pl-PL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0048" y="3356992"/>
            <a:ext cx="3225000" cy="36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172" y="3284992"/>
            <a:ext cx="3289500" cy="3672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80115" y="2492896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6600"/>
                </a:solidFill>
              </a:rPr>
              <a:t>Statistics of articles per instrument (only published ones are analyzed), prepared by N. </a:t>
            </a:r>
            <a:r>
              <a:rPr lang="en-US" b="1" dirty="0" err="1">
                <a:solidFill>
                  <a:srgbClr val="006600"/>
                </a:solidFill>
              </a:rPr>
              <a:t>Kucerka</a:t>
            </a:r>
            <a:endParaRPr lang="ru-RU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07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4"/>
          <p:cNvSpPr>
            <a:spLocks noChangeArrowheads="1" noChangeShapeType="1" noTextEdit="1"/>
          </p:cNvSpPr>
          <p:nvPr/>
        </p:nvSpPr>
        <p:spPr bwMode="auto">
          <a:xfrm>
            <a:off x="1187450" y="2565400"/>
            <a:ext cx="6913563" cy="1384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Thank You for Your Attention!</a:t>
            </a:r>
            <a:endParaRPr lang="ru-RU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1" y="260648"/>
            <a:ext cx="8451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C00000"/>
                </a:solidFill>
                <a:latin typeface="Calibri" panose="020F0502020204030204"/>
              </a:rPr>
              <a:t>Novel type of the charge ordering state in iron oxide Fe</a:t>
            </a:r>
            <a:r>
              <a:rPr lang="en-US" sz="2100" b="1" baseline="-25000" dirty="0">
                <a:solidFill>
                  <a:srgbClr val="C00000"/>
                </a:solidFill>
                <a:latin typeface="Calibri" panose="020F0502020204030204"/>
              </a:rPr>
              <a:t>4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/>
              </a:rPr>
              <a:t>O</a:t>
            </a:r>
            <a:r>
              <a:rPr lang="en-US" sz="2100" b="1" baseline="-25000" dirty="0">
                <a:solidFill>
                  <a:srgbClr val="C00000"/>
                </a:solidFill>
                <a:latin typeface="Calibri" panose="020F0502020204030204"/>
              </a:rPr>
              <a:t>5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/>
              </a:rPr>
              <a:t> involving competing dimer and trimer formation</a:t>
            </a:r>
            <a:endParaRPr lang="ru-RU" sz="2100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00" y="3201026"/>
            <a:ext cx="2756264" cy="2536848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42" y="1790234"/>
            <a:ext cx="4299571" cy="43626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188" y="5841296"/>
            <a:ext cx="5545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Crystal structure of Fe</a:t>
            </a:r>
            <a:r>
              <a:rPr lang="ru-RU" sz="1200" baseline="-250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r>
              <a:rPr lang="ru-RU" sz="1200" baseline="-250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), 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neutron diffraction patterns, measured at different temperatures and processed by the Rietveld method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), 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magnetic structures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at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200" i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= 150 К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), 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200" i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= 10 К (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sz="12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83806" y="5733564"/>
            <a:ext cx="30044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Calibri" panose="020F0502020204030204"/>
              </a:rPr>
              <a:t>Formation mechanism of the dimeric and trimeric states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90202" y="6221635"/>
            <a:ext cx="332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err="1">
                <a:solidFill>
                  <a:srgbClr val="FF0000"/>
                </a:solidFill>
                <a:latin typeface="Calibri" panose="020F0502020204030204"/>
              </a:rPr>
              <a:t>S.V.Ovsyannikov</a:t>
            </a:r>
            <a:r>
              <a:rPr lang="en-US" b="1" i="1" dirty="0">
                <a:solidFill>
                  <a:srgbClr val="FF0000"/>
                </a:solidFill>
                <a:latin typeface="Calibri" panose="020F0502020204030204"/>
              </a:rPr>
              <a:t>,..,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/>
              </a:rPr>
              <a:t>D.P.Kozlenko</a:t>
            </a:r>
            <a:r>
              <a:rPr lang="en-US" b="1" i="1" dirty="0">
                <a:solidFill>
                  <a:srgbClr val="FF0000"/>
                </a:solidFill>
                <a:latin typeface="Calibri" panose="020F0502020204030204"/>
              </a:rPr>
              <a:t>, et al., Nature Chemistry (2016)</a:t>
            </a:r>
            <a:endParaRPr lang="ru-RU" b="1" i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57886"/>
            <a:ext cx="1790164" cy="20431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65760" y="1157886"/>
            <a:ext cx="5070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Previously known: Fe</a:t>
            </a:r>
            <a:r>
              <a:rPr lang="en-US" b="1" baseline="-25000" dirty="0">
                <a:solidFill>
                  <a:srgbClr val="006600"/>
                </a:solidFill>
              </a:rPr>
              <a:t>3</a:t>
            </a:r>
            <a:r>
              <a:rPr lang="en-US" b="1" dirty="0">
                <a:solidFill>
                  <a:srgbClr val="006600"/>
                </a:solidFill>
              </a:rPr>
              <a:t>O</a:t>
            </a:r>
            <a:r>
              <a:rPr lang="en-US" b="1" baseline="-25000" dirty="0">
                <a:solidFill>
                  <a:srgbClr val="006600"/>
                </a:solidFill>
              </a:rPr>
              <a:t>4</a:t>
            </a:r>
            <a:r>
              <a:rPr lang="en-US" b="1" dirty="0">
                <a:solidFill>
                  <a:srgbClr val="006600"/>
                </a:solidFill>
              </a:rPr>
              <a:t>, Fe</a:t>
            </a:r>
            <a:r>
              <a:rPr lang="en-US" b="1" baseline="-25000" dirty="0">
                <a:solidFill>
                  <a:srgbClr val="006600"/>
                </a:solidFill>
              </a:rPr>
              <a:t>2</a:t>
            </a:r>
            <a:r>
              <a:rPr lang="en-US" b="1" dirty="0">
                <a:solidFill>
                  <a:srgbClr val="006600"/>
                </a:solidFill>
              </a:rPr>
              <a:t>O</a:t>
            </a:r>
            <a:r>
              <a:rPr lang="en-US" b="1" baseline="-25000" dirty="0">
                <a:solidFill>
                  <a:srgbClr val="006600"/>
                </a:solidFill>
              </a:rPr>
              <a:t>3</a:t>
            </a:r>
            <a:r>
              <a:rPr lang="en-US" b="1" dirty="0">
                <a:solidFill>
                  <a:srgbClr val="006600"/>
                </a:solidFill>
              </a:rPr>
              <a:t>, </a:t>
            </a:r>
            <a:r>
              <a:rPr lang="en-US" b="1" dirty="0" err="1">
                <a:solidFill>
                  <a:srgbClr val="006600"/>
                </a:solidFill>
              </a:rPr>
              <a:t>FeO</a:t>
            </a:r>
            <a:endParaRPr lang="en-US" b="1" dirty="0">
              <a:solidFill>
                <a:srgbClr val="006600"/>
              </a:solidFill>
            </a:endParaRPr>
          </a:p>
          <a:p>
            <a:r>
              <a:rPr lang="en-US" b="1" dirty="0">
                <a:solidFill>
                  <a:srgbClr val="006600"/>
                </a:solidFill>
              </a:rPr>
              <a:t>A new one: Fe</a:t>
            </a:r>
            <a:r>
              <a:rPr lang="en-US" b="1" baseline="-25000" dirty="0">
                <a:solidFill>
                  <a:srgbClr val="006600"/>
                </a:solidFill>
              </a:rPr>
              <a:t>4</a:t>
            </a:r>
            <a:r>
              <a:rPr lang="en-US" b="1" dirty="0">
                <a:solidFill>
                  <a:srgbClr val="006600"/>
                </a:solidFill>
              </a:rPr>
              <a:t>O</a:t>
            </a:r>
            <a:r>
              <a:rPr lang="en-US" b="1" baseline="-25000" dirty="0">
                <a:solidFill>
                  <a:srgbClr val="006600"/>
                </a:solidFill>
              </a:rPr>
              <a:t>5</a:t>
            </a:r>
            <a:endParaRPr lang="ru-RU" b="1" baseline="-25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79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224"/>
            <a:ext cx="86676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C00000"/>
                </a:solidFill>
                <a:latin typeface="Calibri" panose="020F0502020204030204"/>
              </a:rPr>
              <a:t>Structural and Magnetic Properties of Magnetoelectric BaMn</a:t>
            </a:r>
            <a:r>
              <a:rPr lang="en-US" sz="2100" b="1" baseline="-25000" dirty="0">
                <a:solidFill>
                  <a:srgbClr val="C00000"/>
                </a:solidFill>
                <a:latin typeface="Calibri" panose="020F0502020204030204"/>
              </a:rPr>
              <a:t>1-x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/>
              </a:rPr>
              <a:t>Ti</a:t>
            </a:r>
            <a:r>
              <a:rPr lang="en-US" sz="2100" b="1" baseline="-25000" dirty="0">
                <a:solidFill>
                  <a:srgbClr val="C00000"/>
                </a:solidFill>
                <a:latin typeface="Calibri" panose="020F0502020204030204"/>
              </a:rPr>
              <a:t>x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/>
              </a:rPr>
              <a:t>O</a:t>
            </a:r>
            <a:r>
              <a:rPr lang="en-US" sz="2100" b="1" baseline="-25000" dirty="0">
                <a:solidFill>
                  <a:srgbClr val="C00000"/>
                </a:solidFill>
                <a:latin typeface="Calibri" panose="020F0502020204030204"/>
              </a:rPr>
              <a:t>3</a:t>
            </a:r>
            <a:endParaRPr lang="ru-RU" sz="2100" b="1" baseline="-25000" dirty="0">
              <a:solidFill>
                <a:srgbClr val="C00000"/>
              </a:solidFill>
              <a:latin typeface="Calibri" panose="020F0502020204030204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182" y="2898543"/>
            <a:ext cx="3983380" cy="28254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21370" y="5614972"/>
            <a:ext cx="43531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0066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Neutron diffraction patterns of BaMn</a:t>
            </a:r>
            <a:r>
              <a:rPr lang="en-US" sz="1400" baseline="-25000" dirty="0">
                <a:solidFill>
                  <a:srgbClr val="0066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1-</a:t>
            </a:r>
            <a:r>
              <a:rPr lang="en-US" sz="1400" i="1" baseline="-25000" dirty="0">
                <a:solidFill>
                  <a:srgbClr val="0066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>
                <a:solidFill>
                  <a:srgbClr val="0066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1400" i="1" baseline="-25000" dirty="0">
                <a:solidFill>
                  <a:srgbClr val="0066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>
                <a:solidFill>
                  <a:srgbClr val="0066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66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66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solidFill>
                  <a:srgbClr val="0066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>
                <a:solidFill>
                  <a:srgbClr val="0066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= 0, 0.05, 0.1, 0.15, 0.2 and 0.25, measured at 290 and 10 K and refined by the Rietveld method.</a:t>
            </a:r>
            <a:endParaRPr lang="ru-RU" sz="1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9" y="1527407"/>
            <a:ext cx="3329639" cy="396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3528" y="5584229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Structural models of possible polytypes of BaMn</a:t>
            </a:r>
            <a:r>
              <a:rPr lang="en-US" sz="1600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1-x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1600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(0 &lt; x &lt;0.5</a:t>
            </a:r>
            <a:endParaRPr lang="ru-RU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24381"/>
            <a:ext cx="3637122" cy="31425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2160" y="6288725"/>
            <a:ext cx="39604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1" i="1" dirty="0" err="1">
                <a:solidFill>
                  <a:srgbClr val="FF0000"/>
                </a:solidFill>
                <a:latin typeface="Calibri" panose="020F0502020204030204"/>
              </a:rPr>
              <a:t>D.P.Kozlenko</a:t>
            </a:r>
            <a:r>
              <a:rPr lang="en-US" sz="1650" b="1" i="1" dirty="0">
                <a:solidFill>
                  <a:srgbClr val="FF0000"/>
                </a:solidFill>
                <a:latin typeface="Calibri" panose="020F0502020204030204"/>
              </a:rPr>
              <a:t> et al., J. Alloys and Compounds (2016)</a:t>
            </a:r>
            <a:endParaRPr lang="ru-RU" sz="1650" b="1" i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2120" y="69997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6600"/>
                </a:solidFill>
              </a:rPr>
              <a:t>X</a:t>
            </a:r>
            <a:r>
              <a:rPr lang="en-US" sz="1400" dirty="0">
                <a:solidFill>
                  <a:srgbClr val="006600"/>
                </a:solidFill>
              </a:rPr>
              <a:t> =0</a:t>
            </a:r>
            <a:endParaRPr lang="ru-RU" sz="1400" dirty="0">
              <a:solidFill>
                <a:srgbClr val="00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5490" y="943002"/>
            <a:ext cx="826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6600"/>
                </a:solidFill>
              </a:rPr>
              <a:t>X</a:t>
            </a:r>
            <a:r>
              <a:rPr lang="en-US" sz="1400" dirty="0">
                <a:solidFill>
                  <a:srgbClr val="006600"/>
                </a:solidFill>
              </a:rPr>
              <a:t> =0.05</a:t>
            </a:r>
            <a:endParaRPr lang="ru-RU" sz="1400" dirty="0">
              <a:solidFill>
                <a:srgbClr val="00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89381" y="789113"/>
            <a:ext cx="1459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6600"/>
                </a:solidFill>
              </a:rPr>
              <a:t>0.1&lt; </a:t>
            </a:r>
            <a:r>
              <a:rPr lang="en-US" sz="1400" i="1" dirty="0">
                <a:solidFill>
                  <a:srgbClr val="006600"/>
                </a:solidFill>
              </a:rPr>
              <a:t>X </a:t>
            </a:r>
            <a:r>
              <a:rPr lang="en-US" sz="1400" dirty="0">
                <a:solidFill>
                  <a:srgbClr val="006600"/>
                </a:solidFill>
              </a:rPr>
              <a:t>&lt;0.25</a:t>
            </a:r>
            <a:endParaRPr lang="ru-RU" sz="1400" dirty="0">
              <a:solidFill>
                <a:srgbClr val="00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1" y="434722"/>
            <a:ext cx="4339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BaTiO</a:t>
            </a:r>
            <a:r>
              <a:rPr lang="en-US" sz="1400" baseline="-25000" dirty="0">
                <a:solidFill>
                  <a:srgbClr val="0000FF"/>
                </a:solidFill>
              </a:rPr>
              <a:t>3</a:t>
            </a:r>
            <a:r>
              <a:rPr lang="en-US" sz="1400" dirty="0">
                <a:solidFill>
                  <a:srgbClr val="0000FF"/>
                </a:solidFill>
              </a:rPr>
              <a:t> – large ferroelectric polarization (T</a:t>
            </a:r>
            <a:r>
              <a:rPr lang="en-US" sz="1400" baseline="-25000" dirty="0">
                <a:solidFill>
                  <a:srgbClr val="0000FF"/>
                </a:solidFill>
              </a:rPr>
              <a:t>C</a:t>
            </a:r>
            <a:r>
              <a:rPr lang="en-US" sz="1400" dirty="0">
                <a:solidFill>
                  <a:srgbClr val="0000FF"/>
                </a:solidFill>
              </a:rPr>
              <a:t> = 410 K, no magnetic order)</a:t>
            </a:r>
          </a:p>
          <a:p>
            <a:r>
              <a:rPr lang="en-US" sz="1400" dirty="0">
                <a:solidFill>
                  <a:srgbClr val="0000FF"/>
                </a:solidFill>
              </a:rPr>
              <a:t>BaMnO</a:t>
            </a:r>
            <a:r>
              <a:rPr lang="en-US" sz="1400" baseline="-25000" dirty="0">
                <a:solidFill>
                  <a:srgbClr val="0000FF"/>
                </a:solidFill>
              </a:rPr>
              <a:t>3</a:t>
            </a:r>
            <a:r>
              <a:rPr lang="en-US" sz="1400" dirty="0">
                <a:solidFill>
                  <a:srgbClr val="0000FF"/>
                </a:solidFill>
              </a:rPr>
              <a:t> – magnetic order, magnetoelectric effect, no FE polarization (T</a:t>
            </a:r>
            <a:r>
              <a:rPr lang="en-US" sz="1400" baseline="-25000" dirty="0">
                <a:solidFill>
                  <a:srgbClr val="0000FF"/>
                </a:solidFill>
              </a:rPr>
              <a:t>N</a:t>
            </a:r>
            <a:r>
              <a:rPr lang="en-US" sz="1400" dirty="0">
                <a:solidFill>
                  <a:srgbClr val="0000FF"/>
                </a:solidFill>
              </a:rPr>
              <a:t> = 230 K)</a:t>
            </a:r>
            <a:endParaRPr lang="ru-RU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93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93885"/>
            <a:ext cx="2493504" cy="319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Fig4b-FeAl-135-1-d-n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4168" y="4183163"/>
            <a:ext cx="2884483" cy="2181478"/>
          </a:xfrm>
          <a:prstGeom prst="rect">
            <a:avLst/>
          </a:prstGeom>
        </p:spPr>
      </p:pic>
      <p:pic>
        <p:nvPicPr>
          <p:cNvPr id="13" name="Рисунок 12" descr="Fig4a-FeAl-130-1-d-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34" y="4183163"/>
            <a:ext cx="3013407" cy="216198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57" y="923564"/>
            <a:ext cx="4731339" cy="287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S9-130.jpg"/>
          <p:cNvPicPr>
            <a:picLocks noChangeAspect="1"/>
          </p:cNvPicPr>
          <p:nvPr/>
        </p:nvPicPr>
        <p:blipFill>
          <a:blip r:embed="rId6" cstate="print"/>
          <a:srcRect l="3906"/>
          <a:stretch>
            <a:fillRect/>
          </a:stretch>
        </p:blipFill>
        <p:spPr>
          <a:xfrm>
            <a:off x="164062" y="4278857"/>
            <a:ext cx="2772972" cy="20662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116632"/>
            <a:ext cx="84516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C00000"/>
                </a:solidFill>
                <a:latin typeface="Calibri" panose="020F0502020204030204"/>
              </a:rPr>
              <a:t>A Structural Study of the Fe-Al phase diagram</a:t>
            </a:r>
            <a:endParaRPr lang="ru-RU" sz="2100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9261" y="3038492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7030A0"/>
                </a:solidFill>
              </a:rPr>
              <a:t>Neutron diffraction patterns of Fe-26.6Al alloy measured on heating with a rate of 1 </a:t>
            </a:r>
            <a:r>
              <a:rPr lang="en-US" sz="1400" dirty="0" err="1">
                <a:solidFill>
                  <a:srgbClr val="7030A0"/>
                </a:solidFill>
              </a:rPr>
              <a:t>deg</a:t>
            </a:r>
            <a:r>
              <a:rPr lang="en-US" sz="1400" dirty="0">
                <a:solidFill>
                  <a:srgbClr val="7030A0"/>
                </a:solidFill>
              </a:rPr>
              <a:t>/min.  </a:t>
            </a:r>
            <a:endParaRPr lang="ru-RU" sz="1400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96" y="6317342"/>
            <a:ext cx="5074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7030A0"/>
                </a:solidFill>
              </a:rPr>
              <a:t>An example of high resolution ND patterns and W</a:t>
            </a:r>
            <a:r>
              <a:rPr lang="en-US" sz="1400" baseline="30000" dirty="0">
                <a:solidFill>
                  <a:srgbClr val="7030A0"/>
                </a:solidFill>
              </a:rPr>
              <a:t>2</a:t>
            </a:r>
            <a:r>
              <a:rPr lang="en-US" sz="1400" dirty="0">
                <a:solidFill>
                  <a:srgbClr val="7030A0"/>
                </a:solidFill>
              </a:rPr>
              <a:t> on d</a:t>
            </a:r>
            <a:r>
              <a:rPr lang="en-US" sz="1400" baseline="30000" dirty="0">
                <a:solidFill>
                  <a:srgbClr val="7030A0"/>
                </a:solidFill>
              </a:rPr>
              <a:t>2</a:t>
            </a:r>
            <a:r>
              <a:rPr lang="en-US" sz="1400" dirty="0">
                <a:solidFill>
                  <a:srgbClr val="7030A0"/>
                </a:solidFill>
              </a:rPr>
              <a:t> dependences in Fe26.5 and Fe-27Al.</a:t>
            </a:r>
            <a:endParaRPr lang="ru-RU" sz="1400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42446" y="6487974"/>
            <a:ext cx="396044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1" i="1" dirty="0" err="1">
                <a:solidFill>
                  <a:srgbClr val="FF0000"/>
                </a:solidFill>
                <a:latin typeface="Calibri" panose="020F0502020204030204"/>
              </a:rPr>
              <a:t>A.M.Balagurov</a:t>
            </a:r>
            <a:r>
              <a:rPr lang="en-US" sz="1650" b="1" i="1" dirty="0">
                <a:solidFill>
                  <a:srgbClr val="FF0000"/>
                </a:solidFill>
                <a:latin typeface="Calibri" panose="020F0502020204030204"/>
              </a:rPr>
              <a:t> et al., JETP Letters (2016)</a:t>
            </a:r>
            <a:endParaRPr lang="ru-RU" sz="1650" b="1" i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3154" y="940369"/>
            <a:ext cx="1493463" cy="178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76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43150"/>
            <a:ext cx="9144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33CC"/>
                </a:solidFill>
              </a:rPr>
              <a:t>Structure and stability of </a:t>
            </a:r>
            <a:r>
              <a:rPr lang="en-US" sz="2000" b="1" dirty="0" err="1">
                <a:solidFill>
                  <a:srgbClr val="0033CC"/>
                </a:solidFill>
              </a:rPr>
              <a:t>ferrofluids</a:t>
            </a:r>
            <a:r>
              <a:rPr lang="en-US" sz="2000" b="1" dirty="0">
                <a:solidFill>
                  <a:srgbClr val="0033CC"/>
                </a:solidFill>
              </a:rPr>
              <a:t> in bulk and at interface</a:t>
            </a:r>
          </a:p>
          <a:p>
            <a:pPr eaLnBrk="1" hangingPunct="1"/>
            <a:r>
              <a:rPr lang="en-US" sz="1500" b="1" dirty="0">
                <a:solidFill>
                  <a:srgbClr val="0033CC"/>
                </a:solidFill>
              </a:rPr>
              <a:t> 		           	           (FLNP JINR - IEP - KNU - CFATR - NIPNE - MPI SSR- IGIC NAS)</a:t>
            </a:r>
            <a:endParaRPr lang="en-US" sz="1500" b="1" baseline="-25000" dirty="0">
              <a:solidFill>
                <a:srgbClr val="0033CC"/>
              </a:solidFill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-108520" y="321639"/>
            <a:ext cx="347841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ru-RU" sz="15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Impact of synthesis method on FFs bulk structure </a:t>
            </a:r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445794" y="2996952"/>
            <a:ext cx="51343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15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FFs structure at interface (Neutron </a:t>
            </a:r>
            <a:r>
              <a:rPr lang="en-US" altLang="ru-RU" sz="15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Reflectometry</a:t>
            </a:r>
            <a:r>
              <a:rPr lang="en-US" altLang="ru-RU" sz="15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6" name="TextBox 8"/>
          <p:cNvSpPr txBox="1">
            <a:spLocks noChangeArrowheads="1"/>
          </p:cNvSpPr>
          <p:nvPr/>
        </p:nvSpPr>
        <p:spPr bwMode="auto">
          <a:xfrm>
            <a:off x="6012160" y="548680"/>
            <a:ext cx="31740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15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MNPs reorganization at the PEG polymer addition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-108520" y="587742"/>
          <a:ext cx="3619700" cy="2544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6" name="Graph" r:id="rId4" imgW="4163040" imgH="2926080" progId="Origin50.Graph">
                  <p:embed/>
                </p:oleObj>
              </mc:Choice>
              <mc:Fallback>
                <p:oleObj name="Graph" r:id="rId4" imgW="4163040" imgH="2926080" progId="Origin50.Graph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8520" y="587742"/>
                        <a:ext cx="3619700" cy="25442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959852" y="2595726"/>
            <a:ext cx="18453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err="1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microemulsion</a:t>
            </a:r>
            <a:r>
              <a:rPr lang="en-US" sz="1000" b="1" dirty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method</a:t>
            </a:r>
            <a:endParaRPr lang="ru-RU" sz="1000" b="1" dirty="0">
              <a:solidFill>
                <a:srgbClr val="008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70387" y="2051323"/>
            <a:ext cx="12314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cryogenic way of synthesis </a:t>
            </a:r>
            <a:endParaRPr lang="ru-RU" sz="1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72941" y="796439"/>
            <a:ext cx="1475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en-US" sz="1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diethylene</a:t>
            </a:r>
            <a:r>
              <a:rPr lang="en-US" sz="1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glycol environment</a:t>
            </a:r>
            <a:endParaRPr lang="ru-RU" sz="1000" b="1" dirty="0">
              <a:solidFill>
                <a:srgbClr val="00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Рисунок 13" descr="DEG_TEM_jpg_2509201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949" y="836792"/>
            <a:ext cx="720000" cy="720000"/>
          </a:xfrm>
          <a:prstGeom prst="rect">
            <a:avLst/>
          </a:prstGeom>
          <a:noFill/>
          <a:ln w="31750">
            <a:solidFill>
              <a:srgbClr val="0033CC"/>
            </a:solidFill>
          </a:ln>
        </p:spPr>
      </p:pic>
      <p:pic>
        <p:nvPicPr>
          <p:cNvPr id="15" name="Рисунок 14" descr="Cryo_TEM_jpg_2509201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8" y="1298811"/>
            <a:ext cx="756000" cy="69002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16" name="Рисунок 15" descr="Triton_TEM_jpg_2509201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12" y="1916832"/>
            <a:ext cx="756000" cy="639398"/>
          </a:xfrm>
          <a:prstGeom prst="rect">
            <a:avLst/>
          </a:prstGeom>
          <a:noFill/>
          <a:ln w="31750">
            <a:solidFill>
              <a:srgbClr val="008000"/>
            </a:solidFill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754" y="928366"/>
            <a:ext cx="3144656" cy="231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3027494" y="3932405"/>
          <a:ext cx="2768642" cy="2160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7" name="Graph" r:id="rId10" imgW="4162349" imgH="2926080" progId="Origin50.Graph">
                  <p:embed/>
                </p:oleObj>
              </mc:Choice>
              <mc:Fallback>
                <p:oleObj name="Graph" r:id="rId10" imgW="4162349" imgH="2926080" progId="Origin50.Graph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92" r="14610" b="7097"/>
                      <a:stretch>
                        <a:fillRect/>
                      </a:stretch>
                    </p:blipFill>
                    <p:spPr bwMode="auto">
                      <a:xfrm>
                        <a:off x="3027494" y="3932405"/>
                        <a:ext cx="2768642" cy="21608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96" y="3299246"/>
            <a:ext cx="3415804" cy="1917760"/>
          </a:xfrm>
          <a:prstGeom prst="rect">
            <a:avLst/>
          </a:prstGeom>
          <a:noFill/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1" r="35715" b="14865"/>
          <a:stretch/>
        </p:blipFill>
        <p:spPr bwMode="auto">
          <a:xfrm>
            <a:off x="6410325" y="5229200"/>
            <a:ext cx="2698179" cy="166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-56441" y="4420906"/>
          <a:ext cx="3188281" cy="2463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8" name="Graph" r:id="rId14" imgW="4023360" imgH="3108960" progId="Origin50.Graph">
                  <p:embed/>
                </p:oleObj>
              </mc:Choice>
              <mc:Fallback>
                <p:oleObj name="Graph" r:id="rId14" imgW="4023360" imgH="3108960" progId="Origin50.Graph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-56441" y="4420906"/>
                        <a:ext cx="3188281" cy="2463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/>
          </p:nvPr>
        </p:nvGraphicFramePr>
        <p:xfrm>
          <a:off x="827584" y="3429000"/>
          <a:ext cx="2161317" cy="1495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9" name="Graph" r:id="rId16" imgW="4162349" imgH="2926080" progId="Origin50.Graph">
                  <p:embed/>
                </p:oleObj>
              </mc:Choice>
              <mc:Fallback>
                <p:oleObj name="Graph" r:id="rId16" imgW="4162349" imgH="2926080" progId="Origin50.Graph">
                  <p:embed/>
                  <p:pic>
                    <p:nvPicPr>
                      <p:cNvPr id="17" name="Объект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55" t="7231" r="11411" b="4837"/>
                      <a:stretch>
                        <a:fillRect/>
                      </a:stretch>
                    </p:blipFill>
                    <p:spPr bwMode="auto">
                      <a:xfrm>
                        <a:off x="827584" y="3429000"/>
                        <a:ext cx="2161317" cy="14952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2950213" y="6453336"/>
            <a:ext cx="37100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Nagornyi</a:t>
            </a:r>
            <a:r>
              <a:rPr lang="en-US" sz="10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A.V., </a:t>
            </a:r>
            <a:r>
              <a:rPr lang="en-US" sz="10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Petrenko</a:t>
            </a:r>
            <a:r>
              <a:rPr lang="en-US" sz="10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V.I., et al. </a:t>
            </a:r>
            <a:r>
              <a:rPr lang="en-US" sz="10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JMMM</a:t>
            </a:r>
            <a:r>
              <a:rPr lang="en-US" sz="10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2016, in press.</a:t>
            </a:r>
            <a:endParaRPr lang="ru-RU" sz="10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Kubovcikova</a:t>
            </a:r>
            <a:r>
              <a:rPr lang="en-US" sz="10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M., </a:t>
            </a:r>
            <a:r>
              <a:rPr lang="en-US" sz="10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Gapon</a:t>
            </a:r>
            <a:r>
              <a:rPr lang="en-US" sz="10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I.V., et al. </a:t>
            </a:r>
            <a:r>
              <a:rPr lang="en-US" sz="10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JMMM</a:t>
            </a:r>
            <a:r>
              <a:rPr lang="en-US" sz="10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2016, in press.</a:t>
            </a:r>
            <a:endParaRPr lang="ru-RU" sz="10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44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4442" y="2344168"/>
            <a:ext cx="1926191" cy="14088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68" y="2079373"/>
            <a:ext cx="1298245" cy="917579"/>
          </a:xfrm>
          <a:prstGeom prst="rect">
            <a:avLst/>
          </a:prstGeom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447991" y="1648108"/>
            <a:ext cx="138274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ζ</a:t>
            </a:r>
            <a:r>
              <a:rPr lang="ru-RU" altLang="ru-RU" sz="900" b="1" i="1" dirty="0">
                <a:solidFill>
                  <a:srgbClr val="800080"/>
                </a:solidFill>
                <a:latin typeface="Century Schoolbook"/>
              </a:rPr>
              <a:t> = -2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2 mV</a:t>
            </a:r>
            <a:r>
              <a:rPr lang="ru-RU" altLang="ru-RU" sz="900" b="1" i="1" dirty="0">
                <a:solidFill>
                  <a:srgbClr val="800080"/>
                </a:solidFill>
                <a:latin typeface="Century Schoolbook"/>
              </a:rPr>
              <a:t> 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C</a:t>
            </a:r>
            <a:r>
              <a:rPr lang="en-US" altLang="ru-RU" sz="900" b="1" i="1" baseline="-25000" dirty="0">
                <a:solidFill>
                  <a:srgbClr val="800080"/>
                </a:solidFill>
                <a:latin typeface="Century Schoolbook"/>
              </a:rPr>
              <a:t>60</a:t>
            </a:r>
            <a:endParaRPr lang="en-US" altLang="ru-RU" sz="900" b="1" i="1" dirty="0">
              <a:solidFill>
                <a:srgbClr val="800080"/>
              </a:solidFill>
              <a:latin typeface="Century Schoolbook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ζ</a:t>
            </a:r>
            <a:r>
              <a:rPr lang="ru-RU" altLang="ru-RU" sz="900" b="1" i="1" dirty="0">
                <a:solidFill>
                  <a:srgbClr val="800080"/>
                </a:solidFill>
                <a:latin typeface="Century Schoolbook"/>
              </a:rPr>
              <a:t> = +45 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mV C</a:t>
            </a:r>
            <a:r>
              <a:rPr lang="en-US" altLang="ru-RU" sz="900" b="1" i="1" baseline="-25000" dirty="0">
                <a:solidFill>
                  <a:srgbClr val="800080"/>
                </a:solidFill>
                <a:latin typeface="Century Schoolbook"/>
              </a:rPr>
              <a:t>60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+Dox</a:t>
            </a:r>
            <a:r>
              <a:rPr lang="ru-RU" altLang="ru-RU" sz="900" b="1" i="1" dirty="0">
                <a:solidFill>
                  <a:srgbClr val="800080"/>
                </a:solidFill>
                <a:latin typeface="Century Schoolbook"/>
              </a:rPr>
              <a:t>.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ζ</a:t>
            </a:r>
            <a:r>
              <a:rPr lang="ru-RU" altLang="ru-RU" sz="900" b="1" i="1" dirty="0">
                <a:solidFill>
                  <a:srgbClr val="800080"/>
                </a:solidFill>
                <a:latin typeface="Century Schoolbook"/>
              </a:rPr>
              <a:t> = 0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 mV </a:t>
            </a:r>
            <a:r>
              <a:rPr lang="en-US" altLang="ru-RU" sz="900" b="1" i="1" dirty="0" err="1">
                <a:solidFill>
                  <a:srgbClr val="800080"/>
                </a:solidFill>
                <a:latin typeface="Century Schoolbook"/>
              </a:rPr>
              <a:t>Dox</a:t>
            </a:r>
            <a:endParaRPr lang="ru-RU" altLang="ru-RU" sz="900" b="1" i="1" dirty="0">
              <a:solidFill>
                <a:srgbClr val="800080"/>
              </a:solidFill>
              <a:latin typeface="Century Schoolbook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748838" y="1894619"/>
            <a:ext cx="14038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altLang="ru-RU" sz="900" b="1" i="1" dirty="0">
                <a:solidFill>
                  <a:srgbClr val="800080"/>
                </a:solidFill>
                <a:latin typeface="Century Schoolbook"/>
              </a:rPr>
              <a:t>ζ =  -22 mV C</a:t>
            </a:r>
            <a:r>
              <a:rPr lang="fr-FR" altLang="ru-RU" sz="900" b="1" i="1" baseline="-25000" dirty="0">
                <a:solidFill>
                  <a:srgbClr val="800080"/>
                </a:solidFill>
                <a:latin typeface="Century Schoolbook"/>
              </a:rPr>
              <a:t>60</a:t>
            </a:r>
            <a:r>
              <a:rPr lang="fr-FR" altLang="ru-RU" sz="900" b="1" i="1" dirty="0">
                <a:solidFill>
                  <a:srgbClr val="800080"/>
                </a:solidFill>
                <a:latin typeface="Century Schoolbook"/>
              </a:rPr>
              <a:t>;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altLang="ru-RU" sz="900" b="1" i="1" dirty="0">
                <a:solidFill>
                  <a:srgbClr val="800080"/>
                </a:solidFill>
                <a:latin typeface="Century Schoolbook"/>
              </a:rPr>
              <a:t>ζ =  -17,6 mV C</a:t>
            </a:r>
            <a:r>
              <a:rPr lang="fr-FR" altLang="ru-RU" sz="900" b="1" i="1" baseline="-25000" dirty="0">
                <a:solidFill>
                  <a:srgbClr val="800080"/>
                </a:solidFill>
                <a:latin typeface="Century Schoolbook"/>
              </a:rPr>
              <a:t>60</a:t>
            </a:r>
            <a:r>
              <a:rPr lang="fr-FR" altLang="ru-RU" sz="900" b="1" i="1" dirty="0">
                <a:solidFill>
                  <a:srgbClr val="800080"/>
                </a:solidFill>
                <a:latin typeface="Century Schoolbook"/>
              </a:rPr>
              <a:t>+Cis</a:t>
            </a:r>
          </a:p>
        </p:txBody>
      </p:sp>
      <p:sp>
        <p:nvSpPr>
          <p:cNvPr id="6" name="Прямоугольник 26"/>
          <p:cNvSpPr>
            <a:spLocks noChangeArrowheads="1"/>
          </p:cNvSpPr>
          <p:nvPr/>
        </p:nvSpPr>
        <p:spPr bwMode="auto">
          <a:xfrm>
            <a:off x="4815055" y="5498725"/>
            <a:ext cx="4228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35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S.Prylutska</a:t>
            </a:r>
            <a:r>
              <a:rPr lang="en-US" altLang="ru-RU" sz="13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et al. Nano Res. (2017) accepted.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da-DK" altLang="ru-RU" sz="13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Yu.I.Prylutskyy, et al. RSC Adv.   (2016).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374731" y="863449"/>
            <a:ext cx="5236425" cy="49629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tabLst>
                <a:tab pos="1414463" algn="l"/>
              </a:tabLst>
              <a:defRPr/>
            </a:pPr>
            <a:r>
              <a:rPr lang="en-US" altLang="ru-RU" sz="15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Fullerenes </a:t>
            </a:r>
            <a:r>
              <a:rPr lang="en-US" altLang="ru-RU" sz="15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complexation</a:t>
            </a:r>
            <a:r>
              <a:rPr lang="en-US" altLang="ru-RU" sz="15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with antitumor drugs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  <a:tabLst>
                <a:tab pos="1414463" algn="l"/>
              </a:tabLst>
              <a:defRPr/>
            </a:pPr>
            <a:r>
              <a:rPr lang="en-US" sz="1125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(FLNP JINR – Biological and Physics Department KNU)</a:t>
            </a:r>
            <a:endParaRPr lang="ru-RU" altLang="ru-RU" sz="1125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35006" y="1444802"/>
            <a:ext cx="1026243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125" b="1" dirty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Doxorubicin</a:t>
            </a:r>
            <a:endParaRPr lang="ru-RU" altLang="ru-RU" sz="1125" b="1" dirty="0">
              <a:solidFill>
                <a:srgbClr val="00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15055" y="1689274"/>
            <a:ext cx="793807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125" b="1" dirty="0" err="1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Cisplatin</a:t>
            </a:r>
            <a:endParaRPr lang="en-US" sz="1125" dirty="0">
              <a:solidFill>
                <a:srgbClr val="0066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5">
            <a:lum bright="-22000" contrast="34000"/>
            <a:extLst/>
          </a:blip>
          <a:srcRect l="67347" t="14571" r="5182" b="12517"/>
          <a:stretch/>
        </p:blipFill>
        <p:spPr bwMode="auto">
          <a:xfrm>
            <a:off x="1184442" y="1067845"/>
            <a:ext cx="1108899" cy="1119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768">
            <a:off x="6013797" y="1737658"/>
            <a:ext cx="1867389" cy="81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6" t="26390" r="16156" b="21240"/>
          <a:stretch/>
        </p:blipFill>
        <p:spPr bwMode="auto">
          <a:xfrm>
            <a:off x="3901322" y="1342457"/>
            <a:ext cx="634500" cy="87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3526535" y="2727603"/>
          <a:ext cx="2263729" cy="1590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Graph" r:id="rId8" imgW="4131360" imgH="2901600" progId="Origin50.Graph">
                  <p:embed/>
                </p:oleObj>
              </mc:Choice>
              <mc:Fallback>
                <p:oleObj name="Graph" r:id="rId8" imgW="4131360" imgH="2901600" progId="Origin50.Graph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26535" y="2727603"/>
                        <a:ext cx="2263729" cy="1590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13" descr="fig4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824" r="5314" b="71675"/>
          <a:stretch/>
        </p:blipFill>
        <p:spPr bwMode="auto">
          <a:xfrm>
            <a:off x="4486246" y="2538161"/>
            <a:ext cx="1391806" cy="8385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2" b="2943"/>
          <a:stretch/>
        </p:blipFill>
        <p:spPr bwMode="auto">
          <a:xfrm>
            <a:off x="6681479" y="3320989"/>
            <a:ext cx="1169466" cy="132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Объект 15"/>
          <p:cNvGraphicFramePr>
            <a:graphicFrameLocks noChangeAspect="1"/>
          </p:cNvGraphicFramePr>
          <p:nvPr>
            <p:extLst/>
          </p:nvPr>
        </p:nvGraphicFramePr>
        <p:xfrm>
          <a:off x="5550079" y="3807043"/>
          <a:ext cx="2389894" cy="16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6" name="Graph" r:id="rId12" imgW="4131360" imgH="2901600" progId="Origin50.Graph">
                  <p:embed/>
                </p:oleObj>
              </mc:Choice>
              <mc:Fallback>
                <p:oleObj name="Graph" r:id="rId12" imgW="4131360" imgH="2901600" progId="Origin50.Graph">
                  <p:embed/>
                  <p:pic>
                    <p:nvPicPr>
                      <p:cNvPr id="16" name="Объект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0079" y="3807043"/>
                        <a:ext cx="2389894" cy="1674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629499" y="2725361"/>
            <a:ext cx="1034257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125" b="1" dirty="0" err="1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Landomycin</a:t>
            </a:r>
            <a:endParaRPr lang="en-US" sz="1125" dirty="0">
              <a:solidFill>
                <a:srgbClr val="0066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264" y="4225888"/>
            <a:ext cx="1853181" cy="168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476347" y="2485467"/>
            <a:ext cx="593432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00" b="1" dirty="0" err="1">
                <a:solidFill>
                  <a:prstClr val="black"/>
                </a:solidFill>
                <a:latin typeface="Calibri" panose="020F0502020204030204"/>
              </a:rPr>
              <a:t>NaCl</a:t>
            </a:r>
            <a:r>
              <a:rPr lang="en-US" sz="600" b="1" dirty="0">
                <a:solidFill>
                  <a:prstClr val="black"/>
                </a:solidFill>
                <a:latin typeface="Calibri" panose="020F0502020204030204"/>
              </a:rPr>
              <a:t> crystals</a:t>
            </a:r>
            <a:endParaRPr lang="ru-RU" sz="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04922" y="2672916"/>
            <a:ext cx="429926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00" b="1" dirty="0">
                <a:solidFill>
                  <a:prstClr val="black"/>
                </a:solidFill>
                <a:latin typeface="Calibri" panose="020F0502020204030204"/>
              </a:rPr>
              <a:t>C60+Cis</a:t>
            </a:r>
            <a:endParaRPr lang="ru-RU" sz="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6390429" y="2920733"/>
            <a:ext cx="13827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ζ</a:t>
            </a:r>
            <a:r>
              <a:rPr lang="ru-RU" altLang="ru-RU" sz="900" b="1" i="1" dirty="0">
                <a:solidFill>
                  <a:srgbClr val="800080"/>
                </a:solidFill>
                <a:latin typeface="Century Schoolbook"/>
              </a:rPr>
              <a:t> = -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22 mV</a:t>
            </a:r>
            <a:r>
              <a:rPr lang="ru-RU" altLang="ru-RU" sz="900" b="1" i="1" dirty="0">
                <a:solidFill>
                  <a:srgbClr val="800080"/>
                </a:solidFill>
                <a:latin typeface="Century Schoolbook"/>
              </a:rPr>
              <a:t> 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C</a:t>
            </a:r>
            <a:r>
              <a:rPr lang="en-US" altLang="ru-RU" sz="900" b="1" i="1" baseline="-25000" dirty="0">
                <a:solidFill>
                  <a:srgbClr val="800080"/>
                </a:solidFill>
                <a:latin typeface="Century Schoolbook"/>
              </a:rPr>
              <a:t>60</a:t>
            </a:r>
            <a:endParaRPr lang="en-US" altLang="ru-RU" sz="900" b="1" i="1" dirty="0">
              <a:solidFill>
                <a:srgbClr val="800080"/>
              </a:solidFill>
              <a:latin typeface="Century Schoolbook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ζ</a:t>
            </a:r>
            <a:r>
              <a:rPr lang="ru-RU" altLang="ru-RU" sz="900" b="1" i="1" dirty="0">
                <a:solidFill>
                  <a:srgbClr val="800080"/>
                </a:solidFill>
                <a:latin typeface="Century Schoolbook"/>
              </a:rPr>
              <a:t> =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-10 mV C</a:t>
            </a:r>
            <a:r>
              <a:rPr lang="en-US" altLang="ru-RU" sz="900" b="1" i="1" baseline="-25000" dirty="0">
                <a:solidFill>
                  <a:srgbClr val="800080"/>
                </a:solidFill>
                <a:latin typeface="Century Schoolbook"/>
              </a:rPr>
              <a:t>60</a:t>
            </a:r>
            <a:r>
              <a:rPr lang="en-US" altLang="ru-RU" sz="900" b="1" i="1" dirty="0">
                <a:solidFill>
                  <a:srgbClr val="800080"/>
                </a:solidFill>
                <a:latin typeface="Century Schoolbook"/>
              </a:rPr>
              <a:t>+LA </a:t>
            </a:r>
            <a:endParaRPr lang="ru-RU" altLang="ru-RU" sz="900" b="1" i="1" dirty="0">
              <a:solidFill>
                <a:srgbClr val="800080"/>
              </a:solidFill>
              <a:latin typeface="Century Schoolbook"/>
            </a:endParaRPr>
          </a:p>
        </p:txBody>
      </p:sp>
      <p:sp>
        <p:nvSpPr>
          <p:cNvPr id="22" name="TextBox 24"/>
          <p:cNvSpPr txBox="1">
            <a:spLocks noChangeArrowheads="1"/>
          </p:cNvSpPr>
          <p:nvPr/>
        </p:nvSpPr>
        <p:spPr bwMode="auto">
          <a:xfrm>
            <a:off x="1541754" y="3266982"/>
            <a:ext cx="506784" cy="507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350" b="1" dirty="0">
                <a:solidFill>
                  <a:srgbClr val="004F8A"/>
                </a:solidFill>
                <a:latin typeface="Calibri" panose="020F0502020204030204"/>
              </a:rPr>
              <a:t>SAXS</a:t>
            </a:r>
            <a:endParaRPr lang="ru-RU" altLang="ru-RU" sz="1350" b="1" dirty="0">
              <a:solidFill>
                <a:srgbClr val="004F8A"/>
              </a:solidFill>
              <a:latin typeface="Calibri" panose="020F0502020204030204"/>
            </a:endParaRPr>
          </a:p>
        </p:txBody>
      </p:sp>
      <p:sp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2908366" y="2173844"/>
            <a:ext cx="614271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200" b="1" dirty="0">
                <a:solidFill>
                  <a:srgbClr val="004F8A"/>
                </a:solidFill>
                <a:latin typeface="Calibri" panose="020F0502020204030204"/>
              </a:rPr>
              <a:t>UV-Vis</a:t>
            </a:r>
            <a:endParaRPr lang="ru-RU" altLang="ru-RU" sz="1200" b="1" dirty="0">
              <a:solidFill>
                <a:srgbClr val="004F8A"/>
              </a:solidFill>
              <a:latin typeface="Calibri" panose="020F0502020204030204"/>
            </a:endParaRPr>
          </a:p>
        </p:txBody>
      </p:sp>
      <p:sp>
        <p:nvSpPr>
          <p:cNvPr id="24" name="TextBox 43"/>
          <p:cNvSpPr txBox="1">
            <a:spLocks noChangeArrowheads="1"/>
          </p:cNvSpPr>
          <p:nvPr/>
        </p:nvSpPr>
        <p:spPr bwMode="auto">
          <a:xfrm>
            <a:off x="3955780" y="3720089"/>
            <a:ext cx="54316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350" b="1" dirty="0">
                <a:solidFill>
                  <a:srgbClr val="004F8A"/>
                </a:solidFill>
                <a:latin typeface="Calibri" panose="020F0502020204030204"/>
              </a:rPr>
              <a:t>SAXS</a:t>
            </a:r>
            <a:endParaRPr lang="ru-RU" altLang="ru-RU" sz="1350" b="1" dirty="0">
              <a:solidFill>
                <a:srgbClr val="004F8A"/>
              </a:solidFill>
              <a:latin typeface="Calibri" panose="020F0502020204030204"/>
            </a:endParaRPr>
          </a:p>
        </p:txBody>
      </p:sp>
      <p:sp useBgFill="1"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749980" y="5083449"/>
            <a:ext cx="564065" cy="30008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350" b="1" dirty="0">
                <a:solidFill>
                  <a:srgbClr val="004F8A"/>
                </a:solidFill>
                <a:latin typeface="Calibri" panose="020F0502020204030204"/>
              </a:rPr>
              <a:t>SANS</a:t>
            </a:r>
            <a:endParaRPr lang="ru-RU" altLang="ru-RU" sz="1350" b="1" dirty="0">
              <a:solidFill>
                <a:srgbClr val="004F8A"/>
              </a:solidFill>
              <a:latin typeface="Calibri" panose="020F0502020204030204"/>
            </a:endParaRPr>
          </a:p>
        </p:txBody>
      </p:sp>
      <p:sp>
        <p:nvSpPr>
          <p:cNvPr id="26" name="TextBox 43"/>
          <p:cNvSpPr txBox="1">
            <a:spLocks noChangeArrowheads="1"/>
          </p:cNvSpPr>
          <p:nvPr/>
        </p:nvSpPr>
        <p:spPr bwMode="auto">
          <a:xfrm>
            <a:off x="6219126" y="3266982"/>
            <a:ext cx="51969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350" b="1" dirty="0">
                <a:solidFill>
                  <a:srgbClr val="004F8A"/>
                </a:solidFill>
                <a:latin typeface="Calibri" panose="020F0502020204030204"/>
              </a:rPr>
              <a:t>AFM</a:t>
            </a:r>
            <a:endParaRPr lang="ru-RU" altLang="ru-RU" sz="1350" b="1" dirty="0">
              <a:solidFill>
                <a:srgbClr val="004F8A"/>
              </a:solidFill>
              <a:latin typeface="Calibri" panose="020F0502020204030204"/>
            </a:endParaRPr>
          </a:p>
        </p:txBody>
      </p:sp>
      <p:sp>
        <p:nvSpPr>
          <p:cNvPr id="27" name="TextBox 43"/>
          <p:cNvSpPr txBox="1">
            <a:spLocks noChangeArrowheads="1"/>
          </p:cNvSpPr>
          <p:nvPr/>
        </p:nvSpPr>
        <p:spPr bwMode="auto">
          <a:xfrm>
            <a:off x="4079928" y="2427759"/>
            <a:ext cx="50206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350" b="1" dirty="0">
                <a:solidFill>
                  <a:srgbClr val="004F8A"/>
                </a:solidFill>
                <a:latin typeface="Calibri" panose="020F0502020204030204"/>
              </a:rPr>
              <a:t>SEM</a:t>
            </a:r>
            <a:endParaRPr lang="ru-RU" altLang="ru-RU" sz="1350" b="1" dirty="0">
              <a:solidFill>
                <a:srgbClr val="004F8A"/>
              </a:solidFill>
              <a:latin typeface="Calibri" panose="020F0502020204030204"/>
            </a:endParaRPr>
          </a:p>
        </p:txBody>
      </p:sp>
      <p:sp>
        <p:nvSpPr>
          <p:cNvPr id="28" name="TextBox 43"/>
          <p:cNvSpPr txBox="1">
            <a:spLocks noChangeArrowheads="1"/>
          </p:cNvSpPr>
          <p:nvPr/>
        </p:nvSpPr>
        <p:spPr bwMode="auto">
          <a:xfrm>
            <a:off x="3501496" y="4662470"/>
            <a:ext cx="1406348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825" b="1" dirty="0">
                <a:solidFill>
                  <a:srgbClr val="004F8A"/>
                </a:solidFill>
                <a:latin typeface="Arial" pitchFamily="34" charset="0"/>
                <a:cs typeface="Arial" pitchFamily="34" charset="0"/>
              </a:rPr>
              <a:t>Mutagenic activity in Salmonella </a:t>
            </a:r>
            <a:r>
              <a:rPr lang="en-US" altLang="ru-RU" sz="825" b="1" dirty="0" err="1">
                <a:solidFill>
                  <a:srgbClr val="004F8A"/>
                </a:solidFill>
                <a:latin typeface="Arial" pitchFamily="34" charset="0"/>
                <a:cs typeface="Arial" pitchFamily="34" charset="0"/>
              </a:rPr>
              <a:t>typhimurium</a:t>
            </a:r>
            <a:endParaRPr lang="ru-RU" altLang="ru-RU" sz="825" b="1" dirty="0">
              <a:solidFill>
                <a:srgbClr val="004F8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1783663" y="3915054"/>
            <a:ext cx="158837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3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Biological tests</a:t>
            </a:r>
          </a:p>
        </p:txBody>
      </p:sp>
    </p:spTree>
    <p:extLst>
      <p:ext uri="{BB962C8B-B14F-4D97-AF65-F5344CB8AC3E}">
        <p14:creationId xmlns:p14="http://schemas.microsoft.com/office/powerpoint/2010/main" val="878369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31540" y="0"/>
            <a:ext cx="8188424" cy="6512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en-US" sz="2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study of structural organization of </a:t>
            </a:r>
            <a:r>
              <a:rPr lang="en-US" sz="2200" b="1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organogels</a:t>
            </a:r>
            <a:endParaRPr lang="ru-RU" sz="22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290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t="10147" r="13213" b="7809"/>
          <a:stretch>
            <a:fillRect/>
          </a:stretch>
        </p:blipFill>
        <p:spPr bwMode="auto">
          <a:xfrm>
            <a:off x="107504" y="1196752"/>
            <a:ext cx="495000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942" y="4797152"/>
            <a:ext cx="49235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SANS curves for </a:t>
            </a:r>
            <a:r>
              <a:rPr lang="ru-RU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7</a:t>
            </a:r>
            <a:r>
              <a:rPr lang="en-US" sz="1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OPhOLCA</a:t>
            </a:r>
            <a:r>
              <a:rPr lang="ru-RU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</a:t>
            </a:r>
            <a:r>
              <a:rPr lang="ru-RU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DMSO</a:t>
            </a:r>
            <a:r>
              <a:rPr lang="ru-RU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ru-RU" sz="1600" baseline="-250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</a:t>
            </a:r>
            <a:r>
              <a:rPr lang="ru-RU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for concentrations </a:t>
            </a:r>
            <a:r>
              <a:rPr lang="en-US" sz="1600" i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ru-RU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= 0.005, 0.010, 0.015, 0.020 и 0.025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</a:t>
            </a:r>
            <a:r>
              <a:rPr lang="ru-RU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ml</a:t>
            </a:r>
            <a:r>
              <a:rPr lang="ru-RU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at</a:t>
            </a:r>
            <a:r>
              <a:rPr lang="ru-RU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ru-RU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= 10º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ru-RU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after one cycle of heating-cooling.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69176" y="376260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4-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heptyloxyphenylolithocholic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acid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(7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OPhOLCA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6291" y="5478991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Phase diagram of the gel – sol transition  on heating (top) and cooling (bottom).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3504" y="6453336"/>
            <a:ext cx="5715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M.Ordon</a:t>
            </a: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Yu. </a:t>
            </a:r>
            <a:r>
              <a:rPr lang="en-US" sz="13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Gorshkova</a:t>
            </a: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</a:t>
            </a:r>
            <a:r>
              <a:rPr lang="ru-RU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35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Thermochimica</a:t>
            </a:r>
            <a:r>
              <a:rPr lang="en-US" sz="135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Acta </a:t>
            </a: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(2016)</a:t>
            </a:r>
            <a:endParaRPr lang="ru-RU" sz="13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724128" y="839912"/>
            <a:ext cx="2736304" cy="4573067"/>
            <a:chOff x="5724128" y="839912"/>
            <a:chExt cx="2736304" cy="457306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8144" y="839912"/>
              <a:ext cx="2511624" cy="223224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8144" y="3137393"/>
              <a:ext cx="2592288" cy="2275586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5724128" y="839912"/>
              <a:ext cx="216024" cy="284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724128" y="3144168"/>
              <a:ext cx="216024" cy="284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89422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Work\IXS_projects\ID28\Figur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3357563"/>
            <a:ext cx="246697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4450" y="981075"/>
            <a:ext cx="2119313" cy="336550"/>
          </a:xfrm>
          <a:prstGeom prst="rect">
            <a:avLst/>
          </a:prstGeom>
          <a:solidFill>
            <a:schemeClr val="bg2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C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Low-Q phononic gap </a:t>
            </a:r>
            <a:endParaRPr lang="en-US" sz="16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76" name="Right Arrow 14"/>
          <p:cNvSpPr>
            <a:spLocks noChangeArrowheads="1"/>
          </p:cNvSpPr>
          <p:nvPr/>
        </p:nvSpPr>
        <p:spPr bwMode="auto">
          <a:xfrm rot="5400000">
            <a:off x="-61912" y="1776413"/>
            <a:ext cx="838200" cy="241300"/>
          </a:xfrm>
          <a:prstGeom prst="rightArrow">
            <a:avLst>
              <a:gd name="adj1" fmla="val 50000"/>
              <a:gd name="adj2" fmla="val 49789"/>
            </a:avLst>
          </a:prstGeom>
          <a:solidFill>
            <a:srgbClr val="8EB4E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6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01963" y="981075"/>
            <a:ext cx="1833562" cy="457200"/>
          </a:xfrm>
          <a:prstGeom prst="rect">
            <a:avLst/>
          </a:prstGeom>
          <a:solidFill>
            <a:schemeClr val="bg2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1200" dirty="0">
                <a:solidFill>
                  <a:srgbClr val="FFC000"/>
                </a:solidFill>
                <a:latin typeface="Comic Sans MS" panose="030F0702030302020204" pitchFamily="66" charset="0"/>
              </a:rPr>
              <a:t>No phonon propagation </a:t>
            </a:r>
            <a:endParaRPr lang="ru-RU" altLang="ru-RU" sz="12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defRPr/>
            </a:pPr>
            <a:r>
              <a:rPr lang="en-US" altLang="ru-RU" sz="1200" dirty="0">
                <a:solidFill>
                  <a:srgbClr val="FFC000"/>
                </a:solidFill>
                <a:latin typeface="Comic Sans MS" panose="030F0702030302020204" pitchFamily="66" charset="0"/>
              </a:rPr>
              <a:t>at Q &lt; </a:t>
            </a:r>
            <a:r>
              <a:rPr lang="en-US" altLang="ru-RU" sz="1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Q</a:t>
            </a:r>
            <a:r>
              <a:rPr lang="en-US" altLang="ru-RU" sz="1200" baseline="-250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gap</a:t>
            </a:r>
            <a:endParaRPr lang="en-US" altLang="ru-RU" sz="1200" baseline="-250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78" name="Rectangle 21"/>
          <p:cNvSpPr>
            <a:spLocks noChangeArrowheads="1"/>
          </p:cNvSpPr>
          <p:nvPr/>
        </p:nvSpPr>
        <p:spPr bwMode="auto">
          <a:xfrm>
            <a:off x="44450" y="2401888"/>
            <a:ext cx="1782763" cy="41549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76201" dir="2700000" algn="t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>
                <a:solidFill>
                  <a:srgbClr val="FFC000"/>
                </a:solidFill>
                <a:latin typeface="Comic Sans MS" panose="030F0702030302020204" pitchFamily="66" charset="0"/>
              </a:rPr>
              <a:t>The cut-off value </a:t>
            </a:r>
            <a:r>
              <a:rPr lang="en-US" altLang="ru-RU" sz="12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Q</a:t>
            </a:r>
            <a:r>
              <a:rPr lang="en-US" altLang="ru-RU" sz="1200" baseline="-250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gap</a:t>
            </a:r>
            <a:endParaRPr lang="ru-RU" altLang="ru-RU" sz="1200" baseline="-250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900" i="1" dirty="0">
                <a:solidFill>
                  <a:srgbClr val="FFC000"/>
                </a:solidFill>
                <a:latin typeface="Comic Sans MS" panose="030F0702030302020204" pitchFamily="66" charset="0"/>
              </a:rPr>
              <a:t>(at which gap occurs)</a:t>
            </a:r>
          </a:p>
        </p:txBody>
      </p:sp>
      <p:sp>
        <p:nvSpPr>
          <p:cNvPr id="3079" name="Right Arrow 22"/>
          <p:cNvSpPr>
            <a:spLocks noChangeArrowheads="1"/>
          </p:cNvSpPr>
          <p:nvPr/>
        </p:nvSpPr>
        <p:spPr bwMode="auto">
          <a:xfrm rot="2616476">
            <a:off x="1536700" y="1493838"/>
            <a:ext cx="579438" cy="241300"/>
          </a:xfrm>
          <a:prstGeom prst="rightArrow">
            <a:avLst>
              <a:gd name="adj1" fmla="val 50000"/>
              <a:gd name="adj2" fmla="val 40033"/>
            </a:avLst>
          </a:prstGeom>
          <a:solidFill>
            <a:srgbClr val="8EB4E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6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3080" name="Right Arrow 23"/>
          <p:cNvSpPr>
            <a:spLocks noChangeArrowheads="1"/>
          </p:cNvSpPr>
          <p:nvPr/>
        </p:nvSpPr>
        <p:spPr bwMode="auto">
          <a:xfrm>
            <a:off x="2163763" y="1076325"/>
            <a:ext cx="838200" cy="241300"/>
          </a:xfrm>
          <a:prstGeom prst="rightArrow">
            <a:avLst>
              <a:gd name="adj1" fmla="val 50000"/>
              <a:gd name="adj2" fmla="val 49789"/>
            </a:avLst>
          </a:prstGeom>
          <a:solidFill>
            <a:srgbClr val="8EB4E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6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00250" y="1897063"/>
            <a:ext cx="3252788" cy="655637"/>
          </a:xfrm>
          <a:prstGeom prst="rect">
            <a:avLst/>
          </a:prstGeom>
          <a:solidFill>
            <a:schemeClr val="bg2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1200">
                <a:solidFill>
                  <a:srgbClr val="FFC000"/>
                </a:solidFill>
                <a:latin typeface="Comic Sans MS" panose="030F0702030302020204" pitchFamily="66" charset="0"/>
              </a:rPr>
              <a:t>Characteristic length-scale</a:t>
            </a:r>
            <a:r>
              <a:rPr lang="en-US" altLang="ru-RU" sz="160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ru-RU" sz="1000" i="1">
                <a:solidFill>
                  <a:srgbClr val="FFC000"/>
                </a:solidFill>
                <a:latin typeface="Comic Sans MS" panose="030F0702030302020204" pitchFamily="66" charset="0"/>
              </a:rPr>
              <a:t>d</a:t>
            </a:r>
            <a:r>
              <a:rPr lang="en-US" altLang="ru-RU" sz="1000" baseline="-25000">
                <a:solidFill>
                  <a:srgbClr val="FFC000"/>
                </a:solidFill>
                <a:latin typeface="Comic Sans MS" panose="030F0702030302020204" pitchFamily="66" charset="0"/>
              </a:rPr>
              <a:t>gap</a:t>
            </a:r>
            <a:r>
              <a:rPr lang="en-US" altLang="ru-RU" sz="1000">
                <a:solidFill>
                  <a:srgbClr val="FFC000"/>
                </a:solidFill>
                <a:latin typeface="Comic Sans MS" panose="030F0702030302020204" pitchFamily="66" charset="0"/>
              </a:rPr>
              <a:t> = 2</a:t>
            </a:r>
            <a:r>
              <a:rPr lang="el-GR" altLang="ru-RU" sz="1000">
                <a:solidFill>
                  <a:srgbClr val="FFC000"/>
                </a:solidFill>
                <a:latin typeface="Comic Sans MS" panose="030F0702030302020204" pitchFamily="66" charset="0"/>
              </a:rPr>
              <a:t>π</a:t>
            </a:r>
            <a:r>
              <a:rPr lang="en-US" altLang="ru-RU" sz="1000">
                <a:solidFill>
                  <a:srgbClr val="FFC000"/>
                </a:solidFill>
                <a:latin typeface="Comic Sans MS" panose="030F0702030302020204" pitchFamily="66" charset="0"/>
              </a:rPr>
              <a:t>/</a:t>
            </a:r>
            <a:r>
              <a:rPr lang="en-US" altLang="ru-RU" sz="1000" i="1">
                <a:solidFill>
                  <a:srgbClr val="FFC000"/>
                </a:solidFill>
                <a:latin typeface="Comic Sans MS" panose="030F0702030302020204" pitchFamily="66" charset="0"/>
              </a:rPr>
              <a:t>Q</a:t>
            </a:r>
            <a:r>
              <a:rPr lang="en-US" altLang="ru-RU" sz="1000" baseline="-25000">
                <a:solidFill>
                  <a:srgbClr val="FFC000"/>
                </a:solidFill>
                <a:latin typeface="Comic Sans MS" panose="030F0702030302020204" pitchFamily="66" charset="0"/>
              </a:rPr>
              <a:t>gap</a:t>
            </a:r>
            <a:r>
              <a:rPr lang="en-US" altLang="ru-RU" sz="1200" baseline="-2500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1200">
                <a:solidFill>
                  <a:srgbClr val="FFC000"/>
                </a:solidFill>
                <a:latin typeface="Comic Sans MS" panose="030F0702030302020204" pitchFamily="66" charset="0"/>
              </a:rPr>
              <a:t>of a local “order”</a:t>
            </a:r>
          </a:p>
          <a:p>
            <a:pPr algn="ctr" eaLnBrk="1" hangingPunct="1">
              <a:defRPr/>
            </a:pPr>
            <a:r>
              <a:rPr lang="en-US" altLang="ru-RU" sz="900" i="1">
                <a:solidFill>
                  <a:srgbClr val="FFC000"/>
                </a:solidFill>
                <a:latin typeface="Comic Sans MS" panose="030F0702030302020204" pitchFamily="66" charset="0"/>
              </a:rPr>
              <a:t>(no phonons at smaller Q </a:t>
            </a:r>
            <a:r>
              <a:rPr lang="en-US" altLang="ru-RU" sz="900" i="1">
                <a:solidFill>
                  <a:srgbClr val="FFC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more disorder on long scale! </a:t>
            </a:r>
            <a:r>
              <a:rPr lang="en-US" altLang="ru-RU" sz="900" i="1">
                <a:solidFill>
                  <a:srgbClr val="FFC000"/>
                </a:solidFill>
                <a:latin typeface="Comic Sans MS" panose="030F0702030302020204" pitchFamily="66" charset="0"/>
              </a:rPr>
              <a:t>)</a:t>
            </a:r>
          </a:p>
        </p:txBody>
      </p:sp>
      <p:cxnSp>
        <p:nvCxnSpPr>
          <p:cNvPr id="3082" name="Straight Arrow Connector 26"/>
          <p:cNvCxnSpPr>
            <a:cxnSpLocks noChangeShapeType="1"/>
          </p:cNvCxnSpPr>
          <p:nvPr/>
        </p:nvCxnSpPr>
        <p:spPr bwMode="auto">
          <a:xfrm>
            <a:off x="477838" y="4052888"/>
            <a:ext cx="119062" cy="455612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3" name="Rectangle 27"/>
          <p:cNvSpPr>
            <a:spLocks noChangeArrowheads="1"/>
          </p:cNvSpPr>
          <p:nvPr/>
        </p:nvSpPr>
        <p:spPr bwMode="auto">
          <a:xfrm>
            <a:off x="317500" y="3771900"/>
            <a:ext cx="519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>
                <a:latin typeface="Comic Sans MS" panose="030F0702030302020204" pitchFamily="66" charset="0"/>
              </a:rPr>
              <a:t>Q</a:t>
            </a:r>
            <a:r>
              <a:rPr lang="en-US" altLang="ru-RU" sz="1400" baseline="-25000">
                <a:latin typeface="Comic Sans MS" panose="030F0702030302020204" pitchFamily="66" charset="0"/>
              </a:rPr>
              <a:t>gap</a:t>
            </a:r>
            <a:endParaRPr lang="ru-RU" altLang="ru-RU" sz="1400" baseline="-25000">
              <a:latin typeface="Comic Sans MS" panose="030F0702030302020204" pitchFamily="66" charset="0"/>
            </a:endParaRPr>
          </a:p>
        </p:txBody>
      </p:sp>
      <p:pic>
        <p:nvPicPr>
          <p:cNvPr id="3086" name="Picture 4" descr="D:\Work\IXS_projects\ID28\DPPC_TOC_anoth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3363913"/>
            <a:ext cx="212248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87" name="Straight Arrow Connector 8"/>
          <p:cNvCxnSpPr>
            <a:cxnSpLocks noChangeShapeType="1"/>
          </p:cNvCxnSpPr>
          <p:nvPr/>
        </p:nvCxnSpPr>
        <p:spPr bwMode="auto">
          <a:xfrm>
            <a:off x="2511425" y="4514850"/>
            <a:ext cx="887413" cy="0"/>
          </a:xfrm>
          <a:prstGeom prst="straightConnector1">
            <a:avLst/>
          </a:prstGeom>
          <a:noFill/>
          <a:ln w="63500" algn="ctr">
            <a:solidFill>
              <a:srgbClr val="4A7EBB">
                <a:alpha val="56078"/>
              </a:srgbClr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683568" y="-27384"/>
            <a:ext cx="80640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7030A0"/>
                </a:solidFill>
                <a:latin typeface="+mj-lt"/>
              </a:rPr>
              <a:t>The Mechanism of Passive Transport in Lipid Bilayers</a:t>
            </a:r>
            <a:endParaRPr lang="ru-RU" altLang="ru-RU" sz="24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3089" name="Picture 3" descr="D:\Work\IXS_projects\ID28\ACS_nano\Figure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2589213"/>
            <a:ext cx="30734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D:\Work\IXS_projects\ID28\DPPC__solu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4164013"/>
            <a:ext cx="293528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TextBox 6"/>
          <p:cNvSpPr txBox="1">
            <a:spLocks noChangeArrowheads="1"/>
          </p:cNvSpPr>
          <p:nvPr/>
        </p:nvSpPr>
        <p:spPr bwMode="auto">
          <a:xfrm>
            <a:off x="44450" y="5373216"/>
            <a:ext cx="5208588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We observe: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ru-RU" sz="1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nm-scaled short-lived molecular clusters </a:t>
            </a:r>
            <a:r>
              <a:rPr lang="en-US" altLang="ru-RU" sz="1200" b="1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local chain ordering, or density fluctuations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ru-RU" sz="1200" b="1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Increased disorder beyond the cluster size   indication of the transient voids formation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ru-RU" sz="1200" b="1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Size and the life time of the clusters agrees well with the theory prediction</a:t>
            </a:r>
            <a:endParaRPr lang="en-US" altLang="ru-RU" sz="1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59675" y="2297113"/>
            <a:ext cx="1476375" cy="244475"/>
          </a:xfrm>
          <a:prstGeom prst="rect">
            <a:avLst/>
          </a:prstGeom>
          <a:solidFill>
            <a:schemeClr val="bg2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000" b="1">
                <a:latin typeface="Comic Sans MS" panose="030F0702030302020204" pitchFamily="66" charset="0"/>
                <a:sym typeface="Wingdings" panose="05000000000000000000" pitchFamily="2" charset="2"/>
              </a:rPr>
              <a:t>Low-Q phononic gap </a:t>
            </a:r>
            <a:endParaRPr lang="en-US" altLang="ru-RU" sz="1000" b="1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42013" y="2276475"/>
            <a:ext cx="1268412" cy="244475"/>
          </a:xfrm>
          <a:prstGeom prst="rect">
            <a:avLst/>
          </a:prstGeom>
          <a:solidFill>
            <a:schemeClr val="bg2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000" b="1">
                <a:latin typeface="Comic Sans MS" panose="030F0702030302020204" pitchFamily="66" charset="0"/>
                <a:sym typeface="Wingdings" panose="05000000000000000000" pitchFamily="2" charset="2"/>
              </a:rPr>
              <a:t>NO phononic gap </a:t>
            </a:r>
            <a:endParaRPr lang="en-US" altLang="ru-RU" sz="1000" b="1">
              <a:latin typeface="Comic Sans MS" panose="030F0702030302020204" pitchFamily="66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8261350" y="3614738"/>
            <a:ext cx="295275" cy="54927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3095" name="Rectangle 5"/>
          <p:cNvSpPr>
            <a:spLocks noChangeArrowheads="1"/>
          </p:cNvSpPr>
          <p:nvPr/>
        </p:nvSpPr>
        <p:spPr bwMode="auto">
          <a:xfrm>
            <a:off x="5821363" y="1552575"/>
            <a:ext cx="3214687" cy="581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100" dir="2700000" algn="tl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FFC000"/>
                </a:solidFill>
                <a:latin typeface="Comic Sans MS" panose="030F0702030302020204" pitchFamily="66" charset="0"/>
              </a:rPr>
              <a:t>Phonon-mediated nm-scale clustering</a:t>
            </a:r>
          </a:p>
        </p:txBody>
      </p:sp>
      <p:sp>
        <p:nvSpPr>
          <p:cNvPr id="3096" name="Rectangle 3"/>
          <p:cNvSpPr>
            <a:spLocks noChangeArrowheads="1"/>
          </p:cNvSpPr>
          <p:nvPr/>
        </p:nvSpPr>
        <p:spPr bwMode="auto">
          <a:xfrm>
            <a:off x="5113338" y="5559425"/>
            <a:ext cx="4067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200" b="1">
                <a:solidFill>
                  <a:schemeClr val="accent2"/>
                </a:solidFill>
                <a:latin typeface="Comic Sans MS" panose="030F0702030302020204" pitchFamily="66" charset="0"/>
              </a:rPr>
              <a:t>the cluster size </a:t>
            </a:r>
            <a:r>
              <a:rPr lang="en-US" altLang="ru-RU" sz="1200" b="1" i="1">
                <a:solidFill>
                  <a:schemeClr val="accent2"/>
                </a:solidFill>
                <a:latin typeface="Comic Sans MS" panose="030F0702030302020204" pitchFamily="66" charset="0"/>
              </a:rPr>
              <a:t>d</a:t>
            </a:r>
            <a:r>
              <a:rPr lang="en-US" altLang="ru-RU" sz="1200" b="1" baseline="-25000">
                <a:solidFill>
                  <a:schemeClr val="accent2"/>
                </a:solidFill>
                <a:latin typeface="Comic Sans MS" panose="030F0702030302020204" pitchFamily="66" charset="0"/>
              </a:rPr>
              <a:t>gap</a:t>
            </a:r>
            <a:r>
              <a:rPr lang="en-US" altLang="ru-RU" sz="1200" b="1">
                <a:solidFill>
                  <a:schemeClr val="accent2"/>
                </a:solidFill>
                <a:latin typeface="Comic Sans MS" panose="030F0702030302020204" pitchFamily="66" charset="0"/>
              </a:rPr>
              <a:t> = 2</a:t>
            </a:r>
            <a:r>
              <a:rPr lang="el-GR" altLang="ru-RU" sz="1200" b="1">
                <a:solidFill>
                  <a:schemeClr val="accent2"/>
                </a:solidFill>
                <a:latin typeface="Comic Sans MS" panose="030F0702030302020204" pitchFamily="66" charset="0"/>
              </a:rPr>
              <a:t>π</a:t>
            </a:r>
            <a:r>
              <a:rPr lang="en-US" altLang="ru-RU" sz="1200" b="1">
                <a:solidFill>
                  <a:schemeClr val="accent2"/>
                </a:solidFill>
                <a:latin typeface="Comic Sans MS" panose="030F0702030302020204" pitchFamily="66" charset="0"/>
              </a:rPr>
              <a:t>/</a:t>
            </a:r>
            <a:r>
              <a:rPr lang="en-US" altLang="ru-RU" sz="1200" b="1" i="1">
                <a:solidFill>
                  <a:schemeClr val="accent2"/>
                </a:solidFill>
                <a:latin typeface="Comic Sans MS" panose="030F0702030302020204" pitchFamily="66" charset="0"/>
              </a:rPr>
              <a:t>Q</a:t>
            </a:r>
            <a:r>
              <a:rPr lang="en-US" altLang="ru-RU" sz="1200" b="1" baseline="-25000">
                <a:solidFill>
                  <a:schemeClr val="accent2"/>
                </a:solidFill>
                <a:latin typeface="Comic Sans MS" panose="030F0702030302020204" pitchFamily="66" charset="0"/>
              </a:rPr>
              <a:t>gap </a:t>
            </a:r>
            <a:r>
              <a:rPr lang="en-US" altLang="ru-RU" sz="1200" b="1">
                <a:solidFill>
                  <a:schemeClr val="accent2"/>
                </a:solidFill>
                <a:latin typeface="Comic Sans MS" panose="030F0702030302020204" pitchFamily="66" charset="0"/>
              </a:rPr>
              <a:t>is ~ 1.1-1.6 nm</a:t>
            </a:r>
          </a:p>
          <a:p>
            <a:pPr eaLnBrk="1" hangingPunct="1">
              <a:spcBef>
                <a:spcPct val="0"/>
              </a:spcBef>
            </a:pPr>
            <a:endParaRPr lang="en-US" altLang="ru-RU" sz="1200" b="1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sz="1200" b="1">
                <a:solidFill>
                  <a:schemeClr val="accent2"/>
                </a:solidFill>
                <a:latin typeface="Comic Sans MS" panose="030F0702030302020204" pitchFamily="66" charset="0"/>
              </a:rPr>
              <a:t>Lifetime: ~1 ps (agrees well with common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b="1">
                <a:solidFill>
                  <a:schemeClr val="accent2"/>
                </a:solidFill>
                <a:latin typeface="Comic Sans MS" panose="030F0702030302020204" pitchFamily="66" charset="0"/>
              </a:rPr>
              <a:t>	             assumptions – </a:t>
            </a:r>
            <a:r>
              <a:rPr lang="en-US" altLang="ru-RU" sz="1200" b="1" i="1">
                <a:solidFill>
                  <a:schemeClr val="accent2"/>
                </a:solidFill>
                <a:latin typeface="Comic Sans MS" panose="030F0702030302020204" pitchFamily="66" charset="0"/>
              </a:rPr>
              <a:t>a few ps</a:t>
            </a:r>
            <a:r>
              <a:rPr lang="en-US" altLang="ru-RU" sz="1200" b="1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097" name="TextBox 8"/>
          <p:cNvSpPr txBox="1">
            <a:spLocks noChangeArrowheads="1"/>
          </p:cNvSpPr>
          <p:nvPr/>
        </p:nvSpPr>
        <p:spPr bwMode="auto">
          <a:xfrm>
            <a:off x="3707904" y="6539219"/>
            <a:ext cx="55586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M.Zhernenkov</a:t>
            </a:r>
            <a:r>
              <a:rPr lang="en-US" alt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.., </a:t>
            </a:r>
            <a:r>
              <a:rPr lang="en-US" altLang="ru-RU" sz="18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D.Soloviov</a:t>
            </a:r>
            <a:r>
              <a:rPr lang="en-US" alt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et al.  </a:t>
            </a:r>
            <a:r>
              <a:rPr lang="en-US" altLang="ru-RU" sz="1800" b="1" i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Nat. </a:t>
            </a:r>
            <a:r>
              <a:rPr lang="en-US" altLang="ru-RU" sz="1800" b="1" i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Commun</a:t>
            </a:r>
            <a:r>
              <a:rPr lang="en-US" altLang="ru-RU" sz="1800" b="1" i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(2016)</a:t>
            </a:r>
          </a:p>
        </p:txBody>
      </p:sp>
      <p:pic>
        <p:nvPicPr>
          <p:cNvPr id="3098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703263"/>
            <a:ext cx="240665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292571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</TotalTime>
  <Words>1829</Words>
  <Application>Microsoft Office PowerPoint</Application>
  <PresentationFormat>Экран (4:3)</PresentationFormat>
  <Paragraphs>226</Paragraphs>
  <Slides>25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41" baseType="lpstr">
      <vt:lpstr>Arial</vt:lpstr>
      <vt:lpstr>Calibri</vt:lpstr>
      <vt:lpstr>Calibri Light</vt:lpstr>
      <vt:lpstr>Century Schoolbook</vt:lpstr>
      <vt:lpstr>Comic Sans MS</vt:lpstr>
      <vt:lpstr>EPFKN A+ Adv P 4 C 4 E 46</vt:lpstr>
      <vt:lpstr>Georgia</vt:lpstr>
      <vt:lpstr>NTTimes/Cyrillic</vt:lpstr>
      <vt:lpstr>Symbol</vt:lpstr>
      <vt:lpstr>Tahoma</vt:lpstr>
      <vt:lpstr>Times New Roman</vt:lpstr>
      <vt:lpstr>Wingdings</vt:lpstr>
      <vt:lpstr>Оформление по умолчанию</vt:lpstr>
      <vt:lpstr>Тема Office</vt:lpstr>
      <vt:lpstr>Graph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JINR, FLNP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D.P.Kozlenko</dc:creator>
  <cp:lastModifiedBy>Work</cp:lastModifiedBy>
  <cp:revision>203</cp:revision>
  <dcterms:created xsi:type="dcterms:W3CDTF">2012-01-11T07:32:10Z</dcterms:created>
  <dcterms:modified xsi:type="dcterms:W3CDTF">2017-01-18T12:23:46Z</dcterms:modified>
</cp:coreProperties>
</file>