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56" r:id="rId2"/>
    <p:sldId id="257" r:id="rId3"/>
    <p:sldId id="283" r:id="rId4"/>
    <p:sldId id="281" r:id="rId5"/>
    <p:sldId id="258" r:id="rId6"/>
    <p:sldId id="279" r:id="rId7"/>
    <p:sldId id="278" r:id="rId8"/>
    <p:sldId id="280" r:id="rId9"/>
    <p:sldId id="275" r:id="rId10"/>
    <p:sldId id="282" r:id="rId11"/>
    <p:sldId id="284" r:id="rId12"/>
    <p:sldId id="285" r:id="rId13"/>
    <p:sldId id="286" r:id="rId14"/>
    <p:sldId id="287" r:id="rId15"/>
    <p:sldId id="270" r:id="rId16"/>
    <p:sldId id="261" r:id="rId17"/>
    <p:sldId id="272" r:id="rId18"/>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444" autoAdjust="0"/>
    <p:restoredTop sz="67568" autoAdjust="0"/>
  </p:normalViewPr>
  <p:slideViewPr>
    <p:cSldViewPr>
      <p:cViewPr>
        <p:scale>
          <a:sx n="50" d="100"/>
          <a:sy n="50" d="100"/>
        </p:scale>
        <p:origin x="-1974" y="-7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8A1E0C2-C99F-43BC-BAAE-8F2F84FFCF3C}" type="datetimeFigureOut">
              <a:rPr lang="ru-RU" smtClean="0"/>
              <a:pPr/>
              <a:t>17.01.2017</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2F47E04-046B-411C-BBCF-085054BFBED6}" type="slidenum">
              <a:rPr lang="ru-RU" smtClean="0"/>
              <a:pPr/>
              <a:t>‹#›</a:t>
            </a:fld>
            <a:endParaRPr lang="ru-RU"/>
          </a:p>
        </p:txBody>
      </p:sp>
    </p:spTree>
    <p:extLst>
      <p:ext uri="{BB962C8B-B14F-4D97-AF65-F5344CB8AC3E}">
        <p14:creationId xmlns:p14="http://schemas.microsoft.com/office/powerpoint/2010/main" val="32670167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en-US" dirty="0" smtClean="0"/>
              <a:t>Good day, everyone.</a:t>
            </a:r>
            <a:r>
              <a:rPr lang="en-US" baseline="0" dirty="0" smtClean="0"/>
              <a:t> Thank you for introduction! My talk is about upgrade of High resolution </a:t>
            </a:r>
            <a:r>
              <a:rPr lang="en-US" baseline="0" dirty="0" err="1" smtClean="0"/>
              <a:t>diffractiometer</a:t>
            </a:r>
            <a:endParaRPr lang="ru-RU" dirty="0"/>
          </a:p>
        </p:txBody>
      </p:sp>
      <p:sp>
        <p:nvSpPr>
          <p:cNvPr id="4" name="Номер слайда 3"/>
          <p:cNvSpPr>
            <a:spLocks noGrp="1"/>
          </p:cNvSpPr>
          <p:nvPr>
            <p:ph type="sldNum" sz="quarter" idx="10"/>
          </p:nvPr>
        </p:nvSpPr>
        <p:spPr/>
        <p:txBody>
          <a:bodyPr/>
          <a:lstStyle/>
          <a:p>
            <a:fld id="{E2F47E04-046B-411C-BBCF-085054BFBED6}" type="slidenum">
              <a:rPr lang="ru-RU" smtClean="0"/>
              <a:pPr/>
              <a:t>1</a:t>
            </a:fld>
            <a:endParaRPr lang="ru-RU"/>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smtClean="0"/>
              <a:t>My</a:t>
            </a:r>
            <a:r>
              <a:rPr lang="en-US" baseline="0" dirty="0" smtClean="0"/>
              <a:t> next slide shows results of new chopper and </a:t>
            </a:r>
            <a:r>
              <a:rPr lang="en-US" baseline="0" dirty="0" err="1" smtClean="0"/>
              <a:t>neuton</a:t>
            </a:r>
            <a:r>
              <a:rPr lang="en-US" baseline="0" dirty="0" smtClean="0"/>
              <a:t> guide </a:t>
            </a:r>
            <a:r>
              <a:rPr lang="en-US" baseline="0" dirty="0" smtClean="0"/>
              <a:t> installation </a:t>
            </a:r>
            <a:r>
              <a:rPr lang="en-US" baseline="0" dirty="0" smtClean="0"/>
              <a:t> on High resolution mode of HRFD. Diffraction peaks have become more intensive </a:t>
            </a:r>
            <a:r>
              <a:rPr lang="en-US" baseline="0" dirty="0" err="1" smtClean="0"/>
              <a:t>particulary</a:t>
            </a:r>
            <a:r>
              <a:rPr lang="en-US" baseline="0" dirty="0" smtClean="0"/>
              <a:t> at short wavelengths. But resolution degraded on 21%. But it is still very high resolution. We connect this degradation with increasing of angular divergence of neutrons at neutron guide exit. We hope we decide this problem  by </a:t>
            </a:r>
            <a:r>
              <a:rPr lang="en-US" baseline="0" dirty="0" err="1" smtClean="0"/>
              <a:t>soller</a:t>
            </a:r>
            <a:r>
              <a:rPr lang="en-US" baseline="0" dirty="0" smtClean="0"/>
              <a:t> collimator.</a:t>
            </a:r>
            <a:endParaRPr lang="ru-RU" dirty="0"/>
          </a:p>
        </p:txBody>
      </p:sp>
      <p:sp>
        <p:nvSpPr>
          <p:cNvPr id="4" name="Номер слайда 3"/>
          <p:cNvSpPr>
            <a:spLocks noGrp="1"/>
          </p:cNvSpPr>
          <p:nvPr>
            <p:ph type="sldNum" sz="quarter" idx="10"/>
          </p:nvPr>
        </p:nvSpPr>
        <p:spPr/>
        <p:txBody>
          <a:bodyPr/>
          <a:lstStyle/>
          <a:p>
            <a:fld id="{E2F47E04-046B-411C-BBCF-085054BFBED6}" type="slidenum">
              <a:rPr lang="ru-RU" smtClean="0"/>
              <a:pPr/>
              <a:t>10</a:t>
            </a:fld>
            <a:endParaRPr lang="ru-RU"/>
          </a:p>
        </p:txBody>
      </p:sp>
    </p:spTree>
    <p:extLst>
      <p:ext uri="{BB962C8B-B14F-4D97-AF65-F5344CB8AC3E}">
        <p14:creationId xmlns:p14="http://schemas.microsoft.com/office/powerpoint/2010/main" val="27834905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smtClean="0"/>
              <a:t>Because of</a:t>
            </a:r>
            <a:r>
              <a:rPr lang="en-US" baseline="0" dirty="0" smtClean="0"/>
              <a:t> our station works not only in high resolution mode but also in high intensity mode we purchased and installed precise linear translator for the chopper. </a:t>
            </a:r>
            <a:r>
              <a:rPr lang="en-US" baseline="0" dirty="0" smtClean="0"/>
              <a:t>After installation of new neutron guide </a:t>
            </a:r>
            <a:r>
              <a:rPr lang="en-US" baseline="0" dirty="0" smtClean="0"/>
              <a:t>Due to full removing of the chopper from the neutron beam we have in 5 times more neutrons at sample position in High intensity mode if we compare to situation before when we could not move the chopper remotely and needed to find </a:t>
            </a:r>
            <a:r>
              <a:rPr lang="en-US" baseline="0" dirty="0" err="1" smtClean="0"/>
              <a:t>manualy</a:t>
            </a:r>
            <a:r>
              <a:rPr lang="en-US" baseline="0" dirty="0" smtClean="0"/>
              <a:t> the maximum of transmission function. Possibility of remote control of chopper placement helps very well in combine experiment then we study some transition process by high intensities and in some crucial points to do high resolution experiment to analyze crystal and microcrystal parameters. For example It could be some processes in power cells or more standard experiment with temperature depended phase-transitions. Example is shown on this graph. During heating or annealing high intensity experiment is applied to study phase transitions but in some key points high resolution applied. </a:t>
            </a:r>
            <a:endParaRPr lang="ru-RU" dirty="0"/>
          </a:p>
        </p:txBody>
      </p:sp>
      <p:sp>
        <p:nvSpPr>
          <p:cNvPr id="4" name="Номер слайда 3"/>
          <p:cNvSpPr>
            <a:spLocks noGrp="1"/>
          </p:cNvSpPr>
          <p:nvPr>
            <p:ph type="sldNum" sz="quarter" idx="10"/>
          </p:nvPr>
        </p:nvSpPr>
        <p:spPr/>
        <p:txBody>
          <a:bodyPr/>
          <a:lstStyle/>
          <a:p>
            <a:fld id="{E2F47E04-046B-411C-BBCF-085054BFBED6}" type="slidenum">
              <a:rPr lang="ru-RU" smtClean="0"/>
              <a:pPr/>
              <a:t>11</a:t>
            </a:fld>
            <a:endParaRPr lang="ru-RU"/>
          </a:p>
        </p:txBody>
      </p:sp>
    </p:spTree>
    <p:extLst>
      <p:ext uri="{BB962C8B-B14F-4D97-AF65-F5344CB8AC3E}">
        <p14:creationId xmlns:p14="http://schemas.microsoft.com/office/powerpoint/2010/main" val="27834905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smtClean="0"/>
              <a:t>These</a:t>
            </a:r>
            <a:r>
              <a:rPr lang="en-US" baseline="0" dirty="0" smtClean="0"/>
              <a:t> kind of experiments we made to study phase transition in some functional alloys. For example here phase content and type of phases during temperature changes was studied in high intensity mode but at room temperature before and after heating and at highest temperature point microstructure of alloy was studied by high resolution. It was obtained that earlier considered single phase condition has </a:t>
            </a:r>
            <a:r>
              <a:rPr lang="en-US" baseline="0" dirty="0" err="1" smtClean="0"/>
              <a:t>evidenses</a:t>
            </a:r>
            <a:r>
              <a:rPr lang="en-US" baseline="0" dirty="0" smtClean="0"/>
              <a:t> of second phase and phase diagram can should be reviewed. </a:t>
            </a:r>
            <a:endParaRPr lang="ru-RU" dirty="0"/>
          </a:p>
        </p:txBody>
      </p:sp>
      <p:sp>
        <p:nvSpPr>
          <p:cNvPr id="4" name="Номер слайда 3"/>
          <p:cNvSpPr>
            <a:spLocks noGrp="1"/>
          </p:cNvSpPr>
          <p:nvPr>
            <p:ph type="sldNum" sz="quarter" idx="10"/>
          </p:nvPr>
        </p:nvSpPr>
        <p:spPr/>
        <p:txBody>
          <a:bodyPr/>
          <a:lstStyle/>
          <a:p>
            <a:fld id="{E2F47E04-046B-411C-BBCF-085054BFBED6}" type="slidenum">
              <a:rPr lang="ru-RU" smtClean="0"/>
              <a:pPr/>
              <a:t>12</a:t>
            </a:fld>
            <a:endParaRPr lang="ru-RU"/>
          </a:p>
        </p:txBody>
      </p:sp>
    </p:spTree>
    <p:extLst>
      <p:ext uri="{BB962C8B-B14F-4D97-AF65-F5344CB8AC3E}">
        <p14:creationId xmlns:p14="http://schemas.microsoft.com/office/powerpoint/2010/main" val="20974894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smtClean="0"/>
              <a:t>In this work</a:t>
            </a:r>
            <a:r>
              <a:rPr lang="en-US" baseline="0" dirty="0" smtClean="0"/>
              <a:t> compare phase transitions and bulk and powder sample. Phase content and temperature of transitions were studied by high intensity mode. But microstructure details were studied by high resolution mode. It was obtained that there is visible (</a:t>
            </a:r>
            <a:r>
              <a:rPr lang="en-US" baseline="0" dirty="0" err="1" smtClean="0"/>
              <a:t>noticible</a:t>
            </a:r>
            <a:r>
              <a:rPr lang="en-US" baseline="0" dirty="0" smtClean="0"/>
              <a:t>) difference between powder and bulk sample as in phase content as well in microstructure parameters. </a:t>
            </a:r>
            <a:endParaRPr lang="ru-RU" dirty="0"/>
          </a:p>
        </p:txBody>
      </p:sp>
      <p:sp>
        <p:nvSpPr>
          <p:cNvPr id="4" name="Номер слайда 3"/>
          <p:cNvSpPr>
            <a:spLocks noGrp="1"/>
          </p:cNvSpPr>
          <p:nvPr>
            <p:ph type="sldNum" sz="quarter" idx="10"/>
          </p:nvPr>
        </p:nvSpPr>
        <p:spPr/>
        <p:txBody>
          <a:bodyPr/>
          <a:lstStyle/>
          <a:p>
            <a:fld id="{E2F47E04-046B-411C-BBCF-085054BFBED6}" type="slidenum">
              <a:rPr lang="ru-RU" smtClean="0"/>
              <a:pPr/>
              <a:t>13</a:t>
            </a:fld>
            <a:endParaRPr lang="ru-RU"/>
          </a:p>
        </p:txBody>
      </p:sp>
    </p:spTree>
    <p:extLst>
      <p:ext uri="{BB962C8B-B14F-4D97-AF65-F5344CB8AC3E}">
        <p14:creationId xmlns:p14="http://schemas.microsoft.com/office/powerpoint/2010/main" val="11367374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smtClean="0"/>
              <a:t>From</a:t>
            </a:r>
            <a:r>
              <a:rPr lang="en-US" baseline="0" dirty="0" smtClean="0"/>
              <a:t> bad news unfortunately in this month new chopper does not work due to problems with several important components. The chopper is quite complicate device and have many electronics details. Now we have broken Power Supply, Vibration sensor and servo-drive computer which control directly the chopper motor.  All happened problems in the chopper control system are warranty case we hope it will be solved soon.</a:t>
            </a:r>
            <a:endParaRPr lang="ru-RU" dirty="0"/>
          </a:p>
        </p:txBody>
      </p:sp>
      <p:sp>
        <p:nvSpPr>
          <p:cNvPr id="4" name="Номер слайда 3"/>
          <p:cNvSpPr>
            <a:spLocks noGrp="1"/>
          </p:cNvSpPr>
          <p:nvPr>
            <p:ph type="sldNum" sz="quarter" idx="10"/>
          </p:nvPr>
        </p:nvSpPr>
        <p:spPr/>
        <p:txBody>
          <a:bodyPr/>
          <a:lstStyle/>
          <a:p>
            <a:fld id="{E2F47E04-046B-411C-BBCF-085054BFBED6}" type="slidenum">
              <a:rPr lang="ru-RU" smtClean="0"/>
              <a:pPr/>
              <a:t>14</a:t>
            </a:fld>
            <a:endParaRPr lang="ru-RU"/>
          </a:p>
        </p:txBody>
      </p:sp>
    </p:spTree>
    <p:extLst>
      <p:ext uri="{BB962C8B-B14F-4D97-AF65-F5344CB8AC3E}">
        <p14:creationId xmlns:p14="http://schemas.microsoft.com/office/powerpoint/2010/main" val="971748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en-US" dirty="0" smtClean="0"/>
              <a:t>Now I can go to next</a:t>
            </a:r>
            <a:r>
              <a:rPr lang="en-US" baseline="0" dirty="0" smtClean="0"/>
              <a:t> suggestion for modernization: The main detectors. The current detectors </a:t>
            </a:r>
            <a:r>
              <a:rPr lang="en-US" baseline="0" dirty="0" smtClean="0"/>
              <a:t>life-time </a:t>
            </a:r>
            <a:r>
              <a:rPr lang="en-US" baseline="0" dirty="0" smtClean="0"/>
              <a:t>is </a:t>
            </a:r>
            <a:r>
              <a:rPr lang="en-US" baseline="0" dirty="0" smtClean="0"/>
              <a:t>expired. </a:t>
            </a:r>
            <a:r>
              <a:rPr lang="en-US" baseline="0" dirty="0" smtClean="0"/>
              <a:t>They are 25 years old! </a:t>
            </a:r>
            <a:r>
              <a:rPr lang="en-US" baseline="0" dirty="0" smtClean="0"/>
              <a:t>But it is not all. Its have very small </a:t>
            </a:r>
            <a:r>
              <a:rPr lang="en-US" baseline="0" dirty="0" smtClean="0"/>
              <a:t>aperture (area) </a:t>
            </a:r>
            <a:r>
              <a:rPr lang="en-US" baseline="0" dirty="0" smtClean="0"/>
              <a:t>– 0.16 </a:t>
            </a:r>
            <a:r>
              <a:rPr lang="en-US" baseline="0" dirty="0" err="1" smtClean="0"/>
              <a:t>steradians</a:t>
            </a:r>
            <a:r>
              <a:rPr lang="en-US" baseline="0" dirty="0" smtClean="0"/>
              <a:t>! Which </a:t>
            </a:r>
            <a:r>
              <a:rPr lang="en-US" baseline="0" dirty="0" err="1" smtClean="0"/>
              <a:t>drammaticaly</a:t>
            </a:r>
            <a:r>
              <a:rPr lang="en-US" baseline="0" dirty="0" smtClean="0"/>
              <a:t> influence at general efficiency (</a:t>
            </a:r>
            <a:r>
              <a:rPr lang="en-US" sz="1200" b="1" i="0" kern="1200" dirty="0" smtClean="0">
                <a:solidFill>
                  <a:schemeClr val="tx1"/>
                </a:solidFill>
                <a:effectLst/>
                <a:latin typeface="+mn-lt"/>
                <a:ea typeface="+mn-ea"/>
                <a:cs typeface="+mn-cs"/>
              </a:rPr>
              <a:t>luminosity</a:t>
            </a:r>
            <a:r>
              <a:rPr lang="en-US" baseline="0" dirty="0" smtClean="0"/>
              <a:t>) of </a:t>
            </a:r>
            <a:r>
              <a:rPr lang="en-US" baseline="0" dirty="0" err="1" smtClean="0"/>
              <a:t>diffractometer</a:t>
            </a:r>
            <a:r>
              <a:rPr lang="en-US" baseline="0" dirty="0" smtClean="0"/>
              <a:t>.</a:t>
            </a:r>
            <a:endParaRPr lang="ru-RU" dirty="0"/>
          </a:p>
        </p:txBody>
      </p:sp>
      <p:sp>
        <p:nvSpPr>
          <p:cNvPr id="4" name="Номер слайда 3"/>
          <p:cNvSpPr>
            <a:spLocks noGrp="1"/>
          </p:cNvSpPr>
          <p:nvPr>
            <p:ph type="sldNum" sz="quarter" idx="10"/>
          </p:nvPr>
        </p:nvSpPr>
        <p:spPr/>
        <p:txBody>
          <a:bodyPr/>
          <a:lstStyle/>
          <a:p>
            <a:fld id="{E2F47E04-046B-411C-BBCF-085054BFBED6}" type="slidenum">
              <a:rPr lang="ru-RU" smtClean="0"/>
              <a:pPr/>
              <a:t>15</a:t>
            </a:fld>
            <a:endParaRPr lang="ru-RU"/>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en-US" dirty="0" smtClean="0"/>
              <a:t>Installing</a:t>
            </a:r>
            <a:r>
              <a:rPr lang="en-US" baseline="0" dirty="0" smtClean="0"/>
              <a:t> of new detector with large square and based on </a:t>
            </a:r>
            <a:r>
              <a:rPr lang="en-US" baseline="0" dirty="0" err="1" smtClean="0"/>
              <a:t>ZnS-scintillator</a:t>
            </a:r>
            <a:r>
              <a:rPr lang="en-US" baseline="0" dirty="0" smtClean="0"/>
              <a:t> improves efficiency of neutron detection in 10 times! And considerably decrease gamma-background. </a:t>
            </a:r>
            <a:r>
              <a:rPr lang="en-US" baseline="0" dirty="0" smtClean="0"/>
              <a:t>(Zink </a:t>
            </a:r>
            <a:r>
              <a:rPr lang="en-US" baseline="0" dirty="0" err="1" smtClean="0"/>
              <a:t>sulphide</a:t>
            </a:r>
            <a:r>
              <a:rPr lang="en-US" baseline="0" dirty="0" smtClean="0"/>
              <a:t>) . Here you see draft and some calculations for possible new detector. Total price of this detector is about 600 </a:t>
            </a:r>
            <a:r>
              <a:rPr lang="en-US" baseline="0" dirty="0" err="1" smtClean="0"/>
              <a:t>kDollars</a:t>
            </a:r>
            <a:r>
              <a:rPr lang="en-US" baseline="0" dirty="0" smtClean="0"/>
              <a:t> Based on last news. Spectrometers Department of our Lab can made this type of detector. </a:t>
            </a:r>
            <a:endParaRPr lang="ru-RU" dirty="0"/>
          </a:p>
        </p:txBody>
      </p:sp>
      <p:sp>
        <p:nvSpPr>
          <p:cNvPr id="4" name="Номер слайда 3"/>
          <p:cNvSpPr>
            <a:spLocks noGrp="1"/>
          </p:cNvSpPr>
          <p:nvPr>
            <p:ph type="sldNum" sz="quarter" idx="10"/>
          </p:nvPr>
        </p:nvSpPr>
        <p:spPr/>
        <p:txBody>
          <a:bodyPr/>
          <a:lstStyle/>
          <a:p>
            <a:fld id="{E2F47E04-046B-411C-BBCF-085054BFBED6}" type="slidenum">
              <a:rPr lang="ru-RU" smtClean="0"/>
              <a:pPr/>
              <a:t>16</a:t>
            </a:fld>
            <a:endParaRPr lang="ru-RU"/>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smtClean="0"/>
              <a:t>And at the end I would like to express thanks</a:t>
            </a:r>
            <a:endParaRPr lang="ru-RU" dirty="0"/>
          </a:p>
        </p:txBody>
      </p:sp>
      <p:sp>
        <p:nvSpPr>
          <p:cNvPr id="4" name="Номер слайда 3"/>
          <p:cNvSpPr>
            <a:spLocks noGrp="1"/>
          </p:cNvSpPr>
          <p:nvPr>
            <p:ph type="sldNum" sz="quarter" idx="10"/>
          </p:nvPr>
        </p:nvSpPr>
        <p:spPr/>
        <p:txBody>
          <a:bodyPr/>
          <a:lstStyle/>
          <a:p>
            <a:fld id="{E2F47E04-046B-411C-BBCF-085054BFBED6}" type="slidenum">
              <a:rPr lang="ru-RU" smtClean="0"/>
              <a:pPr/>
              <a:t>17</a:t>
            </a:fld>
            <a:endParaRPr lang="ru-RU"/>
          </a:p>
        </p:txBody>
      </p:sp>
    </p:spTree>
    <p:extLst>
      <p:ext uri="{BB962C8B-B14F-4D97-AF65-F5344CB8AC3E}">
        <p14:creationId xmlns:p14="http://schemas.microsoft.com/office/powerpoint/2010/main" val="12014294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en-US" dirty="0" smtClean="0"/>
              <a:t>I would like to remind you that this </a:t>
            </a:r>
            <a:r>
              <a:rPr lang="en-US" dirty="0" err="1" smtClean="0"/>
              <a:t>diffractometer</a:t>
            </a:r>
            <a:r>
              <a:rPr lang="en-US" baseline="0" dirty="0" smtClean="0"/>
              <a:t> occupies </a:t>
            </a:r>
            <a:r>
              <a:rPr lang="en-US" baseline="0" dirty="0" smtClean="0"/>
              <a:t>channel 5 of our facility.  The main purpose is precisely investigation of crystal structure and some microstructure effects</a:t>
            </a:r>
            <a:r>
              <a:rPr lang="en-US" dirty="0" smtClean="0"/>
              <a:t> in powders</a:t>
            </a:r>
            <a:r>
              <a:rPr lang="en-US" dirty="0" smtClean="0"/>
              <a:t>. And it there is among the best </a:t>
            </a:r>
            <a:r>
              <a:rPr lang="en-US" dirty="0" err="1" smtClean="0"/>
              <a:t>diffractometers</a:t>
            </a:r>
            <a:r>
              <a:rPr lang="en-US" dirty="0" smtClean="0"/>
              <a:t> in the world by resolution level. On </a:t>
            </a:r>
            <a:r>
              <a:rPr lang="en-US" dirty="0" smtClean="0"/>
              <a:t>the right picture you see comparison of diffraction patterns measured on common </a:t>
            </a:r>
            <a:r>
              <a:rPr lang="en-US" dirty="0" err="1" smtClean="0"/>
              <a:t>diffractometer</a:t>
            </a:r>
            <a:r>
              <a:rPr lang="en-US" dirty="0" smtClean="0"/>
              <a:t> at IBR-2 and high resolution pattern obtained</a:t>
            </a:r>
            <a:r>
              <a:rPr lang="en-US" baseline="0" dirty="0" smtClean="0"/>
              <a:t> at HRFD</a:t>
            </a:r>
            <a:r>
              <a:rPr lang="en-US" baseline="0" dirty="0" smtClean="0"/>
              <a:t>. Another advantage of this instrument is possibility to work in both high resolution and low resolution mode but high intensity mode.</a:t>
            </a:r>
          </a:p>
          <a:p>
            <a:r>
              <a:rPr lang="en-US" baseline="0" dirty="0" smtClean="0"/>
              <a:t>To get high </a:t>
            </a:r>
            <a:r>
              <a:rPr lang="en-US" baseline="0" dirty="0" err="1" smtClean="0"/>
              <a:t>resoolution</a:t>
            </a:r>
            <a:r>
              <a:rPr lang="en-US" baseline="0" dirty="0" smtClean="0"/>
              <a:t> according this equation for TOF </a:t>
            </a:r>
            <a:r>
              <a:rPr lang="en-US" baseline="0" dirty="0" err="1" smtClean="0"/>
              <a:t>diffractometers</a:t>
            </a:r>
            <a:r>
              <a:rPr lang="en-US" baseline="0" dirty="0" smtClean="0"/>
              <a:t> we reduce neutron pulse width by special correlation techniques.</a:t>
            </a:r>
            <a:endParaRPr lang="ru-RU" dirty="0"/>
          </a:p>
        </p:txBody>
      </p:sp>
      <p:sp>
        <p:nvSpPr>
          <p:cNvPr id="4" name="Номер слайда 3"/>
          <p:cNvSpPr>
            <a:spLocks noGrp="1"/>
          </p:cNvSpPr>
          <p:nvPr>
            <p:ph type="sldNum" sz="quarter" idx="10"/>
          </p:nvPr>
        </p:nvSpPr>
        <p:spPr/>
        <p:txBody>
          <a:bodyPr/>
          <a:lstStyle/>
          <a:p>
            <a:fld id="{E2F47E04-046B-411C-BBCF-085054BFBED6}" type="slidenum">
              <a:rPr lang="ru-RU" smtClean="0"/>
              <a:pPr/>
              <a:t>2</a:t>
            </a:fld>
            <a:endParaRPr lang="ru-RU"/>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en-US" dirty="0" smtClean="0"/>
              <a:t>The main components of </a:t>
            </a:r>
            <a:r>
              <a:rPr lang="en-US" dirty="0" err="1" smtClean="0"/>
              <a:t>diffractometer</a:t>
            </a:r>
            <a:r>
              <a:rPr lang="en-US" dirty="0" smtClean="0"/>
              <a:t> are shown</a:t>
            </a:r>
            <a:r>
              <a:rPr lang="en-US" baseline="0" dirty="0" smtClean="0"/>
              <a:t> on this slide. This is the special neutron chopper – Fourier chopper, curved mirror neutron guide, scintillation detectors and electronics for data acquisition. </a:t>
            </a:r>
          </a:p>
          <a:p>
            <a:r>
              <a:rPr lang="en-US" baseline="0" dirty="0" smtClean="0"/>
              <a:t>Significant part of modernization of electronics components were made in 2014 and 2015  </a:t>
            </a:r>
            <a:endParaRPr lang="en-US" dirty="0" smtClean="0"/>
          </a:p>
          <a:p>
            <a:r>
              <a:rPr lang="en-US" dirty="0" smtClean="0"/>
              <a:t>In my talk Ill</a:t>
            </a:r>
            <a:r>
              <a:rPr lang="en-US" baseline="0" dirty="0" smtClean="0"/>
              <a:t> focus on components which were installed in 2016 (in last year). This is neutron guide and the most important component of HRFD – Fourier chopper.</a:t>
            </a:r>
          </a:p>
          <a:p>
            <a:endParaRPr lang="en-US" baseline="0" dirty="0" smtClean="0"/>
          </a:p>
          <a:p>
            <a:r>
              <a:rPr lang="en-US" dirty="0" smtClean="0"/>
              <a:t>It has this name because of specific law of his rotation which helps us to collect data at different frequencies of neutron </a:t>
            </a:r>
            <a:r>
              <a:rPr lang="en-US" dirty="0" err="1" smtClean="0"/>
              <a:t>transmisson</a:t>
            </a:r>
            <a:r>
              <a:rPr lang="en-US" dirty="0" smtClean="0"/>
              <a:t> and use method similar to inverse Fourier transform for recover diffraction pattern.</a:t>
            </a:r>
            <a:endParaRPr lang="ru-RU" dirty="0"/>
          </a:p>
        </p:txBody>
      </p:sp>
      <p:sp>
        <p:nvSpPr>
          <p:cNvPr id="4" name="Номер слайда 3"/>
          <p:cNvSpPr>
            <a:spLocks noGrp="1"/>
          </p:cNvSpPr>
          <p:nvPr>
            <p:ph type="sldNum" sz="quarter" idx="10"/>
          </p:nvPr>
        </p:nvSpPr>
        <p:spPr/>
        <p:txBody>
          <a:bodyPr/>
          <a:lstStyle/>
          <a:p>
            <a:fld id="{E2F47E04-046B-411C-BBCF-085054BFBED6}" type="slidenum">
              <a:rPr lang="ru-RU" smtClean="0"/>
              <a:pPr/>
              <a:t>3</a:t>
            </a:fld>
            <a:endParaRPr lang="ru-RU"/>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p>
            <a:fld id="{68A71352-A1C7-4BD0-8554-5A73BA3DA244}" type="slidenum">
              <a:rPr lang="ru-RU" smtClean="0">
                <a:latin typeface="Arial" charset="0"/>
              </a:rPr>
              <a:pPr/>
              <a:t>4</a:t>
            </a:fld>
            <a:endParaRPr lang="ru-RU" smtClean="0">
              <a:latin typeface="Arial" charset="0"/>
            </a:endParaRPr>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xfrm>
            <a:off x="686122" y="4343766"/>
            <a:ext cx="5485759" cy="4114069"/>
          </a:xfrm>
          <a:noFill/>
          <a:ln/>
        </p:spPr>
        <p: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1600" dirty="0" smtClean="0"/>
              <a:t> </a:t>
            </a:r>
            <a:r>
              <a:rPr lang="en-US" sz="1600" dirty="0" smtClean="0"/>
              <a:t>Neutron guide helps us to get maximum number of thermal neutrons at sample position. </a:t>
            </a:r>
            <a:r>
              <a:rPr lang="en-US" sz="1600" baseline="0" dirty="0" smtClean="0"/>
              <a:t>Neutron guide  became </a:t>
            </a:r>
            <a:r>
              <a:rPr lang="en-US" sz="1600" baseline="0" dirty="0" err="1" smtClean="0"/>
              <a:t>outadate</a:t>
            </a:r>
            <a:r>
              <a:rPr lang="en-US" sz="1600" baseline="0" dirty="0" smtClean="0"/>
              <a:t>. It was installed in 90</a:t>
            </a:r>
            <a:r>
              <a:rPr lang="en-US" sz="1600" baseline="30000" dirty="0" smtClean="0"/>
              <a:t>th</a:t>
            </a:r>
            <a:r>
              <a:rPr lang="en-US" sz="1600" baseline="0" dirty="0" smtClean="0"/>
              <a:t> and had some mistakes in construction. </a:t>
            </a:r>
            <a:endParaRPr lang="ru-RU" sz="1600" dirty="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p>
            <a:fld id="{68A71352-A1C7-4BD0-8554-5A73BA3DA244}" type="slidenum">
              <a:rPr lang="ru-RU" smtClean="0">
                <a:latin typeface="Arial" charset="0"/>
              </a:rPr>
              <a:pPr/>
              <a:t>5</a:t>
            </a:fld>
            <a:endParaRPr lang="ru-RU" smtClean="0">
              <a:latin typeface="Arial" charset="0"/>
            </a:endParaRPr>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xfrm>
            <a:off x="686122" y="4343766"/>
            <a:ext cx="5485759" cy="4114069"/>
          </a:xfrm>
          <a:noFill/>
          <a:ln/>
        </p:spPr>
        <p: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1600" dirty="0" smtClean="0"/>
              <a:t>     </a:t>
            </a:r>
            <a:r>
              <a:rPr lang="en-US" sz="1600" dirty="0" err="1" smtClean="0"/>
              <a:t>Fourie</a:t>
            </a:r>
            <a:r>
              <a:rPr lang="en-US" sz="1600" dirty="0" smtClean="0"/>
              <a:t> chopper reduces</a:t>
            </a:r>
            <a:r>
              <a:rPr lang="en-US" sz="1600" baseline="0" dirty="0" smtClean="0"/>
              <a:t> neutron pulse from reactor to helps to get high resolution at short flight paths. </a:t>
            </a:r>
            <a:r>
              <a:rPr lang="en-US" sz="1600" dirty="0" smtClean="0"/>
              <a:t>The</a:t>
            </a:r>
            <a:r>
              <a:rPr lang="en-US" sz="1600" baseline="0" dirty="0" smtClean="0"/>
              <a:t> old Fourier Chopper was made and installed in 90-th too It had low contrast of transmission function, allowed installation of only low resolution encoder of rotation that considerably degrade signal of opened or closed position of rotor, high enough level of vibration that also degraded quality of collected data.</a:t>
            </a:r>
            <a:endParaRPr lang="ru-RU" sz="1600" dirty="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en-US" dirty="0" smtClean="0"/>
              <a:t>We had got good suggestion from Swiss </a:t>
            </a:r>
            <a:r>
              <a:rPr lang="en-US" dirty="0" err="1" smtClean="0"/>
              <a:t>Neutronics</a:t>
            </a:r>
            <a:r>
              <a:rPr lang="en-US" baseline="0" dirty="0" smtClean="0"/>
              <a:t>, purchased new neutron guide and it was installed in summer</a:t>
            </a:r>
            <a:r>
              <a:rPr lang="en-US" dirty="0" smtClean="0"/>
              <a:t> 2016. Here you see parameters</a:t>
            </a:r>
            <a:r>
              <a:rPr lang="en-US" baseline="0" dirty="0" smtClean="0"/>
              <a:t> of new neutron guide. Difference between </a:t>
            </a:r>
            <a:r>
              <a:rPr lang="en-US" baseline="0" dirty="0" err="1" smtClean="0"/>
              <a:t>ald</a:t>
            </a:r>
            <a:r>
              <a:rPr lang="en-US" baseline="0" dirty="0" smtClean="0"/>
              <a:t> and new one is in cross section, focusing, Radius of </a:t>
            </a:r>
            <a:r>
              <a:rPr lang="en-US" baseline="0" dirty="0" err="1" smtClean="0"/>
              <a:t>curvate</a:t>
            </a:r>
            <a:r>
              <a:rPr lang="en-US" baseline="0" dirty="0" smtClean="0"/>
              <a:t> and type of covering.</a:t>
            </a:r>
            <a:endParaRPr lang="en-US" dirty="0" smtClean="0"/>
          </a:p>
        </p:txBody>
      </p:sp>
      <p:sp>
        <p:nvSpPr>
          <p:cNvPr id="4" name="Номер слайда 3"/>
          <p:cNvSpPr>
            <a:spLocks noGrp="1"/>
          </p:cNvSpPr>
          <p:nvPr>
            <p:ph type="sldNum" sz="quarter" idx="10"/>
          </p:nvPr>
        </p:nvSpPr>
        <p:spPr/>
        <p:txBody>
          <a:bodyPr/>
          <a:lstStyle/>
          <a:p>
            <a:fld id="{E2F47E04-046B-411C-BBCF-085054BFBED6}" type="slidenum">
              <a:rPr lang="ru-RU" smtClean="0"/>
              <a:pPr/>
              <a:t>6</a:t>
            </a:fld>
            <a:endParaRPr lang="ru-RU"/>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smtClean="0"/>
              <a:t>On the right picture you</a:t>
            </a:r>
            <a:r>
              <a:rPr lang="en-US" baseline="0" dirty="0" smtClean="0"/>
              <a:t> see installed new neutron  guide to old neutron guide case. First neutrons have shown that neutron flux was considerable increased.</a:t>
            </a:r>
          </a:p>
          <a:p>
            <a:r>
              <a:rPr lang="en-US" baseline="0" dirty="0" smtClean="0"/>
              <a:t>Here there is wavelengths distribution of neutrons at sample position measured before and after new neutron guide installation. In small window you see normalized to 1 the same spectra. One can see that new effective spectrum of neutrons is shifter to short wavelengths to high energies of neutrons. Distribution of neutrons at exit of neutron guide </a:t>
            </a:r>
            <a:r>
              <a:rPr lang="en-US" baseline="0" dirty="0" smtClean="0"/>
              <a:t> is </a:t>
            </a:r>
            <a:r>
              <a:rPr lang="en-US" baseline="0" dirty="0" err="1" smtClean="0"/>
              <a:t>symetric</a:t>
            </a:r>
            <a:r>
              <a:rPr lang="en-US" baseline="0" dirty="0" smtClean="0"/>
              <a:t> which was shown by </a:t>
            </a:r>
            <a:r>
              <a:rPr lang="en-US" baseline="0" dirty="0" err="1" smtClean="0"/>
              <a:t>measuremnt</a:t>
            </a:r>
            <a:r>
              <a:rPr lang="en-US" baseline="0" dirty="0" smtClean="0"/>
              <a:t> of beam by PSD detector</a:t>
            </a:r>
            <a:r>
              <a:rPr lang="en-US" baseline="0" dirty="0" smtClean="0"/>
              <a:t>  </a:t>
            </a:r>
          </a:p>
          <a:p>
            <a:endParaRPr lang="en-US" baseline="0" dirty="0" smtClean="0"/>
          </a:p>
        </p:txBody>
      </p:sp>
      <p:sp>
        <p:nvSpPr>
          <p:cNvPr id="4" name="Номер слайда 3"/>
          <p:cNvSpPr>
            <a:spLocks noGrp="1"/>
          </p:cNvSpPr>
          <p:nvPr>
            <p:ph type="sldNum" sz="quarter" idx="10"/>
          </p:nvPr>
        </p:nvSpPr>
        <p:spPr/>
        <p:txBody>
          <a:bodyPr/>
          <a:lstStyle/>
          <a:p>
            <a:fld id="{E2F47E04-046B-411C-BBCF-085054BFBED6}" type="slidenum">
              <a:rPr lang="ru-RU" smtClean="0"/>
              <a:pPr/>
              <a:t>7</a:t>
            </a:fld>
            <a:endParaRPr lang="ru-RU"/>
          </a:p>
        </p:txBody>
      </p:sp>
    </p:spTree>
    <p:extLst>
      <p:ext uri="{BB962C8B-B14F-4D97-AF65-F5344CB8AC3E}">
        <p14:creationId xmlns:p14="http://schemas.microsoft.com/office/powerpoint/2010/main" val="19085215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smtClean="0"/>
              <a:t>On</a:t>
            </a:r>
            <a:r>
              <a:rPr lang="en-US" baseline="0" dirty="0" smtClean="0"/>
              <a:t> this slide you see the same graphs. And Ratio of some diffraction peaks of corundum measured before and after neutron guide installation. You can see that average effect is about 2.5 that is in agreement with our expectation. Activation method on golden foils has shown also that neutron flux was increased more than in two times.</a:t>
            </a:r>
            <a:endParaRPr lang="ru-RU" dirty="0"/>
          </a:p>
        </p:txBody>
      </p:sp>
      <p:sp>
        <p:nvSpPr>
          <p:cNvPr id="4" name="Номер слайда 3"/>
          <p:cNvSpPr>
            <a:spLocks noGrp="1"/>
          </p:cNvSpPr>
          <p:nvPr>
            <p:ph type="sldNum" sz="quarter" idx="10"/>
          </p:nvPr>
        </p:nvSpPr>
        <p:spPr/>
        <p:txBody>
          <a:bodyPr/>
          <a:lstStyle/>
          <a:p>
            <a:fld id="{E2F47E04-046B-411C-BBCF-085054BFBED6}" type="slidenum">
              <a:rPr lang="ru-RU" smtClean="0"/>
              <a:pPr/>
              <a:t>8</a:t>
            </a:fld>
            <a:endParaRPr lang="ru-RU"/>
          </a:p>
        </p:txBody>
      </p:sp>
    </p:spTree>
    <p:extLst>
      <p:ext uri="{BB962C8B-B14F-4D97-AF65-F5344CB8AC3E}">
        <p14:creationId xmlns:p14="http://schemas.microsoft.com/office/powerpoint/2010/main" val="18210026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smtClean="0"/>
              <a:t>In this</a:t>
            </a:r>
            <a:r>
              <a:rPr lang="en-US" baseline="0" dirty="0" smtClean="0"/>
              <a:t> summer new Fourier chopper was also installed. This chopper was ordered at </a:t>
            </a:r>
            <a:r>
              <a:rPr lang="en-US" baseline="0" dirty="0" err="1" smtClean="0"/>
              <a:t>Mirratron</a:t>
            </a:r>
            <a:r>
              <a:rPr lang="en-US" baseline="0" dirty="0" smtClean="0"/>
              <a:t> company in 2014. And in 2016 they finished this project.</a:t>
            </a:r>
          </a:p>
          <a:p>
            <a:r>
              <a:rPr lang="en-US" baseline="0" dirty="0" smtClean="0"/>
              <a:t>In contrast to old chopper where disk was rotated in air, disk of new chopper rotates in vacuum. It significantly </a:t>
            </a:r>
            <a:r>
              <a:rPr lang="en-US" baseline="0" dirty="0" err="1" smtClean="0"/>
              <a:t>deacreased</a:t>
            </a:r>
            <a:r>
              <a:rPr lang="en-US" baseline="0" dirty="0" smtClean="0"/>
              <a:t> level of vibration. New chopper has better in 4 times contrast of transmission function of neutrons. Due to setup more precise rotation encoder quality of rotation signal was also improved.</a:t>
            </a:r>
          </a:p>
          <a:p>
            <a:r>
              <a:rPr lang="en-US" baseline="0" dirty="0" smtClean="0"/>
              <a:t>It helped us to increase ratio effect/background in obtained high resolution patterns in 1.5 times. On top figures you see comparison of signal of chopper rotation from old device and from new one. Lower dispersion is better.</a:t>
            </a:r>
            <a:endParaRPr lang="ru-RU" dirty="0"/>
          </a:p>
        </p:txBody>
      </p:sp>
      <p:sp>
        <p:nvSpPr>
          <p:cNvPr id="4" name="Номер слайда 3"/>
          <p:cNvSpPr>
            <a:spLocks noGrp="1"/>
          </p:cNvSpPr>
          <p:nvPr>
            <p:ph type="sldNum" sz="quarter" idx="10"/>
          </p:nvPr>
        </p:nvSpPr>
        <p:spPr/>
        <p:txBody>
          <a:bodyPr/>
          <a:lstStyle/>
          <a:p>
            <a:fld id="{E2F47E04-046B-411C-BBCF-085054BFBED6}" type="slidenum">
              <a:rPr lang="ru-RU" smtClean="0"/>
              <a:pPr/>
              <a:t>9</a:t>
            </a:fld>
            <a:endParaRPr lang="ru-RU"/>
          </a:p>
        </p:txBody>
      </p:sp>
    </p:spTree>
    <p:extLst>
      <p:ext uri="{BB962C8B-B14F-4D97-AF65-F5344CB8AC3E}">
        <p14:creationId xmlns:p14="http://schemas.microsoft.com/office/powerpoint/2010/main" val="38462279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68E4BB09-6B3F-4AC6-A890-13EBE35CC633}" type="datetimeFigureOut">
              <a:rPr lang="ru-RU" smtClean="0"/>
              <a:pPr/>
              <a:t>17.01.2017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6BE678F-A525-4FDE-8A5D-E685F8031025}"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68E4BB09-6B3F-4AC6-A890-13EBE35CC633}" type="datetimeFigureOut">
              <a:rPr lang="ru-RU" smtClean="0"/>
              <a:pPr/>
              <a:t>17.01.2017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6BE678F-A525-4FDE-8A5D-E685F8031025}"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68E4BB09-6B3F-4AC6-A890-13EBE35CC633}" type="datetimeFigureOut">
              <a:rPr lang="ru-RU" smtClean="0"/>
              <a:pPr/>
              <a:t>17.01.2017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6BE678F-A525-4FDE-8A5D-E685F8031025}"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68E4BB09-6B3F-4AC6-A890-13EBE35CC633}" type="datetimeFigureOut">
              <a:rPr lang="ru-RU" smtClean="0"/>
              <a:pPr/>
              <a:t>17.01.2017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6BE678F-A525-4FDE-8A5D-E685F8031025}"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68E4BB09-6B3F-4AC6-A890-13EBE35CC633}" type="datetimeFigureOut">
              <a:rPr lang="ru-RU" smtClean="0"/>
              <a:pPr/>
              <a:t>17.01.2017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6BE678F-A525-4FDE-8A5D-E685F8031025}"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68E4BB09-6B3F-4AC6-A890-13EBE35CC633}" type="datetimeFigureOut">
              <a:rPr lang="ru-RU" smtClean="0"/>
              <a:pPr/>
              <a:t>17.01.2017</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26BE678F-A525-4FDE-8A5D-E685F8031025}"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68E4BB09-6B3F-4AC6-A890-13EBE35CC633}" type="datetimeFigureOut">
              <a:rPr lang="ru-RU" smtClean="0"/>
              <a:pPr/>
              <a:t>17.01.2017</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26BE678F-A525-4FDE-8A5D-E685F8031025}"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68E4BB09-6B3F-4AC6-A890-13EBE35CC633}" type="datetimeFigureOut">
              <a:rPr lang="ru-RU" smtClean="0"/>
              <a:pPr/>
              <a:t>17.01.2017</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26BE678F-A525-4FDE-8A5D-E685F8031025}"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68E4BB09-6B3F-4AC6-A890-13EBE35CC633}" type="datetimeFigureOut">
              <a:rPr lang="ru-RU" smtClean="0"/>
              <a:pPr/>
              <a:t>17.01.2017</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26BE678F-A525-4FDE-8A5D-E685F8031025}"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68E4BB09-6B3F-4AC6-A890-13EBE35CC633}" type="datetimeFigureOut">
              <a:rPr lang="ru-RU" smtClean="0"/>
              <a:pPr/>
              <a:t>17.01.2017</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26BE678F-A525-4FDE-8A5D-E685F8031025}"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68E4BB09-6B3F-4AC6-A890-13EBE35CC633}" type="datetimeFigureOut">
              <a:rPr lang="ru-RU" smtClean="0"/>
              <a:pPr/>
              <a:t>17.01.2017</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26BE678F-A525-4FDE-8A5D-E685F8031025}"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E4BB09-6B3F-4AC6-A890-13EBE35CC633}" type="datetimeFigureOut">
              <a:rPr lang="ru-RU" smtClean="0"/>
              <a:pPr/>
              <a:t>17.01.2017</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BE678F-A525-4FDE-8A5D-E685F8031025}"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30.jpeg"/><Relationship Id="rId5" Type="http://schemas.microsoft.com/office/2007/relationships/hdphoto" Target="../media/hdphoto2.wdp"/><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29.png"/><Relationship Id="rId7" Type="http://schemas.openxmlformats.org/officeDocument/2006/relationships/image" Target="../media/image34.jpe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jpeg"/><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6.emf"/><Relationship Id="rId7"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39.jpeg"/><Relationship Id="rId5" Type="http://schemas.openxmlformats.org/officeDocument/2006/relationships/image" Target="../media/image38.jpe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emf"/></Relationships>
</file>

<file path=ppt/slides/_rels/slide13.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4.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22.png"/><Relationship Id="rId7" Type="http://schemas.openxmlformats.org/officeDocument/2006/relationships/image" Target="../media/image49.jpe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24.png"/><Relationship Id="rId5" Type="http://schemas.microsoft.com/office/2007/relationships/hdphoto" Target="../media/hdphoto1.wdp"/><Relationship Id="rId4" Type="http://schemas.openxmlformats.org/officeDocument/2006/relationships/image" Target="../media/image23.png"/><Relationship Id="rId9" Type="http://schemas.openxmlformats.org/officeDocument/2006/relationships/image" Target="../media/image51.png"/></Relationships>
</file>

<file path=ppt/slides/_rels/slide1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53.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54.wmf"/><Relationship Id="rId4" Type="http://schemas.openxmlformats.org/officeDocument/2006/relationships/oleObject" Target="../embeddings/oleObject1.bin"/></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6.jpe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jpeg"/><Relationship Id="rId9"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4.png"/><Relationship Id="rId5" Type="http://schemas.microsoft.com/office/2007/relationships/hdphoto" Target="../media/hdphoto1.wdp"/><Relationship Id="rId4" Type="http://schemas.openxmlformats.org/officeDocument/2006/relationships/image" Target="../media/image23.png"/><Relationship Id="rId9"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0" y="548680"/>
            <a:ext cx="7268344" cy="864096"/>
          </a:xfrm>
        </p:spPr>
        <p:txBody>
          <a:bodyPr>
            <a:normAutofit fontScale="90000"/>
          </a:bodyPr>
          <a:lstStyle/>
          <a:p>
            <a:r>
              <a:rPr lang="en-US" b="1" dirty="0">
                <a:solidFill>
                  <a:schemeClr val="tx2"/>
                </a:solidFill>
              </a:rPr>
              <a:t>Progress towards modernization of the HRFD </a:t>
            </a:r>
            <a:r>
              <a:rPr lang="en-US" b="1" dirty="0" err="1">
                <a:solidFill>
                  <a:schemeClr val="tx2"/>
                </a:solidFill>
              </a:rPr>
              <a:t>diffractometer</a:t>
            </a:r>
            <a:endParaRPr lang="ru-RU" b="1" dirty="0">
              <a:solidFill>
                <a:schemeClr val="tx2"/>
              </a:solidFill>
            </a:endParaRPr>
          </a:p>
        </p:txBody>
      </p:sp>
      <p:sp>
        <p:nvSpPr>
          <p:cNvPr id="3" name="Подзаголовок 2"/>
          <p:cNvSpPr>
            <a:spLocks noGrp="1"/>
          </p:cNvSpPr>
          <p:nvPr>
            <p:ph type="subTitle" idx="1"/>
          </p:nvPr>
        </p:nvSpPr>
        <p:spPr>
          <a:xfrm>
            <a:off x="395536" y="1737210"/>
            <a:ext cx="6336704" cy="1187733"/>
          </a:xfrm>
        </p:spPr>
        <p:txBody>
          <a:bodyPr>
            <a:normAutofit fontScale="85000" lnSpcReduction="20000"/>
          </a:bodyPr>
          <a:lstStyle/>
          <a:p>
            <a:pPr algn="l"/>
            <a:r>
              <a:rPr lang="en-US" dirty="0" smtClean="0"/>
              <a:t>Science team:</a:t>
            </a:r>
          </a:p>
          <a:p>
            <a:pPr algn="l"/>
            <a:r>
              <a:rPr lang="en-US" dirty="0" smtClean="0"/>
              <a:t>Ivan </a:t>
            </a:r>
            <a:r>
              <a:rPr lang="en-US" dirty="0" smtClean="0"/>
              <a:t>A. </a:t>
            </a:r>
            <a:r>
              <a:rPr lang="en-US" dirty="0" err="1" smtClean="0"/>
              <a:t>Bobrikov</a:t>
            </a:r>
            <a:r>
              <a:rPr lang="en-US" dirty="0" smtClean="0"/>
              <a:t>, V.G. </a:t>
            </a:r>
            <a:r>
              <a:rPr lang="en-US" dirty="0" err="1" smtClean="0"/>
              <a:t>Simkin</a:t>
            </a:r>
            <a:r>
              <a:rPr lang="en-US" dirty="0" smtClean="0"/>
              <a:t>, S.V. </a:t>
            </a:r>
            <a:r>
              <a:rPr lang="en-US" dirty="0" err="1" smtClean="0"/>
              <a:t>Sumnikov</a:t>
            </a:r>
            <a:r>
              <a:rPr lang="en-US" dirty="0" smtClean="0"/>
              <a:t>, V. </a:t>
            </a:r>
            <a:r>
              <a:rPr lang="en-US" dirty="0" err="1" smtClean="0"/>
              <a:t>Turchenko</a:t>
            </a:r>
            <a:r>
              <a:rPr lang="en-US" dirty="0" smtClean="0"/>
              <a:t> and </a:t>
            </a:r>
            <a:r>
              <a:rPr lang="en-US" dirty="0" smtClean="0"/>
              <a:t>A.M. </a:t>
            </a:r>
            <a:r>
              <a:rPr lang="en-US" dirty="0" err="1" smtClean="0"/>
              <a:t>Balagurov</a:t>
            </a:r>
            <a:endParaRPr lang="en-US" dirty="0" smtClean="0"/>
          </a:p>
          <a:p>
            <a:endParaRPr lang="en-US" dirty="0" smtClean="0"/>
          </a:p>
          <a:p>
            <a:endParaRPr lang="en-US" dirty="0" smtClean="0"/>
          </a:p>
          <a:p>
            <a:endParaRPr lang="en-US" dirty="0" smtClean="0"/>
          </a:p>
          <a:p>
            <a:endParaRPr lang="ru-RU" dirty="0"/>
          </a:p>
        </p:txBody>
      </p:sp>
      <p:sp>
        <p:nvSpPr>
          <p:cNvPr id="4" name="TextBox 3"/>
          <p:cNvSpPr txBox="1"/>
          <p:nvPr/>
        </p:nvSpPr>
        <p:spPr>
          <a:xfrm>
            <a:off x="971600" y="2924944"/>
            <a:ext cx="6984776" cy="3970318"/>
          </a:xfrm>
          <a:prstGeom prst="rect">
            <a:avLst/>
          </a:prstGeom>
          <a:noFill/>
        </p:spPr>
        <p:txBody>
          <a:bodyPr wrap="square" rtlCol="0">
            <a:spAutoFit/>
          </a:bodyPr>
          <a:lstStyle/>
          <a:p>
            <a:r>
              <a:rPr lang="en-US" sz="2400" dirty="0" smtClean="0"/>
              <a:t>Outline</a:t>
            </a:r>
            <a:r>
              <a:rPr lang="en-US" sz="2400" dirty="0" smtClean="0"/>
              <a:t>:</a:t>
            </a:r>
          </a:p>
          <a:p>
            <a:endParaRPr lang="en-US" sz="2400" dirty="0" smtClean="0"/>
          </a:p>
          <a:p>
            <a:pPr marL="342900" indent="-342900">
              <a:buAutoNum type="arabicPeriod"/>
            </a:pPr>
            <a:r>
              <a:rPr lang="en-US" sz="2400" dirty="0" smtClean="0"/>
              <a:t>General </a:t>
            </a:r>
            <a:r>
              <a:rPr lang="en-US" sz="2400" dirty="0" smtClean="0"/>
              <a:t>information about HRFD</a:t>
            </a:r>
          </a:p>
          <a:p>
            <a:pPr marL="342900" indent="-342900">
              <a:buAutoNum type="arabicPeriod"/>
            </a:pPr>
            <a:r>
              <a:rPr lang="en-US" sz="2400" dirty="0" smtClean="0"/>
              <a:t>Directions of HRFD modernization in 2014-2017</a:t>
            </a:r>
            <a:endParaRPr lang="en-US" sz="2400" dirty="0" smtClean="0"/>
          </a:p>
          <a:p>
            <a:pPr marL="342900" indent="-342900">
              <a:buAutoNum type="arabicPeriod"/>
            </a:pPr>
            <a:r>
              <a:rPr lang="en-US" sz="2400" dirty="0" smtClean="0"/>
              <a:t>Modernization of HRFD in </a:t>
            </a:r>
            <a:r>
              <a:rPr lang="en-US" sz="2400" dirty="0" smtClean="0"/>
              <a:t>2016</a:t>
            </a:r>
            <a:endParaRPr lang="en-US" sz="2400" dirty="0" smtClean="0"/>
          </a:p>
          <a:p>
            <a:pPr marL="342900" indent="-342900"/>
            <a:r>
              <a:rPr lang="en-US" sz="2400" dirty="0"/>
              <a:t> </a:t>
            </a:r>
            <a:r>
              <a:rPr lang="en-US" sz="2400" dirty="0" smtClean="0"/>
              <a:t>      </a:t>
            </a:r>
            <a:r>
              <a:rPr lang="en-US" sz="2400" dirty="0" smtClean="0"/>
              <a:t>-Neutron guide,</a:t>
            </a:r>
            <a:endParaRPr lang="en-US" sz="2400" dirty="0"/>
          </a:p>
          <a:p>
            <a:pPr marL="342900" indent="-342900"/>
            <a:r>
              <a:rPr lang="en-US" sz="2400" dirty="0" smtClean="0"/>
              <a:t>      - </a:t>
            </a:r>
            <a:r>
              <a:rPr lang="en-US" sz="2400" dirty="0"/>
              <a:t>Fourier </a:t>
            </a:r>
            <a:r>
              <a:rPr lang="en-US" sz="2400" dirty="0" smtClean="0"/>
              <a:t>chopper.</a:t>
            </a:r>
            <a:endParaRPr lang="en-US" sz="2400" dirty="0"/>
          </a:p>
          <a:p>
            <a:pPr marL="342900" indent="-342900">
              <a:buAutoNum type="arabicPeriod" startAt="4"/>
            </a:pPr>
            <a:r>
              <a:rPr lang="en-US" sz="2400" dirty="0" smtClean="0"/>
              <a:t>Further step of </a:t>
            </a:r>
            <a:r>
              <a:rPr lang="en-US" sz="2400" dirty="0" smtClean="0"/>
              <a:t>HRFD modernization </a:t>
            </a:r>
            <a:endParaRPr lang="en-US" sz="2400" dirty="0" smtClean="0"/>
          </a:p>
          <a:p>
            <a:pPr marL="342900" indent="-342900">
              <a:buAutoNum type="arabicPeriod" startAt="4"/>
            </a:pPr>
            <a:r>
              <a:rPr lang="en-US" sz="2400" dirty="0" smtClean="0"/>
              <a:t>and </a:t>
            </a:r>
            <a:r>
              <a:rPr lang="en-US" sz="2400" dirty="0" smtClean="0"/>
              <a:t>Conclusions </a:t>
            </a:r>
          </a:p>
          <a:p>
            <a:pPr marL="342900" indent="-342900">
              <a:buAutoNum type="arabicPeriod"/>
            </a:pPr>
            <a:endParaRPr lang="en-US" dirty="0" smtClean="0"/>
          </a:p>
          <a:p>
            <a:pPr marL="342900" indent="-342900">
              <a:buAutoNum type="arabicPeriod"/>
            </a:pPr>
            <a:endParaRPr lang="ru-RU" dirty="0"/>
          </a:p>
        </p:txBody>
      </p:sp>
      <p:pic>
        <p:nvPicPr>
          <p:cNvPr id="1027" name="Picture 3"/>
          <p:cNvPicPr>
            <a:picLocks noChangeAspect="1" noChangeArrowheads="1"/>
          </p:cNvPicPr>
          <p:nvPr/>
        </p:nvPicPr>
        <p:blipFill>
          <a:blip r:embed="rId3" cstate="print"/>
          <a:srcRect/>
          <a:stretch>
            <a:fillRect/>
          </a:stretch>
        </p:blipFill>
        <p:spPr bwMode="auto">
          <a:xfrm>
            <a:off x="7056784" y="332656"/>
            <a:ext cx="1901709" cy="206084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Рисунок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194605" y="705825"/>
            <a:ext cx="3226635" cy="1814983"/>
          </a:xfrm>
          <a:prstGeom prst="rect">
            <a:avLst/>
          </a:prstGeom>
        </p:spPr>
      </p:pic>
      <p:pic>
        <p:nvPicPr>
          <p:cNvPr id="5" name="Рисунок 4"/>
          <p:cNvPicPr>
            <a:picLocks noChangeAspect="1"/>
          </p:cNvPicPr>
          <p:nvPr/>
        </p:nvPicPr>
        <p:blipFill>
          <a:blip r:embed="rId4" cstate="print">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823283" y="3995113"/>
            <a:ext cx="1969281" cy="2232248"/>
          </a:xfrm>
          <a:prstGeom prst="rect">
            <a:avLst/>
          </a:prstGeom>
        </p:spPr>
      </p:pic>
      <p:sp>
        <p:nvSpPr>
          <p:cNvPr id="11" name="TextBox 10"/>
          <p:cNvSpPr txBox="1"/>
          <p:nvPr/>
        </p:nvSpPr>
        <p:spPr>
          <a:xfrm>
            <a:off x="164062" y="116632"/>
            <a:ext cx="8800426" cy="646331"/>
          </a:xfrm>
          <a:prstGeom prst="rect">
            <a:avLst/>
          </a:prstGeom>
          <a:solidFill>
            <a:schemeClr val="bg1"/>
          </a:solidFill>
        </p:spPr>
        <p:txBody>
          <a:bodyPr wrap="square" rtlCol="0">
            <a:spAutoFit/>
          </a:bodyPr>
          <a:lstStyle/>
          <a:p>
            <a:pPr algn="r"/>
            <a:r>
              <a:rPr lang="en-US" sz="3600" b="1" dirty="0" smtClean="0">
                <a:solidFill>
                  <a:schemeClr val="accent1"/>
                </a:solidFill>
                <a:latin typeface="Candara" pitchFamily="34" charset="0"/>
              </a:rPr>
              <a:t>Modernization of HRFD</a:t>
            </a:r>
          </a:p>
        </p:txBody>
      </p:sp>
      <p:pic>
        <p:nvPicPr>
          <p:cNvPr id="2" name="Рисунок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37366" y="3789040"/>
            <a:ext cx="4362708" cy="2862887"/>
          </a:xfrm>
          <a:prstGeom prst="rect">
            <a:avLst/>
          </a:prstGeom>
        </p:spPr>
      </p:pic>
      <p:pic>
        <p:nvPicPr>
          <p:cNvPr id="717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60974" y="998334"/>
            <a:ext cx="3967522" cy="2580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459911" y="2917559"/>
            <a:ext cx="696024" cy="1323439"/>
          </a:xfrm>
          <a:prstGeom prst="rect">
            <a:avLst/>
          </a:prstGeom>
          <a:noFill/>
        </p:spPr>
        <p:txBody>
          <a:bodyPr wrap="none" rtlCol="0">
            <a:spAutoFit/>
          </a:bodyPr>
          <a:lstStyle/>
          <a:p>
            <a:r>
              <a:rPr lang="en-US" sz="8000" dirty="0" smtClean="0"/>
              <a:t>+</a:t>
            </a:r>
            <a:endParaRPr lang="ru-RU" sz="8000" dirty="0"/>
          </a:p>
        </p:txBody>
      </p:sp>
    </p:spTree>
    <p:extLst>
      <p:ext uri="{BB962C8B-B14F-4D97-AF65-F5344CB8AC3E}">
        <p14:creationId xmlns:p14="http://schemas.microsoft.com/office/powerpoint/2010/main" val="182426297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3" cstate="print">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613235" y="934549"/>
            <a:ext cx="2688048" cy="3046995"/>
          </a:xfrm>
          <a:prstGeom prst="rect">
            <a:avLst/>
          </a:prstGeom>
        </p:spPr>
      </p:pic>
      <p:sp>
        <p:nvSpPr>
          <p:cNvPr id="11" name="TextBox 10"/>
          <p:cNvSpPr txBox="1"/>
          <p:nvPr/>
        </p:nvSpPr>
        <p:spPr>
          <a:xfrm>
            <a:off x="164062" y="116632"/>
            <a:ext cx="8800426" cy="1200329"/>
          </a:xfrm>
          <a:prstGeom prst="rect">
            <a:avLst/>
          </a:prstGeom>
          <a:solidFill>
            <a:schemeClr val="bg1"/>
          </a:solidFill>
        </p:spPr>
        <p:txBody>
          <a:bodyPr wrap="square" rtlCol="0">
            <a:spAutoFit/>
          </a:bodyPr>
          <a:lstStyle/>
          <a:p>
            <a:r>
              <a:rPr lang="en-US" sz="3600" b="1" dirty="0" smtClean="0">
                <a:solidFill>
                  <a:schemeClr val="accent1"/>
                </a:solidFill>
                <a:latin typeface="Candara" pitchFamily="34" charset="0"/>
              </a:rPr>
              <a:t>New possibilities fo</a:t>
            </a:r>
            <a:r>
              <a:rPr lang="en-US" sz="3600" b="1" dirty="0" smtClean="0">
                <a:solidFill>
                  <a:schemeClr val="accent1"/>
                </a:solidFill>
                <a:latin typeface="Candara" pitchFamily="34" charset="0"/>
              </a:rPr>
              <a:t>r High Intensity experiments</a:t>
            </a:r>
            <a:endParaRPr lang="en-US" sz="3600" b="1" dirty="0" smtClean="0">
              <a:solidFill>
                <a:schemeClr val="accent1"/>
              </a:solidFill>
              <a:latin typeface="Candara" pitchFamily="34" charset="0"/>
            </a:endParaRPr>
          </a:p>
        </p:txBody>
      </p:sp>
      <p:pic>
        <p:nvPicPr>
          <p:cNvPr id="6" name="Рисунок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80034" y="1083837"/>
            <a:ext cx="5602927" cy="3600400"/>
          </a:xfrm>
          <a:prstGeom prst="rect">
            <a:avLst/>
          </a:prstGeom>
        </p:spPr>
      </p:pic>
      <p:pic>
        <p:nvPicPr>
          <p:cNvPr id="8194"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1081" y="4156201"/>
            <a:ext cx="2532243" cy="17455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Рисунок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79912" y="4869160"/>
            <a:ext cx="2736304" cy="1652273"/>
          </a:xfrm>
          <a:prstGeom prst="rect">
            <a:avLst/>
          </a:prstGeom>
        </p:spPr>
      </p:pic>
      <p:pic>
        <p:nvPicPr>
          <p:cNvPr id="8195"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61517" y="4934216"/>
            <a:ext cx="2267082" cy="1587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Овал 7"/>
          <p:cNvSpPr/>
          <p:nvPr/>
        </p:nvSpPr>
        <p:spPr>
          <a:xfrm>
            <a:off x="9900592" y="2366418"/>
            <a:ext cx="608941" cy="59854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TextBox 8"/>
          <p:cNvSpPr txBox="1"/>
          <p:nvPr/>
        </p:nvSpPr>
        <p:spPr>
          <a:xfrm>
            <a:off x="8179476" y="3786869"/>
            <a:ext cx="460382" cy="369332"/>
          </a:xfrm>
          <a:prstGeom prst="rect">
            <a:avLst/>
          </a:prstGeom>
          <a:noFill/>
        </p:spPr>
        <p:txBody>
          <a:bodyPr wrap="none" rtlCol="0">
            <a:spAutoFit/>
          </a:bodyPr>
          <a:lstStyle/>
          <a:p>
            <a:r>
              <a:rPr lang="en-US" b="1" dirty="0" smtClean="0">
                <a:solidFill>
                  <a:schemeClr val="tx2"/>
                </a:solidFill>
              </a:rPr>
              <a:t>HR</a:t>
            </a:r>
            <a:endParaRPr lang="ru-RU" b="1" dirty="0">
              <a:solidFill>
                <a:schemeClr val="tx2"/>
              </a:solidFill>
            </a:endParaRPr>
          </a:p>
        </p:txBody>
      </p:sp>
      <p:sp>
        <p:nvSpPr>
          <p:cNvPr id="16" name="TextBox 15"/>
          <p:cNvSpPr txBox="1"/>
          <p:nvPr/>
        </p:nvSpPr>
        <p:spPr>
          <a:xfrm>
            <a:off x="5751306" y="2731164"/>
            <a:ext cx="460382" cy="369332"/>
          </a:xfrm>
          <a:prstGeom prst="rect">
            <a:avLst/>
          </a:prstGeom>
          <a:noFill/>
        </p:spPr>
        <p:txBody>
          <a:bodyPr wrap="none" rtlCol="0">
            <a:spAutoFit/>
          </a:bodyPr>
          <a:lstStyle/>
          <a:p>
            <a:r>
              <a:rPr lang="en-US" b="1" dirty="0" smtClean="0">
                <a:solidFill>
                  <a:schemeClr val="tx2"/>
                </a:solidFill>
              </a:rPr>
              <a:t>HR</a:t>
            </a:r>
            <a:endParaRPr lang="ru-RU" b="1" dirty="0">
              <a:solidFill>
                <a:schemeClr val="tx2"/>
              </a:solidFill>
            </a:endParaRPr>
          </a:p>
        </p:txBody>
      </p:sp>
      <p:sp>
        <p:nvSpPr>
          <p:cNvPr id="17" name="TextBox 16"/>
          <p:cNvSpPr txBox="1"/>
          <p:nvPr/>
        </p:nvSpPr>
        <p:spPr>
          <a:xfrm>
            <a:off x="3873702" y="3786869"/>
            <a:ext cx="460382" cy="369332"/>
          </a:xfrm>
          <a:prstGeom prst="rect">
            <a:avLst/>
          </a:prstGeom>
          <a:noFill/>
        </p:spPr>
        <p:txBody>
          <a:bodyPr wrap="none" rtlCol="0">
            <a:spAutoFit/>
          </a:bodyPr>
          <a:lstStyle/>
          <a:p>
            <a:r>
              <a:rPr lang="en-US" b="1" dirty="0" smtClean="0">
                <a:solidFill>
                  <a:schemeClr val="tx2"/>
                </a:solidFill>
              </a:rPr>
              <a:t>HR</a:t>
            </a:r>
            <a:endParaRPr lang="ru-RU" b="1" dirty="0">
              <a:solidFill>
                <a:schemeClr val="tx2"/>
              </a:solidFill>
            </a:endParaRPr>
          </a:p>
        </p:txBody>
      </p:sp>
      <p:sp>
        <p:nvSpPr>
          <p:cNvPr id="18" name="TextBox 17"/>
          <p:cNvSpPr txBox="1"/>
          <p:nvPr/>
        </p:nvSpPr>
        <p:spPr>
          <a:xfrm>
            <a:off x="7795058" y="1412776"/>
            <a:ext cx="460382" cy="369332"/>
          </a:xfrm>
          <a:prstGeom prst="rect">
            <a:avLst/>
          </a:prstGeom>
          <a:noFill/>
        </p:spPr>
        <p:txBody>
          <a:bodyPr wrap="none" rtlCol="0">
            <a:spAutoFit/>
          </a:bodyPr>
          <a:lstStyle/>
          <a:p>
            <a:r>
              <a:rPr lang="en-US" b="1" dirty="0" smtClean="0">
                <a:solidFill>
                  <a:schemeClr val="tx2"/>
                </a:solidFill>
              </a:rPr>
              <a:t>HR</a:t>
            </a:r>
            <a:endParaRPr lang="ru-RU" b="1" dirty="0">
              <a:solidFill>
                <a:schemeClr val="tx2"/>
              </a:solidFill>
            </a:endParaRPr>
          </a:p>
        </p:txBody>
      </p:sp>
      <p:sp>
        <p:nvSpPr>
          <p:cNvPr id="19" name="TextBox 18"/>
          <p:cNvSpPr txBox="1"/>
          <p:nvPr/>
        </p:nvSpPr>
        <p:spPr>
          <a:xfrm rot="20036243">
            <a:off x="4339143" y="3198093"/>
            <a:ext cx="1363258" cy="338554"/>
          </a:xfrm>
          <a:prstGeom prst="rect">
            <a:avLst/>
          </a:prstGeom>
          <a:noFill/>
        </p:spPr>
        <p:txBody>
          <a:bodyPr wrap="none" rtlCol="0">
            <a:spAutoFit/>
          </a:bodyPr>
          <a:lstStyle/>
          <a:p>
            <a:r>
              <a:rPr lang="en-US" sz="1600" b="1" dirty="0" smtClean="0">
                <a:solidFill>
                  <a:srgbClr val="00B050"/>
                </a:solidFill>
              </a:rPr>
              <a:t>High Intensity</a:t>
            </a:r>
            <a:endParaRPr lang="ru-RU" sz="1600" b="1" dirty="0">
              <a:solidFill>
                <a:srgbClr val="00B050"/>
              </a:solidFill>
            </a:endParaRPr>
          </a:p>
        </p:txBody>
      </p:sp>
      <p:sp>
        <p:nvSpPr>
          <p:cNvPr id="23" name="TextBox 22"/>
          <p:cNvSpPr txBox="1"/>
          <p:nvPr/>
        </p:nvSpPr>
        <p:spPr>
          <a:xfrm rot="20070228">
            <a:off x="6094951" y="2268559"/>
            <a:ext cx="1363258" cy="338554"/>
          </a:xfrm>
          <a:prstGeom prst="rect">
            <a:avLst/>
          </a:prstGeom>
          <a:noFill/>
        </p:spPr>
        <p:txBody>
          <a:bodyPr wrap="none" rtlCol="0">
            <a:spAutoFit/>
          </a:bodyPr>
          <a:lstStyle/>
          <a:p>
            <a:r>
              <a:rPr lang="en-US" sz="1600" b="1" dirty="0" smtClean="0">
                <a:solidFill>
                  <a:srgbClr val="00B050"/>
                </a:solidFill>
              </a:rPr>
              <a:t>High Intensity</a:t>
            </a:r>
            <a:endParaRPr lang="ru-RU" sz="1600" b="1" dirty="0">
              <a:solidFill>
                <a:srgbClr val="00B050"/>
              </a:solidFill>
            </a:endParaRPr>
          </a:p>
        </p:txBody>
      </p:sp>
      <p:sp>
        <p:nvSpPr>
          <p:cNvPr id="24" name="TextBox 23"/>
          <p:cNvSpPr txBox="1"/>
          <p:nvPr/>
        </p:nvSpPr>
        <p:spPr>
          <a:xfrm rot="4233934">
            <a:off x="7789289" y="2561889"/>
            <a:ext cx="1363258" cy="338554"/>
          </a:xfrm>
          <a:prstGeom prst="rect">
            <a:avLst/>
          </a:prstGeom>
          <a:noFill/>
        </p:spPr>
        <p:txBody>
          <a:bodyPr wrap="none" rtlCol="0">
            <a:spAutoFit/>
          </a:bodyPr>
          <a:lstStyle/>
          <a:p>
            <a:r>
              <a:rPr lang="en-US" sz="1600" b="1" dirty="0" smtClean="0">
                <a:solidFill>
                  <a:srgbClr val="00B050"/>
                </a:solidFill>
              </a:rPr>
              <a:t>High Intensity</a:t>
            </a:r>
            <a:endParaRPr lang="ru-RU" sz="1600" b="1" dirty="0">
              <a:solidFill>
                <a:srgbClr val="00B050"/>
              </a:solidFill>
            </a:endParaRPr>
          </a:p>
        </p:txBody>
      </p:sp>
      <p:sp>
        <p:nvSpPr>
          <p:cNvPr id="26" name="TextBox 25"/>
          <p:cNvSpPr txBox="1"/>
          <p:nvPr/>
        </p:nvSpPr>
        <p:spPr>
          <a:xfrm>
            <a:off x="3867721" y="1152693"/>
            <a:ext cx="2188228" cy="369332"/>
          </a:xfrm>
          <a:prstGeom prst="rect">
            <a:avLst/>
          </a:prstGeom>
          <a:noFill/>
        </p:spPr>
        <p:txBody>
          <a:bodyPr wrap="none" rtlCol="0">
            <a:spAutoFit/>
          </a:bodyPr>
          <a:lstStyle/>
          <a:p>
            <a:r>
              <a:rPr lang="en-US" b="1" dirty="0" smtClean="0">
                <a:solidFill>
                  <a:schemeClr val="tx2"/>
                </a:solidFill>
              </a:rPr>
              <a:t>HR – High Resolution</a:t>
            </a:r>
            <a:endParaRPr lang="ru-RU" b="1" dirty="0">
              <a:solidFill>
                <a:schemeClr val="tx2"/>
              </a:solidFill>
            </a:endParaRPr>
          </a:p>
        </p:txBody>
      </p:sp>
      <p:sp>
        <p:nvSpPr>
          <p:cNvPr id="27" name="TextBox 26"/>
          <p:cNvSpPr txBox="1"/>
          <p:nvPr/>
        </p:nvSpPr>
        <p:spPr>
          <a:xfrm>
            <a:off x="6897342" y="4960930"/>
            <a:ext cx="1960006" cy="369332"/>
          </a:xfrm>
          <a:prstGeom prst="rect">
            <a:avLst/>
          </a:prstGeom>
          <a:solidFill>
            <a:schemeClr val="bg1"/>
          </a:solidFill>
        </p:spPr>
        <p:txBody>
          <a:bodyPr wrap="square" rtlCol="0">
            <a:spAutoFit/>
          </a:bodyPr>
          <a:lstStyle/>
          <a:p>
            <a:r>
              <a:rPr lang="en-US" b="1" dirty="0" smtClean="0">
                <a:solidFill>
                  <a:schemeClr val="tx2"/>
                </a:solidFill>
              </a:rPr>
              <a:t>High Resolution</a:t>
            </a:r>
            <a:endParaRPr lang="ru-RU" b="1" dirty="0">
              <a:solidFill>
                <a:schemeClr val="tx2"/>
              </a:solidFill>
            </a:endParaRPr>
          </a:p>
        </p:txBody>
      </p:sp>
      <p:sp>
        <p:nvSpPr>
          <p:cNvPr id="29" name="TextBox 28"/>
          <p:cNvSpPr txBox="1"/>
          <p:nvPr/>
        </p:nvSpPr>
        <p:spPr>
          <a:xfrm>
            <a:off x="4025784" y="4764939"/>
            <a:ext cx="2412323" cy="338554"/>
          </a:xfrm>
          <a:prstGeom prst="rect">
            <a:avLst/>
          </a:prstGeom>
          <a:solidFill>
            <a:schemeClr val="bg1"/>
          </a:solidFill>
        </p:spPr>
        <p:txBody>
          <a:bodyPr wrap="square" rtlCol="0">
            <a:spAutoFit/>
          </a:bodyPr>
          <a:lstStyle/>
          <a:p>
            <a:r>
              <a:rPr lang="en-US" sz="1600" b="1" dirty="0" smtClean="0">
                <a:solidFill>
                  <a:srgbClr val="00B050"/>
                </a:solidFill>
              </a:rPr>
              <a:t>High Intensity</a:t>
            </a:r>
            <a:endParaRPr lang="ru-RU" sz="1600" b="1" dirty="0">
              <a:solidFill>
                <a:srgbClr val="00B050"/>
              </a:solidFill>
            </a:endParaRPr>
          </a:p>
        </p:txBody>
      </p:sp>
      <p:sp>
        <p:nvSpPr>
          <p:cNvPr id="30" name="Двойная стрелка влево/вправо 29"/>
          <p:cNvSpPr/>
          <p:nvPr/>
        </p:nvSpPr>
        <p:spPr>
          <a:xfrm>
            <a:off x="827584" y="3306459"/>
            <a:ext cx="2655016" cy="846065"/>
          </a:xfrm>
          <a:prstGeom prst="leftRightArrow">
            <a:avLst/>
          </a:prstGeom>
          <a:solidFill>
            <a:srgbClr val="00FF00"/>
          </a:solidFill>
          <a:ln>
            <a:solidFill>
              <a:schemeClr val="tx2">
                <a:alpha val="70000"/>
              </a:schemeClr>
            </a:solidFill>
          </a:ln>
          <a:scene3d>
            <a:camera prst="orthographicFront">
              <a:rot lat="18331868" lon="19436823" rev="2738553"/>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TextBox 14"/>
          <p:cNvSpPr txBox="1"/>
          <p:nvPr/>
        </p:nvSpPr>
        <p:spPr>
          <a:xfrm>
            <a:off x="681081" y="6093296"/>
            <a:ext cx="3192621" cy="646331"/>
          </a:xfrm>
          <a:prstGeom prst="rect">
            <a:avLst/>
          </a:prstGeom>
          <a:noFill/>
        </p:spPr>
        <p:txBody>
          <a:bodyPr wrap="square" rtlCol="0">
            <a:spAutoFit/>
          </a:bodyPr>
          <a:lstStyle/>
          <a:p>
            <a:pPr marL="285750" indent="-285750">
              <a:buFont typeface="Wingdings" pitchFamily="2" charset="2"/>
              <a:buChar char="Ø"/>
            </a:pPr>
            <a:r>
              <a:rPr lang="en-US" b="1" dirty="0" smtClean="0"/>
              <a:t>HI Flux: in </a:t>
            </a:r>
            <a:r>
              <a:rPr lang="en-US" b="1" dirty="0"/>
              <a:t>~</a:t>
            </a:r>
            <a:r>
              <a:rPr lang="en-US" b="1" dirty="0" smtClean="0"/>
              <a:t>5 times more!</a:t>
            </a:r>
          </a:p>
          <a:p>
            <a:pPr marL="285750" indent="-285750">
              <a:buFont typeface="Wingdings" pitchFamily="2" charset="2"/>
              <a:buChar char="Ø"/>
            </a:pPr>
            <a:r>
              <a:rPr lang="en-US" b="1" dirty="0" smtClean="0"/>
              <a:t>Time economy!</a:t>
            </a:r>
            <a:endParaRPr lang="ru-RU" b="1" dirty="0"/>
          </a:p>
        </p:txBody>
      </p:sp>
    </p:spTree>
    <p:extLst>
      <p:ext uri="{BB962C8B-B14F-4D97-AF65-F5344CB8AC3E}">
        <p14:creationId xmlns:p14="http://schemas.microsoft.com/office/powerpoint/2010/main" val="151793781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866" y="463916"/>
            <a:ext cx="609782" cy="1178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96120" y="886332"/>
            <a:ext cx="2493504" cy="31943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64062" y="116632"/>
            <a:ext cx="8800426" cy="646331"/>
          </a:xfrm>
          <a:prstGeom prst="rect">
            <a:avLst/>
          </a:prstGeom>
          <a:noFill/>
        </p:spPr>
        <p:txBody>
          <a:bodyPr wrap="square" rtlCol="0">
            <a:spAutoFit/>
          </a:bodyPr>
          <a:lstStyle/>
          <a:p>
            <a:r>
              <a:rPr lang="en-US" sz="3600" b="1" dirty="0" smtClean="0">
                <a:solidFill>
                  <a:schemeClr val="accent1"/>
                </a:solidFill>
                <a:latin typeface="Candara" pitchFamily="34" charset="0"/>
              </a:rPr>
              <a:t>New sight at Fe-Al phase diagram</a:t>
            </a:r>
          </a:p>
        </p:txBody>
      </p:sp>
      <p:pic>
        <p:nvPicPr>
          <p:cNvPr id="12" name="Рисунок 11" descr="Fig4b-FeAl-135-1-d-n.jpg"/>
          <p:cNvPicPr/>
          <p:nvPr/>
        </p:nvPicPr>
        <p:blipFill>
          <a:blip r:embed="rId5" cstate="print"/>
          <a:stretch>
            <a:fillRect/>
          </a:stretch>
        </p:blipFill>
        <p:spPr>
          <a:xfrm>
            <a:off x="6084168" y="4183163"/>
            <a:ext cx="2884483" cy="2181478"/>
          </a:xfrm>
          <a:prstGeom prst="rect">
            <a:avLst/>
          </a:prstGeom>
        </p:spPr>
      </p:pic>
      <p:pic>
        <p:nvPicPr>
          <p:cNvPr id="13" name="Рисунок 12" descr="Fig4a-FeAl-130-1-d-n.jpg"/>
          <p:cNvPicPr/>
          <p:nvPr/>
        </p:nvPicPr>
        <p:blipFill>
          <a:blip r:embed="rId6" cstate="print">
            <a:extLst>
              <a:ext uri="{28A0092B-C50C-407E-A947-70E740481C1C}">
                <a14:useLocalDpi xmlns:a14="http://schemas.microsoft.com/office/drawing/2010/main" val="0"/>
              </a:ext>
            </a:extLst>
          </a:blip>
          <a:stretch>
            <a:fillRect/>
          </a:stretch>
        </p:blipFill>
        <p:spPr>
          <a:xfrm>
            <a:off x="2937034" y="4183163"/>
            <a:ext cx="3013407" cy="2161987"/>
          </a:xfrm>
          <a:prstGeom prst="rect">
            <a:avLst/>
          </a:prstGeom>
        </p:spPr>
      </p:pic>
      <p:pic>
        <p:nvPicPr>
          <p:cNvPr id="8"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91429" y="1113018"/>
            <a:ext cx="4731339" cy="28778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Рисунок 8" descr="S9-130.jpg"/>
          <p:cNvPicPr>
            <a:picLocks noChangeAspect="1"/>
          </p:cNvPicPr>
          <p:nvPr/>
        </p:nvPicPr>
        <p:blipFill>
          <a:blip r:embed="rId8" cstate="print"/>
          <a:srcRect l="3906"/>
          <a:stretch>
            <a:fillRect/>
          </a:stretch>
        </p:blipFill>
        <p:spPr>
          <a:xfrm>
            <a:off x="164062" y="4278857"/>
            <a:ext cx="2772972" cy="2066293"/>
          </a:xfrm>
          <a:prstGeom prst="rect">
            <a:avLst/>
          </a:prstGeom>
        </p:spPr>
      </p:pic>
      <p:sp>
        <p:nvSpPr>
          <p:cNvPr id="10" name="TextBox 9"/>
          <p:cNvSpPr txBox="1"/>
          <p:nvPr/>
        </p:nvSpPr>
        <p:spPr>
          <a:xfrm>
            <a:off x="5471822" y="6328921"/>
            <a:ext cx="3240360" cy="461665"/>
          </a:xfrm>
          <a:prstGeom prst="rect">
            <a:avLst/>
          </a:prstGeom>
          <a:noFill/>
        </p:spPr>
        <p:txBody>
          <a:bodyPr wrap="square" rtlCol="0">
            <a:spAutoFit/>
          </a:bodyPr>
          <a:lstStyle/>
          <a:p>
            <a:r>
              <a:rPr lang="en-US" sz="2400" i="1" dirty="0" smtClean="0"/>
              <a:t>JETP Letters</a:t>
            </a:r>
            <a:r>
              <a:rPr lang="en-US" sz="2400" dirty="0" smtClean="0"/>
              <a:t>, </a:t>
            </a:r>
            <a:r>
              <a:rPr lang="en-US" sz="2400" b="1" dirty="0" smtClean="0"/>
              <a:t>104</a:t>
            </a:r>
            <a:r>
              <a:rPr lang="en-US" sz="2400" dirty="0" smtClean="0"/>
              <a:t> (2016)</a:t>
            </a:r>
            <a:endParaRPr lang="ru-RU" sz="2400" dirty="0"/>
          </a:p>
        </p:txBody>
      </p:sp>
      <p:pic>
        <p:nvPicPr>
          <p:cNvPr id="11266"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04619" y="1762855"/>
            <a:ext cx="933586" cy="10525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27635" y="2856491"/>
            <a:ext cx="954011" cy="11343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 name="Прямая со стрелкой 2"/>
          <p:cNvCxnSpPr/>
          <p:nvPr/>
        </p:nvCxnSpPr>
        <p:spPr>
          <a:xfrm flipH="1" flipV="1">
            <a:off x="1538205" y="1196752"/>
            <a:ext cx="1089579" cy="44561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 name="Прямая со стрелкой 5"/>
          <p:cNvCxnSpPr/>
          <p:nvPr/>
        </p:nvCxnSpPr>
        <p:spPr>
          <a:xfrm flipH="1">
            <a:off x="1691680" y="2132856"/>
            <a:ext cx="151216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 name="Прямая со стрелкой 10"/>
          <p:cNvCxnSpPr/>
          <p:nvPr/>
        </p:nvCxnSpPr>
        <p:spPr>
          <a:xfrm flipH="1">
            <a:off x="1691680" y="3423662"/>
            <a:ext cx="1245354" cy="22136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6" name="Прямая соединительная линия 15"/>
          <p:cNvCxnSpPr/>
          <p:nvPr/>
        </p:nvCxnSpPr>
        <p:spPr>
          <a:xfrm>
            <a:off x="3059832" y="734895"/>
            <a:ext cx="0" cy="34202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789673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4062" y="66144"/>
            <a:ext cx="8800426" cy="1384995"/>
          </a:xfrm>
          <a:prstGeom prst="rect">
            <a:avLst/>
          </a:prstGeom>
          <a:noFill/>
        </p:spPr>
        <p:txBody>
          <a:bodyPr wrap="square" rtlCol="0">
            <a:spAutoFit/>
          </a:bodyPr>
          <a:lstStyle/>
          <a:p>
            <a:r>
              <a:rPr lang="en-US" sz="2800" b="1" dirty="0">
                <a:solidFill>
                  <a:schemeClr val="accent1"/>
                </a:solidFill>
                <a:latin typeface="Candara" pitchFamily="34" charset="0"/>
              </a:rPr>
              <a:t>Comparative study of structural phase transitions in bulk and powdered Fe-27Ga alloy by real-time neutron thermo-</a:t>
            </a:r>
            <a:r>
              <a:rPr lang="en-US" sz="2800" b="1" dirty="0" err="1">
                <a:solidFill>
                  <a:schemeClr val="accent1"/>
                </a:solidFill>
                <a:latin typeface="Candara" pitchFamily="34" charset="0"/>
              </a:rPr>
              <a:t>diffractometry</a:t>
            </a:r>
            <a:endParaRPr lang="en-US" sz="2800" b="1" dirty="0" smtClean="0">
              <a:solidFill>
                <a:schemeClr val="accent1"/>
              </a:solidFill>
              <a:latin typeface="Candara" pitchFamily="34" charset="0"/>
            </a:endParaRPr>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88" y="1431944"/>
            <a:ext cx="5220072" cy="2096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04084" y="1426610"/>
            <a:ext cx="2042219" cy="192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0"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75432" y="1431944"/>
            <a:ext cx="2068568" cy="1922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5537" y="3436241"/>
            <a:ext cx="3617021" cy="2620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4"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97287" y="3501008"/>
            <a:ext cx="3856438" cy="25555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5455252" y="6099672"/>
            <a:ext cx="3240360" cy="461665"/>
          </a:xfrm>
          <a:prstGeom prst="rect">
            <a:avLst/>
          </a:prstGeom>
          <a:noFill/>
        </p:spPr>
        <p:txBody>
          <a:bodyPr wrap="square" rtlCol="0">
            <a:spAutoFit/>
          </a:bodyPr>
          <a:lstStyle/>
          <a:p>
            <a:r>
              <a:rPr lang="en-US" sz="2400" i="1" dirty="0" smtClean="0"/>
              <a:t>J. Appl. </a:t>
            </a:r>
            <a:r>
              <a:rPr lang="en-US" sz="2400" i="1" dirty="0" err="1" smtClean="0"/>
              <a:t>Cryst</a:t>
            </a:r>
            <a:r>
              <a:rPr lang="en-US" sz="2400" dirty="0" smtClean="0"/>
              <a:t>., </a:t>
            </a:r>
            <a:r>
              <a:rPr lang="en-US" sz="2400" b="1" dirty="0" smtClean="0"/>
              <a:t>50</a:t>
            </a:r>
            <a:r>
              <a:rPr lang="en-US" sz="2400" dirty="0" smtClean="0"/>
              <a:t> (2017)</a:t>
            </a:r>
            <a:endParaRPr lang="ru-RU" sz="2400" dirty="0"/>
          </a:p>
        </p:txBody>
      </p:sp>
    </p:spTree>
    <p:extLst>
      <p:ext uri="{BB962C8B-B14F-4D97-AF65-F5344CB8AC3E}">
        <p14:creationId xmlns:p14="http://schemas.microsoft.com/office/powerpoint/2010/main" val="355804038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14246" y="3444591"/>
            <a:ext cx="6201682" cy="2906078"/>
          </a:xfrm>
          <a:prstGeom prst="rect">
            <a:avLst/>
          </a:prstGeom>
        </p:spPr>
      </p:pic>
      <p:pic>
        <p:nvPicPr>
          <p:cNvPr id="5" name="Рисунок 4"/>
          <p:cNvPicPr>
            <a:picLocks noChangeAspect="1"/>
          </p:cNvPicPr>
          <p:nvPr/>
        </p:nvPicPr>
        <p:blipFill>
          <a:blip r:embed="rId4" cstate="print">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323528" y="930714"/>
            <a:ext cx="2712180" cy="3074350"/>
          </a:xfrm>
          <a:prstGeom prst="rect">
            <a:avLst/>
          </a:prstGeom>
        </p:spPr>
      </p:pic>
      <p:pic>
        <p:nvPicPr>
          <p:cNvPr id="7" name="Рисунок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24528" y="1232009"/>
            <a:ext cx="5829243" cy="2081074"/>
          </a:xfrm>
          <a:prstGeom prst="rect">
            <a:avLst/>
          </a:prstGeom>
        </p:spPr>
      </p:pic>
      <p:sp>
        <p:nvSpPr>
          <p:cNvPr id="11" name="TextBox 10"/>
          <p:cNvSpPr txBox="1"/>
          <p:nvPr/>
        </p:nvSpPr>
        <p:spPr>
          <a:xfrm>
            <a:off x="164062" y="116632"/>
            <a:ext cx="8800426" cy="646331"/>
          </a:xfrm>
          <a:prstGeom prst="rect">
            <a:avLst/>
          </a:prstGeom>
          <a:solidFill>
            <a:schemeClr val="bg1">
              <a:lumMod val="95000"/>
            </a:schemeClr>
          </a:solidFill>
        </p:spPr>
        <p:txBody>
          <a:bodyPr wrap="square" rtlCol="0">
            <a:spAutoFit/>
          </a:bodyPr>
          <a:lstStyle/>
          <a:p>
            <a:pPr algn="r"/>
            <a:r>
              <a:rPr lang="en-US" sz="3600" b="1" dirty="0" smtClean="0">
                <a:latin typeface="Candara" pitchFamily="34" charset="0"/>
              </a:rPr>
              <a:t>Recent problems</a:t>
            </a:r>
            <a:endParaRPr lang="en-US" sz="3600" b="1" dirty="0" smtClean="0">
              <a:latin typeface="Candara" pitchFamily="34" charset="0"/>
            </a:endParaRPr>
          </a:p>
        </p:txBody>
      </p:sp>
      <p:sp>
        <p:nvSpPr>
          <p:cNvPr id="9" name="TextBox 8"/>
          <p:cNvSpPr txBox="1"/>
          <p:nvPr/>
        </p:nvSpPr>
        <p:spPr>
          <a:xfrm>
            <a:off x="323528" y="4212660"/>
            <a:ext cx="3672408" cy="1938992"/>
          </a:xfrm>
          <a:prstGeom prst="rect">
            <a:avLst/>
          </a:prstGeom>
          <a:solidFill>
            <a:schemeClr val="bg1">
              <a:lumMod val="95000"/>
              <a:alpha val="76000"/>
            </a:schemeClr>
          </a:solidFill>
        </p:spPr>
        <p:txBody>
          <a:bodyPr wrap="square" rtlCol="0">
            <a:spAutoFit/>
          </a:bodyPr>
          <a:lstStyle/>
          <a:p>
            <a:pPr marL="285750" indent="-285750">
              <a:buFont typeface="Wingdings" pitchFamily="2" charset="2"/>
              <a:buChar char="Ø"/>
            </a:pPr>
            <a:r>
              <a:rPr lang="en-US" sz="2400" b="1" dirty="0" smtClean="0"/>
              <a:t>UPS </a:t>
            </a:r>
          </a:p>
          <a:p>
            <a:pPr marL="285750" indent="-285750">
              <a:buFont typeface="Wingdings" pitchFamily="2" charset="2"/>
              <a:buChar char="Ø"/>
            </a:pPr>
            <a:r>
              <a:rPr lang="en-US" sz="2400" b="1" dirty="0" smtClean="0"/>
              <a:t>Vibration sensor</a:t>
            </a:r>
          </a:p>
          <a:p>
            <a:pPr marL="285750" indent="-285750">
              <a:buFont typeface="Wingdings" pitchFamily="2" charset="2"/>
              <a:buChar char="Ø"/>
            </a:pPr>
            <a:r>
              <a:rPr lang="en-US" sz="2400" b="1" dirty="0" smtClean="0"/>
              <a:t>Servo Drive</a:t>
            </a:r>
          </a:p>
          <a:p>
            <a:pPr marL="285750" indent="-285750">
              <a:buFont typeface="Wingdings" pitchFamily="2" charset="2"/>
              <a:buChar char="Ø"/>
            </a:pPr>
            <a:endParaRPr lang="en-US" sz="2400" b="1" dirty="0"/>
          </a:p>
          <a:p>
            <a:r>
              <a:rPr lang="en-US" sz="2400" b="1" dirty="0" smtClean="0"/>
              <a:t>Warranty case! </a:t>
            </a:r>
          </a:p>
        </p:txBody>
      </p:sp>
      <p:pic>
        <p:nvPicPr>
          <p:cNvPr id="12" name="Рисунок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06159" y="1232009"/>
            <a:ext cx="1966506" cy="3493135"/>
          </a:xfrm>
          <a:prstGeom prst="rect">
            <a:avLst/>
          </a:prstGeom>
        </p:spPr>
      </p:pic>
      <p:pic>
        <p:nvPicPr>
          <p:cNvPr id="13" name="Рисунок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181507" y="2625767"/>
            <a:ext cx="2154377" cy="3830003"/>
          </a:xfrm>
          <a:prstGeom prst="rect">
            <a:avLst/>
          </a:prstGeom>
        </p:spPr>
      </p:pic>
      <p:sp>
        <p:nvSpPr>
          <p:cNvPr id="14" name="Прямоугольник 13"/>
          <p:cNvSpPr/>
          <p:nvPr/>
        </p:nvSpPr>
        <p:spPr>
          <a:xfrm>
            <a:off x="4181507" y="4540769"/>
            <a:ext cx="1637802" cy="1376580"/>
          </a:xfrm>
          <a:prstGeom prst="rect">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TextBox 14"/>
          <p:cNvSpPr txBox="1"/>
          <p:nvPr/>
        </p:nvSpPr>
        <p:spPr>
          <a:xfrm>
            <a:off x="4564275" y="5889004"/>
            <a:ext cx="694421" cy="461665"/>
          </a:xfrm>
          <a:prstGeom prst="rect">
            <a:avLst/>
          </a:prstGeom>
          <a:noFill/>
        </p:spPr>
        <p:txBody>
          <a:bodyPr wrap="none" rtlCol="0">
            <a:spAutoFit/>
          </a:bodyPr>
          <a:lstStyle/>
          <a:p>
            <a:r>
              <a:rPr lang="en-US" sz="2400" b="1" dirty="0" smtClean="0">
                <a:solidFill>
                  <a:srgbClr val="FFFF00"/>
                </a:solidFill>
              </a:rPr>
              <a:t>UPS</a:t>
            </a:r>
            <a:endParaRPr lang="ru-RU" sz="2400" b="1" dirty="0">
              <a:solidFill>
                <a:srgbClr val="FFFF00"/>
              </a:solidFill>
            </a:endParaRPr>
          </a:p>
        </p:txBody>
      </p:sp>
      <p:sp>
        <p:nvSpPr>
          <p:cNvPr id="17" name="TextBox 16"/>
          <p:cNvSpPr txBox="1"/>
          <p:nvPr/>
        </p:nvSpPr>
        <p:spPr>
          <a:xfrm>
            <a:off x="6865195" y="2708920"/>
            <a:ext cx="1582613" cy="461665"/>
          </a:xfrm>
          <a:prstGeom prst="rect">
            <a:avLst/>
          </a:prstGeom>
          <a:noFill/>
        </p:spPr>
        <p:txBody>
          <a:bodyPr wrap="none" rtlCol="0">
            <a:spAutoFit/>
          </a:bodyPr>
          <a:lstStyle/>
          <a:p>
            <a:r>
              <a:rPr lang="en-US" sz="2400" b="1" dirty="0" err="1" smtClean="0">
                <a:solidFill>
                  <a:srgbClr val="FFFF00"/>
                </a:solidFill>
              </a:rPr>
              <a:t>ServoDrive</a:t>
            </a:r>
            <a:endParaRPr lang="ru-RU" sz="2400" b="1" dirty="0">
              <a:solidFill>
                <a:srgbClr val="FFFF00"/>
              </a:solidFill>
            </a:endParaRPr>
          </a:p>
        </p:txBody>
      </p:sp>
      <p:cxnSp>
        <p:nvCxnSpPr>
          <p:cNvPr id="18" name="Прямая со стрелкой 17"/>
          <p:cNvCxnSpPr/>
          <p:nvPr/>
        </p:nvCxnSpPr>
        <p:spPr>
          <a:xfrm flipV="1">
            <a:off x="1475656" y="1664804"/>
            <a:ext cx="504056" cy="252028"/>
          </a:xfrm>
          <a:prstGeom prst="straightConnector1">
            <a:avLst/>
          </a:prstGeom>
          <a:ln w="28575">
            <a:solidFill>
              <a:srgbClr val="FFFF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20" name="Прямоугольник 19"/>
          <p:cNvSpPr/>
          <p:nvPr/>
        </p:nvSpPr>
        <p:spPr>
          <a:xfrm>
            <a:off x="1187224" y="1295472"/>
            <a:ext cx="1769267" cy="369332"/>
          </a:xfrm>
          <a:prstGeom prst="rect">
            <a:avLst/>
          </a:prstGeom>
        </p:spPr>
        <p:txBody>
          <a:bodyPr wrap="none">
            <a:spAutoFit/>
          </a:bodyPr>
          <a:lstStyle/>
          <a:p>
            <a:r>
              <a:rPr lang="en-US" b="1" dirty="0" smtClean="0">
                <a:solidFill>
                  <a:srgbClr val="FFFF00"/>
                </a:solidFill>
              </a:rPr>
              <a:t>Vibration Sensor</a:t>
            </a:r>
            <a:endParaRPr lang="ru-RU" b="1" dirty="0">
              <a:solidFill>
                <a:srgbClr val="FFFF00"/>
              </a:solidFill>
            </a:endParaRPr>
          </a:p>
        </p:txBody>
      </p:sp>
      <p:pic>
        <p:nvPicPr>
          <p:cNvPr id="10242"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164254" y="835412"/>
            <a:ext cx="2415424" cy="1437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6403015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0" y="0"/>
            <a:ext cx="8532440" cy="720080"/>
          </a:xfrm>
        </p:spPr>
        <p:txBody>
          <a:bodyPr>
            <a:normAutofit/>
          </a:bodyPr>
          <a:lstStyle/>
          <a:p>
            <a:r>
              <a:rPr lang="en-US" sz="3600" b="1" dirty="0" smtClean="0">
                <a:solidFill>
                  <a:schemeClr val="tx2"/>
                </a:solidFill>
                <a:latin typeface="Candara" pitchFamily="34" charset="0"/>
              </a:rPr>
              <a:t>Suggestion for modernization - detectors </a:t>
            </a:r>
            <a:endParaRPr lang="ru-RU" sz="3600" b="1" dirty="0">
              <a:solidFill>
                <a:schemeClr val="tx2"/>
              </a:solidFill>
              <a:latin typeface="Candara" pitchFamily="34" charset="0"/>
            </a:endParaRPr>
          </a:p>
        </p:txBody>
      </p:sp>
      <p:pic>
        <p:nvPicPr>
          <p:cNvPr id="9" name="Рисунок 8" descr="90_detector_old.jpg"/>
          <p:cNvPicPr>
            <a:picLocks noChangeAspect="1"/>
          </p:cNvPicPr>
          <p:nvPr/>
        </p:nvPicPr>
        <p:blipFill>
          <a:blip r:embed="rId3" cstate="print"/>
          <a:stretch>
            <a:fillRect/>
          </a:stretch>
        </p:blipFill>
        <p:spPr>
          <a:xfrm rot="16200000">
            <a:off x="5671352" y="3265752"/>
            <a:ext cx="3405652" cy="2291988"/>
          </a:xfrm>
          <a:prstGeom prst="rect">
            <a:avLst/>
          </a:prstGeom>
        </p:spPr>
      </p:pic>
      <p:pic>
        <p:nvPicPr>
          <p:cNvPr id="11" name="Рисунок 10" descr="old_detector_1991.jpg"/>
          <p:cNvPicPr>
            <a:picLocks noChangeAspect="1"/>
          </p:cNvPicPr>
          <p:nvPr/>
        </p:nvPicPr>
        <p:blipFill>
          <a:blip r:embed="rId4" cstate="print"/>
          <a:stretch>
            <a:fillRect/>
          </a:stretch>
        </p:blipFill>
        <p:spPr>
          <a:xfrm>
            <a:off x="611560" y="2708920"/>
            <a:ext cx="5242606" cy="3377621"/>
          </a:xfrm>
          <a:prstGeom prst="rect">
            <a:avLst/>
          </a:prstGeom>
        </p:spPr>
      </p:pic>
      <p:sp>
        <p:nvSpPr>
          <p:cNvPr id="13" name="TextBox 12"/>
          <p:cNvSpPr txBox="1"/>
          <p:nvPr/>
        </p:nvSpPr>
        <p:spPr>
          <a:xfrm>
            <a:off x="723730" y="980728"/>
            <a:ext cx="7776864" cy="1477328"/>
          </a:xfrm>
          <a:prstGeom prst="rect">
            <a:avLst/>
          </a:prstGeom>
          <a:noFill/>
        </p:spPr>
        <p:txBody>
          <a:bodyPr wrap="square" rtlCol="0">
            <a:spAutoFit/>
          </a:bodyPr>
          <a:lstStyle/>
          <a:p>
            <a:r>
              <a:rPr lang="en-US" dirty="0" smtClean="0"/>
              <a:t>25 years old.</a:t>
            </a:r>
          </a:p>
          <a:p>
            <a:r>
              <a:rPr lang="en-US" dirty="0" smtClean="0"/>
              <a:t>Aperture </a:t>
            </a:r>
            <a:r>
              <a:rPr lang="en-US" dirty="0" smtClean="0"/>
              <a:t>of the main detectors based on </a:t>
            </a:r>
            <a:r>
              <a:rPr lang="en-US" baseline="30000" dirty="0" smtClean="0"/>
              <a:t>6</a:t>
            </a:r>
            <a:r>
              <a:rPr lang="en-US" dirty="0" smtClean="0"/>
              <a:t>Li scintillators: 0.16 </a:t>
            </a:r>
            <a:r>
              <a:rPr lang="en-US" dirty="0" smtClean="0"/>
              <a:t>sr. </a:t>
            </a:r>
            <a:endParaRPr lang="en-US" dirty="0" smtClean="0"/>
          </a:p>
          <a:p>
            <a:r>
              <a:rPr lang="en-US" dirty="0" smtClean="0"/>
              <a:t>Very long time for data acquisition! </a:t>
            </a:r>
            <a:endParaRPr lang="en-US" dirty="0" smtClean="0"/>
          </a:p>
          <a:p>
            <a:r>
              <a:rPr lang="en-US" dirty="0" smtClean="0"/>
              <a:t>High gamma sensitivity.</a:t>
            </a:r>
            <a:endParaRPr lang="en-US" dirty="0" smtClean="0"/>
          </a:p>
          <a:p>
            <a:endParaRPr lang="ru-RU"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478" name="Group 214"/>
          <p:cNvGraphicFramePr>
            <a:graphicFrameLocks noGrp="1"/>
          </p:cNvGraphicFramePr>
          <p:nvPr/>
        </p:nvGraphicFramePr>
        <p:xfrm>
          <a:off x="82550" y="5364163"/>
          <a:ext cx="7448550" cy="731520"/>
        </p:xfrm>
        <a:graphic>
          <a:graphicData uri="http://schemas.openxmlformats.org/drawingml/2006/table">
            <a:tbl>
              <a:tblPr/>
              <a:tblGrid>
                <a:gridCol w="938213"/>
                <a:gridCol w="925512"/>
                <a:gridCol w="973138"/>
                <a:gridCol w="1019175"/>
                <a:gridCol w="879475"/>
                <a:gridCol w="903287"/>
                <a:gridCol w="938213"/>
                <a:gridCol w="871537"/>
              </a:tblGrid>
              <a:tr h="3365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sz="1800" b="1" i="0" u="none" strike="noStrike" cap="none" normalizeH="0" baseline="0" dirty="0" smtClean="0">
                          <a:ln>
                            <a:noFill/>
                          </a:ln>
                          <a:solidFill>
                            <a:srgbClr val="0000FF"/>
                          </a:solidFill>
                          <a:effectLst/>
                          <a:latin typeface="Times New Roman" pitchFamily="18" charset="0"/>
                          <a:cs typeface="Times New Roman" pitchFamily="18" charset="0"/>
                        </a:rPr>
                        <a:t>1</a:t>
                      </a:r>
                      <a:endParaRPr kumimoji="0" lang="de-DE" sz="1800" b="1" i="0" u="none" strike="noStrike" cap="none" normalizeH="0" baseline="0" dirty="0" smtClean="0">
                        <a:ln>
                          <a:noFill/>
                        </a:ln>
                        <a:solidFill>
                          <a:srgbClr val="0000FF"/>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sz="1800" b="1" i="0" u="none" strike="noStrike" cap="none" normalizeH="0" baseline="0" dirty="0" smtClean="0">
                          <a:ln>
                            <a:noFill/>
                          </a:ln>
                          <a:solidFill>
                            <a:srgbClr val="0000FF"/>
                          </a:solidFill>
                          <a:effectLst/>
                          <a:latin typeface="Times New Roman" pitchFamily="18" charset="0"/>
                          <a:cs typeface="Times New Roman" pitchFamily="18" charset="0"/>
                        </a:rPr>
                        <a:t>2</a:t>
                      </a:r>
                      <a:endParaRPr kumimoji="0" lang="de-DE" sz="1800" b="1" i="0" u="none" strike="noStrike" cap="none" normalizeH="0" baseline="0" dirty="0" smtClean="0">
                        <a:ln>
                          <a:noFill/>
                        </a:ln>
                        <a:solidFill>
                          <a:srgbClr val="0000FF"/>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sz="1800" b="1" i="0" u="none" strike="noStrike" cap="none" normalizeH="0" baseline="0" smtClean="0">
                          <a:ln>
                            <a:noFill/>
                          </a:ln>
                          <a:solidFill>
                            <a:srgbClr val="0000FF"/>
                          </a:solidFill>
                          <a:effectLst/>
                          <a:latin typeface="Times New Roman" pitchFamily="18" charset="0"/>
                          <a:cs typeface="Times New Roman" pitchFamily="18" charset="0"/>
                        </a:rPr>
                        <a:t>3</a:t>
                      </a:r>
                      <a:endParaRPr kumimoji="0" lang="de-DE" sz="1800" b="1" i="0" u="none" strike="noStrike" cap="none" normalizeH="0" baseline="0" smtClean="0">
                        <a:ln>
                          <a:noFill/>
                        </a:ln>
                        <a:solidFill>
                          <a:srgbClr val="0000FF"/>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sz="1800" b="1" i="0" u="none" strike="noStrike" cap="none" normalizeH="0" baseline="0" smtClean="0">
                          <a:ln>
                            <a:noFill/>
                          </a:ln>
                          <a:solidFill>
                            <a:srgbClr val="0000FF"/>
                          </a:solidFill>
                          <a:effectLst/>
                          <a:latin typeface="Times New Roman" pitchFamily="18" charset="0"/>
                          <a:cs typeface="Times New Roman" pitchFamily="18" charset="0"/>
                        </a:rPr>
                        <a:t>4</a:t>
                      </a:r>
                      <a:endParaRPr kumimoji="0" lang="de-DE" sz="1800" b="1" i="0" u="none" strike="noStrike" cap="none" normalizeH="0" baseline="0" smtClean="0">
                        <a:ln>
                          <a:noFill/>
                        </a:ln>
                        <a:solidFill>
                          <a:srgbClr val="0000FF"/>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sz="1800" b="1" i="0" u="none" strike="noStrike" cap="none" normalizeH="0" baseline="0" dirty="0" smtClean="0">
                          <a:ln>
                            <a:noFill/>
                          </a:ln>
                          <a:solidFill>
                            <a:srgbClr val="0000FF"/>
                          </a:solidFill>
                          <a:effectLst/>
                          <a:latin typeface="Times New Roman" pitchFamily="18" charset="0"/>
                          <a:cs typeface="Times New Roman" pitchFamily="18" charset="0"/>
                        </a:rPr>
                        <a:t>5</a:t>
                      </a:r>
                      <a:endParaRPr kumimoji="0" lang="de-DE" sz="1800" b="1" i="0" u="none" strike="noStrike" cap="none" normalizeH="0" baseline="0" dirty="0" smtClean="0">
                        <a:ln>
                          <a:noFill/>
                        </a:ln>
                        <a:solidFill>
                          <a:srgbClr val="0000FF"/>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sz="1800" b="1" i="0" u="none" strike="noStrike" cap="none" normalizeH="0" baseline="0" dirty="0" smtClean="0">
                          <a:ln>
                            <a:noFill/>
                          </a:ln>
                          <a:solidFill>
                            <a:srgbClr val="0000FF"/>
                          </a:solidFill>
                          <a:effectLst/>
                          <a:latin typeface="Times New Roman" pitchFamily="18" charset="0"/>
                          <a:cs typeface="Times New Roman" pitchFamily="18" charset="0"/>
                        </a:rPr>
                        <a:t>6</a:t>
                      </a:r>
                      <a:endParaRPr kumimoji="0" lang="de-DE" sz="1800" b="1" i="0" u="none" strike="noStrike" cap="none" normalizeH="0" baseline="0" dirty="0" smtClean="0">
                        <a:ln>
                          <a:noFill/>
                        </a:ln>
                        <a:solidFill>
                          <a:srgbClr val="0000FF"/>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sz="1800" b="1" i="0" u="none" strike="noStrike" cap="none" normalizeH="0" baseline="0" dirty="0" smtClean="0">
                          <a:ln>
                            <a:noFill/>
                          </a:ln>
                          <a:solidFill>
                            <a:srgbClr val="0000FF"/>
                          </a:solidFill>
                          <a:effectLst/>
                          <a:latin typeface="Times New Roman" pitchFamily="18" charset="0"/>
                          <a:cs typeface="Times New Roman" pitchFamily="18" charset="0"/>
                        </a:rPr>
                        <a:t>7</a:t>
                      </a:r>
                      <a:endParaRPr kumimoji="0" lang="de-DE" sz="1800" b="1" i="0" u="none" strike="noStrike" cap="none" normalizeH="0" baseline="0" dirty="0" smtClean="0">
                        <a:ln>
                          <a:noFill/>
                        </a:ln>
                        <a:solidFill>
                          <a:srgbClr val="0000FF"/>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sz="1800" b="1" i="0" u="none" strike="noStrike" cap="none" normalizeH="0" baseline="0" smtClean="0">
                          <a:ln>
                            <a:noFill/>
                          </a:ln>
                          <a:solidFill>
                            <a:srgbClr val="0000FF"/>
                          </a:solidFill>
                          <a:effectLst/>
                          <a:latin typeface="Times New Roman" pitchFamily="18" charset="0"/>
                          <a:cs typeface="Times New Roman" pitchFamily="18" charset="0"/>
                        </a:rPr>
                        <a:t>8</a:t>
                      </a:r>
                      <a:endParaRPr kumimoji="0" lang="de-DE" sz="1800" b="1" i="0" u="none" strike="noStrike" cap="none" normalizeH="0" baseline="0" smtClean="0">
                        <a:ln>
                          <a:noFill/>
                        </a:ln>
                        <a:solidFill>
                          <a:srgbClr val="0000FF"/>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365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1800" b="1" i="0" u="none" strike="noStrike" cap="none" normalizeH="0" baseline="0" smtClean="0">
                          <a:ln>
                            <a:noFill/>
                          </a:ln>
                          <a:solidFill>
                            <a:srgbClr val="0000FF"/>
                          </a:solidFill>
                          <a:effectLst/>
                          <a:latin typeface="Times New Roman" pitchFamily="18" charset="0"/>
                          <a:cs typeface="Times New Roman" pitchFamily="18" charset="0"/>
                        </a:rPr>
                        <a:t>3.7E-4</a:t>
                      </a:r>
                      <a:endParaRPr kumimoji="0" lang="de-DE" sz="1800" b="1" i="0" u="none" strike="noStrike" cap="none" normalizeH="0" baseline="0" smtClean="0">
                        <a:ln>
                          <a:noFill/>
                        </a:ln>
                        <a:solidFill>
                          <a:srgbClr val="0000FF"/>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1800" b="1" i="0" u="none" strike="noStrike" cap="none" normalizeH="0" baseline="0" dirty="0" smtClean="0">
                          <a:ln>
                            <a:noFill/>
                          </a:ln>
                          <a:solidFill>
                            <a:srgbClr val="0000FF"/>
                          </a:solidFill>
                          <a:effectLst/>
                          <a:latin typeface="Times New Roman" pitchFamily="18" charset="0"/>
                          <a:cs typeface="Times New Roman" pitchFamily="18" charset="0"/>
                        </a:rPr>
                        <a:t>5.4E-4</a:t>
                      </a:r>
                      <a:endParaRPr kumimoji="0" lang="de-DE" sz="1800" b="1" i="0" u="none" strike="noStrike" cap="none" normalizeH="0" baseline="0" dirty="0" smtClean="0">
                        <a:ln>
                          <a:noFill/>
                        </a:ln>
                        <a:solidFill>
                          <a:srgbClr val="0000FF"/>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1800" b="1" i="0" u="none" strike="noStrike" cap="none" normalizeH="0" baseline="0" dirty="0" smtClean="0">
                          <a:ln>
                            <a:noFill/>
                          </a:ln>
                          <a:solidFill>
                            <a:srgbClr val="0000FF"/>
                          </a:solidFill>
                          <a:effectLst/>
                          <a:latin typeface="Times New Roman" pitchFamily="18" charset="0"/>
                          <a:cs typeface="Times New Roman" pitchFamily="18" charset="0"/>
                        </a:rPr>
                        <a:t>6.1E-4</a:t>
                      </a:r>
                      <a:endParaRPr kumimoji="0" lang="de-DE" sz="1800" b="1" i="0" u="none" strike="noStrike" cap="none" normalizeH="0" baseline="0" dirty="0" smtClean="0">
                        <a:ln>
                          <a:noFill/>
                        </a:ln>
                        <a:solidFill>
                          <a:srgbClr val="0000FF"/>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1800" b="1" i="0" u="none" strike="noStrike" cap="none" normalizeH="0" baseline="0" dirty="0" smtClean="0">
                          <a:ln>
                            <a:noFill/>
                          </a:ln>
                          <a:solidFill>
                            <a:srgbClr val="0000FF"/>
                          </a:solidFill>
                          <a:effectLst/>
                          <a:latin typeface="Times New Roman" pitchFamily="18" charset="0"/>
                          <a:cs typeface="Times New Roman" pitchFamily="18" charset="0"/>
                        </a:rPr>
                        <a:t>6.7E-4</a:t>
                      </a:r>
                      <a:endParaRPr kumimoji="0" lang="de-DE" sz="1800" b="1" i="0" u="none" strike="noStrike" cap="none" normalizeH="0" baseline="0" dirty="0" smtClean="0">
                        <a:ln>
                          <a:noFill/>
                        </a:ln>
                        <a:solidFill>
                          <a:srgbClr val="0000FF"/>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1800" b="1" i="0" u="none" strike="noStrike" cap="none" normalizeH="0" baseline="0" smtClean="0">
                          <a:ln>
                            <a:noFill/>
                          </a:ln>
                          <a:solidFill>
                            <a:srgbClr val="0000FF"/>
                          </a:solidFill>
                          <a:effectLst/>
                          <a:latin typeface="Times New Roman" pitchFamily="18" charset="0"/>
                          <a:cs typeface="Times New Roman" pitchFamily="18" charset="0"/>
                        </a:rPr>
                        <a:t>7.3E-4</a:t>
                      </a:r>
                      <a:endParaRPr kumimoji="0" lang="de-DE" sz="1800" b="1" i="0" u="none" strike="noStrike" cap="none" normalizeH="0" baseline="0" smtClean="0">
                        <a:ln>
                          <a:noFill/>
                        </a:ln>
                        <a:solidFill>
                          <a:srgbClr val="0000FF"/>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1800" b="1" i="0" u="none" strike="noStrike" cap="none" normalizeH="0" baseline="0" smtClean="0">
                          <a:ln>
                            <a:noFill/>
                          </a:ln>
                          <a:solidFill>
                            <a:srgbClr val="0000FF"/>
                          </a:solidFill>
                          <a:effectLst/>
                          <a:latin typeface="Times New Roman" pitchFamily="18" charset="0"/>
                          <a:cs typeface="Times New Roman" pitchFamily="18" charset="0"/>
                        </a:rPr>
                        <a:t>7.8E-4</a:t>
                      </a:r>
                      <a:endParaRPr kumimoji="0" lang="de-DE" sz="1800" b="1" i="0" u="none" strike="noStrike" cap="none" normalizeH="0" baseline="0" smtClean="0">
                        <a:ln>
                          <a:noFill/>
                        </a:ln>
                        <a:solidFill>
                          <a:srgbClr val="0000FF"/>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1800" b="1" i="0" u="none" strike="noStrike" cap="none" normalizeH="0" baseline="0" dirty="0" smtClean="0">
                          <a:ln>
                            <a:noFill/>
                          </a:ln>
                          <a:solidFill>
                            <a:srgbClr val="0000FF"/>
                          </a:solidFill>
                          <a:effectLst/>
                          <a:latin typeface="Times New Roman" pitchFamily="18" charset="0"/>
                          <a:cs typeface="Times New Roman" pitchFamily="18" charset="0"/>
                        </a:rPr>
                        <a:t>8.3E-4</a:t>
                      </a:r>
                      <a:endParaRPr kumimoji="0" lang="de-DE" sz="1800" b="1" i="0" u="none" strike="noStrike" cap="none" normalizeH="0" baseline="0" dirty="0" smtClean="0">
                        <a:ln>
                          <a:noFill/>
                        </a:ln>
                        <a:solidFill>
                          <a:srgbClr val="0000FF"/>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1800" b="1" i="0" u="none" strike="noStrike" cap="none" normalizeH="0" baseline="0" dirty="0" smtClean="0">
                          <a:ln>
                            <a:noFill/>
                          </a:ln>
                          <a:solidFill>
                            <a:srgbClr val="0000FF"/>
                          </a:solidFill>
                          <a:effectLst/>
                          <a:latin typeface="Times New Roman" pitchFamily="18" charset="0"/>
                          <a:cs typeface="Times New Roman" pitchFamily="18" charset="0"/>
                        </a:rPr>
                        <a:t>8.8E-4</a:t>
                      </a:r>
                      <a:endParaRPr kumimoji="0" lang="de-DE" sz="1800" b="1" i="0" u="none" strike="noStrike" cap="none" normalizeH="0" baseline="0" dirty="0" smtClean="0">
                        <a:ln>
                          <a:noFill/>
                        </a:ln>
                        <a:solidFill>
                          <a:srgbClr val="0000FF"/>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6176" name="Text Box 216"/>
          <p:cNvSpPr txBox="1">
            <a:spLocks noChangeArrowheads="1"/>
          </p:cNvSpPr>
          <p:nvPr/>
        </p:nvSpPr>
        <p:spPr bwMode="auto">
          <a:xfrm>
            <a:off x="82550" y="4964113"/>
            <a:ext cx="7600950" cy="369887"/>
          </a:xfrm>
          <a:prstGeom prst="rect">
            <a:avLst/>
          </a:prstGeom>
          <a:noFill/>
          <a:ln w="9525">
            <a:noFill/>
            <a:miter lim="800000"/>
            <a:headEnd/>
            <a:tailEnd/>
          </a:ln>
        </p:spPr>
        <p:txBody>
          <a:bodyPr>
            <a:spAutoFit/>
          </a:bodyPr>
          <a:lstStyle/>
          <a:p>
            <a:r>
              <a:rPr lang="en-US" sz="1800" b="1" i="1">
                <a:latin typeface="Times New Roman" pitchFamily="18" charset="0"/>
                <a:cs typeface="Times New Roman" pitchFamily="18" charset="0"/>
              </a:rPr>
              <a:t>Geometrical contribution to the resolution function for sample of</a:t>
            </a:r>
            <a:r>
              <a:rPr lang="de-DE" sz="1800" b="1">
                <a:latin typeface="Times New Roman" pitchFamily="18" charset="0"/>
                <a:cs typeface="Times New Roman" pitchFamily="18" charset="0"/>
              </a:rPr>
              <a:t> 5x5x5</a:t>
            </a:r>
            <a:r>
              <a:rPr lang="de-DE" sz="1800" b="1" i="1">
                <a:latin typeface="Times New Roman" pitchFamily="18" charset="0"/>
                <a:cs typeface="Times New Roman" pitchFamily="18" charset="0"/>
              </a:rPr>
              <a:t> mm</a:t>
            </a:r>
            <a:r>
              <a:rPr lang="de-DE" sz="1800" b="1" baseline="18000">
                <a:latin typeface="Times New Roman" pitchFamily="18" charset="0"/>
                <a:cs typeface="Times New Roman" pitchFamily="18" charset="0"/>
              </a:rPr>
              <a:t>3</a:t>
            </a:r>
            <a:r>
              <a:rPr lang="de-DE" sz="1800" b="1">
                <a:latin typeface="Times New Roman" pitchFamily="18" charset="0"/>
                <a:cs typeface="Times New Roman" pitchFamily="18" charset="0"/>
              </a:rPr>
              <a:t> </a:t>
            </a:r>
          </a:p>
        </p:txBody>
      </p:sp>
      <p:sp>
        <p:nvSpPr>
          <p:cNvPr id="6177" name="TextBox 4"/>
          <p:cNvSpPr txBox="1">
            <a:spLocks noChangeArrowheads="1"/>
          </p:cNvSpPr>
          <p:nvPr/>
        </p:nvSpPr>
        <p:spPr bwMode="auto">
          <a:xfrm>
            <a:off x="7236296" y="1124744"/>
            <a:ext cx="1806905" cy="2015936"/>
          </a:xfrm>
          <a:prstGeom prst="rect">
            <a:avLst/>
          </a:prstGeom>
          <a:solidFill>
            <a:srgbClr val="FFFF99">
              <a:alpha val="50195"/>
            </a:srgbClr>
          </a:solidFill>
          <a:ln w="9525">
            <a:noFill/>
            <a:miter lim="800000"/>
            <a:headEnd/>
            <a:tailEnd/>
          </a:ln>
        </p:spPr>
        <p:txBody>
          <a:bodyPr wrap="none">
            <a:spAutoFit/>
          </a:bodyPr>
          <a:lstStyle/>
          <a:p>
            <a:pPr>
              <a:lnSpc>
                <a:spcPts val="3000"/>
              </a:lnSpc>
            </a:pPr>
            <a:r>
              <a:rPr lang="el-GR" b="1" dirty="0">
                <a:latin typeface="Times New Roman" pitchFamily="18" charset="0"/>
                <a:cs typeface="Times New Roman" pitchFamily="18" charset="0"/>
              </a:rPr>
              <a:t>Ω</a:t>
            </a:r>
            <a:r>
              <a:rPr lang="en-US" b="1" dirty="0">
                <a:latin typeface="Times New Roman" pitchFamily="18" charset="0"/>
                <a:cs typeface="Times New Roman" pitchFamily="18" charset="0"/>
              </a:rPr>
              <a:t> = 1.5 </a:t>
            </a:r>
            <a:r>
              <a:rPr lang="en-US" b="1" dirty="0" err="1">
                <a:latin typeface="Times New Roman" pitchFamily="18" charset="0"/>
                <a:cs typeface="Times New Roman" pitchFamily="18" charset="0"/>
              </a:rPr>
              <a:t>Sr</a:t>
            </a:r>
            <a:endParaRPr lang="en-US" b="1" dirty="0">
              <a:latin typeface="Times New Roman" pitchFamily="18" charset="0"/>
              <a:cs typeface="Times New Roman" pitchFamily="18" charset="0"/>
            </a:endParaRPr>
          </a:p>
          <a:p>
            <a:pPr>
              <a:lnSpc>
                <a:spcPts val="3000"/>
              </a:lnSpc>
            </a:pPr>
            <a:r>
              <a:rPr lang="en-US" b="1" dirty="0">
                <a:latin typeface="Times New Roman" pitchFamily="18" charset="0"/>
                <a:cs typeface="Times New Roman" pitchFamily="18" charset="0"/>
              </a:rPr>
              <a:t>S = 13.5 m</a:t>
            </a:r>
            <a:r>
              <a:rPr lang="en-US" b="1" baseline="30000" dirty="0">
                <a:latin typeface="Times New Roman" pitchFamily="18" charset="0"/>
                <a:cs typeface="Times New Roman" pitchFamily="18" charset="0"/>
              </a:rPr>
              <a:t>2</a:t>
            </a:r>
          </a:p>
          <a:p>
            <a:pPr>
              <a:lnSpc>
                <a:spcPts val="3000"/>
              </a:lnSpc>
            </a:pPr>
            <a:r>
              <a:rPr lang="en-US" b="1" dirty="0">
                <a:latin typeface="Times New Roman" pitchFamily="18" charset="0"/>
                <a:cs typeface="Times New Roman" pitchFamily="18" charset="0"/>
              </a:rPr>
              <a:t>≈190 elements</a:t>
            </a:r>
          </a:p>
          <a:p>
            <a:pPr>
              <a:lnSpc>
                <a:spcPts val="3000"/>
              </a:lnSpc>
            </a:pPr>
            <a:r>
              <a:rPr lang="en-US" b="1" dirty="0" err="1">
                <a:latin typeface="Times New Roman" pitchFamily="18" charset="0"/>
                <a:cs typeface="Times New Roman" pitchFamily="18" charset="0"/>
              </a:rPr>
              <a:t>R</a:t>
            </a:r>
            <a:r>
              <a:rPr lang="en-US" b="1" baseline="-25000" dirty="0" err="1">
                <a:latin typeface="Times New Roman" pitchFamily="18" charset="0"/>
                <a:cs typeface="Times New Roman" pitchFamily="18" charset="0"/>
              </a:rPr>
              <a:t>g</a:t>
            </a:r>
            <a:r>
              <a:rPr lang="en-US" b="1" dirty="0">
                <a:latin typeface="Times New Roman" pitchFamily="18" charset="0"/>
                <a:cs typeface="Times New Roman" pitchFamily="18" charset="0"/>
              </a:rPr>
              <a:t>: from  0.0004</a:t>
            </a:r>
          </a:p>
          <a:p>
            <a:pPr>
              <a:lnSpc>
                <a:spcPts val="3000"/>
              </a:lnSpc>
            </a:pPr>
            <a:r>
              <a:rPr lang="en-US" b="1" dirty="0">
                <a:latin typeface="Times New Roman" pitchFamily="18" charset="0"/>
                <a:cs typeface="Times New Roman" pitchFamily="18" charset="0"/>
              </a:rPr>
              <a:t>       to       0.0009</a:t>
            </a:r>
            <a:endParaRPr lang="ru-RU" b="1" dirty="0">
              <a:latin typeface="Times New Roman" pitchFamily="18" charset="0"/>
              <a:cs typeface="Times New Roman" pitchFamily="18" charset="0"/>
            </a:endParaRPr>
          </a:p>
        </p:txBody>
      </p:sp>
      <p:sp>
        <p:nvSpPr>
          <p:cNvPr id="6" name="Rectangle 3"/>
          <p:cNvSpPr>
            <a:spLocks noChangeArrowheads="1"/>
          </p:cNvSpPr>
          <p:nvPr/>
        </p:nvSpPr>
        <p:spPr bwMode="auto">
          <a:xfrm>
            <a:off x="127000" y="228600"/>
            <a:ext cx="5378450" cy="784225"/>
          </a:xfrm>
          <a:prstGeom prst="rect">
            <a:avLst/>
          </a:prstGeom>
          <a:solidFill>
            <a:srgbClr val="C9DDF1">
              <a:alpha val="50980"/>
            </a:srgbClr>
          </a:solidFill>
          <a:ln w="9525">
            <a:noFill/>
            <a:miter lim="800000"/>
            <a:headEnd/>
            <a:tailEnd/>
          </a:ln>
          <a:effectLst/>
        </p:spPr>
        <p:txBody>
          <a:bodyPr bIns="0" anchor="ctr">
            <a:spAutoFit/>
          </a:bodyPr>
          <a:lstStyle/>
          <a:p>
            <a:pPr algn="ctr" fontAlgn="auto">
              <a:spcBef>
                <a:spcPts val="0"/>
              </a:spcBef>
              <a:spcAft>
                <a:spcPts val="0"/>
              </a:spcAft>
              <a:defRPr/>
            </a:pPr>
            <a:r>
              <a:rPr lang="en-US" sz="2400" b="1" dirty="0">
                <a:latin typeface="Candara" pitchFamily="34" charset="0"/>
                <a:cs typeface="Times New Roman" pitchFamily="18" charset="0"/>
              </a:rPr>
              <a:t>New Back Scattering Detector </a:t>
            </a:r>
            <a:r>
              <a:rPr lang="en-US" sz="2400" b="1" dirty="0" err="1">
                <a:latin typeface="Candara" pitchFamily="34" charset="0"/>
                <a:cs typeface="Times New Roman" pitchFamily="18" charset="0"/>
              </a:rPr>
              <a:t>ZnS</a:t>
            </a:r>
            <a:r>
              <a:rPr lang="en-US" sz="2400" b="1" dirty="0">
                <a:latin typeface="Candara" pitchFamily="34" charset="0"/>
                <a:cs typeface="Times New Roman" pitchFamily="18" charset="0"/>
              </a:rPr>
              <a:t>(Ag)/</a:t>
            </a:r>
            <a:r>
              <a:rPr lang="en-US" sz="2400" b="1" baseline="30000" dirty="0">
                <a:latin typeface="Candara" pitchFamily="34" charset="0"/>
                <a:cs typeface="Times New Roman" pitchFamily="18" charset="0"/>
              </a:rPr>
              <a:t>6</a:t>
            </a:r>
            <a:r>
              <a:rPr lang="en-US" sz="2400" b="1" dirty="0">
                <a:latin typeface="Candara" pitchFamily="34" charset="0"/>
                <a:cs typeface="Times New Roman" pitchFamily="18" charset="0"/>
              </a:rPr>
              <a:t>LiF</a:t>
            </a:r>
          </a:p>
        </p:txBody>
      </p:sp>
      <p:grpSp>
        <p:nvGrpSpPr>
          <p:cNvPr id="2" name="Group 6"/>
          <p:cNvGrpSpPr>
            <a:grpSpLocks/>
          </p:cNvGrpSpPr>
          <p:nvPr/>
        </p:nvGrpSpPr>
        <p:grpSpPr bwMode="auto">
          <a:xfrm>
            <a:off x="393700" y="1117600"/>
            <a:ext cx="6311900" cy="3484563"/>
            <a:chOff x="80" y="536"/>
            <a:chExt cx="4372" cy="2484"/>
          </a:xfrm>
        </p:grpSpPr>
        <p:graphicFrame>
          <p:nvGraphicFramePr>
            <p:cNvPr id="6146" name="Object 5"/>
            <p:cNvGraphicFramePr>
              <a:graphicFrameLocks noChangeAspect="1"/>
            </p:cNvGraphicFramePr>
            <p:nvPr/>
          </p:nvGraphicFramePr>
          <p:xfrm>
            <a:off x="80" y="536"/>
            <a:ext cx="4372" cy="2484"/>
          </p:xfrm>
          <a:graphic>
            <a:graphicData uri="http://schemas.openxmlformats.org/presentationml/2006/ole">
              <mc:AlternateContent xmlns:mc="http://schemas.openxmlformats.org/markup-compatibility/2006">
                <mc:Choice xmlns:v="urn:schemas-microsoft-com:vml" Requires="v">
                  <p:oleObj spid="_x0000_s2105" name="TurboCAD-Zeichnung" r:id="rId4" imgW="6943725" imgH="3943350" progId="">
                    <p:embed/>
                  </p:oleObj>
                </mc:Choice>
                <mc:Fallback>
                  <p:oleObj name="TurboCAD-Zeichnung" r:id="rId4" imgW="6943725" imgH="3943350" progId="">
                    <p:embed/>
                    <p:pic>
                      <p:nvPicPr>
                        <p:cNvPr id="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 y="536"/>
                          <a:ext cx="4372" cy="24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219" name="Text Box 5"/>
            <p:cNvSpPr txBox="1">
              <a:spLocks noChangeArrowheads="1"/>
            </p:cNvSpPr>
            <p:nvPr/>
          </p:nvSpPr>
          <p:spPr bwMode="auto">
            <a:xfrm>
              <a:off x="1712" y="2491"/>
              <a:ext cx="260" cy="263"/>
            </a:xfrm>
            <a:prstGeom prst="rect">
              <a:avLst/>
            </a:prstGeom>
            <a:noFill/>
            <a:ln w="9525">
              <a:noFill/>
              <a:miter lim="800000"/>
              <a:headEnd/>
              <a:tailEnd/>
            </a:ln>
          </p:spPr>
          <p:txBody>
            <a:bodyPr wrap="none">
              <a:spAutoFit/>
            </a:bodyPr>
            <a:lstStyle/>
            <a:p>
              <a:r>
                <a:rPr lang="de-DE" b="1">
                  <a:latin typeface="Times New Roman" pitchFamily="18" charset="0"/>
                  <a:cs typeface="Times New Roman" pitchFamily="18" charset="0"/>
                  <a:sym typeface="Symbol" pitchFamily="18" charset="2"/>
                </a:rPr>
                <a:t></a:t>
              </a:r>
            </a:p>
          </p:txBody>
        </p:sp>
      </p:grpSp>
      <p:grpSp>
        <p:nvGrpSpPr>
          <p:cNvPr id="3" name="Group 1539"/>
          <p:cNvGrpSpPr>
            <a:grpSpLocks/>
          </p:cNvGrpSpPr>
          <p:nvPr/>
        </p:nvGrpSpPr>
        <p:grpSpPr bwMode="auto">
          <a:xfrm>
            <a:off x="7683500" y="3322638"/>
            <a:ext cx="1328738" cy="3351212"/>
            <a:chOff x="4361" y="702"/>
            <a:chExt cx="837" cy="2111"/>
          </a:xfrm>
        </p:grpSpPr>
        <p:sp>
          <p:nvSpPr>
            <p:cNvPr id="6182" name="Rectangle 85"/>
            <p:cNvSpPr>
              <a:spLocks noChangeArrowheads="1"/>
            </p:cNvSpPr>
            <p:nvPr/>
          </p:nvSpPr>
          <p:spPr bwMode="auto">
            <a:xfrm>
              <a:off x="4772" y="2622"/>
              <a:ext cx="426" cy="191"/>
            </a:xfrm>
            <a:prstGeom prst="rect">
              <a:avLst/>
            </a:prstGeom>
            <a:noFill/>
            <a:ln w="9525">
              <a:noFill/>
              <a:miter lim="800000"/>
              <a:headEnd/>
              <a:tailEnd/>
            </a:ln>
          </p:spPr>
          <p:txBody>
            <a:bodyPr/>
            <a:lstStyle/>
            <a:p>
              <a:r>
                <a:rPr lang="de-DE" sz="1400" b="1">
                  <a:latin typeface="Times New Roman" pitchFamily="18" charset="0"/>
                  <a:cs typeface="Times New Roman" pitchFamily="18" charset="0"/>
                </a:rPr>
                <a:t>1.813</a:t>
              </a:r>
              <a:endParaRPr lang="de-DE" b="1">
                <a:latin typeface="Times New Roman" pitchFamily="18" charset="0"/>
                <a:cs typeface="Times New Roman" pitchFamily="18" charset="0"/>
              </a:endParaRPr>
            </a:p>
          </p:txBody>
        </p:sp>
        <p:sp>
          <p:nvSpPr>
            <p:cNvPr id="6183" name="Rectangle 84"/>
            <p:cNvSpPr>
              <a:spLocks noChangeArrowheads="1"/>
            </p:cNvSpPr>
            <p:nvPr/>
          </p:nvSpPr>
          <p:spPr bwMode="auto">
            <a:xfrm>
              <a:off x="4361" y="2622"/>
              <a:ext cx="411" cy="191"/>
            </a:xfrm>
            <a:prstGeom prst="rect">
              <a:avLst/>
            </a:prstGeom>
            <a:noFill/>
            <a:ln w="9525">
              <a:noFill/>
              <a:miter lim="800000"/>
              <a:headEnd/>
              <a:tailEnd/>
            </a:ln>
          </p:spPr>
          <p:txBody>
            <a:bodyPr/>
            <a:lstStyle/>
            <a:p>
              <a:pPr algn="ctr"/>
              <a:r>
                <a:rPr lang="de-DE" sz="1400" b="1">
                  <a:latin typeface="Times New Roman" pitchFamily="18" charset="0"/>
                  <a:cs typeface="Times New Roman" pitchFamily="18" charset="0"/>
                  <a:sym typeface="Symbol" pitchFamily="18" charset="2"/>
                </a:rPr>
                <a:t></a:t>
              </a:r>
            </a:p>
          </p:txBody>
        </p:sp>
        <p:sp>
          <p:nvSpPr>
            <p:cNvPr id="6184" name="Rectangle 83"/>
            <p:cNvSpPr>
              <a:spLocks noChangeArrowheads="1"/>
            </p:cNvSpPr>
            <p:nvPr/>
          </p:nvSpPr>
          <p:spPr bwMode="auto">
            <a:xfrm>
              <a:off x="4772" y="2430"/>
              <a:ext cx="426" cy="192"/>
            </a:xfrm>
            <a:prstGeom prst="rect">
              <a:avLst/>
            </a:prstGeom>
            <a:noFill/>
            <a:ln w="9525">
              <a:noFill/>
              <a:miter lim="800000"/>
              <a:headEnd/>
              <a:tailEnd/>
            </a:ln>
          </p:spPr>
          <p:txBody>
            <a:bodyPr/>
            <a:lstStyle/>
            <a:p>
              <a:r>
                <a:rPr lang="de-DE" sz="1400" b="1">
                  <a:latin typeface="Times New Roman" pitchFamily="18" charset="0"/>
                  <a:cs typeface="Times New Roman" pitchFamily="18" charset="0"/>
                </a:rPr>
                <a:t>0.221</a:t>
              </a:r>
              <a:endParaRPr lang="de-DE" b="1">
                <a:latin typeface="Times New Roman" pitchFamily="18" charset="0"/>
                <a:cs typeface="Times New Roman" pitchFamily="18" charset="0"/>
              </a:endParaRPr>
            </a:p>
          </p:txBody>
        </p:sp>
        <p:sp>
          <p:nvSpPr>
            <p:cNvPr id="6185" name="Rectangle 82"/>
            <p:cNvSpPr>
              <a:spLocks noChangeArrowheads="1"/>
            </p:cNvSpPr>
            <p:nvPr/>
          </p:nvSpPr>
          <p:spPr bwMode="auto">
            <a:xfrm>
              <a:off x="4361" y="2430"/>
              <a:ext cx="411" cy="192"/>
            </a:xfrm>
            <a:prstGeom prst="rect">
              <a:avLst/>
            </a:prstGeom>
            <a:noFill/>
            <a:ln w="9525">
              <a:noFill/>
              <a:miter lim="800000"/>
              <a:headEnd/>
              <a:tailEnd/>
            </a:ln>
          </p:spPr>
          <p:txBody>
            <a:bodyPr/>
            <a:lstStyle/>
            <a:p>
              <a:pPr algn="ctr"/>
              <a:r>
                <a:rPr lang="de-DE" sz="1400" b="1">
                  <a:latin typeface="Times New Roman" pitchFamily="18" charset="0"/>
                  <a:cs typeface="Times New Roman" pitchFamily="18" charset="0"/>
                </a:rPr>
                <a:t>8</a:t>
              </a:r>
              <a:endParaRPr lang="de-DE" b="1">
                <a:latin typeface="Times New Roman" pitchFamily="18" charset="0"/>
                <a:cs typeface="Times New Roman" pitchFamily="18" charset="0"/>
              </a:endParaRPr>
            </a:p>
          </p:txBody>
        </p:sp>
        <p:sp>
          <p:nvSpPr>
            <p:cNvPr id="6186" name="Rectangle 81"/>
            <p:cNvSpPr>
              <a:spLocks noChangeArrowheads="1"/>
            </p:cNvSpPr>
            <p:nvPr/>
          </p:nvSpPr>
          <p:spPr bwMode="auto">
            <a:xfrm>
              <a:off x="4772" y="2238"/>
              <a:ext cx="426" cy="192"/>
            </a:xfrm>
            <a:prstGeom prst="rect">
              <a:avLst/>
            </a:prstGeom>
            <a:noFill/>
            <a:ln w="9525">
              <a:noFill/>
              <a:miter lim="800000"/>
              <a:headEnd/>
              <a:tailEnd/>
            </a:ln>
          </p:spPr>
          <p:txBody>
            <a:bodyPr/>
            <a:lstStyle/>
            <a:p>
              <a:r>
                <a:rPr lang="de-DE" sz="1400" b="1">
                  <a:latin typeface="Times New Roman" pitchFamily="18" charset="0"/>
                  <a:cs typeface="Times New Roman" pitchFamily="18" charset="0"/>
                </a:rPr>
                <a:t>0.202</a:t>
              </a:r>
              <a:endParaRPr lang="de-DE" b="1">
                <a:latin typeface="Times New Roman" pitchFamily="18" charset="0"/>
                <a:cs typeface="Times New Roman" pitchFamily="18" charset="0"/>
              </a:endParaRPr>
            </a:p>
          </p:txBody>
        </p:sp>
        <p:sp>
          <p:nvSpPr>
            <p:cNvPr id="6187" name="Rectangle 80"/>
            <p:cNvSpPr>
              <a:spLocks noChangeArrowheads="1"/>
            </p:cNvSpPr>
            <p:nvPr/>
          </p:nvSpPr>
          <p:spPr bwMode="auto">
            <a:xfrm>
              <a:off x="4361" y="2238"/>
              <a:ext cx="411" cy="192"/>
            </a:xfrm>
            <a:prstGeom prst="rect">
              <a:avLst/>
            </a:prstGeom>
            <a:noFill/>
            <a:ln w="9525">
              <a:noFill/>
              <a:miter lim="800000"/>
              <a:headEnd/>
              <a:tailEnd/>
            </a:ln>
          </p:spPr>
          <p:txBody>
            <a:bodyPr/>
            <a:lstStyle/>
            <a:p>
              <a:pPr algn="ctr"/>
              <a:r>
                <a:rPr lang="de-DE" sz="1400" b="1">
                  <a:latin typeface="Times New Roman" pitchFamily="18" charset="0"/>
                  <a:cs typeface="Times New Roman" pitchFamily="18" charset="0"/>
                </a:rPr>
                <a:t>7</a:t>
              </a:r>
              <a:endParaRPr lang="de-DE" b="1">
                <a:latin typeface="Times New Roman" pitchFamily="18" charset="0"/>
                <a:cs typeface="Times New Roman" pitchFamily="18" charset="0"/>
              </a:endParaRPr>
            </a:p>
          </p:txBody>
        </p:sp>
        <p:sp>
          <p:nvSpPr>
            <p:cNvPr id="6188" name="Rectangle 79"/>
            <p:cNvSpPr>
              <a:spLocks noChangeArrowheads="1"/>
            </p:cNvSpPr>
            <p:nvPr/>
          </p:nvSpPr>
          <p:spPr bwMode="auto">
            <a:xfrm>
              <a:off x="4772" y="2046"/>
              <a:ext cx="426" cy="192"/>
            </a:xfrm>
            <a:prstGeom prst="rect">
              <a:avLst/>
            </a:prstGeom>
            <a:noFill/>
            <a:ln w="9525">
              <a:noFill/>
              <a:miter lim="800000"/>
              <a:headEnd/>
              <a:tailEnd/>
            </a:ln>
          </p:spPr>
          <p:txBody>
            <a:bodyPr/>
            <a:lstStyle/>
            <a:p>
              <a:r>
                <a:rPr lang="de-DE" sz="1400" b="1">
                  <a:latin typeface="Times New Roman" pitchFamily="18" charset="0"/>
                  <a:cs typeface="Times New Roman" pitchFamily="18" charset="0"/>
                </a:rPr>
                <a:t>0.252</a:t>
              </a:r>
              <a:endParaRPr lang="de-DE" b="1">
                <a:latin typeface="Times New Roman" pitchFamily="18" charset="0"/>
                <a:cs typeface="Times New Roman" pitchFamily="18" charset="0"/>
              </a:endParaRPr>
            </a:p>
          </p:txBody>
        </p:sp>
        <p:sp>
          <p:nvSpPr>
            <p:cNvPr id="6189" name="Rectangle 78"/>
            <p:cNvSpPr>
              <a:spLocks noChangeArrowheads="1"/>
            </p:cNvSpPr>
            <p:nvPr/>
          </p:nvSpPr>
          <p:spPr bwMode="auto">
            <a:xfrm>
              <a:off x="4361" y="2046"/>
              <a:ext cx="411" cy="192"/>
            </a:xfrm>
            <a:prstGeom prst="rect">
              <a:avLst/>
            </a:prstGeom>
            <a:noFill/>
            <a:ln w="9525">
              <a:noFill/>
              <a:miter lim="800000"/>
              <a:headEnd/>
              <a:tailEnd/>
            </a:ln>
          </p:spPr>
          <p:txBody>
            <a:bodyPr/>
            <a:lstStyle/>
            <a:p>
              <a:pPr algn="ctr"/>
              <a:r>
                <a:rPr lang="de-DE" sz="1400" b="1">
                  <a:latin typeface="Times New Roman" pitchFamily="18" charset="0"/>
                  <a:cs typeface="Times New Roman" pitchFamily="18" charset="0"/>
                </a:rPr>
                <a:t>6</a:t>
              </a:r>
              <a:endParaRPr lang="de-DE" b="1">
                <a:latin typeface="Times New Roman" pitchFamily="18" charset="0"/>
                <a:cs typeface="Times New Roman" pitchFamily="18" charset="0"/>
              </a:endParaRPr>
            </a:p>
          </p:txBody>
        </p:sp>
        <p:sp>
          <p:nvSpPr>
            <p:cNvPr id="6190" name="Rectangle 77"/>
            <p:cNvSpPr>
              <a:spLocks noChangeArrowheads="1"/>
            </p:cNvSpPr>
            <p:nvPr/>
          </p:nvSpPr>
          <p:spPr bwMode="auto">
            <a:xfrm>
              <a:off x="4772" y="1854"/>
              <a:ext cx="426" cy="192"/>
            </a:xfrm>
            <a:prstGeom prst="rect">
              <a:avLst/>
            </a:prstGeom>
            <a:noFill/>
            <a:ln w="9525">
              <a:noFill/>
              <a:miter lim="800000"/>
              <a:headEnd/>
              <a:tailEnd/>
            </a:ln>
          </p:spPr>
          <p:txBody>
            <a:bodyPr/>
            <a:lstStyle/>
            <a:p>
              <a:r>
                <a:rPr lang="de-DE" sz="1400" b="1">
                  <a:latin typeface="Times New Roman" pitchFamily="18" charset="0"/>
                  <a:cs typeface="Times New Roman" pitchFamily="18" charset="0"/>
                </a:rPr>
                <a:t>0.237</a:t>
              </a:r>
              <a:endParaRPr lang="de-DE" b="1">
                <a:latin typeface="Times New Roman" pitchFamily="18" charset="0"/>
                <a:cs typeface="Times New Roman" pitchFamily="18" charset="0"/>
              </a:endParaRPr>
            </a:p>
          </p:txBody>
        </p:sp>
        <p:sp>
          <p:nvSpPr>
            <p:cNvPr id="6191" name="Rectangle 76"/>
            <p:cNvSpPr>
              <a:spLocks noChangeArrowheads="1"/>
            </p:cNvSpPr>
            <p:nvPr/>
          </p:nvSpPr>
          <p:spPr bwMode="auto">
            <a:xfrm>
              <a:off x="4361" y="1854"/>
              <a:ext cx="411" cy="192"/>
            </a:xfrm>
            <a:prstGeom prst="rect">
              <a:avLst/>
            </a:prstGeom>
            <a:noFill/>
            <a:ln w="9525">
              <a:noFill/>
              <a:miter lim="800000"/>
              <a:headEnd/>
              <a:tailEnd/>
            </a:ln>
          </p:spPr>
          <p:txBody>
            <a:bodyPr/>
            <a:lstStyle/>
            <a:p>
              <a:pPr algn="ctr"/>
              <a:r>
                <a:rPr lang="de-DE" sz="1400" b="1">
                  <a:latin typeface="Times New Roman" pitchFamily="18" charset="0"/>
                  <a:cs typeface="Times New Roman" pitchFamily="18" charset="0"/>
                </a:rPr>
                <a:t>5</a:t>
              </a:r>
              <a:endParaRPr lang="de-DE" b="1">
                <a:latin typeface="Times New Roman" pitchFamily="18" charset="0"/>
                <a:cs typeface="Times New Roman" pitchFamily="18" charset="0"/>
              </a:endParaRPr>
            </a:p>
          </p:txBody>
        </p:sp>
        <p:sp>
          <p:nvSpPr>
            <p:cNvPr id="6192" name="Rectangle 75"/>
            <p:cNvSpPr>
              <a:spLocks noChangeArrowheads="1"/>
            </p:cNvSpPr>
            <p:nvPr/>
          </p:nvSpPr>
          <p:spPr bwMode="auto">
            <a:xfrm>
              <a:off x="4772" y="1662"/>
              <a:ext cx="426" cy="192"/>
            </a:xfrm>
            <a:prstGeom prst="rect">
              <a:avLst/>
            </a:prstGeom>
            <a:noFill/>
            <a:ln w="9525">
              <a:noFill/>
              <a:miter lim="800000"/>
              <a:headEnd/>
              <a:tailEnd/>
            </a:ln>
          </p:spPr>
          <p:txBody>
            <a:bodyPr/>
            <a:lstStyle/>
            <a:p>
              <a:r>
                <a:rPr lang="de-DE" sz="1400" b="1">
                  <a:latin typeface="Times New Roman" pitchFamily="18" charset="0"/>
                  <a:cs typeface="Times New Roman" pitchFamily="18" charset="0"/>
                </a:rPr>
                <a:t>0.225</a:t>
              </a:r>
              <a:endParaRPr lang="de-DE" b="1">
                <a:latin typeface="Times New Roman" pitchFamily="18" charset="0"/>
                <a:cs typeface="Times New Roman" pitchFamily="18" charset="0"/>
              </a:endParaRPr>
            </a:p>
          </p:txBody>
        </p:sp>
        <p:sp>
          <p:nvSpPr>
            <p:cNvPr id="6193" name="Rectangle 74"/>
            <p:cNvSpPr>
              <a:spLocks noChangeArrowheads="1"/>
            </p:cNvSpPr>
            <p:nvPr/>
          </p:nvSpPr>
          <p:spPr bwMode="auto">
            <a:xfrm>
              <a:off x="4361" y="1662"/>
              <a:ext cx="411" cy="192"/>
            </a:xfrm>
            <a:prstGeom prst="rect">
              <a:avLst/>
            </a:prstGeom>
            <a:noFill/>
            <a:ln w="9525">
              <a:noFill/>
              <a:miter lim="800000"/>
              <a:headEnd/>
              <a:tailEnd/>
            </a:ln>
          </p:spPr>
          <p:txBody>
            <a:bodyPr/>
            <a:lstStyle/>
            <a:p>
              <a:pPr algn="ctr"/>
              <a:r>
                <a:rPr lang="de-DE" sz="1400" b="1">
                  <a:latin typeface="Times New Roman" pitchFamily="18" charset="0"/>
                  <a:cs typeface="Times New Roman" pitchFamily="18" charset="0"/>
                </a:rPr>
                <a:t>4</a:t>
              </a:r>
              <a:endParaRPr lang="de-DE" b="1">
                <a:latin typeface="Times New Roman" pitchFamily="18" charset="0"/>
                <a:cs typeface="Times New Roman" pitchFamily="18" charset="0"/>
              </a:endParaRPr>
            </a:p>
          </p:txBody>
        </p:sp>
        <p:sp>
          <p:nvSpPr>
            <p:cNvPr id="6194" name="Rectangle 73"/>
            <p:cNvSpPr>
              <a:spLocks noChangeArrowheads="1"/>
            </p:cNvSpPr>
            <p:nvPr/>
          </p:nvSpPr>
          <p:spPr bwMode="auto">
            <a:xfrm>
              <a:off x="4772" y="1470"/>
              <a:ext cx="426" cy="192"/>
            </a:xfrm>
            <a:prstGeom prst="rect">
              <a:avLst/>
            </a:prstGeom>
            <a:noFill/>
            <a:ln w="9525">
              <a:noFill/>
              <a:miter lim="800000"/>
              <a:headEnd/>
              <a:tailEnd/>
            </a:ln>
          </p:spPr>
          <p:txBody>
            <a:bodyPr/>
            <a:lstStyle/>
            <a:p>
              <a:r>
                <a:rPr lang="de-DE" sz="1400" b="1">
                  <a:latin typeface="Times New Roman" pitchFamily="18" charset="0"/>
                  <a:cs typeface="Times New Roman" pitchFamily="18" charset="0"/>
                </a:rPr>
                <a:t>0.216</a:t>
              </a:r>
              <a:endParaRPr lang="de-DE" b="1">
                <a:latin typeface="Times New Roman" pitchFamily="18" charset="0"/>
                <a:cs typeface="Times New Roman" pitchFamily="18" charset="0"/>
              </a:endParaRPr>
            </a:p>
          </p:txBody>
        </p:sp>
        <p:sp>
          <p:nvSpPr>
            <p:cNvPr id="6195" name="Rectangle 72"/>
            <p:cNvSpPr>
              <a:spLocks noChangeArrowheads="1"/>
            </p:cNvSpPr>
            <p:nvPr/>
          </p:nvSpPr>
          <p:spPr bwMode="auto">
            <a:xfrm>
              <a:off x="4361" y="1470"/>
              <a:ext cx="411" cy="192"/>
            </a:xfrm>
            <a:prstGeom prst="rect">
              <a:avLst/>
            </a:prstGeom>
            <a:noFill/>
            <a:ln w="9525">
              <a:noFill/>
              <a:miter lim="800000"/>
              <a:headEnd/>
              <a:tailEnd/>
            </a:ln>
          </p:spPr>
          <p:txBody>
            <a:bodyPr/>
            <a:lstStyle/>
            <a:p>
              <a:pPr algn="ctr"/>
              <a:r>
                <a:rPr lang="de-DE" sz="1400" b="1">
                  <a:latin typeface="Times New Roman" pitchFamily="18" charset="0"/>
                  <a:cs typeface="Times New Roman" pitchFamily="18" charset="0"/>
                </a:rPr>
                <a:t>3</a:t>
              </a:r>
              <a:endParaRPr lang="de-DE" b="1">
                <a:latin typeface="Times New Roman" pitchFamily="18" charset="0"/>
                <a:cs typeface="Times New Roman" pitchFamily="18" charset="0"/>
              </a:endParaRPr>
            </a:p>
          </p:txBody>
        </p:sp>
        <p:sp>
          <p:nvSpPr>
            <p:cNvPr id="6196" name="Rectangle 71"/>
            <p:cNvSpPr>
              <a:spLocks noChangeArrowheads="1"/>
            </p:cNvSpPr>
            <p:nvPr/>
          </p:nvSpPr>
          <p:spPr bwMode="auto">
            <a:xfrm>
              <a:off x="4772" y="1278"/>
              <a:ext cx="426" cy="192"/>
            </a:xfrm>
            <a:prstGeom prst="rect">
              <a:avLst/>
            </a:prstGeom>
            <a:noFill/>
            <a:ln w="9525">
              <a:noFill/>
              <a:miter lim="800000"/>
              <a:headEnd/>
              <a:tailEnd/>
            </a:ln>
          </p:spPr>
          <p:txBody>
            <a:bodyPr/>
            <a:lstStyle/>
            <a:p>
              <a:r>
                <a:rPr lang="de-DE" sz="1400" b="1">
                  <a:latin typeface="Times New Roman" pitchFamily="18" charset="0"/>
                  <a:cs typeface="Times New Roman" pitchFamily="18" charset="0"/>
                </a:rPr>
                <a:t>0.208</a:t>
              </a:r>
              <a:endParaRPr lang="de-DE" b="1">
                <a:latin typeface="Times New Roman" pitchFamily="18" charset="0"/>
                <a:cs typeface="Times New Roman" pitchFamily="18" charset="0"/>
              </a:endParaRPr>
            </a:p>
          </p:txBody>
        </p:sp>
        <p:sp>
          <p:nvSpPr>
            <p:cNvPr id="6197" name="Rectangle 70"/>
            <p:cNvSpPr>
              <a:spLocks noChangeArrowheads="1"/>
            </p:cNvSpPr>
            <p:nvPr/>
          </p:nvSpPr>
          <p:spPr bwMode="auto">
            <a:xfrm>
              <a:off x="4361" y="1278"/>
              <a:ext cx="411" cy="192"/>
            </a:xfrm>
            <a:prstGeom prst="rect">
              <a:avLst/>
            </a:prstGeom>
            <a:noFill/>
            <a:ln w="9525">
              <a:noFill/>
              <a:miter lim="800000"/>
              <a:headEnd/>
              <a:tailEnd/>
            </a:ln>
          </p:spPr>
          <p:txBody>
            <a:bodyPr/>
            <a:lstStyle/>
            <a:p>
              <a:pPr algn="ctr"/>
              <a:r>
                <a:rPr lang="de-DE" sz="1400" b="1">
                  <a:latin typeface="Times New Roman" pitchFamily="18" charset="0"/>
                  <a:cs typeface="Times New Roman" pitchFamily="18" charset="0"/>
                </a:rPr>
                <a:t>2</a:t>
              </a:r>
              <a:endParaRPr lang="de-DE" b="1">
                <a:latin typeface="Times New Roman" pitchFamily="18" charset="0"/>
                <a:cs typeface="Times New Roman" pitchFamily="18" charset="0"/>
              </a:endParaRPr>
            </a:p>
          </p:txBody>
        </p:sp>
        <p:sp>
          <p:nvSpPr>
            <p:cNvPr id="6198" name="Rectangle 69"/>
            <p:cNvSpPr>
              <a:spLocks noChangeArrowheads="1"/>
            </p:cNvSpPr>
            <p:nvPr/>
          </p:nvSpPr>
          <p:spPr bwMode="auto">
            <a:xfrm>
              <a:off x="4772" y="1086"/>
              <a:ext cx="426" cy="192"/>
            </a:xfrm>
            <a:prstGeom prst="rect">
              <a:avLst/>
            </a:prstGeom>
            <a:noFill/>
            <a:ln w="9525">
              <a:noFill/>
              <a:miter lim="800000"/>
              <a:headEnd/>
              <a:tailEnd/>
            </a:ln>
          </p:spPr>
          <p:txBody>
            <a:bodyPr/>
            <a:lstStyle/>
            <a:p>
              <a:r>
                <a:rPr lang="de-DE" sz="1400" b="1">
                  <a:latin typeface="Times New Roman" pitchFamily="18" charset="0"/>
                  <a:cs typeface="Times New Roman" pitchFamily="18" charset="0"/>
                </a:rPr>
                <a:t>0.202</a:t>
              </a:r>
              <a:endParaRPr lang="de-DE" b="1">
                <a:latin typeface="Times New Roman" pitchFamily="18" charset="0"/>
                <a:cs typeface="Times New Roman" pitchFamily="18" charset="0"/>
              </a:endParaRPr>
            </a:p>
          </p:txBody>
        </p:sp>
        <p:sp>
          <p:nvSpPr>
            <p:cNvPr id="6199" name="Rectangle 68"/>
            <p:cNvSpPr>
              <a:spLocks noChangeArrowheads="1"/>
            </p:cNvSpPr>
            <p:nvPr/>
          </p:nvSpPr>
          <p:spPr bwMode="auto">
            <a:xfrm>
              <a:off x="4361" y="1086"/>
              <a:ext cx="411" cy="192"/>
            </a:xfrm>
            <a:prstGeom prst="rect">
              <a:avLst/>
            </a:prstGeom>
            <a:noFill/>
            <a:ln w="9525">
              <a:noFill/>
              <a:miter lim="800000"/>
              <a:headEnd/>
              <a:tailEnd/>
            </a:ln>
          </p:spPr>
          <p:txBody>
            <a:bodyPr/>
            <a:lstStyle/>
            <a:p>
              <a:pPr algn="ctr"/>
              <a:r>
                <a:rPr lang="de-DE" sz="1400" b="1">
                  <a:latin typeface="Times New Roman" pitchFamily="18" charset="0"/>
                  <a:cs typeface="Times New Roman" pitchFamily="18" charset="0"/>
                </a:rPr>
                <a:t>1</a:t>
              </a:r>
              <a:endParaRPr lang="de-DE" b="1">
                <a:latin typeface="Times New Roman" pitchFamily="18" charset="0"/>
                <a:cs typeface="Times New Roman" pitchFamily="18" charset="0"/>
              </a:endParaRPr>
            </a:p>
          </p:txBody>
        </p:sp>
        <p:sp>
          <p:nvSpPr>
            <p:cNvPr id="6200" name="Rectangle 67"/>
            <p:cNvSpPr>
              <a:spLocks noChangeArrowheads="1"/>
            </p:cNvSpPr>
            <p:nvPr/>
          </p:nvSpPr>
          <p:spPr bwMode="auto">
            <a:xfrm>
              <a:off x="4772" y="894"/>
              <a:ext cx="426" cy="192"/>
            </a:xfrm>
            <a:prstGeom prst="rect">
              <a:avLst/>
            </a:prstGeom>
            <a:noFill/>
            <a:ln w="9525">
              <a:noFill/>
              <a:miter lim="800000"/>
              <a:headEnd/>
              <a:tailEnd/>
            </a:ln>
          </p:spPr>
          <p:txBody>
            <a:bodyPr/>
            <a:lstStyle/>
            <a:p>
              <a:pPr algn="ctr"/>
              <a:r>
                <a:rPr lang="de-DE" sz="1400" b="1">
                  <a:latin typeface="Times New Roman" pitchFamily="18" charset="0"/>
                  <a:cs typeface="Times New Roman" pitchFamily="18" charset="0"/>
                </a:rPr>
                <a:t>0.050</a:t>
              </a:r>
              <a:endParaRPr lang="de-DE" b="1">
                <a:latin typeface="Times New Roman" pitchFamily="18" charset="0"/>
                <a:cs typeface="Times New Roman" pitchFamily="18" charset="0"/>
              </a:endParaRPr>
            </a:p>
          </p:txBody>
        </p:sp>
        <p:sp>
          <p:nvSpPr>
            <p:cNvPr id="6201" name="Rectangle 66"/>
            <p:cNvSpPr>
              <a:spLocks noChangeArrowheads="1"/>
            </p:cNvSpPr>
            <p:nvPr/>
          </p:nvSpPr>
          <p:spPr bwMode="auto">
            <a:xfrm>
              <a:off x="4361" y="894"/>
              <a:ext cx="411" cy="192"/>
            </a:xfrm>
            <a:prstGeom prst="rect">
              <a:avLst/>
            </a:prstGeom>
            <a:noFill/>
            <a:ln w="9525">
              <a:noFill/>
              <a:miter lim="800000"/>
              <a:headEnd/>
              <a:tailEnd/>
            </a:ln>
          </p:spPr>
          <p:txBody>
            <a:bodyPr/>
            <a:lstStyle/>
            <a:p>
              <a:pPr algn="ctr"/>
              <a:r>
                <a:rPr lang="de-DE" sz="1400" b="1">
                  <a:latin typeface="Times New Roman" pitchFamily="18" charset="0"/>
                  <a:cs typeface="Times New Roman" pitchFamily="18" charset="0"/>
                </a:rPr>
                <a:t>0</a:t>
              </a:r>
              <a:endParaRPr lang="de-DE" b="1">
                <a:latin typeface="Times New Roman" pitchFamily="18" charset="0"/>
                <a:cs typeface="Times New Roman" pitchFamily="18" charset="0"/>
              </a:endParaRPr>
            </a:p>
          </p:txBody>
        </p:sp>
        <p:sp>
          <p:nvSpPr>
            <p:cNvPr id="6202" name="Rectangle 65"/>
            <p:cNvSpPr>
              <a:spLocks noChangeArrowheads="1"/>
            </p:cNvSpPr>
            <p:nvPr/>
          </p:nvSpPr>
          <p:spPr bwMode="auto">
            <a:xfrm>
              <a:off x="4772" y="702"/>
              <a:ext cx="426" cy="192"/>
            </a:xfrm>
            <a:prstGeom prst="rect">
              <a:avLst/>
            </a:prstGeom>
            <a:noFill/>
            <a:ln w="9525">
              <a:noFill/>
              <a:miter lim="800000"/>
              <a:headEnd/>
              <a:tailEnd/>
            </a:ln>
          </p:spPr>
          <p:txBody>
            <a:bodyPr/>
            <a:lstStyle/>
            <a:p>
              <a:pPr algn="ctr"/>
              <a:r>
                <a:rPr lang="de-DE" sz="1400" b="1">
                  <a:latin typeface="Times New Roman" pitchFamily="18" charset="0"/>
                  <a:cs typeface="Times New Roman" pitchFamily="18" charset="0"/>
                </a:rPr>
                <a:t>W, str</a:t>
              </a:r>
              <a:endParaRPr lang="de-DE" b="1">
                <a:latin typeface="Times New Roman" pitchFamily="18" charset="0"/>
                <a:cs typeface="Times New Roman" pitchFamily="18" charset="0"/>
              </a:endParaRPr>
            </a:p>
          </p:txBody>
        </p:sp>
        <p:sp>
          <p:nvSpPr>
            <p:cNvPr id="6203" name="Rectangle 64"/>
            <p:cNvSpPr>
              <a:spLocks noChangeArrowheads="1"/>
            </p:cNvSpPr>
            <p:nvPr/>
          </p:nvSpPr>
          <p:spPr bwMode="auto">
            <a:xfrm>
              <a:off x="4361" y="702"/>
              <a:ext cx="411" cy="192"/>
            </a:xfrm>
            <a:prstGeom prst="rect">
              <a:avLst/>
            </a:prstGeom>
            <a:noFill/>
            <a:ln w="9525">
              <a:noFill/>
              <a:miter lim="800000"/>
              <a:headEnd/>
              <a:tailEnd/>
            </a:ln>
          </p:spPr>
          <p:txBody>
            <a:bodyPr/>
            <a:lstStyle/>
            <a:p>
              <a:pPr algn="ctr"/>
              <a:r>
                <a:rPr lang="de-DE" sz="1400" b="1">
                  <a:latin typeface="Times New Roman" pitchFamily="18" charset="0"/>
                  <a:cs typeface="Times New Roman" pitchFamily="18" charset="0"/>
                </a:rPr>
                <a:t>Ring</a:t>
              </a:r>
              <a:endParaRPr lang="de-DE" b="1">
                <a:latin typeface="Times New Roman" pitchFamily="18" charset="0"/>
                <a:cs typeface="Times New Roman" pitchFamily="18" charset="0"/>
              </a:endParaRPr>
            </a:p>
          </p:txBody>
        </p:sp>
        <p:sp>
          <p:nvSpPr>
            <p:cNvPr id="6204" name="Line 86"/>
            <p:cNvSpPr>
              <a:spLocks noChangeShapeType="1"/>
            </p:cNvSpPr>
            <p:nvPr/>
          </p:nvSpPr>
          <p:spPr bwMode="auto">
            <a:xfrm>
              <a:off x="4361" y="702"/>
              <a:ext cx="837" cy="0"/>
            </a:xfrm>
            <a:prstGeom prst="line">
              <a:avLst/>
            </a:prstGeom>
            <a:noFill/>
            <a:ln w="12700" cap="rnd">
              <a:solidFill>
                <a:srgbClr val="000000"/>
              </a:solidFill>
              <a:round/>
              <a:headEnd/>
              <a:tailEnd/>
            </a:ln>
          </p:spPr>
          <p:txBody>
            <a:bodyPr/>
            <a:lstStyle/>
            <a:p>
              <a:endParaRPr lang="ru-RU" b="1">
                <a:latin typeface="Times New Roman" pitchFamily="18" charset="0"/>
                <a:cs typeface="Times New Roman" pitchFamily="18" charset="0"/>
              </a:endParaRPr>
            </a:p>
          </p:txBody>
        </p:sp>
        <p:sp>
          <p:nvSpPr>
            <p:cNvPr id="6205" name="Line 87"/>
            <p:cNvSpPr>
              <a:spLocks noChangeShapeType="1"/>
            </p:cNvSpPr>
            <p:nvPr/>
          </p:nvSpPr>
          <p:spPr bwMode="auto">
            <a:xfrm>
              <a:off x="4361" y="2813"/>
              <a:ext cx="837" cy="0"/>
            </a:xfrm>
            <a:prstGeom prst="line">
              <a:avLst/>
            </a:prstGeom>
            <a:noFill/>
            <a:ln w="12700" cap="rnd">
              <a:solidFill>
                <a:srgbClr val="000000"/>
              </a:solidFill>
              <a:round/>
              <a:headEnd/>
              <a:tailEnd/>
            </a:ln>
          </p:spPr>
          <p:txBody>
            <a:bodyPr/>
            <a:lstStyle/>
            <a:p>
              <a:endParaRPr lang="ru-RU" b="1">
                <a:latin typeface="Times New Roman" pitchFamily="18" charset="0"/>
                <a:cs typeface="Times New Roman" pitchFamily="18" charset="0"/>
              </a:endParaRPr>
            </a:p>
          </p:txBody>
        </p:sp>
        <p:sp>
          <p:nvSpPr>
            <p:cNvPr id="6206" name="Line 88"/>
            <p:cNvSpPr>
              <a:spLocks noChangeShapeType="1"/>
            </p:cNvSpPr>
            <p:nvPr/>
          </p:nvSpPr>
          <p:spPr bwMode="auto">
            <a:xfrm>
              <a:off x="4361" y="702"/>
              <a:ext cx="0" cy="2111"/>
            </a:xfrm>
            <a:prstGeom prst="line">
              <a:avLst/>
            </a:prstGeom>
            <a:noFill/>
            <a:ln w="12700" cap="rnd">
              <a:solidFill>
                <a:srgbClr val="000000"/>
              </a:solidFill>
              <a:round/>
              <a:headEnd/>
              <a:tailEnd/>
            </a:ln>
          </p:spPr>
          <p:txBody>
            <a:bodyPr/>
            <a:lstStyle/>
            <a:p>
              <a:endParaRPr lang="ru-RU" b="1">
                <a:latin typeface="Times New Roman" pitchFamily="18" charset="0"/>
                <a:cs typeface="Times New Roman" pitchFamily="18" charset="0"/>
              </a:endParaRPr>
            </a:p>
          </p:txBody>
        </p:sp>
        <p:sp>
          <p:nvSpPr>
            <p:cNvPr id="6207" name="Line 89"/>
            <p:cNvSpPr>
              <a:spLocks noChangeShapeType="1"/>
            </p:cNvSpPr>
            <p:nvPr/>
          </p:nvSpPr>
          <p:spPr bwMode="auto">
            <a:xfrm>
              <a:off x="5198" y="702"/>
              <a:ext cx="0" cy="2111"/>
            </a:xfrm>
            <a:prstGeom prst="line">
              <a:avLst/>
            </a:prstGeom>
            <a:noFill/>
            <a:ln w="12700" cap="rnd">
              <a:solidFill>
                <a:srgbClr val="000000"/>
              </a:solidFill>
              <a:round/>
              <a:headEnd/>
              <a:tailEnd/>
            </a:ln>
          </p:spPr>
          <p:txBody>
            <a:bodyPr/>
            <a:lstStyle/>
            <a:p>
              <a:endParaRPr lang="ru-RU" b="1">
                <a:latin typeface="Times New Roman" pitchFamily="18" charset="0"/>
                <a:cs typeface="Times New Roman" pitchFamily="18" charset="0"/>
              </a:endParaRPr>
            </a:p>
          </p:txBody>
        </p:sp>
        <p:sp>
          <p:nvSpPr>
            <p:cNvPr id="6208" name="Line 92"/>
            <p:cNvSpPr>
              <a:spLocks noChangeShapeType="1"/>
            </p:cNvSpPr>
            <p:nvPr/>
          </p:nvSpPr>
          <p:spPr bwMode="auto">
            <a:xfrm>
              <a:off x="4361" y="894"/>
              <a:ext cx="837" cy="0"/>
            </a:xfrm>
            <a:prstGeom prst="line">
              <a:avLst/>
            </a:prstGeom>
            <a:noFill/>
            <a:ln w="12700" cap="rnd">
              <a:solidFill>
                <a:srgbClr val="000000"/>
              </a:solidFill>
              <a:round/>
              <a:headEnd/>
              <a:tailEnd/>
            </a:ln>
          </p:spPr>
          <p:txBody>
            <a:bodyPr/>
            <a:lstStyle/>
            <a:p>
              <a:endParaRPr lang="ru-RU" b="1">
                <a:latin typeface="Times New Roman" pitchFamily="18" charset="0"/>
                <a:cs typeface="Times New Roman" pitchFamily="18" charset="0"/>
              </a:endParaRPr>
            </a:p>
          </p:txBody>
        </p:sp>
        <p:sp>
          <p:nvSpPr>
            <p:cNvPr id="6209" name="Line 94"/>
            <p:cNvSpPr>
              <a:spLocks noChangeShapeType="1"/>
            </p:cNvSpPr>
            <p:nvPr/>
          </p:nvSpPr>
          <p:spPr bwMode="auto">
            <a:xfrm>
              <a:off x="4772" y="702"/>
              <a:ext cx="0" cy="2111"/>
            </a:xfrm>
            <a:prstGeom prst="line">
              <a:avLst/>
            </a:prstGeom>
            <a:noFill/>
            <a:ln w="12700" cap="rnd">
              <a:solidFill>
                <a:srgbClr val="000000"/>
              </a:solidFill>
              <a:round/>
              <a:headEnd/>
              <a:tailEnd/>
            </a:ln>
          </p:spPr>
          <p:txBody>
            <a:bodyPr/>
            <a:lstStyle/>
            <a:p>
              <a:endParaRPr lang="ru-RU" b="1">
                <a:latin typeface="Times New Roman" pitchFamily="18" charset="0"/>
                <a:cs typeface="Times New Roman" pitchFamily="18" charset="0"/>
              </a:endParaRPr>
            </a:p>
          </p:txBody>
        </p:sp>
        <p:sp>
          <p:nvSpPr>
            <p:cNvPr id="6210" name="Line 98"/>
            <p:cNvSpPr>
              <a:spLocks noChangeShapeType="1"/>
            </p:cNvSpPr>
            <p:nvPr/>
          </p:nvSpPr>
          <p:spPr bwMode="auto">
            <a:xfrm>
              <a:off x="4361" y="1086"/>
              <a:ext cx="837" cy="0"/>
            </a:xfrm>
            <a:prstGeom prst="line">
              <a:avLst/>
            </a:prstGeom>
            <a:noFill/>
            <a:ln w="12700" cap="rnd">
              <a:solidFill>
                <a:srgbClr val="000000"/>
              </a:solidFill>
              <a:round/>
              <a:headEnd/>
              <a:tailEnd/>
            </a:ln>
          </p:spPr>
          <p:txBody>
            <a:bodyPr/>
            <a:lstStyle/>
            <a:p>
              <a:endParaRPr lang="ru-RU" b="1">
                <a:latin typeface="Times New Roman" pitchFamily="18" charset="0"/>
                <a:cs typeface="Times New Roman" pitchFamily="18" charset="0"/>
              </a:endParaRPr>
            </a:p>
          </p:txBody>
        </p:sp>
        <p:sp>
          <p:nvSpPr>
            <p:cNvPr id="6211" name="Line 106"/>
            <p:cNvSpPr>
              <a:spLocks noChangeShapeType="1"/>
            </p:cNvSpPr>
            <p:nvPr/>
          </p:nvSpPr>
          <p:spPr bwMode="auto">
            <a:xfrm>
              <a:off x="4361" y="1278"/>
              <a:ext cx="837" cy="0"/>
            </a:xfrm>
            <a:prstGeom prst="line">
              <a:avLst/>
            </a:prstGeom>
            <a:noFill/>
            <a:ln w="12700" cap="rnd">
              <a:solidFill>
                <a:srgbClr val="000000"/>
              </a:solidFill>
              <a:round/>
              <a:headEnd/>
              <a:tailEnd/>
            </a:ln>
          </p:spPr>
          <p:txBody>
            <a:bodyPr/>
            <a:lstStyle/>
            <a:p>
              <a:endParaRPr lang="ru-RU" b="1">
                <a:latin typeface="Times New Roman" pitchFamily="18" charset="0"/>
                <a:cs typeface="Times New Roman" pitchFamily="18" charset="0"/>
              </a:endParaRPr>
            </a:p>
          </p:txBody>
        </p:sp>
        <p:sp>
          <p:nvSpPr>
            <p:cNvPr id="6212" name="Line 114"/>
            <p:cNvSpPr>
              <a:spLocks noChangeShapeType="1"/>
            </p:cNvSpPr>
            <p:nvPr/>
          </p:nvSpPr>
          <p:spPr bwMode="auto">
            <a:xfrm>
              <a:off x="4361" y="1470"/>
              <a:ext cx="837" cy="0"/>
            </a:xfrm>
            <a:prstGeom prst="line">
              <a:avLst/>
            </a:prstGeom>
            <a:noFill/>
            <a:ln w="12700" cap="rnd">
              <a:solidFill>
                <a:srgbClr val="000000"/>
              </a:solidFill>
              <a:round/>
              <a:headEnd/>
              <a:tailEnd/>
            </a:ln>
          </p:spPr>
          <p:txBody>
            <a:bodyPr/>
            <a:lstStyle/>
            <a:p>
              <a:endParaRPr lang="ru-RU" b="1">
                <a:latin typeface="Times New Roman" pitchFamily="18" charset="0"/>
                <a:cs typeface="Times New Roman" pitchFamily="18" charset="0"/>
              </a:endParaRPr>
            </a:p>
          </p:txBody>
        </p:sp>
        <p:sp>
          <p:nvSpPr>
            <p:cNvPr id="6213" name="Line 122"/>
            <p:cNvSpPr>
              <a:spLocks noChangeShapeType="1"/>
            </p:cNvSpPr>
            <p:nvPr/>
          </p:nvSpPr>
          <p:spPr bwMode="auto">
            <a:xfrm>
              <a:off x="4361" y="1662"/>
              <a:ext cx="837" cy="0"/>
            </a:xfrm>
            <a:prstGeom prst="line">
              <a:avLst/>
            </a:prstGeom>
            <a:noFill/>
            <a:ln w="12700" cap="rnd">
              <a:solidFill>
                <a:srgbClr val="000000"/>
              </a:solidFill>
              <a:round/>
              <a:headEnd/>
              <a:tailEnd/>
            </a:ln>
          </p:spPr>
          <p:txBody>
            <a:bodyPr/>
            <a:lstStyle/>
            <a:p>
              <a:endParaRPr lang="ru-RU" b="1">
                <a:latin typeface="Times New Roman" pitchFamily="18" charset="0"/>
                <a:cs typeface="Times New Roman" pitchFamily="18" charset="0"/>
              </a:endParaRPr>
            </a:p>
          </p:txBody>
        </p:sp>
        <p:sp>
          <p:nvSpPr>
            <p:cNvPr id="6214" name="Line 130"/>
            <p:cNvSpPr>
              <a:spLocks noChangeShapeType="1"/>
            </p:cNvSpPr>
            <p:nvPr/>
          </p:nvSpPr>
          <p:spPr bwMode="auto">
            <a:xfrm>
              <a:off x="4361" y="1854"/>
              <a:ext cx="837" cy="0"/>
            </a:xfrm>
            <a:prstGeom prst="line">
              <a:avLst/>
            </a:prstGeom>
            <a:noFill/>
            <a:ln w="12700" cap="rnd">
              <a:solidFill>
                <a:srgbClr val="000000"/>
              </a:solidFill>
              <a:round/>
              <a:headEnd/>
              <a:tailEnd/>
            </a:ln>
          </p:spPr>
          <p:txBody>
            <a:bodyPr/>
            <a:lstStyle/>
            <a:p>
              <a:endParaRPr lang="ru-RU" b="1">
                <a:latin typeface="Times New Roman" pitchFamily="18" charset="0"/>
                <a:cs typeface="Times New Roman" pitchFamily="18" charset="0"/>
              </a:endParaRPr>
            </a:p>
          </p:txBody>
        </p:sp>
        <p:sp>
          <p:nvSpPr>
            <p:cNvPr id="6215" name="Line 138"/>
            <p:cNvSpPr>
              <a:spLocks noChangeShapeType="1"/>
            </p:cNvSpPr>
            <p:nvPr/>
          </p:nvSpPr>
          <p:spPr bwMode="auto">
            <a:xfrm>
              <a:off x="4361" y="2046"/>
              <a:ext cx="837" cy="0"/>
            </a:xfrm>
            <a:prstGeom prst="line">
              <a:avLst/>
            </a:prstGeom>
            <a:noFill/>
            <a:ln w="12700" cap="rnd">
              <a:solidFill>
                <a:srgbClr val="000000"/>
              </a:solidFill>
              <a:round/>
              <a:headEnd/>
              <a:tailEnd/>
            </a:ln>
          </p:spPr>
          <p:txBody>
            <a:bodyPr/>
            <a:lstStyle/>
            <a:p>
              <a:endParaRPr lang="ru-RU" b="1">
                <a:latin typeface="Times New Roman" pitchFamily="18" charset="0"/>
                <a:cs typeface="Times New Roman" pitchFamily="18" charset="0"/>
              </a:endParaRPr>
            </a:p>
          </p:txBody>
        </p:sp>
        <p:sp>
          <p:nvSpPr>
            <p:cNvPr id="6216" name="Line 146"/>
            <p:cNvSpPr>
              <a:spLocks noChangeShapeType="1"/>
            </p:cNvSpPr>
            <p:nvPr/>
          </p:nvSpPr>
          <p:spPr bwMode="auto">
            <a:xfrm>
              <a:off x="4361" y="2238"/>
              <a:ext cx="837" cy="0"/>
            </a:xfrm>
            <a:prstGeom prst="line">
              <a:avLst/>
            </a:prstGeom>
            <a:noFill/>
            <a:ln w="12700" cap="rnd">
              <a:solidFill>
                <a:srgbClr val="000000"/>
              </a:solidFill>
              <a:round/>
              <a:headEnd/>
              <a:tailEnd/>
            </a:ln>
          </p:spPr>
          <p:txBody>
            <a:bodyPr/>
            <a:lstStyle/>
            <a:p>
              <a:endParaRPr lang="ru-RU" b="1">
                <a:latin typeface="Times New Roman" pitchFamily="18" charset="0"/>
                <a:cs typeface="Times New Roman" pitchFamily="18" charset="0"/>
              </a:endParaRPr>
            </a:p>
          </p:txBody>
        </p:sp>
        <p:sp>
          <p:nvSpPr>
            <p:cNvPr id="6217" name="Line 154"/>
            <p:cNvSpPr>
              <a:spLocks noChangeShapeType="1"/>
            </p:cNvSpPr>
            <p:nvPr/>
          </p:nvSpPr>
          <p:spPr bwMode="auto">
            <a:xfrm>
              <a:off x="4361" y="2430"/>
              <a:ext cx="837" cy="0"/>
            </a:xfrm>
            <a:prstGeom prst="line">
              <a:avLst/>
            </a:prstGeom>
            <a:noFill/>
            <a:ln w="12700" cap="rnd">
              <a:solidFill>
                <a:srgbClr val="000000"/>
              </a:solidFill>
              <a:round/>
              <a:headEnd/>
              <a:tailEnd/>
            </a:ln>
          </p:spPr>
          <p:txBody>
            <a:bodyPr/>
            <a:lstStyle/>
            <a:p>
              <a:endParaRPr lang="ru-RU" b="1">
                <a:latin typeface="Times New Roman" pitchFamily="18" charset="0"/>
                <a:cs typeface="Times New Roman" pitchFamily="18" charset="0"/>
              </a:endParaRPr>
            </a:p>
          </p:txBody>
        </p:sp>
        <p:sp>
          <p:nvSpPr>
            <p:cNvPr id="6218" name="Line 162"/>
            <p:cNvSpPr>
              <a:spLocks noChangeShapeType="1"/>
            </p:cNvSpPr>
            <p:nvPr/>
          </p:nvSpPr>
          <p:spPr bwMode="auto">
            <a:xfrm>
              <a:off x="4361" y="2622"/>
              <a:ext cx="837" cy="0"/>
            </a:xfrm>
            <a:prstGeom prst="line">
              <a:avLst/>
            </a:prstGeom>
            <a:noFill/>
            <a:ln w="12700" cap="rnd">
              <a:solidFill>
                <a:srgbClr val="000000"/>
              </a:solidFill>
              <a:round/>
              <a:headEnd/>
              <a:tailEnd/>
            </a:ln>
          </p:spPr>
          <p:txBody>
            <a:bodyPr/>
            <a:lstStyle/>
            <a:p>
              <a:endParaRPr lang="ru-RU" b="1">
                <a:latin typeface="Times New Roman" pitchFamily="18" charset="0"/>
                <a:cs typeface="Times New Roman" pitchFamily="18" charset="0"/>
              </a:endParaRPr>
            </a:p>
          </p:txBody>
        </p:sp>
      </p:grpSp>
      <p:sp>
        <p:nvSpPr>
          <p:cNvPr id="48" name="TextBox 47"/>
          <p:cNvSpPr txBox="1"/>
          <p:nvPr/>
        </p:nvSpPr>
        <p:spPr>
          <a:xfrm>
            <a:off x="5796136" y="260648"/>
            <a:ext cx="3083088" cy="369332"/>
          </a:xfrm>
          <a:prstGeom prst="rect">
            <a:avLst/>
          </a:prstGeom>
          <a:noFill/>
          <a:ln>
            <a:solidFill>
              <a:srgbClr val="C00000"/>
            </a:solidFill>
          </a:ln>
        </p:spPr>
        <p:txBody>
          <a:bodyPr wrap="none" rtlCol="0">
            <a:spAutoFit/>
          </a:bodyPr>
          <a:lstStyle/>
          <a:p>
            <a:r>
              <a:rPr lang="en-US" dirty="0" err="1" smtClean="0"/>
              <a:t>V.A.Kudryashev</a:t>
            </a:r>
            <a:r>
              <a:rPr lang="en-US" dirty="0" smtClean="0"/>
              <a:t>, </a:t>
            </a:r>
            <a:r>
              <a:rPr lang="en-US" dirty="0" err="1" smtClean="0"/>
              <a:t>ICANS</a:t>
            </a:r>
            <a:r>
              <a:rPr lang="en-US" dirty="0" smtClean="0"/>
              <a:t>-XIX</a:t>
            </a:r>
            <a:endParaRPr lang="ru-RU" dirty="0"/>
          </a:p>
        </p:txBody>
      </p:sp>
      <p:sp>
        <p:nvSpPr>
          <p:cNvPr id="49" name="TextBox 48"/>
          <p:cNvSpPr txBox="1"/>
          <p:nvPr/>
        </p:nvSpPr>
        <p:spPr>
          <a:xfrm>
            <a:off x="539552" y="6309320"/>
            <a:ext cx="6840760" cy="369332"/>
          </a:xfrm>
          <a:prstGeom prst="rect">
            <a:avLst/>
          </a:prstGeom>
          <a:noFill/>
        </p:spPr>
        <p:txBody>
          <a:bodyPr wrap="square" rtlCol="0">
            <a:spAutoFit/>
          </a:bodyPr>
          <a:lstStyle/>
          <a:p>
            <a:r>
              <a:rPr lang="en-US" dirty="0" smtClean="0"/>
              <a:t>Efficiency of neutron detection will be increased in 10 times!</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80528" y="116632"/>
            <a:ext cx="8532440" cy="720080"/>
          </a:xfrm>
        </p:spPr>
        <p:txBody>
          <a:bodyPr>
            <a:normAutofit/>
          </a:bodyPr>
          <a:lstStyle/>
          <a:p>
            <a:r>
              <a:rPr lang="en-US" sz="3600" b="1" dirty="0" smtClean="0">
                <a:latin typeface="Candara" pitchFamily="34" charset="0"/>
              </a:rPr>
              <a:t>Conclusions</a:t>
            </a:r>
            <a:endParaRPr lang="ru-RU" sz="3600" b="1" dirty="0">
              <a:latin typeface="Candara" pitchFamily="34" charset="0"/>
            </a:endParaRPr>
          </a:p>
        </p:txBody>
      </p:sp>
      <p:sp>
        <p:nvSpPr>
          <p:cNvPr id="13" name="TextBox 12"/>
          <p:cNvSpPr txBox="1"/>
          <p:nvPr/>
        </p:nvSpPr>
        <p:spPr>
          <a:xfrm>
            <a:off x="448330" y="1052736"/>
            <a:ext cx="8052278" cy="5816977"/>
          </a:xfrm>
          <a:prstGeom prst="rect">
            <a:avLst/>
          </a:prstGeom>
          <a:noFill/>
        </p:spPr>
        <p:txBody>
          <a:bodyPr wrap="square" rtlCol="0">
            <a:spAutoFit/>
          </a:bodyPr>
          <a:lstStyle/>
          <a:p>
            <a:pPr marL="342900" indent="-342900">
              <a:buAutoNum type="arabicPeriod"/>
            </a:pPr>
            <a:r>
              <a:rPr lang="en-US" dirty="0" smtClean="0"/>
              <a:t>In 2016 new neutron guide was purchased and installed. </a:t>
            </a:r>
            <a:r>
              <a:rPr lang="en-US" dirty="0" smtClean="0"/>
              <a:t>As result HRFD has a new neutron guide and </a:t>
            </a:r>
            <a:r>
              <a:rPr lang="en-US" dirty="0"/>
              <a:t>n</a:t>
            </a:r>
            <a:r>
              <a:rPr lang="en-US" dirty="0" smtClean="0"/>
              <a:t>eutron flux at sample position was increased more than 2 times. </a:t>
            </a:r>
            <a:endParaRPr lang="en-US" dirty="0" smtClean="0"/>
          </a:p>
          <a:p>
            <a:pPr marL="342900" indent="-342900"/>
            <a:endParaRPr lang="en-US" dirty="0" smtClean="0"/>
          </a:p>
          <a:p>
            <a:pPr marL="342900" indent="-342900">
              <a:buAutoNum type="arabicPeriod" startAt="2"/>
            </a:pPr>
            <a:r>
              <a:rPr lang="en-US" dirty="0" smtClean="0"/>
              <a:t>In 2016 new Fourier chopper (made by </a:t>
            </a:r>
            <a:r>
              <a:rPr lang="en-US" dirty="0" err="1" smtClean="0"/>
              <a:t>Mirratron</a:t>
            </a:r>
            <a:r>
              <a:rPr lang="en-US" dirty="0" smtClean="0"/>
              <a:t>) was installed.  It has shown many advantages over old one and many warranty cases.</a:t>
            </a:r>
          </a:p>
          <a:p>
            <a:pPr marL="342900" indent="-342900">
              <a:buAutoNum type="arabicPeriod" startAt="2"/>
            </a:pPr>
            <a:endParaRPr lang="en-US" dirty="0"/>
          </a:p>
          <a:p>
            <a:pPr marL="342900" indent="-342900">
              <a:buAutoNum type="arabicPeriod" startAt="2"/>
            </a:pPr>
            <a:r>
              <a:rPr lang="en-US" dirty="0" smtClean="0"/>
              <a:t>Totally in High resolution we increase efficiency of the </a:t>
            </a:r>
            <a:r>
              <a:rPr lang="en-US" dirty="0" err="1" smtClean="0"/>
              <a:t>diffractometer</a:t>
            </a:r>
            <a:r>
              <a:rPr lang="en-US" dirty="0"/>
              <a:t> </a:t>
            </a:r>
            <a:r>
              <a:rPr lang="en-US" dirty="0" smtClean="0"/>
              <a:t>in approximately 3 times. In High Intensity mode in 5 times.</a:t>
            </a:r>
            <a:endParaRPr lang="en-US" dirty="0"/>
          </a:p>
          <a:p>
            <a:pPr marL="342900" indent="-342900">
              <a:buAutoNum type="arabicPeriod" startAt="2"/>
            </a:pPr>
            <a:endParaRPr lang="en-US" dirty="0" smtClean="0"/>
          </a:p>
          <a:p>
            <a:pPr marL="342900" indent="-342900">
              <a:buAutoNum type="arabicPeriod" startAt="2"/>
            </a:pPr>
            <a:r>
              <a:rPr lang="en-US" dirty="0" smtClean="0"/>
              <a:t>- </a:t>
            </a:r>
            <a:r>
              <a:rPr lang="en-US" dirty="0" smtClean="0"/>
              <a:t>The main proposed  </a:t>
            </a:r>
            <a:r>
              <a:rPr lang="en-US" dirty="0" smtClean="0"/>
              <a:t>modernization for next period:</a:t>
            </a:r>
            <a:endParaRPr lang="en-US" dirty="0" smtClean="0"/>
          </a:p>
          <a:p>
            <a:pPr marL="342900" indent="-342900"/>
            <a:r>
              <a:rPr lang="en-US" dirty="0" smtClean="0"/>
              <a:t>       </a:t>
            </a:r>
            <a:r>
              <a:rPr lang="en-US" dirty="0" smtClean="0"/>
              <a:t>New </a:t>
            </a:r>
            <a:r>
              <a:rPr lang="en-US" dirty="0" err="1" smtClean="0"/>
              <a:t>ZnS</a:t>
            </a:r>
            <a:r>
              <a:rPr lang="en-US" dirty="0" smtClean="0"/>
              <a:t> backscattering detector </a:t>
            </a:r>
            <a:r>
              <a:rPr lang="en-US" dirty="0" smtClean="0"/>
              <a:t>(~ </a:t>
            </a:r>
            <a:r>
              <a:rPr lang="en-US" dirty="0" smtClean="0"/>
              <a:t>600 k</a:t>
            </a:r>
            <a:r>
              <a:rPr lang="en-US" dirty="0" smtClean="0"/>
              <a:t>$) . It may be made by Spectrometers  Department of FLNP. </a:t>
            </a:r>
            <a:endParaRPr lang="en-US" dirty="0" smtClean="0"/>
          </a:p>
          <a:p>
            <a:pPr marL="342900" indent="-342900"/>
            <a:endParaRPr lang="en-US" dirty="0" smtClean="0"/>
          </a:p>
          <a:p>
            <a:pPr marL="342900" indent="-342900"/>
            <a:r>
              <a:rPr lang="en-US" sz="2400" dirty="0" smtClean="0">
                <a:solidFill>
                  <a:schemeClr val="bg1">
                    <a:lumMod val="50000"/>
                  </a:schemeClr>
                </a:solidFill>
              </a:rPr>
              <a:t>Technical and software support of HRFD</a:t>
            </a:r>
            <a:r>
              <a:rPr lang="en-US" sz="2400" dirty="0" smtClean="0">
                <a:solidFill>
                  <a:schemeClr val="bg1">
                    <a:lumMod val="50000"/>
                  </a:schemeClr>
                </a:solidFill>
              </a:rPr>
              <a:t>: </a:t>
            </a:r>
          </a:p>
          <a:p>
            <a:pPr marL="342900" indent="-342900"/>
            <a:r>
              <a:rPr lang="en-US" sz="2400" dirty="0" smtClean="0">
                <a:solidFill>
                  <a:schemeClr val="bg1">
                    <a:lumMod val="50000"/>
                  </a:schemeClr>
                </a:solidFill>
              </a:rPr>
              <a:t>N.D. </a:t>
            </a:r>
            <a:r>
              <a:rPr lang="en-US" sz="2400" dirty="0" err="1" smtClean="0">
                <a:solidFill>
                  <a:schemeClr val="bg1">
                    <a:lumMod val="50000"/>
                  </a:schemeClr>
                </a:solidFill>
              </a:rPr>
              <a:t>Zernin</a:t>
            </a:r>
            <a:r>
              <a:rPr lang="en-US" sz="2400" dirty="0" smtClean="0">
                <a:solidFill>
                  <a:schemeClr val="bg1">
                    <a:lumMod val="50000"/>
                  </a:schemeClr>
                </a:solidFill>
              </a:rPr>
              <a:t>, A.P. </a:t>
            </a:r>
            <a:r>
              <a:rPr lang="en-US" sz="2400" dirty="0" err="1" smtClean="0">
                <a:solidFill>
                  <a:schemeClr val="bg1">
                    <a:lumMod val="50000"/>
                  </a:schemeClr>
                </a:solidFill>
              </a:rPr>
              <a:t>Sirotin</a:t>
            </a:r>
            <a:r>
              <a:rPr lang="en-US" sz="2400" dirty="0">
                <a:solidFill>
                  <a:schemeClr val="bg1">
                    <a:lumMod val="50000"/>
                  </a:schemeClr>
                </a:solidFill>
              </a:rPr>
              <a:t> </a:t>
            </a:r>
            <a:r>
              <a:rPr lang="en-US" sz="2400" dirty="0" smtClean="0">
                <a:solidFill>
                  <a:schemeClr val="bg1">
                    <a:lumMod val="50000"/>
                  </a:schemeClr>
                </a:solidFill>
              </a:rPr>
              <a:t>and </a:t>
            </a:r>
            <a:r>
              <a:rPr lang="en-US" sz="2400" dirty="0">
                <a:solidFill>
                  <a:schemeClr val="bg1">
                    <a:lumMod val="50000"/>
                  </a:schemeClr>
                </a:solidFill>
              </a:rPr>
              <a:t>V.V. </a:t>
            </a:r>
            <a:r>
              <a:rPr lang="en-US" sz="2400" dirty="0" err="1" smtClean="0">
                <a:solidFill>
                  <a:schemeClr val="bg1">
                    <a:lumMod val="50000"/>
                  </a:schemeClr>
                </a:solidFill>
              </a:rPr>
              <a:t>Zhuravlev</a:t>
            </a:r>
            <a:r>
              <a:rPr lang="en-US" sz="2400" dirty="0" smtClean="0">
                <a:solidFill>
                  <a:schemeClr val="bg1">
                    <a:lumMod val="50000"/>
                  </a:schemeClr>
                </a:solidFill>
              </a:rPr>
              <a:t> </a:t>
            </a:r>
            <a:endParaRPr lang="en-US" sz="2400" dirty="0" smtClean="0">
              <a:solidFill>
                <a:schemeClr val="bg1">
                  <a:lumMod val="50000"/>
                </a:schemeClr>
              </a:solidFill>
            </a:endParaRPr>
          </a:p>
          <a:p>
            <a:pPr marL="342900" indent="-342900"/>
            <a:r>
              <a:rPr lang="en-US" sz="2400" dirty="0" smtClean="0">
                <a:solidFill>
                  <a:schemeClr val="bg1">
                    <a:lumMod val="50000"/>
                  </a:schemeClr>
                </a:solidFill>
              </a:rPr>
              <a:t>T.B. </a:t>
            </a:r>
            <a:r>
              <a:rPr lang="en-US" sz="2400" dirty="0" err="1" smtClean="0">
                <a:solidFill>
                  <a:schemeClr val="bg1">
                    <a:lumMod val="50000"/>
                  </a:schemeClr>
                </a:solidFill>
              </a:rPr>
              <a:t>Petukhova</a:t>
            </a:r>
            <a:r>
              <a:rPr lang="en-US" sz="2400" dirty="0" smtClean="0">
                <a:solidFill>
                  <a:schemeClr val="bg1">
                    <a:lumMod val="50000"/>
                  </a:schemeClr>
                </a:solidFill>
              </a:rPr>
              <a:t>, S.M. </a:t>
            </a:r>
            <a:r>
              <a:rPr lang="en-US" sz="2400" dirty="0" err="1" smtClean="0">
                <a:solidFill>
                  <a:schemeClr val="bg1">
                    <a:lumMod val="50000"/>
                  </a:schemeClr>
                </a:solidFill>
              </a:rPr>
              <a:t>Murashkevich</a:t>
            </a:r>
            <a:r>
              <a:rPr lang="en-US" sz="2400" dirty="0" smtClean="0">
                <a:solidFill>
                  <a:schemeClr val="bg1">
                    <a:lumMod val="50000"/>
                  </a:schemeClr>
                </a:solidFill>
              </a:rPr>
              <a:t> and D.A. </a:t>
            </a:r>
            <a:r>
              <a:rPr lang="en-US" sz="2400" dirty="0" err="1" smtClean="0">
                <a:solidFill>
                  <a:schemeClr val="bg1">
                    <a:lumMod val="50000"/>
                  </a:schemeClr>
                </a:solidFill>
              </a:rPr>
              <a:t>Balagurov</a:t>
            </a:r>
            <a:endParaRPr lang="en-US" sz="2400" dirty="0">
              <a:solidFill>
                <a:schemeClr val="bg1">
                  <a:lumMod val="50000"/>
                </a:schemeClr>
              </a:solidFill>
            </a:endParaRPr>
          </a:p>
          <a:p>
            <a:pPr marL="342900" indent="-342900"/>
            <a:endParaRPr lang="en-US" dirty="0" smtClean="0"/>
          </a:p>
          <a:p>
            <a:pPr marL="342900" indent="-342900"/>
            <a:endParaRPr lang="en-US" dirty="0" smtClean="0"/>
          </a:p>
        </p:txBody>
      </p:sp>
      <p:sp>
        <p:nvSpPr>
          <p:cNvPr id="8" name="TextBox 7"/>
          <p:cNvSpPr txBox="1"/>
          <p:nvPr/>
        </p:nvSpPr>
        <p:spPr>
          <a:xfrm>
            <a:off x="8500608" y="908720"/>
            <a:ext cx="612576" cy="5509200"/>
          </a:xfrm>
          <a:prstGeom prst="rect">
            <a:avLst/>
          </a:prstGeom>
          <a:noFill/>
        </p:spPr>
        <p:txBody>
          <a:bodyPr wrap="square" rtlCol="0">
            <a:spAutoFit/>
          </a:bodyPr>
          <a:lstStyle/>
          <a:p>
            <a:r>
              <a:rPr lang="en-US" sz="3200" b="1" dirty="0" smtClean="0">
                <a:latin typeface="Candara" pitchFamily="34" charset="0"/>
              </a:rPr>
              <a:t>T</a:t>
            </a:r>
          </a:p>
          <a:p>
            <a:r>
              <a:rPr lang="en-US" sz="3200" b="1" dirty="0" smtClean="0">
                <a:latin typeface="Candara" pitchFamily="34" charset="0"/>
              </a:rPr>
              <a:t>H</a:t>
            </a:r>
          </a:p>
          <a:p>
            <a:r>
              <a:rPr lang="en-US" sz="3200" b="1" dirty="0" smtClean="0">
                <a:latin typeface="Candara" pitchFamily="34" charset="0"/>
              </a:rPr>
              <a:t>A</a:t>
            </a:r>
          </a:p>
          <a:p>
            <a:r>
              <a:rPr lang="en-US" sz="3200" b="1" dirty="0" smtClean="0">
                <a:latin typeface="Candara" pitchFamily="34" charset="0"/>
              </a:rPr>
              <a:t>N</a:t>
            </a:r>
          </a:p>
          <a:p>
            <a:r>
              <a:rPr lang="en-US" sz="3200" b="1" dirty="0" smtClean="0">
                <a:latin typeface="Candara" pitchFamily="34" charset="0"/>
              </a:rPr>
              <a:t>K</a:t>
            </a:r>
          </a:p>
          <a:p>
            <a:endParaRPr lang="en-US" sz="3200" b="1" dirty="0" smtClean="0">
              <a:latin typeface="Candara" pitchFamily="34" charset="0"/>
            </a:endParaRPr>
          </a:p>
          <a:p>
            <a:r>
              <a:rPr lang="en-US" sz="3200" b="1" dirty="0" smtClean="0">
                <a:latin typeface="Candara" pitchFamily="34" charset="0"/>
              </a:rPr>
              <a:t>Y</a:t>
            </a:r>
          </a:p>
          <a:p>
            <a:r>
              <a:rPr lang="en-US" sz="3200" b="1" dirty="0" smtClean="0">
                <a:latin typeface="Candara" pitchFamily="34" charset="0"/>
              </a:rPr>
              <a:t>O</a:t>
            </a:r>
          </a:p>
          <a:p>
            <a:r>
              <a:rPr lang="en-US" sz="3200" b="1" dirty="0" smtClean="0">
                <a:latin typeface="Candara" pitchFamily="34" charset="0"/>
              </a:rPr>
              <a:t>U</a:t>
            </a:r>
          </a:p>
          <a:p>
            <a:r>
              <a:rPr lang="en-US" sz="3200" b="1" dirty="0" smtClean="0">
                <a:latin typeface="Candara" pitchFamily="34" charset="0"/>
              </a:rPr>
              <a:t> !</a:t>
            </a:r>
          </a:p>
          <a:p>
            <a:endParaRPr lang="ru-RU" sz="32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03706" y="73729"/>
            <a:ext cx="9144000" cy="836713"/>
          </a:xfrm>
        </p:spPr>
        <p:txBody>
          <a:bodyPr>
            <a:normAutofit/>
          </a:bodyPr>
          <a:lstStyle/>
          <a:p>
            <a:pPr marL="342900" indent="-342900" algn="l"/>
            <a:r>
              <a:rPr lang="en-US" sz="3600" b="1" dirty="0" smtClean="0">
                <a:solidFill>
                  <a:schemeClr val="tx2"/>
                </a:solidFill>
                <a:latin typeface="Candara" pitchFamily="34" charset="0"/>
              </a:rPr>
              <a:t>General information about </a:t>
            </a:r>
            <a:r>
              <a:rPr lang="en-US" sz="3600" b="1" dirty="0" smtClean="0">
                <a:solidFill>
                  <a:schemeClr val="tx2"/>
                </a:solidFill>
                <a:latin typeface="Candara" pitchFamily="34" charset="0"/>
              </a:rPr>
              <a:t>HRFD</a:t>
            </a:r>
            <a:endParaRPr lang="en-US" sz="3600" b="1" dirty="0" smtClean="0">
              <a:solidFill>
                <a:schemeClr val="tx2"/>
              </a:solidFill>
              <a:latin typeface="Candara" pitchFamily="34" charset="0"/>
            </a:endParaRPr>
          </a:p>
        </p:txBody>
      </p:sp>
      <p:pic>
        <p:nvPicPr>
          <p:cNvPr id="6" name="Рисунок 5" descr="experimental_facilities_big.png"/>
          <p:cNvPicPr>
            <a:picLocks noChangeAspect="1"/>
          </p:cNvPicPr>
          <p:nvPr/>
        </p:nvPicPr>
        <p:blipFill>
          <a:blip r:embed="rId3" cstate="print"/>
          <a:stretch>
            <a:fillRect/>
          </a:stretch>
        </p:blipFill>
        <p:spPr>
          <a:xfrm>
            <a:off x="325578" y="1309391"/>
            <a:ext cx="4350128" cy="3096344"/>
          </a:xfrm>
          <a:prstGeom prst="rect">
            <a:avLst/>
          </a:prstGeom>
        </p:spPr>
      </p:pic>
      <p:sp>
        <p:nvSpPr>
          <p:cNvPr id="7" name="Овал 6"/>
          <p:cNvSpPr/>
          <p:nvPr/>
        </p:nvSpPr>
        <p:spPr>
          <a:xfrm>
            <a:off x="1477706" y="1741439"/>
            <a:ext cx="936104" cy="576064"/>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8" name="Рисунок 7" descr="cufe-HL.jpg"/>
          <p:cNvPicPr>
            <a:picLocks noChangeAspect="1"/>
          </p:cNvPicPr>
          <p:nvPr/>
        </p:nvPicPr>
        <p:blipFill>
          <a:blip r:embed="rId4" cstate="print"/>
          <a:stretch>
            <a:fillRect/>
          </a:stretch>
        </p:blipFill>
        <p:spPr>
          <a:xfrm>
            <a:off x="4574049" y="2548009"/>
            <a:ext cx="4096455" cy="4032448"/>
          </a:xfrm>
          <a:prstGeom prst="rect">
            <a:avLst/>
          </a:prstGeom>
        </p:spPr>
      </p:pic>
      <p:sp>
        <p:nvSpPr>
          <p:cNvPr id="9" name="Text Box 3"/>
          <p:cNvSpPr txBox="1">
            <a:spLocks noChangeArrowheads="1"/>
          </p:cNvSpPr>
          <p:nvPr/>
        </p:nvSpPr>
        <p:spPr bwMode="auto">
          <a:xfrm>
            <a:off x="4427983" y="910442"/>
            <a:ext cx="4242521" cy="830997"/>
          </a:xfrm>
          <a:prstGeom prst="rect">
            <a:avLst/>
          </a:prstGeom>
          <a:solidFill>
            <a:srgbClr val="FFFFFF">
              <a:alpha val="69019"/>
            </a:srgbClr>
          </a:solidFill>
          <a:ln w="9525">
            <a:solidFill>
              <a:srgbClr val="C00000"/>
            </a:solidFill>
            <a:miter lim="800000"/>
            <a:headEnd/>
            <a:tailEnd/>
          </a:ln>
        </p:spPr>
        <p:txBody>
          <a:bodyPr wrap="square" anchor="b">
            <a:spAutoFit/>
          </a:bodyPr>
          <a:lstStyle/>
          <a:p>
            <a:pPr algn="ctr"/>
            <a:r>
              <a:rPr lang="en-US" sz="1600" b="1" dirty="0">
                <a:solidFill>
                  <a:srgbClr val="0000FF"/>
                </a:solidFill>
                <a:latin typeface="Times New Roman" pitchFamily="18" charset="0"/>
                <a:cs typeface="Times New Roman" pitchFamily="18" charset="0"/>
              </a:rPr>
              <a:t>R(</a:t>
            </a:r>
            <a:r>
              <a:rPr lang="en-US" sz="1600" b="1" i="1" dirty="0">
                <a:solidFill>
                  <a:srgbClr val="0000FF"/>
                </a:solidFill>
                <a:latin typeface="Times New Roman" pitchFamily="18" charset="0"/>
                <a:cs typeface="Times New Roman" pitchFamily="18" charset="0"/>
              </a:rPr>
              <a:t>t</a:t>
            </a:r>
            <a:r>
              <a:rPr lang="en-US" sz="1600" b="1" dirty="0">
                <a:solidFill>
                  <a:srgbClr val="0000FF"/>
                </a:solidFill>
                <a:latin typeface="Times New Roman" pitchFamily="18" charset="0"/>
                <a:cs typeface="Times New Roman" pitchFamily="18" charset="0"/>
              </a:rPr>
              <a:t>, θ) = </a:t>
            </a:r>
            <a:r>
              <a:rPr lang="en-US" sz="1600" b="1" dirty="0">
                <a:solidFill>
                  <a:srgbClr val="0000FF"/>
                </a:solidFill>
                <a:latin typeface="Times New Roman" pitchFamily="18" charset="0"/>
                <a:cs typeface="Times New Roman" pitchFamily="18" charset="0"/>
                <a:sym typeface="Symbol" pitchFamily="18" charset="2"/>
              </a:rPr>
              <a:t></a:t>
            </a:r>
            <a:r>
              <a:rPr lang="en-US" sz="1600" b="1" i="1" dirty="0">
                <a:solidFill>
                  <a:srgbClr val="0000FF"/>
                </a:solidFill>
                <a:latin typeface="Times New Roman" pitchFamily="18" charset="0"/>
                <a:cs typeface="Times New Roman" pitchFamily="18" charset="0"/>
                <a:sym typeface="Symbol" pitchFamily="18" charset="2"/>
              </a:rPr>
              <a:t>d/d</a:t>
            </a:r>
            <a:r>
              <a:rPr lang="en-US" sz="1600" b="1" dirty="0">
                <a:solidFill>
                  <a:srgbClr val="0000FF"/>
                </a:solidFill>
                <a:latin typeface="Times New Roman" pitchFamily="18" charset="0"/>
                <a:cs typeface="Times New Roman" pitchFamily="18" charset="0"/>
                <a:sym typeface="Symbol" pitchFamily="18" charset="2"/>
              </a:rPr>
              <a:t> = [(</a:t>
            </a:r>
            <a:r>
              <a:rPr lang="en-US" sz="1600" b="1" i="1" dirty="0">
                <a:solidFill>
                  <a:srgbClr val="0000FF"/>
                </a:solidFill>
                <a:latin typeface="Times New Roman" pitchFamily="18" charset="0"/>
                <a:cs typeface="Times New Roman" pitchFamily="18" charset="0"/>
                <a:sym typeface="Symbol" pitchFamily="18" charset="2"/>
              </a:rPr>
              <a:t>t</a:t>
            </a:r>
            <a:r>
              <a:rPr lang="en-US" sz="1600" b="1" baseline="-25000" dirty="0">
                <a:solidFill>
                  <a:srgbClr val="0000FF"/>
                </a:solidFill>
                <a:latin typeface="Times New Roman" pitchFamily="18" charset="0"/>
                <a:cs typeface="Times New Roman" pitchFamily="18" charset="0"/>
                <a:sym typeface="Symbol" pitchFamily="18" charset="2"/>
              </a:rPr>
              <a:t>0</a:t>
            </a:r>
            <a:r>
              <a:rPr lang="en-US" sz="1600" b="1" dirty="0">
                <a:solidFill>
                  <a:srgbClr val="0000FF"/>
                </a:solidFill>
                <a:latin typeface="Times New Roman" pitchFamily="18" charset="0"/>
                <a:cs typeface="Times New Roman" pitchFamily="18" charset="0"/>
                <a:sym typeface="Symbol" pitchFamily="18" charset="2"/>
              </a:rPr>
              <a:t>/</a:t>
            </a:r>
            <a:r>
              <a:rPr lang="en-US" sz="1600" b="1" i="1" dirty="0">
                <a:solidFill>
                  <a:srgbClr val="0000FF"/>
                </a:solidFill>
                <a:latin typeface="Times New Roman" pitchFamily="18" charset="0"/>
                <a:cs typeface="Times New Roman" pitchFamily="18" charset="0"/>
                <a:sym typeface="Symbol" pitchFamily="18" charset="2"/>
              </a:rPr>
              <a:t>t</a:t>
            </a:r>
            <a:r>
              <a:rPr lang="en-US" sz="1600" b="1" dirty="0">
                <a:solidFill>
                  <a:srgbClr val="0000FF"/>
                </a:solidFill>
                <a:latin typeface="Times New Roman" pitchFamily="18" charset="0"/>
                <a:cs typeface="Times New Roman" pitchFamily="18" charset="0"/>
                <a:sym typeface="Symbol" pitchFamily="18" charset="2"/>
              </a:rPr>
              <a:t>)</a:t>
            </a:r>
            <a:r>
              <a:rPr lang="en-US" sz="1600" b="1" baseline="30000" dirty="0">
                <a:solidFill>
                  <a:srgbClr val="0000FF"/>
                </a:solidFill>
                <a:latin typeface="Times New Roman" pitchFamily="18" charset="0"/>
                <a:cs typeface="Times New Roman" pitchFamily="18" charset="0"/>
                <a:sym typeface="Symbol" pitchFamily="18" charset="2"/>
              </a:rPr>
              <a:t>2</a:t>
            </a:r>
            <a:r>
              <a:rPr lang="en-US" sz="1600" b="1" dirty="0">
                <a:solidFill>
                  <a:srgbClr val="0000FF"/>
                </a:solidFill>
                <a:latin typeface="Times New Roman" pitchFamily="18" charset="0"/>
                <a:cs typeface="Times New Roman" pitchFamily="18" charset="0"/>
                <a:sym typeface="Symbol" pitchFamily="18" charset="2"/>
              </a:rPr>
              <a:t> + (</a:t>
            </a:r>
            <a:r>
              <a:rPr lang="en-US" sz="1600" b="1" dirty="0" smtClean="0">
                <a:solidFill>
                  <a:srgbClr val="0000FF"/>
                </a:solidFill>
                <a:latin typeface="Times New Roman" pitchFamily="18" charset="0"/>
                <a:cs typeface="Times New Roman" pitchFamily="18" charset="0"/>
              </a:rPr>
              <a:t>θ/</a:t>
            </a:r>
            <a:r>
              <a:rPr lang="en-US" sz="1600" b="1" dirty="0" err="1" smtClean="0">
                <a:solidFill>
                  <a:srgbClr val="0000FF"/>
                </a:solidFill>
                <a:latin typeface="Times New Roman" pitchFamily="18" charset="0"/>
                <a:cs typeface="Times New Roman" pitchFamily="18" charset="0"/>
              </a:rPr>
              <a:t>tgθ</a:t>
            </a:r>
            <a:r>
              <a:rPr lang="en-US" sz="1600" b="1" dirty="0" smtClean="0">
                <a:solidFill>
                  <a:srgbClr val="0000FF"/>
                </a:solidFill>
                <a:latin typeface="Times New Roman" pitchFamily="18" charset="0"/>
                <a:cs typeface="Times New Roman" pitchFamily="18" charset="0"/>
              </a:rPr>
              <a:t>)</a:t>
            </a:r>
            <a:r>
              <a:rPr lang="en-US" sz="1600" b="1" baseline="30000" dirty="0" smtClean="0">
                <a:solidFill>
                  <a:srgbClr val="0000FF"/>
                </a:solidFill>
                <a:latin typeface="Times New Roman" pitchFamily="18" charset="0"/>
                <a:cs typeface="Times New Roman" pitchFamily="18" charset="0"/>
              </a:rPr>
              <a:t>2</a:t>
            </a:r>
            <a:r>
              <a:rPr lang="en-US" sz="1600" b="1" dirty="0" smtClean="0">
                <a:solidFill>
                  <a:srgbClr val="0000FF"/>
                </a:solidFill>
                <a:latin typeface="Times New Roman" pitchFamily="18" charset="0"/>
                <a:cs typeface="Times New Roman" pitchFamily="18" charset="0"/>
              </a:rPr>
              <a:t>]</a:t>
            </a:r>
            <a:r>
              <a:rPr lang="en-US" sz="1600" b="1" baseline="30000" dirty="0" smtClean="0">
                <a:solidFill>
                  <a:srgbClr val="0000FF"/>
                </a:solidFill>
                <a:latin typeface="Times New Roman" pitchFamily="18" charset="0"/>
                <a:cs typeface="Times New Roman" pitchFamily="18" charset="0"/>
              </a:rPr>
              <a:t>1/2</a:t>
            </a:r>
          </a:p>
          <a:p>
            <a:pPr algn="ctr"/>
            <a:r>
              <a:rPr lang="en-US" sz="1600" b="1" dirty="0">
                <a:solidFill>
                  <a:srgbClr val="0000FF"/>
                </a:solidFill>
                <a:latin typeface="Times New Roman" pitchFamily="18" charset="0"/>
                <a:cs typeface="Times New Roman" pitchFamily="18" charset="0"/>
              </a:rPr>
              <a:t>R→0    if	Δt</a:t>
            </a:r>
            <a:r>
              <a:rPr lang="en-US" sz="1600" b="1" baseline="-25000" dirty="0">
                <a:solidFill>
                  <a:srgbClr val="0000FF"/>
                </a:solidFill>
                <a:latin typeface="Times New Roman" pitchFamily="18" charset="0"/>
                <a:cs typeface="Times New Roman" pitchFamily="18" charset="0"/>
              </a:rPr>
              <a:t>0</a:t>
            </a:r>
            <a:r>
              <a:rPr lang="en-US" sz="1600" b="1" dirty="0">
                <a:solidFill>
                  <a:srgbClr val="0000FF"/>
                </a:solidFill>
                <a:latin typeface="Times New Roman" pitchFamily="18" charset="0"/>
                <a:cs typeface="Times New Roman" pitchFamily="18" charset="0"/>
              </a:rPr>
              <a:t>→0 	 or  L→∞</a:t>
            </a:r>
          </a:p>
          <a:p>
            <a:pPr algn="ctr"/>
            <a:r>
              <a:rPr lang="en-US" sz="1600" b="1" dirty="0" smtClean="0">
                <a:solidFill>
                  <a:srgbClr val="0000FF"/>
                </a:solidFill>
                <a:latin typeface="Times New Roman" pitchFamily="18" charset="0"/>
                <a:cs typeface="Times New Roman" pitchFamily="18" charset="0"/>
              </a:rPr>
              <a:t>and</a:t>
            </a:r>
            <a:r>
              <a:rPr lang="en-US" sz="1600" b="1" dirty="0">
                <a:solidFill>
                  <a:srgbClr val="0000FF"/>
                </a:solidFill>
                <a:latin typeface="Times New Roman" pitchFamily="18" charset="0"/>
                <a:cs typeface="Times New Roman" pitchFamily="18" charset="0"/>
              </a:rPr>
              <a:t>	 Δθ→0  or  θ→π/2</a:t>
            </a:r>
            <a:endParaRPr lang="ru-RU" sz="1600" b="1" dirty="0">
              <a:solidFill>
                <a:srgbClr val="0000FF"/>
              </a:solidFill>
              <a:latin typeface="Times New Roman" pitchFamily="18" charset="0"/>
              <a:cs typeface="Times New Roman" pitchFamily="18" charset="0"/>
            </a:endParaRPr>
          </a:p>
        </p:txBody>
      </p:sp>
      <p:sp>
        <p:nvSpPr>
          <p:cNvPr id="10" name="Text Box 4"/>
          <p:cNvSpPr txBox="1">
            <a:spLocks noChangeArrowheads="1"/>
          </p:cNvSpPr>
          <p:nvPr/>
        </p:nvSpPr>
        <p:spPr bwMode="auto">
          <a:xfrm>
            <a:off x="4583655" y="1798638"/>
            <a:ext cx="4485616" cy="461665"/>
          </a:xfrm>
          <a:prstGeom prst="rect">
            <a:avLst/>
          </a:prstGeom>
          <a:solidFill>
            <a:schemeClr val="bg1"/>
          </a:solidFill>
          <a:ln w="9525">
            <a:noFill/>
            <a:miter lim="800000"/>
            <a:headEnd/>
            <a:tailEnd/>
          </a:ln>
        </p:spPr>
        <p:txBody>
          <a:bodyPr wrap="square" anchor="b">
            <a:spAutoFit/>
          </a:bodyPr>
          <a:lstStyle/>
          <a:p>
            <a:pPr>
              <a:lnSpc>
                <a:spcPct val="150000"/>
              </a:lnSpc>
            </a:pPr>
            <a:r>
              <a:rPr lang="en-US" sz="1600" b="1" i="1" dirty="0" smtClean="0">
                <a:latin typeface="Times New Roman" pitchFamily="18" charset="0"/>
                <a:cs typeface="Times New Roman" pitchFamily="18" charset="0"/>
              </a:rPr>
              <a:t>t</a:t>
            </a:r>
            <a:r>
              <a:rPr lang="en-US" sz="1600" b="1" dirty="0" smtClean="0">
                <a:latin typeface="Times New Roman" pitchFamily="18" charset="0"/>
                <a:cs typeface="Times New Roman" pitchFamily="18" charset="0"/>
              </a:rPr>
              <a:t> </a:t>
            </a:r>
            <a:r>
              <a:rPr lang="en-US" sz="1600" b="1" dirty="0">
                <a:latin typeface="Times New Roman" pitchFamily="18" charset="0"/>
                <a:cs typeface="Times New Roman" pitchFamily="18" charset="0"/>
              </a:rPr>
              <a:t>~ </a:t>
            </a:r>
            <a:r>
              <a:rPr lang="en-US" sz="1600" b="1" i="1" dirty="0">
                <a:latin typeface="Times New Roman" pitchFamily="18" charset="0"/>
                <a:cs typeface="Times New Roman" pitchFamily="18" charset="0"/>
              </a:rPr>
              <a:t>L</a:t>
            </a:r>
            <a:r>
              <a:rPr lang="en-US" sz="1600" b="1" dirty="0">
                <a:latin typeface="Times New Roman" pitchFamily="18" charset="0"/>
                <a:cs typeface="Times New Roman" pitchFamily="18" charset="0"/>
              </a:rPr>
              <a:t>,</a:t>
            </a:r>
            <a:r>
              <a:rPr lang="en-US" sz="1600" b="1" dirty="0">
                <a:solidFill>
                  <a:srgbClr val="FF0000"/>
                </a:solidFill>
                <a:latin typeface="Times New Roman" pitchFamily="18" charset="0"/>
                <a:cs typeface="Times New Roman" pitchFamily="18" charset="0"/>
              </a:rPr>
              <a:t> </a:t>
            </a:r>
            <a:r>
              <a:rPr lang="en-US" sz="1600" b="1" dirty="0" smtClean="0">
                <a:solidFill>
                  <a:srgbClr val="C00000"/>
                </a:solidFill>
                <a:latin typeface="Times New Roman" pitchFamily="18" charset="0"/>
                <a:cs typeface="Times New Roman" pitchFamily="18" charset="0"/>
              </a:rPr>
              <a:t>R= </a:t>
            </a:r>
            <a:r>
              <a:rPr lang="el-GR" sz="1600" b="1" dirty="0" smtClean="0">
                <a:solidFill>
                  <a:srgbClr val="C00000"/>
                </a:solidFill>
                <a:latin typeface="Times New Roman" pitchFamily="18" charset="0"/>
                <a:cs typeface="Times New Roman" pitchFamily="18" charset="0"/>
              </a:rPr>
              <a:t>Δ</a:t>
            </a:r>
            <a:r>
              <a:rPr lang="en-US" sz="1600" b="1" dirty="0" smtClean="0">
                <a:solidFill>
                  <a:srgbClr val="DB1D09"/>
                </a:solidFill>
                <a:latin typeface="Times New Roman" pitchFamily="18" charset="0"/>
                <a:cs typeface="Times New Roman" pitchFamily="18" charset="0"/>
              </a:rPr>
              <a:t>d/d≈0.001,  </a:t>
            </a:r>
            <a:r>
              <a:rPr lang="en-US" sz="1600" b="1" dirty="0">
                <a:latin typeface="Times New Roman" pitchFamily="18" charset="0"/>
                <a:cs typeface="Times New Roman" pitchFamily="18" charset="0"/>
              </a:rPr>
              <a:t>word level </a:t>
            </a:r>
            <a:r>
              <a:rPr lang="en-US" sz="1600" b="1" dirty="0" smtClean="0">
                <a:latin typeface="Times New Roman" pitchFamily="18" charset="0"/>
                <a:cs typeface="Times New Roman" pitchFamily="18" charset="0"/>
              </a:rPr>
              <a:t> in resolution</a:t>
            </a:r>
            <a:endParaRPr lang="ru-RU" sz="1600" b="1" dirty="0">
              <a:solidFill>
                <a:schemeClr val="tx2"/>
              </a:solidFill>
              <a:latin typeface="Times New Roman" pitchFamily="18" charset="0"/>
              <a:cs typeface="Times New Roman" pitchFamily="18" charset="0"/>
              <a:sym typeface="Symbol" pitchFamily="18" charset="2"/>
            </a:endParaRPr>
          </a:p>
        </p:txBody>
      </p:sp>
      <p:pic>
        <p:nvPicPr>
          <p:cNvPr id="5122" name="Picture 2" descr="http://upload.wikimedia.org/wikipedia/commons/0/06/Ybco.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09536" y="3650330"/>
            <a:ext cx="1228028" cy="1736871"/>
          </a:xfrm>
          <a:prstGeom prst="rect">
            <a:avLst/>
          </a:prstGeom>
          <a:noFill/>
          <a:extLst>
            <a:ext uri="{909E8E84-426E-40DD-AFC4-6F175D3DCCD1}">
              <a14:hiddenFill xmlns:a14="http://schemas.microsoft.com/office/drawing/2010/main">
                <a:solidFill>
                  <a:srgbClr val="FFFFFF"/>
                </a:solidFill>
              </a14:hiddenFill>
            </a:ext>
          </a:extLst>
        </p:spPr>
      </p:pic>
      <p:pic>
        <p:nvPicPr>
          <p:cNvPr id="3" name="Рисунок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3568" y="4405735"/>
            <a:ext cx="3621425" cy="2037051"/>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03706" y="158866"/>
            <a:ext cx="9144000" cy="836713"/>
          </a:xfrm>
        </p:spPr>
        <p:txBody>
          <a:bodyPr>
            <a:normAutofit/>
          </a:bodyPr>
          <a:lstStyle/>
          <a:p>
            <a:pPr marL="342900" indent="-342900" algn="l"/>
            <a:r>
              <a:rPr lang="en-US" sz="3600" b="1" dirty="0" smtClean="0">
                <a:solidFill>
                  <a:schemeClr val="tx2"/>
                </a:solidFill>
              </a:rPr>
              <a:t>Directions of HRFD modernization</a:t>
            </a:r>
            <a:endParaRPr lang="en-US" sz="3600" b="1" dirty="0" smtClean="0">
              <a:solidFill>
                <a:schemeClr val="tx2"/>
              </a:solidFill>
            </a:endParaRPr>
          </a:p>
        </p:txBody>
      </p:sp>
      <p:pic>
        <p:nvPicPr>
          <p:cNvPr id="11" name="Рисунок 10" descr="HRFD_S.jpg"/>
          <p:cNvPicPr/>
          <p:nvPr/>
        </p:nvPicPr>
        <p:blipFill>
          <a:blip r:embed="rId3" cstate="print"/>
          <a:stretch>
            <a:fillRect/>
          </a:stretch>
        </p:blipFill>
        <p:spPr>
          <a:xfrm>
            <a:off x="359532" y="1052736"/>
            <a:ext cx="7776864" cy="2736303"/>
          </a:xfrm>
          <a:prstGeom prst="rect">
            <a:avLst/>
          </a:prstGeom>
        </p:spPr>
      </p:pic>
      <p:sp>
        <p:nvSpPr>
          <p:cNvPr id="12" name="Прямоугольник 11"/>
          <p:cNvSpPr/>
          <p:nvPr/>
        </p:nvSpPr>
        <p:spPr>
          <a:xfrm>
            <a:off x="7020272" y="2591733"/>
            <a:ext cx="2232248" cy="1938992"/>
          </a:xfrm>
          <a:prstGeom prst="rect">
            <a:avLst/>
          </a:prstGeom>
        </p:spPr>
        <p:txBody>
          <a:bodyPr wrap="square">
            <a:spAutoFit/>
          </a:bodyPr>
          <a:lstStyle/>
          <a:p>
            <a:r>
              <a:rPr lang="en-US" sz="1200" dirty="0"/>
              <a:t>1 – Moderator</a:t>
            </a:r>
            <a:r>
              <a:rPr lang="en-US" sz="1200" dirty="0" smtClean="0"/>
              <a:t/>
            </a:r>
            <a:br>
              <a:rPr lang="en-US" sz="1200" dirty="0" smtClean="0"/>
            </a:br>
            <a:r>
              <a:rPr lang="en-US" sz="1200" dirty="0"/>
              <a:t>2 – Fourier Chopper</a:t>
            </a:r>
            <a:r>
              <a:rPr lang="en-US" sz="1200" dirty="0" smtClean="0"/>
              <a:t/>
            </a:r>
            <a:br>
              <a:rPr lang="en-US" sz="1200" dirty="0" smtClean="0"/>
            </a:br>
            <a:r>
              <a:rPr lang="en-US" sz="1200" dirty="0"/>
              <a:t>3 – Guide Tube</a:t>
            </a:r>
            <a:r>
              <a:rPr lang="en-US" sz="1200" dirty="0" smtClean="0"/>
              <a:t/>
            </a:r>
            <a:br>
              <a:rPr lang="en-US" sz="1200" dirty="0" smtClean="0"/>
            </a:br>
            <a:r>
              <a:rPr lang="en-US" sz="1200" dirty="0"/>
              <a:t>4 – Main Detector</a:t>
            </a:r>
            <a:r>
              <a:rPr lang="en-US" sz="1200" dirty="0" smtClean="0"/>
              <a:t/>
            </a:r>
            <a:br>
              <a:rPr lang="en-US" sz="1200" dirty="0" smtClean="0"/>
            </a:br>
            <a:r>
              <a:rPr lang="en-US" sz="1200" dirty="0"/>
              <a:t>5 – Sample Position</a:t>
            </a:r>
            <a:r>
              <a:rPr lang="en-US" sz="1200" dirty="0" smtClean="0"/>
              <a:t/>
            </a:r>
            <a:br>
              <a:rPr lang="en-US" sz="1200" dirty="0" smtClean="0"/>
            </a:br>
            <a:r>
              <a:rPr lang="en-US" sz="1200" dirty="0"/>
              <a:t>6 – 90°-Detector</a:t>
            </a:r>
            <a:r>
              <a:rPr lang="en-US" sz="1200" dirty="0" smtClean="0"/>
              <a:t/>
            </a:r>
            <a:br>
              <a:rPr lang="en-US" sz="1200" dirty="0" smtClean="0"/>
            </a:br>
            <a:r>
              <a:rPr lang="en-US" sz="1200" dirty="0"/>
              <a:t>7 – PSD Detector</a:t>
            </a:r>
            <a:r>
              <a:rPr lang="en-US" sz="1200" dirty="0" smtClean="0"/>
              <a:t/>
            </a:r>
            <a:br>
              <a:rPr lang="en-US" sz="1200" dirty="0" smtClean="0"/>
            </a:br>
            <a:r>
              <a:rPr lang="en-US" sz="1200" dirty="0"/>
              <a:t>8 </a:t>
            </a:r>
            <a:r>
              <a:rPr lang="en-US" sz="1200" dirty="0" smtClean="0"/>
              <a:t>–Control </a:t>
            </a:r>
            <a:r>
              <a:rPr lang="en-US" sz="1200" dirty="0"/>
              <a:t>and </a:t>
            </a:r>
            <a:r>
              <a:rPr lang="en-US" sz="1200" dirty="0" smtClean="0"/>
              <a:t>Operative</a:t>
            </a:r>
            <a:br>
              <a:rPr lang="en-US" sz="1200" dirty="0" smtClean="0"/>
            </a:br>
            <a:r>
              <a:rPr lang="en-US" sz="1200" dirty="0"/>
              <a:t>9 – </a:t>
            </a:r>
            <a:r>
              <a:rPr lang="en-US" sz="1200" dirty="0" smtClean="0"/>
              <a:t>Data </a:t>
            </a:r>
            <a:r>
              <a:rPr lang="en-US" sz="1200" dirty="0"/>
              <a:t>Acquisition </a:t>
            </a:r>
            <a:r>
              <a:rPr lang="en-US" sz="1200" dirty="0" smtClean="0"/>
              <a:t/>
            </a:r>
            <a:br>
              <a:rPr lang="en-US" sz="1200" dirty="0" smtClean="0"/>
            </a:br>
            <a:r>
              <a:rPr lang="en-US" sz="1200" dirty="0"/>
              <a:t>10 </a:t>
            </a:r>
            <a:r>
              <a:rPr lang="en-US" sz="1200" dirty="0" smtClean="0"/>
              <a:t>–Ethernet </a:t>
            </a:r>
            <a:r>
              <a:rPr lang="en-US" sz="1200" dirty="0"/>
              <a:t>Data Transfer</a:t>
            </a:r>
            <a:endParaRPr lang="ru-RU" sz="1200" dirty="0"/>
          </a:p>
        </p:txBody>
      </p:sp>
      <p:sp>
        <p:nvSpPr>
          <p:cNvPr id="4" name="TextBox 3"/>
          <p:cNvSpPr txBox="1"/>
          <p:nvPr/>
        </p:nvSpPr>
        <p:spPr>
          <a:xfrm>
            <a:off x="755576" y="4165322"/>
            <a:ext cx="6984776" cy="2308324"/>
          </a:xfrm>
          <a:prstGeom prst="rect">
            <a:avLst/>
          </a:prstGeom>
          <a:noFill/>
        </p:spPr>
        <p:txBody>
          <a:bodyPr wrap="square" rtlCol="0">
            <a:spAutoFit/>
          </a:bodyPr>
          <a:lstStyle/>
          <a:p>
            <a:pPr marL="342900" indent="-342900">
              <a:buAutoNum type="arabicPeriod"/>
            </a:pPr>
            <a:r>
              <a:rPr lang="en-US" sz="2400" dirty="0"/>
              <a:t>E</a:t>
            </a:r>
            <a:r>
              <a:rPr lang="en-US" sz="2400" dirty="0" smtClean="0"/>
              <a:t>lectronics for data acquisition</a:t>
            </a:r>
          </a:p>
          <a:p>
            <a:pPr marL="342900" indent="-342900">
              <a:buAutoNum type="arabicPeriod"/>
            </a:pPr>
            <a:r>
              <a:rPr lang="en-US" sz="2400" dirty="0" smtClean="0"/>
              <a:t>Software for data acquisition</a:t>
            </a:r>
          </a:p>
          <a:p>
            <a:pPr marL="342900" indent="-342900">
              <a:buAutoNum type="arabicPeriod"/>
            </a:pPr>
            <a:r>
              <a:rPr lang="en-US" sz="2400" dirty="0" smtClean="0"/>
              <a:t>Sample environment </a:t>
            </a:r>
          </a:p>
          <a:p>
            <a:pPr marL="342900" indent="-342900">
              <a:buAutoNum type="arabicPeriod"/>
            </a:pPr>
            <a:r>
              <a:rPr lang="en-US" sz="2400" u="sng" dirty="0" smtClean="0"/>
              <a:t>Neutron guide</a:t>
            </a:r>
          </a:p>
          <a:p>
            <a:pPr marL="342900" indent="-342900">
              <a:buAutoNum type="arabicPeriod"/>
            </a:pPr>
            <a:r>
              <a:rPr lang="en-US" sz="2400" u="sng" dirty="0" smtClean="0"/>
              <a:t>Fourier chopper</a:t>
            </a:r>
          </a:p>
          <a:p>
            <a:pPr marL="342900" indent="-342900">
              <a:buAutoNum type="arabicPeriod"/>
            </a:pPr>
            <a:r>
              <a:rPr lang="en-US" sz="2400" u="sng" dirty="0" smtClean="0"/>
              <a:t>The main detectors</a:t>
            </a:r>
            <a:endParaRPr lang="ru-RU" sz="2400" u="sng" dirty="0"/>
          </a:p>
        </p:txBody>
      </p:sp>
      <p:sp>
        <p:nvSpPr>
          <p:cNvPr id="5" name="Правая фигурная скобка 4"/>
          <p:cNvSpPr/>
          <p:nvPr/>
        </p:nvSpPr>
        <p:spPr>
          <a:xfrm>
            <a:off x="5220072" y="4309338"/>
            <a:ext cx="360040" cy="919862"/>
          </a:xfrm>
          <a:prstGeom prst="righ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13" name="Правая фигурная скобка 12"/>
          <p:cNvSpPr/>
          <p:nvPr/>
        </p:nvSpPr>
        <p:spPr>
          <a:xfrm>
            <a:off x="5220072" y="5356103"/>
            <a:ext cx="360040" cy="692820"/>
          </a:xfrm>
          <a:prstGeom prst="rightBrace">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14" name="TextBox 13"/>
          <p:cNvSpPr txBox="1"/>
          <p:nvPr/>
        </p:nvSpPr>
        <p:spPr>
          <a:xfrm>
            <a:off x="5820704" y="4535089"/>
            <a:ext cx="1224136" cy="369332"/>
          </a:xfrm>
          <a:prstGeom prst="rect">
            <a:avLst/>
          </a:prstGeom>
          <a:noFill/>
        </p:spPr>
        <p:txBody>
          <a:bodyPr wrap="square" rtlCol="0">
            <a:spAutoFit/>
          </a:bodyPr>
          <a:lstStyle/>
          <a:p>
            <a:r>
              <a:rPr lang="en-US" b="1" dirty="0" smtClean="0">
                <a:solidFill>
                  <a:schemeClr val="accent1"/>
                </a:solidFill>
              </a:rPr>
              <a:t>2014-2015</a:t>
            </a:r>
            <a:endParaRPr lang="ru-RU" b="1" dirty="0">
              <a:solidFill>
                <a:schemeClr val="accent1"/>
              </a:solidFill>
            </a:endParaRPr>
          </a:p>
        </p:txBody>
      </p:sp>
      <p:sp>
        <p:nvSpPr>
          <p:cNvPr id="16" name="TextBox 15"/>
          <p:cNvSpPr txBox="1"/>
          <p:nvPr/>
        </p:nvSpPr>
        <p:spPr>
          <a:xfrm>
            <a:off x="5820704" y="5499504"/>
            <a:ext cx="1224136" cy="369332"/>
          </a:xfrm>
          <a:prstGeom prst="rect">
            <a:avLst/>
          </a:prstGeom>
          <a:noFill/>
        </p:spPr>
        <p:txBody>
          <a:bodyPr wrap="square" rtlCol="0">
            <a:spAutoFit/>
          </a:bodyPr>
          <a:lstStyle/>
          <a:p>
            <a:r>
              <a:rPr lang="en-US" b="1" dirty="0" smtClean="0">
                <a:solidFill>
                  <a:srgbClr val="FF0000"/>
                </a:solidFill>
              </a:rPr>
              <a:t>2015-2016</a:t>
            </a:r>
            <a:endParaRPr lang="ru-RU" b="1" dirty="0">
              <a:solidFill>
                <a:srgbClr val="FF0000"/>
              </a:solidFill>
            </a:endParaRPr>
          </a:p>
        </p:txBody>
      </p:sp>
    </p:spTree>
    <p:extLst>
      <p:ext uri="{BB962C8B-B14F-4D97-AF65-F5344CB8AC3E}">
        <p14:creationId xmlns:p14="http://schemas.microsoft.com/office/powerpoint/2010/main" val="120331991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6" name="Номер слайда 3"/>
          <p:cNvSpPr>
            <a:spLocks noGrp="1"/>
          </p:cNvSpPr>
          <p:nvPr>
            <p:ph type="sldNum" sz="quarter" idx="12"/>
          </p:nvPr>
        </p:nvSpPr>
        <p:spPr>
          <a:noFill/>
        </p:spPr>
        <p:txBody>
          <a:bodyPr/>
          <a:lstStyle/>
          <a:p>
            <a:fld id="{5CB0D3EA-407B-4B82-8ACE-C4566FD03309}" type="slidenum">
              <a:rPr lang="ru-RU" smtClean="0"/>
              <a:pPr/>
              <a:t>4</a:t>
            </a:fld>
            <a:endParaRPr lang="ru-RU" sz="1400" smtClean="0"/>
          </a:p>
        </p:txBody>
      </p:sp>
      <p:sp>
        <p:nvSpPr>
          <p:cNvPr id="9" name="TextBox 8"/>
          <p:cNvSpPr txBox="1"/>
          <p:nvPr/>
        </p:nvSpPr>
        <p:spPr>
          <a:xfrm>
            <a:off x="107504" y="1556792"/>
            <a:ext cx="785818" cy="307777"/>
          </a:xfrm>
          <a:prstGeom prst="rect">
            <a:avLst/>
          </a:prstGeom>
          <a:solidFill>
            <a:schemeClr val="bg1"/>
          </a:solidFill>
          <a:ln>
            <a:solidFill>
              <a:srgbClr val="0221BE"/>
            </a:solidFill>
          </a:ln>
        </p:spPr>
        <p:txBody>
          <a:bodyPr wrap="square" rtlCol="0">
            <a:spAutoFit/>
          </a:bodyPr>
          <a:lstStyle/>
          <a:p>
            <a:r>
              <a:rPr lang="en-US" sz="1400" b="1" dirty="0" smtClean="0">
                <a:solidFill>
                  <a:srgbClr val="0221BE"/>
                </a:solidFill>
                <a:latin typeface="Times New Roman" pitchFamily="18" charset="0"/>
                <a:cs typeface="Times New Roman" pitchFamily="18" charset="0"/>
              </a:rPr>
              <a:t>IBR-2</a:t>
            </a:r>
            <a:endParaRPr lang="ru-RU" sz="1400" b="1" dirty="0">
              <a:solidFill>
                <a:srgbClr val="0221BE"/>
              </a:solidFill>
              <a:latin typeface="Times New Roman" pitchFamily="18" charset="0"/>
              <a:cs typeface="Times New Roman" pitchFamily="18" charset="0"/>
            </a:endParaRPr>
          </a:p>
        </p:txBody>
      </p:sp>
      <p:pic>
        <p:nvPicPr>
          <p:cNvPr id="11" name="Рисунок 10" descr="HRFD_S.jpg"/>
          <p:cNvPicPr/>
          <p:nvPr/>
        </p:nvPicPr>
        <p:blipFill>
          <a:blip r:embed="rId3" cstate="print"/>
          <a:stretch>
            <a:fillRect/>
          </a:stretch>
        </p:blipFill>
        <p:spPr>
          <a:xfrm>
            <a:off x="893322" y="798096"/>
            <a:ext cx="6480720" cy="2088232"/>
          </a:xfrm>
          <a:prstGeom prst="rect">
            <a:avLst/>
          </a:prstGeom>
        </p:spPr>
      </p:pic>
      <p:sp>
        <p:nvSpPr>
          <p:cNvPr id="19" name="Прямоугольник 18"/>
          <p:cNvSpPr/>
          <p:nvPr/>
        </p:nvSpPr>
        <p:spPr>
          <a:xfrm>
            <a:off x="6660232" y="1916832"/>
            <a:ext cx="2232248" cy="1938992"/>
          </a:xfrm>
          <a:prstGeom prst="rect">
            <a:avLst/>
          </a:prstGeom>
        </p:spPr>
        <p:txBody>
          <a:bodyPr wrap="square">
            <a:spAutoFit/>
          </a:bodyPr>
          <a:lstStyle/>
          <a:p>
            <a:r>
              <a:rPr lang="en-US" sz="1200" dirty="0"/>
              <a:t>1 – Moderator</a:t>
            </a:r>
            <a:r>
              <a:rPr lang="en-US" sz="1200" dirty="0" smtClean="0"/>
              <a:t/>
            </a:r>
            <a:br>
              <a:rPr lang="en-US" sz="1200" dirty="0" smtClean="0"/>
            </a:br>
            <a:r>
              <a:rPr lang="en-US" sz="1200" dirty="0"/>
              <a:t>2 – Fourier Chopper</a:t>
            </a:r>
            <a:r>
              <a:rPr lang="en-US" sz="1200" dirty="0" smtClean="0"/>
              <a:t/>
            </a:r>
            <a:br>
              <a:rPr lang="en-US" sz="1200" dirty="0" smtClean="0"/>
            </a:br>
            <a:r>
              <a:rPr lang="en-US" sz="1200" dirty="0"/>
              <a:t>3 – Guide Tube</a:t>
            </a:r>
            <a:r>
              <a:rPr lang="en-US" sz="1200" dirty="0" smtClean="0"/>
              <a:t/>
            </a:r>
            <a:br>
              <a:rPr lang="en-US" sz="1200" dirty="0" smtClean="0"/>
            </a:br>
            <a:r>
              <a:rPr lang="en-US" sz="1200" dirty="0"/>
              <a:t>4 – Main Detector</a:t>
            </a:r>
            <a:r>
              <a:rPr lang="en-US" sz="1200" dirty="0" smtClean="0"/>
              <a:t/>
            </a:r>
            <a:br>
              <a:rPr lang="en-US" sz="1200" dirty="0" smtClean="0"/>
            </a:br>
            <a:r>
              <a:rPr lang="en-US" sz="1200" dirty="0"/>
              <a:t>5 – Sample Position</a:t>
            </a:r>
            <a:r>
              <a:rPr lang="en-US" sz="1200" dirty="0" smtClean="0"/>
              <a:t/>
            </a:r>
            <a:br>
              <a:rPr lang="en-US" sz="1200" dirty="0" smtClean="0"/>
            </a:br>
            <a:r>
              <a:rPr lang="en-US" sz="1200" dirty="0"/>
              <a:t>6 – 90°-Detector</a:t>
            </a:r>
            <a:r>
              <a:rPr lang="en-US" sz="1200" dirty="0" smtClean="0"/>
              <a:t/>
            </a:r>
            <a:br>
              <a:rPr lang="en-US" sz="1200" dirty="0" smtClean="0"/>
            </a:br>
            <a:r>
              <a:rPr lang="en-US" sz="1200" dirty="0"/>
              <a:t>7 – PSD Detector</a:t>
            </a:r>
            <a:r>
              <a:rPr lang="en-US" sz="1200" dirty="0" smtClean="0"/>
              <a:t/>
            </a:r>
            <a:br>
              <a:rPr lang="en-US" sz="1200" dirty="0" smtClean="0"/>
            </a:br>
            <a:r>
              <a:rPr lang="en-US" sz="1200" dirty="0"/>
              <a:t>8 </a:t>
            </a:r>
            <a:r>
              <a:rPr lang="en-US" sz="1200" dirty="0" smtClean="0"/>
              <a:t>–Control </a:t>
            </a:r>
            <a:r>
              <a:rPr lang="en-US" sz="1200" dirty="0"/>
              <a:t>and </a:t>
            </a:r>
            <a:r>
              <a:rPr lang="en-US" sz="1200" dirty="0" smtClean="0"/>
              <a:t>Operative</a:t>
            </a:r>
            <a:br>
              <a:rPr lang="en-US" sz="1200" dirty="0" smtClean="0"/>
            </a:br>
            <a:r>
              <a:rPr lang="en-US" sz="1200" dirty="0"/>
              <a:t>9 – </a:t>
            </a:r>
            <a:r>
              <a:rPr lang="en-US" sz="1200" dirty="0" smtClean="0"/>
              <a:t>Data </a:t>
            </a:r>
            <a:r>
              <a:rPr lang="en-US" sz="1200" dirty="0"/>
              <a:t>Acquisition </a:t>
            </a:r>
            <a:r>
              <a:rPr lang="en-US" sz="1200" dirty="0" smtClean="0"/>
              <a:t/>
            </a:r>
            <a:br>
              <a:rPr lang="en-US" sz="1200" dirty="0" smtClean="0"/>
            </a:br>
            <a:r>
              <a:rPr lang="en-US" sz="1200" dirty="0"/>
              <a:t>10 </a:t>
            </a:r>
            <a:r>
              <a:rPr lang="en-US" sz="1200" dirty="0" smtClean="0"/>
              <a:t>–Ethernet </a:t>
            </a:r>
            <a:r>
              <a:rPr lang="en-US" sz="1200" dirty="0"/>
              <a:t>Data Transfer</a:t>
            </a:r>
            <a:endParaRPr lang="ru-RU" sz="1200" dirty="0"/>
          </a:p>
        </p:txBody>
      </p:sp>
      <p:sp>
        <p:nvSpPr>
          <p:cNvPr id="14" name="Заголовок 1"/>
          <p:cNvSpPr txBox="1">
            <a:spLocks/>
          </p:cNvSpPr>
          <p:nvPr/>
        </p:nvSpPr>
        <p:spPr>
          <a:xfrm>
            <a:off x="-180528" y="16904"/>
            <a:ext cx="7772400" cy="836713"/>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342900" indent="-342900"/>
            <a:r>
              <a:rPr lang="en-US" sz="3600" b="1" dirty="0" smtClean="0">
                <a:solidFill>
                  <a:schemeClr val="accent1"/>
                </a:solidFill>
              </a:rPr>
              <a:t>General information about HRFD</a:t>
            </a:r>
          </a:p>
        </p:txBody>
      </p:sp>
      <p:pic>
        <p:nvPicPr>
          <p:cNvPr id="15" name="Picture 2" descr="IMG_5636"/>
          <p:cNvPicPr>
            <a:picLocks noChangeAspect="1" noChangeArrowheads="1"/>
          </p:cNvPicPr>
          <p:nvPr/>
        </p:nvPicPr>
        <p:blipFill>
          <a:blip r:embed="rId4" cstate="print"/>
          <a:srcRect/>
          <a:stretch>
            <a:fillRect/>
          </a:stretch>
        </p:blipFill>
        <p:spPr bwMode="auto">
          <a:xfrm>
            <a:off x="4264713" y="4077072"/>
            <a:ext cx="3782951" cy="2520280"/>
          </a:xfrm>
          <a:prstGeom prst="rect">
            <a:avLst/>
          </a:prstGeom>
          <a:noFill/>
          <a:ln w="9525">
            <a:noFill/>
            <a:miter lim="800000"/>
            <a:headEnd/>
            <a:tailEnd/>
          </a:ln>
        </p:spPr>
      </p:pic>
      <p:cxnSp>
        <p:nvCxnSpPr>
          <p:cNvPr id="17" name="Прямая со стрелкой 16"/>
          <p:cNvCxnSpPr/>
          <p:nvPr/>
        </p:nvCxnSpPr>
        <p:spPr>
          <a:xfrm flipH="1" flipV="1">
            <a:off x="4496798" y="2348880"/>
            <a:ext cx="1368152" cy="1601713"/>
          </a:xfrm>
          <a:prstGeom prst="straightConnector1">
            <a:avLst/>
          </a:prstGeom>
          <a:ln w="3492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8" name="Овал 17"/>
          <p:cNvSpPr/>
          <p:nvPr/>
        </p:nvSpPr>
        <p:spPr>
          <a:xfrm>
            <a:off x="3059832" y="1484784"/>
            <a:ext cx="2592288" cy="86409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1" name="Прямоугольник 20"/>
          <p:cNvSpPr/>
          <p:nvPr/>
        </p:nvSpPr>
        <p:spPr>
          <a:xfrm>
            <a:off x="4133682" y="4005064"/>
            <a:ext cx="4038718" cy="2664296"/>
          </a:xfrm>
          <a:prstGeom prst="rect">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ln>
                <a:solidFill>
                  <a:sysClr val="windowText" lastClr="000000"/>
                </a:solidFill>
              </a:ln>
            </a:endParaRPr>
          </a:p>
        </p:txBody>
      </p:sp>
      <p:sp>
        <p:nvSpPr>
          <p:cNvPr id="6" name="Прямоугольник 5"/>
          <p:cNvSpPr/>
          <p:nvPr/>
        </p:nvSpPr>
        <p:spPr>
          <a:xfrm>
            <a:off x="340104" y="5229200"/>
            <a:ext cx="4572000" cy="1200329"/>
          </a:xfrm>
          <a:prstGeom prst="rect">
            <a:avLst/>
          </a:prstGeom>
        </p:spPr>
        <p:txBody>
          <a:bodyPr>
            <a:spAutoFit/>
          </a:bodyPr>
          <a:lstStyle/>
          <a:p>
            <a:r>
              <a:rPr lang="en-US" dirty="0"/>
              <a:t>It was made in 1991, </a:t>
            </a:r>
          </a:p>
          <a:p>
            <a:r>
              <a:rPr lang="en-US" baseline="30000" dirty="0"/>
              <a:t>58</a:t>
            </a:r>
            <a:r>
              <a:rPr lang="en-US" dirty="0"/>
              <a:t>Ni (M=1)</a:t>
            </a:r>
          </a:p>
          <a:p>
            <a:r>
              <a:rPr lang="en-US" dirty="0"/>
              <a:t>Entrance 200</a:t>
            </a:r>
            <a:r>
              <a:rPr lang="en-US" dirty="0">
                <a:sym typeface="Symbol"/>
              </a:rPr>
              <a:t>30 mm</a:t>
            </a:r>
            <a:r>
              <a:rPr lang="en-US" dirty="0"/>
              <a:t>, </a:t>
            </a:r>
          </a:p>
          <a:p>
            <a:r>
              <a:rPr lang="en-US" dirty="0"/>
              <a:t>Exit 100</a:t>
            </a:r>
            <a:r>
              <a:rPr lang="en-US" dirty="0">
                <a:sym typeface="Symbol"/>
              </a:rPr>
              <a:t>10</a:t>
            </a:r>
            <a:r>
              <a:rPr lang="en-US" dirty="0"/>
              <a:t> mm.</a:t>
            </a:r>
            <a:endParaRPr lang="ru-RU" dirty="0"/>
          </a:p>
        </p:txBody>
      </p:sp>
    </p:spTree>
    <p:extLst>
      <p:ext uri="{BB962C8B-B14F-4D97-AF65-F5344CB8AC3E}">
        <p14:creationId xmlns:p14="http://schemas.microsoft.com/office/powerpoint/2010/main" val="64656378"/>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25" name="Picture 2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56357" y="4238802"/>
            <a:ext cx="2888953" cy="2093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9636" name="Номер слайда 3"/>
          <p:cNvSpPr>
            <a:spLocks noGrp="1"/>
          </p:cNvSpPr>
          <p:nvPr>
            <p:ph type="sldNum" sz="quarter" idx="12"/>
          </p:nvPr>
        </p:nvSpPr>
        <p:spPr>
          <a:noFill/>
        </p:spPr>
        <p:txBody>
          <a:bodyPr/>
          <a:lstStyle/>
          <a:p>
            <a:fld id="{5CB0D3EA-407B-4B82-8ACE-C4566FD03309}" type="slidenum">
              <a:rPr lang="ru-RU" smtClean="0"/>
              <a:pPr/>
              <a:t>5</a:t>
            </a:fld>
            <a:endParaRPr lang="ru-RU" sz="1400" smtClean="0"/>
          </a:p>
        </p:txBody>
      </p:sp>
      <p:sp>
        <p:nvSpPr>
          <p:cNvPr id="9" name="TextBox 8"/>
          <p:cNvSpPr txBox="1"/>
          <p:nvPr/>
        </p:nvSpPr>
        <p:spPr>
          <a:xfrm>
            <a:off x="107504" y="1556792"/>
            <a:ext cx="785818" cy="307777"/>
          </a:xfrm>
          <a:prstGeom prst="rect">
            <a:avLst/>
          </a:prstGeom>
          <a:solidFill>
            <a:schemeClr val="bg1"/>
          </a:solidFill>
          <a:ln>
            <a:solidFill>
              <a:srgbClr val="0221BE"/>
            </a:solidFill>
          </a:ln>
        </p:spPr>
        <p:txBody>
          <a:bodyPr wrap="square" rtlCol="0">
            <a:spAutoFit/>
          </a:bodyPr>
          <a:lstStyle/>
          <a:p>
            <a:r>
              <a:rPr lang="en-US" sz="1400" b="1" dirty="0" smtClean="0">
                <a:solidFill>
                  <a:srgbClr val="0221BE"/>
                </a:solidFill>
                <a:latin typeface="Times New Roman" pitchFamily="18" charset="0"/>
                <a:cs typeface="Times New Roman" pitchFamily="18" charset="0"/>
              </a:rPr>
              <a:t>IBR-2</a:t>
            </a:r>
            <a:endParaRPr lang="ru-RU" sz="1400" b="1" dirty="0">
              <a:solidFill>
                <a:srgbClr val="0221BE"/>
              </a:solidFill>
              <a:latin typeface="Times New Roman" pitchFamily="18" charset="0"/>
              <a:cs typeface="Times New Roman" pitchFamily="18" charset="0"/>
            </a:endParaRPr>
          </a:p>
        </p:txBody>
      </p:sp>
      <p:pic>
        <p:nvPicPr>
          <p:cNvPr id="20" name="Рисунок 19" descr="tof-rtof-2.jpg"/>
          <p:cNvPicPr>
            <a:picLocks noChangeAspect="1"/>
          </p:cNvPicPr>
          <p:nvPr/>
        </p:nvPicPr>
        <p:blipFill>
          <a:blip r:embed="rId4" cstate="print"/>
          <a:stretch>
            <a:fillRect/>
          </a:stretch>
        </p:blipFill>
        <p:spPr>
          <a:xfrm>
            <a:off x="465056" y="4604508"/>
            <a:ext cx="2246076" cy="2228185"/>
          </a:xfrm>
          <a:prstGeom prst="rect">
            <a:avLst/>
          </a:prstGeom>
        </p:spPr>
      </p:pic>
      <p:sp>
        <p:nvSpPr>
          <p:cNvPr id="28" name="TextBox 27"/>
          <p:cNvSpPr txBox="1"/>
          <p:nvPr/>
        </p:nvSpPr>
        <p:spPr>
          <a:xfrm>
            <a:off x="2123728" y="5838363"/>
            <a:ext cx="1004918" cy="830997"/>
          </a:xfrm>
          <a:prstGeom prst="rect">
            <a:avLst/>
          </a:prstGeom>
          <a:solidFill>
            <a:schemeClr val="bg1"/>
          </a:solidFill>
        </p:spPr>
        <p:txBody>
          <a:bodyPr wrap="square" rtlCol="0">
            <a:spAutoFit/>
          </a:bodyPr>
          <a:lstStyle/>
          <a:p>
            <a:r>
              <a:rPr lang="en-US" sz="1200" b="1" dirty="0" smtClean="0">
                <a:solidFill>
                  <a:srgbClr val="C00000"/>
                </a:solidFill>
                <a:latin typeface="Times New Roman" pitchFamily="18" charset="0"/>
                <a:cs typeface="Times New Roman" pitchFamily="18" charset="0"/>
              </a:rPr>
              <a:t>IBR-2, </a:t>
            </a:r>
            <a:r>
              <a:rPr lang="en-US" sz="1200" b="1" dirty="0" err="1" smtClean="0">
                <a:solidFill>
                  <a:srgbClr val="C00000"/>
                </a:solidFill>
                <a:latin typeface="Times New Roman" pitchFamily="18" charset="0"/>
                <a:cs typeface="Times New Roman" pitchFamily="18" charset="0"/>
              </a:rPr>
              <a:t>RTOF</a:t>
            </a:r>
            <a:endParaRPr lang="en-US" sz="1200" b="1" dirty="0" smtClean="0">
              <a:solidFill>
                <a:srgbClr val="C00000"/>
              </a:solidFill>
              <a:latin typeface="Times New Roman" pitchFamily="18" charset="0"/>
              <a:cs typeface="Times New Roman" pitchFamily="18" charset="0"/>
            </a:endParaRPr>
          </a:p>
          <a:p>
            <a:r>
              <a:rPr lang="en-US" sz="1200" b="1" dirty="0" smtClean="0">
                <a:solidFill>
                  <a:srgbClr val="C00000"/>
                </a:solidFill>
                <a:latin typeface="Times New Roman" pitchFamily="18" charset="0"/>
                <a:cs typeface="Times New Roman" pitchFamily="18" charset="0"/>
              </a:rPr>
              <a:t>W = 15 </a:t>
            </a:r>
            <a:r>
              <a:rPr lang="el-GR" sz="1200" b="1" dirty="0" smtClean="0">
                <a:solidFill>
                  <a:srgbClr val="C00000"/>
                </a:solidFill>
                <a:latin typeface="Times New Roman" pitchFamily="18" charset="0"/>
                <a:cs typeface="Times New Roman" pitchFamily="18" charset="0"/>
              </a:rPr>
              <a:t>μ</a:t>
            </a:r>
            <a:r>
              <a:rPr lang="en-US" sz="1200" b="1" dirty="0" smtClean="0">
                <a:solidFill>
                  <a:srgbClr val="C00000"/>
                </a:solidFill>
                <a:latin typeface="Times New Roman" pitchFamily="18" charset="0"/>
                <a:cs typeface="Times New Roman" pitchFamily="18" charset="0"/>
              </a:rPr>
              <a:t>s</a:t>
            </a:r>
          </a:p>
          <a:p>
            <a:r>
              <a:rPr lang="en-US" sz="1200" b="1" dirty="0" smtClean="0">
                <a:solidFill>
                  <a:srgbClr val="C00000"/>
                </a:solidFill>
                <a:latin typeface="Times New Roman" pitchFamily="18" charset="0"/>
                <a:cs typeface="Times New Roman" pitchFamily="18" charset="0"/>
              </a:rPr>
              <a:t>R = 0.001</a:t>
            </a:r>
            <a:endParaRPr lang="ru-RU" sz="1200" b="1" dirty="0">
              <a:solidFill>
                <a:srgbClr val="C00000"/>
              </a:solidFill>
              <a:latin typeface="Times New Roman" pitchFamily="18" charset="0"/>
              <a:cs typeface="Times New Roman" pitchFamily="18" charset="0"/>
            </a:endParaRPr>
          </a:p>
        </p:txBody>
      </p:sp>
      <p:sp>
        <p:nvSpPr>
          <p:cNvPr id="23" name="TextBox 22"/>
          <p:cNvSpPr txBox="1"/>
          <p:nvPr/>
        </p:nvSpPr>
        <p:spPr>
          <a:xfrm>
            <a:off x="137270" y="4393489"/>
            <a:ext cx="1000132" cy="646331"/>
          </a:xfrm>
          <a:prstGeom prst="rect">
            <a:avLst/>
          </a:prstGeom>
          <a:solidFill>
            <a:schemeClr val="bg1"/>
          </a:solidFill>
        </p:spPr>
        <p:txBody>
          <a:bodyPr wrap="square" rtlCol="0">
            <a:spAutoFit/>
          </a:bodyPr>
          <a:lstStyle/>
          <a:p>
            <a:r>
              <a:rPr lang="en-US" sz="1200" b="1" dirty="0" smtClean="0">
                <a:solidFill>
                  <a:srgbClr val="1903BD"/>
                </a:solidFill>
                <a:latin typeface="Times New Roman" pitchFamily="18" charset="0"/>
                <a:cs typeface="Times New Roman" pitchFamily="18" charset="0"/>
              </a:rPr>
              <a:t>IBR-2, TOF</a:t>
            </a:r>
          </a:p>
          <a:p>
            <a:r>
              <a:rPr lang="en-US" sz="1200" b="1" dirty="0" smtClean="0">
                <a:solidFill>
                  <a:srgbClr val="1903BD"/>
                </a:solidFill>
                <a:latin typeface="Times New Roman" pitchFamily="18" charset="0"/>
                <a:cs typeface="Times New Roman" pitchFamily="18" charset="0"/>
              </a:rPr>
              <a:t>W = 350 </a:t>
            </a:r>
            <a:r>
              <a:rPr lang="el-GR" sz="1200" b="1" dirty="0" smtClean="0">
                <a:solidFill>
                  <a:srgbClr val="1903BD"/>
                </a:solidFill>
                <a:latin typeface="Times New Roman" pitchFamily="18" charset="0"/>
                <a:cs typeface="Times New Roman" pitchFamily="18" charset="0"/>
              </a:rPr>
              <a:t>μ</a:t>
            </a:r>
            <a:r>
              <a:rPr lang="en-US" sz="1200" b="1" dirty="0" smtClean="0">
                <a:solidFill>
                  <a:srgbClr val="1903BD"/>
                </a:solidFill>
                <a:latin typeface="Times New Roman" pitchFamily="18" charset="0"/>
                <a:cs typeface="Times New Roman" pitchFamily="18" charset="0"/>
              </a:rPr>
              <a:t>s</a:t>
            </a:r>
          </a:p>
          <a:p>
            <a:r>
              <a:rPr lang="en-US" sz="1200" b="1" dirty="0" smtClean="0">
                <a:solidFill>
                  <a:srgbClr val="1903BD"/>
                </a:solidFill>
                <a:latin typeface="Times New Roman" pitchFamily="18" charset="0"/>
                <a:cs typeface="Times New Roman" pitchFamily="18" charset="0"/>
              </a:rPr>
              <a:t>R = 0.01</a:t>
            </a:r>
            <a:endParaRPr lang="ru-RU" sz="1200" b="1" dirty="0">
              <a:solidFill>
                <a:srgbClr val="1903BD"/>
              </a:solidFill>
              <a:latin typeface="Times New Roman" pitchFamily="18" charset="0"/>
              <a:cs typeface="Times New Roman" pitchFamily="18" charset="0"/>
            </a:endParaRPr>
          </a:p>
        </p:txBody>
      </p:sp>
      <p:pic>
        <p:nvPicPr>
          <p:cNvPr id="11" name="Рисунок 10" descr="HRFD_S.jpg"/>
          <p:cNvPicPr/>
          <p:nvPr/>
        </p:nvPicPr>
        <p:blipFill>
          <a:blip r:embed="rId5" cstate="print"/>
          <a:stretch>
            <a:fillRect/>
          </a:stretch>
        </p:blipFill>
        <p:spPr>
          <a:xfrm>
            <a:off x="893322" y="798096"/>
            <a:ext cx="6480720" cy="2088232"/>
          </a:xfrm>
          <a:prstGeom prst="rect">
            <a:avLst/>
          </a:prstGeom>
        </p:spPr>
      </p:pic>
      <p:pic>
        <p:nvPicPr>
          <p:cNvPr id="12" name="Picture 3"/>
          <p:cNvPicPr>
            <a:picLocks noChangeAspect="1" noChangeArrowheads="1"/>
          </p:cNvPicPr>
          <p:nvPr/>
        </p:nvPicPr>
        <p:blipFill>
          <a:blip r:embed="rId6" cstate="print"/>
          <a:srcRect/>
          <a:stretch>
            <a:fillRect/>
          </a:stretch>
        </p:blipFill>
        <p:spPr bwMode="auto">
          <a:xfrm>
            <a:off x="6156176" y="4154270"/>
            <a:ext cx="2472065" cy="2293882"/>
          </a:xfrm>
          <a:prstGeom prst="rect">
            <a:avLst/>
          </a:prstGeom>
          <a:noFill/>
          <a:ln w="9525">
            <a:noFill/>
            <a:miter lim="800000"/>
            <a:headEnd/>
            <a:tailEnd/>
          </a:ln>
        </p:spPr>
      </p:pic>
      <p:sp>
        <p:nvSpPr>
          <p:cNvPr id="13" name="Прямоугольник 12"/>
          <p:cNvSpPr/>
          <p:nvPr/>
        </p:nvSpPr>
        <p:spPr>
          <a:xfrm>
            <a:off x="3239441" y="4005064"/>
            <a:ext cx="5653039" cy="2664296"/>
          </a:xfrm>
          <a:prstGeom prst="rect">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ln>
                <a:solidFill>
                  <a:sysClr val="windowText" lastClr="000000"/>
                </a:solidFill>
              </a:ln>
            </a:endParaRPr>
          </a:p>
        </p:txBody>
      </p:sp>
      <p:cxnSp>
        <p:nvCxnSpPr>
          <p:cNvPr id="16" name="Прямая со стрелкой 15"/>
          <p:cNvCxnSpPr/>
          <p:nvPr/>
        </p:nvCxnSpPr>
        <p:spPr>
          <a:xfrm flipH="1" flipV="1">
            <a:off x="3128646" y="2006377"/>
            <a:ext cx="2736304" cy="1944216"/>
          </a:xfrm>
          <a:prstGeom prst="straightConnector1">
            <a:avLst/>
          </a:prstGeom>
          <a:ln w="3492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9" name="Прямоугольник 18"/>
          <p:cNvSpPr/>
          <p:nvPr/>
        </p:nvSpPr>
        <p:spPr>
          <a:xfrm>
            <a:off x="6660232" y="1916832"/>
            <a:ext cx="2232248" cy="1938992"/>
          </a:xfrm>
          <a:prstGeom prst="rect">
            <a:avLst/>
          </a:prstGeom>
        </p:spPr>
        <p:txBody>
          <a:bodyPr wrap="square">
            <a:spAutoFit/>
          </a:bodyPr>
          <a:lstStyle/>
          <a:p>
            <a:r>
              <a:rPr lang="en-US" sz="1200" dirty="0"/>
              <a:t>1 – Moderator</a:t>
            </a:r>
            <a:r>
              <a:rPr lang="en-US" sz="1200" dirty="0" smtClean="0"/>
              <a:t/>
            </a:r>
            <a:br>
              <a:rPr lang="en-US" sz="1200" dirty="0" smtClean="0"/>
            </a:br>
            <a:r>
              <a:rPr lang="en-US" sz="1200" dirty="0"/>
              <a:t>2 – Fourier Chopper</a:t>
            </a:r>
            <a:r>
              <a:rPr lang="en-US" sz="1200" dirty="0" smtClean="0"/>
              <a:t/>
            </a:r>
            <a:br>
              <a:rPr lang="en-US" sz="1200" dirty="0" smtClean="0"/>
            </a:br>
            <a:r>
              <a:rPr lang="en-US" sz="1200" dirty="0"/>
              <a:t>3 – Guide Tube</a:t>
            </a:r>
            <a:r>
              <a:rPr lang="en-US" sz="1200" dirty="0" smtClean="0"/>
              <a:t/>
            </a:r>
            <a:br>
              <a:rPr lang="en-US" sz="1200" dirty="0" smtClean="0"/>
            </a:br>
            <a:r>
              <a:rPr lang="en-US" sz="1200" dirty="0"/>
              <a:t>4 – Main Detector</a:t>
            </a:r>
            <a:r>
              <a:rPr lang="en-US" sz="1200" dirty="0" smtClean="0"/>
              <a:t/>
            </a:r>
            <a:br>
              <a:rPr lang="en-US" sz="1200" dirty="0" smtClean="0"/>
            </a:br>
            <a:r>
              <a:rPr lang="en-US" sz="1200" dirty="0"/>
              <a:t>5 – Sample Position</a:t>
            </a:r>
            <a:r>
              <a:rPr lang="en-US" sz="1200" dirty="0" smtClean="0"/>
              <a:t/>
            </a:r>
            <a:br>
              <a:rPr lang="en-US" sz="1200" dirty="0" smtClean="0"/>
            </a:br>
            <a:r>
              <a:rPr lang="en-US" sz="1200" dirty="0"/>
              <a:t>6 – 90°-Detector</a:t>
            </a:r>
            <a:r>
              <a:rPr lang="en-US" sz="1200" dirty="0" smtClean="0"/>
              <a:t/>
            </a:r>
            <a:br>
              <a:rPr lang="en-US" sz="1200" dirty="0" smtClean="0"/>
            </a:br>
            <a:r>
              <a:rPr lang="en-US" sz="1200" dirty="0"/>
              <a:t>7 – PSD Detector</a:t>
            </a:r>
            <a:r>
              <a:rPr lang="en-US" sz="1200" dirty="0" smtClean="0"/>
              <a:t/>
            </a:r>
            <a:br>
              <a:rPr lang="en-US" sz="1200" dirty="0" smtClean="0"/>
            </a:br>
            <a:r>
              <a:rPr lang="en-US" sz="1200" dirty="0"/>
              <a:t>8 </a:t>
            </a:r>
            <a:r>
              <a:rPr lang="en-US" sz="1200" dirty="0" smtClean="0"/>
              <a:t>–Control </a:t>
            </a:r>
            <a:r>
              <a:rPr lang="en-US" sz="1200" dirty="0"/>
              <a:t>and </a:t>
            </a:r>
            <a:r>
              <a:rPr lang="en-US" sz="1200" dirty="0" smtClean="0"/>
              <a:t>Operative</a:t>
            </a:r>
            <a:br>
              <a:rPr lang="en-US" sz="1200" dirty="0" smtClean="0"/>
            </a:br>
            <a:r>
              <a:rPr lang="en-US" sz="1200" dirty="0"/>
              <a:t>9 – </a:t>
            </a:r>
            <a:r>
              <a:rPr lang="en-US" sz="1200" dirty="0" smtClean="0"/>
              <a:t>Data </a:t>
            </a:r>
            <a:r>
              <a:rPr lang="en-US" sz="1200" dirty="0"/>
              <a:t>Acquisition </a:t>
            </a:r>
            <a:r>
              <a:rPr lang="en-US" sz="1200" dirty="0" smtClean="0"/>
              <a:t/>
            </a:r>
            <a:br>
              <a:rPr lang="en-US" sz="1200" dirty="0" smtClean="0"/>
            </a:br>
            <a:r>
              <a:rPr lang="en-US" sz="1200" dirty="0"/>
              <a:t>10 </a:t>
            </a:r>
            <a:r>
              <a:rPr lang="en-US" sz="1200" dirty="0" smtClean="0"/>
              <a:t>–Ethernet </a:t>
            </a:r>
            <a:r>
              <a:rPr lang="en-US" sz="1200" dirty="0"/>
              <a:t>Data Transfer</a:t>
            </a:r>
            <a:endParaRPr lang="ru-RU" sz="1200" dirty="0"/>
          </a:p>
        </p:txBody>
      </p:sp>
      <p:sp>
        <p:nvSpPr>
          <p:cNvPr id="14" name="Заголовок 1"/>
          <p:cNvSpPr txBox="1">
            <a:spLocks/>
          </p:cNvSpPr>
          <p:nvPr/>
        </p:nvSpPr>
        <p:spPr>
          <a:xfrm>
            <a:off x="-229843" y="-1"/>
            <a:ext cx="7772400" cy="836713"/>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342900" indent="-342900"/>
            <a:r>
              <a:rPr lang="en-US" sz="3600" b="1" dirty="0" smtClean="0">
                <a:solidFill>
                  <a:schemeClr val="tx2"/>
                </a:solidFill>
                <a:latin typeface="Candara" pitchFamily="34" charset="0"/>
              </a:rPr>
              <a:t>General information about HRFD</a:t>
            </a:r>
          </a:p>
        </p:txBody>
      </p:sp>
      <p:sp>
        <p:nvSpPr>
          <p:cNvPr id="2" name="Овал 1"/>
          <p:cNvSpPr/>
          <p:nvPr/>
        </p:nvSpPr>
        <p:spPr>
          <a:xfrm>
            <a:off x="2483768" y="1484784"/>
            <a:ext cx="936104" cy="86409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TextBox 2"/>
          <p:cNvSpPr txBox="1"/>
          <p:nvPr/>
        </p:nvSpPr>
        <p:spPr>
          <a:xfrm>
            <a:off x="3218176" y="4025370"/>
            <a:ext cx="3038332" cy="338554"/>
          </a:xfrm>
          <a:prstGeom prst="rect">
            <a:avLst/>
          </a:prstGeom>
          <a:noFill/>
        </p:spPr>
        <p:txBody>
          <a:bodyPr wrap="none" rtlCol="0">
            <a:spAutoFit/>
          </a:bodyPr>
          <a:lstStyle/>
          <a:p>
            <a:r>
              <a:rPr lang="en-US" sz="1600" b="1" dirty="0" smtClean="0"/>
              <a:t>Contrast = (High-</a:t>
            </a:r>
            <a:r>
              <a:rPr lang="en-US" sz="1600" b="1" dirty="0" err="1" smtClean="0"/>
              <a:t>Tr</a:t>
            </a:r>
            <a:r>
              <a:rPr lang="en-US" sz="1600" b="1" dirty="0" smtClean="0"/>
              <a:t>)/(Low-</a:t>
            </a:r>
            <a:r>
              <a:rPr lang="en-US" sz="1600" b="1" dirty="0" err="1" smtClean="0"/>
              <a:t>Tr</a:t>
            </a:r>
            <a:r>
              <a:rPr lang="en-US" sz="1600" b="1" dirty="0" smtClean="0"/>
              <a:t>) ≈ 25</a:t>
            </a:r>
            <a:endParaRPr lang="ru-RU" sz="1600" b="1" dirty="0"/>
          </a:p>
        </p:txBody>
      </p:sp>
      <p:pic>
        <p:nvPicPr>
          <p:cNvPr id="4126" name="Picture 30"/>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7902" y="2581874"/>
            <a:ext cx="2038060" cy="1715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0" y="0"/>
            <a:ext cx="8532440" cy="720080"/>
          </a:xfrm>
        </p:spPr>
        <p:txBody>
          <a:bodyPr>
            <a:normAutofit fontScale="90000"/>
          </a:bodyPr>
          <a:lstStyle/>
          <a:p>
            <a:r>
              <a:rPr lang="en-US" sz="3600" b="1" dirty="0" smtClean="0">
                <a:solidFill>
                  <a:schemeClr val="tx2"/>
                </a:solidFill>
                <a:latin typeface="Candara" pitchFamily="34" charset="0"/>
              </a:rPr>
              <a:t>Suggestion for modernization – neutron guide </a:t>
            </a:r>
            <a:endParaRPr lang="ru-RU" sz="3600" b="1" dirty="0">
              <a:solidFill>
                <a:schemeClr val="tx2"/>
              </a:solidFill>
              <a:latin typeface="Candara" pitchFamily="34" charset="0"/>
            </a:endParaRPr>
          </a:p>
        </p:txBody>
      </p:sp>
      <p:pic>
        <p:nvPicPr>
          <p:cNvPr id="30722" name="Picture 2" descr="IMG_5636"/>
          <p:cNvPicPr>
            <a:picLocks noChangeAspect="1" noChangeArrowheads="1"/>
          </p:cNvPicPr>
          <p:nvPr/>
        </p:nvPicPr>
        <p:blipFill>
          <a:blip r:embed="rId3" cstate="print"/>
          <a:srcRect/>
          <a:stretch>
            <a:fillRect/>
          </a:stretch>
        </p:blipFill>
        <p:spPr bwMode="auto">
          <a:xfrm>
            <a:off x="611560" y="1268760"/>
            <a:ext cx="3782951" cy="2520280"/>
          </a:xfrm>
          <a:prstGeom prst="rect">
            <a:avLst/>
          </a:prstGeom>
          <a:noFill/>
          <a:ln w="9525">
            <a:noFill/>
            <a:miter lim="800000"/>
            <a:headEnd/>
            <a:tailEnd/>
          </a:ln>
        </p:spPr>
      </p:pic>
      <p:sp>
        <p:nvSpPr>
          <p:cNvPr id="30726" name="AutoShape 6" descr="http://www.swissneutronics.ch/fileadmin/templates/swissneutronicsmain/bilder/logo.p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30728" name="Picture 8" descr="https://encrypted-tbn1.gstatic.com/images?q=tbn:ANd9GcQSeYzy3mD4XYOrzKrMdi_yfmFZdYZQidnsYDRSa2ZJocVWloesTg"/>
          <p:cNvPicPr>
            <a:picLocks noChangeAspect="1" noChangeArrowheads="1"/>
          </p:cNvPicPr>
          <p:nvPr/>
        </p:nvPicPr>
        <p:blipFill>
          <a:blip r:embed="rId4" cstate="print"/>
          <a:srcRect/>
          <a:stretch>
            <a:fillRect/>
          </a:stretch>
        </p:blipFill>
        <p:spPr bwMode="auto">
          <a:xfrm>
            <a:off x="5292080" y="3645024"/>
            <a:ext cx="3497717" cy="2319140"/>
          </a:xfrm>
          <a:prstGeom prst="rect">
            <a:avLst/>
          </a:prstGeom>
          <a:noFill/>
        </p:spPr>
      </p:pic>
      <p:sp>
        <p:nvSpPr>
          <p:cNvPr id="30730" name="AutoShape 10" descr="data:image/jpeg;base64,/9j/4AAQSkZJRgABAQAAAQABAAD/2wCEAAkGBxMTEhUUExQUFhUWGRobGBgYGBsaIBwgFh0dGBoaGhgaJCggHR8mHx8XITEjJSorLi4uGx8zODMsNygtLisBCgoKDg0OGxAQGi4kICQsLCwtLCwsOC8sNCwsLCwvLCwsLCwtNCwsLCwsLCwsLCwsLCwsLCwsLCwsLCwsLCwsLP/AABEIAGACDgMBEQACEQEDEQH/xAAcAAEAAgMBAQEAAAAAAAAAAAAABQYDBAcCAQj/xABBEAACAAMFAwgHCAIBBAMAAAABAgADEQQFEiExBhNSB0FRYXGBkdEUIjJTYpKhFRZCcoKTscEj4aIzQ8LwCLLx/8QAGwEBAAMBAQEBAAAAAAAAAAAAAAIDBAEFBgf/xAA6EQACAQIDAwsCBgICAgMAAAAAAQIDEQQSUQUhMQYTFBUWQVJhkaHRcYEiMlOx4fAjwUJDM/GCkqL/2gAMAwEAAhEDEQA/AO4wAgBACAKBfFvMyc7BjhrRaE6DKvfr3x72HoqFNJreVN7zS3zcTeJi/JHQ4N83E3iYZI6Ab5uJvEwyR0A3zcTeJhkjoBvm4m8TDJHQDfNxN4mGSOgG+bibxMMkdAN83E3iYZI6Ab5uJvEwyR0A3zcTeJhkjoBvm4m8TDJHQDfNxN4mGSOgG+bibxMMkdAN83E3iYZI6Ab5uJvEwyR0A3zcTeJhkjoBvm4m8TDJHQDfNxN4mGSOgG+bibxMMkdAN83E3iYZI6Ab5uJvEwyR0A3zcTeJhkjoBvm4m8TDJHQDfNxN4mGSOgG+bibxMMkdAN83E3iYZI6Ab5uJvEwyR0A3zcTeJhkjoBvm4m8TDJHQDfNxN4mGSOgG+bibxMMkdAN83E3iYZI6Ab5uJvEwyR0A3zcTeJhkjoBvm4m8TDJHQDfNxN4mGSOgG+bibxMMkdAN83E3iYZI6Ab5uJvEwyR0A3zcTeJhkjoBvm4m8TDJHQDfNxN4mGSOgG+bibxMMkdAN83E3iYZI6Ab5uJvEwyR0A3zcTeJhkjoBvm4m8TDJHQDfNxN4mGSOgG+bibxMMkdAN83E3iYZI6Ab5uJvEwyR0A3zcTeJhkjoBvm4m8TDJHQDfNxN4mGSOgG+bibxMMkdAN83E3iYZI6Ab5uJvEwyR0A3zcTeJhkjoBvm4m8TDJHQDfNxN4mGSOgLLsfIJxzGJI9kVqes/1HmbQmlaC+pOJZ480mIAQBoX5a91JdhrSg7Wy/33RfhqfOVEjjdkc/j3yoQAgBAHwmmsAFNdM+yAPsAIAQAgBACAEAIAQAgBACAEAIAQAgBACAEAIAQAgBACAEAIAQAgBACAEAIAQAgBACAEAIAQAgBACAEAIAQAgBACAEAIAQAgBACAEAdDuiybqSic4FT2nM/Ux89Xqc5Uci1cDcio6IAQBVNsrVVkljm9Y9pyH0r4x6uz6e5z+xCbK3HokBACAKJtjthMWZ6NZM5lQrMBiOI5YEHO3Nz55awBNbP8kpmATbynTGciplq2nU8xq1PSFpTpMYKmL32gitz0Ja07L3HZhiZCgBA3m8n0GI0FWVshWmemkL4m1/gfj4lksuzUrCDKmzCjAFcT70UOYIZvWIP5jEI4ucd0t5xTfeRVpk4GKkg0NKiPQhLNFSLFvMcSOiAEAIAQBW9u79eyyAZVMcxsIJzwilSaaE6a9MAbvJ/cNvnyktNotVJcwErKMsMSp9l8QK4a6gZ1HblkqYpQllSuQc7Fgt1iMt8HtVFRQa16u4xdTrKcMz3EovMYZkpl9pWXtBH8xKFWFT8kk/o7nWmjxEwIAQAgCnTLglSZxmWy8rTLkzCQuAspDscQBIxDDQPzDQRVUc4r8Cuzjv3Fqs/JxZ5qK6XheDo4BVhPUgg6EHDnGJ4upwaIZ2Tt63UspAyljmAa06DnkIvoYiVSVmdjK5B22QXlugYoWUriGoxClR1iNZMrFk2ds0j1bdetqls5O7wuZYIUCuKuMakZ1EUVZVI/kV0RbfcWkcmUlgD6feJBzH+dSDXQj1YydMnoQ5xm+l0yLPJEtZ02Y6VALsGJzr6xAGlad0aKVSrJq8dxJNvuNSNRMQAgBACAEAIAQAgBACAEAIAQAgBAGSRIZzRRU9FQPCsVVq8KMc03Za2b/Y6k3wMzXbOH/bbw8ozraWEfCovU7kloeGscway3+UxbHGYeXCpH1QyS0MTIRqCO0RcpxlwaI2Z4rE7Ajtobz9Gs8ydSpUZDmqxCrXqqRHAQPJ9Y7yvDFPNqEuSrU9aUrByKEqFGH1QDrX+6Z62IVN24si5WL9ed2mTQ4sQPVSO0a6q33WEZXNGLyQgBACAEAIAQAgCQuCy7yeg5h6x7F/3Qd8Z8VUyUm9dx2PEv8AHglogBAHwmAOc3had5Nd+I5dmg+lI+io0+bgolLd2a8WAQB5dqAnoFfCAKLyI3bv7dNtEz1jJTECeOaSA3gJnjGTGTtFJd5CfA7FtFMIlUGjMAeyhP8AUZ8JFOpd9xGHEpN/2Fp9mmylpidaDFpXXPWPTLSZ5NrNMstgEqe6M0tnpRiaKaMAK0OuLm5483E03zm5cSqa3mu7Ekk6k1PfHpJJKyLD5A6IAQAgBAEbf1ySrXLEubioDUFTQg6c9RpAFsue85cmRKlHGd2ipWgNQgCg5UzNI8+phJuTa4Fbg7mnab2fe71FBIFArGmXPnzHM/xFG0Nn1a2EdKlK0rp7+D8n/eJrwnNRn/lvbVb7eZ7G2qr/ANaTMQc5IqPFaiPi62E2jhnedP7r5Pcp7Op1/wDwVYy8r2fo7M9pedhn6FQfhNPppE6XKHGUN0k7ee/+fcprbGrQ4xPj3YhzlzQephT6jyj2MPyww73VotfT4fyefPA1I9xpzrG66qadIz/iPfw218Fid1Oqr6Pc/RmaVGceKMEeiVnNOVK2l50qzrU4RiIGZLTDRRTpoP8AlC9t4O43JZEslms8gkDAqSxX8TUqe8kMY8SbzScih7zdtsjeS2XpGXbzfWO055JqQTtvKYRTI6iPaTuXnL+USY1ot0qzy82AVAPjmnyKRxuybB3m3sJNnwrlhUItOoUH0EeVQhnqK/1KY72VaPWLhACAEAIAQAgBAELtLtJKsarjBZnOSrStBqxroOaAN/Z+1PapAniRNRDWmIagfiUjVevqMQ52F7XOXRtxM6IAQAgBACAEAfI6CwXNb5xopRnXi0I7zkY+W2phMEm3CajLw8fZb1+xppynbetxPR842kt5cYJ9sRBm0ZamMow3cWWwoznwRW7ftapYy5CCYw1J9lfzHm/mNGBo43Gzy0VlXezfLAQoU+dxMrLuXe/ov6iGvKzC0S2SdRg4o1BhHTkBpQ5x99gMAsJTy55Sb4uTb9FwX2PDxFaNSX4Y5V3L5ff+3kb+xglWGz+jjeFQzMCaE+tmQaUieIw8pyzRMsotmzfF4iaQFBCjp5yYnh6Dp3b4iMbEdGkmIAQAgBACAEAIAtux1kojTD+I0HYuv1r4R5O0Kl5KGn+yyJYo88kIAQBFbTWrBIamr+qO/X6VjVg6eeqvLeck9xRY9wqEAIAQBWuS+X6DeVosr5LPTFJY/i3ZJCjrws9fynqjHjI3inoQnwOtWqQJilW0P/tRGCE3CWZFadiqW+wtKOeYOjdPkY9alWjUW7iWqSZC33fEqyy95NNOZVGrHoUf3oItJFWum/bzvCYRYpCLLU5uwqF/M5yrpkorFdSrGC/EzjaR0OxXDalkgz2ktMFa7vFQ9mIaxTHFwbtYjnRzy+trbQbYLLY5aO2IJmKlmOoGYAA6T0ExplJRV3wJl9lXTapdmMy0bozEVmZZRahwiuWIa0/1GaOLg3YgpopOxF63jeM9t2sgSUoXxBgAG0UMKksaHmplFtWsqS3nXKxb9p5q2FN5PYBCaLTMseEDpjlKvGpwEZJlHse09vt00pYLMKDVmzp1sxIRefLM9FYnOpGC/EzraR0K7Lhtaya2lpJmitRLLUI7wM9eqKI4uDdrMjnRSdqdtVs7mTJUTJ2hrXCpOgoM2bTIf6jUTJjZi7L4nATJws8qWc8EwMrkHPRa4f1Z9UZZ4qEdy3kHNG3tTc8izyzNtCqEH41qCTzDKhJPRGeWGwmJ4w3+j9uJ6OG2vi6G6nUdtHvXo7lD2ct1stU9ksUuaUB1ZxRB0u+Sjs16Kx5GM5PYe11L7NfHwe1S5Sp7sRST81ufodMk3HeKLXeyXbhqw7sRHlHhVOTkZLdYPbOzakrOnKK13P2uQLbXUdkny6OpIYHUEZGM1GOOwTtRqyVu5716Pceo9iYfERU6bTT3pmtc+z9ltl5S7QsyZiV1mshoR/iAwgHIqKhNa9HPl7+A2zja0uZrQi9z/Etz9N6fseBtXYzwdLnb96Xr/bk1yvNP3cj0YkzJM1ZxUZk4ahSBz0NcuesenDG4WjU5utNRbW6/D14L7ni4fB1qkHOEW1wLxdNuE+TLmgFRMUNhORUnVSOkGoPZC6f5XdargZpRcXZ8SB2gs4SYX0VgT2U9rz749TC1M0LaE4Pccq5N5Hpt8me1SqF52nR6ssdxKeEdxUstP6nZPcdd2lnVZU6BU9+Q/j6xVgo7nIjBd5z/AGm2zk2UlFG9mjVQaBfzNnn1DPsjaWHi40vu2ATElSJEps1aaCKjqGbntoAYzzxEI7r+hFySLtIuK0rLrNMpnGu7xAHsDDXqrEI4yDdnuOZ0c5vPbtmmiTYpJmuTQEqxqehZYzPPmadkam0ld8CZcNmLjvRjitno6KR7ArjB5q4ar3VjK8ZBcLsg5o1dt7yNhkuTQzKhUHMS2dewCp7qRohNTjmRJO5q8ny3hbk37tIEjEVFVYM1NSuHKgOWfQYqq4iNOWXiccrH3a6/nsU9bOLO06Y6qUwNkcRKgAAFq1BFKCsWU6qnHMvc6mnvIOwbCW+321Z1tktJkEgtVhUIuktVriFdK0GpMVVMVBReV7yLkjsV7Y5VmcWaVjdUwy5SlUHMoAJoFAGfdHnQazJyK+/ec02knXrLZFk2OgmMEUlkcs1C3sq1FWgbNuYVNI9RYim+8tzIstx3Bb90Tams5maqJZYc3ssaUrXnGUU9MhozmdFK2fvK9LbaXSRKkokpqTN4DhWhoVLjMtr7I+kXVK0YK7JOSReL8keiyjNnMgljVqnLqoRU15qaxyliI1HZHFJM56NsbVap25u+z4zzFhU04iKhUHWxi2U4xV5Ox29i4XXs7e+TTpliHwUcn5lFAfGMrxkVwTI50SV7Wc2ZN5MBK5VK6CvSTnTrpHj7R2tjKS/wUlbxN3//ACrfuers3B0sZPJntLTX6FeO1q4gsqUWY5KACST1DXwj5evU2hjHarVdtI7l6Lj97n1VPYNCis1RpJd7L1sz6SJTGegRmaoFakCg1pz1r4xbQ2JXpxtTaV9ePsfN7SxeD51Kg3JJaWV/K5obQ3+0l93Qs59lVqSa6UAz6Y83FbOxMa3NOV919xv2bhYYmk63CK4t7uHmRk3Zy3WmhmzFkodVBJancCAe8x7GB2DGDUqv8k6m3MFhU44eOeWrVo/L9EfLbZksSEOVly1FS1cs+eupJOXTH3OFjShTUaSsj5qviamJm6lR3b/v2KPP24nz5ok2CzmYx0JUsTnSuAeyNM2PbSL5SUVdsqLzs3cN4lWNsNnBNMISuIdIagw9Gh6YyvGQT3JkHNHm8bQkhXaawRU9onqyp1noHPGpNNXRMpA2ytVqm7m77NjPMWFTTiIqFQdbGOSnGKvJ2OXsXO5dnr1ya0PY6HVBjxDp9ZRhr4iMrxkVwTI50edsLcLvl7yaC2I4UC/iNK0r+Hpz+sX060anA6mmVfZ223veDY7PKky5NaY5gOHLmxe0x/KPCOVK0afF79DrkkdAW5LQssGZu2YD1t3ip2gMK92ffFcMXCTs9xFTTNKNRMQB9RSSANSaDvg2krsI6RYrOJctUH4QB29J74+cqTc5OT7y5GaIAQAgCnbX2vFNCDRBn2tn/FI9jAU7QctSuTIGNxEQAgBAGneN3pOC4qhkIaW65MjDRlP9aGONJqzBPbP7UYpgs1pwpaCCUYZJPC6snC/TL5uYkR5lfDunvXAqlG28ss2UGBBFQdRGeMnF3RA5NtFsLvbwx2m0AWZQMvZIUCpBbQAmpLa/zHqwquVPOlvLr3Vy3XDtDZ2tK2KwLLaTJQvNdPYUZBUQrkzFiCWrzNqdPPnTlbPPiytp2uyc2jvNbNZp05tEQntOgHeaRGjDNNI4ldnHuRG7zOt021OAd0rGp45xIy/TvPGN2MlaKjqWTe467tTbhJs01jwN4YSSfCsZMPTzz+hCKuzmf/x9mtW1r+Gko9/rj6j+I0Y1flZKZdOUa7rPPlyVtUzBISbvHOmQBWleYVbmirC5lmku5HId5m2QveyOzWewIvo8hRimLkuJzkqgirmgYsx0oNa5VVIyX4p8WcafFkttFbDLs8wrm5Vgo66GO4eGaa8t4irs47yH3Qk+1TrTM9ZpAUrXjmlvXPWADTrNeaNeMm1FRXeTmzrV8zp0ubLmKx3YBDJRaMT0kjEDTShHPkYooUoVE0+JGKTVii8s20ss2NbOqsWnMDUigUSiGPaTUCnWYuoYaUJ3kdjFpl32RuJbHYpcmWAGwBmbimMAWY9OeXYAIyTqZ55pf1EZb2YrqvRpS7u0M7suWMhanqYKAO8CNNTCqX4qfAk46FQ5RLVL3E+cUUmlEJAqCaIpB6eeLui05QUakUzRQr1aO+nJr6M88hlmdpU+0Oa1YS0y4Ric156llGXCY82rhKNCp/jXFF2O2niMVTjTqu6W8wbaWe1TLVMmywGQUVQrZ0UU0PXU5dMefjdk1qr5y1z6LYu1sJhsPGhNWe9t272TnJffpfe2abUTJfrAHWhoGBHUcJ/VEMBCVFOjJWtvRi5R06FSUcTQd09z+q4fH2LFtpYGnWOciGjYGoRrp61OsrUdtI9Ln50U5wV3bgeDhIQnWjCbsm7X0vwfrx8iq8jWzws8mdOxYt6wVTSnqyx0fmLfKI5HG9Kgp5cvle/uadq4J4KvzLld2v6kRyi7WiWjGSwMyaSEYGuFVyLdtKU7a80ephalKdNKnJP6MqqYarQsqkHH6qx55JtgVZVt1rXEW9aTLbMdU166k6qO/OopTia7/JH7maUu4sW219WmfaBdtgJE1gDaJwr/AIUbrGjEZ9OYAzNRTShFRzz+y1IxVt7LsgWVLAJOFFAqTU0UUqTzmKUnJ2RHiUpLTYbuNZCpNtlrmkBVYFy01qlWIru5ak55c2hMaJqc3Z7lEnvZexpnGUgfnrau3Pe96CTINUxYJZ1FB7c09VBXsUR68LUaW/uLuCO9XVd6WaRLkyxRJahR3ak9ZNSe2PKlJyd2VNs53yg7SPZ5bTpTYZjOqyjQGlM60NQfVU+MetCklTUGWpWVif5LLxtVpse/tUzeGY7bv1VWip6n4QNWD69AjzsRGMZ5Ylckk9xv7XWmdhEuzztzMOePAr0FdMLZGoBi3C0YzTcjsI34kLN24lWKz4bRPNotYFRLChWcsaLQIuFV5+c06Tr2phnntFWWp1w37i7WJnMtDMAEwqC4GgamYFeYHKMbtcgQU287NYXlWdcCbx2Z6mlMdSXY0NSz0GZGVc8gDVVxVOM8s3vf9+x6GG2XisVSlWpRuo+/kl3shtvrVJtiybHLKznmTA1EfIYQc2Ze2vYDFFXFzi1HDtZn38bHobO2VaM8RjYuMILg7pt+Xf8AzYs+zlwSbHK3clFXnZgKFj0n+hzRqWa34pOT1Z4leqqk3JRSXcl3f3U5vtJtrMm3lKs0osqrOlIozGJiwGJurPIHm7YpqYTE1JZvyxWvl5Hu4SrgcLhZKaz1Jp33XsmuCf7vidVt1mWbKeWw9V1ZT2MCIulFSVmfP0qkqc1OLs07o5ndd43dc8omazTbWykj1TiYaUU5rLUmvPzc9I2SwSjK1KKS1/u81YnFYjEP/JNte3pwOj3NaJkyRLmTVCTHUMVWtFxZhanUgEAnprpGWSSdkY2V7aa8pF3LMts/15z+pKStCQBlLU50H4mbPXsBjQw2eq5d79kbamLnOjHDw3QW9+cnxb/ZeRI7E2ufPskufaMO8nVmBVFAqt7Cjn9mhzqc4tqpRk0u4xPjuKrym7PemzpQM4okoesoFakmtak0BplUg0rG/BxahfUsgtxubI3ldsmZLsl3BZrzBimutclQZtMcipNcgo5zzaxlqqpK857iLvxZd7TOCKWOgFYohFykooilc/PN922de1vWzyc0xkL0dLzW6qVI6usx7EpKnC+hc3ZHbtnLgs93WfdyhQAVdyPWcj8RP8Dm0jypSlVnv4lTbkRNzWmcLZOnT7STJdMKScBCy6MCtCCammIE0zrzUAjXVwtoJQ4knHduIHlGvORb7RZLtQsWaejzGoQFXCwoCdSVYnLSkQpU50k5y0EU1vZfbwsbJZd3ZiZWBVCYApKqlMlDAjQUzBjPSyup+MhHe95r2a/lwDGCXA5hkevqrGiWDlm/C9xJw37iAj0C0QBMbLWXHPBOiDF36D+z3Rjx1TLStqSit5d48UsEAIA8TpgVSx0AJPdnHYxcnZA5vaJxd2c6sSfHmj6OEVCKiu4pZjiQEAad8TikicwNCstyD0EKSIMERyOJNtcu0NPmzGCsgUkljUglszzezGbEV3TaSRCUrFkmIQSDqCQe7KNCd1dEircoyD0MvUh5cxGlsDQhsVMiOok9w6I67PidOhbA321ssEme/tkFX62QlSe+gPfHjVoZJuJTJWZUeW28t1ICA+vOAXrwgksf/H9UbcH+R/UnDgbfIlcu5sJnMPWtDYtKHAlVQd5xt2MIoxc807aEZvfYhOXK+mZpFhl1JakxwuZYk4ZaUGudTT8sW4OFrzZ2C7y88nuzXoFjSU1DNY45pHE3MOpRRe4nnjLWqc5O5GTuyk8tW0IUejKfXcANT8K+0SfzGg7AY3YSFoX1JwW4nuRu5DZrBvHFGtDbzPKiUole0VfseMuKnnqWXduITe8p/LRtBjKSFOR9Y/lUkL4tiPcI3UKeSNu8sirI6Jya3D6HYJSMKTH/AMkzKhxPQ0P5Vwr3GPOrzzzbK5O7PF9XkkyaVRwd0ShodHABYdoBWNuEhaF9ScFuKds/NW67wYtQWS2kLi93MBJUE8ObZ9B+Ex3FU3KO7uOzV0danyQ6lW0ORjzYycXdFRzLbHZ8WmU8moDoxKN8S1GfURl315o9qMsyUi8s/J5tALVZgj+raLPSVOQ6gp6obsala9II5o8mvTcJeRTJWZvbSWUUEwa1oevoi/B1HfISg+449yr3jlKkA9Mxu71V/wDPwEegWHV9kLv9CuyTLOTLLxN+eZ65HcWp3R5Mv8tb6v2KXvZFR6xcU3aWcbDb7LeC1w1wTQOcUoe2qYu9BFdWGeDicaujtUtwwBBBBAII0IOYIjxighr1lejWKYlnFCFYSxUCjOTTXLImvdEY0W4OFPjvsbKdfncVGrXd96b+it8HG9nLOZ1sSyvkS+GYta0CVLg06gRHj9X1IVIqaa38f5PvcRt6i8NOcWm0ty8+7cd7LKiVyVVXuAUdHQAI9lu29n5xGLlJRXF7ikHbywymcSJbHGxZ3C4QzHVmJ9YntGlBGXrCjmSle2tj6OnyWxtSGZuKel9/sre5q3rtajynmmYCEUsEGWg0wnMnmj2cLiMLLdSkr+fEwYjZWLwu+pTaWvFeqKhyKXSbRbplrmZ7kE16Zk6or10XGe0rFmMnljl1POm9x0TlVvv0W75mE/5J3+JP1g4zl0Jiz6aRkw8M9REIq7I7kl2LNjkmfOWlonAZHWWmoX8xyJ7hzGJ4mtndlwR2Ur7i2bR3kkmWoZqNNbdp1kgsf+IbPsiGGhmqK5yKuzhnKLaTaLZKs0vMrhUD45xFPph8THqt2TbLjvl0WBbPIlSUyWWioP0ihPeanvjxZScm2yhvvKBa9pd+855UidMwEjJagKuSsStaAgE6dMFtWlCGWlFya423L1/g+kpcn6kcvSakaebhme/7L+StbMXYluvRZrgsQ28YVyVZVMI6xXAO+McNp4jEVMqso99tPq/4N20dlYPAYOU7uU3uV9yu/JaK733O12ueERnNSFBNBqacw6zpGpJvgrnxsY5nbU4jfl32ubv7XOwpk8wrWpooqFFMtABrGWOyK1WTnUaV/u/79z7SO3qOFoxo0E2oq2n3+738CT5D5BmzbRaGApLCog63qzHwUDvMangKeGas7s8LaO1q+LjkluV7/wDtnSdrL1WzWWZNY0AU/wD4Os6DrIi/DQzT+m88mKuzj3JDdzWu8ntUzMSazD+eZUIO71j+kRsxc8sLak5vcdwt87BLZugZdpyH1jBSjmmkVpXZ+fbts/2nfKrrKx1PON1J/pqU7Xj1K08kGy5uyP0SzAVJyGpjx0r7kUHAL2tL31fCygW3IfAtPwy5ebv1FqE161EeokqFJvv/ANly/CjvU6akqWWNFRF7AABp/UeYk27FXE5Tyi3yZdmmGvrzyUHVi9rwWo7xHtRiopRRcje5Dbh3dmmWph6084U6klnUfmavyLGDGTvLKu4rm+4k+Ve/hJsk2WjjeYFJAOYExiin/wC5/THcHC7cmdgu8hOQe4wsmba2HrTDu0PwJQtTtag/RDGTvJRE33F72otIVFUkAGpJOWS9J6PKOYOP4nLQ5ArsuarDErAjpBBHiI9EtK5tZdzh5VukCs6zMHK8aKcRFerPuJ6ojOOaLWoZ1G4r2lWqRLnyTVHFR0g86nrBqDHjTi4uzKGrbiGv6yhJlRo+dOsa/wBR6WFqZoWfcWRd0RsaSYgC6bJ2TBJxEZzDXuGQ/s98eNjqmapbQsitxNxiJCAEAQm1lqwScI1mGncMz/Q7424GnmqX0Iye4pceyViAEAa94WfeSpkutMaMtejECKwBrci1jezrabPOXDMDq46GXDhxIdGAIFaaVFaVjz8avxJlc0WTaqzNLDTpcqZN52SWAW7QpIr2DPqiWGxCSyyEZdxyW95F43pNWTLss2XLU1/yKVAOmOY7AAUB9kVOtKmNUq0Iq7ZNtHadmrpSw2OVIxAiUvrPpVmJZj3sTQdkeVOTqTvbiUvezkPLCzz7VIOYlsMCE8xLAGvXSh8Y9OlHmoWLUrI7hYbIsqWkpBRZaqijqQBR9BHkt3d2VFOFw2eyWi0XrbnQzMRKnPDLQDBLVRq0zCFFaanLpi91HKKpw/v8Hb33Itl024T5EqcoIWaiuAdQHAYA0584okrNo413FAl8mImXjPtdrmLMlNMZ0l5+sDmN4Toq6YRWtBzZHV0lqmoRW8k57rFnve8ww3cv2ecjn6h1Rdh8Pl/FLidhG29nH7hu83hfZWaPUSYzOp4JGQWnWQoPaYurzyU35kpOyP0EwNDTXmNK59keQUlNl2KwWSYlipjtFsLlnahc+qzPMZ/wHI4QtPWaoGpjQ3OSz8EuBO7e8x8oGxz2myGXZcIeqnC5PrBc6BifVbrORzGWsWUsW0/xnVPUltkxPs93y/TT/klIcdDjIVa4QaVxMFoMq1PTFFRKVR5CL3vcV3k1u2XaUtFuYsTap8xgmKgQBjQEDLH0nop331Ks6bUI9yJOTW417DsjbpF8+ky2Q2eZXGa09TCFCMmpaoUgjKorlpHaleFSnZ8Q5JokuUnbOVYxLklWmTZnrYFIyAyXFXTEa0oD7J6q8wkHmcu4U13lB2b2Tttvt62i1SHlSVcM+8UpUJQrLVWFWrkCaUpXOuUaK1eMY2i7s7KSR2a/w5l0VS1WFacwFTWnPmAMq6xjwriql2QjxKu6EGhBB6DlHqpp70WkVtNdnpFmmyvxEVX8y5r9cu+B0leR2/PSLAqMazLOd2a8Oss9mH1f0GPKxUMs93eUyVmTm0072E/Uf4H9xdgo8ZEoLvOZbNWb0faBS4os/emW3MS6EkA9NajvHTF+KX+IlPgdfvaymbImygcJmI6A9GJSK/WPJaT3MhTqOE1Ndzuc02X5MZuLFbXQKv4JTE4qcTZYR2Z9kZp4Gjm/C21oz33yjxChaKWbX+CM5Rkly5wMiQJclQFMwUCsxzyA06KmlT3VoxmAmneNPd5HqbF2vONNqvVu291+77vU6Hyd3esqwymFKzRvWIFK4xlXpouERpwsXGkk2fPbaxKxGMnJKyW707/uzcvuzWdHFrtJXDJUhMWilvaYDnc0UDnyy1MaXX5qDu7L+7jFQo1K81TpK8n/AH7ebZk2at72iUZ7rhWYxMpdSEGSljxMQWNMgCBnSphCpGcVKPudxeGeGrSoyabjxtwMd8XfJ3qWq0MoWzq2ANkql/ac11YgKoHb0xbz3Nxfd5lVKE6klCmrtlKuedJvG+BPWWoWzoSpIzbCaKxHTiao6KCMNLF1atTLF2hpqfRYzAUcDs+0lmqyaV9O/d3d1r+Z0i2yC8tkDFSykYhqKilR1xpkrpo+dpT5ucZNXs07a2KXtheMu7LvmJZVAcALXWhchSzHnah/jmyi7D4G8LLcjVUxdTEV+er/AIvL/XkiN5D7A24m2px/1GwJ+WX7RHaxp+iISwtLDyyw+7JY7H1sU1zj3LuLltJachLHPmewaDx/iNuDp3bmY4LvKzb7KJsp5Z0dWU/qBFY3lhHciamR6XZZowzVZXAP4loULL0rUDMcQjz8at6ZXMz8tNgtdoWyybPLd0d2xhB+L1cGM8y+0anIUqdI5hJxjdyYg0WnYXZpbvsiyqguSXmtzFiBWlfwgAAdleeKKtR1J3Iyd2QfKTtAUsk0yyaKKAjic4A3YKxuw1DIrviycFbiQnINcuGXOtbDNyJUs/CvrOR2thH6TFOMndqK7jk33Fq5Tr3aTYZ27rjKajUBjhr9a90cwlO7zPuOQXeVPkFuQBJ1ralWO6l9QWjOe84B+k9Mdxk7tROzfcdNva7lnoEcnBiVmA/FgOIAnmGIKT00pzxlhPK7riQTsce5V7Stst9lsUlApUhRMpQMZ5UZU1VQoz6cXRHoUFKEHOZZFNK7Oz3dYkkyklSxRJahVHUooI81tt3ZWQlvssmy+kWp0M+dM9bDQFiEFEly1OQAH1JOppF8FOosseCOq73I1OSy3CdYFcBVJmzyyLoheaz4QOYAMKdVIjiI5Z2+glxNHlN2TtdvMlbPNVZeYmqxIGtVbIVbn9XpA7rMPXVNNM7F2I7ai4rFd10tJdGnNQ4TnXeODSYaGiqDnn0AZkxZCpUqzutyOptsm9jNmJcu7pADlneUr4yxYAzFDUUZDAK0p0dZrEJYqam7cNA5u5Hcl+zNtsM60pPwbhyCmFgQzV9pV1UYciDTRdaRzEVYVEmuJyTTJy/7UHmBRmEqK9Z1/qNOEpuMbvvJQVkRkaiZks0ku6oNWIHjzxGc1CLk+4I6RKlhVCjQAAd2UfONtu7Lj3HAIAQBR9qbVjnkDRBh79T5d0e3gaeWlfXeVye8iI1kRACAEH5AySzQghqEc+f9RkqVayVuazf/ACX+7E1CD4y9iSlXxMAzZG7Qa/SkeRVxNSPHC1Ps4v8AZssWEhLhUX7H2ZtA3TLHc3nGGe2KdP8APh6q+qSNENkyqflkn9GR1pvATPanKegc3gI5DlVhofloz9vkvWxMQu41pqymFGeWw6CKjwMWdrqH6M/b5HU2IJSXf5ApvJZpzkGv8xmfKPCN35qft8keoq7NK1WxZntzVbqOnhpF0OVWGgrRoz9vkktiYhcDYsV8CUgRXlYV9kU0HQKUyiqfKXCzd+Zn7fJx7Crs8Wq9N57U5adAyH+++J0+VGFhwoz9vk6tiYhGrvJfvEi3tdQ/Rn7fJ3qXEHqxzpUuZvVaVjpQmmZB5idaaeEQqcqsPNWdGft8nHsTEPcb86/iwpvZa9la+JiqPKTCRf8A4Zv0+SPUVdEcZkuoO8SoNQTnQjMEdfXF75W4dq3Mz9vkn1LiCTXaIgUxyj10P9GMz5RYX9Kft8kOoa5qWu8d57U5acwGQ8Iup8qcND8tGft8klsSuuAsF4LJrgmS6MasKZE6VNOfTOOVOVGGqcaM/b5OPYldm1M2hJFBMlr1gH+6xWuUeEX/AEzfp8nOoq6I/wBIStd6ta1rU69MaO1uHtbmZ+3yT6lxBvNfre/TwHlFC5S4P9Cft8kOoq58F+N79PAeUO0uD/Qn7fI6jrmraLWrtiaahPlF0OVeHgrKjP2+SS2LiEYt5L94kS7XUP0Z+3yd6lxBnsFtWSSUeWMWuXR2f+5xXU5U4aorSoz9vk49iYhny1W1ZjYmmpWOw5V4eCsqM/b5C2JiEYGaWaVmJkQR1EZgjrETfK6g/wDpn7fJ3qXEEom0RAoXlHrIP9GMz5RYV/8AVP2+SHUNc17Veu8FGnJToGQ/3E6fKfCw3qjP2+Tq2HXRpu0oihdCDqDmD3Rd2uofoz9vkl1LiDesV8CUglq8rCuSimg6BSmUZ58pcLN5uan7fJF7CrsrO091+mPja2EEeypAKL+VRSnaSTGLEbZw1XeoVF6NfuepgcNicIrRgvN77m5dNvttnkpJWfYmVBRSyzCacwyIGUUw2/KEcqpv+/cjX2VCvUdScZXfGz3fsR9vuuZa2xWy2hwNEljCo7K+VeuJLbNGbvWhN+St8llPDVcOrYeml5u7ZK3BZrPY2LSDLBIoSSWJGtCT10jbDb+CgrRoTXnuv+5ixGzsbiP/ACO5L2i/S4pvUUfDUfXWLI8pMJF35mb9PkzLYVdEezSyKGYhB1BjR2uofoz9vkl1LiDcu+9VkIJctpIUVIAWlK5nSnPFFTlLhZu7pT9vki9h13vMFotauxZpiVMWw5V4eEcqoz9vk6tiYhbjHvJfvEiXa6h+jP2+TvUuIPUq0IrBlmqGGh7dY5LlZh5Kzoz9vk51LiCSXaM09uV4HzjM+UWF/Sqe3yR6irmtar23go05adAyEWw5T4WHCjP2+Tq2HXRps0s5GYhHQYt7XUP0Z+3yS6lxBu3deiyUwS2khQSQKUpXM6U54oqcpsLN3dGft8kXsOuzXtVqSYxZpiGuvR0Up0RbDlXh4RyqjP2+Tq2JiErGW7bySQuCW0kLWtAtBU66Uiupymw1R3dKft8nHsOuz1ar23go05AOgZePOYQ5T4WG9UZ+3yFsOujTBlYlfFLLIaqxAJBGeRIyi2XK3DyVnRn7fJ3qXEEnM2hJFN5LHWAf7rGdco8Iv+qft8keoa5oTJ6satNUk85rGhcrcOlZUZ+3yS6lxBlsNuWSSUeWMWbCmp6T19cV1OVOGqcaM/b5OPYldm1M2hJH/Ulr1gH+6xWuUeEX/TN+nycWwa6NFmViSXDE66mvbG+lyjU1anhqj+iRGezJw/NKK+rsbtivFpahVZMI0BBy6hTmi/pdSs7rC1F/9V+7Mk8JBcakft/B9tV6zHFMYA+EEfU5xuownxdFr6yX+rlXNU4/8r/Yjo9JXtvIiAJ7Y+yYppmHRBQdrZfxXxjBtCpaChqSgXGPILBACAMNstAloznRQT/qJ04OclFd4Zzd2JJJ1Jqe05mPo0klZFJ8gBACAEAIAQAjpyx4eUp1APaKxXOlCf5op/VFlOrUp/kk19HY13u2Sf8Atr3Cn8Rmls7Cy4016W/Y2Q2rjYcKsvu7/uar7PyDoGHY7f3GaWxMG/8Ajb7m2HKPHR4yT+sV/qxrTNmU/DMmDtNfKKHsDDdzZup8q6y/PTi/pdfJgmbMNzTa9oI/sxDs/R1NdPlZTf56LX0af7pGu2zk4fiB7GP9x3s/R8RrhynwUuKa+q+GzC1xzhzN3NX+4muTlB/8zXHbuAlwmvumv3Rge75g1xjtxRYuTFN8JI1w2hhp/lnF/dGHdfH9Yn2TjqW9JpvQbr4/+UOycdR0in5DdfH9Ydk46jpFPyG6+P6w7Jx1HSKfkN18f1h2TjqOkU/Ibr4/rDsnHUdIp+Q3Xx/WHZOOo6RT8huvj+sOycdR0in5DdfH9Ydk46jpFPyG6+P6w7Jx1HSKfkN18f1h2TjqOkU/Ibr4/rDsnHUdIp+Q3Xx/WHZOOo6RT8huvj+sOycdR0in5DdfH9Ydk46jpFPyG6+P6w7Jx1HSKfkN18f1h2TjqOkU/Ibr4/rDsnHUdIp+Q3Xx/WHZOOo6RT8huvj+sOycdR0in5DdfH9Ydk46jpFPyG6+P6w7Jx1HSKfkN18f1h2TjqOkU/Ibr4/rDsnHUdIp+Q3Xx/WHZOOo6RT8huvj+sOycdR0in5DdfH9Ydk46jpFPyG6+P6w7Jx1HSKfkN18f1h2TjqOkU/Ibr4/rDsnHUdIp+Q3Xx/8odk1qOkU/Ibr4/rDsnHUdIp+RmS75h0xnsxRB8mKS4zRVPH4aH5pxX3RnW4555m7zT+4rfJyh4zJPbuAjxmvsm/9GddnJx/EB2sf6iHZ+j4jJPlPgo8E39F8tGdNmG55tOwE/wBiOdn6Opknyspr8lG/1aX7JmeXswn4pkw9hp5xNbAw997Zkqcq6z/JSivrd/BspcEkczntdv6i6OxMGuMb/cxT5R46XBpfSK/3c2kuySNJa94r/Mao7OwseFOPoYZ7Vxs+NWX2dv2NhJSroAOwUjTClCG6EUvorGSpVqVPzyb+rue4sKrCOHRACAEAXvZuybuQtdW9Y9+n0pHhYupnqu3duLYqyJSMx0QAgCvbY2qktZY1c1PYv+6eEehs+nebnoQm9xUY9YgIAQAgBACAEAIAQAgBACAEAIAQAgDxMlK3tKG7QD/MSjJx4Ox1Sa4M1J10SG1lJ3Cn8Ui2OJrR4SZYq9Rf8n6modl7LwN87+cXdYYjxey+DvSaviZ8+61l4G/cfzh1hiNfZfA6TV8TH3WsvA37j+cOsMRr7L4HSaviY+61l4G/cfzh1hiNfZfA6TV8TH3WsvA37j+cOsMRr7L4HSaviY+61l4G/cfzh1hiNfZfA6TV8TH3WsvA37j+cOsMRr7L4HSaviY+61l4G/cfzh1hiNfZfA6TV8TH3WsvA37j+cOsMRr7L4HSaviY+61l4G/cfzh1hiNfZfA6TV8TH3WsvA37j+cOsMRr7L4HSaviY+61l4G/cfzh1hiNfZfA6TV8TH3WsvA37j+cOsMRr7L4HSaviY+61l4G/cfzh1hiNfZfA6TV8TH3WsvA37j+cOsMRr7L4HSaviY+61l4G/cfzh1hiNfZfA6TV8TH3WsvA37j+cOsMRr7L4HSaviY+61l4G/cfzh1hiNfZfA6TV8TH3WsvA37j+cOsMRr7L4HSaviY+61l4G/cfzh1hiNfZfA6TV8TH3WsvA37j+cOsMRr7L4HSaviY+61l4G/cfzh1hiNfZfA6TV8TH3WsvA37j+cOsMRr7L4HSaviY+61l4G/cfzh1hiNfZfA6TV8TH3WsvA37j+cOsMRr7L4HSaviY+61l4G/cfzh1hiNfZfA6TV8TH3WsvA37j+cOsMRr7L4HSaviZ9Gy9l92fnfzg9oYjxey+B0ir4mbcm55C6Sk7xX+axTLE1pcZM469R8ZP1NuXKVfZAHYAP4ipyb4srcnLi7nuIkRA6IAQAgBACAEAIAQAgBAGzdtm3s1E6Tn2DM/QGK61TJTcjqV2dFAj50tPsAIAQBRNoZjTJ7nC1F9UZH8P+6x7mEUYUlv47yuXEjty3C3gY05o6kRuW4W8DDNHUDctwt4GGaOoG5bhbwMM0dQNy3C3gYZo6gbluFvAwzR1A3LcLeBhmjqBuW4W8DDNHUDctwt4GGaOoG5bhbwMM0dQNy3C3gYZo6gbluFvAwzR1A3LcLeBhmjqBuW4W8DDNHUHpLLMOiOexSf6iLqQXFr1FmevQpvu5nyN5Q52n4l6nbMehTfdzPkbyhztPxL1FmPQpvu5nyN5Q52n4l6izHoU33cz5G8oc7T8S9RZj0Kb7uZ8jeUOdp+Jeosx6FN93M+RvKHO0/EvUWY9Cm+7mfI3lDnafiXqLMehTfdzPkbyhztPxL1FmPQpvu5nyN5Q52n4l6izHoU33cz5G8oc7T8S9RZj0Kb7uZ8jeUOdp+Jeosx6FN93M+RvKHO0/EvUWY9Cm+7mfI3lDnafiXqLMehTfdzPkbyhztPxL1FmPQpvu5nyN5Q52n4l6izHoU33cz5G8oc7T8S9RZj0Kb7uZ8jeUOdp+Jeosx6FN93M+RvKHO0/EvUWY9Cm+7mfI3lDnafiXqLMehTfdzPkbyhztPxL1FmPQpvu5nyN5Q52n4l6izHoU33cz5G8oc7T8S9RZj0Kb7uZ8jeUOdp+Jeosx6FN93M+RvKHO0/EvUWY9Cm+7mfI3lDnafiXqLMehTfdzPkbyhztPxL1FmPQpvu5nyN5Q52n4l6izHoU33cz5G8oc7T8S9RZj0Kb7uZ8jeUOdp+Jeosx6FN93M+RvKHO0/EvU5Zn30Cd7qZ8jeUc56n4l6izH2fO91N+RvKHPU/EvVCzH2fO91N+RvKHPU/EvVCzH2fO91N+RvKHPU/EvVCzH2fO91N+RvKHPU/EvVCzH2fO91N+RvKHPU/EvVCzH2fO91N+RvKHPU/EvVCzH2fO91N+RvKHPU/EvVCzH2fO91N+RvKHPU/EvVCzH2fO91N+RvKHPU/EvVCzH2fO91N+RvKHPU/EvVCzH2fO91N+RvKHPU/EvVCzH2fO91N+RvKHPU/EvVCzH2fO91N+RvKHPU/EvVCzH2fO91N+RvKHPU/EvVCzLDsld7KzzHVlPsgMCNcyc+76x5+PrKSUYu/eTiizR5pMQAgBAH/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30732" name="AutoShape 12" descr="data:image/jpeg;base64,/9j/4AAQSkZJRgABAQAAAQABAAD/2wCEAAkGBxMTEhUUExQUFhUWGRobGBgYGBsaIBwgFh0dGBoaGhgaJCggHR8mHx8XITEjJSorLi4uGx8zODMsNygtLisBCgoKDg0OGxAQGi4kICQsLCwtLCwsOC8sNCwsLCwvLCwsLCwtNCwsLCwsLCwsLCwsLCwsLCwsLCwsLCwsLCwsLP/AABEIAGACDgMBEQACEQEDEQH/xAAcAAEAAgMBAQEAAAAAAAAAAAAABQYDBAcCAQj/xABBEAACAAMFAwgHCAIBBAMAAAABAgADEQQFEiExBhNSB0FRYXGBkdEUIjJTYpKhFRZCcoKTscEj4aIzQ8LwCLLx/8QAGwEBAAMBAQEBAAAAAAAAAAAAAAIDBAEFBgf/xAA6EQACAQIDAwsCBgICAgMAAAAAAQIDEQQSUQUhMQYTFBUWQVJhkaHRcYEiMlOx4fAjwUJDM/GCkqL/2gAMAwEAAhEDEQA/AO4wAgBACAKBfFvMyc7BjhrRaE6DKvfr3x72HoqFNJreVN7zS3zcTeJi/JHQ4N83E3iYZI6Ab5uJvEwyR0A3zcTeJhkjoBvm4m8TDJHQDfNxN4mGSOgG+bibxMMkdAN83E3iYZI6Ab5uJvEwyR0A3zcTeJhkjoBvm4m8TDJHQDfNxN4mGSOgG+bibxMMkdAN83E3iYZI6Ab5uJvEwyR0A3zcTeJhkjoBvm4m8TDJHQDfNxN4mGSOgG+bibxMMkdAN83E3iYZI6Ab5uJvEwyR0A3zcTeJhkjoBvm4m8TDJHQDfNxN4mGSOgG+bibxMMkdAN83E3iYZI6Ab5uJvEwyR0A3zcTeJhkjoBvm4m8TDJHQDfNxN4mGSOgG+bibxMMkdAN83E3iYZI6Ab5uJvEwyR0A3zcTeJhkjoBvm4m8TDJHQDfNxN4mGSOgG+bibxMMkdAN83E3iYZI6Ab5uJvEwyR0A3zcTeJhkjoBvm4m8TDJHQDfNxN4mGSOgG+bibxMMkdAN83E3iYZI6Ab5uJvEwyR0A3zcTeJhkjoBvm4m8TDJHQDfNxN4mGSOgG+bibxMMkdAN83E3iYZI6Ab5uJvEwyR0A3zcTeJhkjoBvm4m8TDJHQDfNxN4mGSOgG+bibxMMkdAN83E3iYZI6Ab5uJvEwyR0A3zcTeJhkjoBvm4m8TDJHQDfNxN4mGSOgLLsfIJxzGJI9kVqes/1HmbQmlaC+pOJZ480mIAQBoX5a91JdhrSg7Wy/33RfhqfOVEjjdkc/j3yoQAgBAHwmmsAFNdM+yAPsAIAQAgBACAEAIAQAgBACAEAIAQAgBACAEAIAQAgBACAEAIAQAgBACAEAIAQAgBACAEAIAQAgBACAEAIAQAgBACAEAIAQAgBACAEAdDuiybqSic4FT2nM/Ux89Xqc5Uci1cDcio6IAQBVNsrVVkljm9Y9pyH0r4x6uz6e5z+xCbK3HokBACAKJtjthMWZ6NZM5lQrMBiOI5YEHO3Nz55awBNbP8kpmATbynTGciplq2nU8xq1PSFpTpMYKmL32gitz0Ja07L3HZhiZCgBA3m8n0GI0FWVshWmemkL4m1/gfj4lksuzUrCDKmzCjAFcT70UOYIZvWIP5jEI4ucd0t5xTfeRVpk4GKkg0NKiPQhLNFSLFvMcSOiAEAIAQBW9u79eyyAZVMcxsIJzwilSaaE6a9MAbvJ/cNvnyktNotVJcwErKMsMSp9l8QK4a6gZ1HblkqYpQllSuQc7Fgt1iMt8HtVFRQa16u4xdTrKcMz3EovMYZkpl9pWXtBH8xKFWFT8kk/o7nWmjxEwIAQAgCnTLglSZxmWy8rTLkzCQuAspDscQBIxDDQPzDQRVUc4r8Cuzjv3Fqs/JxZ5qK6XheDo4BVhPUgg6EHDnGJ4upwaIZ2Tt63UspAyljmAa06DnkIvoYiVSVmdjK5B22QXlugYoWUriGoxClR1iNZMrFk2ds0j1bdetqls5O7wuZYIUCuKuMakZ1EUVZVI/kV0RbfcWkcmUlgD6feJBzH+dSDXQj1YydMnoQ5xm+l0yLPJEtZ02Y6VALsGJzr6xAGlad0aKVSrJq8dxJNvuNSNRMQAgBACAEAIAQAgBACAEAIAQAgBAGSRIZzRRU9FQPCsVVq8KMc03Za2b/Y6k3wMzXbOH/bbw8ozraWEfCovU7kloeGscway3+UxbHGYeXCpH1QyS0MTIRqCO0RcpxlwaI2Z4rE7Ajtobz9Gs8ydSpUZDmqxCrXqqRHAQPJ9Y7yvDFPNqEuSrU9aUrByKEqFGH1QDrX+6Z62IVN24si5WL9ed2mTQ4sQPVSO0a6q33WEZXNGLyQgBACAEAIAQAgCQuCy7yeg5h6x7F/3Qd8Z8VUyUm9dx2PEv8AHglogBAHwmAOc3had5Nd+I5dmg+lI+io0+bgolLd2a8WAQB5dqAnoFfCAKLyI3bv7dNtEz1jJTECeOaSA3gJnjGTGTtFJd5CfA7FtFMIlUGjMAeyhP8AUZ8JFOpd9xGHEpN/2Fp9mmylpidaDFpXXPWPTLSZ5NrNMstgEqe6M0tnpRiaKaMAK0OuLm5483E03zm5cSqa3mu7Ekk6k1PfHpJJKyLD5A6IAQAgBAEbf1ySrXLEubioDUFTQg6c9RpAFsue85cmRKlHGd2ipWgNQgCg5UzNI8+phJuTa4Fbg7mnab2fe71FBIFArGmXPnzHM/xFG0Nn1a2EdKlK0rp7+D8n/eJrwnNRn/lvbVb7eZ7G2qr/ANaTMQc5IqPFaiPi62E2jhnedP7r5Pcp7Op1/wDwVYy8r2fo7M9pedhn6FQfhNPppE6XKHGUN0k7ee/+fcprbGrQ4xPj3YhzlzQephT6jyj2MPyww73VotfT4fyefPA1I9xpzrG66qadIz/iPfw218Fid1Oqr6Pc/RmaVGceKMEeiVnNOVK2l50qzrU4RiIGZLTDRRTpoP8AlC9t4O43JZEslms8gkDAqSxX8TUqe8kMY8SbzScih7zdtsjeS2XpGXbzfWO055JqQTtvKYRTI6iPaTuXnL+USY1ot0qzy82AVAPjmnyKRxuybB3m3sJNnwrlhUItOoUH0EeVQhnqK/1KY72VaPWLhACAEAIAQAgBAELtLtJKsarjBZnOSrStBqxroOaAN/Z+1PapAniRNRDWmIagfiUjVevqMQ52F7XOXRtxM6IAQAgBACAEAfI6CwXNb5xopRnXi0I7zkY+W2phMEm3CajLw8fZb1+xppynbetxPR842kt5cYJ9sRBm0ZamMow3cWWwoznwRW7ftapYy5CCYw1J9lfzHm/mNGBo43Gzy0VlXezfLAQoU+dxMrLuXe/ov6iGvKzC0S2SdRg4o1BhHTkBpQ5x99gMAsJTy55Sb4uTb9FwX2PDxFaNSX4Y5V3L5ff+3kb+xglWGz+jjeFQzMCaE+tmQaUieIw8pyzRMsotmzfF4iaQFBCjp5yYnh6Dp3b4iMbEdGkmIAQAgBACAEAIAtux1kojTD+I0HYuv1r4R5O0Kl5KGn+yyJYo88kIAQBFbTWrBIamr+qO/X6VjVg6eeqvLeck9xRY9wqEAIAQBWuS+X6DeVosr5LPTFJY/i3ZJCjrws9fynqjHjI3inoQnwOtWqQJilW0P/tRGCE3CWZFadiqW+wtKOeYOjdPkY9alWjUW7iWqSZC33fEqyy95NNOZVGrHoUf3oItJFWum/bzvCYRYpCLLU5uwqF/M5yrpkorFdSrGC/EzjaR0OxXDalkgz2ktMFa7vFQ9mIaxTHFwbtYjnRzy+trbQbYLLY5aO2IJmKlmOoGYAA6T0ExplJRV3wJl9lXTapdmMy0bozEVmZZRahwiuWIa0/1GaOLg3YgpopOxF63jeM9t2sgSUoXxBgAG0UMKksaHmplFtWsqS3nXKxb9p5q2FN5PYBCaLTMseEDpjlKvGpwEZJlHse09vt00pYLMKDVmzp1sxIRefLM9FYnOpGC/EzraR0K7Lhtaya2lpJmitRLLUI7wM9eqKI4uDdrMjnRSdqdtVs7mTJUTJ2hrXCpOgoM2bTIf6jUTJjZi7L4nATJws8qWc8EwMrkHPRa4f1Z9UZZ4qEdy3kHNG3tTc8izyzNtCqEH41qCTzDKhJPRGeWGwmJ4w3+j9uJ6OG2vi6G6nUdtHvXo7lD2ct1stU9ksUuaUB1ZxRB0u+Sjs16Kx5GM5PYe11L7NfHwe1S5Sp7sRST81ufodMk3HeKLXeyXbhqw7sRHlHhVOTkZLdYPbOzakrOnKK13P2uQLbXUdkny6OpIYHUEZGM1GOOwTtRqyVu5716Pceo9iYfERU6bTT3pmtc+z9ltl5S7QsyZiV1mshoR/iAwgHIqKhNa9HPl7+A2zja0uZrQi9z/Etz9N6fseBtXYzwdLnb96Xr/bk1yvNP3cj0YkzJM1ZxUZk4ahSBz0NcuesenDG4WjU5utNRbW6/D14L7ni4fB1qkHOEW1wLxdNuE+TLmgFRMUNhORUnVSOkGoPZC6f5XdargZpRcXZ8SB2gs4SYX0VgT2U9rz749TC1M0LaE4Pccq5N5Hpt8me1SqF52nR6ssdxKeEdxUstP6nZPcdd2lnVZU6BU9+Q/j6xVgo7nIjBd5z/AGm2zk2UlFG9mjVQaBfzNnn1DPsjaWHi40vu2ATElSJEps1aaCKjqGbntoAYzzxEI7r+hFySLtIuK0rLrNMpnGu7xAHsDDXqrEI4yDdnuOZ0c5vPbtmmiTYpJmuTQEqxqehZYzPPmadkam0ld8CZcNmLjvRjitno6KR7ArjB5q4ar3VjK8ZBcLsg5o1dt7yNhkuTQzKhUHMS2dewCp7qRohNTjmRJO5q8ny3hbk37tIEjEVFVYM1NSuHKgOWfQYqq4iNOWXiccrH3a6/nsU9bOLO06Y6qUwNkcRKgAAFq1BFKCsWU6qnHMvc6mnvIOwbCW+321Z1tktJkEgtVhUIuktVriFdK0GpMVVMVBReV7yLkjsV7Y5VmcWaVjdUwy5SlUHMoAJoFAGfdHnQazJyK+/ec02knXrLZFk2OgmMEUlkcs1C3sq1FWgbNuYVNI9RYim+8tzIstx3Bb90Tams5maqJZYc3ssaUrXnGUU9MhozmdFK2fvK9LbaXSRKkokpqTN4DhWhoVLjMtr7I+kXVK0YK7JOSReL8keiyjNnMgljVqnLqoRU15qaxyliI1HZHFJM56NsbVap25u+z4zzFhU04iKhUHWxi2U4xV5Ox29i4XXs7e+TTpliHwUcn5lFAfGMrxkVwTI50SV7Wc2ZN5MBK5VK6CvSTnTrpHj7R2tjKS/wUlbxN3//ACrfuers3B0sZPJntLTX6FeO1q4gsqUWY5KACST1DXwj5evU2hjHarVdtI7l6Lj97n1VPYNCis1RpJd7L1sz6SJTGegRmaoFakCg1pz1r4xbQ2JXpxtTaV9ePsfN7SxeD51Kg3JJaWV/K5obQ3+0l93Qs59lVqSa6UAz6Y83FbOxMa3NOV919xv2bhYYmk63CK4t7uHmRk3Zy3WmhmzFkodVBJancCAe8x7GB2DGDUqv8k6m3MFhU44eOeWrVo/L9EfLbZksSEOVly1FS1cs+eupJOXTH3OFjShTUaSsj5qviamJm6lR3b/v2KPP24nz5ok2CzmYx0JUsTnSuAeyNM2PbSL5SUVdsqLzs3cN4lWNsNnBNMISuIdIagw9Gh6YyvGQT3JkHNHm8bQkhXaawRU9onqyp1noHPGpNNXRMpA2ytVqm7m77NjPMWFTTiIqFQdbGOSnGKvJ2OXsXO5dnr1ya0PY6HVBjxDp9ZRhr4iMrxkVwTI50edsLcLvl7yaC2I4UC/iNK0r+Hpz+sX060anA6mmVfZ223veDY7PKky5NaY5gOHLmxe0x/KPCOVK0afF79DrkkdAW5LQssGZu2YD1t3ip2gMK92ffFcMXCTs9xFTTNKNRMQB9RSSANSaDvg2krsI6RYrOJctUH4QB29J74+cqTc5OT7y5GaIAQAgCnbX2vFNCDRBn2tn/FI9jAU7QctSuTIGNxEQAgBAGneN3pOC4qhkIaW65MjDRlP9aGONJqzBPbP7UYpgs1pwpaCCUYZJPC6snC/TL5uYkR5lfDunvXAqlG28ss2UGBBFQdRGeMnF3RA5NtFsLvbwx2m0AWZQMvZIUCpBbQAmpLa/zHqwquVPOlvLr3Vy3XDtDZ2tK2KwLLaTJQvNdPYUZBUQrkzFiCWrzNqdPPnTlbPPiytp2uyc2jvNbNZp05tEQntOgHeaRGjDNNI4ldnHuRG7zOt021OAd0rGp45xIy/TvPGN2MlaKjqWTe467tTbhJs01jwN4YSSfCsZMPTzz+hCKuzmf/x9mtW1r+Gko9/rj6j+I0Y1flZKZdOUa7rPPlyVtUzBISbvHOmQBWleYVbmirC5lmku5HId5m2QveyOzWewIvo8hRimLkuJzkqgirmgYsx0oNa5VVIyX4p8WcafFkttFbDLs8wrm5Vgo66GO4eGaa8t4irs47yH3Qk+1TrTM9ZpAUrXjmlvXPWADTrNeaNeMm1FRXeTmzrV8zp0ubLmKx3YBDJRaMT0kjEDTShHPkYooUoVE0+JGKTVii8s20ss2NbOqsWnMDUigUSiGPaTUCnWYuoYaUJ3kdjFpl32RuJbHYpcmWAGwBmbimMAWY9OeXYAIyTqZ55pf1EZb2YrqvRpS7u0M7suWMhanqYKAO8CNNTCqX4qfAk46FQ5RLVL3E+cUUmlEJAqCaIpB6eeLui05QUakUzRQr1aO+nJr6M88hlmdpU+0Oa1YS0y4Ric156llGXCY82rhKNCp/jXFF2O2niMVTjTqu6W8wbaWe1TLVMmywGQUVQrZ0UU0PXU5dMefjdk1qr5y1z6LYu1sJhsPGhNWe9t272TnJffpfe2abUTJfrAHWhoGBHUcJ/VEMBCVFOjJWtvRi5R06FSUcTQd09z+q4fH2LFtpYGnWOciGjYGoRrp61OsrUdtI9Ln50U5wV3bgeDhIQnWjCbsm7X0vwfrx8iq8jWzws8mdOxYt6wVTSnqyx0fmLfKI5HG9Kgp5cvle/uadq4J4KvzLld2v6kRyi7WiWjGSwMyaSEYGuFVyLdtKU7a80ephalKdNKnJP6MqqYarQsqkHH6qx55JtgVZVt1rXEW9aTLbMdU166k6qO/OopTia7/JH7maUu4sW219WmfaBdtgJE1gDaJwr/AIUbrGjEZ9OYAzNRTShFRzz+y1IxVt7LsgWVLAJOFFAqTU0UUqTzmKUnJ2RHiUpLTYbuNZCpNtlrmkBVYFy01qlWIru5ak55c2hMaJqc3Z7lEnvZexpnGUgfnrau3Pe96CTINUxYJZ1FB7c09VBXsUR68LUaW/uLuCO9XVd6WaRLkyxRJahR3ak9ZNSe2PKlJyd2VNs53yg7SPZ5bTpTYZjOqyjQGlM60NQfVU+MetCklTUGWpWVif5LLxtVpse/tUzeGY7bv1VWip6n4QNWD69AjzsRGMZ5Ylckk9xv7XWmdhEuzztzMOePAr0FdMLZGoBi3C0YzTcjsI34kLN24lWKz4bRPNotYFRLChWcsaLQIuFV5+c06Tr2phnntFWWp1w37i7WJnMtDMAEwqC4GgamYFeYHKMbtcgQU287NYXlWdcCbx2Z6mlMdSXY0NSz0GZGVc8gDVVxVOM8s3vf9+x6GG2XisVSlWpRuo+/kl3shtvrVJtiybHLKznmTA1EfIYQc2Ze2vYDFFXFzi1HDtZn38bHobO2VaM8RjYuMILg7pt+Xf8AzYs+zlwSbHK3clFXnZgKFj0n+hzRqWa34pOT1Z4leqqk3JRSXcl3f3U5vtJtrMm3lKs0osqrOlIozGJiwGJurPIHm7YpqYTE1JZvyxWvl5Hu4SrgcLhZKaz1Jp33XsmuCf7vidVt1mWbKeWw9V1ZT2MCIulFSVmfP0qkqc1OLs07o5ndd43dc8omazTbWykj1TiYaUU5rLUmvPzc9I2SwSjK1KKS1/u81YnFYjEP/JNte3pwOj3NaJkyRLmTVCTHUMVWtFxZhanUgEAnprpGWSSdkY2V7aa8pF3LMts/15z+pKStCQBlLU50H4mbPXsBjQw2eq5d79kbamLnOjHDw3QW9+cnxb/ZeRI7E2ufPskufaMO8nVmBVFAqt7Cjn9mhzqc4tqpRk0u4xPjuKrym7PemzpQM4okoesoFakmtak0BplUg0rG/BxahfUsgtxubI3ldsmZLsl3BZrzBimutclQZtMcipNcgo5zzaxlqqpK857iLvxZd7TOCKWOgFYohFykooilc/PN922de1vWzyc0xkL0dLzW6qVI6usx7EpKnC+hc3ZHbtnLgs93WfdyhQAVdyPWcj8RP8Dm0jypSlVnv4lTbkRNzWmcLZOnT7STJdMKScBCy6MCtCCammIE0zrzUAjXVwtoJQ4knHduIHlGvORb7RZLtQsWaejzGoQFXCwoCdSVYnLSkQpU50k5y0EU1vZfbwsbJZd3ZiZWBVCYApKqlMlDAjQUzBjPSyup+MhHe95r2a/lwDGCXA5hkevqrGiWDlm/C9xJw37iAj0C0QBMbLWXHPBOiDF36D+z3Rjx1TLStqSit5d48UsEAIA8TpgVSx0AJPdnHYxcnZA5vaJxd2c6sSfHmj6OEVCKiu4pZjiQEAad8TikicwNCstyD0EKSIMERyOJNtcu0NPmzGCsgUkljUglszzezGbEV3TaSRCUrFkmIQSDqCQe7KNCd1dEircoyD0MvUh5cxGlsDQhsVMiOok9w6I67PidOhbA321ssEme/tkFX62QlSe+gPfHjVoZJuJTJWZUeW28t1ICA+vOAXrwgksf/H9UbcH+R/UnDgbfIlcu5sJnMPWtDYtKHAlVQd5xt2MIoxc807aEZvfYhOXK+mZpFhl1JakxwuZYk4ZaUGudTT8sW4OFrzZ2C7y88nuzXoFjSU1DNY45pHE3MOpRRe4nnjLWqc5O5GTuyk8tW0IUejKfXcANT8K+0SfzGg7AY3YSFoX1JwW4nuRu5DZrBvHFGtDbzPKiUole0VfseMuKnnqWXduITe8p/LRtBjKSFOR9Y/lUkL4tiPcI3UKeSNu8sirI6Jya3D6HYJSMKTH/AMkzKhxPQ0P5Vwr3GPOrzzzbK5O7PF9XkkyaVRwd0ShodHABYdoBWNuEhaF9ScFuKds/NW67wYtQWS2kLi93MBJUE8ObZ9B+Ex3FU3KO7uOzV0danyQ6lW0ORjzYycXdFRzLbHZ8WmU8moDoxKN8S1GfURl315o9qMsyUi8s/J5tALVZgj+raLPSVOQ6gp6obsala9II5o8mvTcJeRTJWZvbSWUUEwa1oevoi/B1HfISg+449yr3jlKkA9Mxu71V/wDPwEegWHV9kLv9CuyTLOTLLxN+eZ65HcWp3R5Mv8tb6v2KXvZFR6xcU3aWcbDb7LeC1w1wTQOcUoe2qYu9BFdWGeDicaujtUtwwBBBBAII0IOYIjxighr1lejWKYlnFCFYSxUCjOTTXLImvdEY0W4OFPjvsbKdfncVGrXd96b+it8HG9nLOZ1sSyvkS+GYta0CVLg06gRHj9X1IVIqaa38f5PvcRt6i8NOcWm0ty8+7cd7LKiVyVVXuAUdHQAI9lu29n5xGLlJRXF7ikHbywymcSJbHGxZ3C4QzHVmJ9YntGlBGXrCjmSle2tj6OnyWxtSGZuKel9/sre5q3rtajynmmYCEUsEGWg0wnMnmj2cLiMLLdSkr+fEwYjZWLwu+pTaWvFeqKhyKXSbRbplrmZ7kE16Zk6or10XGe0rFmMnljl1POm9x0TlVvv0W75mE/5J3+JP1g4zl0Jiz6aRkw8M9REIq7I7kl2LNjkmfOWlonAZHWWmoX8xyJ7hzGJ4mtndlwR2Ur7i2bR3kkmWoZqNNbdp1kgsf+IbPsiGGhmqK5yKuzhnKLaTaLZKs0vMrhUD45xFPph8THqt2TbLjvl0WBbPIlSUyWWioP0ihPeanvjxZScm2yhvvKBa9pd+855UidMwEjJagKuSsStaAgE6dMFtWlCGWlFya423L1/g+kpcn6kcvSakaebhme/7L+StbMXYluvRZrgsQ28YVyVZVMI6xXAO+McNp4jEVMqso99tPq/4N20dlYPAYOU7uU3uV9yu/JaK733O12ueERnNSFBNBqacw6zpGpJvgrnxsY5nbU4jfl32ubv7XOwpk8wrWpooqFFMtABrGWOyK1WTnUaV/u/79z7SO3qOFoxo0E2oq2n3+738CT5D5BmzbRaGApLCog63qzHwUDvMangKeGas7s8LaO1q+LjkluV7/wDtnSdrL1WzWWZNY0AU/wD4Os6DrIi/DQzT+m88mKuzj3JDdzWu8ntUzMSazD+eZUIO71j+kRsxc8sLak5vcdwt87BLZugZdpyH1jBSjmmkVpXZ+fbts/2nfKrrKx1PON1J/pqU7Xj1K08kGy5uyP0SzAVJyGpjx0r7kUHAL2tL31fCygW3IfAtPwy5ebv1FqE161EeokqFJvv/ANly/CjvU6akqWWNFRF7AABp/UeYk27FXE5Tyi3yZdmmGvrzyUHVi9rwWo7xHtRiopRRcje5Dbh3dmmWph6084U6klnUfmavyLGDGTvLKu4rm+4k+Ve/hJsk2WjjeYFJAOYExiin/wC5/THcHC7cmdgu8hOQe4wsmba2HrTDu0PwJQtTtag/RDGTvJRE33F72otIVFUkAGpJOWS9J6PKOYOP4nLQ5ArsuarDErAjpBBHiI9EtK5tZdzh5VukCs6zMHK8aKcRFerPuJ6ojOOaLWoZ1G4r2lWqRLnyTVHFR0g86nrBqDHjTi4uzKGrbiGv6yhJlRo+dOsa/wBR6WFqZoWfcWRd0RsaSYgC6bJ2TBJxEZzDXuGQ/s98eNjqmapbQsitxNxiJCAEAQm1lqwScI1mGncMz/Q7424GnmqX0Iye4pceyViAEAa94WfeSpkutMaMtejECKwBrci1jezrabPOXDMDq46GXDhxIdGAIFaaVFaVjz8avxJlc0WTaqzNLDTpcqZN52SWAW7QpIr2DPqiWGxCSyyEZdxyW95F43pNWTLss2XLU1/yKVAOmOY7AAUB9kVOtKmNUq0Iq7ZNtHadmrpSw2OVIxAiUvrPpVmJZj3sTQdkeVOTqTvbiUvezkPLCzz7VIOYlsMCE8xLAGvXSh8Y9OlHmoWLUrI7hYbIsqWkpBRZaqijqQBR9BHkt3d2VFOFw2eyWi0XrbnQzMRKnPDLQDBLVRq0zCFFaanLpi91HKKpw/v8Hb33Itl024T5EqcoIWaiuAdQHAYA0584okrNo413FAl8mImXjPtdrmLMlNMZ0l5+sDmN4Toq6YRWtBzZHV0lqmoRW8k57rFnve8ww3cv2ecjn6h1Rdh8Pl/FLidhG29nH7hu83hfZWaPUSYzOp4JGQWnWQoPaYurzyU35kpOyP0EwNDTXmNK59keQUlNl2KwWSYlipjtFsLlnahc+qzPMZ/wHI4QtPWaoGpjQ3OSz8EuBO7e8x8oGxz2myGXZcIeqnC5PrBc6BifVbrORzGWsWUsW0/xnVPUltkxPs93y/TT/klIcdDjIVa4QaVxMFoMq1PTFFRKVR5CL3vcV3k1u2XaUtFuYsTap8xgmKgQBjQEDLH0nop331Ks6bUI9yJOTW417DsjbpF8+ky2Q2eZXGa09TCFCMmpaoUgjKorlpHaleFSnZ8Q5JokuUnbOVYxLklWmTZnrYFIyAyXFXTEa0oD7J6q8wkHmcu4U13lB2b2Tttvt62i1SHlSVcM+8UpUJQrLVWFWrkCaUpXOuUaK1eMY2i7s7KSR2a/w5l0VS1WFacwFTWnPmAMq6xjwriql2QjxKu6EGhBB6DlHqpp70WkVtNdnpFmmyvxEVX8y5r9cu+B0leR2/PSLAqMazLOd2a8Oss9mH1f0GPKxUMs93eUyVmTm0072E/Uf4H9xdgo8ZEoLvOZbNWb0faBS4os/emW3MS6EkA9NajvHTF+KX+IlPgdfvaymbImygcJmI6A9GJSK/WPJaT3MhTqOE1Ndzuc02X5MZuLFbXQKv4JTE4qcTZYR2Z9kZp4Gjm/C21oz33yjxChaKWbX+CM5Rkly5wMiQJclQFMwUCsxzyA06KmlT3VoxmAmneNPd5HqbF2vONNqvVu291+77vU6Hyd3esqwymFKzRvWIFK4xlXpouERpwsXGkk2fPbaxKxGMnJKyW707/uzcvuzWdHFrtJXDJUhMWilvaYDnc0UDnyy1MaXX5qDu7L+7jFQo1K81TpK8n/AH7ebZk2at72iUZ7rhWYxMpdSEGSljxMQWNMgCBnSphCpGcVKPudxeGeGrSoyabjxtwMd8XfJ3qWq0MoWzq2ANkql/ac11YgKoHb0xbz3Nxfd5lVKE6klCmrtlKuedJvG+BPWWoWzoSpIzbCaKxHTiao6KCMNLF1atTLF2hpqfRYzAUcDs+0lmqyaV9O/d3d1r+Z0i2yC8tkDFSykYhqKilR1xpkrpo+dpT5ucZNXs07a2KXtheMu7LvmJZVAcALXWhchSzHnah/jmyi7D4G8LLcjVUxdTEV+er/AIvL/XkiN5D7A24m2px/1GwJ+WX7RHaxp+iISwtLDyyw+7JY7H1sU1zj3LuLltJachLHPmewaDx/iNuDp3bmY4LvKzb7KJsp5Z0dWU/qBFY3lhHciamR6XZZowzVZXAP4loULL0rUDMcQjz8at6ZXMz8tNgtdoWyybPLd0d2xhB+L1cGM8y+0anIUqdI5hJxjdyYg0WnYXZpbvsiyqguSXmtzFiBWlfwgAAdleeKKtR1J3Iyd2QfKTtAUsk0yyaKKAjic4A3YKxuw1DIrviycFbiQnINcuGXOtbDNyJUs/CvrOR2thH6TFOMndqK7jk33Fq5Tr3aTYZ27rjKajUBjhr9a90cwlO7zPuOQXeVPkFuQBJ1ralWO6l9QWjOe84B+k9Mdxk7tROzfcdNva7lnoEcnBiVmA/FgOIAnmGIKT00pzxlhPK7riQTsce5V7Stst9lsUlApUhRMpQMZ5UZU1VQoz6cXRHoUFKEHOZZFNK7Oz3dYkkyklSxRJahVHUooI81tt3ZWQlvssmy+kWp0M+dM9bDQFiEFEly1OQAH1JOppF8FOosseCOq73I1OSy3CdYFcBVJmzyyLoheaz4QOYAMKdVIjiI5Z2+glxNHlN2TtdvMlbPNVZeYmqxIGtVbIVbn9XpA7rMPXVNNM7F2I7ai4rFd10tJdGnNQ4TnXeODSYaGiqDnn0AZkxZCpUqzutyOptsm9jNmJcu7pADlneUr4yxYAzFDUUZDAK0p0dZrEJYqam7cNA5u5Hcl+zNtsM60pPwbhyCmFgQzV9pV1UYciDTRdaRzEVYVEmuJyTTJy/7UHmBRmEqK9Z1/qNOEpuMbvvJQVkRkaiZks0ku6oNWIHjzxGc1CLk+4I6RKlhVCjQAAd2UfONtu7Lj3HAIAQBR9qbVjnkDRBh79T5d0e3gaeWlfXeVye8iI1kRACAEH5AySzQghqEc+f9RkqVayVuazf/ACX+7E1CD4y9iSlXxMAzZG7Qa/SkeRVxNSPHC1Ps4v8AZssWEhLhUX7H2ZtA3TLHc3nGGe2KdP8APh6q+qSNENkyqflkn9GR1pvATPanKegc3gI5DlVhofloz9vkvWxMQu41pqymFGeWw6CKjwMWdrqH6M/b5HU2IJSXf5ApvJZpzkGv8xmfKPCN35qft8keoq7NK1WxZntzVbqOnhpF0OVWGgrRoz9vkktiYhcDYsV8CUgRXlYV9kU0HQKUyiqfKXCzd+Zn7fJx7Crs8Wq9N57U5adAyH+++J0+VGFhwoz9vk6tiYhGrvJfvEi3tdQ/Rn7fJ3qXEHqxzpUuZvVaVjpQmmZB5idaaeEQqcqsPNWdGft8nHsTEPcb86/iwpvZa9la+JiqPKTCRf8A4Zv0+SPUVdEcZkuoO8SoNQTnQjMEdfXF75W4dq3Mz9vkn1LiCTXaIgUxyj10P9GMz5RYX9Kft8kOoa5qWu8d57U5acwGQ8Iup8qcND8tGft8klsSuuAsF4LJrgmS6MasKZE6VNOfTOOVOVGGqcaM/b5OPYldm1M2hJFBMlr1gH+6xWuUeEX/AEzfp8nOoq6I/wBIStd6ta1rU69MaO1uHtbmZ+3yT6lxBvNfre/TwHlFC5S4P9Cft8kOoq58F+N79PAeUO0uD/Qn7fI6jrmraLWrtiaahPlF0OVeHgrKjP2+SS2LiEYt5L94kS7XUP0Z+3yd6lxBnsFtWSSUeWMWuXR2f+5xXU5U4aorSoz9vk49iYhny1W1ZjYmmpWOw5V4eCsqM/b5C2JiEYGaWaVmJkQR1EZgjrETfK6g/wDpn7fJ3qXEEom0RAoXlHrIP9GMz5RYV/8AVP2+SHUNc17Veu8FGnJToGQ/3E6fKfCw3qjP2+Tq2HXRpu0oihdCDqDmD3Rd2uofoz9vkl1LiDesV8CUglq8rCuSimg6BSmUZ58pcLN5uan7fJF7CrsrO091+mPja2EEeypAKL+VRSnaSTGLEbZw1XeoVF6NfuepgcNicIrRgvN77m5dNvttnkpJWfYmVBRSyzCacwyIGUUw2/KEcqpv+/cjX2VCvUdScZXfGz3fsR9vuuZa2xWy2hwNEljCo7K+VeuJLbNGbvWhN+St8llPDVcOrYeml5u7ZK3BZrPY2LSDLBIoSSWJGtCT10jbDb+CgrRoTXnuv+5ixGzsbiP/ACO5L2i/S4pvUUfDUfXWLI8pMJF35mb9PkzLYVdEezSyKGYhB1BjR2uofoz9vkl1LiDcu+9VkIJctpIUVIAWlK5nSnPFFTlLhZu7pT9vki9h13vMFotauxZpiVMWw5V4eEcqoz9vk6tiYhbjHvJfvEiXa6h+jP2+TvUuIPUq0IrBlmqGGh7dY5LlZh5Kzoz9vk51LiCSXaM09uV4HzjM+UWF/Sqe3yR6irmtar23go05adAyEWw5T4WHCjP2+Tq2HXRps0s5GYhHQYt7XUP0Z+3yS6lxBu3deiyUwS2khQSQKUpXM6U54oqcpsLN3dGft8kXsOuzXtVqSYxZpiGuvR0Up0RbDlXh4RyqjP2+Tq2JiErGW7bySQuCW0kLWtAtBU66Uiupymw1R3dKft8nHsOuz1ar23go05AOgZePOYQ5T4WG9UZ+3yFsOujTBlYlfFLLIaqxAJBGeRIyi2XK3DyVnRn7fJ3qXEEnM2hJFN5LHWAf7rGdco8Iv+qft8keoa5oTJ6satNUk85rGhcrcOlZUZ+3yS6lxBlsNuWSSUeWMWbCmp6T19cV1OVOGqcaM/b5OPYldm1M2hJH/Ulr1gH+6xWuUeEX/TN+nycWwa6NFmViSXDE66mvbG+lyjU1anhqj+iRGezJw/NKK+rsbtivFpahVZMI0BBy6hTmi/pdSs7rC1F/9V+7Mk8JBcakft/B9tV6zHFMYA+EEfU5xuownxdFr6yX+rlXNU4/8r/Yjo9JXtvIiAJ7Y+yYppmHRBQdrZfxXxjBtCpaChqSgXGPILBACAMNstAloznRQT/qJ04OclFd4Zzd2JJJ1Jqe05mPo0klZFJ8gBACAEAIAQAjpyx4eUp1APaKxXOlCf5op/VFlOrUp/kk19HY13u2Sf8Atr3Cn8Rmls7Cy4016W/Y2Q2rjYcKsvu7/uar7PyDoGHY7f3GaWxMG/8Ajb7m2HKPHR4yT+sV/qxrTNmU/DMmDtNfKKHsDDdzZup8q6y/PTi/pdfJgmbMNzTa9oI/sxDs/R1NdPlZTf56LX0af7pGu2zk4fiB7GP9x3s/R8RrhynwUuKa+q+GzC1xzhzN3NX+4muTlB/8zXHbuAlwmvumv3Rge75g1xjtxRYuTFN8JI1w2hhp/lnF/dGHdfH9Yn2TjqW9JpvQbr4/+UOycdR0in5DdfH9Ydk46jpFPyG6+P6w7Jx1HSKfkN18f1h2TjqOkU/Ibr4/rDsnHUdIp+Q3Xx/WHZOOo6RT8huvj+sOycdR0in5DdfH9Ydk46jpFPyG6+P6w7Jx1HSKfkN18f1h2TjqOkU/Ibr4/rDsnHUdIp+Q3Xx/WHZOOo6RT8huvj+sOycdR0in5DdfH9Ydk46jpFPyG6+P6w7Jx1HSKfkN18f1h2TjqOkU/Ibr4/rDsnHUdIp+Q3Xx/WHZOOo6RT8huvj+sOycdR0in5DdfH9Ydk46jpFPyG6+P6w7Jx1HSKfkN18f1h2TjqOkU/Ibr4/rDsnHUdIp+Q3Xx/WHZOOo6RT8huvj+sOycdR0in5DdfH9Ydk46jpFPyG6+P6w7Jx1HSKfkN18f1h2TjqOkU/Ibr4/rDsnHUdIp+Q3Xx/8odk1qOkU/Ibr4/rDsnHUdIp+RmS75h0xnsxRB8mKS4zRVPH4aH5pxX3RnW4555m7zT+4rfJyh4zJPbuAjxmvsm/9GddnJx/EB2sf6iHZ+j4jJPlPgo8E39F8tGdNmG55tOwE/wBiOdn6Opknyspr8lG/1aX7JmeXswn4pkw9hp5xNbAw997Zkqcq6z/JSivrd/BspcEkczntdv6i6OxMGuMb/cxT5R46XBpfSK/3c2kuySNJa94r/Mao7OwseFOPoYZ7Vxs+NWX2dv2NhJSroAOwUjTClCG6EUvorGSpVqVPzyb+rue4sKrCOHRACAEAXvZuybuQtdW9Y9+n0pHhYupnqu3duLYqyJSMx0QAgCvbY2qktZY1c1PYv+6eEehs+nebnoQm9xUY9YgIAQAgBACAEAIAQAgBACAEAIAQAgDxMlK3tKG7QD/MSjJx4Ox1Sa4M1J10SG1lJ3Cn8Ui2OJrR4SZYq9Rf8n6modl7LwN87+cXdYYjxey+DvSaviZ8+61l4G/cfzh1hiNfZfA6TV8TH3WsvA37j+cOsMRr7L4HSaviY+61l4G/cfzh1hiNfZfA6TV8TH3WsvA37j+cOsMRr7L4HSaviY+61l4G/cfzh1hiNfZfA6TV8TH3WsvA37j+cOsMRr7L4HSaviY+61l4G/cfzh1hiNfZfA6TV8TH3WsvA37j+cOsMRr7L4HSaviY+61l4G/cfzh1hiNfZfA6TV8TH3WsvA37j+cOsMRr7L4HSaviY+61l4G/cfzh1hiNfZfA6TV8TH3WsvA37j+cOsMRr7L4HSaviY+61l4G/cfzh1hiNfZfA6TV8TH3WsvA37j+cOsMRr7L4HSaviY+61l4G/cfzh1hiNfZfA6TV8TH3WsvA37j+cOsMRr7L4HSaviY+61l4G/cfzh1hiNfZfA6TV8TH3WsvA37j+cOsMRr7L4HSaviY+61l4G/cfzh1hiNfZfA6TV8TH3WsvA37j+cOsMRr7L4HSaviY+61l4G/cfzh1hiNfZfA6TV8TH3WsvA37j+cOsMRr7L4HSaviY+61l4G/cfzh1hiNfZfA6TV8TH3WsvA37j+cOsMRr7L4HSaviY+61l4G/cfzh1hiNfZfA6TV8TH3WsvA37j+cOsMRr7L4HSaviZ9Gy9l92fnfzg9oYjxey+B0ir4mbcm55C6Sk7xX+axTLE1pcZM469R8ZP1NuXKVfZAHYAP4ipyb4srcnLi7nuIkRA6IAQAgBACAEAIAQAgBAGzdtm3s1E6Tn2DM/QGK61TJTcjqV2dFAj50tPsAIAQBRNoZjTJ7nC1F9UZH8P+6x7mEUYUlv47yuXEjty3C3gY05o6kRuW4W8DDNHUDctwt4GGaOoG5bhbwMM0dQNy3C3gYZo6gbluFvAwzR1A3LcLeBhmjqBuW4W8DDNHUDctwt4GGaOoG5bhbwMM0dQNy3C3gYZo6gbluFvAwzR1A3LcLeBhmjqBuW4W8DDNHUHpLLMOiOexSf6iLqQXFr1FmevQpvu5nyN5Q52n4l6nbMehTfdzPkbyhztPxL1FmPQpvu5nyN5Q52n4l6izHoU33cz5G8oc7T8S9RZj0Kb7uZ8jeUOdp+Jeosx6FN93M+RvKHO0/EvUWY9Cm+7mfI3lDnafiXqLMehTfdzPkbyhztPxL1FmPQpvu5nyN5Q52n4l6izHoU33cz5G8oc7T8S9RZj0Kb7uZ8jeUOdp+Jeosx6FN93M+RvKHO0/EvUWY9Cm+7mfI3lDnafiXqLMehTfdzPkbyhztPxL1FmPQpvu5nyN5Q52n4l6izHoU33cz5G8oc7T8S9RZj0Kb7uZ8jeUOdp+Jeosx6FN93M+RvKHO0/EvUWY9Cm+7mfI3lDnafiXqLMehTfdzPkbyhztPxL1FmPQpvu5nyN5Q52n4l6izHoU33cz5G8oc7T8S9RZj0Kb7uZ8jeUOdp+Jeosx6FN93M+RvKHO0/EvUWY9Cm+7mfI3lDnafiXqLMehTfdzPkbyhztPxL1FmPQpvu5nyN5Q52n4l6izHoU33cz5G8oc7T8S9RZj0Kb7uZ8jeUOdp+Jeosx6FN93M+RvKHO0/EvU5Zn30Cd7qZ8jeUc56n4l6izH2fO91N+RvKHPU/EvVCzH2fO91N+RvKHPU/EvVCzH2fO91N+RvKHPU/EvVCzH2fO91N+RvKHPU/EvVCzH2fO91N+RvKHPU/EvVCzH2fO91N+RvKHPU/EvVCzH2fO91N+RvKHPU/EvVCzH2fO91N+RvKHPU/EvVCzH2fO91N+RvKHPU/EvVCzH2fO91N+RvKHPU/EvVCzH2fO91N+RvKHPU/EvVCzH2fO91N+RvKHPU/EvVCzH2fO91N+RvKHPU/EvVCzH2fO91N+RvKHPU/EvVCzLDsld7KzzHVlPsgMCNcyc+76x5+PrKSUYu/eTiizR5pMQAgBAH/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30734" name="AutoShape 14" descr="data:image/jpeg;base64,/9j/4AAQSkZJRgABAQAAAQABAAD/2wCEAAkGBxMTEhUUExQUFhUWGRobGBgYGBsaIBwgFh0dGBoaGhgaJCggHR8mHx8XITEjJSorLi4uGx8zODMsNygtLisBCgoKDg0OGxAQGi4kICQsLCwtLCwsOC8sNCwsLCwvLCwsLCwtNCwsLCwsLCwsLCwsLCwsLCwsLCwsLCwsLCwsLP/AABEIAGACDgMBEQACEQEDEQH/xAAcAAEAAgMBAQEAAAAAAAAAAAAABQYDBAcCAQj/xABBEAACAAMFAwgHCAIBBAMAAAABAgADEQQFEiExBhNSB0FRYXGBkdEUIjJTYpKhFRZCcoKTscEj4aIzQ8LwCLLx/8QAGwEBAAMBAQEBAAAAAAAAAAAAAAIDBAEFBgf/xAA6EQACAQIDAwsCBgICAgMAAAAAAQIDEQQSUQUhMQYTFBUWQVJhkaHRcYEiMlOx4fAjwUJDM/GCkqL/2gAMAwEAAhEDEQA/AO4wAgBACAKBfFvMyc7BjhrRaE6DKvfr3x72HoqFNJreVN7zS3zcTeJi/JHQ4N83E3iYZI6Ab5uJvEwyR0A3zcTeJhkjoBvm4m8TDJHQDfNxN4mGSOgG+bibxMMkdAN83E3iYZI6Ab5uJvEwyR0A3zcTeJhkjoBvm4m8TDJHQDfNxN4mGSOgG+bibxMMkdAN83E3iYZI6Ab5uJvEwyR0A3zcTeJhkjoBvm4m8TDJHQDfNxN4mGSOgG+bibxMMkdAN83E3iYZI6Ab5uJvEwyR0A3zcTeJhkjoBvm4m8TDJHQDfNxN4mGSOgG+bibxMMkdAN83E3iYZI6Ab5uJvEwyR0A3zcTeJhkjoBvm4m8TDJHQDfNxN4mGSOgG+bibxMMkdAN83E3iYZI6Ab5uJvEwyR0A3zcTeJhkjoBvm4m8TDJHQDfNxN4mGSOgG+bibxMMkdAN83E3iYZI6Ab5uJvEwyR0A3zcTeJhkjoBvm4m8TDJHQDfNxN4mGSOgG+bibxMMkdAN83E3iYZI6Ab5uJvEwyR0A3zcTeJhkjoBvm4m8TDJHQDfNxN4mGSOgG+bibxMMkdAN83E3iYZI6Ab5uJvEwyR0A3zcTeJhkjoBvm4m8TDJHQDfNxN4mGSOgG+bibxMMkdAN83E3iYZI6Ab5uJvEwyR0A3zcTeJhkjoBvm4m8TDJHQDfNxN4mGSOgLLsfIJxzGJI9kVqes/1HmbQmlaC+pOJZ480mIAQBoX5a91JdhrSg7Wy/33RfhqfOVEjjdkc/j3yoQAgBAHwmmsAFNdM+yAPsAIAQAgBACAEAIAQAgBACAEAIAQAgBACAEAIAQAgBACAEAIAQAgBACAEAIAQAgBACAEAIAQAgBACAEAIAQAgBACAEAIAQAgBACAEAdDuiybqSic4FT2nM/Ux89Xqc5Uci1cDcio6IAQBVNsrVVkljm9Y9pyH0r4x6uz6e5z+xCbK3HokBACAKJtjthMWZ6NZM5lQrMBiOI5YEHO3Nz55awBNbP8kpmATbynTGciplq2nU8xq1PSFpTpMYKmL32gitz0Ja07L3HZhiZCgBA3m8n0GI0FWVshWmemkL4m1/gfj4lksuzUrCDKmzCjAFcT70UOYIZvWIP5jEI4ucd0t5xTfeRVpk4GKkg0NKiPQhLNFSLFvMcSOiAEAIAQBW9u79eyyAZVMcxsIJzwilSaaE6a9MAbvJ/cNvnyktNotVJcwErKMsMSp9l8QK4a6gZ1HblkqYpQllSuQc7Fgt1iMt8HtVFRQa16u4xdTrKcMz3EovMYZkpl9pWXtBH8xKFWFT8kk/o7nWmjxEwIAQAgCnTLglSZxmWy8rTLkzCQuAspDscQBIxDDQPzDQRVUc4r8Cuzjv3Fqs/JxZ5qK6XheDo4BVhPUgg6EHDnGJ4upwaIZ2Tt63UspAyljmAa06DnkIvoYiVSVmdjK5B22QXlugYoWUriGoxClR1iNZMrFk2ds0j1bdetqls5O7wuZYIUCuKuMakZ1EUVZVI/kV0RbfcWkcmUlgD6feJBzH+dSDXQj1YydMnoQ5xm+l0yLPJEtZ02Y6VALsGJzr6xAGlad0aKVSrJq8dxJNvuNSNRMQAgBACAEAIAQAgBACAEAIAQAgBAGSRIZzRRU9FQPCsVVq8KMc03Za2b/Y6k3wMzXbOH/bbw8ozraWEfCovU7kloeGscway3+UxbHGYeXCpH1QyS0MTIRqCO0RcpxlwaI2Z4rE7Ajtobz9Gs8ydSpUZDmqxCrXqqRHAQPJ9Y7yvDFPNqEuSrU9aUrByKEqFGH1QDrX+6Z62IVN24si5WL9ed2mTQ4sQPVSO0a6q33WEZXNGLyQgBACAEAIAQAgCQuCy7yeg5h6x7F/3Qd8Z8VUyUm9dx2PEv8AHglogBAHwmAOc3had5Nd+I5dmg+lI+io0+bgolLd2a8WAQB5dqAnoFfCAKLyI3bv7dNtEz1jJTECeOaSA3gJnjGTGTtFJd5CfA7FtFMIlUGjMAeyhP8AUZ8JFOpd9xGHEpN/2Fp9mmylpidaDFpXXPWPTLSZ5NrNMstgEqe6M0tnpRiaKaMAK0OuLm5483E03zm5cSqa3mu7Ekk6k1PfHpJJKyLD5A6IAQAgBAEbf1ySrXLEubioDUFTQg6c9RpAFsue85cmRKlHGd2ipWgNQgCg5UzNI8+phJuTa4Fbg7mnab2fe71FBIFArGmXPnzHM/xFG0Nn1a2EdKlK0rp7+D8n/eJrwnNRn/lvbVb7eZ7G2qr/ANaTMQc5IqPFaiPi62E2jhnedP7r5Pcp7Op1/wDwVYy8r2fo7M9pedhn6FQfhNPppE6XKHGUN0k7ee/+fcprbGrQ4xPj3YhzlzQephT6jyj2MPyww73VotfT4fyefPA1I9xpzrG66qadIz/iPfw218Fid1Oqr6Pc/RmaVGceKMEeiVnNOVK2l50qzrU4RiIGZLTDRRTpoP8AlC9t4O43JZEslms8gkDAqSxX8TUqe8kMY8SbzScih7zdtsjeS2XpGXbzfWO055JqQTtvKYRTI6iPaTuXnL+USY1ot0qzy82AVAPjmnyKRxuybB3m3sJNnwrlhUItOoUH0EeVQhnqK/1KY72VaPWLhACAEAIAQAgBAELtLtJKsarjBZnOSrStBqxroOaAN/Z+1PapAniRNRDWmIagfiUjVevqMQ52F7XOXRtxM6IAQAgBACAEAfI6CwXNb5xopRnXi0I7zkY+W2phMEm3CajLw8fZb1+xppynbetxPR842kt5cYJ9sRBm0ZamMow3cWWwoznwRW7ftapYy5CCYw1J9lfzHm/mNGBo43Gzy0VlXezfLAQoU+dxMrLuXe/ov6iGvKzC0S2SdRg4o1BhHTkBpQ5x99gMAsJTy55Sb4uTb9FwX2PDxFaNSX4Y5V3L5ff+3kb+xglWGz+jjeFQzMCaE+tmQaUieIw8pyzRMsotmzfF4iaQFBCjp5yYnh6Dp3b4iMbEdGkmIAQAgBACAEAIAtux1kojTD+I0HYuv1r4R5O0Kl5KGn+yyJYo88kIAQBFbTWrBIamr+qO/X6VjVg6eeqvLeck9xRY9wqEAIAQBWuS+X6DeVosr5LPTFJY/i3ZJCjrws9fynqjHjI3inoQnwOtWqQJilW0P/tRGCE3CWZFadiqW+wtKOeYOjdPkY9alWjUW7iWqSZC33fEqyy95NNOZVGrHoUf3oItJFWum/bzvCYRYpCLLU5uwqF/M5yrpkorFdSrGC/EzjaR0OxXDalkgz2ktMFa7vFQ9mIaxTHFwbtYjnRzy+trbQbYLLY5aO2IJmKlmOoGYAA6T0ExplJRV3wJl9lXTapdmMy0bozEVmZZRahwiuWIa0/1GaOLg3YgpopOxF63jeM9t2sgSUoXxBgAG0UMKksaHmplFtWsqS3nXKxb9p5q2FN5PYBCaLTMseEDpjlKvGpwEZJlHse09vt00pYLMKDVmzp1sxIRefLM9FYnOpGC/EzraR0K7Lhtaya2lpJmitRLLUI7wM9eqKI4uDdrMjnRSdqdtVs7mTJUTJ2hrXCpOgoM2bTIf6jUTJjZi7L4nATJws8qWc8EwMrkHPRa4f1Z9UZZ4qEdy3kHNG3tTc8izyzNtCqEH41qCTzDKhJPRGeWGwmJ4w3+j9uJ6OG2vi6G6nUdtHvXo7lD2ct1stU9ksUuaUB1ZxRB0u+Sjs16Kx5GM5PYe11L7NfHwe1S5Sp7sRST81ufodMk3HeKLXeyXbhqw7sRHlHhVOTkZLdYPbOzakrOnKK13P2uQLbXUdkny6OpIYHUEZGM1GOOwTtRqyVu5716Pceo9iYfERU6bTT3pmtc+z9ltl5S7QsyZiV1mshoR/iAwgHIqKhNa9HPl7+A2zja0uZrQi9z/Etz9N6fseBtXYzwdLnb96Xr/bk1yvNP3cj0YkzJM1ZxUZk4ahSBz0NcuesenDG4WjU5utNRbW6/D14L7ni4fB1qkHOEW1wLxdNuE+TLmgFRMUNhORUnVSOkGoPZC6f5XdargZpRcXZ8SB2gs4SYX0VgT2U9rz749TC1M0LaE4Pccq5N5Hpt8me1SqF52nR6ssdxKeEdxUstP6nZPcdd2lnVZU6BU9+Q/j6xVgo7nIjBd5z/AGm2zk2UlFG9mjVQaBfzNnn1DPsjaWHi40vu2ATElSJEps1aaCKjqGbntoAYzzxEI7r+hFySLtIuK0rLrNMpnGu7xAHsDDXqrEI4yDdnuOZ0c5vPbtmmiTYpJmuTQEqxqehZYzPPmadkam0ld8CZcNmLjvRjitno6KR7ArjB5q4ar3VjK8ZBcLsg5o1dt7yNhkuTQzKhUHMS2dewCp7qRohNTjmRJO5q8ny3hbk37tIEjEVFVYM1NSuHKgOWfQYqq4iNOWXiccrH3a6/nsU9bOLO06Y6qUwNkcRKgAAFq1BFKCsWU6qnHMvc6mnvIOwbCW+321Z1tktJkEgtVhUIuktVriFdK0GpMVVMVBReV7yLkjsV7Y5VmcWaVjdUwy5SlUHMoAJoFAGfdHnQazJyK+/ec02knXrLZFk2OgmMEUlkcs1C3sq1FWgbNuYVNI9RYim+8tzIstx3Bb90Tams5maqJZYc3ssaUrXnGUU9MhozmdFK2fvK9LbaXSRKkokpqTN4DhWhoVLjMtr7I+kXVK0YK7JOSReL8keiyjNnMgljVqnLqoRU15qaxyliI1HZHFJM56NsbVap25u+z4zzFhU04iKhUHWxi2U4xV5Ox29i4XXs7e+TTpliHwUcn5lFAfGMrxkVwTI50SV7Wc2ZN5MBK5VK6CvSTnTrpHj7R2tjKS/wUlbxN3//ACrfuers3B0sZPJntLTX6FeO1q4gsqUWY5KACST1DXwj5evU2hjHarVdtI7l6Lj97n1VPYNCis1RpJd7L1sz6SJTGegRmaoFakCg1pz1r4xbQ2JXpxtTaV9ePsfN7SxeD51Kg3JJaWV/K5obQ3+0l93Qs59lVqSa6UAz6Y83FbOxMa3NOV919xv2bhYYmk63CK4t7uHmRk3Zy3WmhmzFkodVBJancCAe8x7GB2DGDUqv8k6m3MFhU44eOeWrVo/L9EfLbZksSEOVly1FS1cs+eupJOXTH3OFjShTUaSsj5qviamJm6lR3b/v2KPP24nz5ok2CzmYx0JUsTnSuAeyNM2PbSL5SUVdsqLzs3cN4lWNsNnBNMISuIdIagw9Gh6YyvGQT3JkHNHm8bQkhXaawRU9onqyp1noHPGpNNXRMpA2ytVqm7m77NjPMWFTTiIqFQdbGOSnGKvJ2OXsXO5dnr1ya0PY6HVBjxDp9ZRhr4iMrxkVwTI50edsLcLvl7yaC2I4UC/iNK0r+Hpz+sX060anA6mmVfZ223veDY7PKky5NaY5gOHLmxe0x/KPCOVK0afF79DrkkdAW5LQssGZu2YD1t3ip2gMK92ffFcMXCTs9xFTTNKNRMQB9RSSANSaDvg2krsI6RYrOJctUH4QB29J74+cqTc5OT7y5GaIAQAgCnbX2vFNCDRBn2tn/FI9jAU7QctSuTIGNxEQAgBAGneN3pOC4qhkIaW65MjDRlP9aGONJqzBPbP7UYpgs1pwpaCCUYZJPC6snC/TL5uYkR5lfDunvXAqlG28ss2UGBBFQdRGeMnF3RA5NtFsLvbwx2m0AWZQMvZIUCpBbQAmpLa/zHqwquVPOlvLr3Vy3XDtDZ2tK2KwLLaTJQvNdPYUZBUQrkzFiCWrzNqdPPnTlbPPiytp2uyc2jvNbNZp05tEQntOgHeaRGjDNNI4ldnHuRG7zOt021OAd0rGp45xIy/TvPGN2MlaKjqWTe467tTbhJs01jwN4YSSfCsZMPTzz+hCKuzmf/x9mtW1r+Gko9/rj6j+I0Y1flZKZdOUa7rPPlyVtUzBISbvHOmQBWleYVbmirC5lmku5HId5m2QveyOzWewIvo8hRimLkuJzkqgirmgYsx0oNa5VVIyX4p8WcafFkttFbDLs8wrm5Vgo66GO4eGaa8t4irs47yH3Qk+1TrTM9ZpAUrXjmlvXPWADTrNeaNeMm1FRXeTmzrV8zp0ubLmKx3YBDJRaMT0kjEDTShHPkYooUoVE0+JGKTVii8s20ss2NbOqsWnMDUigUSiGPaTUCnWYuoYaUJ3kdjFpl32RuJbHYpcmWAGwBmbimMAWY9OeXYAIyTqZ55pf1EZb2YrqvRpS7u0M7suWMhanqYKAO8CNNTCqX4qfAk46FQ5RLVL3E+cUUmlEJAqCaIpB6eeLui05QUakUzRQr1aO+nJr6M88hlmdpU+0Oa1YS0y4Ric156llGXCY82rhKNCp/jXFF2O2niMVTjTqu6W8wbaWe1TLVMmywGQUVQrZ0UU0PXU5dMefjdk1qr5y1z6LYu1sJhsPGhNWe9t272TnJffpfe2abUTJfrAHWhoGBHUcJ/VEMBCVFOjJWtvRi5R06FSUcTQd09z+q4fH2LFtpYGnWOciGjYGoRrp61OsrUdtI9Ln50U5wV3bgeDhIQnWjCbsm7X0vwfrx8iq8jWzws8mdOxYt6wVTSnqyx0fmLfKI5HG9Kgp5cvle/uadq4J4KvzLld2v6kRyi7WiWjGSwMyaSEYGuFVyLdtKU7a80ephalKdNKnJP6MqqYarQsqkHH6qx55JtgVZVt1rXEW9aTLbMdU166k6qO/OopTia7/JH7maUu4sW219WmfaBdtgJE1gDaJwr/AIUbrGjEZ9OYAzNRTShFRzz+y1IxVt7LsgWVLAJOFFAqTU0UUqTzmKUnJ2RHiUpLTYbuNZCpNtlrmkBVYFy01qlWIru5ak55c2hMaJqc3Z7lEnvZexpnGUgfnrau3Pe96CTINUxYJZ1FB7c09VBXsUR68LUaW/uLuCO9XVd6WaRLkyxRJahR3ak9ZNSe2PKlJyd2VNs53yg7SPZ5bTpTYZjOqyjQGlM60NQfVU+MetCklTUGWpWVif5LLxtVpse/tUzeGY7bv1VWip6n4QNWD69AjzsRGMZ5Ylckk9xv7XWmdhEuzztzMOePAr0FdMLZGoBi3C0YzTcjsI34kLN24lWKz4bRPNotYFRLChWcsaLQIuFV5+c06Tr2phnntFWWp1w37i7WJnMtDMAEwqC4GgamYFeYHKMbtcgQU287NYXlWdcCbx2Z6mlMdSXY0NSz0GZGVc8gDVVxVOM8s3vf9+x6GG2XisVSlWpRuo+/kl3shtvrVJtiybHLKznmTA1EfIYQc2Ze2vYDFFXFzi1HDtZn38bHobO2VaM8RjYuMILg7pt+Xf8AzYs+zlwSbHK3clFXnZgKFj0n+hzRqWa34pOT1Z4leqqk3JRSXcl3f3U5vtJtrMm3lKs0osqrOlIozGJiwGJurPIHm7YpqYTE1JZvyxWvl5Hu4SrgcLhZKaz1Jp33XsmuCf7vidVt1mWbKeWw9V1ZT2MCIulFSVmfP0qkqc1OLs07o5ndd43dc8omazTbWykj1TiYaUU5rLUmvPzc9I2SwSjK1KKS1/u81YnFYjEP/JNte3pwOj3NaJkyRLmTVCTHUMVWtFxZhanUgEAnprpGWSSdkY2V7aa8pF3LMts/15z+pKStCQBlLU50H4mbPXsBjQw2eq5d79kbamLnOjHDw3QW9+cnxb/ZeRI7E2ufPskufaMO8nVmBVFAqt7Cjn9mhzqc4tqpRk0u4xPjuKrym7PemzpQM4okoesoFakmtak0BplUg0rG/BxahfUsgtxubI3ldsmZLsl3BZrzBimutclQZtMcipNcgo5zzaxlqqpK857iLvxZd7TOCKWOgFYohFykooilc/PN922de1vWzyc0xkL0dLzW6qVI6usx7EpKnC+hc3ZHbtnLgs93WfdyhQAVdyPWcj8RP8Dm0jypSlVnv4lTbkRNzWmcLZOnT7STJdMKScBCy6MCtCCammIE0zrzUAjXVwtoJQ4knHduIHlGvORb7RZLtQsWaejzGoQFXCwoCdSVYnLSkQpU50k5y0EU1vZfbwsbJZd3ZiZWBVCYApKqlMlDAjQUzBjPSyup+MhHe95r2a/lwDGCXA5hkevqrGiWDlm/C9xJw37iAj0C0QBMbLWXHPBOiDF36D+z3Rjx1TLStqSit5d48UsEAIA8TpgVSx0AJPdnHYxcnZA5vaJxd2c6sSfHmj6OEVCKiu4pZjiQEAad8TikicwNCstyD0EKSIMERyOJNtcu0NPmzGCsgUkljUglszzezGbEV3TaSRCUrFkmIQSDqCQe7KNCd1dEircoyD0MvUh5cxGlsDQhsVMiOok9w6I67PidOhbA321ssEme/tkFX62QlSe+gPfHjVoZJuJTJWZUeW28t1ICA+vOAXrwgksf/H9UbcH+R/UnDgbfIlcu5sJnMPWtDYtKHAlVQd5xt2MIoxc807aEZvfYhOXK+mZpFhl1JakxwuZYk4ZaUGudTT8sW4OFrzZ2C7y88nuzXoFjSU1DNY45pHE3MOpRRe4nnjLWqc5O5GTuyk8tW0IUejKfXcANT8K+0SfzGg7AY3YSFoX1JwW4nuRu5DZrBvHFGtDbzPKiUole0VfseMuKnnqWXduITe8p/LRtBjKSFOR9Y/lUkL4tiPcI3UKeSNu8sirI6Jya3D6HYJSMKTH/AMkzKhxPQ0P5Vwr3GPOrzzzbK5O7PF9XkkyaVRwd0ShodHABYdoBWNuEhaF9ScFuKds/NW67wYtQWS2kLi93MBJUE8ObZ9B+Ex3FU3KO7uOzV0danyQ6lW0ORjzYycXdFRzLbHZ8WmU8moDoxKN8S1GfURl315o9qMsyUi8s/J5tALVZgj+raLPSVOQ6gp6obsala9II5o8mvTcJeRTJWZvbSWUUEwa1oevoi/B1HfISg+449yr3jlKkA9Mxu71V/wDPwEegWHV9kLv9CuyTLOTLLxN+eZ65HcWp3R5Mv8tb6v2KXvZFR6xcU3aWcbDb7LeC1w1wTQOcUoe2qYu9BFdWGeDicaujtUtwwBBBBAII0IOYIjxighr1lejWKYlnFCFYSxUCjOTTXLImvdEY0W4OFPjvsbKdfncVGrXd96b+it8HG9nLOZ1sSyvkS+GYta0CVLg06gRHj9X1IVIqaa38f5PvcRt6i8NOcWm0ty8+7cd7LKiVyVVXuAUdHQAI9lu29n5xGLlJRXF7ikHbywymcSJbHGxZ3C4QzHVmJ9YntGlBGXrCjmSle2tj6OnyWxtSGZuKel9/sre5q3rtajynmmYCEUsEGWg0wnMnmj2cLiMLLdSkr+fEwYjZWLwu+pTaWvFeqKhyKXSbRbplrmZ7kE16Zk6or10XGe0rFmMnljl1POm9x0TlVvv0W75mE/5J3+JP1g4zl0Jiz6aRkw8M9REIq7I7kl2LNjkmfOWlonAZHWWmoX8xyJ7hzGJ4mtndlwR2Ur7i2bR3kkmWoZqNNbdp1kgsf+IbPsiGGhmqK5yKuzhnKLaTaLZKs0vMrhUD45xFPph8THqt2TbLjvl0WBbPIlSUyWWioP0ihPeanvjxZScm2yhvvKBa9pd+855UidMwEjJagKuSsStaAgE6dMFtWlCGWlFya423L1/g+kpcn6kcvSakaebhme/7L+StbMXYluvRZrgsQ28YVyVZVMI6xXAO+McNp4jEVMqso99tPq/4N20dlYPAYOU7uU3uV9yu/JaK733O12ueERnNSFBNBqacw6zpGpJvgrnxsY5nbU4jfl32ubv7XOwpk8wrWpooqFFMtABrGWOyK1WTnUaV/u/79z7SO3qOFoxo0E2oq2n3+738CT5D5BmzbRaGApLCog63qzHwUDvMangKeGas7s8LaO1q+LjkluV7/wDtnSdrL1WzWWZNY0AU/wD4Os6DrIi/DQzT+m88mKuzj3JDdzWu8ntUzMSazD+eZUIO71j+kRsxc8sLak5vcdwt87BLZugZdpyH1jBSjmmkVpXZ+fbts/2nfKrrKx1PON1J/pqU7Xj1K08kGy5uyP0SzAVJyGpjx0r7kUHAL2tL31fCygW3IfAtPwy5ebv1FqE161EeokqFJvv/ANly/CjvU6akqWWNFRF7AABp/UeYk27FXE5Tyi3yZdmmGvrzyUHVi9rwWo7xHtRiopRRcje5Dbh3dmmWph6084U6klnUfmavyLGDGTvLKu4rm+4k+Ve/hJsk2WjjeYFJAOYExiin/wC5/THcHC7cmdgu8hOQe4wsmba2HrTDu0PwJQtTtag/RDGTvJRE33F72otIVFUkAGpJOWS9J6PKOYOP4nLQ5ArsuarDErAjpBBHiI9EtK5tZdzh5VukCs6zMHK8aKcRFerPuJ6ojOOaLWoZ1G4r2lWqRLnyTVHFR0g86nrBqDHjTi4uzKGrbiGv6yhJlRo+dOsa/wBR6WFqZoWfcWRd0RsaSYgC6bJ2TBJxEZzDXuGQ/s98eNjqmapbQsitxNxiJCAEAQm1lqwScI1mGncMz/Q7424GnmqX0Iye4pceyViAEAa94WfeSpkutMaMtejECKwBrci1jezrabPOXDMDq46GXDhxIdGAIFaaVFaVjz8avxJlc0WTaqzNLDTpcqZN52SWAW7QpIr2DPqiWGxCSyyEZdxyW95F43pNWTLss2XLU1/yKVAOmOY7AAUB9kVOtKmNUq0Iq7ZNtHadmrpSw2OVIxAiUvrPpVmJZj3sTQdkeVOTqTvbiUvezkPLCzz7VIOYlsMCE8xLAGvXSh8Y9OlHmoWLUrI7hYbIsqWkpBRZaqijqQBR9BHkt3d2VFOFw2eyWi0XrbnQzMRKnPDLQDBLVRq0zCFFaanLpi91HKKpw/v8Hb33Itl024T5EqcoIWaiuAdQHAYA0584okrNo413FAl8mImXjPtdrmLMlNMZ0l5+sDmN4Toq6YRWtBzZHV0lqmoRW8k57rFnve8ww3cv2ecjn6h1Rdh8Pl/FLidhG29nH7hu83hfZWaPUSYzOp4JGQWnWQoPaYurzyU35kpOyP0EwNDTXmNK59keQUlNl2KwWSYlipjtFsLlnahc+qzPMZ/wHI4QtPWaoGpjQ3OSz8EuBO7e8x8oGxz2myGXZcIeqnC5PrBc6BifVbrORzGWsWUsW0/xnVPUltkxPs93y/TT/klIcdDjIVa4QaVxMFoMq1PTFFRKVR5CL3vcV3k1u2XaUtFuYsTap8xgmKgQBjQEDLH0nop331Ks6bUI9yJOTW417DsjbpF8+ky2Q2eZXGa09TCFCMmpaoUgjKorlpHaleFSnZ8Q5JokuUnbOVYxLklWmTZnrYFIyAyXFXTEa0oD7J6q8wkHmcu4U13lB2b2Tttvt62i1SHlSVcM+8UpUJQrLVWFWrkCaUpXOuUaK1eMY2i7s7KSR2a/w5l0VS1WFacwFTWnPmAMq6xjwriql2QjxKu6EGhBB6DlHqpp70WkVtNdnpFmmyvxEVX8y5r9cu+B0leR2/PSLAqMazLOd2a8Oss9mH1f0GPKxUMs93eUyVmTm0072E/Uf4H9xdgo8ZEoLvOZbNWb0faBS4os/emW3MS6EkA9NajvHTF+KX+IlPgdfvaymbImygcJmI6A9GJSK/WPJaT3MhTqOE1Ndzuc02X5MZuLFbXQKv4JTE4qcTZYR2Z9kZp4Gjm/C21oz33yjxChaKWbX+CM5Rkly5wMiQJclQFMwUCsxzyA06KmlT3VoxmAmneNPd5HqbF2vONNqvVu291+77vU6Hyd3esqwymFKzRvWIFK4xlXpouERpwsXGkk2fPbaxKxGMnJKyW707/uzcvuzWdHFrtJXDJUhMWilvaYDnc0UDnyy1MaXX5qDu7L+7jFQo1K81TpK8n/AH7ebZk2at72iUZ7rhWYxMpdSEGSljxMQWNMgCBnSphCpGcVKPudxeGeGrSoyabjxtwMd8XfJ3qWq0MoWzq2ANkql/ac11YgKoHb0xbz3Nxfd5lVKE6klCmrtlKuedJvG+BPWWoWzoSpIzbCaKxHTiao6KCMNLF1atTLF2hpqfRYzAUcDs+0lmqyaV9O/d3d1r+Z0i2yC8tkDFSykYhqKilR1xpkrpo+dpT5ucZNXs07a2KXtheMu7LvmJZVAcALXWhchSzHnah/jmyi7D4G8LLcjVUxdTEV+er/AIvL/XkiN5D7A24m2px/1GwJ+WX7RHaxp+iISwtLDyyw+7JY7H1sU1zj3LuLltJachLHPmewaDx/iNuDp3bmY4LvKzb7KJsp5Z0dWU/qBFY3lhHciamR6XZZowzVZXAP4loULL0rUDMcQjz8at6ZXMz8tNgtdoWyybPLd0d2xhB+L1cGM8y+0anIUqdI5hJxjdyYg0WnYXZpbvsiyqguSXmtzFiBWlfwgAAdleeKKtR1J3Iyd2QfKTtAUsk0yyaKKAjic4A3YKxuw1DIrviycFbiQnINcuGXOtbDNyJUs/CvrOR2thH6TFOMndqK7jk33Fq5Tr3aTYZ27rjKajUBjhr9a90cwlO7zPuOQXeVPkFuQBJ1ralWO6l9QWjOe84B+k9Mdxk7tROzfcdNva7lnoEcnBiVmA/FgOIAnmGIKT00pzxlhPK7riQTsce5V7Stst9lsUlApUhRMpQMZ5UZU1VQoz6cXRHoUFKEHOZZFNK7Oz3dYkkyklSxRJahVHUooI81tt3ZWQlvssmy+kWp0M+dM9bDQFiEFEly1OQAH1JOppF8FOosseCOq73I1OSy3CdYFcBVJmzyyLoheaz4QOYAMKdVIjiI5Z2+glxNHlN2TtdvMlbPNVZeYmqxIGtVbIVbn9XpA7rMPXVNNM7F2I7ai4rFd10tJdGnNQ4TnXeODSYaGiqDnn0AZkxZCpUqzutyOptsm9jNmJcu7pADlneUr4yxYAzFDUUZDAK0p0dZrEJYqam7cNA5u5Hcl+zNtsM60pPwbhyCmFgQzV9pV1UYciDTRdaRzEVYVEmuJyTTJy/7UHmBRmEqK9Z1/qNOEpuMbvvJQVkRkaiZks0ku6oNWIHjzxGc1CLk+4I6RKlhVCjQAAd2UfONtu7Lj3HAIAQBR9qbVjnkDRBh79T5d0e3gaeWlfXeVye8iI1kRACAEH5AySzQghqEc+f9RkqVayVuazf/ACX+7E1CD4y9iSlXxMAzZG7Qa/SkeRVxNSPHC1Ps4v8AZssWEhLhUX7H2ZtA3TLHc3nGGe2KdP8APh6q+qSNENkyqflkn9GR1pvATPanKegc3gI5DlVhofloz9vkvWxMQu41pqymFGeWw6CKjwMWdrqH6M/b5HU2IJSXf5ApvJZpzkGv8xmfKPCN35qft8keoq7NK1WxZntzVbqOnhpF0OVWGgrRoz9vkktiYhcDYsV8CUgRXlYV9kU0HQKUyiqfKXCzd+Zn7fJx7Crs8Wq9N57U5adAyH+++J0+VGFhwoz9vk6tiYhGrvJfvEi3tdQ/Rn7fJ3qXEHqxzpUuZvVaVjpQmmZB5idaaeEQqcqsPNWdGft8nHsTEPcb86/iwpvZa9la+JiqPKTCRf8A4Zv0+SPUVdEcZkuoO8SoNQTnQjMEdfXF75W4dq3Mz9vkn1LiCTXaIgUxyj10P9GMz5RYX9Kft8kOoa5qWu8d57U5acwGQ8Iup8qcND8tGft8klsSuuAsF4LJrgmS6MasKZE6VNOfTOOVOVGGqcaM/b5OPYldm1M2hJFBMlr1gH+6xWuUeEX/AEzfp8nOoq6I/wBIStd6ta1rU69MaO1uHtbmZ+3yT6lxBvNfre/TwHlFC5S4P9Cft8kOoq58F+N79PAeUO0uD/Qn7fI6jrmraLWrtiaahPlF0OVeHgrKjP2+SS2LiEYt5L94kS7XUP0Z+3yd6lxBnsFtWSSUeWMWuXR2f+5xXU5U4aorSoz9vk49iYhny1W1ZjYmmpWOw5V4eCsqM/b5C2JiEYGaWaVmJkQR1EZgjrETfK6g/wDpn7fJ3qXEEom0RAoXlHrIP9GMz5RYV/8AVP2+SHUNc17Veu8FGnJToGQ/3E6fKfCw3qjP2+Tq2HXRpu0oihdCDqDmD3Rd2uofoz9vkl1LiDesV8CUglq8rCuSimg6BSmUZ58pcLN5uan7fJF7CrsrO091+mPja2EEeypAKL+VRSnaSTGLEbZw1XeoVF6NfuepgcNicIrRgvN77m5dNvttnkpJWfYmVBRSyzCacwyIGUUw2/KEcqpv+/cjX2VCvUdScZXfGz3fsR9vuuZa2xWy2hwNEljCo7K+VeuJLbNGbvWhN+St8llPDVcOrYeml5u7ZK3BZrPY2LSDLBIoSSWJGtCT10jbDb+CgrRoTXnuv+5ixGzsbiP/ACO5L2i/S4pvUUfDUfXWLI8pMJF35mb9PkzLYVdEezSyKGYhB1BjR2uofoz9vkl1LiDcu+9VkIJctpIUVIAWlK5nSnPFFTlLhZu7pT9vki9h13vMFotauxZpiVMWw5V4eEcqoz9vk6tiYhbjHvJfvEiXa6h+jP2+TvUuIPUq0IrBlmqGGh7dY5LlZh5Kzoz9vk51LiCSXaM09uV4HzjM+UWF/Sqe3yR6irmtar23go05adAyEWw5T4WHCjP2+Tq2HXRps0s5GYhHQYt7XUP0Z+3yS6lxBu3deiyUwS2khQSQKUpXM6U54oqcpsLN3dGft8kXsOuzXtVqSYxZpiGuvR0Up0RbDlXh4RyqjP2+Tq2JiErGW7bySQuCW0kLWtAtBU66Uiupymw1R3dKft8nHsOuz1ar23go05AOgZePOYQ5T4WG9UZ+3yFsOujTBlYlfFLLIaqxAJBGeRIyi2XK3DyVnRn7fJ3qXEEnM2hJFN5LHWAf7rGdco8Iv+qft8keoa5oTJ6satNUk85rGhcrcOlZUZ+3yS6lxBlsNuWSSUeWMWbCmp6T19cV1OVOGqcaM/b5OPYldm1M2hJH/Ulr1gH+6xWuUeEX/TN+nycWwa6NFmViSXDE66mvbG+lyjU1anhqj+iRGezJw/NKK+rsbtivFpahVZMI0BBy6hTmi/pdSs7rC1F/9V+7Mk8JBcakft/B9tV6zHFMYA+EEfU5xuownxdFr6yX+rlXNU4/8r/Yjo9JXtvIiAJ7Y+yYppmHRBQdrZfxXxjBtCpaChqSgXGPILBACAMNstAloznRQT/qJ04OclFd4Zzd2JJJ1Jqe05mPo0klZFJ8gBACAEAIAQAjpyx4eUp1APaKxXOlCf5op/VFlOrUp/kk19HY13u2Sf8Atr3Cn8Rmls7Cy4016W/Y2Q2rjYcKsvu7/uar7PyDoGHY7f3GaWxMG/8Ajb7m2HKPHR4yT+sV/qxrTNmU/DMmDtNfKKHsDDdzZup8q6y/PTi/pdfJgmbMNzTa9oI/sxDs/R1NdPlZTf56LX0af7pGu2zk4fiB7GP9x3s/R8RrhynwUuKa+q+GzC1xzhzN3NX+4muTlB/8zXHbuAlwmvumv3Rge75g1xjtxRYuTFN8JI1w2hhp/lnF/dGHdfH9Yn2TjqW9JpvQbr4/+UOycdR0in5DdfH9Ydk46jpFPyG6+P6w7Jx1HSKfkN18f1h2TjqOkU/Ibr4/rDsnHUdIp+Q3Xx/WHZOOo6RT8huvj+sOycdR0in5DdfH9Ydk46jpFPyG6+P6w7Jx1HSKfkN18f1h2TjqOkU/Ibr4/rDsnHUdIp+Q3Xx/WHZOOo6RT8huvj+sOycdR0in5DdfH9Ydk46jpFPyG6+P6w7Jx1HSKfkN18f1h2TjqOkU/Ibr4/rDsnHUdIp+Q3Xx/WHZOOo6RT8huvj+sOycdR0in5DdfH9Ydk46jpFPyG6+P6w7Jx1HSKfkN18f1h2TjqOkU/Ibr4/rDsnHUdIp+Q3Xx/WHZOOo6RT8huvj+sOycdR0in5DdfH9Ydk46jpFPyG6+P6w7Jx1HSKfkN18f1h2TjqOkU/Ibr4/rDsnHUdIp+Q3Xx/8odk1qOkU/Ibr4/rDsnHUdIp+RmS75h0xnsxRB8mKS4zRVPH4aH5pxX3RnW4555m7zT+4rfJyh4zJPbuAjxmvsm/9GddnJx/EB2sf6iHZ+j4jJPlPgo8E39F8tGdNmG55tOwE/wBiOdn6Opknyspr8lG/1aX7JmeXswn4pkw9hp5xNbAw997Zkqcq6z/JSivrd/BspcEkczntdv6i6OxMGuMb/cxT5R46XBpfSK/3c2kuySNJa94r/Mao7OwseFOPoYZ7Vxs+NWX2dv2NhJSroAOwUjTClCG6EUvorGSpVqVPzyb+rue4sKrCOHRACAEAXvZuybuQtdW9Y9+n0pHhYupnqu3duLYqyJSMx0QAgCvbY2qktZY1c1PYv+6eEehs+nebnoQm9xUY9YgIAQAgBACAEAIAQAgBACAEAIAQAgDxMlK3tKG7QD/MSjJx4Ox1Sa4M1J10SG1lJ3Cn8Ui2OJrR4SZYq9Rf8n6modl7LwN87+cXdYYjxey+DvSaviZ8+61l4G/cfzh1hiNfZfA6TV8TH3WsvA37j+cOsMRr7L4HSaviY+61l4G/cfzh1hiNfZfA6TV8TH3WsvA37j+cOsMRr7L4HSaviY+61l4G/cfzh1hiNfZfA6TV8TH3WsvA37j+cOsMRr7L4HSaviY+61l4G/cfzh1hiNfZfA6TV8TH3WsvA37j+cOsMRr7L4HSaviY+61l4G/cfzh1hiNfZfA6TV8TH3WsvA37j+cOsMRr7L4HSaviY+61l4G/cfzh1hiNfZfA6TV8TH3WsvA37j+cOsMRr7L4HSaviY+61l4G/cfzh1hiNfZfA6TV8TH3WsvA37j+cOsMRr7L4HSaviY+61l4G/cfzh1hiNfZfA6TV8TH3WsvA37j+cOsMRr7L4HSaviY+61l4G/cfzh1hiNfZfA6TV8TH3WsvA37j+cOsMRr7L4HSaviY+61l4G/cfzh1hiNfZfA6TV8TH3WsvA37j+cOsMRr7L4HSaviY+61l4G/cfzh1hiNfZfA6TV8TH3WsvA37j+cOsMRr7L4HSaviY+61l4G/cfzh1hiNfZfA6TV8TH3WsvA37j+cOsMRr7L4HSaviY+61l4G/cfzh1hiNfZfA6TV8TH3WsvA37j+cOsMRr7L4HSaviZ9Gy9l92fnfzg9oYjxey+B0ir4mbcm55C6Sk7xX+axTLE1pcZM469R8ZP1NuXKVfZAHYAP4ipyb4srcnLi7nuIkRA6IAQAgBACAEAIAQAgBAGzdtm3s1E6Tn2DM/QGK61TJTcjqV2dFAj50tPsAIAQBRNoZjTJ7nC1F9UZH8P+6x7mEUYUlv47yuXEjty3C3gY05o6kRuW4W8DDNHUDctwt4GGaOoG5bhbwMM0dQNy3C3gYZo6gbluFvAwzR1A3LcLeBhmjqBuW4W8DDNHUDctwt4GGaOoG5bhbwMM0dQNy3C3gYZo6gbluFvAwzR1A3LcLeBhmjqBuW4W8DDNHUHpLLMOiOexSf6iLqQXFr1FmevQpvu5nyN5Q52n4l6nbMehTfdzPkbyhztPxL1FmPQpvu5nyN5Q52n4l6izHoU33cz5G8oc7T8S9RZj0Kb7uZ8jeUOdp+Jeosx6FN93M+RvKHO0/EvUWY9Cm+7mfI3lDnafiXqLMehTfdzPkbyhztPxL1FmPQpvu5nyN5Q52n4l6izHoU33cz5G8oc7T8S9RZj0Kb7uZ8jeUOdp+Jeosx6FN93M+RvKHO0/EvUWY9Cm+7mfI3lDnafiXqLMehTfdzPkbyhztPxL1FmPQpvu5nyN5Q52n4l6izHoU33cz5G8oc7T8S9RZj0Kb7uZ8jeUOdp+Jeosx6FN93M+RvKHO0/EvUWY9Cm+7mfI3lDnafiXqLMehTfdzPkbyhztPxL1FmPQpvu5nyN5Q52n4l6izHoU33cz5G8oc7T8S9RZj0Kb7uZ8jeUOdp+Jeosx6FN93M+RvKHO0/EvUWY9Cm+7mfI3lDnafiXqLMehTfdzPkbyhztPxL1FmPQpvu5nyN5Q52n4l6izHoU33cz5G8oc7T8S9RZj0Kb7uZ8jeUOdp+Jeosx6FN93M+RvKHO0/EvU5Zn30Cd7qZ8jeUc56n4l6izH2fO91N+RvKHPU/EvVCzH2fO91N+RvKHPU/EvVCzH2fO91N+RvKHPU/EvVCzH2fO91N+RvKHPU/EvVCzH2fO91N+RvKHPU/EvVCzH2fO91N+RvKHPU/EvVCzH2fO91N+RvKHPU/EvVCzH2fO91N+RvKHPU/EvVCzH2fO91N+RvKHPU/EvVCzH2fO91N+RvKHPU/EvVCzH2fO91N+RvKHPU/EvVCzH2fO91N+RvKHPU/EvVCzH2fO91N+RvKHPU/EvVCzH2fO91N+RvKHPU/EvVCzLDsld7KzzHVlPsgMCNcyc+76x5+PrKSUYu/eTiizR5pMQAgBAH/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19" name="Рисунок 18" descr="скачанные файлы.jpg"/>
          <p:cNvPicPr>
            <a:picLocks noChangeAspect="1"/>
          </p:cNvPicPr>
          <p:nvPr/>
        </p:nvPicPr>
        <p:blipFill>
          <a:blip r:embed="rId5" cstate="print"/>
          <a:stretch>
            <a:fillRect/>
          </a:stretch>
        </p:blipFill>
        <p:spPr>
          <a:xfrm>
            <a:off x="5148064" y="3501008"/>
            <a:ext cx="3510187" cy="640642"/>
          </a:xfrm>
          <a:prstGeom prst="rect">
            <a:avLst/>
          </a:prstGeom>
        </p:spPr>
      </p:pic>
      <p:pic>
        <p:nvPicPr>
          <p:cNvPr id="30735" name="Picture 15"/>
          <p:cNvPicPr>
            <a:picLocks noChangeAspect="1" noChangeArrowheads="1"/>
          </p:cNvPicPr>
          <p:nvPr/>
        </p:nvPicPr>
        <p:blipFill>
          <a:blip r:embed="rId6" cstate="print"/>
          <a:srcRect/>
          <a:stretch>
            <a:fillRect/>
          </a:stretch>
        </p:blipFill>
        <p:spPr bwMode="auto">
          <a:xfrm>
            <a:off x="4585952" y="1052736"/>
            <a:ext cx="4348523" cy="2180456"/>
          </a:xfrm>
          <a:prstGeom prst="rect">
            <a:avLst/>
          </a:prstGeom>
          <a:noFill/>
          <a:ln w="9525">
            <a:noFill/>
            <a:miter lim="800000"/>
            <a:headEnd/>
            <a:tailEnd/>
          </a:ln>
        </p:spPr>
      </p:pic>
      <p:sp>
        <p:nvSpPr>
          <p:cNvPr id="22" name="TextBox 21"/>
          <p:cNvSpPr txBox="1"/>
          <p:nvPr/>
        </p:nvSpPr>
        <p:spPr>
          <a:xfrm>
            <a:off x="467544" y="4293096"/>
            <a:ext cx="3672408" cy="1200329"/>
          </a:xfrm>
          <a:prstGeom prst="rect">
            <a:avLst/>
          </a:prstGeom>
          <a:noFill/>
        </p:spPr>
        <p:txBody>
          <a:bodyPr wrap="square" rtlCol="0">
            <a:spAutoFit/>
          </a:bodyPr>
          <a:lstStyle/>
          <a:p>
            <a:r>
              <a:rPr lang="en-US" dirty="0" smtClean="0"/>
              <a:t>It was made in 1991, </a:t>
            </a:r>
          </a:p>
          <a:p>
            <a:r>
              <a:rPr lang="en-US" baseline="30000" dirty="0" smtClean="0"/>
              <a:t>58</a:t>
            </a:r>
            <a:r>
              <a:rPr lang="en-US" dirty="0" smtClean="0"/>
              <a:t>Ni (M=1)</a:t>
            </a:r>
          </a:p>
          <a:p>
            <a:r>
              <a:rPr lang="en-US" dirty="0" smtClean="0"/>
              <a:t>Entrance 200</a:t>
            </a:r>
            <a:r>
              <a:rPr lang="en-US" dirty="0" smtClean="0">
                <a:sym typeface="Symbol"/>
              </a:rPr>
              <a:t>30 mm</a:t>
            </a:r>
            <a:r>
              <a:rPr lang="en-US" dirty="0" smtClean="0"/>
              <a:t>, </a:t>
            </a:r>
          </a:p>
          <a:p>
            <a:r>
              <a:rPr lang="en-US" dirty="0" smtClean="0"/>
              <a:t>Exit 100</a:t>
            </a:r>
            <a:r>
              <a:rPr lang="en-US" dirty="0" smtClean="0">
                <a:sym typeface="Symbol"/>
              </a:rPr>
              <a:t>10</a:t>
            </a:r>
            <a:r>
              <a:rPr lang="en-US" dirty="0" smtClean="0"/>
              <a:t> mm.</a:t>
            </a:r>
            <a:endParaRPr lang="ru-RU" dirty="0"/>
          </a:p>
        </p:txBody>
      </p:sp>
      <p:sp>
        <p:nvSpPr>
          <p:cNvPr id="23" name="TextBox 22"/>
          <p:cNvSpPr txBox="1"/>
          <p:nvPr/>
        </p:nvSpPr>
        <p:spPr>
          <a:xfrm>
            <a:off x="2771800" y="6309320"/>
            <a:ext cx="4392488" cy="369332"/>
          </a:xfrm>
          <a:prstGeom prst="rect">
            <a:avLst/>
          </a:prstGeom>
          <a:noFill/>
        </p:spPr>
        <p:txBody>
          <a:bodyPr wrap="square" rtlCol="0">
            <a:spAutoFit/>
          </a:bodyPr>
          <a:lstStyle/>
          <a:p>
            <a:r>
              <a:rPr lang="en-US" dirty="0" smtClean="0"/>
              <a:t>Neutron flux will be increased in 2.5-3 times!</a:t>
            </a:r>
          </a:p>
        </p:txBody>
      </p:sp>
      <p:graphicFrame>
        <p:nvGraphicFramePr>
          <p:cNvPr id="24" name="Таблица 23"/>
          <p:cNvGraphicFramePr>
            <a:graphicFrameLocks noGrp="1"/>
          </p:cNvGraphicFramePr>
          <p:nvPr/>
        </p:nvGraphicFramePr>
        <p:xfrm>
          <a:off x="755576" y="1412776"/>
          <a:ext cx="5040560" cy="369570"/>
        </p:xfrm>
        <a:graphic>
          <a:graphicData uri="http://schemas.openxmlformats.org/drawingml/2006/table">
            <a:tbl>
              <a:tblPr/>
              <a:tblGrid>
                <a:gridCol w="2920324"/>
                <a:gridCol w="2120236"/>
              </a:tblGrid>
              <a:tr h="0">
                <a:tc>
                  <a:txBody>
                    <a:bodyPr/>
                    <a:lstStyle/>
                    <a:p>
                      <a:endParaRPr lang="ru-RU"/>
                    </a:p>
                  </a:txBody>
                  <a:tcPr marL="47625" marR="47625" marT="47625" marB="47625">
                    <a:lnL>
                      <a:noFill/>
                    </a:lnL>
                    <a:lnR>
                      <a:noFill/>
                    </a:lnR>
                    <a:lnT>
                      <a:noFill/>
                    </a:lnT>
                    <a:lnB>
                      <a:noFill/>
                    </a:lnB>
                  </a:tcPr>
                </a:tc>
                <a:tc>
                  <a:txBody>
                    <a:bodyPr/>
                    <a:lstStyle/>
                    <a:p>
                      <a:endParaRPr lang="ru-RU" dirty="0"/>
                    </a:p>
                  </a:txBody>
                  <a:tcPr marL="47625" marR="47625" marT="47625" marB="47625">
                    <a:lnL>
                      <a:noFill/>
                    </a:lnL>
                    <a:lnR>
                      <a:noFill/>
                    </a:lnR>
                    <a:lnT>
                      <a:noFill/>
                    </a:lnT>
                    <a:lnB>
                      <a:noFill/>
                    </a:lnB>
                  </a:tcPr>
                </a:tc>
              </a:tr>
            </a:tbl>
          </a:graphicData>
        </a:graphic>
      </p:graphicFrame>
      <p:graphicFrame>
        <p:nvGraphicFramePr>
          <p:cNvPr id="25" name="Таблица 24"/>
          <p:cNvGraphicFramePr>
            <a:graphicFrameLocks noGrp="1"/>
          </p:cNvGraphicFramePr>
          <p:nvPr/>
        </p:nvGraphicFramePr>
        <p:xfrm>
          <a:off x="395536" y="3933056"/>
          <a:ext cx="4896544" cy="308610"/>
        </p:xfrm>
        <a:graphic>
          <a:graphicData uri="http://schemas.openxmlformats.org/drawingml/2006/table">
            <a:tbl>
              <a:tblPr/>
              <a:tblGrid>
                <a:gridCol w="2378322"/>
                <a:gridCol w="2518222"/>
              </a:tblGrid>
              <a:tr h="0">
                <a:tc>
                  <a:txBody>
                    <a:bodyPr/>
                    <a:lstStyle/>
                    <a:p>
                      <a:pPr fontAlgn="t"/>
                      <a:r>
                        <a:rPr lang="en-US" sz="1400" dirty="0">
                          <a:solidFill>
                            <a:srgbClr val="4F4C4D"/>
                          </a:solidFill>
                        </a:rPr>
                        <a:t>Neutron flux at sample position</a:t>
                      </a:r>
                    </a:p>
                  </a:txBody>
                  <a:tcPr marL="47625" marR="47625" marT="47625" marB="47625">
                    <a:lnL>
                      <a:noFill/>
                    </a:lnL>
                    <a:lnR>
                      <a:noFill/>
                    </a:lnR>
                    <a:lnT>
                      <a:noFill/>
                    </a:lnT>
                    <a:lnB>
                      <a:noFill/>
                    </a:lnB>
                  </a:tcPr>
                </a:tc>
                <a:tc>
                  <a:txBody>
                    <a:bodyPr/>
                    <a:lstStyle/>
                    <a:p>
                      <a:pPr fontAlgn="t"/>
                      <a:r>
                        <a:rPr lang="en-US" sz="1400" dirty="0" smtClean="0">
                          <a:solidFill>
                            <a:srgbClr val="4F4C4D"/>
                          </a:solidFill>
                        </a:rPr>
                        <a:t>~6*10</a:t>
                      </a:r>
                      <a:r>
                        <a:rPr lang="en-US" sz="1400" baseline="30000" dirty="0" smtClean="0">
                          <a:solidFill>
                            <a:srgbClr val="4F4C4D"/>
                          </a:solidFill>
                        </a:rPr>
                        <a:t>6</a:t>
                      </a:r>
                      <a:r>
                        <a:rPr lang="en-US" sz="1400" dirty="0">
                          <a:solidFill>
                            <a:srgbClr val="4F4C4D"/>
                          </a:solidFill>
                        </a:rPr>
                        <a:t> </a:t>
                      </a:r>
                      <a:r>
                        <a:rPr lang="en-US" sz="1400" dirty="0" smtClean="0">
                          <a:solidFill>
                            <a:srgbClr val="4F4C4D"/>
                          </a:solidFill>
                        </a:rPr>
                        <a:t>n/cm</a:t>
                      </a:r>
                      <a:r>
                        <a:rPr lang="en-US" sz="1400" baseline="30000" dirty="0" smtClean="0">
                          <a:solidFill>
                            <a:srgbClr val="4F4C4D"/>
                          </a:solidFill>
                        </a:rPr>
                        <a:t>2</a:t>
                      </a:r>
                      <a:r>
                        <a:rPr lang="en-US" sz="1400" dirty="0" smtClean="0">
                          <a:solidFill>
                            <a:srgbClr val="4F4C4D"/>
                          </a:solidFill>
                        </a:rPr>
                        <a:t>/s  (2011)</a:t>
                      </a:r>
                      <a:endParaRPr lang="en-US" sz="1400" dirty="0">
                        <a:solidFill>
                          <a:srgbClr val="4F4C4D"/>
                        </a:solidFill>
                      </a:endParaRPr>
                    </a:p>
                  </a:txBody>
                  <a:tcPr marL="47625" marR="47625" marT="47625" marB="47625">
                    <a:lnL>
                      <a:noFill/>
                    </a:lnL>
                    <a:lnR>
                      <a:noFill/>
                    </a:lnR>
                    <a:lnT>
                      <a:noFill/>
                    </a:lnT>
                    <a:lnB>
                      <a:noFill/>
                    </a:lnB>
                  </a:tcPr>
                </a:tc>
              </a:tr>
            </a:tbl>
          </a:graphicData>
        </a:graphic>
      </p:graphicFrame>
    </p:spTree>
    <p:extLst>
      <p:ext uri="{BB962C8B-B14F-4D97-AF65-F5344CB8AC3E}">
        <p14:creationId xmlns:p14="http://schemas.microsoft.com/office/powerpoint/2010/main" val="52978026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5531032" y="1752928"/>
            <a:ext cx="3186981" cy="1792677"/>
          </a:xfrm>
          <a:prstGeom prst="rect">
            <a:avLst/>
          </a:prstGeom>
        </p:spPr>
      </p:pic>
      <p:sp>
        <p:nvSpPr>
          <p:cNvPr id="4" name="TextBox 3"/>
          <p:cNvSpPr txBox="1"/>
          <p:nvPr/>
        </p:nvSpPr>
        <p:spPr>
          <a:xfrm>
            <a:off x="164062" y="116632"/>
            <a:ext cx="8800426" cy="646331"/>
          </a:xfrm>
          <a:prstGeom prst="rect">
            <a:avLst/>
          </a:prstGeom>
          <a:noFill/>
        </p:spPr>
        <p:txBody>
          <a:bodyPr wrap="square" rtlCol="0">
            <a:spAutoFit/>
          </a:bodyPr>
          <a:lstStyle/>
          <a:p>
            <a:r>
              <a:rPr lang="en-US" sz="3600" b="1" dirty="0" smtClean="0">
                <a:solidFill>
                  <a:schemeClr val="accent1"/>
                </a:solidFill>
                <a:latin typeface="Candara" pitchFamily="34" charset="0"/>
              </a:rPr>
              <a:t>Modernization of HRFD</a:t>
            </a:r>
          </a:p>
        </p:txBody>
      </p:sp>
      <p:pic>
        <p:nvPicPr>
          <p:cNvPr id="9" name="Рисунок 8" descr="Al2O3-HR-h.jpg"/>
          <p:cNvPicPr/>
          <p:nvPr/>
        </p:nvPicPr>
        <p:blipFill>
          <a:blip r:embed="rId4" cstate="print"/>
          <a:stretch>
            <a:fillRect/>
          </a:stretch>
        </p:blipFill>
        <p:spPr>
          <a:xfrm>
            <a:off x="10836696" y="1452319"/>
            <a:ext cx="4289606" cy="2790438"/>
          </a:xfrm>
          <a:prstGeom prst="rect">
            <a:avLst/>
          </a:prstGeom>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340752" y="4839926"/>
            <a:ext cx="2705422" cy="2664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52710" y="1171991"/>
            <a:ext cx="3339802" cy="22265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Стрелка вправо 1"/>
          <p:cNvSpPr/>
          <p:nvPr/>
        </p:nvSpPr>
        <p:spPr>
          <a:xfrm>
            <a:off x="4860032" y="1589038"/>
            <a:ext cx="952280" cy="1800200"/>
          </a:xfrm>
          <a:prstGeom prst="rightArrow">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Стрелка вправо 10"/>
          <p:cNvSpPr/>
          <p:nvPr/>
        </p:nvSpPr>
        <p:spPr>
          <a:xfrm>
            <a:off x="9900592" y="6604122"/>
            <a:ext cx="360040" cy="18002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3" name="Рисунок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46888" y="3633371"/>
            <a:ext cx="4561216" cy="3009179"/>
          </a:xfrm>
          <a:prstGeom prst="rect">
            <a:avLst/>
          </a:prstGeom>
        </p:spPr>
      </p:pic>
      <p:pic>
        <p:nvPicPr>
          <p:cNvPr id="10" name="Рисунок 9" descr="Van-a1-Wave.jpg"/>
          <p:cNvPicPr/>
          <p:nvPr/>
        </p:nvPicPr>
        <p:blipFill>
          <a:blip r:embed="rId8" cstate="print"/>
          <a:stretch>
            <a:fillRect/>
          </a:stretch>
        </p:blipFill>
        <p:spPr>
          <a:xfrm>
            <a:off x="3437956" y="3780981"/>
            <a:ext cx="1921009" cy="1356979"/>
          </a:xfrm>
          <a:prstGeom prst="rect">
            <a:avLst/>
          </a:prstGeom>
        </p:spPr>
      </p:pic>
      <p:pic>
        <p:nvPicPr>
          <p:cNvPr id="6146"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12312" y="4272682"/>
            <a:ext cx="2812109" cy="2103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1690883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4062" y="116632"/>
            <a:ext cx="8800426" cy="646331"/>
          </a:xfrm>
          <a:prstGeom prst="rect">
            <a:avLst/>
          </a:prstGeom>
          <a:noFill/>
        </p:spPr>
        <p:txBody>
          <a:bodyPr wrap="square" rtlCol="0">
            <a:spAutoFit/>
          </a:bodyPr>
          <a:lstStyle/>
          <a:p>
            <a:r>
              <a:rPr lang="en-US" sz="3600" b="1" dirty="0" smtClean="0">
                <a:solidFill>
                  <a:schemeClr val="accent1"/>
                </a:solidFill>
                <a:latin typeface="Candara" pitchFamily="34" charset="0"/>
              </a:rPr>
              <a:t>Modernization of HRFD</a:t>
            </a:r>
          </a:p>
        </p:txBody>
      </p:sp>
      <p:pic>
        <p:nvPicPr>
          <p:cNvPr id="9" name="Рисунок 8" descr="Al2O3-HR-h.jpg"/>
          <p:cNvPicPr/>
          <p:nvPr/>
        </p:nvPicPr>
        <p:blipFill>
          <a:blip r:embed="rId3" cstate="print"/>
          <a:stretch>
            <a:fillRect/>
          </a:stretch>
        </p:blipFill>
        <p:spPr>
          <a:xfrm>
            <a:off x="10836696" y="1452319"/>
            <a:ext cx="4289606" cy="2790438"/>
          </a:xfrm>
          <a:prstGeom prst="rect">
            <a:avLst/>
          </a:prstGeom>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43579" y="1322858"/>
            <a:ext cx="2855311" cy="28119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Стрелка вправо 10"/>
          <p:cNvSpPr/>
          <p:nvPr/>
        </p:nvSpPr>
        <p:spPr>
          <a:xfrm>
            <a:off x="9900592" y="6604122"/>
            <a:ext cx="360040" cy="18002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3" name="Рисунок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3032" y="1322858"/>
            <a:ext cx="4561216" cy="3009179"/>
          </a:xfrm>
          <a:prstGeom prst="rect">
            <a:avLst/>
          </a:prstGeom>
        </p:spPr>
      </p:pic>
      <p:pic>
        <p:nvPicPr>
          <p:cNvPr id="10" name="Рисунок 9" descr="Van-a1-Wave.jpg"/>
          <p:cNvPicPr/>
          <p:nvPr/>
        </p:nvPicPr>
        <p:blipFill>
          <a:blip r:embed="rId6" cstate="print"/>
          <a:stretch>
            <a:fillRect/>
          </a:stretch>
        </p:blipFill>
        <p:spPr>
          <a:xfrm>
            <a:off x="2633640" y="1470468"/>
            <a:ext cx="2131469" cy="1508574"/>
          </a:xfrm>
          <a:prstGeom prst="rect">
            <a:avLst/>
          </a:prstGeom>
        </p:spPr>
      </p:pic>
      <p:sp>
        <p:nvSpPr>
          <p:cNvPr id="5" name="TextBox 4"/>
          <p:cNvSpPr txBox="1"/>
          <p:nvPr/>
        </p:nvSpPr>
        <p:spPr>
          <a:xfrm>
            <a:off x="3637514" y="4797152"/>
            <a:ext cx="6120680" cy="1477328"/>
          </a:xfrm>
          <a:prstGeom prst="rect">
            <a:avLst/>
          </a:prstGeom>
          <a:noFill/>
        </p:spPr>
        <p:txBody>
          <a:bodyPr wrap="square" rtlCol="0">
            <a:spAutoFit/>
          </a:bodyPr>
          <a:lstStyle/>
          <a:p>
            <a:r>
              <a:rPr lang="en-US" dirty="0" smtClean="0"/>
              <a:t>By activation method:</a:t>
            </a:r>
          </a:p>
          <a:p>
            <a:endParaRPr lang="en-US" dirty="0" smtClean="0"/>
          </a:p>
          <a:p>
            <a:r>
              <a:rPr lang="en-US" b="1" dirty="0" smtClean="0"/>
              <a:t>Before </a:t>
            </a:r>
            <a:r>
              <a:rPr lang="en-US" b="1" dirty="0"/>
              <a:t>~</a:t>
            </a:r>
            <a:r>
              <a:rPr lang="en-US" b="1" dirty="0" smtClean="0"/>
              <a:t>6·10</a:t>
            </a:r>
            <a:r>
              <a:rPr lang="en-US" b="1" baseline="30000" dirty="0" smtClean="0"/>
              <a:t>6</a:t>
            </a:r>
            <a:r>
              <a:rPr lang="en-US" b="1" dirty="0" smtClean="0"/>
              <a:t> n/cm2/s</a:t>
            </a:r>
          </a:p>
          <a:p>
            <a:r>
              <a:rPr lang="en-US" b="1" dirty="0" smtClean="0"/>
              <a:t>After    ~1.37·10</a:t>
            </a:r>
            <a:r>
              <a:rPr lang="en-US" b="1" baseline="30000" dirty="0" smtClean="0"/>
              <a:t>7</a:t>
            </a:r>
            <a:r>
              <a:rPr lang="en-US" b="1" dirty="0" smtClean="0"/>
              <a:t> n/cm2/s</a:t>
            </a:r>
          </a:p>
          <a:p>
            <a:endParaRPr lang="ru-RU" dirty="0"/>
          </a:p>
        </p:txBody>
      </p:sp>
    </p:spTree>
    <p:extLst>
      <p:ext uri="{BB962C8B-B14F-4D97-AF65-F5344CB8AC3E}">
        <p14:creationId xmlns:p14="http://schemas.microsoft.com/office/powerpoint/2010/main" val="370388753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2806" y="3416121"/>
            <a:ext cx="6201682" cy="2906078"/>
          </a:xfrm>
          <a:prstGeom prst="rect">
            <a:avLst/>
          </a:prstGeom>
        </p:spPr>
      </p:pic>
      <p:pic>
        <p:nvPicPr>
          <p:cNvPr id="5" name="Рисунок 4"/>
          <p:cNvPicPr>
            <a:picLocks noChangeAspect="1"/>
          </p:cNvPicPr>
          <p:nvPr/>
        </p:nvPicPr>
        <p:blipFill>
          <a:blip r:embed="rId4" cstate="print">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558535" y="3717032"/>
            <a:ext cx="2159857" cy="2448272"/>
          </a:xfrm>
          <a:prstGeom prst="rect">
            <a:avLst/>
          </a:prstGeom>
        </p:spPr>
      </p:pic>
      <p:pic>
        <p:nvPicPr>
          <p:cNvPr id="7" name="Рисунок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24528" y="1232009"/>
            <a:ext cx="5829243" cy="2081074"/>
          </a:xfrm>
          <a:prstGeom prst="rect">
            <a:avLst/>
          </a:prstGeom>
        </p:spPr>
      </p:pic>
      <p:sp>
        <p:nvSpPr>
          <p:cNvPr id="11" name="TextBox 10"/>
          <p:cNvSpPr txBox="1"/>
          <p:nvPr/>
        </p:nvSpPr>
        <p:spPr>
          <a:xfrm>
            <a:off x="164062" y="116632"/>
            <a:ext cx="8800426" cy="646331"/>
          </a:xfrm>
          <a:prstGeom prst="rect">
            <a:avLst/>
          </a:prstGeom>
          <a:noFill/>
        </p:spPr>
        <p:txBody>
          <a:bodyPr wrap="square" rtlCol="0">
            <a:spAutoFit/>
          </a:bodyPr>
          <a:lstStyle/>
          <a:p>
            <a:pPr algn="r"/>
            <a:r>
              <a:rPr lang="en-US" sz="3600" b="1" dirty="0" smtClean="0">
                <a:solidFill>
                  <a:schemeClr val="accent1"/>
                </a:solidFill>
                <a:latin typeface="Candara" pitchFamily="34" charset="0"/>
              </a:rPr>
              <a:t>Modernization of HRFD</a:t>
            </a:r>
          </a:p>
        </p:txBody>
      </p:sp>
      <p:pic>
        <p:nvPicPr>
          <p:cNvPr id="1027"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1638" y="908720"/>
            <a:ext cx="2093177" cy="19423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Стрелка вниз 9"/>
          <p:cNvSpPr/>
          <p:nvPr/>
        </p:nvSpPr>
        <p:spPr>
          <a:xfrm>
            <a:off x="762607" y="3080214"/>
            <a:ext cx="1872208" cy="42043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 name="Рисунок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954343" y="1146251"/>
            <a:ext cx="2948635" cy="1562669"/>
          </a:xfrm>
          <a:prstGeom prst="rect">
            <a:avLst/>
          </a:prstGeom>
        </p:spPr>
      </p:pic>
      <p:pic>
        <p:nvPicPr>
          <p:cNvPr id="3" name="Рисунок 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843808" y="1146251"/>
            <a:ext cx="2949987" cy="1554327"/>
          </a:xfrm>
          <a:prstGeom prst="rect">
            <a:avLst/>
          </a:prstGeom>
        </p:spPr>
      </p:pic>
      <p:sp>
        <p:nvSpPr>
          <p:cNvPr id="4" name="TextBox 3"/>
          <p:cNvSpPr txBox="1"/>
          <p:nvPr/>
        </p:nvSpPr>
        <p:spPr>
          <a:xfrm>
            <a:off x="5087387" y="1232009"/>
            <a:ext cx="3898930" cy="371294"/>
          </a:xfrm>
          <a:prstGeom prst="rect">
            <a:avLst/>
          </a:prstGeom>
          <a:noFill/>
        </p:spPr>
        <p:txBody>
          <a:bodyPr wrap="square" rtlCol="0">
            <a:spAutoFit/>
          </a:bodyPr>
          <a:lstStyle/>
          <a:p>
            <a:r>
              <a:rPr lang="en-US" b="1" dirty="0" smtClean="0"/>
              <a:t>Old                                                     New</a:t>
            </a:r>
            <a:endParaRPr lang="ru-RU" b="1" dirty="0"/>
          </a:p>
        </p:txBody>
      </p:sp>
      <p:sp>
        <p:nvSpPr>
          <p:cNvPr id="8" name="TextBox 7"/>
          <p:cNvSpPr txBox="1"/>
          <p:nvPr/>
        </p:nvSpPr>
        <p:spPr>
          <a:xfrm>
            <a:off x="4155898" y="2666447"/>
            <a:ext cx="5761908" cy="369332"/>
          </a:xfrm>
          <a:prstGeom prst="rect">
            <a:avLst/>
          </a:prstGeom>
          <a:noFill/>
        </p:spPr>
        <p:txBody>
          <a:bodyPr wrap="square" rtlCol="0">
            <a:spAutoFit/>
          </a:bodyPr>
          <a:lstStyle/>
          <a:p>
            <a:r>
              <a:rPr lang="en-US" dirty="0" smtClean="0"/>
              <a:t>     Rotation </a:t>
            </a:r>
            <a:r>
              <a:rPr lang="en-US" b="1" dirty="0" smtClean="0"/>
              <a:t>0 → 4000 → 0 </a:t>
            </a:r>
            <a:r>
              <a:rPr lang="en-US" dirty="0" err="1" smtClean="0"/>
              <a:t>rmp</a:t>
            </a:r>
            <a:endParaRPr lang="ru-RU" dirty="0"/>
          </a:p>
        </p:txBody>
      </p:sp>
      <p:sp>
        <p:nvSpPr>
          <p:cNvPr id="9" name="TextBox 8"/>
          <p:cNvSpPr txBox="1"/>
          <p:nvPr/>
        </p:nvSpPr>
        <p:spPr>
          <a:xfrm>
            <a:off x="5323334" y="3420302"/>
            <a:ext cx="3815592" cy="1477328"/>
          </a:xfrm>
          <a:prstGeom prst="rect">
            <a:avLst/>
          </a:prstGeom>
          <a:solidFill>
            <a:schemeClr val="bg1">
              <a:lumMod val="95000"/>
              <a:alpha val="76000"/>
            </a:schemeClr>
          </a:solidFill>
        </p:spPr>
        <p:txBody>
          <a:bodyPr wrap="square" rtlCol="0">
            <a:spAutoFit/>
          </a:bodyPr>
          <a:lstStyle/>
          <a:p>
            <a:pPr marL="285750" indent="-285750">
              <a:buFont typeface="Wingdings" pitchFamily="2" charset="2"/>
              <a:buChar char="Ø"/>
            </a:pPr>
            <a:r>
              <a:rPr lang="en-US" b="1" dirty="0" smtClean="0"/>
              <a:t>Contrast TF: from ~ 25 → 100</a:t>
            </a:r>
          </a:p>
          <a:p>
            <a:pPr marL="285750" indent="-285750">
              <a:buFont typeface="Wingdings" pitchFamily="2" charset="2"/>
              <a:buChar char="Ø"/>
            </a:pPr>
            <a:r>
              <a:rPr lang="en-US" b="1" dirty="0" smtClean="0"/>
              <a:t>Low level of vibration </a:t>
            </a:r>
          </a:p>
          <a:p>
            <a:pPr marL="285750" indent="-285750">
              <a:buFont typeface="Wingdings" pitchFamily="2" charset="2"/>
              <a:buChar char="Ø"/>
            </a:pPr>
            <a:r>
              <a:rPr lang="en-US" b="1" dirty="0" smtClean="0"/>
              <a:t>Max velocity: 4000 → 6000 rpm</a:t>
            </a:r>
          </a:p>
          <a:p>
            <a:pPr marL="285750" indent="-285750">
              <a:buFont typeface="Wingdings" pitchFamily="2" charset="2"/>
              <a:buChar char="Ø"/>
            </a:pPr>
            <a:r>
              <a:rPr lang="en-US" b="1" dirty="0" smtClean="0"/>
              <a:t>Better quality of rotation signal (PICK-UP)</a:t>
            </a:r>
          </a:p>
        </p:txBody>
      </p:sp>
    </p:spTree>
    <p:extLst>
      <p:ext uri="{BB962C8B-B14F-4D97-AF65-F5344CB8AC3E}">
        <p14:creationId xmlns:p14="http://schemas.microsoft.com/office/powerpoint/2010/main" val="457821644"/>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14850</TotalTime>
  <Words>1954</Words>
  <Application>Microsoft Office PowerPoint</Application>
  <PresentationFormat>Экран (4:3)</PresentationFormat>
  <Paragraphs>215</Paragraphs>
  <Slides>17</Slides>
  <Notes>17</Notes>
  <HiddenSlides>0</HiddenSlides>
  <MMClips>0</MMClips>
  <ScaleCrop>false</ScaleCrop>
  <HeadingPairs>
    <vt:vector size="6" baseType="variant">
      <vt:variant>
        <vt:lpstr>Тема</vt:lpstr>
      </vt:variant>
      <vt:variant>
        <vt:i4>1</vt:i4>
      </vt:variant>
      <vt:variant>
        <vt:lpstr>Внедренные серверы OLE</vt:lpstr>
      </vt:variant>
      <vt:variant>
        <vt:i4>1</vt:i4>
      </vt:variant>
      <vt:variant>
        <vt:lpstr>Заголовки слайдов</vt:lpstr>
      </vt:variant>
      <vt:variant>
        <vt:i4>17</vt:i4>
      </vt:variant>
    </vt:vector>
  </HeadingPairs>
  <TitlesOfParts>
    <vt:vector size="19" baseType="lpstr">
      <vt:lpstr>Тема Office</vt:lpstr>
      <vt:lpstr>TurboCAD-Zeichnung</vt:lpstr>
      <vt:lpstr>Progress towards modernization of the HRFD diffractometer</vt:lpstr>
      <vt:lpstr>General information about HRFD</vt:lpstr>
      <vt:lpstr>Directions of HRFD modernization</vt:lpstr>
      <vt:lpstr>Презентация PowerPoint</vt:lpstr>
      <vt:lpstr>Презентация PowerPoint</vt:lpstr>
      <vt:lpstr>Suggestion for modernization – neutron guide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Suggestion for modernization - detectors </vt:lpstr>
      <vt:lpstr>Презентация PowerPoint</vt:lpstr>
      <vt:lpstr>Conclusions</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Status of HRFD spectrometer</dc:title>
  <dc:creator>user</dc:creator>
  <cp:lastModifiedBy>ibobrikov</cp:lastModifiedBy>
  <cp:revision>227</cp:revision>
  <dcterms:created xsi:type="dcterms:W3CDTF">2015-01-19T18:15:18Z</dcterms:created>
  <dcterms:modified xsi:type="dcterms:W3CDTF">2017-01-19T08:53:10Z</dcterms:modified>
</cp:coreProperties>
</file>