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3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76" r:id="rId2"/>
    <p:sldId id="331" r:id="rId3"/>
    <p:sldId id="294" r:id="rId4"/>
    <p:sldId id="324" r:id="rId5"/>
    <p:sldId id="281" r:id="rId6"/>
    <p:sldId id="312" r:id="rId7"/>
    <p:sldId id="319" r:id="rId8"/>
    <p:sldId id="306" r:id="rId9"/>
    <p:sldId id="316" r:id="rId10"/>
    <p:sldId id="278" r:id="rId11"/>
    <p:sldId id="326" r:id="rId12"/>
    <p:sldId id="327" r:id="rId13"/>
    <p:sldId id="283" r:id="rId14"/>
    <p:sldId id="330" r:id="rId15"/>
    <p:sldId id="284" r:id="rId16"/>
    <p:sldId id="285" r:id="rId17"/>
    <p:sldId id="301" r:id="rId18"/>
    <p:sldId id="286" r:id="rId19"/>
    <p:sldId id="287" r:id="rId20"/>
    <p:sldId id="288" r:id="rId21"/>
    <p:sldId id="289" r:id="rId22"/>
    <p:sldId id="291" r:id="rId23"/>
    <p:sldId id="303" r:id="rId24"/>
    <p:sldId id="313" r:id="rId25"/>
    <p:sldId id="280" r:id="rId26"/>
    <p:sldId id="309" r:id="rId27"/>
    <p:sldId id="317" r:id="rId28"/>
    <p:sldId id="290" r:id="rId29"/>
    <p:sldId id="282" r:id="rId30"/>
    <p:sldId id="297" r:id="rId31"/>
    <p:sldId id="300" r:id="rId32"/>
    <p:sldId id="315" r:id="rId33"/>
    <p:sldId id="304" r:id="rId34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rpova Elena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D200"/>
    <a:srgbClr val="006666"/>
    <a:srgbClr val="9FFFFF"/>
    <a:srgbClr val="FFCC99"/>
    <a:srgbClr val="FFE8D1"/>
    <a:srgbClr val="B3FFE6"/>
    <a:srgbClr val="83C400"/>
    <a:srgbClr val="99FFCC"/>
    <a:srgbClr val="00CC99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34" autoAdjust="0"/>
    <p:restoredTop sz="87941" autoAdjust="0"/>
  </p:normalViewPr>
  <p:slideViewPr>
    <p:cSldViewPr>
      <p:cViewPr varScale="1">
        <p:scale>
          <a:sx n="85" d="100"/>
          <a:sy n="85" d="100"/>
        </p:scale>
        <p:origin x="-67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commentAuthors" Target="commentAuthors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students per year</a:t>
            </a:r>
            <a:endParaRPr lang="ru-RU" sz="2800" dirty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238827821373568"/>
          <c:y val="0.0531523894605318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833788600451122"/>
          <c:y val="0.198298933299649"/>
          <c:w val="0.9025031167979"/>
          <c:h val="0.73563853346456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Лист1!$A$1</c:f>
              <c:strCache>
                <c:ptCount val="1"/>
                <c:pt idx="0">
                  <c:v>2013-14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Лист1!$A$2:$A$5</c:f>
              <c:numCache>
                <c:formatCode>General</c:formatCode>
                <c:ptCount val="4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DFB6-4294-804A-2C6256F93353}"/>
            </c:ext>
          </c:extLst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2014-15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0.0598684753681803"/>
                  <c:y val="-0.04590433635227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FB6-4294-804A-2C6256F93353}"/>
                </c:ext>
              </c:extLst>
            </c:dLbl>
            <c:dLbl>
              <c:idx val="1"/>
              <c:layout>
                <c:manualLayout>
                  <c:x val="-0.0744310774847647"/>
                  <c:y val="-0.03865628324402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DFB6-4294-804A-2C6256F93353}"/>
                </c:ext>
              </c:extLst>
            </c:dLbl>
            <c:dLbl>
              <c:idx val="2"/>
              <c:layout>
                <c:manualLayout>
                  <c:x val="-0.0436878063497532"/>
                  <c:y val="-0.03865628324402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DFB6-4294-804A-2C6256F933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Лист1!$B$2:$B$5</c:f>
              <c:numCache>
                <c:formatCode>General</c:formatCode>
                <c:ptCount val="4"/>
                <c:pt idx="0">
                  <c:v>419.0</c:v>
                </c:pt>
                <c:pt idx="1">
                  <c:v>431.0</c:v>
                </c:pt>
                <c:pt idx="2">
                  <c:v>467.0</c:v>
                </c:pt>
                <c:pt idx="3">
                  <c:v>438.0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DFB6-4294-804A-2C6256F93353}"/>
            </c:ext>
          </c:extLst>
        </c:ser>
        <c:ser>
          <c:idx val="2"/>
          <c:order val="2"/>
          <c:tx>
            <c:strRef>
              <c:f>Лист1!$C$1</c:f>
              <c:strCache>
                <c:ptCount val="1"/>
                <c:pt idx="0">
                  <c:v>2015-16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DFB6-4294-804A-2C6256F93353}"/>
            </c:ext>
          </c:extLst>
        </c:ser>
        <c:ser>
          <c:idx val="3"/>
          <c:order val="3"/>
          <c:tx>
            <c:strRef>
              <c:f>Лист1!$D$1</c:f>
              <c:strCache>
                <c:ptCount val="1"/>
                <c:pt idx="0">
                  <c:v>1 semestre of 2016-17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DFB6-4294-804A-2C6256F933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7342728"/>
        <c:axId val="-2097377080"/>
      </c:lineChart>
      <c:dateAx>
        <c:axId val="-20973427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2097377080"/>
        <c:crosses val="autoZero"/>
        <c:auto val="0"/>
        <c:lblOffset val="100"/>
        <c:baseTimeUnit val="days"/>
        <c:majorUnit val="1.0"/>
      </c:dateAx>
      <c:valAx>
        <c:axId val="-2097377080"/>
        <c:scaling>
          <c:orientation val="minMax"/>
          <c:max val="475.0"/>
          <c:min val="415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-2097342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21278762802858"/>
          <c:y val="0.0218245856048163"/>
          <c:w val="0.848786822098971"/>
          <c:h val="0.7539072957359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Number of senior students</c:v>
                </c:pt>
              </c:strCache>
            </c:strRef>
          </c:tx>
          <c:spPr>
            <a:solidFill>
              <a:srgbClr val="01514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2009.0</c:v>
                </c:pt>
                <c:pt idx="1">
                  <c:v>2010.0</c:v>
                </c:pt>
                <c:pt idx="2">
                  <c:v>2011.0</c:v>
                </c:pt>
                <c:pt idx="3">
                  <c:v>2010.0</c:v>
                </c:pt>
                <c:pt idx="4">
                  <c:v>2013.0</c:v>
                </c:pt>
                <c:pt idx="5">
                  <c:v>2014.0</c:v>
                </c:pt>
                <c:pt idx="6">
                  <c:v>2015.0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215.0</c:v>
                </c:pt>
                <c:pt idx="1">
                  <c:v>228.0</c:v>
                </c:pt>
                <c:pt idx="2">
                  <c:v>287.0</c:v>
                </c:pt>
                <c:pt idx="3">
                  <c:v>242.0</c:v>
                </c:pt>
                <c:pt idx="4">
                  <c:v>248.0</c:v>
                </c:pt>
                <c:pt idx="5">
                  <c:v>239.0</c:v>
                </c:pt>
                <c:pt idx="6">
                  <c:v>286.0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003-424C-8219-95682EF7C35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Number of alumni employed at JINR</c:v>
                </c:pt>
              </c:strCache>
            </c:strRef>
          </c:tx>
          <c:spPr>
            <a:solidFill>
              <a:srgbClr val="01AFA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2009.0</c:v>
                </c:pt>
                <c:pt idx="1">
                  <c:v>2010.0</c:v>
                </c:pt>
                <c:pt idx="2">
                  <c:v>2011.0</c:v>
                </c:pt>
                <c:pt idx="3">
                  <c:v>2010.0</c:v>
                </c:pt>
                <c:pt idx="4">
                  <c:v>2013.0</c:v>
                </c:pt>
                <c:pt idx="5">
                  <c:v>2014.0</c:v>
                </c:pt>
                <c:pt idx="6">
                  <c:v>2015.0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16.0</c:v>
                </c:pt>
                <c:pt idx="1">
                  <c:v>29.0</c:v>
                </c:pt>
                <c:pt idx="2">
                  <c:v>39.0</c:v>
                </c:pt>
                <c:pt idx="3">
                  <c:v>54.0</c:v>
                </c:pt>
                <c:pt idx="4">
                  <c:v>42.0</c:v>
                </c:pt>
                <c:pt idx="5">
                  <c:v>46.0</c:v>
                </c:pt>
                <c:pt idx="6">
                  <c:v>83.0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003-424C-8219-95682EF7C35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2128653304"/>
        <c:axId val="-2096259336"/>
      </c:barChart>
      <c:lineChart>
        <c:grouping val="standard"/>
        <c:varyColors val="0"/>
        <c:ser>
          <c:idx val="2"/>
          <c:order val="2"/>
          <c:tx>
            <c:strRef>
              <c:f>Лист1!$D$1</c:f>
              <c:strCache>
                <c:ptCount val="1"/>
                <c:pt idx="0">
                  <c:v>Percentage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0.0120889441687502"/>
                  <c:y val="-0.12186475265172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4.6945399855313416E-2"/>
                      <c:h val="7.161421593146617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99E4-44CF-B453-66CCF1EF5B31}"/>
                </c:ext>
              </c:extLst>
            </c:dLbl>
            <c:dLbl>
              <c:idx val="1"/>
              <c:layout>
                <c:manualLayout>
                  <c:x val="-0.00201482402812508"/>
                  <c:y val="-0.04778695585075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9E4-44CF-B453-66CCF1EF5B31}"/>
                </c:ext>
              </c:extLst>
            </c:dLbl>
            <c:dLbl>
              <c:idx val="2"/>
              <c:layout>
                <c:manualLayout>
                  <c:x val="-0.0161185922250003"/>
                  <c:y val="-0.13323763669059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6.0353974438704931E-2"/>
                      <c:h val="5.86249999999999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99E4-44CF-B453-66CCF1EF5B31}"/>
                </c:ext>
              </c:extLst>
            </c:dLbl>
            <c:dLbl>
              <c:idx val="3"/>
              <c:layout>
                <c:manualLayout>
                  <c:x val="0.00402964805625001"/>
                  <c:y val="-0.04378871144452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9E4-44CF-B453-66CCF1EF5B31}"/>
                </c:ext>
              </c:extLst>
            </c:dLbl>
            <c:dLbl>
              <c:idx val="4"/>
              <c:layout>
                <c:manualLayout>
                  <c:x val="-0.00201482402812511"/>
                  <c:y val="0.03776649946204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99E4-44CF-B453-66CCF1EF5B31}"/>
                </c:ext>
              </c:extLst>
            </c:dLbl>
            <c:dLbl>
              <c:idx val="5"/>
              <c:layout>
                <c:manualLayout>
                  <c:x val="0.0"/>
                  <c:y val="0.01790136496320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9E4-44CF-B453-66CCF1EF5B31}"/>
                </c:ext>
              </c:extLst>
            </c:dLbl>
            <c:dLbl>
              <c:idx val="6"/>
              <c:layout>
                <c:manualLayout>
                  <c:x val="-0.00402964805625008"/>
                  <c:y val="0.04076107835486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99E4-44CF-B453-66CCF1EF5B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spPr>
              <a:ln w="19050" cap="rnd">
                <a:solidFill>
                  <a:srgbClr val="C00000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Лист1!$A$2:$A$8</c:f>
              <c:numCache>
                <c:formatCode>General</c:formatCode>
                <c:ptCount val="7"/>
                <c:pt idx="0">
                  <c:v>2009.0</c:v>
                </c:pt>
                <c:pt idx="1">
                  <c:v>2010.0</c:v>
                </c:pt>
                <c:pt idx="2">
                  <c:v>2011.0</c:v>
                </c:pt>
                <c:pt idx="3">
                  <c:v>2010.0</c:v>
                </c:pt>
                <c:pt idx="4">
                  <c:v>2013.0</c:v>
                </c:pt>
                <c:pt idx="5">
                  <c:v>2014.0</c:v>
                </c:pt>
                <c:pt idx="6">
                  <c:v>2015.0</c:v>
                </c:pt>
              </c:numCache>
            </c:numRef>
          </c:cat>
          <c:val>
            <c:numRef>
              <c:f>Лист1!$D$2:$D$8</c:f>
              <c:numCache>
                <c:formatCode>0%</c:formatCode>
                <c:ptCount val="7"/>
                <c:pt idx="0">
                  <c:v>0.07</c:v>
                </c:pt>
                <c:pt idx="1">
                  <c:v>0.13</c:v>
                </c:pt>
                <c:pt idx="2">
                  <c:v>0.14</c:v>
                </c:pt>
                <c:pt idx="3">
                  <c:v>0.22</c:v>
                </c:pt>
                <c:pt idx="4">
                  <c:v>0.17</c:v>
                </c:pt>
                <c:pt idx="5">
                  <c:v>0.19</c:v>
                </c:pt>
                <c:pt idx="6">
                  <c:v>0.29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5003-424C-8219-95682EF7C3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8882840"/>
        <c:axId val="2124022728"/>
      </c:lineChart>
      <c:catAx>
        <c:axId val="2128653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-2096259336"/>
        <c:crosses val="autoZero"/>
        <c:auto val="1"/>
        <c:lblAlgn val="ctr"/>
        <c:lblOffset val="100"/>
        <c:noMultiLvlLbl val="0"/>
      </c:catAx>
      <c:valAx>
        <c:axId val="-2096259336"/>
        <c:scaling>
          <c:orientation val="minMax"/>
          <c:max val="30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128653304"/>
        <c:crosses val="autoZero"/>
        <c:crossBetween val="between"/>
      </c:valAx>
      <c:valAx>
        <c:axId val="2124022728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2098882840"/>
        <c:crosses val="max"/>
        <c:crossBetween val="between"/>
      </c:valAx>
      <c:catAx>
        <c:axId val="-20988828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2402272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0.27603089185313"/>
          <c:y val="0.851699918971955"/>
          <c:w val="0.474924325113274"/>
          <c:h val="0.1395841519354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56843058119837"/>
          <c:y val="0.0266382583277845"/>
          <c:w val="0.922104580440996"/>
          <c:h val="0.7414732834213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Лист1!$B$2</c:f>
              <c:strCache>
                <c:ptCount val="1"/>
                <c:pt idx="0">
                  <c:v>Number of applications</c:v>
                </c:pt>
              </c:strCache>
            </c:strRef>
          </c:tx>
          <c:spPr>
            <a:solidFill>
              <a:srgbClr val="01514F"/>
            </a:solidFill>
          </c:spPr>
          <c:invertIfNegative val="0"/>
          <c:dLbls>
            <c:dLbl>
              <c:idx val="3"/>
              <c:spPr/>
              <c:txPr>
                <a:bodyPr/>
                <a:lstStyle/>
                <a:p>
                  <a:pPr>
                    <a:defRPr sz="1200" b="1" baseline="0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baseline="0">
                    <a:solidFill>
                      <a:schemeClr val="tx1"/>
                    </a:solidFill>
                    <a:latin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Лист1!$A$3:$A$21</c:f>
              <c:strCache>
                <c:ptCount val="19"/>
                <c:pt idx="0">
                  <c:v>Russia</c:v>
                </c:pt>
                <c:pt idx="1">
                  <c:v>Egypt</c:v>
                </c:pt>
                <c:pt idx="2">
                  <c:v>Belarus</c:v>
                </c:pt>
                <c:pt idx="3">
                  <c:v>Azernaijan</c:v>
                </c:pt>
                <c:pt idx="4">
                  <c:v>Ukraine</c:v>
                </c:pt>
                <c:pt idx="5">
                  <c:v>Cuba</c:v>
                </c:pt>
                <c:pt idx="6">
                  <c:v>Kazakhstan</c:v>
                </c:pt>
                <c:pt idx="7">
                  <c:v>South Africa</c:v>
                </c:pt>
                <c:pt idx="8">
                  <c:v>Poland</c:v>
                </c:pt>
                <c:pt idx="9">
                  <c:v>Georgia</c:v>
                </c:pt>
                <c:pt idx="10">
                  <c:v>Romania</c:v>
                </c:pt>
                <c:pt idx="11">
                  <c:v>Nigeria</c:v>
                </c:pt>
                <c:pt idx="12">
                  <c:v>Slovakia</c:v>
                </c:pt>
                <c:pt idx="13">
                  <c:v>India</c:v>
                </c:pt>
                <c:pt idx="14">
                  <c:v>Mongolia</c:v>
                </c:pt>
                <c:pt idx="15">
                  <c:v>Armenia</c:v>
                </c:pt>
                <c:pt idx="16">
                  <c:v>Tajikistan</c:v>
                </c:pt>
                <c:pt idx="17">
                  <c:v>Iran</c:v>
                </c:pt>
                <c:pt idx="18">
                  <c:v>Czech Republic</c:v>
                </c:pt>
              </c:strCache>
            </c:strRef>
          </c:cat>
          <c:val>
            <c:numRef>
              <c:f>Лист1!$B$3:$B$21</c:f>
              <c:numCache>
                <c:formatCode>General</c:formatCode>
                <c:ptCount val="19"/>
                <c:pt idx="0">
                  <c:v>79.0</c:v>
                </c:pt>
                <c:pt idx="1">
                  <c:v>27.0</c:v>
                </c:pt>
                <c:pt idx="2">
                  <c:v>20.0</c:v>
                </c:pt>
                <c:pt idx="3">
                  <c:v>14.0</c:v>
                </c:pt>
                <c:pt idx="4">
                  <c:v>13.0</c:v>
                </c:pt>
                <c:pt idx="5">
                  <c:v>9.0</c:v>
                </c:pt>
                <c:pt idx="6">
                  <c:v>9.0</c:v>
                </c:pt>
                <c:pt idx="7">
                  <c:v>8.0</c:v>
                </c:pt>
                <c:pt idx="8">
                  <c:v>6.0</c:v>
                </c:pt>
                <c:pt idx="9">
                  <c:v>5.0</c:v>
                </c:pt>
                <c:pt idx="10">
                  <c:v>5.0</c:v>
                </c:pt>
                <c:pt idx="11">
                  <c:v>4.0</c:v>
                </c:pt>
                <c:pt idx="12">
                  <c:v>3.0</c:v>
                </c:pt>
                <c:pt idx="13">
                  <c:v>3.0</c:v>
                </c:pt>
                <c:pt idx="14">
                  <c:v>2.0</c:v>
                </c:pt>
                <c:pt idx="15">
                  <c:v>2.0</c:v>
                </c:pt>
                <c:pt idx="16">
                  <c:v>1.0</c:v>
                </c:pt>
                <c:pt idx="17">
                  <c:v>1.0</c:v>
                </c:pt>
                <c:pt idx="18">
                  <c:v>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938-4D4C-BE6E-82FA842183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55400728"/>
        <c:axId val="-2104000392"/>
      </c:barChart>
      <c:catAx>
        <c:axId val="20554007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aseline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-2104000392"/>
        <c:crosses val="autoZero"/>
        <c:auto val="1"/>
        <c:lblAlgn val="ctr"/>
        <c:lblOffset val="300"/>
        <c:tickLblSkip val="1"/>
        <c:noMultiLvlLbl val="0"/>
      </c:catAx>
      <c:valAx>
        <c:axId val="-2104000392"/>
        <c:scaling>
          <c:orientation val="minMax"/>
          <c:max val="85.0"/>
          <c:min val="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0554007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38604300723534"/>
          <c:y val="0.112367542484392"/>
          <c:w val="0.922104580440996"/>
          <c:h val="0.654807140457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Лист1!$B$2</c:f>
              <c:strCache>
                <c:ptCount val="1"/>
                <c:pt idx="0">
                  <c:v>Количество участников</c:v>
                </c:pt>
              </c:strCache>
            </c:strRef>
          </c:tx>
          <c:spPr>
            <a:solidFill>
              <a:srgbClr val="01514F"/>
            </a:solidFill>
          </c:spPr>
          <c:invertIfNegative val="0"/>
          <c:dLbls>
            <c:dLbl>
              <c:idx val="3"/>
              <c:layout>
                <c:manualLayout>
                  <c:x val="-0.00233922630984646"/>
                  <c:y val="0.00666670749461063"/>
                </c:manualLayout>
              </c:layout>
              <c:tx>
                <c:rich>
                  <a:bodyPr anchorCtr="0"/>
                  <a:lstStyle/>
                  <a:p>
                    <a:pPr algn="ctr" rtl="0">
                      <a:defRPr sz="1200" b="1" i="0" u="none" strike="noStrike" kern="1200" baseline="0">
                        <a:solidFill>
                          <a:prstClr val="black"/>
                        </a:solidFill>
                        <a:latin typeface="Arial" pitchFamily="34" charset="0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1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2.7563098513101531E-2"/>
                      <c:h val="5.067751056860493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D1A-4804-BBAA-0C8D30F2AF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baseline="0">
                    <a:solidFill>
                      <a:schemeClr val="tx1"/>
                    </a:solidFill>
                    <a:latin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Лист1!$A$3:$A$10</c:f>
              <c:strCache>
                <c:ptCount val="8"/>
                <c:pt idx="0">
                  <c:v>Россия</c:v>
                </c:pt>
                <c:pt idx="1">
                  <c:v>Беларусь</c:v>
                </c:pt>
                <c:pt idx="2">
                  <c:v>Польша</c:v>
                </c:pt>
                <c:pt idx="3">
                  <c:v>Румыния</c:v>
                </c:pt>
                <c:pt idx="4">
                  <c:v>Египет</c:v>
                </c:pt>
                <c:pt idx="5">
                  <c:v>Куба</c:v>
                </c:pt>
                <c:pt idx="6">
                  <c:v>Казахстан</c:v>
                </c:pt>
                <c:pt idx="7">
                  <c:v>ЮАР</c:v>
                </c:pt>
              </c:strCache>
            </c:strRef>
          </c:cat>
          <c:val>
            <c:numRef>
              <c:f>Лист1!$B$3:$B$10</c:f>
              <c:numCache>
                <c:formatCode>General</c:formatCode>
                <c:ptCount val="8"/>
                <c:pt idx="0">
                  <c:v>24.0</c:v>
                </c:pt>
                <c:pt idx="1">
                  <c:v>8.0</c:v>
                </c:pt>
                <c:pt idx="2">
                  <c:v>2.0</c:v>
                </c:pt>
                <c:pt idx="3">
                  <c:v>1.0</c:v>
                </c:pt>
                <c:pt idx="4">
                  <c:v>1.0</c:v>
                </c:pt>
                <c:pt idx="5">
                  <c:v>1.0</c:v>
                </c:pt>
                <c:pt idx="6">
                  <c:v>1.0</c:v>
                </c:pt>
                <c:pt idx="7">
                  <c:v>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D1A-4804-BBAA-0C8D30F2AF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22683304"/>
        <c:axId val="-2098114488"/>
      </c:barChart>
      <c:catAx>
        <c:axId val="21226833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500" baseline="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-2098114488"/>
        <c:crosses val="autoZero"/>
        <c:auto val="1"/>
        <c:lblAlgn val="ctr"/>
        <c:lblOffset val="800"/>
        <c:noMultiLvlLbl val="0"/>
      </c:catAx>
      <c:valAx>
        <c:axId val="-20981144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1226833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2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2"/>
          </a:xfrm>
          <a:prstGeom prst="rect">
            <a:avLst/>
          </a:prstGeom>
        </p:spPr>
        <p:txBody>
          <a:bodyPr vert="horz" lIns="95571" tIns="47786" rIns="95571" bIns="47786" rtlCol="0"/>
          <a:lstStyle>
            <a:lvl1pPr algn="r">
              <a:defRPr sz="1300"/>
            </a:lvl1pPr>
          </a:lstStyle>
          <a:p>
            <a:fld id="{A5ED5DB0-DA67-4F8E-87B2-B4CE7D0785AA}" type="datetimeFigureOut">
              <a:rPr lang="ru-RU" smtClean="0"/>
              <a:pPr/>
              <a:t>18.01.17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71" tIns="47786" rIns="95571" bIns="47786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5571" tIns="47786" rIns="95571" bIns="4778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2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2"/>
          </a:xfrm>
          <a:prstGeom prst="rect">
            <a:avLst/>
          </a:prstGeom>
        </p:spPr>
        <p:txBody>
          <a:bodyPr vert="horz" lIns="95571" tIns="47786" rIns="95571" bIns="47786" rtlCol="0" anchor="b"/>
          <a:lstStyle>
            <a:lvl1pPr algn="r">
              <a:defRPr sz="1300"/>
            </a:lvl1pPr>
          </a:lstStyle>
          <a:p>
            <a:fld id="{95D1B2E7-E870-41C3-BAD7-0A46B89659C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3289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1B2E7-E870-41C3-BAD7-0A46B89659CB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1787-7F6E-4A2B-B3DB-58FB0D9D4D2E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51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1B2E7-E870-41C3-BAD7-0A46B89659CB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2005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+ </a:t>
            </a:r>
            <a:r>
              <a:rPr lang="ru-RU" dirty="0" smtClean="0"/>
              <a:t>статистика</a:t>
            </a:r>
            <a:r>
              <a:rPr lang="ru-RU" baseline="0" dirty="0" smtClean="0"/>
              <a:t> по школам!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1B2E7-E870-41C3-BAD7-0A46B89659CB}" type="slidenum">
              <a:rPr lang="ru-RU" smtClean="0"/>
              <a:pPr/>
              <a:t>13</a:t>
            </a:fld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1B2E7-E870-41C3-BAD7-0A46B89659CB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83395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1B2E7-E870-41C3-BAD7-0A46B89659CB}" type="slidenum">
              <a:rPr lang="ru-RU" smtClean="0"/>
              <a:pPr/>
              <a:t>15</a:t>
            </a:fld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1B2E7-E870-41C3-BAD7-0A46B89659CB}" type="slidenum">
              <a:rPr lang="ru-RU" smtClean="0"/>
              <a:pPr/>
              <a:t>16</a:t>
            </a:fld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1B2E7-E870-41C3-BAD7-0A46B89659CB}" type="slidenum">
              <a:rPr lang="ru-RU" smtClean="0"/>
              <a:pPr/>
              <a:t>17</a:t>
            </a:fld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1B2E7-E870-41C3-BAD7-0A46B89659CB}" type="slidenum">
              <a:rPr lang="ru-RU" smtClean="0"/>
              <a:pPr/>
              <a:t>18</a:t>
            </a:fld>
            <a:endParaRPr lang="ru-RU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1B2E7-E870-41C3-BAD7-0A46B89659CB}" type="slidenum">
              <a:rPr lang="ru-RU" smtClean="0"/>
              <a:pPr/>
              <a:t>19</a:t>
            </a:fld>
            <a:endParaRPr lang="ru-RU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1B2E7-E870-41C3-BAD7-0A46B89659CB}" type="slidenum">
              <a:rPr lang="ru-RU" smtClean="0"/>
              <a:pPr/>
              <a:t>20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ru-RU" dirty="0" smtClean="0">
                <a:latin typeface="Times New Roman" pitchFamily="18" charset="0"/>
              </a:rPr>
              <a:t>Дмитрий Иванович Блохинцев </a:t>
            </a:r>
          </a:p>
          <a:p>
            <a:pPr eaLnBrk="1" hangingPunct="1">
              <a:spcBef>
                <a:spcPct val="0"/>
              </a:spcBef>
            </a:pPr>
            <a:r>
              <a:rPr kumimoji="0" lang="ru-RU" dirty="0" smtClean="0">
                <a:latin typeface="Times New Roman" pitchFamily="18" charset="0"/>
              </a:rPr>
              <a:t>Владимир Иосифович Векслер</a:t>
            </a:r>
          </a:p>
          <a:p>
            <a:pPr eaLnBrk="1" hangingPunct="1">
              <a:spcBef>
                <a:spcPct val="0"/>
              </a:spcBef>
            </a:pPr>
            <a:r>
              <a:rPr kumimoji="0" lang="ru-RU" dirty="0" smtClean="0">
                <a:latin typeface="Times New Roman" pitchFamily="18" charset="0"/>
              </a:rPr>
              <a:t>Сергей Николаевич Вернов</a:t>
            </a:r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01D5B49-36C2-4FEC-BD9C-F3F40B73A5C2}" type="slidenum">
              <a:rPr lang="en-GB">
                <a:ea typeface="MS PGothic" pitchFamily="34" charset="-128"/>
              </a:rPr>
              <a:pPr/>
              <a:t>3</a:t>
            </a:fld>
            <a:endParaRPr lang="en-GB" dirty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 2016 год</a:t>
            </a:r>
            <a:r>
              <a:rPr lang="ru-RU" baseline="0" dirty="0" smtClean="0"/>
              <a:t> сотрудниками УНЦ были подготовлены программы 30 визитов, в том числе многодневных, для студентов и учащихся школ из России, Словении, Германии.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1B2E7-E870-41C3-BAD7-0A46B89659CB}" type="slidenum">
              <a:rPr lang="ru-RU" smtClean="0"/>
              <a:pPr/>
              <a:t>21</a:t>
            </a:fld>
            <a:endParaRPr lang="ru-RU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1B2E7-E870-41C3-BAD7-0A46B89659CB}" type="slidenum">
              <a:rPr lang="ru-RU" smtClean="0"/>
              <a:pPr/>
              <a:t>22</a:t>
            </a:fld>
            <a:endParaRPr lang="ru-RU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1B2E7-E870-41C3-BAD7-0A46B89659CB}" type="slidenum">
              <a:rPr lang="ru-RU" smtClean="0"/>
              <a:pPr/>
              <a:t>23</a:t>
            </a:fld>
            <a:endParaRPr lang="ru-RU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1B2E7-E870-41C3-BAD7-0A46B89659CB}" type="slidenum">
              <a:rPr lang="ru-RU" smtClean="0"/>
              <a:pPr/>
              <a:t>25</a:t>
            </a:fld>
            <a:endParaRPr lang="ru-RU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Проект в рамках темы УНЦ «Создание современных образовательных программ»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1B2E7-E870-41C3-BAD7-0A46B89659CB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60947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Проект в рамках темы УНЦ «Создание современных образовательных программ»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1B2E7-E870-41C3-BAD7-0A46B89659CB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89394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Новый проект </a:t>
            </a:r>
          </a:p>
          <a:p>
            <a:endParaRPr lang="ru-RU" dirty="0" smtClean="0"/>
          </a:p>
          <a:p>
            <a:r>
              <a:rPr lang="ru-RU" dirty="0" smtClean="0"/>
              <a:t>Создание открытой информационно-образовательной среды для поддержки </a:t>
            </a:r>
          </a:p>
          <a:p>
            <a:r>
              <a:rPr lang="ru-RU" dirty="0" smtClean="0"/>
              <a:t>приоритетных направлений исследований в области ядерной физики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1B2E7-E870-41C3-BAD7-0A46B89659CB}" type="slidenum">
              <a:rPr lang="ru-RU" smtClean="0"/>
              <a:pPr/>
              <a:t>28</a:t>
            </a:fld>
            <a:endParaRPr lang="ru-RU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dirty="0" smtClean="0">
                <a:solidFill>
                  <a:srgbClr val="3333FF"/>
                </a:solidFill>
              </a:rPr>
              <a:t>Series of advanced laboratory works in physics and engineering:</a:t>
            </a:r>
            <a:endParaRPr lang="en-US" sz="1200" dirty="0" smtClean="0">
              <a:solidFill>
                <a:srgbClr val="3333FF"/>
              </a:solidFill>
            </a:endParaRPr>
          </a:p>
          <a:p>
            <a:endParaRPr lang="ru-RU" sz="1200" dirty="0" smtClean="0"/>
          </a:p>
          <a:p>
            <a:pPr>
              <a:buSzPct val="45000"/>
            </a:pPr>
            <a:r>
              <a:rPr lang="en-US" sz="1200" b="1" dirty="0" smtClean="0"/>
              <a:t>- </a:t>
            </a:r>
            <a:r>
              <a:rPr lang="ru-RU" sz="1200" b="1" dirty="0" smtClean="0"/>
              <a:t>Basics of nuclear physics:</a:t>
            </a:r>
            <a:r>
              <a:rPr lang="ru-RU" sz="1200" dirty="0" smtClean="0"/>
              <a:t> α,β,γ particles, spectra, interaction with matter</a:t>
            </a:r>
          </a:p>
          <a:p>
            <a:pPr>
              <a:buSzPct val="45000"/>
            </a:pPr>
            <a:r>
              <a:rPr lang="en-US" sz="1200" b="1" dirty="0" smtClean="0"/>
              <a:t>- </a:t>
            </a:r>
            <a:r>
              <a:rPr lang="ru-RU" sz="1200" b="1" dirty="0" smtClean="0"/>
              <a:t>Radiation protection and safety</a:t>
            </a:r>
            <a:endParaRPr lang="ru-RU" sz="1200" dirty="0" smtClean="0"/>
          </a:p>
          <a:p>
            <a:pPr>
              <a:buSzPct val="45000"/>
            </a:pPr>
            <a:r>
              <a:rPr lang="en-US" sz="1200" b="1" dirty="0" smtClean="0"/>
              <a:t>- </a:t>
            </a:r>
            <a:r>
              <a:rPr lang="ru-RU" sz="1200" b="1" dirty="0" smtClean="0"/>
              <a:t>Particle detectors:</a:t>
            </a:r>
            <a:r>
              <a:rPr lang="ru-RU" sz="1200" dirty="0" smtClean="0"/>
              <a:t> scintillation counters and spectrometers, Micromegas chambers, Timepix pixel detectors and more</a:t>
            </a:r>
          </a:p>
          <a:p>
            <a:pPr>
              <a:buSzPct val="45000"/>
            </a:pPr>
            <a:r>
              <a:rPr lang="en-US" sz="1200" b="1" dirty="0" smtClean="0"/>
              <a:t>- </a:t>
            </a:r>
            <a:r>
              <a:rPr lang="ru-RU" sz="1200" b="1" dirty="0" smtClean="0"/>
              <a:t>Vacuum technology:</a:t>
            </a:r>
            <a:r>
              <a:rPr lang="ru-RU" sz="1200" dirty="0" smtClean="0"/>
              <a:t> vacuum pumps, pressure measurement, leak </a:t>
            </a:r>
            <a:r>
              <a:rPr lang="ru-RU" sz="1200" dirty="0" err="1" smtClean="0"/>
              <a:t>finding</a:t>
            </a:r>
            <a:endParaRPr lang="ru-RU" sz="1200" dirty="0" smtClean="0"/>
          </a:p>
          <a:p>
            <a:pPr>
              <a:buSzPct val="45000"/>
            </a:pPr>
            <a:r>
              <a:rPr lang="en-US" sz="1200" b="1" dirty="0" smtClean="0"/>
              <a:t>- </a:t>
            </a:r>
            <a:r>
              <a:rPr lang="ru-RU" sz="1200" b="1" dirty="0" smtClean="0"/>
              <a:t>RF technology:</a:t>
            </a:r>
            <a:r>
              <a:rPr lang="ru-RU" sz="1200" dirty="0" smtClean="0"/>
              <a:t> </a:t>
            </a:r>
            <a:r>
              <a:rPr lang="ru-RU" sz="1200" dirty="0" err="1" smtClean="0"/>
              <a:t>microwave</a:t>
            </a:r>
            <a:r>
              <a:rPr lang="ru-RU" sz="1200" dirty="0" smtClean="0"/>
              <a:t> </a:t>
            </a:r>
            <a:r>
              <a:rPr lang="ru-RU" sz="1200" dirty="0" err="1" smtClean="0"/>
              <a:t>measurements</a:t>
            </a:r>
            <a:r>
              <a:rPr lang="ru-RU" sz="1200" dirty="0" smtClean="0"/>
              <a:t>, </a:t>
            </a:r>
            <a:r>
              <a:rPr lang="ru-RU" sz="1200" dirty="0" err="1" smtClean="0"/>
              <a:t>waveguides</a:t>
            </a:r>
            <a:r>
              <a:rPr lang="ru-RU" sz="1200" dirty="0" smtClean="0"/>
              <a:t>, EM </a:t>
            </a:r>
            <a:r>
              <a:rPr lang="ru-RU" sz="1200" dirty="0" err="1" smtClean="0"/>
              <a:t>field</a:t>
            </a:r>
            <a:r>
              <a:rPr lang="ru-RU" sz="1200" dirty="0" smtClean="0"/>
              <a:t> </a:t>
            </a:r>
            <a:r>
              <a:rPr lang="ru-RU" sz="1200" dirty="0" err="1" smtClean="0"/>
              <a:t>measurement</a:t>
            </a:r>
            <a:r>
              <a:rPr lang="ru-RU" sz="1200" dirty="0" smtClean="0"/>
              <a:t> in the </a:t>
            </a:r>
            <a:r>
              <a:rPr lang="ru-RU" sz="1200" dirty="0" err="1" smtClean="0"/>
              <a:t>accelerator</a:t>
            </a:r>
            <a:r>
              <a:rPr lang="ru-RU" sz="1200" dirty="0" smtClean="0"/>
              <a:t> </a:t>
            </a:r>
            <a:r>
              <a:rPr lang="ru-RU" sz="1200" dirty="0" err="1" smtClean="0"/>
              <a:t>section</a:t>
            </a:r>
            <a:endParaRPr lang="ru-RU" sz="1200" dirty="0" smtClean="0"/>
          </a:p>
          <a:p>
            <a:pPr>
              <a:buSzPct val="45000"/>
            </a:pPr>
            <a:r>
              <a:rPr lang="en-US" sz="1200" b="1" dirty="0" smtClean="0"/>
              <a:t>- </a:t>
            </a:r>
            <a:r>
              <a:rPr lang="ru-RU" sz="1200" b="1" dirty="0" smtClean="0"/>
              <a:t>Magnets:</a:t>
            </a:r>
            <a:r>
              <a:rPr lang="ru-RU" sz="1200" dirty="0" smtClean="0"/>
              <a:t> </a:t>
            </a:r>
            <a:r>
              <a:rPr lang="ru-RU" sz="1200" dirty="0" err="1" smtClean="0"/>
              <a:t>power</a:t>
            </a:r>
            <a:r>
              <a:rPr lang="ru-RU" sz="1200" dirty="0" smtClean="0"/>
              <a:t> </a:t>
            </a:r>
            <a:r>
              <a:rPr lang="ru-RU" sz="1200" dirty="0" err="1" smtClean="0"/>
              <a:t>supply</a:t>
            </a:r>
            <a:r>
              <a:rPr lang="ru-RU" sz="1200" dirty="0" smtClean="0"/>
              <a:t> of dipole </a:t>
            </a:r>
            <a:r>
              <a:rPr lang="ru-RU" sz="1200" dirty="0" err="1" smtClean="0"/>
              <a:t>magnets</a:t>
            </a:r>
            <a:r>
              <a:rPr lang="ru-RU" sz="1200" dirty="0" smtClean="0"/>
              <a:t>, </a:t>
            </a:r>
            <a:r>
              <a:rPr lang="ru-RU" sz="1200" dirty="0" err="1" smtClean="0"/>
              <a:t>survey</a:t>
            </a:r>
            <a:r>
              <a:rPr lang="ru-RU" sz="1200" dirty="0" smtClean="0"/>
              <a:t> of the </a:t>
            </a:r>
            <a:r>
              <a:rPr lang="ru-RU" sz="1200" dirty="0" err="1" smtClean="0"/>
              <a:t>magnetic</a:t>
            </a:r>
            <a:r>
              <a:rPr lang="ru-RU" sz="1200" dirty="0" smtClean="0"/>
              <a:t> </a:t>
            </a:r>
            <a:r>
              <a:rPr lang="ru-RU" sz="1200" dirty="0" err="1" smtClean="0"/>
              <a:t>field</a:t>
            </a:r>
            <a:endParaRPr lang="ru-RU" sz="1200" dirty="0" smtClean="0"/>
          </a:p>
          <a:p>
            <a:pPr>
              <a:buSzPct val="45000"/>
            </a:pPr>
            <a:r>
              <a:rPr lang="en-US" sz="1200" b="1" dirty="0" smtClean="0"/>
              <a:t>- </a:t>
            </a:r>
            <a:r>
              <a:rPr lang="ru-RU" sz="1200" b="1" dirty="0" smtClean="0"/>
              <a:t>Electronics and automation:</a:t>
            </a:r>
            <a:r>
              <a:rPr lang="ru-RU" sz="1200" dirty="0" smtClean="0"/>
              <a:t> </a:t>
            </a:r>
            <a:r>
              <a:rPr lang="ru-RU" sz="1200" dirty="0" err="1" smtClean="0"/>
              <a:t>basic</a:t>
            </a:r>
            <a:r>
              <a:rPr lang="ru-RU" sz="1200" dirty="0" smtClean="0"/>
              <a:t> </a:t>
            </a:r>
            <a:r>
              <a:rPr lang="ru-RU" sz="1200" dirty="0" err="1" smtClean="0"/>
              <a:t>electronics</a:t>
            </a:r>
            <a:r>
              <a:rPr lang="ru-RU" sz="1200" dirty="0" smtClean="0"/>
              <a:t>, </a:t>
            </a:r>
            <a:r>
              <a:rPr lang="ru-RU" sz="1200" dirty="0" err="1" smtClean="0"/>
              <a:t>industrial</a:t>
            </a:r>
            <a:r>
              <a:rPr lang="ru-RU" sz="1200" dirty="0" smtClean="0"/>
              <a:t> PLC and SCADA </a:t>
            </a:r>
            <a:r>
              <a:rPr lang="ru-RU" sz="1200" dirty="0" err="1" smtClean="0"/>
              <a:t>systems</a:t>
            </a:r>
            <a:r>
              <a:rPr lang="ru-RU" sz="1200" dirty="0" smtClean="0"/>
              <a:t>, , </a:t>
            </a:r>
            <a:r>
              <a:rPr lang="ru-RU" sz="1200" dirty="0" err="1" smtClean="0"/>
              <a:t>LabView</a:t>
            </a:r>
            <a:r>
              <a:rPr lang="ru-RU" sz="1200" dirty="0" smtClean="0"/>
              <a:t> </a:t>
            </a:r>
            <a:r>
              <a:rPr lang="ru-RU" sz="1200" dirty="0" err="1" smtClean="0"/>
              <a:t>software</a:t>
            </a:r>
            <a:r>
              <a:rPr lang="ru-RU" sz="1200" dirty="0" smtClean="0"/>
              <a:t>, </a:t>
            </a:r>
            <a:r>
              <a:rPr lang="ru-RU" sz="1200" dirty="0" err="1" smtClean="0"/>
              <a:t>design</a:t>
            </a:r>
            <a:r>
              <a:rPr lang="ru-RU" sz="1200" dirty="0" smtClean="0"/>
              <a:t> of </a:t>
            </a:r>
            <a:r>
              <a:rPr lang="ru-RU" sz="1200" dirty="0" err="1" smtClean="0"/>
              <a:t>simple</a:t>
            </a:r>
            <a:r>
              <a:rPr lang="ru-RU" sz="1200" dirty="0" smtClean="0"/>
              <a:t> DAQ </a:t>
            </a:r>
            <a:r>
              <a:rPr lang="ru-RU" sz="1200" dirty="0" err="1" smtClean="0"/>
              <a:t>system</a:t>
            </a:r>
            <a:endParaRPr lang="ru-RU" sz="12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1B2E7-E870-41C3-BAD7-0A46B89659CB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1B2E7-E870-41C3-BAD7-0A46B89659CB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dirty="0" smtClean="0">
                <a:solidFill>
                  <a:srgbClr val="3333FF"/>
                </a:solidFill>
              </a:rPr>
              <a:t>Series of advanced laboratory works in physics and engineering:</a:t>
            </a:r>
            <a:endParaRPr lang="en-US" sz="1200" dirty="0" smtClean="0">
              <a:solidFill>
                <a:srgbClr val="3333FF"/>
              </a:solidFill>
            </a:endParaRPr>
          </a:p>
          <a:p>
            <a:endParaRPr lang="ru-RU" sz="1200" dirty="0" smtClean="0"/>
          </a:p>
          <a:p>
            <a:pPr>
              <a:buSzPct val="45000"/>
            </a:pPr>
            <a:r>
              <a:rPr lang="en-US" sz="1200" b="1" dirty="0" smtClean="0"/>
              <a:t>- </a:t>
            </a:r>
            <a:r>
              <a:rPr lang="ru-RU" sz="1200" b="1" dirty="0" smtClean="0"/>
              <a:t>Basics of nuclear physics:</a:t>
            </a:r>
            <a:r>
              <a:rPr lang="ru-RU" sz="1200" dirty="0" smtClean="0"/>
              <a:t> α,β,γ particles, spectra, interaction with matter</a:t>
            </a:r>
          </a:p>
          <a:p>
            <a:pPr>
              <a:buSzPct val="45000"/>
            </a:pPr>
            <a:r>
              <a:rPr lang="en-US" sz="1200" b="1" dirty="0" smtClean="0"/>
              <a:t>- </a:t>
            </a:r>
            <a:r>
              <a:rPr lang="ru-RU" sz="1200" b="1" dirty="0" smtClean="0"/>
              <a:t>Radiation protection and safety</a:t>
            </a:r>
            <a:endParaRPr lang="ru-RU" sz="1200" dirty="0" smtClean="0"/>
          </a:p>
          <a:p>
            <a:pPr>
              <a:buSzPct val="45000"/>
            </a:pPr>
            <a:r>
              <a:rPr lang="en-US" sz="1200" b="1" dirty="0" smtClean="0"/>
              <a:t>- </a:t>
            </a:r>
            <a:r>
              <a:rPr lang="ru-RU" sz="1200" b="1" dirty="0" smtClean="0"/>
              <a:t>Particle detectors:</a:t>
            </a:r>
            <a:r>
              <a:rPr lang="ru-RU" sz="1200" dirty="0" smtClean="0"/>
              <a:t> scintillation counters and spectrometers, Micromegas chambers, Timepix pixel detectors and more</a:t>
            </a:r>
          </a:p>
          <a:p>
            <a:pPr>
              <a:buSzPct val="45000"/>
            </a:pPr>
            <a:r>
              <a:rPr lang="en-US" sz="1200" b="1" dirty="0" smtClean="0"/>
              <a:t>- </a:t>
            </a:r>
            <a:r>
              <a:rPr lang="ru-RU" sz="1200" b="1" dirty="0" smtClean="0"/>
              <a:t>Vacuum technology:</a:t>
            </a:r>
            <a:r>
              <a:rPr lang="ru-RU" sz="1200" dirty="0" smtClean="0"/>
              <a:t> vacuum pumps, pressure measurement, leak finding</a:t>
            </a:r>
          </a:p>
          <a:p>
            <a:pPr>
              <a:buSzPct val="45000"/>
            </a:pPr>
            <a:r>
              <a:rPr lang="en-US" sz="1200" b="1" dirty="0" smtClean="0"/>
              <a:t>- </a:t>
            </a:r>
            <a:r>
              <a:rPr lang="ru-RU" sz="1200" b="1" dirty="0" smtClean="0"/>
              <a:t>RF technology:</a:t>
            </a:r>
            <a:r>
              <a:rPr lang="ru-RU" sz="1200" dirty="0" smtClean="0"/>
              <a:t> microwave measurements, waveguides, EM field measurement in the accelerator section</a:t>
            </a:r>
          </a:p>
          <a:p>
            <a:pPr>
              <a:buSzPct val="45000"/>
            </a:pPr>
            <a:r>
              <a:rPr lang="en-US" sz="1200" b="1" dirty="0" smtClean="0"/>
              <a:t>- </a:t>
            </a:r>
            <a:r>
              <a:rPr lang="ru-RU" sz="1200" b="1" dirty="0" smtClean="0"/>
              <a:t>Magnets:</a:t>
            </a:r>
            <a:r>
              <a:rPr lang="ru-RU" sz="1200" dirty="0" smtClean="0"/>
              <a:t> power supply of dipole magnets, survey of the magnetic field</a:t>
            </a:r>
          </a:p>
          <a:p>
            <a:pPr>
              <a:buSzPct val="45000"/>
            </a:pPr>
            <a:r>
              <a:rPr lang="en-US" sz="1200" b="1" dirty="0" smtClean="0"/>
              <a:t>- </a:t>
            </a:r>
            <a:r>
              <a:rPr lang="ru-RU" sz="1200" b="1" dirty="0" smtClean="0"/>
              <a:t>Electronics and automation:</a:t>
            </a:r>
            <a:r>
              <a:rPr lang="ru-RU" sz="1200" dirty="0" smtClean="0"/>
              <a:t> basic electronics, industrial PLC and SCADA systems, , LabView software, design of simple DAQ system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1B2E7-E870-41C3-BAD7-0A46B89659CB}" type="slidenum">
              <a:rPr lang="ru-RU" smtClean="0"/>
              <a:pPr/>
              <a:t>31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1B2E7-E870-41C3-BAD7-0A46B89659CB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72083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1B2E7-E870-41C3-BAD7-0A46B89659CB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67679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1B2E7-E870-41C3-BAD7-0A46B89659CB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1B2E7-E870-41C3-BAD7-0A46B89659CB}" type="slidenum">
              <a:rPr lang="ru-RU" smtClean="0"/>
              <a:pPr/>
              <a:t>5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1B2E7-E870-41C3-BAD7-0A46B89659CB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1360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B5C92-B230-4595-B15D-6A9DED80A3A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924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Сравнивая базу УНЦ с открытым справочником персонала мы наблюдаем положительную тенденцию увеличения числа молодых сотрудников Института, которые начали свою трудовую биографию в ОИЯИ с подготовки своих квалификационных работ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1B2E7-E870-41C3-BAD7-0A46B89659CB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3834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1B2E7-E870-41C3-BAD7-0A46B89659CB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4570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1B2E7-E870-41C3-BAD7-0A46B89659CB}" type="slidenum">
              <a:rPr lang="ru-RU" smtClean="0"/>
              <a:pPr/>
              <a:t>10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91C9F-3A8E-4394-940C-D26E71C43C43}" type="datetimeFigureOut">
              <a:rPr lang="ru-RU" smtClean="0"/>
              <a:pPr/>
              <a:t>18.01.17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30363-86C4-4A03-B75E-93D64F5672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91C9F-3A8E-4394-940C-D26E71C43C43}" type="datetimeFigureOut">
              <a:rPr lang="ru-RU" smtClean="0"/>
              <a:pPr/>
              <a:t>18.01.17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30363-86C4-4A03-B75E-93D64F5672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91C9F-3A8E-4394-940C-D26E71C43C43}" type="datetimeFigureOut">
              <a:rPr lang="ru-RU" smtClean="0"/>
              <a:pPr/>
              <a:t>18.01.17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30363-86C4-4A03-B75E-93D64F5672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91C9F-3A8E-4394-940C-D26E71C43C43}" type="datetimeFigureOut">
              <a:rPr lang="ru-RU" smtClean="0"/>
              <a:pPr/>
              <a:t>18.01.17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30363-86C4-4A03-B75E-93D64F5672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91C9F-3A8E-4394-940C-D26E71C43C43}" type="datetimeFigureOut">
              <a:rPr lang="ru-RU" smtClean="0"/>
              <a:pPr/>
              <a:t>18.01.17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30363-86C4-4A03-B75E-93D64F5672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91C9F-3A8E-4394-940C-D26E71C43C43}" type="datetimeFigureOut">
              <a:rPr lang="ru-RU" smtClean="0"/>
              <a:pPr/>
              <a:t>18.01.17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30363-86C4-4A03-B75E-93D64F5672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91C9F-3A8E-4394-940C-D26E71C43C43}" type="datetimeFigureOut">
              <a:rPr lang="ru-RU" smtClean="0"/>
              <a:pPr/>
              <a:t>18.01.17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30363-86C4-4A03-B75E-93D64F5672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91C9F-3A8E-4394-940C-D26E71C43C43}" type="datetimeFigureOut">
              <a:rPr lang="ru-RU" smtClean="0"/>
              <a:pPr/>
              <a:t>18.01.17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30363-86C4-4A03-B75E-93D64F5672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91C9F-3A8E-4394-940C-D26E71C43C43}" type="datetimeFigureOut">
              <a:rPr lang="ru-RU" smtClean="0"/>
              <a:pPr/>
              <a:t>18.01.17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30363-86C4-4A03-B75E-93D64F5672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91C9F-3A8E-4394-940C-D26E71C43C43}" type="datetimeFigureOut">
              <a:rPr lang="ru-RU" smtClean="0"/>
              <a:pPr/>
              <a:t>18.01.17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30363-86C4-4A03-B75E-93D64F5672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91C9F-3A8E-4394-940C-D26E71C43C43}" type="datetimeFigureOut">
              <a:rPr lang="ru-RU" smtClean="0"/>
              <a:pPr/>
              <a:t>18.01.17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30363-86C4-4A03-B75E-93D64F5672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91C9F-3A8E-4394-940C-D26E71C43C43}" type="datetimeFigureOut">
              <a:rPr lang="ru-RU" smtClean="0"/>
              <a:pPr/>
              <a:t>18.01.17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30363-86C4-4A03-B75E-93D64F5672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gif"/><Relationship Id="rId20" Type="http://schemas.openxmlformats.org/officeDocument/2006/relationships/image" Target="../media/image46.png"/><Relationship Id="rId21" Type="http://schemas.openxmlformats.org/officeDocument/2006/relationships/image" Target="../media/image47.png"/><Relationship Id="rId22" Type="http://schemas.openxmlformats.org/officeDocument/2006/relationships/image" Target="../media/image48.png"/><Relationship Id="rId10" Type="http://schemas.openxmlformats.org/officeDocument/2006/relationships/image" Target="../media/image18.gif"/><Relationship Id="rId11" Type="http://schemas.openxmlformats.org/officeDocument/2006/relationships/image" Target="../media/image39.gif"/><Relationship Id="rId12" Type="http://schemas.openxmlformats.org/officeDocument/2006/relationships/image" Target="../media/image40.gif"/><Relationship Id="rId13" Type="http://schemas.openxmlformats.org/officeDocument/2006/relationships/image" Target="../media/image41.png"/><Relationship Id="rId14" Type="http://schemas.openxmlformats.org/officeDocument/2006/relationships/image" Target="../media/image42.gif"/><Relationship Id="rId15" Type="http://schemas.openxmlformats.org/officeDocument/2006/relationships/image" Target="../media/image43.png"/><Relationship Id="rId16" Type="http://schemas.openxmlformats.org/officeDocument/2006/relationships/image" Target="../media/image44.png"/><Relationship Id="rId17" Type="http://schemas.openxmlformats.org/officeDocument/2006/relationships/image" Target="../media/image45.jpeg"/><Relationship Id="rId18" Type="http://schemas.openxmlformats.org/officeDocument/2006/relationships/image" Target="../media/image19.jpeg"/><Relationship Id="rId19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chart" Target="../charts/chart3.xml"/><Relationship Id="rId4" Type="http://schemas.openxmlformats.org/officeDocument/2006/relationships/image" Target="../media/image37.gif"/><Relationship Id="rId5" Type="http://schemas.openxmlformats.org/officeDocument/2006/relationships/image" Target="../media/image14.gif"/><Relationship Id="rId6" Type="http://schemas.openxmlformats.org/officeDocument/2006/relationships/image" Target="../media/image15.gif"/><Relationship Id="rId7" Type="http://schemas.openxmlformats.org/officeDocument/2006/relationships/image" Target="../media/image16.gif"/><Relationship Id="rId8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image" Target="../media/image37.gif"/><Relationship Id="rId5" Type="http://schemas.openxmlformats.org/officeDocument/2006/relationships/image" Target="../media/image15.gif"/><Relationship Id="rId6" Type="http://schemas.openxmlformats.org/officeDocument/2006/relationships/image" Target="../media/image16.gif"/><Relationship Id="rId7" Type="http://schemas.openxmlformats.org/officeDocument/2006/relationships/image" Target="../media/image17.gif"/><Relationship Id="rId8" Type="http://schemas.openxmlformats.org/officeDocument/2006/relationships/image" Target="../media/image38.gif"/><Relationship Id="rId9" Type="http://schemas.openxmlformats.org/officeDocument/2006/relationships/image" Target="../media/image40.gif"/><Relationship Id="rId10" Type="http://schemas.openxmlformats.org/officeDocument/2006/relationships/image" Target="../media/image42.gif"/><Relationship Id="rId11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image" Target="../media/image54.jpeg"/><Relationship Id="rId7" Type="http://schemas.openxmlformats.org/officeDocument/2006/relationships/image" Target="../media/image55.jpeg"/><Relationship Id="rId8" Type="http://schemas.openxmlformats.org/officeDocument/2006/relationships/image" Target="../media/image56.jpeg"/><Relationship Id="rId9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5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jpeg"/><Relationship Id="rId5" Type="http://schemas.openxmlformats.org/officeDocument/2006/relationships/image" Target="../media/image65.png"/><Relationship Id="rId6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5" Type="http://schemas.openxmlformats.org/officeDocument/2006/relationships/image" Target="../media/image69.jpeg"/><Relationship Id="rId6" Type="http://schemas.openxmlformats.org/officeDocument/2006/relationships/image" Target="../media/image70.jpeg"/><Relationship Id="rId7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5" Type="http://schemas.openxmlformats.org/officeDocument/2006/relationships/image" Target="../media/image79.jpeg"/><Relationship Id="rId6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5" Type="http://schemas.openxmlformats.org/officeDocument/2006/relationships/image" Target="../media/image83.jpeg"/><Relationship Id="rId6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86.jpeg"/><Relationship Id="rId5" Type="http://schemas.openxmlformats.org/officeDocument/2006/relationships/image" Target="../media/image87.jpeg"/><Relationship Id="rId6" Type="http://schemas.openxmlformats.org/officeDocument/2006/relationships/image" Target="../media/image88.jpeg"/><Relationship Id="rId7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tk-ig.mp4" TargetMode="External"/><Relationship Id="rId4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4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hyperlink" Target="mtk-ig.mp4" TargetMode="External"/><Relationship Id="rId1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hyperlink" Target="nica-ig.mp4" TargetMode="External"/><Relationship Id="rId4" Type="http://schemas.openxmlformats.org/officeDocument/2006/relationships/image" Target="../media/image94.png"/><Relationship Id="rId5" Type="http://schemas.openxmlformats.org/officeDocument/2006/relationships/hyperlink" Target="nt1000-ig.mp4" TargetMode="External"/><Relationship Id="rId6" Type="http://schemas.openxmlformats.org/officeDocument/2006/relationships/image" Target="../media/image95.png"/><Relationship Id="rId7" Type="http://schemas.openxmlformats.org/officeDocument/2006/relationships/hyperlink" Target="ibr-ig.mp4" TargetMode="External"/><Relationship Id="rId8" Type="http://schemas.openxmlformats.org/officeDocument/2006/relationships/image" Target="../media/image96.png"/><Relationship Id="rId9" Type="http://schemas.openxmlformats.org/officeDocument/2006/relationships/hyperlink" Target="u400-ig.mp4" TargetMode="External"/><Relationship Id="rId10" Type="http://schemas.openxmlformats.org/officeDocument/2006/relationships/image" Target="../media/image9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4" Type="http://schemas.openxmlformats.org/officeDocument/2006/relationships/image" Target="../media/image101.jpeg"/><Relationship Id="rId5" Type="http://schemas.openxmlformats.org/officeDocument/2006/relationships/image" Target="../media/image102.jpeg"/><Relationship Id="rId6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4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0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107.jp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1" Type="http://schemas.openxmlformats.org/officeDocument/2006/relationships/tags" Target="../tags/tag1.xml"/><Relationship Id="rId2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png"/><Relationship Id="rId12" Type="http://schemas.openxmlformats.org/officeDocument/2006/relationships/image" Target="../media/image23.gif"/><Relationship Id="rId13" Type="http://schemas.openxmlformats.org/officeDocument/2006/relationships/image" Target="../media/image24.gif"/><Relationship Id="rId14" Type="http://schemas.openxmlformats.org/officeDocument/2006/relationships/image" Target="../media/image25.gif"/><Relationship Id="rId15" Type="http://schemas.openxmlformats.org/officeDocument/2006/relationships/image" Target="../media/image26.png"/><Relationship Id="rId16" Type="http://schemas.openxmlformats.org/officeDocument/2006/relationships/image" Target="../media/image27.gif"/><Relationship Id="rId17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gif"/><Relationship Id="rId4" Type="http://schemas.openxmlformats.org/officeDocument/2006/relationships/image" Target="../media/image15.gif"/><Relationship Id="rId5" Type="http://schemas.openxmlformats.org/officeDocument/2006/relationships/image" Target="../media/image16.gif"/><Relationship Id="rId6" Type="http://schemas.openxmlformats.org/officeDocument/2006/relationships/image" Target="../media/image17.gif"/><Relationship Id="rId7" Type="http://schemas.openxmlformats.org/officeDocument/2006/relationships/image" Target="../media/image18.gif"/><Relationship Id="rId8" Type="http://schemas.openxmlformats.org/officeDocument/2006/relationships/image" Target="../media/image19.jpeg"/><Relationship Id="rId9" Type="http://schemas.openxmlformats.org/officeDocument/2006/relationships/image" Target="../media/image20.jpeg"/><Relationship Id="rId10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/>
        </p:nvSpPr>
        <p:spPr>
          <a:xfrm>
            <a:off x="-12250" y="0"/>
            <a:ext cx="9013405" cy="2051274"/>
          </a:xfrm>
          <a:prstGeom prst="rect">
            <a:avLst/>
          </a:prstGeom>
          <a:solidFill>
            <a:srgbClr val="83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831802" y="3717824"/>
            <a:ext cx="1216800" cy="1456978"/>
          </a:xfrm>
          <a:prstGeom prst="rect">
            <a:avLst/>
          </a:prstGeom>
          <a:solidFill>
            <a:srgbClr val="83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800367" y="2171348"/>
            <a:ext cx="1216800" cy="145697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155367" y="2167906"/>
            <a:ext cx="1216800" cy="1456978"/>
          </a:xfrm>
          <a:prstGeom prst="rect">
            <a:avLst/>
          </a:prstGeom>
          <a:solidFill>
            <a:srgbClr val="B3F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483399" y="3719152"/>
            <a:ext cx="1216800" cy="1456978"/>
          </a:xfrm>
          <a:prstGeom prst="rect">
            <a:avLst/>
          </a:prstGeom>
          <a:solidFill>
            <a:srgbClr val="83C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156954" y="5259804"/>
            <a:ext cx="1216800" cy="145697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786710" y="5252351"/>
            <a:ext cx="1216800" cy="1456978"/>
          </a:xfrm>
          <a:prstGeom prst="rect">
            <a:avLst/>
          </a:prstGeom>
          <a:solidFill>
            <a:srgbClr val="B3F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0" y="2167906"/>
            <a:ext cx="3680684" cy="4690094"/>
          </a:xfrm>
          <a:prstGeom prst="rect">
            <a:avLst/>
          </a:prstGeom>
          <a:solidFill>
            <a:srgbClr val="B3F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1"/>
              </a:solidFill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</a:endParaRPr>
          </a:p>
          <a:p>
            <a:pPr algn="ctr"/>
            <a:endParaRPr lang="ru-RU" sz="2400" b="1" dirty="0">
              <a:solidFill>
                <a:schemeClr val="tx1"/>
              </a:solidFill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</a:endParaRPr>
          </a:p>
          <a:p>
            <a:pPr algn="ctr"/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357158" y="5000636"/>
            <a:ext cx="3000396" cy="8985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1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uLnTx/>
              <a:uFillTx/>
              <a:latin typeface="Century Gothic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85720" y="500042"/>
            <a:ext cx="3286148" cy="11652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0" b="1" i="0" u="none" strike="noStrike" kern="1200" cap="none" spc="0" normalizeH="0" baseline="0" noProof="0" dirty="0" smtClean="0">
              <a:ln>
                <a:noFill/>
              </a:ln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entury Gothic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745861" y="704731"/>
            <a:ext cx="4429123" cy="8490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8CD200"/>
              </a:solidFill>
              <a:uLnTx/>
              <a:uFillTx/>
              <a:latin typeface="Century Gothic" pitchFamily="34" charset="0"/>
              <a:ea typeface="+mj-ea"/>
              <a:cs typeface="Arial" pitchFamily="34" charset="0"/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5143504" y="3166360"/>
            <a:ext cx="1285884" cy="439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006666"/>
                </a:solidFill>
                <a:latin typeface="Arial" pitchFamily="34" charset="0"/>
                <a:ea typeface="+mj-ea"/>
                <a:cs typeface="Arial" pitchFamily="34" charset="0"/>
              </a:rPr>
              <a:t>Outreach</a:t>
            </a:r>
            <a:br>
              <a:rPr lang="en-US" sz="1600" dirty="0" smtClean="0">
                <a:solidFill>
                  <a:srgbClr val="006666"/>
                </a:solidFill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rgbClr val="006666"/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activities</a:t>
            </a:r>
            <a:endParaRPr kumimoji="0" lang="ru-RU" sz="1200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7777418" y="5973546"/>
            <a:ext cx="1223738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600" dirty="0" smtClean="0">
                <a:solidFill>
                  <a:srgbClr val="006666"/>
                </a:solidFill>
                <a:latin typeface="Arial" pitchFamily="34" charset="0"/>
                <a:ea typeface="+mj-ea"/>
                <a:cs typeface="Arial" pitchFamily="34" charset="0"/>
              </a:rPr>
              <a:t>Modern</a:t>
            </a:r>
            <a:br>
              <a:rPr lang="en-US" sz="1600" dirty="0" smtClean="0">
                <a:solidFill>
                  <a:srgbClr val="006666"/>
                </a:solidFill>
                <a:latin typeface="Arial" pitchFamily="34" charset="0"/>
                <a:ea typeface="+mj-ea"/>
                <a:cs typeface="Arial" pitchFamily="34" charset="0"/>
              </a:rPr>
            </a:br>
            <a:r>
              <a:rPr lang="en-US" sz="1200" dirty="0" smtClean="0">
                <a:solidFill>
                  <a:srgbClr val="006666"/>
                </a:solidFill>
                <a:latin typeface="Arial" pitchFamily="34" charset="0"/>
                <a:ea typeface="+mj-ea"/>
                <a:cs typeface="Arial" pitchFamily="34" charset="0"/>
              </a:rPr>
              <a:t>educational</a:t>
            </a:r>
            <a:r>
              <a:rPr lang="en-US" sz="1600" dirty="0" smtClean="0">
                <a:solidFill>
                  <a:srgbClr val="006666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srgbClr val="006666"/>
                </a:solidFill>
                <a:latin typeface="Arial" pitchFamily="34" charset="0"/>
                <a:ea typeface="+mj-ea"/>
                <a:cs typeface="Arial" pitchFamily="34" charset="0"/>
              </a:rPr>
              <a:t>programmes</a:t>
            </a:r>
            <a:endParaRPr lang="ru-RU" sz="1200" dirty="0" smtClean="0">
              <a:solidFill>
                <a:srgbClr val="006666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7796468" y="3166360"/>
            <a:ext cx="1285884" cy="4699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Skill </a:t>
            </a:r>
            <a:r>
              <a:rPr kumimoji="0" lang="en-US" sz="12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improvement</a:t>
            </a:r>
            <a:endParaRPr kumimoji="0" lang="ru-RU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3797942" y="4691725"/>
            <a:ext cx="1285884" cy="4699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School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teachers</a:t>
            </a:r>
            <a:endParaRPr kumimoji="0" lang="ru-RU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6491534" y="4696707"/>
            <a:ext cx="1285884" cy="4699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Students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&amp; postgraduates</a:t>
            </a:r>
            <a:endParaRPr lang="ru-RU" sz="1200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5118337" y="6238194"/>
            <a:ext cx="1309697" cy="4699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Training</a:t>
            </a:r>
            <a: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br>
              <a:rPr kumimoji="0" lang="en-US" sz="160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of engineers</a:t>
            </a:r>
            <a:endParaRPr lang="ru-RU" sz="1200" dirty="0">
              <a:solidFill>
                <a:schemeClr val="bg1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357700" y="5161642"/>
            <a:ext cx="2928958" cy="15797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2000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Dr. Stanislav Pakuliak</a:t>
            </a:r>
          </a:p>
          <a:p>
            <a:pPr lvl="0">
              <a:spcBef>
                <a:spcPct val="0"/>
              </a:spcBef>
              <a:defRPr/>
            </a:pPr>
            <a:r>
              <a:rPr lang="en-US" sz="2000" b="1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UC Director</a:t>
            </a:r>
            <a:endParaRPr lang="ru-RU" sz="2000" b="1" dirty="0" smtClean="0">
              <a:solidFill>
                <a:srgbClr val="006666"/>
              </a:solidFill>
              <a:latin typeface="Century Gothic" pitchFamily="34" charset="0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00" b="1" dirty="0" smtClean="0">
              <a:solidFill>
                <a:srgbClr val="006666"/>
              </a:solidFill>
              <a:latin typeface="Century Gothic" pitchFamily="34" charset="0"/>
              <a:ea typeface="+mj-ea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solidFill>
                  <a:srgbClr val="006666"/>
                </a:solidFill>
                <a:latin typeface="Century Gothic" pitchFamily="34" charset="0"/>
                <a:ea typeface="+mj-ea"/>
                <a:cs typeface="Arial" pitchFamily="34" charset="0"/>
              </a:rPr>
              <a:t>E-mail: </a:t>
            </a:r>
            <a:r>
              <a:rPr lang="en-US" sz="1400" dirty="0" smtClean="0">
                <a:solidFill>
                  <a:srgbClr val="006666"/>
                </a:solidFill>
                <a:latin typeface="Century Gothic" pitchFamily="34" charset="0"/>
                <a:ea typeface="+mj-ea"/>
                <a:cs typeface="Arial" pitchFamily="34" charset="0"/>
              </a:rPr>
              <a:t>pakuliak@jinr.ru</a:t>
            </a:r>
          </a:p>
          <a:p>
            <a:pPr>
              <a:lnSpc>
                <a:spcPct val="90000"/>
              </a:lnSpc>
            </a:pPr>
            <a:endParaRPr lang="en-US" sz="1400" dirty="0" smtClean="0">
              <a:solidFill>
                <a:srgbClr val="006666"/>
              </a:solidFill>
              <a:latin typeface="Century Gothic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endParaRPr lang="en-US" sz="1400" dirty="0" smtClean="0">
              <a:solidFill>
                <a:srgbClr val="006666"/>
              </a:solidFill>
              <a:latin typeface="Century Gothic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400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1</a:t>
            </a:r>
            <a:r>
              <a:rPr lang="ru-RU" sz="1400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9.01.2017</a:t>
            </a:r>
            <a:endParaRPr kumimoji="0" lang="ru-RU" sz="1400" i="0" u="none" strike="noStrike" kern="1200" cap="none" spc="0" normalizeH="0" baseline="0" noProof="0" dirty="0" smtClean="0">
              <a:ln>
                <a:noFill/>
              </a:ln>
              <a:solidFill>
                <a:srgbClr val="006666"/>
              </a:solidFill>
              <a:uLnTx/>
              <a:uFillTx/>
              <a:latin typeface="Century Gothic" pitchFamily="34" charset="0"/>
              <a:ea typeface="+mj-ea"/>
              <a:cs typeface="Arial" pitchFamily="34" charset="0"/>
            </a:endParaRPr>
          </a:p>
        </p:txBody>
      </p:sp>
      <p:pic>
        <p:nvPicPr>
          <p:cNvPr id="1026" name="Picture 2" descr="C:\Documents and Settings\Admin\Мои документы\Презентации\Презентация для Минобр\Обложка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5549" y="3712464"/>
            <a:ext cx="1216447" cy="1458000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Мои документы\Презентации\Презентация для Минобр\Обложка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5184" y="2170326"/>
            <a:ext cx="1216948" cy="1458000"/>
          </a:xfrm>
          <a:prstGeom prst="rect">
            <a:avLst/>
          </a:prstGeom>
          <a:noFill/>
        </p:spPr>
      </p:pic>
      <p:pic>
        <p:nvPicPr>
          <p:cNvPr id="1029" name="Picture 5" descr="C:\Documents and Settings\Admin\Мои документы\Презентации\Презентация для Минобр\Обложка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04883" y="3720400"/>
            <a:ext cx="1217113" cy="1458000"/>
          </a:xfrm>
          <a:prstGeom prst="rect">
            <a:avLst/>
          </a:prstGeom>
          <a:noFill/>
        </p:spPr>
      </p:pic>
      <p:pic>
        <p:nvPicPr>
          <p:cNvPr id="1031" name="Picture 7" descr="C:\Documents and Settings\Admin\Мои документы\Презентации\Презентация для Минобр\Обложка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30572" y="2169403"/>
            <a:ext cx="1217505" cy="1458000"/>
          </a:xfrm>
          <a:prstGeom prst="rect">
            <a:avLst/>
          </a:prstGeom>
          <a:noFill/>
        </p:spPr>
      </p:pic>
      <p:sp>
        <p:nvSpPr>
          <p:cNvPr id="31" name="Заголовок 1"/>
          <p:cNvSpPr txBox="1">
            <a:spLocks/>
          </p:cNvSpPr>
          <p:nvPr/>
        </p:nvSpPr>
        <p:spPr>
          <a:xfrm>
            <a:off x="785786" y="4857760"/>
            <a:ext cx="2857520" cy="17145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endParaRPr lang="en-US" altLang="ja-JP" sz="1400" dirty="0" smtClean="0">
              <a:solidFill>
                <a:srgbClr val="006666"/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 l="9245" t="9007"/>
          <a:stretch>
            <a:fillRect/>
          </a:stretch>
        </p:blipFill>
        <p:spPr bwMode="auto">
          <a:xfrm>
            <a:off x="6491300" y="5261211"/>
            <a:ext cx="1214400" cy="14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30640" y="5266647"/>
            <a:ext cx="1198563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Заголовок 1"/>
          <p:cNvSpPr txBox="1">
            <a:spLocks/>
          </p:cNvSpPr>
          <p:nvPr/>
        </p:nvSpPr>
        <p:spPr>
          <a:xfrm>
            <a:off x="2699792" y="404663"/>
            <a:ext cx="6446872" cy="15734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50" b="1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  <a:t>PROGRESS </a:t>
            </a:r>
            <a:r>
              <a:rPr lang="en-US" sz="265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  <a:t> REPORT  ON  THE  </a:t>
            </a:r>
            <a:r>
              <a:rPr lang="en-US" sz="2650" b="1" dirty="0">
                <a:solidFill>
                  <a:schemeClr val="bg1"/>
                </a:solidFill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  <a:t>THEME</a:t>
            </a:r>
          </a:p>
          <a:p>
            <a:pPr>
              <a:spcBef>
                <a:spcPct val="0"/>
              </a:spcBef>
              <a:defRPr/>
            </a:pPr>
            <a:r>
              <a:rPr lang="en-US" sz="300" b="1" dirty="0" smtClean="0">
                <a:solidFill>
                  <a:srgbClr val="8CD200"/>
                </a:solidFill>
                <a:latin typeface="Century Gothic" pitchFamily="34" charset="0"/>
                <a:ea typeface="+mj-ea"/>
                <a:cs typeface="Arial" pitchFamily="34" charset="0"/>
              </a:rPr>
              <a:t> </a:t>
            </a:r>
          </a:p>
          <a:p>
            <a:pPr>
              <a:spcBef>
                <a:spcPct val="0"/>
              </a:spcBef>
              <a:defRPr/>
            </a:pPr>
            <a:r>
              <a:rPr lang="en-US" sz="2250" dirty="0">
                <a:solidFill>
                  <a:srgbClr val="006666"/>
                </a:solidFill>
                <a:latin typeface="Century Gothic" pitchFamily="34" charset="0"/>
                <a:ea typeface="+mj-ea"/>
                <a:cs typeface="Arial" pitchFamily="34" charset="0"/>
              </a:rPr>
              <a:t>Organisation, Support and Development </a:t>
            </a:r>
            <a:br>
              <a:rPr lang="en-US" sz="2250" dirty="0">
                <a:solidFill>
                  <a:srgbClr val="006666"/>
                </a:solidFill>
                <a:latin typeface="Century Gothic" pitchFamily="34" charset="0"/>
                <a:ea typeface="+mj-ea"/>
                <a:cs typeface="Arial" pitchFamily="34" charset="0"/>
              </a:rPr>
            </a:br>
            <a:r>
              <a:rPr lang="en-US" sz="2250" dirty="0">
                <a:solidFill>
                  <a:srgbClr val="006666"/>
                </a:solidFill>
                <a:latin typeface="Century Gothic" pitchFamily="34" charset="0"/>
                <a:ea typeface="+mj-ea"/>
                <a:cs typeface="Arial" pitchFamily="34" charset="0"/>
              </a:rPr>
              <a:t>of the JINR Educational Programme</a:t>
            </a:r>
            <a:endParaRPr lang="ru-RU" sz="2250" dirty="0">
              <a:solidFill>
                <a:srgbClr val="006666"/>
              </a:solidFill>
              <a:latin typeface="Century Gothic" pitchFamily="34" charset="0"/>
              <a:ea typeface="+mj-ea"/>
              <a:cs typeface="Arial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58" y="593180"/>
            <a:ext cx="2197888" cy="1100720"/>
          </a:xfrm>
          <a:prstGeom prst="rect">
            <a:avLst/>
          </a:prstGeom>
          <a:effectLst>
            <a:outerShdw blurRad="101600" dist="25400" dir="12360000" sx="102000" sy="102000" algn="ctr" rotWithShape="0">
              <a:schemeClr val="bg1"/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5099970"/>
            <a:ext cx="3714744" cy="642942"/>
          </a:xfrm>
          <a:prstGeom prst="rect">
            <a:avLst/>
          </a:prstGeom>
          <a:solidFill>
            <a:srgbClr val="B3F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3714744" cy="3132000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5867517"/>
            <a:ext cx="9144000" cy="993758"/>
          </a:xfrm>
          <a:prstGeom prst="rect">
            <a:avLst/>
          </a:prstGeom>
          <a:solidFill>
            <a:srgbClr val="8C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pic>
        <p:nvPicPr>
          <p:cNvPr id="26632" name="Picture 8" descr="C:\Documents and Settings\Admin\Мои документы\фото для сайта УНЦ\Презентация для Минобр\ЛСП_Лейла_мал.jpg"/>
          <p:cNvPicPr>
            <a:picLocks noChangeAspect="1" noChangeArrowheads="1"/>
          </p:cNvPicPr>
          <p:nvPr/>
        </p:nvPicPr>
        <p:blipFill>
          <a:blip r:embed="rId3"/>
          <a:srcRect r="787" b="2625"/>
          <a:stretch>
            <a:fillRect/>
          </a:stretch>
        </p:blipFill>
        <p:spPr bwMode="auto">
          <a:xfrm>
            <a:off x="3840744" y="-2906"/>
            <a:ext cx="5315609" cy="3130297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0" y="142852"/>
            <a:ext cx="6286544" cy="642942"/>
          </a:xfrm>
          <a:prstGeom prst="rect">
            <a:avLst/>
          </a:prstGeom>
          <a:solidFill>
            <a:srgbClr val="8C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70340" y="252318"/>
            <a:ext cx="54418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/>
            <a:r>
              <a:rPr lang="en-US" sz="2800" dirty="0" smtClean="0">
                <a:solidFill>
                  <a:schemeClr val="bg1"/>
                </a:solidFill>
                <a:latin typeface="Century Gothic" pitchFamily="34" charset="0"/>
              </a:rPr>
              <a:t>Summer student programme</a:t>
            </a:r>
            <a:endParaRPr lang="ru-RU" sz="28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6633" name="Picture 9" descr="C:\Documents and Settings\Admin\Мои документы\фото для сайта УНЦ\Презентация для Минобр\ЛСП_руслан.jpg"/>
          <p:cNvPicPr>
            <a:picLocks noChangeAspect="1" noChangeArrowheads="1"/>
          </p:cNvPicPr>
          <p:nvPr/>
        </p:nvPicPr>
        <p:blipFill>
          <a:blip r:embed="rId4" cstate="print"/>
          <a:srcRect r="4613" b="15349"/>
          <a:stretch>
            <a:fillRect/>
          </a:stretch>
        </p:blipFill>
        <p:spPr bwMode="auto">
          <a:xfrm flipH="1">
            <a:off x="3857602" y="3286123"/>
            <a:ext cx="5286398" cy="2453649"/>
          </a:xfrm>
          <a:prstGeom prst="rect">
            <a:avLst/>
          </a:prstGeom>
          <a:noFill/>
        </p:spPr>
      </p:pic>
      <p:pic>
        <p:nvPicPr>
          <p:cNvPr id="26634" name="Picture 10" descr="C:\Documents and Settings\Admin\Мои документы\фото для сайта УНЦ\Презентация для Минобр\ЛСП_мал.jpg"/>
          <p:cNvPicPr>
            <a:picLocks noChangeAspect="1" noChangeArrowheads="1"/>
          </p:cNvPicPr>
          <p:nvPr/>
        </p:nvPicPr>
        <p:blipFill>
          <a:blip r:embed="rId5" cstate="print"/>
          <a:srcRect b="13025"/>
          <a:stretch>
            <a:fillRect/>
          </a:stretch>
        </p:blipFill>
        <p:spPr bwMode="auto">
          <a:xfrm>
            <a:off x="0" y="3286124"/>
            <a:ext cx="3709529" cy="1704691"/>
          </a:xfrm>
          <a:prstGeom prst="rect">
            <a:avLst/>
          </a:prstGeom>
          <a:noFill/>
        </p:spPr>
      </p:pic>
      <p:sp>
        <p:nvSpPr>
          <p:cNvPr id="23" name="Объект 2"/>
          <p:cNvSpPr txBox="1">
            <a:spLocks/>
          </p:cNvSpPr>
          <p:nvPr/>
        </p:nvSpPr>
        <p:spPr>
          <a:xfrm>
            <a:off x="571472" y="874965"/>
            <a:ext cx="3143272" cy="21968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None/>
            </a:pPr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Started in </a:t>
            </a:r>
            <a:r>
              <a:rPr lang="en-US" sz="18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2014</a:t>
            </a:r>
            <a:endParaRPr lang="ru-RU" sz="1800" b="1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None/>
            </a:pPr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Total number </a:t>
            </a:r>
            <a:br>
              <a:rPr lang="en-US" sz="18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of participants – </a:t>
            </a:r>
            <a:r>
              <a:rPr lang="en-US" sz="1800" b="1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80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None/>
            </a:pPr>
            <a:r>
              <a:rPr lang="en-US" sz="8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 </a:t>
            </a:r>
            <a:endParaRPr lang="ru-RU" sz="80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  <a:p>
            <a:pPr marL="174625" indent="-174625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en-US" sz="16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Competitive selection</a:t>
            </a:r>
          </a:p>
          <a:p>
            <a:pPr marL="174625" indent="-174625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en-US" sz="16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Longer term (6-8 weeks)</a:t>
            </a:r>
          </a:p>
          <a:p>
            <a:pPr marL="174625" indent="-174625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</a:pPr>
            <a:r>
              <a:rPr lang="en-US" sz="16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Advanced level of projects</a:t>
            </a:r>
            <a:endParaRPr lang="ru-RU" sz="160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467544" y="5228332"/>
            <a:ext cx="8390736" cy="14868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None/>
            </a:pPr>
            <a:r>
              <a:rPr lang="en-US" sz="2000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students.jinr.ru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None/>
            </a:pPr>
            <a:endParaRPr lang="en-US" sz="1600" dirty="0" smtClean="0">
              <a:solidFill>
                <a:srgbClr val="006666"/>
              </a:solidFill>
              <a:latin typeface="Century Gothic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None/>
            </a:pPr>
            <a:endParaRPr lang="en-US" sz="1200" dirty="0" smtClean="0">
              <a:solidFill>
                <a:srgbClr val="006666"/>
              </a:solidFill>
              <a:latin typeface="Century Gothic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None/>
            </a:pPr>
            <a:r>
              <a:rPr lang="en-US" sz="2000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Application procedure for the JINR SSP-2017 starts on January, </a:t>
            </a:r>
            <a:r>
              <a:rPr lang="ru-RU" sz="2000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23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None/>
            </a:pPr>
            <a:endParaRPr lang="ru-RU" sz="1600" dirty="0" smtClean="0">
              <a:solidFill>
                <a:srgbClr val="006666"/>
              </a:solidFill>
              <a:latin typeface="Century Gothic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1"/>
          <p:cNvSpPr txBox="1"/>
          <p:nvPr/>
        </p:nvSpPr>
        <p:spPr>
          <a:xfrm>
            <a:off x="0" y="5931120"/>
            <a:ext cx="9144002" cy="912911"/>
          </a:xfrm>
          <a:prstGeom prst="rect">
            <a:avLst/>
          </a:prstGeom>
          <a:solidFill>
            <a:srgbClr val="006666"/>
          </a:solidFill>
          <a:effectLst>
            <a:outerShdw blurRad="304800" dist="114300" dir="6120000" sx="94000" sy="94000" algn="ctr" rotWithShape="0">
              <a:srgbClr val="000000">
                <a:alpha val="60000"/>
              </a:srgbClr>
            </a:outerShdw>
          </a:effectLst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00" b="1" dirty="0" smtClean="0">
              <a:solidFill>
                <a:srgbClr val="0151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128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30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0" y="-27383"/>
            <a:ext cx="9144000" cy="5832647"/>
          </a:xfrm>
          <a:prstGeom prst="rect">
            <a:avLst/>
          </a:prstGeom>
          <a:solidFill>
            <a:srgbClr val="B3F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13371623"/>
              </p:ext>
            </p:extLst>
          </p:nvPr>
        </p:nvGraphicFramePr>
        <p:xfrm>
          <a:off x="481171" y="943349"/>
          <a:ext cx="8143932" cy="49470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" name="Группа 22"/>
          <p:cNvGrpSpPr/>
          <p:nvPr/>
        </p:nvGrpSpPr>
        <p:grpSpPr>
          <a:xfrm>
            <a:off x="1001417" y="4551113"/>
            <a:ext cx="7407327" cy="184191"/>
            <a:chOff x="1000100" y="5323472"/>
            <a:chExt cx="7407327" cy="184191"/>
          </a:xfrm>
        </p:grpSpPr>
        <p:pic>
          <p:nvPicPr>
            <p:cNvPr id="6" name="Picture 1" descr="C:\Documents and Settings\Admin\Мои документы\Летняя студенческая программа\2015\Постер ЛСП-15\south_africa_flag.gif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83934" y="5323472"/>
              <a:ext cx="288000" cy="18000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7" name="Picture 2" descr="C:\Documents and Settings\Admin\Мои документы\Летняя студенческая программа\2015\Постер ЛСП-15\armenia_flag.gif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927206" y="5323472"/>
              <a:ext cx="288000" cy="18000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8" name="Picture 3" descr="C:\Documents and Settings\Admin\Мои документы\Летняя студенческая программа\2015\Постер ЛСП-15\belarus_flag.gif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785918" y="5323877"/>
              <a:ext cx="288000" cy="18000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0" name="Picture 5" descr="C:\Documents and Settings\Admin\Мои документы\Летняя студенческая программа\2015\Постер ЛСП-15\cuba_flag.gif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994014" y="5324488"/>
              <a:ext cx="288000" cy="18000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1" name="Picture 6" descr="C:\Documents and Settings\Admin\Мои документы\Летняя студенческая программа\2015\Постер ЛСП-15\russia_flag.gif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000100" y="5327052"/>
              <a:ext cx="288000" cy="18000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2" name="Picture 7" descr="C:\Documents and Settings\Admin\Мои документы\Летняя студенческая программа\2015\Постер ЛСП-15\romania_flag.gif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957765" y="5326647"/>
              <a:ext cx="288000" cy="18000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3" name="Picture 8" descr="C:\Documents and Settings\Admin\Мои документы\Летняя студенческая программа\2015\Постер ЛСП-15\ukraine_flag.gif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587611" y="5327052"/>
              <a:ext cx="288000" cy="18000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4" name="Picture 9" descr="C:\Documents and Settings\Admin\Мои документы\Летняя студенческая программа\2015\Постер ЛСП-15\czech_republic_flag.gif"/>
            <p:cNvPicPr>
              <a:picLocks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119427" y="5327663"/>
              <a:ext cx="288000" cy="18000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5" name="Picture 10" descr="C:\Documents and Settings\Admin\Мои документы\Летняя студенческая программа\2015\Постер ЛСП-15\egypt_flag.gif"/>
            <p:cNvPicPr>
              <a:picLocks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401740" y="5324488"/>
              <a:ext cx="288000" cy="18000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6" name="Picture 11" descr="C:\Documents and Settings\Admin\Мои документы\Летняя студенческая программа\2015\Постер ЛСП-15\ge.png"/>
            <p:cNvPicPr>
              <a:picLocks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572000" y="5326647"/>
              <a:ext cx="288000" cy="18000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7" name="Picture 12"/>
            <p:cNvPicPr>
              <a:picLocks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159247" y="5326647"/>
              <a:ext cx="288000" cy="180000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</p:pic>
        <p:pic>
          <p:nvPicPr>
            <p:cNvPr id="1026" name="Picture 2" descr="C:\Documents and Settings\Admin\Мои документы\Slovakia.png"/>
            <p:cNvPicPr>
              <a:picLocks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5743583" y="5326076"/>
              <a:ext cx="288000" cy="18000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027" name="Picture 3" descr="C:\Documents and Settings\Admin\Мои документы\Tajikistana.png"/>
            <p:cNvPicPr>
              <a:picLocks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7324744" y="5327052"/>
              <a:ext cx="288000" cy="18000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028" name="Picture 4" descr="C:\Documents and Settings\Admin\Мои документы\Iran.jpg"/>
            <p:cNvPicPr>
              <a:picLocks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7719374" y="5327052"/>
              <a:ext cx="288000" cy="18000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029" name="Picture 5" descr="C:\Documents and Settings\Admin\Мои документы\Kazakhstan.jpg"/>
            <p:cNvPicPr>
              <a:picLocks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3341679" y="5323877"/>
              <a:ext cx="357190" cy="18000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030" name="Picture 6" descr="C:\Documents and Settings\Admin\Мои документы\Mongolia.jpg"/>
            <p:cNvPicPr>
              <a:picLocks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6542101" y="5323877"/>
              <a:ext cx="288000" cy="18000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031" name="Picture 7" descr="C:\Documents and Settings\Admin\Мои документы\Azerbaijan.png"/>
            <p:cNvPicPr>
              <a:picLocks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2193248" y="5324489"/>
              <a:ext cx="288000" cy="18000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032" name="Picture 8" descr="C:\Documents and Settings\Admin\Мои документы\India.png"/>
            <p:cNvPicPr>
              <a:picLocks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6143637" y="5324490"/>
              <a:ext cx="288000" cy="180000"/>
            </a:xfrm>
            <a:prstGeom prst="rect">
              <a:avLst/>
            </a:prstGeom>
            <a:noFill/>
            <a:ln w="0">
              <a:noFill/>
            </a:ln>
          </p:spPr>
        </p:pic>
        <p:pic>
          <p:nvPicPr>
            <p:cNvPr id="1033" name="Picture 9" descr="C:\Documents and Settings\Admin\Мои документы\Nigeria.png"/>
            <p:cNvPicPr>
              <a:picLocks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5357818" y="5324488"/>
              <a:ext cx="288000" cy="180000"/>
            </a:xfrm>
            <a:prstGeom prst="rect">
              <a:avLst/>
            </a:prstGeom>
            <a:noFill/>
            <a:ln w="0">
              <a:noFill/>
            </a:ln>
          </p:spPr>
        </p:pic>
      </p:grpSp>
      <p:sp>
        <p:nvSpPr>
          <p:cNvPr id="31" name="TextBox 1"/>
          <p:cNvSpPr txBox="1"/>
          <p:nvPr/>
        </p:nvSpPr>
        <p:spPr>
          <a:xfrm>
            <a:off x="6543418" y="2872312"/>
            <a:ext cx="1837381" cy="471620"/>
          </a:xfrm>
          <a:prstGeom prst="rect">
            <a:avLst/>
          </a:prstGeom>
          <a:solidFill>
            <a:srgbClr val="006666"/>
          </a:solidFill>
          <a:effectLst>
            <a:outerShdw blurRad="304800" dist="114300" dir="6120000" sx="94000" sy="94000" algn="ctr" rotWithShape="0">
              <a:srgbClr val="000000">
                <a:alpha val="60000"/>
              </a:srgbClr>
            </a:outerShdw>
          </a:effectLst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212</a:t>
            </a:r>
            <a:endParaRPr lang="en-US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0" y="173332"/>
            <a:ext cx="7825266" cy="642942"/>
          </a:xfrm>
          <a:prstGeom prst="rect">
            <a:avLst/>
          </a:prstGeom>
          <a:solidFill>
            <a:srgbClr val="8C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0339" y="252318"/>
            <a:ext cx="70259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/>
            <a:r>
              <a:rPr lang="en-US" sz="2800" dirty="0" smtClean="0">
                <a:solidFill>
                  <a:schemeClr val="bg1"/>
                </a:solidFill>
                <a:latin typeface="Century Gothic" pitchFamily="34" charset="0"/>
              </a:rPr>
              <a:t>Summer student programme. Statistics</a:t>
            </a:r>
          </a:p>
        </p:txBody>
      </p:sp>
      <p:sp>
        <p:nvSpPr>
          <p:cNvPr id="35" name="Содержимое 2"/>
          <p:cNvSpPr txBox="1">
            <a:spLocks/>
          </p:cNvSpPr>
          <p:nvPr/>
        </p:nvSpPr>
        <p:spPr>
          <a:xfrm>
            <a:off x="2141032" y="1205330"/>
            <a:ext cx="6474296" cy="446461"/>
          </a:xfrm>
          <a:prstGeom prst="rect">
            <a:avLst/>
          </a:prstGeom>
          <a:noFill/>
          <a:effectLst>
            <a:outerShdw blurRad="304800" dist="114300" dir="6120000" sx="94000" sy="94000" algn="ctr" rotWithShape="0">
              <a:srgbClr val="000000">
                <a:alpha val="60000"/>
              </a:srgbClr>
            </a:outerShdw>
          </a:effectLst>
        </p:spPr>
        <p:txBody>
          <a:bodyPr vert="horz" wrap="square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 smtClean="0">
                <a:solidFill>
                  <a:srgbClr val="015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applications received in 2016</a:t>
            </a:r>
            <a:endParaRPr lang="ru-RU" sz="2400" dirty="0">
              <a:solidFill>
                <a:srgbClr val="0151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241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/>
          <p:cNvSpPr/>
          <p:nvPr/>
        </p:nvSpPr>
        <p:spPr>
          <a:xfrm>
            <a:off x="-9239" y="-17606"/>
            <a:ext cx="9144000" cy="5832647"/>
          </a:xfrm>
          <a:prstGeom prst="rect">
            <a:avLst/>
          </a:prstGeom>
          <a:solidFill>
            <a:srgbClr val="B3F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-11719" y="284996"/>
            <a:ext cx="7825266" cy="642942"/>
          </a:xfrm>
          <a:prstGeom prst="rect">
            <a:avLst/>
          </a:prstGeom>
          <a:solidFill>
            <a:srgbClr val="8C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22739" y="404718"/>
            <a:ext cx="70259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/>
            <a:r>
              <a:rPr lang="en-US" sz="2800" dirty="0" smtClean="0">
                <a:solidFill>
                  <a:schemeClr val="bg1"/>
                </a:solidFill>
                <a:latin typeface="Century Gothic" pitchFamily="34" charset="0"/>
              </a:rPr>
              <a:t>Summer student programme. Statistics</a:t>
            </a: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789546975"/>
              </p:ext>
            </p:extLst>
          </p:nvPr>
        </p:nvGraphicFramePr>
        <p:xfrm>
          <a:off x="345110" y="486248"/>
          <a:ext cx="8143932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TextBox 1"/>
          <p:cNvSpPr txBox="1"/>
          <p:nvPr/>
        </p:nvSpPr>
        <p:spPr>
          <a:xfrm>
            <a:off x="0" y="5946084"/>
            <a:ext cx="9144002" cy="912911"/>
          </a:xfrm>
          <a:prstGeom prst="rect">
            <a:avLst/>
          </a:prstGeom>
          <a:solidFill>
            <a:srgbClr val="006666"/>
          </a:solidFill>
          <a:effectLst>
            <a:outerShdw blurRad="304800" dist="114300" dir="6120000" sx="94000" sy="94000" algn="ctr" rotWithShape="0">
              <a:srgbClr val="000000">
                <a:alpha val="60000"/>
              </a:srgbClr>
            </a:outerShdw>
          </a:effectLst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000" b="1" dirty="0" smtClean="0">
              <a:solidFill>
                <a:srgbClr val="0151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participants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1027449" y="4885397"/>
            <a:ext cx="7292296" cy="360000"/>
            <a:chOff x="1071538" y="6215082"/>
            <a:chExt cx="7292296" cy="360000"/>
          </a:xfrm>
        </p:grpSpPr>
        <p:pic>
          <p:nvPicPr>
            <p:cNvPr id="33" name="Picture 1" descr="C:\Documents and Settings\Admin\Мои документы\Летняя студенческая программа\2015\Постер ЛСП-15\south_africa_flag.gif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43834" y="6215082"/>
              <a:ext cx="720000" cy="360000"/>
            </a:xfrm>
            <a:prstGeom prst="rect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34" name="Picture 3" descr="C:\Documents and Settings\Admin\Мои документы\Летняя студенческая программа\2015\Постер ЛСП-15\belarus_flag.gif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00232" y="6215082"/>
              <a:ext cx="720000" cy="360000"/>
            </a:xfrm>
            <a:prstGeom prst="rect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35" name="Picture 5" descr="C:\Documents and Settings\Admin\Мои документы\Летняя студенческая программа\2015\Постер ЛСП-15\cuba_flag.gif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715008" y="6215082"/>
              <a:ext cx="720000" cy="360000"/>
            </a:xfrm>
            <a:prstGeom prst="rect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36" name="Picture 6" descr="C:\Documents and Settings\Admin\Мои документы\Летняя студенческая программа\2015\Постер ЛСП-15\russia_flag.gif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071538" y="6215082"/>
              <a:ext cx="720000" cy="360000"/>
            </a:xfrm>
            <a:prstGeom prst="rect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37" name="Picture 7" descr="C:\Documents and Settings\Admin\Мои документы\Летняя студенческая программа\2015\Постер ЛСП-15\romania_flag.gif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852000" y="6215082"/>
              <a:ext cx="720000" cy="360000"/>
            </a:xfrm>
            <a:prstGeom prst="rect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38" name="Picture 10" descr="C:\Documents and Settings\Admin\Мои документы\Летняя студенческая программа\2015\Постер ЛСП-15\egypt_flag.gif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4786314" y="6215082"/>
              <a:ext cx="720000" cy="360000"/>
            </a:xfrm>
            <a:prstGeom prst="rect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43" name="Picture 12"/>
            <p:cNvPicPr>
              <a:picLocks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928926" y="6215082"/>
              <a:ext cx="720000" cy="360000"/>
            </a:xfrm>
            <a:prstGeom prst="rect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ffectLst/>
          </p:spPr>
        </p:pic>
        <p:pic>
          <p:nvPicPr>
            <p:cNvPr id="44" name="Picture 5" descr="C:\Documents and Settings\Admin\Мои документы\Kazakhstan.jpg"/>
            <p:cNvPicPr>
              <a:picLocks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715140" y="6215082"/>
              <a:ext cx="720000" cy="360000"/>
            </a:xfrm>
            <a:prstGeom prst="rect">
              <a:avLst/>
            </a:prstGeom>
            <a:noFill/>
            <a:ln w="3175">
              <a:solidFill>
                <a:schemeClr val="tx1">
                  <a:lumMod val="50000"/>
                  <a:lumOff val="50000"/>
                </a:schemeClr>
              </a:solidFill>
            </a:ln>
          </p:spPr>
        </p:pic>
      </p:grpSp>
      <p:sp>
        <p:nvSpPr>
          <p:cNvPr id="42" name="TextBox 1"/>
          <p:cNvSpPr txBox="1"/>
          <p:nvPr/>
        </p:nvSpPr>
        <p:spPr>
          <a:xfrm>
            <a:off x="6671051" y="2872312"/>
            <a:ext cx="1709748" cy="471620"/>
          </a:xfrm>
          <a:prstGeom prst="rect">
            <a:avLst/>
          </a:prstGeom>
          <a:solidFill>
            <a:srgbClr val="006666"/>
          </a:solidFill>
          <a:effectLst>
            <a:outerShdw blurRad="304800" dist="114300" dir="6120000" sx="94000" sy="94000" algn="ctr" rotWithShape="0">
              <a:srgbClr val="000000">
                <a:alpha val="60000"/>
              </a:srgbClr>
            </a:outerShdw>
          </a:effectLst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39</a:t>
            </a:r>
          </a:p>
        </p:txBody>
      </p:sp>
      <p:sp>
        <p:nvSpPr>
          <p:cNvPr id="45" name="Содержимое 2"/>
          <p:cNvSpPr txBox="1">
            <a:spLocks/>
          </p:cNvSpPr>
          <p:nvPr/>
        </p:nvSpPr>
        <p:spPr>
          <a:xfrm>
            <a:off x="2141032" y="1205330"/>
            <a:ext cx="6474296" cy="446461"/>
          </a:xfrm>
          <a:prstGeom prst="rect">
            <a:avLst/>
          </a:prstGeom>
          <a:noFill/>
          <a:effectLst>
            <a:outerShdw blurRad="304800" dist="114300" dir="6120000" sx="94000" sy="94000" algn="ctr" rotWithShape="0">
              <a:srgbClr val="000000">
                <a:alpha val="60000"/>
              </a:srgbClr>
            </a:outerShdw>
          </a:effectLst>
        </p:spPr>
        <p:txBody>
          <a:bodyPr vert="horz" wrap="square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 smtClean="0">
                <a:solidFill>
                  <a:srgbClr val="015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 of JINR SSP participants in 2016</a:t>
            </a:r>
            <a:endParaRPr lang="ru-RU" sz="2400" dirty="0">
              <a:solidFill>
                <a:srgbClr val="0151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868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3688110" cy="3527486"/>
          </a:xfrm>
          <a:prstGeom prst="rect">
            <a:avLst/>
          </a:prstGeom>
          <a:solidFill>
            <a:srgbClr val="B3F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813463" y="-1"/>
            <a:ext cx="5330537" cy="3527487"/>
          </a:xfrm>
          <a:prstGeom prst="rect">
            <a:avLst/>
          </a:prstGeom>
          <a:solidFill>
            <a:srgbClr val="8C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-9324" y="169900"/>
            <a:ext cx="6653026" cy="901646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14348" y="190609"/>
            <a:ext cx="58579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International scientific schools </a:t>
            </a:r>
            <a:b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for physics teachers at JINR and</a:t>
            </a:r>
            <a:r>
              <a:rPr lang="ru-RU" sz="24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CERN</a:t>
            </a:r>
            <a:endParaRPr lang="ru-RU" sz="24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687714" y="1226454"/>
            <a:ext cx="3027030" cy="2287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400"/>
              </a:spcBef>
              <a:buClr>
                <a:srgbClr val="C00000"/>
              </a:buClr>
              <a:buNone/>
            </a:pPr>
            <a:r>
              <a:rPr lang="en-US" sz="2200" b="1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Basic components:</a:t>
            </a:r>
            <a:endParaRPr lang="ru-RU" sz="2200" b="1" dirty="0" smtClean="0">
              <a:solidFill>
                <a:srgbClr val="006666"/>
              </a:solidFill>
              <a:latin typeface="Century Gothic" pitchFamily="34" charset="0"/>
              <a:cs typeface="Arial" pitchFamily="34" charset="0"/>
            </a:endParaRPr>
          </a:p>
          <a:p>
            <a:pPr marL="0" indent="0" algn="just">
              <a:spcBef>
                <a:spcPts val="400"/>
              </a:spcBef>
              <a:buClr>
                <a:srgbClr val="C00000"/>
              </a:buClr>
              <a:buNone/>
            </a:pPr>
            <a:endParaRPr lang="ru-RU" sz="200" b="1" dirty="0" smtClean="0">
              <a:solidFill>
                <a:srgbClr val="006666"/>
              </a:solidFill>
              <a:latin typeface="Century Gothic" pitchFamily="34" charset="0"/>
              <a:cs typeface="Arial" pitchFamily="34" charset="0"/>
            </a:endParaRPr>
          </a:p>
          <a:p>
            <a:pPr marL="180975" indent="-180975">
              <a:spcBef>
                <a:spcPts val="400"/>
              </a:spcBef>
              <a:buClr>
                <a:srgbClr val="006666"/>
              </a:buClr>
              <a:tabLst>
                <a:tab pos="4032250" algn="l"/>
                <a:tab pos="4572000" algn="l"/>
                <a:tab pos="7710488" algn="l"/>
                <a:tab pos="8345488" algn="l"/>
              </a:tabLst>
            </a:pPr>
            <a:r>
              <a:rPr lang="en-US" altLang="en-US" sz="1400" dirty="0" smtClean="0">
                <a:solidFill>
                  <a:srgbClr val="006666"/>
                </a:solidFill>
                <a:latin typeface="Arial" pitchFamily="34" charset="0"/>
                <a:cs typeface="Arial" pitchFamily="34" charset="0"/>
              </a:rPr>
              <a:t>Visits to experimental facilities</a:t>
            </a:r>
            <a:r>
              <a:rPr lang="ru-RU" altLang="en-US" sz="1400" dirty="0" smtClean="0">
                <a:solidFill>
                  <a:srgbClr val="006666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180975" indent="-180975">
              <a:spcBef>
                <a:spcPts val="400"/>
              </a:spcBef>
              <a:buClr>
                <a:srgbClr val="006666"/>
              </a:buClr>
              <a:tabLst>
                <a:tab pos="4032250" algn="l"/>
                <a:tab pos="4572000" algn="l"/>
                <a:tab pos="7710488" algn="l"/>
                <a:tab pos="8345488" algn="l"/>
              </a:tabLst>
            </a:pPr>
            <a:r>
              <a:rPr lang="en-US" altLang="en-US" sz="1400" dirty="0" smtClean="0">
                <a:solidFill>
                  <a:srgbClr val="006666"/>
                </a:solidFill>
                <a:latin typeface="Arial" pitchFamily="34" charset="0"/>
                <a:cs typeface="Arial" pitchFamily="34" charset="0"/>
              </a:rPr>
              <a:t>Lectures</a:t>
            </a:r>
            <a:r>
              <a:rPr lang="ru-RU" altLang="en-US" sz="1400" dirty="0" smtClean="0">
                <a:solidFill>
                  <a:srgbClr val="006666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180975" indent="-180975">
              <a:spcBef>
                <a:spcPts val="400"/>
              </a:spcBef>
              <a:buClr>
                <a:srgbClr val="006666"/>
              </a:buClr>
              <a:tabLst>
                <a:tab pos="4032250" algn="l"/>
                <a:tab pos="4572000" algn="l"/>
                <a:tab pos="7710488" algn="l"/>
                <a:tab pos="8345488" algn="l"/>
              </a:tabLst>
            </a:pPr>
            <a:r>
              <a:rPr lang="en-US" altLang="en-US" sz="1400" dirty="0" smtClean="0">
                <a:solidFill>
                  <a:srgbClr val="006666"/>
                </a:solidFill>
                <a:latin typeface="Arial" pitchFamily="34" charset="0"/>
                <a:cs typeface="Arial" pitchFamily="34" charset="0"/>
              </a:rPr>
              <a:t>Hands-on activities</a:t>
            </a:r>
            <a:r>
              <a:rPr lang="ru-RU" altLang="en-US" sz="1400" dirty="0" smtClean="0">
                <a:solidFill>
                  <a:srgbClr val="006666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180975" indent="-180975">
              <a:spcBef>
                <a:spcPts val="400"/>
              </a:spcBef>
              <a:buClr>
                <a:srgbClr val="006666"/>
              </a:buClr>
              <a:tabLst>
                <a:tab pos="4032250" algn="l"/>
                <a:tab pos="4572000" algn="l"/>
                <a:tab pos="7710488" algn="l"/>
                <a:tab pos="8345488" algn="l"/>
              </a:tabLst>
            </a:pPr>
            <a:r>
              <a:rPr lang="en-US" altLang="en-US" sz="1400" dirty="0" smtClean="0">
                <a:solidFill>
                  <a:srgbClr val="006666"/>
                </a:solidFill>
                <a:latin typeface="Arial" pitchFamily="34" charset="0"/>
                <a:cs typeface="Arial" pitchFamily="34" charset="0"/>
              </a:rPr>
              <a:t>Meetings with research physicists</a:t>
            </a:r>
            <a:r>
              <a:rPr lang="ru-RU" altLang="en-US" sz="1400" dirty="0" smtClean="0">
                <a:solidFill>
                  <a:srgbClr val="006666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180975" indent="-180975">
              <a:spcBef>
                <a:spcPts val="400"/>
              </a:spcBef>
              <a:buClr>
                <a:srgbClr val="006666"/>
              </a:buClr>
              <a:tabLst>
                <a:tab pos="4032250" algn="l"/>
                <a:tab pos="4572000" algn="l"/>
                <a:tab pos="7710488" algn="l"/>
                <a:tab pos="8345488" algn="l"/>
              </a:tabLst>
            </a:pPr>
            <a:r>
              <a:rPr lang="en-US" altLang="en-US" sz="1400" dirty="0" smtClean="0">
                <a:solidFill>
                  <a:srgbClr val="006666"/>
                </a:solidFill>
                <a:latin typeface="Arial" pitchFamily="34" charset="0"/>
                <a:cs typeface="Arial" pitchFamily="34" charset="0"/>
              </a:rPr>
              <a:t>Communication with colleagues from different regions.</a:t>
            </a:r>
            <a:endParaRPr lang="ru-RU" altLang="en-US" sz="1400" dirty="0" smtClean="0">
              <a:solidFill>
                <a:srgbClr val="0066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3946814" y="1226454"/>
            <a:ext cx="4929222" cy="2005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buClr>
                <a:srgbClr val="C00000"/>
              </a:buClr>
              <a:tabLst>
                <a:tab pos="4032250" algn="l"/>
                <a:tab pos="4572000" algn="l"/>
                <a:tab pos="7710488" algn="l"/>
                <a:tab pos="8345488" algn="l"/>
              </a:tabLst>
            </a:pPr>
            <a:r>
              <a:rPr lang="en-US" sz="2200" b="1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What do we want to achieve?</a:t>
            </a:r>
            <a:endParaRPr lang="ru-RU" sz="2200" b="1" dirty="0" smtClean="0">
              <a:solidFill>
                <a:srgbClr val="006666"/>
              </a:solidFill>
              <a:latin typeface="Century Gothic" pitchFamily="34" charset="0"/>
              <a:cs typeface="Arial" pitchFamily="34" charset="0"/>
            </a:endParaRPr>
          </a:p>
          <a:p>
            <a:pPr algn="just">
              <a:buClr>
                <a:srgbClr val="C00000"/>
              </a:buClr>
              <a:tabLst>
                <a:tab pos="4032250" algn="l"/>
                <a:tab pos="4572000" algn="l"/>
                <a:tab pos="7710488" algn="l"/>
                <a:tab pos="8345488" algn="l"/>
              </a:tabLst>
            </a:pPr>
            <a:endParaRPr lang="ru-RU" sz="500" b="1" dirty="0" smtClean="0">
              <a:solidFill>
                <a:srgbClr val="006666"/>
              </a:solidFill>
              <a:latin typeface="Century Gothic" pitchFamily="34" charset="0"/>
              <a:cs typeface="Arial" pitchFamily="34" charset="0"/>
            </a:endParaRPr>
          </a:p>
          <a:p>
            <a:pPr marL="180975" indent="-180975">
              <a:spcBef>
                <a:spcPts val="400"/>
              </a:spcBef>
              <a:buClr>
                <a:srgbClr val="006666"/>
              </a:buClr>
              <a:buFont typeface="Arial" pitchFamily="34" charset="0"/>
              <a:buChar char="•"/>
              <a:tabLst>
                <a:tab pos="4032250" algn="l"/>
                <a:tab pos="4572000" algn="l"/>
                <a:tab pos="7710488" algn="l"/>
                <a:tab pos="8345488" algn="l"/>
              </a:tabLst>
            </a:pPr>
            <a:r>
              <a:rPr lang="en-GB" altLang="en-US" sz="1400" dirty="0" smtClean="0">
                <a:solidFill>
                  <a:srgbClr val="006666"/>
                </a:solidFill>
                <a:latin typeface="Arial" pitchFamily="34" charset="0"/>
                <a:cs typeface="Arial" pitchFamily="34" charset="0"/>
              </a:rPr>
              <a:t>Raise and maintain the interest of students in modern science.</a:t>
            </a:r>
            <a:endParaRPr lang="ru-RU" altLang="en-US" sz="1400" dirty="0" smtClean="0">
              <a:solidFill>
                <a:srgbClr val="006666"/>
              </a:solidFill>
              <a:latin typeface="Arial" pitchFamily="34" charset="0"/>
              <a:cs typeface="Arial" pitchFamily="34" charset="0"/>
            </a:endParaRPr>
          </a:p>
          <a:p>
            <a:pPr marL="180975" indent="-180975">
              <a:spcBef>
                <a:spcPts val="400"/>
              </a:spcBef>
              <a:buClr>
                <a:srgbClr val="006666"/>
              </a:buClr>
              <a:buFont typeface="Arial" pitchFamily="34" charset="0"/>
              <a:buChar char="•"/>
              <a:tabLst>
                <a:tab pos="4032250" algn="l"/>
                <a:tab pos="4572000" algn="l"/>
                <a:tab pos="7710488" algn="l"/>
                <a:tab pos="8345488" algn="l"/>
              </a:tabLst>
            </a:pPr>
            <a:r>
              <a:rPr lang="en-GB" altLang="en-US" sz="1400" dirty="0" smtClean="0">
                <a:solidFill>
                  <a:srgbClr val="006666"/>
                </a:solidFill>
                <a:latin typeface="Arial" pitchFamily="34" charset="0"/>
                <a:cs typeface="Arial" pitchFamily="34" charset="0"/>
              </a:rPr>
              <a:t>Motivate students to study science and engineering at universities</a:t>
            </a:r>
            <a:r>
              <a:rPr lang="en-US" altLang="en-US" sz="1400" dirty="0" smtClean="0">
                <a:solidFill>
                  <a:srgbClr val="006666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altLang="en-US" sz="1400" dirty="0" smtClean="0">
              <a:solidFill>
                <a:srgbClr val="006666"/>
              </a:solidFill>
              <a:latin typeface="Arial" pitchFamily="34" charset="0"/>
              <a:cs typeface="Arial" pitchFamily="34" charset="0"/>
            </a:endParaRPr>
          </a:p>
          <a:p>
            <a:pPr marL="180975" indent="-180975">
              <a:spcBef>
                <a:spcPts val="400"/>
              </a:spcBef>
              <a:buClr>
                <a:srgbClr val="006666"/>
              </a:buClr>
              <a:buFont typeface="Arial" pitchFamily="34" charset="0"/>
              <a:buChar char="•"/>
              <a:tabLst>
                <a:tab pos="4032250" algn="l"/>
                <a:tab pos="4572000" algn="l"/>
                <a:tab pos="7710488" algn="l"/>
                <a:tab pos="8345488" algn="l"/>
              </a:tabLst>
            </a:pPr>
            <a:r>
              <a:rPr lang="en-GB" altLang="en-US" sz="1400" dirty="0" smtClean="0">
                <a:solidFill>
                  <a:srgbClr val="006666"/>
                </a:solidFill>
                <a:latin typeface="Arial" pitchFamily="34" charset="0"/>
                <a:cs typeface="Arial" pitchFamily="34" charset="0"/>
              </a:rPr>
              <a:t>Prepare the future generation of scientists and engineers.</a:t>
            </a:r>
            <a:endParaRPr lang="en-US" altLang="en-US" sz="1400" dirty="0" smtClean="0">
              <a:solidFill>
                <a:srgbClr val="006666"/>
              </a:solidFill>
              <a:latin typeface="Arial" pitchFamily="34" charset="0"/>
              <a:cs typeface="Arial" pitchFamily="34" charset="0"/>
            </a:endParaRPr>
          </a:p>
          <a:p>
            <a:pPr marL="180975" indent="-180975">
              <a:spcBef>
                <a:spcPts val="400"/>
              </a:spcBef>
              <a:buClr>
                <a:srgbClr val="006666"/>
              </a:buClr>
              <a:buFont typeface="Arial" pitchFamily="34" charset="0"/>
              <a:buChar char="•"/>
              <a:tabLst>
                <a:tab pos="4032250" algn="l"/>
                <a:tab pos="4572000" algn="l"/>
                <a:tab pos="7710488" algn="l"/>
                <a:tab pos="8345488" algn="l"/>
              </a:tabLst>
            </a:pPr>
            <a:r>
              <a:rPr lang="en-US" altLang="en-US" sz="1400" dirty="0" smtClean="0">
                <a:solidFill>
                  <a:srgbClr val="006666"/>
                </a:solidFill>
                <a:latin typeface="Arial" pitchFamily="34" charset="0"/>
                <a:cs typeface="Arial" pitchFamily="34" charset="0"/>
              </a:rPr>
              <a:t>Show that </a:t>
            </a:r>
            <a:r>
              <a:rPr lang="en-US" altLang="en-US" sz="1400" b="1" dirty="0" smtClean="0">
                <a:solidFill>
                  <a:srgbClr val="006666"/>
                </a:solidFill>
                <a:latin typeface="Arial" pitchFamily="34" charset="0"/>
                <a:cs typeface="Arial" pitchFamily="34" charset="0"/>
              </a:rPr>
              <a:t>Science is alive</a:t>
            </a:r>
            <a:r>
              <a:rPr lang="en-US" altLang="en-US" sz="1400" dirty="0" smtClean="0">
                <a:solidFill>
                  <a:srgbClr val="006666"/>
                </a:solidFill>
                <a:latin typeface="Arial" pitchFamily="34" charset="0"/>
                <a:cs typeface="Arial" pitchFamily="34" charset="0"/>
              </a:rPr>
              <a:t>!</a:t>
            </a:r>
            <a:endParaRPr lang="en-GB" altLang="en-US" sz="1400" dirty="0" smtClean="0">
              <a:solidFill>
                <a:srgbClr val="0066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4" name="Picture 2" descr="C:\Documents and Settings\Admin\Мои документы\Сайт УНЦ\Для слайдера на главной странице УНЦ\Slide_2.jpg"/>
          <p:cNvPicPr>
            <a:picLocks noChangeAspect="1" noChangeArrowheads="1"/>
          </p:cNvPicPr>
          <p:nvPr/>
        </p:nvPicPr>
        <p:blipFill>
          <a:blip r:embed="rId3"/>
          <a:srcRect l="21260" r="12598"/>
          <a:stretch>
            <a:fillRect/>
          </a:stretch>
        </p:blipFill>
        <p:spPr bwMode="auto">
          <a:xfrm>
            <a:off x="3824405" y="3643314"/>
            <a:ext cx="5323529" cy="3219473"/>
          </a:xfrm>
          <a:prstGeom prst="rect">
            <a:avLst/>
          </a:prstGeom>
          <a:noFill/>
        </p:spPr>
      </p:pic>
      <p:pic>
        <p:nvPicPr>
          <p:cNvPr id="28675" name="Picture 3" descr="C:\Documents and Settings\Admin\Мои документы\фото для сайта УНЦ\Презентация для Минобр\ЦЕРН1.jpg"/>
          <p:cNvPicPr>
            <a:picLocks noChangeAspect="1" noChangeArrowheads="1"/>
          </p:cNvPicPr>
          <p:nvPr/>
        </p:nvPicPr>
        <p:blipFill>
          <a:blip r:embed="rId4" cstate="print"/>
          <a:srcRect l="961" t="9663"/>
          <a:stretch>
            <a:fillRect/>
          </a:stretch>
        </p:blipFill>
        <p:spPr bwMode="auto">
          <a:xfrm>
            <a:off x="-2658" y="3643315"/>
            <a:ext cx="3707570" cy="3214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7072330" y="0"/>
            <a:ext cx="2071670" cy="3941766"/>
          </a:xfrm>
          <a:prstGeom prst="rect">
            <a:avLst/>
          </a:prstGeom>
          <a:solidFill>
            <a:srgbClr val="8C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0"/>
            <a:ext cx="4295126" cy="773094"/>
          </a:xfrm>
          <a:prstGeom prst="rect">
            <a:avLst/>
          </a:prstGeom>
          <a:solidFill>
            <a:srgbClr val="8C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14348" y="204423"/>
            <a:ext cx="29289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/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Schools at JINR</a:t>
            </a:r>
            <a:endParaRPr lang="ru-RU" sz="24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9700" name="Picture 4" descr="C:\Documents and Settings\Admin\Мои документы\фото для сайта УНЦ\Презентация для Минобр\Школа_ЦЕРН_1.jpg"/>
          <p:cNvPicPr>
            <a:picLocks noChangeAspect="1" noChangeArrowheads="1"/>
          </p:cNvPicPr>
          <p:nvPr/>
        </p:nvPicPr>
        <p:blipFill>
          <a:blip r:embed="rId3" cstate="print"/>
          <a:srcRect l="5570" r="1393"/>
          <a:stretch>
            <a:fillRect/>
          </a:stretch>
        </p:blipFill>
        <p:spPr bwMode="auto">
          <a:xfrm>
            <a:off x="4423491" y="0"/>
            <a:ext cx="2575616" cy="2149442"/>
          </a:xfrm>
          <a:prstGeom prst="rect">
            <a:avLst/>
          </a:prstGeom>
          <a:noFill/>
        </p:spPr>
      </p:pic>
      <p:grpSp>
        <p:nvGrpSpPr>
          <p:cNvPr id="18" name="Группа 17"/>
          <p:cNvGrpSpPr>
            <a:grpSpLocks noChangeAspect="1"/>
          </p:cNvGrpSpPr>
          <p:nvPr/>
        </p:nvGrpSpPr>
        <p:grpSpPr>
          <a:xfrm>
            <a:off x="0" y="857232"/>
            <a:ext cx="4300895" cy="6000768"/>
            <a:chOff x="142844" y="1071546"/>
            <a:chExt cx="4004065" cy="5572163"/>
          </a:xfrm>
        </p:grpSpPr>
        <p:pic>
          <p:nvPicPr>
            <p:cNvPr id="29698" name="Picture 2" descr="C:\Documents and Settings\Admin\Мои документы\фото для сайта УНЦ\Презентация для Минобр\Школа_ОИЯИ_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2844" y="1071546"/>
              <a:ext cx="4000528" cy="1864135"/>
            </a:xfrm>
            <a:prstGeom prst="rect">
              <a:avLst/>
            </a:prstGeom>
            <a:noFill/>
          </p:spPr>
        </p:pic>
        <p:pic>
          <p:nvPicPr>
            <p:cNvPr id="29699" name="Picture 3" descr="C:\Documents and Settings\Admin\Мои документы\фото для сайта УНЦ\Презентация для Минобр\Школа_ОИЯИ_2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2844" y="3051267"/>
              <a:ext cx="4000528" cy="1877931"/>
            </a:xfrm>
            <a:prstGeom prst="rect">
              <a:avLst/>
            </a:prstGeom>
            <a:noFill/>
          </p:spPr>
        </p:pic>
        <p:pic>
          <p:nvPicPr>
            <p:cNvPr id="17" name="Рисунок 13" descr="C:\Documents and Settings\Admin\Мои документы\Школы\Groups.jpg"/>
            <p:cNvPicPr>
              <a:picLocks noChangeAspect="1" noChangeArrowheads="1"/>
            </p:cNvPicPr>
            <p:nvPr/>
          </p:nvPicPr>
          <p:blipFill>
            <a:blip r:embed="rId6"/>
            <a:srcRect t="3397" r="24239" b="848"/>
            <a:stretch>
              <a:fillRect/>
            </a:stretch>
          </p:blipFill>
          <p:spPr bwMode="auto">
            <a:xfrm>
              <a:off x="142848" y="5022655"/>
              <a:ext cx="2424526" cy="1616292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  <a:effectLst/>
          </p:spPr>
        </p:pic>
        <p:pic>
          <p:nvPicPr>
            <p:cNvPr id="29701" name="Picture 5" descr="C:\Documents and Settings\Admin\Мои документы\фото для сайта УНЦ\Учителя\Teachers2014_323_small.jpg"/>
            <p:cNvPicPr>
              <a:picLocks noChangeAspect="1" noChangeArrowheads="1"/>
            </p:cNvPicPr>
            <p:nvPr/>
          </p:nvPicPr>
          <p:blipFill>
            <a:blip r:embed="rId7" cstate="print"/>
            <a:srcRect l="26233" r="12024"/>
            <a:stretch>
              <a:fillRect/>
            </a:stretch>
          </p:blipFill>
          <p:spPr bwMode="auto">
            <a:xfrm>
              <a:off x="2643174" y="5022072"/>
              <a:ext cx="1503735" cy="1621637"/>
            </a:xfrm>
            <a:prstGeom prst="rect">
              <a:avLst/>
            </a:prstGeom>
            <a:noFill/>
          </p:spPr>
        </p:pic>
      </p:grpSp>
      <p:pic>
        <p:nvPicPr>
          <p:cNvPr id="29702" name="Picture 6" descr="C:\Documents and Settings\Admin\Мои документы\фото для сайта УНЦ\Учителя\CERN2_smal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9124" y="2239954"/>
            <a:ext cx="2564982" cy="171451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429124" y="4047482"/>
            <a:ext cx="4714876" cy="642942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61080" y="4148142"/>
            <a:ext cx="26432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r"/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Schools at CERN</a:t>
            </a:r>
            <a:endParaRPr lang="ru-RU" sz="24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9703" name="Picture 7" descr="C:\Documents and Settings\Admin\Мои документы\фото для сайта УНЦ\Учителя\CERN3.JPG"/>
          <p:cNvPicPr>
            <a:picLocks noChangeAspect="1" noChangeArrowheads="1"/>
          </p:cNvPicPr>
          <p:nvPr/>
        </p:nvPicPr>
        <p:blipFill>
          <a:blip r:embed="rId9" cstate="print"/>
          <a:srcRect b="34082"/>
          <a:stretch>
            <a:fillRect/>
          </a:stretch>
        </p:blipFill>
        <p:spPr bwMode="auto">
          <a:xfrm>
            <a:off x="4429123" y="4786322"/>
            <a:ext cx="4714877" cy="2071678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7072330" y="3286124"/>
            <a:ext cx="18573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altLang="en-US" sz="16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Bringing Science</a:t>
            </a:r>
          </a:p>
          <a:p>
            <a:pPr algn="r"/>
            <a:r>
              <a:rPr lang="en-GB" altLang="en-US" sz="16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closer to School</a:t>
            </a:r>
            <a:endParaRPr lang="ru-RU" sz="160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863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714348" y="204423"/>
            <a:ext cx="29289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/>
            <a:r>
              <a:rPr lang="en-US" sz="2800" dirty="0" smtClean="0">
                <a:solidFill>
                  <a:schemeClr val="bg1"/>
                </a:solidFill>
                <a:latin typeface="Century Gothic" pitchFamily="34" charset="0"/>
              </a:rPr>
              <a:t>Schools at JINR</a:t>
            </a:r>
            <a:endParaRPr lang="ru-RU" sz="28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20072" y="4148142"/>
            <a:ext cx="3684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 algn="r"/>
            <a:r>
              <a:rPr lang="en-US" sz="2800" dirty="0" smtClean="0">
                <a:solidFill>
                  <a:schemeClr val="bg1"/>
                </a:solidFill>
                <a:latin typeface="Century Gothic" pitchFamily="34" charset="0"/>
              </a:rPr>
              <a:t>Schools at CERN</a:t>
            </a:r>
            <a:endParaRPr lang="ru-RU" sz="28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072330" y="3286124"/>
            <a:ext cx="18573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altLang="en-US" sz="16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Bringing Science</a:t>
            </a:r>
          </a:p>
          <a:p>
            <a:pPr algn="r"/>
            <a:r>
              <a:rPr lang="en-GB" altLang="en-US" sz="16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closer to School</a:t>
            </a:r>
            <a:endParaRPr lang="ru-RU" sz="160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211960" y="4055815"/>
            <a:ext cx="4956696" cy="2814374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905" y="1331568"/>
            <a:ext cx="6080263" cy="2611884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25" name="Подзаголовок 2"/>
          <p:cNvSpPr txBox="1">
            <a:spLocks/>
          </p:cNvSpPr>
          <p:nvPr/>
        </p:nvSpPr>
        <p:spPr>
          <a:xfrm>
            <a:off x="545521" y="1600902"/>
            <a:ext cx="5250615" cy="2058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Aft>
                <a:spcPts val="0"/>
              </a:spcAft>
            </a:pPr>
            <a:r>
              <a:rPr lang="en-US" sz="2200" b="1" kern="1200" dirty="0" smtClean="0">
                <a:solidFill>
                  <a:srgbClr val="8CD2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Participants of </a:t>
            </a:r>
            <a:r>
              <a:rPr lang="ru-RU" sz="2200" b="1" kern="1200" dirty="0" smtClean="0">
                <a:solidFill>
                  <a:srgbClr val="8CD2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10 </a:t>
            </a:r>
            <a:r>
              <a:rPr lang="en-US" sz="2200" b="1" kern="1200" dirty="0" smtClean="0">
                <a:solidFill>
                  <a:srgbClr val="8CD200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Schools at JINR</a:t>
            </a:r>
          </a:p>
          <a:p>
            <a:pPr>
              <a:spcAft>
                <a:spcPts val="0"/>
              </a:spcAft>
            </a:pPr>
            <a:r>
              <a:rPr lang="ru-RU" b="1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en-US" b="1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incl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uding</a:t>
            </a:r>
            <a:r>
              <a:rPr lang="en-US" b="1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3 Schools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for 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Moscow teachers</a:t>
            </a:r>
            <a:r>
              <a:rPr lang="ru-RU" b="1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</a:p>
          <a:p>
            <a:pPr>
              <a:spcAft>
                <a:spcPts val="0"/>
              </a:spcAft>
              <a:tabLst>
                <a:tab pos="990600" algn="l"/>
                <a:tab pos="2419350" algn="l"/>
              </a:tabLst>
            </a:pPr>
            <a:r>
              <a:rPr lang="en-US" sz="1400" b="1" i="1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Russia</a:t>
            </a:r>
            <a:r>
              <a:rPr lang="ru-RU" sz="1400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	– 20</a:t>
            </a:r>
            <a:r>
              <a:rPr lang="en-US" sz="1400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5</a:t>
            </a:r>
            <a:r>
              <a:rPr lang="ru-RU" sz="1400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teachers</a:t>
            </a:r>
            <a:r>
              <a:rPr lang="ru-RU" sz="1400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	</a:t>
            </a:r>
            <a:r>
              <a:rPr lang="en-US" sz="1400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and</a:t>
            </a:r>
            <a:r>
              <a:rPr lang="ru-RU" sz="1400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69</a:t>
            </a:r>
            <a:r>
              <a:rPr lang="ru-RU" sz="1400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400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students</a:t>
            </a:r>
            <a:endParaRPr lang="ru-RU" sz="1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990600" algn="l"/>
                <a:tab pos="2419350" algn="l"/>
              </a:tabLst>
            </a:pPr>
            <a:r>
              <a:rPr lang="en-US" sz="1400" b="1" i="1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Bulgaria</a:t>
            </a:r>
            <a:r>
              <a:rPr lang="ru-RU" sz="1400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	– </a:t>
            </a:r>
            <a:r>
              <a:rPr lang="ru-RU" sz="14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14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teachers</a:t>
            </a:r>
            <a:endParaRPr lang="ru-RU" sz="1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990600" algn="l"/>
                <a:tab pos="2419350" algn="l"/>
              </a:tabLst>
            </a:pPr>
            <a:r>
              <a:rPr lang="en-US" sz="1400" b="1" i="1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Belarus</a:t>
            </a:r>
            <a:r>
              <a:rPr lang="ru-RU" sz="1400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	– </a:t>
            </a:r>
            <a:r>
              <a:rPr lang="ru-RU" sz="14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6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teachers </a:t>
            </a:r>
            <a:r>
              <a:rPr lang="ru-RU" sz="1400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and</a:t>
            </a:r>
            <a:r>
              <a:rPr lang="ru-RU" sz="1400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3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students</a:t>
            </a:r>
            <a:endParaRPr lang="ru-RU" sz="1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990600" algn="l"/>
                <a:tab pos="2419350" algn="l"/>
              </a:tabLst>
            </a:pPr>
            <a:r>
              <a:rPr lang="en-US" sz="1400" b="1" i="1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Poland</a:t>
            </a:r>
            <a:r>
              <a:rPr lang="ru-RU" sz="1400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	– </a:t>
            </a:r>
            <a:r>
              <a:rPr lang="ru-RU" sz="14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5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teachers</a:t>
            </a:r>
            <a:endParaRPr lang="ru-RU" sz="1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990600" algn="l"/>
                <a:tab pos="2419350" algn="l"/>
              </a:tabLst>
            </a:pPr>
            <a:r>
              <a:rPr lang="en-US" sz="1400" b="1" i="1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Ukraine</a:t>
            </a:r>
            <a:r>
              <a:rPr lang="ru-RU" sz="1400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	– 8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teachers</a:t>
            </a:r>
            <a:r>
              <a:rPr lang="ru-RU" sz="1400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	</a:t>
            </a:r>
            <a:r>
              <a:rPr lang="en-US" sz="1400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and</a:t>
            </a:r>
            <a:r>
              <a:rPr lang="ru-RU" sz="1400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4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students</a:t>
            </a:r>
            <a:endParaRPr lang="ru-RU" sz="1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990600" algn="l"/>
              </a:tabLst>
            </a:pPr>
            <a:r>
              <a:rPr lang="en-US" sz="1600" b="1" i="1" kern="1200" dirty="0" smtClean="0">
                <a:solidFill>
                  <a:srgbClr val="8CD2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TOTAL</a:t>
            </a:r>
            <a:r>
              <a:rPr lang="ru-RU" sz="1600" b="1" i="1" kern="1200" dirty="0" smtClean="0">
                <a:solidFill>
                  <a:srgbClr val="8CD2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	– 314 </a:t>
            </a:r>
            <a:r>
              <a:rPr lang="en-US" sz="1600" b="1" i="1" kern="1200" dirty="0" smtClean="0">
                <a:solidFill>
                  <a:srgbClr val="8CD2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people</a:t>
            </a:r>
            <a:r>
              <a:rPr lang="ru-RU" sz="1600" b="1" i="1" kern="1200" dirty="0" smtClean="0">
                <a:solidFill>
                  <a:srgbClr val="8CD2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ru-RU" sz="1600" dirty="0">
              <a:solidFill>
                <a:srgbClr val="8CD2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Подзаголовок 2"/>
          <p:cNvSpPr txBox="1">
            <a:spLocks/>
          </p:cNvSpPr>
          <p:nvPr/>
        </p:nvSpPr>
        <p:spPr>
          <a:xfrm>
            <a:off x="4386052" y="4274869"/>
            <a:ext cx="4608512" cy="2376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Aft>
                <a:spcPts val="0"/>
              </a:spcAft>
            </a:pPr>
            <a:r>
              <a:rPr lang="en-US" sz="2200" b="1" dirty="0">
                <a:solidFill>
                  <a:srgbClr val="8CD2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Participants of </a:t>
            </a:r>
            <a:r>
              <a:rPr lang="ru-RU" sz="2200" b="1" dirty="0" smtClean="0">
                <a:solidFill>
                  <a:srgbClr val="8CD2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9 </a:t>
            </a:r>
            <a:r>
              <a:rPr lang="en-US" sz="2200" b="1" dirty="0" smtClean="0">
                <a:solidFill>
                  <a:srgbClr val="8CD2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Schools at</a:t>
            </a:r>
            <a:r>
              <a:rPr lang="ru-RU" sz="2200" b="1" dirty="0" smtClean="0">
                <a:solidFill>
                  <a:srgbClr val="8CD2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8CD200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CERN</a:t>
            </a:r>
            <a:endParaRPr lang="ru-RU" sz="2200" b="1" dirty="0">
              <a:solidFill>
                <a:srgbClr val="8CD200"/>
              </a:solidFill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162050" algn="l"/>
              </a:tabLst>
            </a:pPr>
            <a:r>
              <a:rPr lang="en-US" sz="1400" b="1" i="1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Russia</a:t>
            </a:r>
            <a:r>
              <a:rPr lang="ru-RU" sz="1400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	– 309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teachers</a:t>
            </a:r>
            <a:endParaRPr lang="ru-RU" sz="1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162050" algn="l"/>
              </a:tabLst>
            </a:pPr>
            <a:r>
              <a:rPr lang="en-US" sz="1400" b="1" i="1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Kazakhstan</a:t>
            </a:r>
            <a:r>
              <a:rPr lang="ru-RU" sz="1400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	– </a:t>
            </a:r>
            <a:r>
              <a:rPr lang="ru-RU" sz="14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7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teachers</a:t>
            </a:r>
            <a:endParaRPr lang="ru-RU" sz="1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162050" algn="l"/>
              </a:tabLst>
            </a:pPr>
            <a:r>
              <a:rPr lang="en-US" sz="1400" b="1" i="1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Ukraine</a:t>
            </a:r>
            <a:r>
              <a:rPr lang="ru-RU" sz="1400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	– </a:t>
            </a:r>
            <a:r>
              <a:rPr lang="ru-RU" sz="14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7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teachers</a:t>
            </a:r>
            <a:endParaRPr lang="ru-RU" sz="1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162050" algn="l"/>
              </a:tabLst>
            </a:pPr>
            <a:r>
              <a:rPr lang="en-US" sz="1400" b="1" i="1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Belarus</a:t>
            </a:r>
            <a:r>
              <a:rPr lang="ru-RU" sz="1400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	– </a:t>
            </a:r>
            <a:r>
              <a:rPr lang="ru-RU" sz="14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teachers</a:t>
            </a:r>
            <a:endParaRPr lang="ru-RU" sz="1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162050" algn="l"/>
              </a:tabLst>
            </a:pPr>
            <a:r>
              <a:rPr lang="en-US" sz="1400" b="1" i="1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Armenia</a:t>
            </a:r>
            <a:r>
              <a:rPr lang="ru-RU" sz="1400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	– </a:t>
            </a:r>
            <a:r>
              <a:rPr lang="ru-RU" sz="14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teachers</a:t>
            </a:r>
            <a:endParaRPr lang="ru-RU" sz="1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162050" algn="l"/>
              </a:tabLst>
            </a:pPr>
            <a:r>
              <a:rPr lang="en-US" sz="1400" b="1" i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Moldova</a:t>
            </a:r>
            <a:r>
              <a:rPr lang="ru-RU" sz="1400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	– </a:t>
            </a:r>
            <a:r>
              <a:rPr lang="ru-RU" sz="14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 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teachers</a:t>
            </a:r>
            <a:endParaRPr lang="ru-RU" sz="1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162050" algn="l"/>
              </a:tabLst>
            </a:pPr>
            <a:r>
              <a:rPr lang="en-US" sz="1600" b="1" i="1" dirty="0" smtClean="0">
                <a:solidFill>
                  <a:srgbClr val="8CD2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TOTAL</a:t>
            </a:r>
            <a:r>
              <a:rPr lang="ru-RU" sz="1600" b="1" i="1" kern="1200" dirty="0" smtClean="0">
                <a:solidFill>
                  <a:srgbClr val="8CD2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1600" b="1" i="1" kern="1200" dirty="0" smtClean="0">
                <a:solidFill>
                  <a:srgbClr val="8CD2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– 333 </a:t>
            </a:r>
            <a:r>
              <a:rPr lang="en-US" sz="1600" b="1" i="1" kern="1200" dirty="0" smtClean="0">
                <a:solidFill>
                  <a:srgbClr val="8CD2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people</a:t>
            </a:r>
            <a:endParaRPr lang="ru-RU" sz="1600" dirty="0">
              <a:solidFill>
                <a:srgbClr val="8CD2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461" r="13388" b="-461"/>
          <a:stretch/>
        </p:blipFill>
        <p:spPr>
          <a:xfrm>
            <a:off x="6176640" y="0"/>
            <a:ext cx="2967360" cy="3943451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0" y="1"/>
            <a:ext cx="6084167" cy="1238280"/>
          </a:xfrm>
          <a:prstGeom prst="rect">
            <a:avLst/>
          </a:prstGeom>
          <a:solidFill>
            <a:srgbClr val="8C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39552" y="278043"/>
            <a:ext cx="56370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International scientific schools </a:t>
            </a:r>
            <a:b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for physics teachers. Statistics</a:t>
            </a:r>
            <a:endParaRPr lang="ru-RU" sz="24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6" t="-640" r="-1365" b="640"/>
          <a:stretch/>
        </p:blipFill>
        <p:spPr>
          <a:xfrm>
            <a:off x="0" y="4059088"/>
            <a:ext cx="4128218" cy="2811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Admin\Мои документы\фото для сайта УНЦ\Презентация для Минобр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480658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857923" y="4898034"/>
            <a:ext cx="3286077" cy="1959966"/>
          </a:xfrm>
          <a:prstGeom prst="rect">
            <a:avLst/>
          </a:prstGeom>
          <a:solidFill>
            <a:srgbClr val="B3F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000628" y="4165605"/>
            <a:ext cx="4143372" cy="642942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9" name="Объект 2"/>
          <p:cNvSpPr txBox="1">
            <a:spLocks/>
          </p:cNvSpPr>
          <p:nvPr/>
        </p:nvSpPr>
        <p:spPr>
          <a:xfrm>
            <a:off x="5857852" y="5000636"/>
            <a:ext cx="3143304" cy="1714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solidFill>
                  <a:srgbClr val="006666"/>
                </a:solidFill>
                <a:latin typeface="Century Gothic" pitchFamily="34" charset="0"/>
                <a:cs typeface="Arial" panose="020B0604020202020204" pitchFamily="34" charset="0"/>
              </a:rPr>
              <a:t>JINR University Centre together with CERN hold videoconferences with schools from JINR Member States</a:t>
            </a:r>
            <a:endParaRPr lang="ru-RU" sz="1600" dirty="0">
              <a:solidFill>
                <a:srgbClr val="006666"/>
              </a:solidFill>
              <a:latin typeface="Century Gothic" pitchFamily="34" charset="0"/>
              <a:cs typeface="Arial" panose="020B0604020202020204" pitchFamily="34" charset="0"/>
            </a:endParaRPr>
          </a:p>
        </p:txBody>
      </p:sp>
      <p:pic>
        <p:nvPicPr>
          <p:cNvPr id="30723" name="Picture 3" descr="C:\Documents and Settings\Admin\Мои документы\фото для сайта УНЦ\Презентация для Минобр\vk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42264" y="4895696"/>
            <a:ext cx="3190914" cy="1997816"/>
          </a:xfrm>
          <a:prstGeom prst="rect">
            <a:avLst/>
          </a:prstGeom>
          <a:noFill/>
        </p:spPr>
      </p:pic>
      <p:pic>
        <p:nvPicPr>
          <p:cNvPr id="30724" name="Picture 4" descr="C:\Documents and Settings\Admin\Мои документы\фото для сайта УНЦ\Презентация для Минобр\ВК_ЦЕРН_1.jpg"/>
          <p:cNvPicPr>
            <a:picLocks noChangeAspect="1" noChangeArrowheads="1"/>
          </p:cNvPicPr>
          <p:nvPr/>
        </p:nvPicPr>
        <p:blipFill>
          <a:blip r:embed="rId5" cstate="print"/>
          <a:srcRect l="7242"/>
          <a:stretch>
            <a:fillRect/>
          </a:stretch>
        </p:blipFill>
        <p:spPr bwMode="auto">
          <a:xfrm>
            <a:off x="-23940" y="4893272"/>
            <a:ext cx="2438482" cy="2006118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5214942" y="4252918"/>
            <a:ext cx="3429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/>
            <a:r>
              <a:rPr lang="en-US" sz="2800" dirty="0" smtClean="0">
                <a:solidFill>
                  <a:schemeClr val="bg1"/>
                </a:solidFill>
                <a:latin typeface="Century Gothic" pitchFamily="34" charset="0"/>
              </a:rPr>
              <a:t>Videoconferences</a:t>
            </a:r>
            <a:endParaRPr lang="ru-RU" sz="28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615" y="3429000"/>
            <a:ext cx="515012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7072330" y="857232"/>
            <a:ext cx="2071670" cy="785818"/>
          </a:xfrm>
          <a:prstGeom prst="rect">
            <a:avLst/>
          </a:prstGeom>
          <a:solidFill>
            <a:srgbClr val="B3F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72330" y="1696732"/>
            <a:ext cx="2071670" cy="454028"/>
          </a:xfrm>
          <a:prstGeom prst="rect">
            <a:avLst/>
          </a:prstGeom>
          <a:solidFill>
            <a:srgbClr val="8C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6700" indent="-266700">
              <a:spcAft>
                <a:spcPts val="600"/>
              </a:spcAft>
            </a:pPr>
            <a:endParaRPr lang="ru-RU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072330" y="2214554"/>
            <a:ext cx="2071670" cy="42862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pic>
        <p:nvPicPr>
          <p:cNvPr id="31748" name="Picture 4" descr="C:\Documents and Settings\Admin\Мои документы\фото для сайта УНЦ\Презентация для Минобр\Slider_DOF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3664" y="857232"/>
            <a:ext cx="4500594" cy="1800238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7143768" y="857232"/>
            <a:ext cx="20002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Applied physics</a:t>
            </a:r>
            <a:r>
              <a:rPr lang="ru-RU" sz="1600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informatics</a:t>
            </a:r>
            <a:r>
              <a:rPr lang="ru-RU" sz="1600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 </a:t>
            </a:r>
            <a:br>
              <a:rPr lang="ru-RU" sz="1600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1600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&amp; mathematics</a:t>
            </a:r>
            <a:endParaRPr lang="ru-RU" sz="1600" dirty="0" smtClean="0">
              <a:solidFill>
                <a:srgbClr val="006666"/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5"/>
          <a:srcRect l="14461" r="24978"/>
          <a:stretch>
            <a:fillRect/>
          </a:stretch>
        </p:blipFill>
        <p:spPr bwMode="auto">
          <a:xfrm>
            <a:off x="-8169" y="0"/>
            <a:ext cx="2365591" cy="2642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7151706" y="1743516"/>
            <a:ext cx="18494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Natural science</a:t>
            </a:r>
            <a:endParaRPr lang="ru-RU" sz="160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31751" name="Picture 7" descr="C:\Documents and Settings\Admin\Мои документы\Сайт УНЦ\Дни Физики\Слайдер Дни Физики\Slider_DOF2.jpg"/>
          <p:cNvPicPr>
            <a:picLocks noChangeAspect="1" noChangeArrowheads="1"/>
          </p:cNvPicPr>
          <p:nvPr/>
        </p:nvPicPr>
        <p:blipFill>
          <a:blip r:embed="rId6" cstate="print"/>
          <a:srcRect l="31084" r="23523"/>
          <a:stretch>
            <a:fillRect/>
          </a:stretch>
        </p:blipFill>
        <p:spPr bwMode="auto">
          <a:xfrm>
            <a:off x="5214942" y="3429004"/>
            <a:ext cx="3925448" cy="3459407"/>
          </a:xfrm>
          <a:prstGeom prst="rect">
            <a:avLst/>
          </a:prstGeom>
          <a:noFill/>
        </p:spPr>
      </p:pic>
      <p:grpSp>
        <p:nvGrpSpPr>
          <p:cNvPr id="2" name="Группа 22"/>
          <p:cNvGrpSpPr/>
          <p:nvPr/>
        </p:nvGrpSpPr>
        <p:grpSpPr>
          <a:xfrm>
            <a:off x="0" y="2714620"/>
            <a:ext cx="9144000" cy="642942"/>
            <a:chOff x="500098" y="-1714536"/>
            <a:chExt cx="8429652" cy="64294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500098" y="-1714536"/>
              <a:ext cx="8429652" cy="642942"/>
            </a:xfrm>
            <a:prstGeom prst="rect">
              <a:avLst/>
            </a:prstGeom>
            <a:solidFill>
              <a:srgbClr val="8CD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6666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1158640" y="-1643098"/>
              <a:ext cx="719960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Century Gothic" pitchFamily="34" charset="0"/>
                </a:rPr>
                <a:t>Centre of additional education ‘PRIMER’</a:t>
              </a:r>
              <a:endParaRPr lang="ru-RU" sz="2800" dirty="0" smtClean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</p:grpSp>
      <p:grpSp>
        <p:nvGrpSpPr>
          <p:cNvPr id="3" name="Группа 20"/>
          <p:cNvGrpSpPr/>
          <p:nvPr/>
        </p:nvGrpSpPr>
        <p:grpSpPr>
          <a:xfrm>
            <a:off x="2464372" y="0"/>
            <a:ext cx="6679628" cy="785794"/>
            <a:chOff x="4048399" y="1571636"/>
            <a:chExt cx="6357983" cy="785794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4048399" y="1571636"/>
              <a:ext cx="6357983" cy="785794"/>
            </a:xfrm>
            <a:prstGeom prst="rect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6666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4150593" y="1571636"/>
              <a:ext cx="6255789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2200" dirty="0" smtClean="0">
                  <a:solidFill>
                    <a:schemeClr val="bg1"/>
                  </a:solidFill>
                  <a:latin typeface="Century Gothic" pitchFamily="34" charset="0"/>
                </a:rPr>
                <a:t>Interschool physics and mathematics </a:t>
              </a:r>
              <a:br>
                <a:rPr lang="en-US" sz="2200" dirty="0" smtClean="0">
                  <a:solidFill>
                    <a:schemeClr val="bg1"/>
                  </a:solidFill>
                  <a:latin typeface="Century Gothic" pitchFamily="34" charset="0"/>
                </a:rPr>
              </a:br>
              <a:r>
                <a:rPr lang="en-US" sz="2200" dirty="0" smtClean="0">
                  <a:solidFill>
                    <a:schemeClr val="bg1"/>
                  </a:solidFill>
                  <a:latin typeface="Century Gothic" pitchFamily="34" charset="0"/>
                </a:rPr>
                <a:t>open classroom</a:t>
              </a:r>
              <a:endParaRPr lang="ru-RU" sz="2200" dirty="0" smtClean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7151706" y="2243582"/>
            <a:ext cx="18494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Robototronics</a:t>
            </a:r>
            <a:endParaRPr lang="ru-RU" sz="160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</p:txBody>
      </p:sp>
      <p:grpSp>
        <p:nvGrpSpPr>
          <p:cNvPr id="4" name="Группа 23"/>
          <p:cNvGrpSpPr/>
          <p:nvPr/>
        </p:nvGrpSpPr>
        <p:grpSpPr>
          <a:xfrm>
            <a:off x="8429652" y="6188448"/>
            <a:ext cx="571504" cy="468000"/>
            <a:chOff x="3921710" y="785794"/>
            <a:chExt cx="571504" cy="468000"/>
          </a:xfrm>
        </p:grpSpPr>
        <p:sp>
          <p:nvSpPr>
            <p:cNvPr id="25" name="Прямоугольник 24"/>
            <p:cNvSpPr>
              <a:spLocks noChangeAspect="1"/>
            </p:cNvSpPr>
            <p:nvPr/>
          </p:nvSpPr>
          <p:spPr>
            <a:xfrm>
              <a:off x="3983154" y="785794"/>
              <a:ext cx="468000" cy="468000"/>
            </a:xfrm>
            <a:prstGeom prst="rect">
              <a:avLst/>
            </a:prstGeom>
            <a:solidFill>
              <a:srgbClr val="8CD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6666"/>
                </a:solidFill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3921710" y="845090"/>
              <a:ext cx="57150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  <a:latin typeface="Century Gothic" pitchFamily="34" charset="0"/>
                </a:rPr>
                <a:t>10</a:t>
              </a:r>
              <a:endParaRPr lang="ru-RU" sz="1600" dirty="0" smtClean="0">
                <a:solidFill>
                  <a:schemeClr val="bg1"/>
                </a:solidFill>
                <a:latin typeface="Century Gothic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 descr="C:\Documents and Settings\Admin\Мои документы\фото для сайта УНЦ\Презентация для Минобр\Фестиваль_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3636" y="-1"/>
            <a:ext cx="3980364" cy="6858001"/>
          </a:xfrm>
          <a:prstGeom prst="rect">
            <a:avLst/>
          </a:prstGeom>
          <a:noFill/>
        </p:spPr>
      </p:pic>
      <p:pic>
        <p:nvPicPr>
          <p:cNvPr id="32770" name="Picture 2" descr="C:\Documents and Settings\Admin\Мои документы\фото для сайта УНЦ\Презентация для Минобр\Фестиваль_2.jpg"/>
          <p:cNvPicPr>
            <a:picLocks noChangeAspect="1" noChangeArrowheads="1"/>
          </p:cNvPicPr>
          <p:nvPr/>
        </p:nvPicPr>
        <p:blipFill>
          <a:blip r:embed="rId4" cstate="print"/>
          <a:srcRect r="22984"/>
          <a:stretch>
            <a:fillRect/>
          </a:stretch>
        </p:blipFill>
        <p:spPr bwMode="auto">
          <a:xfrm>
            <a:off x="2646506" y="840827"/>
            <a:ext cx="2396399" cy="1887860"/>
          </a:xfrm>
          <a:prstGeom prst="rect">
            <a:avLst/>
          </a:prstGeom>
          <a:noFill/>
        </p:spPr>
      </p:pic>
      <p:pic>
        <p:nvPicPr>
          <p:cNvPr id="32771" name="Picture 3" descr="C:\Documents and Settings\Admin\Мои документы\фото для сайта УНЦ\Презентация для Минобр\Фестиваль_3.jpg"/>
          <p:cNvPicPr>
            <a:picLocks noChangeAspect="1" noChangeArrowheads="1"/>
          </p:cNvPicPr>
          <p:nvPr/>
        </p:nvPicPr>
        <p:blipFill>
          <a:blip r:embed="rId5"/>
          <a:srcRect l="18373" r="30315"/>
          <a:stretch>
            <a:fillRect/>
          </a:stretch>
        </p:blipFill>
        <p:spPr bwMode="auto">
          <a:xfrm>
            <a:off x="2646505" y="2815732"/>
            <a:ext cx="2398225" cy="3028187"/>
          </a:xfrm>
          <a:prstGeom prst="rect">
            <a:avLst/>
          </a:prstGeom>
          <a:noFill/>
        </p:spPr>
      </p:pic>
      <p:pic>
        <p:nvPicPr>
          <p:cNvPr id="32772" name="Picture 4" descr="C:\Documents and Settings\Admin\Мои документы\фото для сайта УНЦ\Презентация для Минобр\Фестиваль_4.jpg"/>
          <p:cNvPicPr>
            <a:picLocks noChangeAspect="1" noChangeArrowheads="1"/>
          </p:cNvPicPr>
          <p:nvPr/>
        </p:nvPicPr>
        <p:blipFill>
          <a:blip r:embed="rId6" cstate="print"/>
          <a:srcRect l="26640" r="919"/>
          <a:stretch>
            <a:fillRect/>
          </a:stretch>
        </p:blipFill>
        <p:spPr bwMode="auto">
          <a:xfrm>
            <a:off x="-9525" y="2815732"/>
            <a:ext cx="2578767" cy="3056447"/>
          </a:xfrm>
          <a:prstGeom prst="rect">
            <a:avLst/>
          </a:prstGeom>
          <a:noFill/>
        </p:spPr>
      </p:pic>
      <p:pic>
        <p:nvPicPr>
          <p:cNvPr id="32774" name="Picture 6" descr="C:\Documents and Settings\Admin\Мои документы\фото для сайта УНЦ\Презентация для Минобр\Фестиваль_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4148" y="840827"/>
            <a:ext cx="2574038" cy="188451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122125"/>
            <a:ext cx="5868144" cy="642942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348" y="200115"/>
            <a:ext cx="5153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/>
            <a:r>
              <a:rPr lang="en-US" sz="2800" dirty="0" smtClean="0">
                <a:solidFill>
                  <a:schemeClr val="bg1"/>
                </a:solidFill>
                <a:latin typeface="Century Gothic" pitchFamily="34" charset="0"/>
              </a:rPr>
              <a:t>Festivals of science</a:t>
            </a:r>
            <a:endParaRPr lang="ru-RU" sz="28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5949236"/>
            <a:ext cx="5072066" cy="908764"/>
          </a:xfrm>
          <a:prstGeom prst="rect">
            <a:avLst/>
          </a:prstGeom>
          <a:solidFill>
            <a:srgbClr val="B3F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714348" y="6021288"/>
            <a:ext cx="4357718" cy="609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lvl="0" indent="-182563"/>
            <a:r>
              <a:rPr lang="en-US" sz="1600" dirty="0" smtClean="0">
                <a:solidFill>
                  <a:srgbClr val="006666"/>
                </a:solidFill>
                <a:latin typeface="Century Gothic" pitchFamily="34" charset="0"/>
                <a:cs typeface="Arial" panose="020B0604020202020204" pitchFamily="34" charset="0"/>
              </a:rPr>
              <a:t>Outreach</a:t>
            </a:r>
            <a:endParaRPr lang="ru-RU" sz="1600" dirty="0" smtClean="0">
              <a:solidFill>
                <a:srgbClr val="006666"/>
              </a:solidFill>
              <a:latin typeface="Century Gothic" pitchFamily="34" charset="0"/>
              <a:cs typeface="Arial" panose="020B0604020202020204" pitchFamily="34" charset="0"/>
            </a:endParaRPr>
          </a:p>
          <a:p>
            <a:pPr marL="182563" lvl="0" indent="-182563"/>
            <a:r>
              <a:rPr lang="en-US" sz="1600" dirty="0" smtClean="0">
                <a:solidFill>
                  <a:srgbClr val="006666"/>
                </a:solidFill>
                <a:latin typeface="Century Gothic" pitchFamily="34" charset="0"/>
                <a:cs typeface="Arial" panose="020B0604020202020204" pitchFamily="34" charset="0"/>
              </a:rPr>
              <a:t>Communication with wide audience</a:t>
            </a:r>
            <a:endParaRPr lang="ru-RU" sz="1600" dirty="0" smtClean="0">
              <a:solidFill>
                <a:srgbClr val="006666"/>
              </a:solidFill>
              <a:latin typeface="Century Gothic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200" dirty="0">
              <a:solidFill>
                <a:srgbClr val="006666"/>
              </a:solidFill>
              <a:latin typeface="Century Gothic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Documents and Settings\Admin\Мои документы\фото для сайта УНЦ\Презентация для Минобр\Дни_Физики.jpg"/>
          <p:cNvPicPr>
            <a:picLocks noChangeAspect="1" noChangeArrowheads="1"/>
          </p:cNvPicPr>
          <p:nvPr/>
        </p:nvPicPr>
        <p:blipFill>
          <a:blip r:embed="rId3"/>
          <a:srcRect r="11024"/>
          <a:stretch>
            <a:fillRect/>
          </a:stretch>
        </p:blipFill>
        <p:spPr bwMode="auto">
          <a:xfrm>
            <a:off x="-32" y="0"/>
            <a:ext cx="9152869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214290"/>
            <a:ext cx="5364088" cy="642942"/>
          </a:xfrm>
          <a:prstGeom prst="rect">
            <a:avLst/>
          </a:prstGeom>
          <a:solidFill>
            <a:srgbClr val="9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4348" y="285728"/>
            <a:ext cx="47217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/>
            <a:r>
              <a:rPr lang="en-US" sz="2800" dirty="0" smtClean="0">
                <a:solidFill>
                  <a:srgbClr val="006666"/>
                </a:solidFill>
                <a:latin typeface="Century Gothic" pitchFamily="34" charset="0"/>
              </a:rPr>
              <a:t>Days of physics in Dubna</a:t>
            </a:r>
            <a:endParaRPr lang="ru-RU" sz="2800" dirty="0" smtClean="0">
              <a:solidFill>
                <a:srgbClr val="006666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2064" y="0"/>
            <a:ext cx="9144000" cy="6858000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0"/>
            <a:ext cx="8532440" cy="1124744"/>
          </a:xfrm>
          <a:prstGeom prst="rect">
            <a:avLst/>
          </a:prstGeom>
          <a:solidFill>
            <a:srgbClr val="8C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9592" y="307468"/>
            <a:ext cx="23042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/>
            <a:r>
              <a:rPr lang="en-US" sz="4000" b="1" dirty="0" smtClean="0">
                <a:solidFill>
                  <a:schemeClr val="bg1"/>
                </a:solidFill>
                <a:latin typeface="Century Gothic" pitchFamily="34" charset="0"/>
              </a:rPr>
              <a:t>OUTLINE</a:t>
            </a:r>
            <a:endParaRPr lang="ru-RU" sz="4000" b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1302022"/>
            <a:ext cx="6687864" cy="5380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163" indent="-538163">
              <a:spcBef>
                <a:spcPts val="1000"/>
              </a:spcBef>
            </a:pPr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1. 	Brief </a:t>
            </a:r>
            <a:r>
              <a:rPr lang="en-US" dirty="0">
                <a:solidFill>
                  <a:schemeClr val="bg1"/>
                </a:solidFill>
                <a:latin typeface="Century Gothic" pitchFamily="34" charset="0"/>
              </a:rPr>
              <a:t>history of JINR educational </a:t>
            </a:r>
            <a:r>
              <a:rPr lang="en-US" dirty="0" err="1" smtClean="0">
                <a:solidFill>
                  <a:schemeClr val="bg1"/>
                </a:solidFill>
                <a:latin typeface="Century Gothic" pitchFamily="34" charset="0"/>
              </a:rPr>
              <a:t>programmes</a:t>
            </a:r>
            <a:endParaRPr lang="en-US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marL="538163" indent="-538163">
              <a:spcBef>
                <a:spcPts val="1000"/>
              </a:spcBef>
            </a:pPr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2. 	JINR UC main activities</a:t>
            </a:r>
          </a:p>
          <a:p>
            <a:pPr marL="538163" indent="-538163">
              <a:spcBef>
                <a:spcPts val="1000"/>
              </a:spcBef>
            </a:pPr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2.1.	Training of students at JINR</a:t>
            </a:r>
          </a:p>
          <a:p>
            <a:pPr marL="538163" indent="-538163">
              <a:spcBef>
                <a:spcPts val="1000"/>
              </a:spcBef>
            </a:pPr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2.2.	International student practices</a:t>
            </a:r>
          </a:p>
          <a:p>
            <a:pPr marL="538163" indent="-538163">
              <a:spcBef>
                <a:spcPts val="1000"/>
              </a:spcBef>
            </a:pPr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2.3.	Summer student programme</a:t>
            </a:r>
          </a:p>
          <a:p>
            <a:pPr marL="538163" indent="-538163">
              <a:spcBef>
                <a:spcPts val="1000"/>
              </a:spcBef>
            </a:pPr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2.4.	International </a:t>
            </a:r>
            <a:r>
              <a:rPr lang="en-US" dirty="0">
                <a:solidFill>
                  <a:schemeClr val="bg1"/>
                </a:solidFill>
                <a:latin typeface="Century Gothic" pitchFamily="34" charset="0"/>
              </a:rPr>
              <a:t>scientific schools </a:t>
            </a:r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for </a:t>
            </a:r>
            <a:r>
              <a:rPr lang="en-US" dirty="0">
                <a:solidFill>
                  <a:schemeClr val="bg1"/>
                </a:solidFill>
                <a:latin typeface="Century Gothic" pitchFamily="34" charset="0"/>
              </a:rPr>
              <a:t>physics teachers at JINR and</a:t>
            </a:r>
            <a:r>
              <a:rPr lang="ru-RU" dirty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CERN</a:t>
            </a:r>
          </a:p>
          <a:p>
            <a:pPr marL="538163" indent="-538163">
              <a:spcBef>
                <a:spcPts val="1000"/>
              </a:spcBef>
            </a:pPr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2.5.	Outreach </a:t>
            </a:r>
            <a:r>
              <a:rPr lang="en-US" dirty="0" err="1" smtClean="0">
                <a:solidFill>
                  <a:schemeClr val="bg1"/>
                </a:solidFill>
                <a:latin typeface="Century Gothic" pitchFamily="34" charset="0"/>
              </a:rPr>
              <a:t>programmes</a:t>
            </a:r>
            <a:endParaRPr lang="en-US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marL="538163" indent="-538163">
              <a:spcBef>
                <a:spcPts val="1000"/>
              </a:spcBef>
            </a:pPr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3.	The UC projects</a:t>
            </a:r>
          </a:p>
          <a:p>
            <a:pPr marL="538163" indent="-538163">
              <a:spcBef>
                <a:spcPts val="1000"/>
              </a:spcBef>
            </a:pPr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4.	New UC departments</a:t>
            </a:r>
          </a:p>
          <a:p>
            <a:pPr marL="538163" indent="-538163">
              <a:spcBef>
                <a:spcPts val="1000"/>
              </a:spcBef>
            </a:pPr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4.1.	</a:t>
            </a:r>
            <a:r>
              <a:rPr lang="en-US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Department of development </a:t>
            </a:r>
            <a:br>
              <a:rPr lang="en-US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of </a:t>
            </a:r>
            <a:r>
              <a:rPr lang="en-US" dirty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modern education </a:t>
            </a:r>
            <a:r>
              <a:rPr lang="en-US" dirty="0" err="1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programmes</a:t>
            </a:r>
            <a:endParaRPr lang="en-GB" dirty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  <a:p>
            <a:pPr marL="538163" indent="-538163">
              <a:spcBef>
                <a:spcPts val="1000"/>
              </a:spcBef>
            </a:pPr>
            <a:r>
              <a:rPr lang="en-US" dirty="0" smtClean="0">
                <a:solidFill>
                  <a:schemeClr val="bg1"/>
                </a:solidFill>
                <a:latin typeface="Century Gothic" pitchFamily="34" charset="0"/>
              </a:rPr>
              <a:t>4.2.	</a:t>
            </a:r>
            <a:r>
              <a:rPr lang="en-GB" dirty="0" smtClean="0">
                <a:solidFill>
                  <a:schemeClr val="bg1"/>
                </a:solidFill>
                <a:latin typeface="Century Gothic" pitchFamily="34" charset="0"/>
              </a:rPr>
              <a:t>Scientific </a:t>
            </a:r>
            <a:r>
              <a:rPr lang="en-GB" dirty="0">
                <a:solidFill>
                  <a:schemeClr val="bg1"/>
                </a:solidFill>
                <a:latin typeface="Century Gothic" pitchFamily="34" charset="0"/>
              </a:rPr>
              <a:t>and engineering </a:t>
            </a:r>
            <a:r>
              <a:rPr lang="en-GB" dirty="0" smtClean="0">
                <a:solidFill>
                  <a:schemeClr val="bg1"/>
                </a:solidFill>
                <a:latin typeface="Century Gothic" pitchFamily="34" charset="0"/>
              </a:rPr>
              <a:t>group</a:t>
            </a:r>
          </a:p>
          <a:p>
            <a:pPr marL="538163" indent="-538163">
              <a:spcBef>
                <a:spcPts val="1000"/>
              </a:spcBef>
            </a:pPr>
            <a:r>
              <a:rPr lang="en-GB" dirty="0" smtClean="0">
                <a:solidFill>
                  <a:schemeClr val="bg1"/>
                </a:solidFill>
                <a:latin typeface="Century Gothic" pitchFamily="34" charset="0"/>
              </a:rPr>
              <a:t>5.	New UC website</a:t>
            </a:r>
            <a:endParaRPr lang="en-US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601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6" b="2180"/>
          <a:stretch/>
        </p:blipFill>
        <p:spPr bwMode="auto">
          <a:xfrm>
            <a:off x="0" y="-189910"/>
            <a:ext cx="9144000" cy="441471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83768" y="142876"/>
            <a:ext cx="6660232" cy="644400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83768" y="203466"/>
            <a:ext cx="63733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dirty="0" smtClean="0">
                <a:solidFill>
                  <a:schemeClr val="bg1"/>
                </a:solidFill>
                <a:latin typeface="Century Gothic" pitchFamily="34" charset="0"/>
              </a:rPr>
              <a:t>3D tours around JINR basic facilities</a:t>
            </a:r>
            <a:endParaRPr lang="ru-RU" sz="28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print"/>
          <a:srcRect l="624" t="9974" r="624" b="4631"/>
          <a:stretch>
            <a:fillRect/>
          </a:stretch>
        </p:blipFill>
        <p:spPr bwMode="auto">
          <a:xfrm>
            <a:off x="2925311" y="4313072"/>
            <a:ext cx="3312987" cy="256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5" cstate="print"/>
          <a:srcRect l="735" t="9618" r="735" b="4987"/>
          <a:stretch>
            <a:fillRect/>
          </a:stretch>
        </p:blipFill>
        <p:spPr bwMode="auto">
          <a:xfrm>
            <a:off x="6341125" y="4314667"/>
            <a:ext cx="2802875" cy="256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>
            <a:spLocks noChangeAspect="1"/>
          </p:cNvSpPr>
          <p:nvPr/>
        </p:nvSpPr>
        <p:spPr>
          <a:xfrm>
            <a:off x="3707904" y="3286124"/>
            <a:ext cx="5429287" cy="487489"/>
          </a:xfrm>
          <a:prstGeom prst="rect">
            <a:avLst/>
          </a:prstGeom>
          <a:solidFill>
            <a:srgbClr val="8C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006666"/>
                </a:solidFill>
                <a:latin typeface="Century Gothic" pitchFamily="34" charset="0"/>
              </a:rPr>
              <a:t>uc.jinr.ru</a:t>
            </a:r>
            <a:r>
              <a:rPr lang="ru-RU" sz="2000" dirty="0" smtClean="0">
                <a:solidFill>
                  <a:srgbClr val="006666"/>
                </a:solidFill>
                <a:latin typeface="Century Gothic" pitchFamily="34" charset="0"/>
              </a:rPr>
              <a:t>, </a:t>
            </a:r>
            <a:r>
              <a:rPr lang="en-US" sz="2000" dirty="0" smtClean="0">
                <a:solidFill>
                  <a:srgbClr val="006666"/>
                </a:solidFill>
                <a:latin typeface="Century Gothic" pitchFamily="34" charset="0"/>
              </a:rPr>
              <a:t>‘JINR basic facilities’ section</a:t>
            </a:r>
            <a:endParaRPr lang="ru-RU" sz="2000" dirty="0">
              <a:solidFill>
                <a:srgbClr val="006666"/>
              </a:solidFill>
              <a:latin typeface="Century Gothic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/>
          <a:srcRect l="367" t="9618" r="735" b="2850"/>
          <a:stretch>
            <a:fillRect/>
          </a:stretch>
        </p:blipFill>
        <p:spPr bwMode="auto">
          <a:xfrm>
            <a:off x="0" y="4310708"/>
            <a:ext cx="2819438" cy="2573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386261" y="2473672"/>
            <a:ext cx="4757739" cy="642942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0"/>
            <a:ext cx="4295126" cy="773094"/>
          </a:xfrm>
          <a:prstGeom prst="rect">
            <a:avLst/>
          </a:prstGeom>
          <a:solidFill>
            <a:srgbClr val="8C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52423" y="124937"/>
            <a:ext cx="3786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/>
            <a:r>
              <a:rPr lang="en-US" sz="2800" dirty="0" smtClean="0">
                <a:solidFill>
                  <a:schemeClr val="bg1"/>
                </a:solidFill>
                <a:latin typeface="Century Gothic" pitchFamily="34" charset="0"/>
              </a:rPr>
              <a:t>Visits to the JINR labs</a:t>
            </a:r>
            <a:endParaRPr lang="ru-RU" sz="28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20005" y="2545473"/>
            <a:ext cx="47434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entury Gothic" pitchFamily="34" charset="0"/>
              </a:rPr>
              <a:t>for students and teachers</a:t>
            </a:r>
            <a:endParaRPr lang="ru-RU" sz="28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35842" name="Picture 2" descr="C:\Documents and Settings\Admin\Мои документы\фото для сайта УНЦ\Презентация для Минобр\Визиты_1.jpg"/>
          <p:cNvPicPr>
            <a:picLocks noChangeAspect="1" noChangeArrowheads="1"/>
          </p:cNvPicPr>
          <p:nvPr/>
        </p:nvPicPr>
        <p:blipFill>
          <a:blip r:embed="rId3" cstate="print"/>
          <a:srcRect t="14698"/>
          <a:stretch>
            <a:fillRect/>
          </a:stretch>
        </p:blipFill>
        <p:spPr bwMode="auto">
          <a:xfrm>
            <a:off x="0" y="885807"/>
            <a:ext cx="4286248" cy="3656273"/>
          </a:xfrm>
          <a:prstGeom prst="rect">
            <a:avLst/>
          </a:prstGeom>
          <a:noFill/>
        </p:spPr>
      </p:pic>
      <p:pic>
        <p:nvPicPr>
          <p:cNvPr id="35843" name="Picture 3" descr="C:\Documents and Settings\Admin\Мои документы\фото для сайта УНЦ\Презентация для Минобр\Визиты_2.jpg"/>
          <p:cNvPicPr>
            <a:picLocks noChangeAspect="1" noChangeArrowheads="1"/>
          </p:cNvPicPr>
          <p:nvPr/>
        </p:nvPicPr>
        <p:blipFill>
          <a:blip r:embed="rId4" cstate="print"/>
          <a:srcRect r="5041"/>
          <a:stretch>
            <a:fillRect/>
          </a:stretch>
        </p:blipFill>
        <p:spPr bwMode="auto">
          <a:xfrm>
            <a:off x="0" y="4652970"/>
            <a:ext cx="4273684" cy="2206217"/>
          </a:xfrm>
          <a:prstGeom prst="rect">
            <a:avLst/>
          </a:prstGeom>
          <a:noFill/>
        </p:spPr>
      </p:pic>
      <p:pic>
        <p:nvPicPr>
          <p:cNvPr id="35844" name="Picture 4" descr="C:\Documents and Settings\Admin\Мои документы\фото для сайта УНЦ\Презентация для Минобр\Визиты_3.jpg"/>
          <p:cNvPicPr>
            <a:picLocks noChangeAspect="1" noChangeArrowheads="1"/>
          </p:cNvPicPr>
          <p:nvPr/>
        </p:nvPicPr>
        <p:blipFill>
          <a:blip r:embed="rId5" cstate="print"/>
          <a:srcRect r="4583"/>
          <a:stretch>
            <a:fillRect/>
          </a:stretch>
        </p:blipFill>
        <p:spPr bwMode="auto">
          <a:xfrm>
            <a:off x="4391025" y="0"/>
            <a:ext cx="4752976" cy="2390603"/>
          </a:xfrm>
          <a:prstGeom prst="rect">
            <a:avLst/>
          </a:prstGeom>
          <a:noFill/>
        </p:spPr>
      </p:pic>
      <p:pic>
        <p:nvPicPr>
          <p:cNvPr id="21" name="Picture 5" descr="G:\фото для сайта УНЦ\Школьники\DSC074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06" b="3875"/>
          <a:stretch>
            <a:fillRect/>
          </a:stretch>
        </p:blipFill>
        <p:spPr bwMode="auto">
          <a:xfrm>
            <a:off x="4395138" y="3223563"/>
            <a:ext cx="4748861" cy="363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Мои документы\фото для сайта УНЦ\Презентация для Минобр\Открытый урок_1.jpg"/>
          <p:cNvPicPr>
            <a:picLocks noChangeAspect="1" noChangeArrowheads="1"/>
          </p:cNvPicPr>
          <p:nvPr/>
        </p:nvPicPr>
        <p:blipFill>
          <a:blip r:embed="rId3" cstate="print"/>
          <a:srcRect r="3034"/>
          <a:stretch>
            <a:fillRect/>
          </a:stretch>
        </p:blipFill>
        <p:spPr bwMode="auto">
          <a:xfrm>
            <a:off x="4304003" y="4652324"/>
            <a:ext cx="2420077" cy="2205676"/>
          </a:xfrm>
          <a:prstGeom prst="rect">
            <a:avLst/>
          </a:prstGeom>
          <a:noFill/>
        </p:spPr>
      </p:pic>
      <p:pic>
        <p:nvPicPr>
          <p:cNvPr id="3075" name="Picture 3" descr="C:\Documents and Settings\Admin\Мои документы\фото для сайта УНЦ\Презентация для Минобр\Открытый урок_2.jpg"/>
          <p:cNvPicPr>
            <a:picLocks noChangeAspect="1" noChangeArrowheads="1"/>
          </p:cNvPicPr>
          <p:nvPr/>
        </p:nvPicPr>
        <p:blipFill>
          <a:blip r:embed="rId4" cstate="print"/>
          <a:srcRect r="3202"/>
          <a:stretch>
            <a:fillRect/>
          </a:stretch>
        </p:blipFill>
        <p:spPr bwMode="auto">
          <a:xfrm>
            <a:off x="6839846" y="4652324"/>
            <a:ext cx="2300392" cy="2205676"/>
          </a:xfrm>
          <a:prstGeom prst="rect">
            <a:avLst/>
          </a:prstGeom>
          <a:noFill/>
        </p:spPr>
      </p:pic>
      <p:pic>
        <p:nvPicPr>
          <p:cNvPr id="3076" name="Picture 4" descr="C:\Documents and Settings\Admin\Мои документы\фото для сайта УНЦ\Презентация для Минобр\Открытый урок_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866562"/>
            <a:ext cx="4214810" cy="599143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773094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204423"/>
            <a:ext cx="86080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>
              <a:spcAft>
                <a:spcPts val="600"/>
              </a:spcAft>
            </a:pPr>
            <a:r>
              <a:rPr lang="en-US" sz="2800" dirty="0" smtClean="0">
                <a:solidFill>
                  <a:schemeClr val="bg1"/>
                </a:solidFill>
                <a:latin typeface="Century Gothic" pitchFamily="34" charset="0"/>
              </a:rPr>
              <a:t>Popular lectures on modern science</a:t>
            </a:r>
          </a:p>
        </p:txBody>
      </p:sp>
      <p:pic>
        <p:nvPicPr>
          <p:cNvPr id="3077" name="Picture 5" descr="C:\Documents and Settings\Admin\Мои документы\фото для сайта УНЦ\Презентация для Минобр\Открытый урок_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93765" y="866110"/>
            <a:ext cx="4850235" cy="232003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312882" y="3268368"/>
            <a:ext cx="4831118" cy="1285884"/>
          </a:xfrm>
          <a:prstGeom prst="rect">
            <a:avLst/>
          </a:prstGeom>
          <a:solidFill>
            <a:srgbClr val="9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38636" y="3418975"/>
            <a:ext cx="476729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spcAft>
                <a:spcPts val="600"/>
              </a:spcAft>
              <a:buFont typeface="Arial" pitchFamily="34" charset="0"/>
              <a:buChar char="•"/>
              <a:tabLst>
                <a:tab pos="177800" algn="l"/>
              </a:tabLst>
            </a:pPr>
            <a:r>
              <a:rPr lang="en-US" sz="1500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Modern science in simple words</a:t>
            </a: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  <a:tabLst>
                <a:tab pos="177800" algn="l"/>
              </a:tabLst>
            </a:pPr>
            <a:r>
              <a:rPr lang="en-US" sz="1500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Entertaining particle physics for school students</a:t>
            </a:r>
          </a:p>
          <a:p>
            <a:pPr marL="177800" indent="-177800">
              <a:spcAft>
                <a:spcPts val="600"/>
              </a:spcAft>
              <a:buFont typeface="Arial" pitchFamily="34" charset="0"/>
              <a:buChar char="•"/>
              <a:tabLst>
                <a:tab pos="177800" algn="l"/>
              </a:tabLst>
            </a:pPr>
            <a:r>
              <a:rPr lang="en-US" sz="1500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Lab work using real experimental data</a:t>
            </a:r>
            <a:endParaRPr lang="ru-RU" sz="1500" dirty="0" smtClean="0">
              <a:solidFill>
                <a:srgbClr val="006666"/>
              </a:solidFill>
              <a:latin typeface="Century Gothic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1" r="3479"/>
          <a:stretch/>
        </p:blipFill>
        <p:spPr>
          <a:xfrm>
            <a:off x="-36512" y="0"/>
            <a:ext cx="648072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-36512" y="176266"/>
            <a:ext cx="5472608" cy="773094"/>
          </a:xfrm>
          <a:prstGeom prst="rect">
            <a:avLst/>
          </a:prstGeom>
          <a:solidFill>
            <a:srgbClr val="8C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4348" y="303039"/>
            <a:ext cx="46497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6666"/>
                </a:solidFill>
                <a:latin typeface="Century Gothic" pitchFamily="34" charset="0"/>
              </a:rPr>
              <a:t>Renovated JINR museum</a:t>
            </a:r>
            <a:endParaRPr lang="ru-RU" sz="2800" dirty="0" smtClean="0">
              <a:solidFill>
                <a:srgbClr val="006666"/>
              </a:solidFill>
              <a:latin typeface="Century Gothic" pitchFamily="34" charset="0"/>
            </a:endParaRPr>
          </a:p>
        </p:txBody>
      </p:sp>
      <p:pic>
        <p:nvPicPr>
          <p:cNvPr id="5" name="Picture 5" descr="C:\Documents and Settings\Admin\Мои документы\Презентации\Museum5.jpg"/>
          <p:cNvPicPr>
            <a:picLocks noChangeAspect="1" noChangeArrowheads="1"/>
          </p:cNvPicPr>
          <p:nvPr/>
        </p:nvPicPr>
        <p:blipFill>
          <a:blip r:embed="rId4"/>
          <a:srcRect l="10079" r="5039"/>
          <a:stretch>
            <a:fillRect/>
          </a:stretch>
        </p:blipFill>
        <p:spPr bwMode="auto">
          <a:xfrm>
            <a:off x="6584964" y="3643314"/>
            <a:ext cx="2562172" cy="1428760"/>
          </a:xfrm>
          <a:prstGeom prst="rect">
            <a:avLst/>
          </a:prstGeom>
          <a:noFill/>
        </p:spPr>
      </p:pic>
      <p:pic>
        <p:nvPicPr>
          <p:cNvPr id="1026" name="Picture 2" descr="C:\Documents and Settings\Admin\Мои документы\Презентации\Museum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0"/>
            <a:ext cx="2571736" cy="1719848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Мои документы\Презентации\Museum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8614" y="5138152"/>
            <a:ext cx="2571736" cy="1719848"/>
          </a:xfrm>
          <a:prstGeom prst="rect">
            <a:avLst/>
          </a:prstGeom>
          <a:noFill/>
        </p:spPr>
      </p:pic>
      <p:pic>
        <p:nvPicPr>
          <p:cNvPr id="1029" name="Picture 5" descr="C:\Documents and Settings\Admin\Мои документы\Презентации\Museum9.jpg"/>
          <p:cNvPicPr>
            <a:picLocks noChangeAspect="1" noChangeArrowheads="1"/>
          </p:cNvPicPr>
          <p:nvPr/>
        </p:nvPicPr>
        <p:blipFill>
          <a:blip r:embed="rId7" cstate="print"/>
          <a:srcRect r="984"/>
          <a:stretch>
            <a:fillRect/>
          </a:stretch>
        </p:blipFill>
        <p:spPr bwMode="auto">
          <a:xfrm>
            <a:off x="6581789" y="1785927"/>
            <a:ext cx="2562472" cy="1785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800600" y="-1"/>
            <a:ext cx="4343400" cy="3044563"/>
          </a:xfrm>
          <a:prstGeom prst="rect">
            <a:avLst/>
          </a:prstGeom>
          <a:solidFill>
            <a:srgbClr val="8C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4644008" cy="3044562"/>
          </a:xfrm>
          <a:prstGeom prst="rect">
            <a:avLst/>
          </a:prstGeom>
          <a:solidFill>
            <a:srgbClr val="B3F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5" name="Содержимое 2"/>
          <p:cNvSpPr>
            <a:spLocks noGrp="1"/>
          </p:cNvSpPr>
          <p:nvPr>
            <p:ph idx="1"/>
          </p:nvPr>
        </p:nvSpPr>
        <p:spPr>
          <a:xfrm>
            <a:off x="4892960" y="1172870"/>
            <a:ext cx="4398640" cy="18716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New </a:t>
            </a:r>
            <a:r>
              <a:rPr lang="en-US" sz="2200" b="1" dirty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project </a:t>
            </a:r>
            <a:r>
              <a:rPr lang="en-US" sz="2200" b="1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r>
              <a:rPr lang="en-US" sz="2200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</a:t>
            </a:r>
            <a:r>
              <a:rPr lang="en-US" sz="2200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open educational environment to support research priorities in nuclear physics</a:t>
            </a:r>
            <a:endParaRPr lang="ru-RU" sz="2200" dirty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107504" y="1172870"/>
            <a:ext cx="4510980" cy="1320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Previous</a:t>
            </a:r>
            <a:r>
              <a:rPr lang="en-US" sz="2200" b="1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2200" b="1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project </a:t>
            </a:r>
            <a:endParaRPr lang="en-US" sz="2200" b="1" dirty="0">
              <a:solidFill>
                <a:srgbClr val="006666"/>
              </a:solidFill>
              <a:latin typeface="Century Gothic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2200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</a:t>
            </a:r>
            <a:r>
              <a:rPr lang="en-US" sz="2200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modern education </a:t>
            </a:r>
            <a:r>
              <a:rPr lang="en-US" sz="2200" dirty="0" err="1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programmes</a:t>
            </a:r>
            <a:endParaRPr lang="en-US" sz="2200" dirty="0" smtClean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286341"/>
            <a:ext cx="7092280" cy="718226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4" name="Название 1"/>
          <p:cNvSpPr>
            <a:spLocks noGrp="1"/>
          </p:cNvSpPr>
          <p:nvPr>
            <p:ph type="title"/>
          </p:nvPr>
        </p:nvSpPr>
        <p:spPr>
          <a:xfrm>
            <a:off x="683568" y="301660"/>
            <a:ext cx="2297832" cy="639088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Century Gothic" pitchFamily="34" charset="0"/>
                <a:ea typeface="+mn-ea"/>
                <a:cs typeface="+mn-cs"/>
              </a:rPr>
              <a:t>Projects</a:t>
            </a:r>
            <a:endParaRPr lang="ru-RU" sz="2800" dirty="0">
              <a:solidFill>
                <a:schemeClr val="bg1"/>
              </a:solidFill>
              <a:latin typeface="Century Gothic" pitchFamily="34" charset="0"/>
              <a:ea typeface="+mn-ea"/>
              <a:cs typeface="+mn-cs"/>
            </a:endParaRPr>
          </a:p>
        </p:txBody>
      </p:sp>
      <p:pic>
        <p:nvPicPr>
          <p:cNvPr id="12" name="Picture 3" descr="C:\Documents and Settings\Admin\Мои документы\Презентации\Virtlab.jpg"/>
          <p:cNvPicPr>
            <a:picLocks noChangeAspect="1" noChangeArrowheads="1"/>
          </p:cNvPicPr>
          <p:nvPr/>
        </p:nvPicPr>
        <p:blipFill rotWithShape="1">
          <a:blip r:embed="rId2" cstate="print"/>
          <a:srcRect l="24194" t="13419" r="26767" b="18299"/>
          <a:stretch/>
        </p:blipFill>
        <p:spPr bwMode="auto">
          <a:xfrm>
            <a:off x="0" y="3212865"/>
            <a:ext cx="4618484" cy="3645135"/>
          </a:xfrm>
          <a:prstGeom prst="rect">
            <a:avLst/>
          </a:prstGeom>
          <a:noFill/>
        </p:spPr>
      </p:pic>
      <p:pic>
        <p:nvPicPr>
          <p:cNvPr id="15" name="Picture 8" descr="Proton therapy">
            <a:hlinkClick r:id="rId3" action="ppaction://hlinkfile"/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8934" t="-3" r="13179" b="3"/>
          <a:stretch/>
        </p:blipFill>
        <p:spPr bwMode="auto">
          <a:xfrm>
            <a:off x="4788000" y="3212865"/>
            <a:ext cx="4356000" cy="36451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2119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1" y="0"/>
            <a:ext cx="9159437" cy="3501008"/>
          </a:xfrm>
          <a:prstGeom prst="rect">
            <a:avLst/>
          </a:prstGeom>
          <a:solidFill>
            <a:srgbClr val="B3F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1" y="3592740"/>
            <a:ext cx="9144001" cy="3265259"/>
          </a:xfrm>
          <a:prstGeom prst="rect">
            <a:avLst/>
          </a:prstGeom>
          <a:solidFill>
            <a:srgbClr val="8C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214290"/>
            <a:ext cx="5220072" cy="642942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14348" y="306023"/>
            <a:ext cx="41456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/>
            <a:r>
              <a:rPr lang="en-US" sz="2800" dirty="0" smtClean="0">
                <a:solidFill>
                  <a:schemeClr val="bg1"/>
                </a:solidFill>
                <a:latin typeface="Century Gothic" pitchFamily="34" charset="0"/>
              </a:rPr>
              <a:t>New UC departments</a:t>
            </a:r>
            <a:endParaRPr lang="ru-RU" sz="28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39004" y="1051572"/>
            <a:ext cx="80814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en-US" sz="2800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modern education </a:t>
            </a:r>
            <a:r>
              <a:rPr lang="en-US" sz="2800" dirty="0" err="1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programmes</a:t>
            </a:r>
            <a:r>
              <a:rPr lang="en-US" sz="2800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 </a:t>
            </a:r>
            <a:endParaRPr lang="ru-RU" sz="2800" dirty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14348" y="3913892"/>
            <a:ext cx="7056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en-US" sz="2800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and engineering group </a:t>
            </a:r>
            <a:endParaRPr lang="ru-RU" sz="2800" dirty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0267"/>
            <a:ext cx="9159436" cy="15590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769"/>
            <a:ext cx="9230937" cy="15712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-1" y="0"/>
            <a:ext cx="9159437" cy="6858000"/>
          </a:xfrm>
          <a:prstGeom prst="rect">
            <a:avLst/>
          </a:prstGeom>
          <a:solidFill>
            <a:srgbClr val="B3F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3217218" y="4161357"/>
            <a:ext cx="2794942" cy="2405514"/>
            <a:chOff x="3217218" y="4161357"/>
            <a:chExt cx="2794942" cy="2405514"/>
          </a:xfrm>
        </p:grpSpPr>
        <p:pic>
          <p:nvPicPr>
            <p:cNvPr id="22" name="Picture 2" descr="http://intergraphics.ru/uploads/images/projects_jinr60/expo_nica.png">
              <a:hlinkClick r:id="rId3" action="ppaction://hlinkfile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17218" y="4161357"/>
              <a:ext cx="2794941" cy="1929172"/>
            </a:xfrm>
            <a:prstGeom prst="rect">
              <a:avLst/>
            </a:prstGeom>
            <a:solidFill>
              <a:srgbClr val="006666"/>
            </a:solidFill>
            <a:ln>
              <a:noFill/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3217220" y="6077242"/>
              <a:ext cx="2794940" cy="489629"/>
            </a:xfrm>
            <a:prstGeom prst="rect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>
                  <a:solidFill>
                    <a:schemeClr val="bg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dirty="0"/>
                <a:t>NICA complex</a:t>
              </a: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616154" y="4165459"/>
            <a:ext cx="2448273" cy="2401413"/>
            <a:chOff x="616154" y="4165459"/>
            <a:chExt cx="2448273" cy="2401413"/>
          </a:xfrm>
        </p:grpSpPr>
        <p:pic>
          <p:nvPicPr>
            <p:cNvPr id="18" name="Picture 6" descr="Baikal Neutrino Telescope">
              <a:hlinkClick r:id="rId5" action="ppaction://hlinkfile"/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/>
            <a:srcRect l="13387" r="10040"/>
            <a:stretch/>
          </p:blipFill>
          <p:spPr bwMode="auto">
            <a:xfrm>
              <a:off x="616154" y="4165459"/>
              <a:ext cx="2448272" cy="1943680"/>
            </a:xfrm>
            <a:prstGeom prst="rect">
              <a:avLst/>
            </a:prstGeom>
            <a:noFill/>
          </p:spPr>
        </p:pic>
        <p:sp>
          <p:nvSpPr>
            <p:cNvPr id="29" name="TextBox 28"/>
            <p:cNvSpPr txBox="1"/>
            <p:nvPr/>
          </p:nvSpPr>
          <p:spPr>
            <a:xfrm>
              <a:off x="616155" y="6100112"/>
              <a:ext cx="2448272" cy="466760"/>
            </a:xfrm>
            <a:prstGeom prst="rect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>
                  <a:solidFill>
                    <a:srgbClr val="006666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</a:rPr>
                <a:t>Neutrino</a:t>
              </a:r>
              <a:r>
                <a:rPr lang="en-US" dirty="0"/>
                <a:t> </a:t>
              </a:r>
              <a:r>
                <a:rPr lang="en-US" dirty="0">
                  <a:solidFill>
                    <a:schemeClr val="bg1"/>
                  </a:solidFill>
                </a:rPr>
                <a:t>telescope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169560" y="4156626"/>
            <a:ext cx="2650912" cy="2410245"/>
            <a:chOff x="6169560" y="4156626"/>
            <a:chExt cx="2650912" cy="2410245"/>
          </a:xfrm>
        </p:grpSpPr>
        <p:pic>
          <p:nvPicPr>
            <p:cNvPr id="27" name="Picture 10" descr="IBR reactor">
              <a:hlinkClick r:id="rId7" action="ppaction://hlinkfile"/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/>
            <a:srcRect l="8071" r="8888"/>
            <a:stretch/>
          </p:blipFill>
          <p:spPr bwMode="auto">
            <a:xfrm>
              <a:off x="6169560" y="4156626"/>
              <a:ext cx="2650912" cy="1981156"/>
            </a:xfrm>
            <a:prstGeom prst="rect">
              <a:avLst/>
            </a:prstGeom>
            <a:noFill/>
          </p:spPr>
        </p:pic>
        <p:sp>
          <p:nvSpPr>
            <p:cNvPr id="31" name="TextBox 30"/>
            <p:cNvSpPr txBox="1"/>
            <p:nvPr/>
          </p:nvSpPr>
          <p:spPr>
            <a:xfrm>
              <a:off x="6175741" y="6077242"/>
              <a:ext cx="2644731" cy="489629"/>
            </a:xfrm>
            <a:prstGeom prst="rect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>
                  <a:solidFill>
                    <a:schemeClr val="bg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dirty="0"/>
                <a:t>IBR-2 reactor</a:t>
              </a:r>
              <a:endParaRPr lang="ru-RU" dirty="0"/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617930" y="1459713"/>
            <a:ext cx="3384376" cy="2458424"/>
            <a:chOff x="704776" y="1462294"/>
            <a:chExt cx="3384376" cy="2458424"/>
          </a:xfrm>
        </p:grpSpPr>
        <p:sp>
          <p:nvSpPr>
            <p:cNvPr id="32" name="TextBox 31"/>
            <p:cNvSpPr txBox="1"/>
            <p:nvPr/>
          </p:nvSpPr>
          <p:spPr>
            <a:xfrm>
              <a:off x="704776" y="3413167"/>
              <a:ext cx="3384376" cy="507551"/>
            </a:xfrm>
            <a:prstGeom prst="rect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>
                  <a:solidFill>
                    <a:srgbClr val="006666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</a:rPr>
                <a:t>SHE </a:t>
              </a:r>
              <a:r>
                <a:rPr lang="en-US" dirty="0" smtClean="0">
                  <a:solidFill>
                    <a:schemeClr val="bg1"/>
                  </a:solidFill>
                </a:rPr>
                <a:t>Factory</a:t>
              </a:r>
              <a:endParaRPr lang="ru-RU" dirty="0">
                <a:solidFill>
                  <a:schemeClr val="bg1"/>
                </a:solidFill>
              </a:endParaRPr>
            </a:p>
          </p:txBody>
        </p:sp>
        <p:pic>
          <p:nvPicPr>
            <p:cNvPr id="25" name="Picture 4" descr="http://intergraphics.ru/uploads/images/projects_jinr60/expo_she.png">
              <a:hlinkClick r:id="rId9" action="ppaction://hlinkfile"/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04776" y="1462294"/>
              <a:ext cx="3384376" cy="1950873"/>
            </a:xfrm>
            <a:prstGeom prst="rect">
              <a:avLst/>
            </a:prstGeom>
            <a:solidFill>
              <a:srgbClr val="006666"/>
            </a:solidFill>
            <a:ln>
              <a:noFill/>
            </a:ln>
          </p:spPr>
        </p:pic>
      </p:grpSp>
      <p:grpSp>
        <p:nvGrpSpPr>
          <p:cNvPr id="12" name="Группа 11"/>
          <p:cNvGrpSpPr/>
          <p:nvPr/>
        </p:nvGrpSpPr>
        <p:grpSpPr>
          <a:xfrm>
            <a:off x="5357738" y="1461863"/>
            <a:ext cx="3462734" cy="2468657"/>
            <a:chOff x="5357738" y="1461863"/>
            <a:chExt cx="3462734" cy="2468657"/>
          </a:xfrm>
        </p:grpSpPr>
        <p:pic>
          <p:nvPicPr>
            <p:cNvPr id="17" name="Picture 8" descr="Proton therapy">
              <a:hlinkClick r:id="rId11" action="ppaction://hlinkfile"/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364088" y="1461863"/>
              <a:ext cx="3456384" cy="1955799"/>
            </a:xfrm>
            <a:prstGeom prst="rect">
              <a:avLst/>
            </a:prstGeom>
            <a:solidFill>
              <a:srgbClr val="006666"/>
            </a:solidFill>
            <a:ln>
              <a:noFill/>
            </a:ln>
          </p:spPr>
        </p:pic>
        <p:sp>
          <p:nvSpPr>
            <p:cNvPr id="33" name="TextBox 32"/>
            <p:cNvSpPr txBox="1"/>
            <p:nvPr/>
          </p:nvSpPr>
          <p:spPr>
            <a:xfrm>
              <a:off x="5357738" y="3424389"/>
              <a:ext cx="3462734" cy="506131"/>
            </a:xfrm>
            <a:prstGeom prst="rect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>
                  <a:solidFill>
                    <a:srgbClr val="006666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dirty="0">
                  <a:solidFill>
                    <a:schemeClr val="bg1"/>
                  </a:solidFill>
                </a:rPr>
                <a:t>Proton therapy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sp>
        <p:nvSpPr>
          <p:cNvPr id="30" name="Прямоугольник 29"/>
          <p:cNvSpPr/>
          <p:nvPr/>
        </p:nvSpPr>
        <p:spPr>
          <a:xfrm>
            <a:off x="0" y="261480"/>
            <a:ext cx="8820472" cy="99537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4776" y="267117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UC department of</a:t>
            </a:r>
            <a:br>
              <a:rPr lang="en-US" sz="2800" dirty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2600" dirty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d</a:t>
            </a:r>
            <a:r>
              <a:rPr lang="en-US" sz="26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evelopment </a:t>
            </a:r>
            <a:r>
              <a:rPr lang="en-US" sz="2600" dirty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of </a:t>
            </a:r>
            <a:r>
              <a:rPr lang="en-US" sz="26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modern education </a:t>
            </a:r>
            <a:r>
              <a:rPr lang="en-US" sz="2600" dirty="0" err="1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programmes</a:t>
            </a:r>
            <a:endParaRPr lang="en-GB" sz="2600" dirty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3419872" y="2636913"/>
            <a:ext cx="2592287" cy="1652206"/>
            <a:chOff x="3635896" y="3023345"/>
            <a:chExt cx="2232248" cy="1419813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3694419" y="3023345"/>
              <a:ext cx="2113291" cy="1419813"/>
            </a:xfrm>
            <a:prstGeom prst="roundRect">
              <a:avLst/>
            </a:prstGeom>
            <a:solidFill>
              <a:srgbClr val="8CD200"/>
            </a:solidFill>
            <a:ln w="1111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3635896" y="3187680"/>
              <a:ext cx="2232248" cy="10314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0066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Virtual models </a:t>
              </a:r>
              <a:r>
                <a:rPr lang="en-US" sz="2400" dirty="0" smtClean="0">
                  <a:solidFill>
                    <a:srgbClr val="0066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2400" dirty="0" smtClean="0">
                  <a:solidFill>
                    <a:srgbClr val="0066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 smtClean="0">
                  <a:solidFill>
                    <a:srgbClr val="0066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the JINR </a:t>
              </a:r>
              <a:br>
                <a:rPr lang="en-US" sz="2400" dirty="0" smtClean="0">
                  <a:solidFill>
                    <a:srgbClr val="0066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dirty="0" smtClean="0">
                  <a:solidFill>
                    <a:srgbClr val="0066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basic facilities</a:t>
              </a:r>
              <a:endParaRPr lang="en-GB" sz="2400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005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рямоугольник 37"/>
          <p:cNvSpPr/>
          <p:nvPr/>
        </p:nvSpPr>
        <p:spPr>
          <a:xfrm>
            <a:off x="14553" y="0"/>
            <a:ext cx="9159437" cy="6858000"/>
          </a:xfrm>
          <a:prstGeom prst="rect">
            <a:avLst/>
          </a:prstGeom>
          <a:solidFill>
            <a:srgbClr val="B3F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261480"/>
            <a:ext cx="8820472" cy="995378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4776" y="267117"/>
            <a:ext cx="82089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UC department of</a:t>
            </a:r>
            <a:br>
              <a:rPr lang="en-US" sz="2800" dirty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26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development </a:t>
            </a:r>
            <a:r>
              <a:rPr lang="en-US" sz="2600" dirty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of </a:t>
            </a:r>
            <a:r>
              <a:rPr lang="en-US" sz="2600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modern education </a:t>
            </a:r>
            <a:r>
              <a:rPr lang="en-US" sz="2600" dirty="0" err="1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programmes</a:t>
            </a:r>
            <a:endParaRPr lang="en-GB" sz="2600" dirty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24" name="Picture 3" descr="C:\Documents and Settings\Admin\Мои документы\Презентации\Virtlab.jpg"/>
          <p:cNvPicPr>
            <a:picLocks noChangeAspect="1" noChangeArrowheads="1"/>
          </p:cNvPicPr>
          <p:nvPr/>
        </p:nvPicPr>
        <p:blipFill rotWithShape="1">
          <a:blip r:embed="rId3" cstate="print"/>
          <a:srcRect l="573" t="13419" r="28518" b="18299"/>
          <a:stretch/>
        </p:blipFill>
        <p:spPr bwMode="auto">
          <a:xfrm>
            <a:off x="201783" y="1412776"/>
            <a:ext cx="4392488" cy="2378730"/>
          </a:xfrm>
          <a:prstGeom prst="rect">
            <a:avLst/>
          </a:prstGeom>
          <a:noFill/>
        </p:spPr>
      </p:pic>
      <p:pic>
        <p:nvPicPr>
          <p:cNvPr id="26" name="Изображение 1" descr="Снимок экрана 2015-06-27 в 11.42.39.png"/>
          <p:cNvPicPr preferRelativeResize="0">
            <a:picLocks noChangeAspect="1"/>
          </p:cNvPicPr>
          <p:nvPr/>
        </p:nvPicPr>
        <p:blipFill>
          <a:blip r:embed="rId4"/>
          <a:srcRect t="8054"/>
          <a:stretch>
            <a:fillRect/>
          </a:stretch>
        </p:blipFill>
        <p:spPr bwMode="auto">
          <a:xfrm>
            <a:off x="4674737" y="1412776"/>
            <a:ext cx="4256683" cy="23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7"/>
          <p:cNvPicPr>
            <a:picLocks noChangeAspect="1" noChangeArrowheads="1"/>
          </p:cNvPicPr>
          <p:nvPr/>
        </p:nvPicPr>
        <p:blipFill rotWithShape="1">
          <a:blip r:embed="rId5" cstate="print"/>
          <a:srcRect l="1009" t="32500" r="5513" b="11050"/>
          <a:stretch/>
        </p:blipFill>
        <p:spPr bwMode="auto">
          <a:xfrm>
            <a:off x="2972602" y="4311684"/>
            <a:ext cx="5955790" cy="2380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4" name="Группа 13"/>
          <p:cNvGrpSpPr/>
          <p:nvPr/>
        </p:nvGrpSpPr>
        <p:grpSpPr>
          <a:xfrm>
            <a:off x="2398027" y="3524552"/>
            <a:ext cx="3048646" cy="1800200"/>
            <a:chOff x="3405437" y="3733251"/>
            <a:chExt cx="2352130" cy="2025348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3405437" y="3733251"/>
              <a:ext cx="2352130" cy="1419813"/>
            </a:xfrm>
            <a:prstGeom prst="roundRect">
              <a:avLst/>
            </a:prstGeom>
            <a:solidFill>
              <a:srgbClr val="8CD200"/>
            </a:solidFill>
            <a:ln w="1111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3442250" y="4001385"/>
              <a:ext cx="2232248" cy="17572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0066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Virtual Laboratory of Nuclear Fission</a:t>
              </a:r>
              <a:endParaRPr lang="en-GB" sz="2400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Объект 2"/>
          <p:cNvSpPr txBox="1">
            <a:spLocks/>
          </p:cNvSpPr>
          <p:nvPr/>
        </p:nvSpPr>
        <p:spPr>
          <a:xfrm>
            <a:off x="395536" y="4289118"/>
            <a:ext cx="2664297" cy="2304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400"/>
              </a:spcBef>
              <a:buClr>
                <a:srgbClr val="006666"/>
              </a:buClr>
              <a:tabLst>
                <a:tab pos="4032250" algn="l"/>
                <a:tab pos="4572000" algn="l"/>
                <a:tab pos="7710488" algn="l"/>
                <a:tab pos="8345488" algn="l"/>
              </a:tabLst>
            </a:pPr>
            <a:r>
              <a:rPr lang="en-US" altLang="en-US" sz="1600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  <a:endParaRPr lang="ru-RU" altLang="en-US" sz="1600" dirty="0" smtClean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>
              <a:spcBef>
                <a:spcPts val="400"/>
              </a:spcBef>
              <a:buClr>
                <a:srgbClr val="006666"/>
              </a:buClr>
              <a:tabLst>
                <a:tab pos="4032250" algn="l"/>
                <a:tab pos="4572000" algn="l"/>
                <a:tab pos="7710488" algn="l"/>
                <a:tab pos="8345488" algn="l"/>
              </a:tabLst>
            </a:pPr>
            <a:r>
              <a:rPr lang="en-US" altLang="en-US" sz="1600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</a:p>
          <a:p>
            <a:pPr marL="180975" indent="-180975">
              <a:spcBef>
                <a:spcPts val="400"/>
              </a:spcBef>
              <a:buClr>
                <a:srgbClr val="006666"/>
              </a:buClr>
              <a:tabLst>
                <a:tab pos="4032250" algn="l"/>
                <a:tab pos="4572000" algn="l"/>
                <a:tab pos="7710488" algn="l"/>
                <a:tab pos="8345488" algn="l"/>
              </a:tabLst>
            </a:pPr>
            <a:r>
              <a:rPr lang="en-US" altLang="en-US" sz="1600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Electronics</a:t>
            </a:r>
            <a:r>
              <a:rPr lang="ru-RU" altLang="en-US" sz="1600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data acquisition system</a:t>
            </a:r>
            <a:endParaRPr lang="ru-RU" altLang="en-US" sz="1600" dirty="0" smtClean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>
              <a:spcBef>
                <a:spcPts val="400"/>
              </a:spcBef>
              <a:buClr>
                <a:srgbClr val="006666"/>
              </a:buClr>
              <a:tabLst>
                <a:tab pos="4032250" algn="l"/>
                <a:tab pos="4572000" algn="l"/>
                <a:tab pos="7710488" algn="l"/>
                <a:tab pos="8345488" algn="l"/>
              </a:tabLst>
            </a:pPr>
            <a:r>
              <a:rPr lang="en-US" altLang="en-US" sz="1600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analysis</a:t>
            </a:r>
            <a:endParaRPr lang="ru-RU" altLang="en-US" sz="1600" dirty="0" smtClean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5" indent="-180975">
              <a:spcBef>
                <a:spcPts val="400"/>
              </a:spcBef>
              <a:buClr>
                <a:srgbClr val="006666"/>
              </a:buClr>
              <a:tabLst>
                <a:tab pos="4032250" algn="l"/>
                <a:tab pos="4572000" algn="l"/>
                <a:tab pos="7710488" algn="l"/>
                <a:tab pos="8345488" algn="l"/>
              </a:tabLst>
            </a:pPr>
            <a:r>
              <a:rPr lang="en-US" altLang="en-US" sz="1600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and on-line laboratory research</a:t>
            </a:r>
          </a:p>
        </p:txBody>
      </p:sp>
    </p:spTree>
    <p:extLst>
      <p:ext uri="{BB962C8B-B14F-4D97-AF65-F5344CB8AC3E}">
        <p14:creationId xmlns:p14="http://schemas.microsoft.com/office/powerpoint/2010/main" val="88074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Мои документы\фото для сайта УНЦ\Презентация для Минобр\OpenLesson (32029).jpg"/>
          <p:cNvPicPr>
            <a:picLocks noChangeAspect="1" noChangeArrowheads="1"/>
          </p:cNvPicPr>
          <p:nvPr/>
        </p:nvPicPr>
        <p:blipFill>
          <a:blip r:embed="rId3"/>
          <a:srcRect l="1181" t="3675" b="5774"/>
          <a:stretch>
            <a:fillRect/>
          </a:stretch>
        </p:blipFill>
        <p:spPr bwMode="auto">
          <a:xfrm>
            <a:off x="-3830" y="-24"/>
            <a:ext cx="9147830" cy="4714908"/>
          </a:xfrm>
          <a:prstGeom prst="rect">
            <a:avLst/>
          </a:prstGeom>
          <a:noFill/>
        </p:spPr>
      </p:pic>
      <p:pic>
        <p:nvPicPr>
          <p:cNvPr id="2052" name="Picture 4" descr="C:\Documents and Settings\Admin\Мои документы\фото для сайта УНЦ\Презентация для Минобр\OpenLesson (24628).jpg"/>
          <p:cNvPicPr>
            <a:picLocks noChangeAspect="1" noChangeArrowheads="1"/>
          </p:cNvPicPr>
          <p:nvPr/>
        </p:nvPicPr>
        <p:blipFill>
          <a:blip r:embed="rId4" cstate="print"/>
          <a:srcRect l="11073" t="525"/>
          <a:stretch>
            <a:fillRect/>
          </a:stretch>
        </p:blipFill>
        <p:spPr bwMode="auto">
          <a:xfrm>
            <a:off x="-2253" y="4822534"/>
            <a:ext cx="3261210" cy="2052000"/>
          </a:xfrm>
          <a:prstGeom prst="rect">
            <a:avLst/>
          </a:prstGeom>
          <a:noFill/>
        </p:spPr>
      </p:pic>
      <p:pic>
        <p:nvPicPr>
          <p:cNvPr id="2053" name="Picture 5" descr="C:\Documents and Settings\Admin\Мои документы\фото для сайта УНЦ\Презентация для Минобр\OpenLesson (05450).jpg"/>
          <p:cNvPicPr>
            <a:picLocks noChangeAspect="1" noChangeArrowheads="1"/>
          </p:cNvPicPr>
          <p:nvPr/>
        </p:nvPicPr>
        <p:blipFill>
          <a:blip r:embed="rId5" cstate="print"/>
          <a:srcRect l="5042" t="1793" r="5042" b="525"/>
          <a:stretch>
            <a:fillRect/>
          </a:stretch>
        </p:blipFill>
        <p:spPr bwMode="auto">
          <a:xfrm>
            <a:off x="5811481" y="4823657"/>
            <a:ext cx="3329024" cy="2034343"/>
          </a:xfrm>
          <a:prstGeom prst="rect">
            <a:avLst/>
          </a:prstGeom>
          <a:noFill/>
        </p:spPr>
      </p:pic>
      <p:pic>
        <p:nvPicPr>
          <p:cNvPr id="2054" name="Picture 6" descr="C:\Documents and Settings\Admin\Мои документы\фото для сайта УНЦ\Презентация для Минобр\intro.jpg"/>
          <p:cNvPicPr>
            <a:picLocks noChangeAspect="1" noChangeArrowheads="1"/>
          </p:cNvPicPr>
          <p:nvPr/>
        </p:nvPicPr>
        <p:blipFill>
          <a:blip r:embed="rId6" cstate="print"/>
          <a:srcRect l="20185" r="20185" b="9449"/>
          <a:stretch>
            <a:fillRect/>
          </a:stretch>
        </p:blipFill>
        <p:spPr bwMode="auto">
          <a:xfrm>
            <a:off x="3340576" y="4822533"/>
            <a:ext cx="2385315" cy="2037625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2627784" y="4246469"/>
            <a:ext cx="4248472" cy="1152128"/>
          </a:xfrm>
          <a:prstGeom prst="roundRect">
            <a:avLst/>
          </a:prstGeom>
          <a:solidFill>
            <a:srgbClr val="8CD200"/>
          </a:solidFill>
          <a:ln w="1111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‘NICA Mega-science project’ demo </a:t>
            </a:r>
            <a:r>
              <a:rPr lang="en-US" sz="2400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</a:t>
            </a:r>
            <a:endParaRPr lang="ru-RU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5286388"/>
            <a:ext cx="4125616" cy="1571612"/>
          </a:xfrm>
          <a:prstGeom prst="rect">
            <a:avLst/>
          </a:prstGeom>
          <a:solidFill>
            <a:srgbClr val="B3F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4134494" cy="3357562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14348" y="5314964"/>
            <a:ext cx="342902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Main directions</a:t>
            </a:r>
            <a:r>
              <a:rPr lang="ru-RU" sz="1600" b="1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: 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Development of training programmes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Acquisition of practical skills 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Enhanced training</a:t>
            </a:r>
            <a:endParaRPr lang="ru-RU" sz="1400" dirty="0" smtClean="0">
              <a:solidFill>
                <a:srgbClr val="006666"/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27652" name="Picture 4" descr="C:\Documents and Settings\Admin\Мои документы\фото для сайта УНЦ\Презентация для Минобр\НИГ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58235" y="0"/>
            <a:ext cx="4885765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0" y="161021"/>
            <a:ext cx="7596336" cy="902435"/>
          </a:xfrm>
          <a:prstGeom prst="rect">
            <a:avLst/>
          </a:prstGeom>
          <a:solidFill>
            <a:srgbClr val="9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14348" y="232460"/>
            <a:ext cx="67866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006666"/>
                </a:solidFill>
                <a:latin typeface="Century Gothic" pitchFamily="34" charset="0"/>
              </a:rPr>
              <a:t>Scientific and engineering group.</a:t>
            </a:r>
            <a:br>
              <a:rPr lang="en-GB" sz="2400" dirty="0" smtClean="0">
                <a:solidFill>
                  <a:srgbClr val="006666"/>
                </a:solidFill>
                <a:latin typeface="Century Gothic" pitchFamily="34" charset="0"/>
              </a:rPr>
            </a:br>
            <a:r>
              <a:rPr lang="en-GB" sz="2400" dirty="0" smtClean="0">
                <a:solidFill>
                  <a:srgbClr val="006666"/>
                </a:solidFill>
                <a:latin typeface="Century Gothic" pitchFamily="34" charset="0"/>
              </a:rPr>
              <a:t>Hands-on workshop for future engineers</a:t>
            </a:r>
            <a:endParaRPr lang="ru-RU" sz="2400" dirty="0" smtClean="0">
              <a:solidFill>
                <a:srgbClr val="006666"/>
              </a:solidFill>
              <a:latin typeface="Century Gothic" pitchFamily="34" charset="0"/>
            </a:endParaRPr>
          </a:p>
        </p:txBody>
      </p:sp>
      <p:pic>
        <p:nvPicPr>
          <p:cNvPr id="27654" name="Picture 6" descr="C:\Documents and Settings\Admin\Мои документы\фото для сайта УНЦ\Презентация для Минобр\НИГ_3.png"/>
          <p:cNvPicPr>
            <a:picLocks noChangeAspect="1" noChangeArrowheads="1"/>
          </p:cNvPicPr>
          <p:nvPr/>
        </p:nvPicPr>
        <p:blipFill>
          <a:blip r:embed="rId4"/>
          <a:srcRect l="624" r="312"/>
          <a:stretch>
            <a:fillRect/>
          </a:stretch>
        </p:blipFill>
        <p:spPr bwMode="auto">
          <a:xfrm>
            <a:off x="0" y="3454400"/>
            <a:ext cx="4119564" cy="1726615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618970" y="1174934"/>
            <a:ext cx="352440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4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Century Gothic" pitchFamily="34" charset="0"/>
                <a:cs typeface="Arial" panose="020B0604020202020204" pitchFamily="34" charset="0"/>
              </a:rPr>
              <a:t>B</a:t>
            </a:r>
            <a:r>
              <a:rPr lang="ru-RU" sz="1600" dirty="0" smtClean="0">
                <a:solidFill>
                  <a:schemeClr val="bg1"/>
                </a:solidFill>
                <a:latin typeface="Century Gothic" pitchFamily="34" charset="0"/>
                <a:cs typeface="Arial" panose="020B0604020202020204" pitchFamily="34" charset="0"/>
              </a:rPr>
              <a:t>asics of nuclear physics</a:t>
            </a:r>
            <a:endParaRPr lang="en-US" sz="1600" dirty="0" smtClean="0">
              <a:solidFill>
                <a:schemeClr val="bg1"/>
              </a:solidFill>
              <a:latin typeface="Century Gothic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400"/>
              </a:spcBef>
              <a:buSzPct val="100000"/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  <a:latin typeface="Century Gothic" pitchFamily="34" charset="0"/>
                <a:cs typeface="Arial" panose="020B0604020202020204" pitchFamily="34" charset="0"/>
              </a:rPr>
              <a:t>Radiation protection and safety</a:t>
            </a:r>
          </a:p>
          <a:p>
            <a:pPr marL="171450" indent="-171450">
              <a:spcBef>
                <a:spcPts val="400"/>
              </a:spcBef>
              <a:buSzPct val="100000"/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  <a:latin typeface="Century Gothic" pitchFamily="34" charset="0"/>
                <a:cs typeface="Arial" panose="020B0604020202020204" pitchFamily="34" charset="0"/>
              </a:rPr>
              <a:t>Particle detectors</a:t>
            </a:r>
          </a:p>
          <a:p>
            <a:pPr marL="171450" indent="-171450">
              <a:spcBef>
                <a:spcPts val="400"/>
              </a:spcBef>
              <a:buSzPct val="100000"/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  <a:latin typeface="Century Gothic" pitchFamily="34" charset="0"/>
                <a:cs typeface="Arial" panose="020B0604020202020204" pitchFamily="34" charset="0"/>
              </a:rPr>
              <a:t>Vacuum technology</a:t>
            </a:r>
            <a:endParaRPr lang="en-US" sz="1600" dirty="0" smtClean="0">
              <a:solidFill>
                <a:schemeClr val="bg1"/>
              </a:solidFill>
              <a:latin typeface="Century Gothic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400"/>
              </a:spcBef>
              <a:buSzPct val="100000"/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  <a:latin typeface="Century Gothic" pitchFamily="34" charset="0"/>
                <a:cs typeface="Arial" panose="020B0604020202020204" pitchFamily="34" charset="0"/>
              </a:rPr>
              <a:t>RF technology</a:t>
            </a:r>
            <a:endParaRPr lang="en-US" sz="1600" dirty="0" smtClean="0">
              <a:solidFill>
                <a:schemeClr val="bg1"/>
              </a:solidFill>
              <a:latin typeface="Century Gothic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400"/>
              </a:spcBef>
              <a:buSzPct val="100000"/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  <a:latin typeface="Century Gothic" pitchFamily="34" charset="0"/>
                <a:cs typeface="Arial" panose="020B0604020202020204" pitchFamily="34" charset="0"/>
              </a:rPr>
              <a:t>Magnets</a:t>
            </a:r>
            <a:endParaRPr lang="en-US" sz="1600" dirty="0" smtClean="0">
              <a:solidFill>
                <a:schemeClr val="bg1"/>
              </a:solidFill>
              <a:latin typeface="Century Gothic" pitchFamily="34" charset="0"/>
              <a:cs typeface="Arial" panose="020B0604020202020204" pitchFamily="34" charset="0"/>
            </a:endParaRPr>
          </a:p>
          <a:p>
            <a:pPr marL="171450" indent="-171450">
              <a:spcBef>
                <a:spcPts val="400"/>
              </a:spcBef>
              <a:buSzPct val="100000"/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  <a:latin typeface="Century Gothic" pitchFamily="34" charset="0"/>
                <a:cs typeface="Arial" panose="020B0604020202020204" pitchFamily="34" charset="0"/>
              </a:rPr>
              <a:t>Electronics and automation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6386" name="Rectangle 3"/>
          <p:cNvSpPr>
            <a:spLocks noGrp="1" noChangeArrowheads="1"/>
          </p:cNvSpPr>
          <p:nvPr>
            <p:ph idx="1"/>
          </p:nvPr>
        </p:nvSpPr>
        <p:spPr>
          <a:xfrm>
            <a:off x="857224" y="1214422"/>
            <a:ext cx="7315176" cy="5238914"/>
          </a:xfrm>
        </p:spPr>
        <p:txBody>
          <a:bodyPr>
            <a:noAutofit/>
          </a:bodyPr>
          <a:lstStyle/>
          <a:p>
            <a:pPr marL="990600" indent="-990600" algn="just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>
                <a:srgbClr val="00547E"/>
              </a:buClr>
              <a:buNone/>
              <a:tabLst>
                <a:tab pos="720725" algn="l"/>
                <a:tab pos="804863" algn="l"/>
                <a:tab pos="990600" algn="l"/>
              </a:tabLst>
            </a:pPr>
            <a:r>
              <a:rPr lang="en-US" sz="1800" b="1" dirty="0" smtClean="0">
                <a:solidFill>
                  <a:srgbClr val="8CD200"/>
                </a:solidFill>
                <a:latin typeface="Century Gothic" pitchFamily="34" charset="0"/>
                <a:cs typeface="Arial" panose="020B0604020202020204" pitchFamily="34" charset="0"/>
              </a:rPr>
              <a:t>1956</a:t>
            </a:r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  <a:cs typeface="Arial" panose="020B0604020202020204" pitchFamily="34" charset="0"/>
              </a:rPr>
              <a:t> 	–	JINR is established</a:t>
            </a:r>
          </a:p>
          <a:p>
            <a:pPr marL="990600" indent="-990600" algn="just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>
                <a:srgbClr val="00547E"/>
              </a:buClr>
              <a:buNone/>
              <a:tabLst>
                <a:tab pos="720725" algn="l"/>
                <a:tab pos="804863" algn="l"/>
                <a:tab pos="990600" algn="l"/>
              </a:tabLst>
            </a:pPr>
            <a:r>
              <a:rPr lang="en-US" sz="1800" b="1" dirty="0" smtClean="0">
                <a:solidFill>
                  <a:srgbClr val="8CD200"/>
                </a:solidFill>
                <a:latin typeface="Century Gothic" pitchFamily="34" charset="0"/>
                <a:cs typeface="Arial" panose="020B0604020202020204" pitchFamily="34" charset="0"/>
              </a:rPr>
              <a:t>1961</a:t>
            </a:r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  <a:cs typeface="Arial" panose="020B0604020202020204" pitchFamily="34" charset="0"/>
              </a:rPr>
              <a:t> 	–	Moscow State University branch  is founded in Dubna </a:t>
            </a:r>
          </a:p>
          <a:p>
            <a:pPr marL="990600" indent="-990600"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00547E"/>
              </a:buClr>
              <a:buNone/>
              <a:tabLst>
                <a:tab pos="720725" algn="l"/>
                <a:tab pos="990600" algn="l"/>
              </a:tabLst>
            </a:pPr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  <a:cs typeface="Arial" panose="020B0604020202020204" pitchFamily="34" charset="0"/>
              </a:rPr>
              <a:t>		(D.I. Blokhintsev, V.I. Veksler and S.N. Vernov)</a:t>
            </a:r>
          </a:p>
          <a:p>
            <a:pPr marL="990600" indent="-990600" algn="just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>
                <a:srgbClr val="00547E"/>
              </a:buClr>
              <a:buNone/>
              <a:tabLst>
                <a:tab pos="720725" algn="l"/>
                <a:tab pos="804863" algn="l"/>
                <a:tab pos="990600" algn="l"/>
              </a:tabLst>
            </a:pPr>
            <a:r>
              <a:rPr lang="en-US" sz="1800" b="1" dirty="0" smtClean="0">
                <a:solidFill>
                  <a:srgbClr val="8CD200"/>
                </a:solidFill>
                <a:latin typeface="Century Gothic" pitchFamily="34" charset="0"/>
                <a:cs typeface="Arial" panose="020B0604020202020204" pitchFamily="34" charset="0"/>
              </a:rPr>
              <a:t>1991</a:t>
            </a:r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  <a:cs typeface="Arial" panose="020B0604020202020204" pitchFamily="34" charset="0"/>
              </a:rPr>
              <a:t> 	–	JINR University Centre is established</a:t>
            </a:r>
          </a:p>
          <a:p>
            <a:pPr marL="990600" indent="-990600" algn="just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>
                <a:srgbClr val="00547E"/>
              </a:buClr>
              <a:buNone/>
              <a:tabLst>
                <a:tab pos="720725" algn="l"/>
                <a:tab pos="804863" algn="l"/>
                <a:tab pos="990600" algn="l"/>
              </a:tabLst>
            </a:pPr>
            <a:r>
              <a:rPr lang="en-US" sz="1800" b="1" dirty="0" smtClean="0">
                <a:solidFill>
                  <a:srgbClr val="8CD200"/>
                </a:solidFill>
                <a:latin typeface="Century Gothic" pitchFamily="34" charset="0"/>
                <a:cs typeface="Arial" panose="020B0604020202020204" pitchFamily="34" charset="0"/>
              </a:rPr>
              <a:t>1995</a:t>
            </a:r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  <a:cs typeface="Arial" panose="020B0604020202020204" pitchFamily="34" charset="0"/>
              </a:rPr>
              <a:t>	–	JINR PhD programme is launched</a:t>
            </a:r>
          </a:p>
          <a:p>
            <a:pPr marL="990600" indent="-990600" algn="just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>
                <a:srgbClr val="00547E"/>
              </a:buClr>
              <a:buNone/>
              <a:tabLst>
                <a:tab pos="720725" algn="l"/>
                <a:tab pos="804863" algn="l"/>
                <a:tab pos="990600" algn="l"/>
              </a:tabLst>
            </a:pPr>
            <a:r>
              <a:rPr lang="en-US" sz="1800" b="1" dirty="0" smtClean="0">
                <a:solidFill>
                  <a:srgbClr val="8CD200"/>
                </a:solidFill>
                <a:latin typeface="Century Gothic" pitchFamily="34" charset="0"/>
                <a:cs typeface="Arial" panose="020B0604020202020204" pitchFamily="34" charset="0"/>
              </a:rPr>
              <a:t>1994</a:t>
            </a:r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  <a:cs typeface="Arial" panose="020B0604020202020204" pitchFamily="34" charset="0"/>
              </a:rPr>
              <a:t> 	–	Dubna International University (DIU) is founded</a:t>
            </a:r>
          </a:p>
          <a:p>
            <a:pPr marL="990600" indent="-990600" algn="just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>
                <a:srgbClr val="00547E"/>
              </a:buClr>
              <a:buNone/>
              <a:tabLst>
                <a:tab pos="720725" algn="l"/>
                <a:tab pos="804863" algn="l"/>
                <a:tab pos="990600" algn="l"/>
              </a:tabLst>
            </a:pPr>
            <a:r>
              <a:rPr lang="en-US" sz="1800" b="1" dirty="0" smtClean="0">
                <a:solidFill>
                  <a:srgbClr val="8CD200"/>
                </a:solidFill>
                <a:latin typeface="Century Gothic" pitchFamily="34" charset="0"/>
                <a:cs typeface="Arial" panose="020B0604020202020204" pitchFamily="34" charset="0"/>
              </a:rPr>
              <a:t>2003</a:t>
            </a:r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  <a:cs typeface="Arial" panose="020B0604020202020204" pitchFamily="34" charset="0"/>
              </a:rPr>
              <a:t> 	–	Education programme in physics is started at DIU </a:t>
            </a:r>
          </a:p>
          <a:p>
            <a:pPr marL="990600" indent="-990600" algn="just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>
                <a:srgbClr val="00547E"/>
              </a:buClr>
              <a:buNone/>
              <a:tabLst>
                <a:tab pos="720725" algn="l"/>
                <a:tab pos="804863" algn="l"/>
                <a:tab pos="990600" algn="l"/>
              </a:tabLst>
            </a:pPr>
            <a:r>
              <a:rPr lang="en-US" sz="1800" b="1" dirty="0" smtClean="0">
                <a:solidFill>
                  <a:srgbClr val="8CD200"/>
                </a:solidFill>
                <a:latin typeface="Century Gothic" pitchFamily="34" charset="0"/>
                <a:cs typeface="Arial" panose="020B0604020202020204" pitchFamily="34" charset="0"/>
              </a:rPr>
              <a:t>2004</a:t>
            </a:r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  <a:cs typeface="Arial" panose="020B0604020202020204" pitchFamily="34" charset="0"/>
              </a:rPr>
              <a:t> 	–	International Summer Practices are started at JINR</a:t>
            </a:r>
          </a:p>
          <a:p>
            <a:pPr marL="990600" indent="-990600" algn="just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>
                <a:srgbClr val="00547E"/>
              </a:buClr>
              <a:buNone/>
              <a:tabLst>
                <a:tab pos="720725" algn="l"/>
                <a:tab pos="804863" algn="l"/>
                <a:tab pos="990600" algn="l"/>
              </a:tabLst>
            </a:pPr>
            <a:r>
              <a:rPr lang="en-US" sz="1800" b="1" dirty="0" smtClean="0">
                <a:solidFill>
                  <a:srgbClr val="8CD200"/>
                </a:solidFill>
                <a:latin typeface="Century Gothic" pitchFamily="34" charset="0"/>
                <a:cs typeface="Arial" panose="020B0604020202020204" pitchFamily="34" charset="0"/>
              </a:rPr>
              <a:t>2014</a:t>
            </a:r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  <a:cs typeface="Arial" panose="020B0604020202020204" pitchFamily="34" charset="0"/>
              </a:rPr>
              <a:t> 	–	Summer Student Programme at JINR is launched</a:t>
            </a:r>
          </a:p>
          <a:p>
            <a:pPr marL="990600" indent="-990600" algn="just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>
                <a:srgbClr val="00547E"/>
              </a:buClr>
              <a:buNone/>
              <a:tabLst>
                <a:tab pos="720725" algn="l"/>
                <a:tab pos="804863" algn="l"/>
                <a:tab pos="990600" algn="l"/>
              </a:tabLst>
            </a:pPr>
            <a:r>
              <a:rPr lang="en-US" sz="1800" b="1" dirty="0" smtClean="0">
                <a:solidFill>
                  <a:srgbClr val="8CD200"/>
                </a:solidFill>
                <a:latin typeface="Century Gothic" pitchFamily="34" charset="0"/>
                <a:cs typeface="Arial" panose="020B0604020202020204" pitchFamily="34" charset="0"/>
              </a:rPr>
              <a:t>2014</a:t>
            </a:r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  <a:cs typeface="Arial" panose="020B0604020202020204" pitchFamily="34" charset="0"/>
              </a:rPr>
              <a:t> 	–	Scientific-engineering group at JINR UC is established</a:t>
            </a:r>
          </a:p>
          <a:p>
            <a:pPr marL="381000" indent="-309563">
              <a:lnSpc>
                <a:spcPct val="90000"/>
              </a:lnSpc>
              <a:spcBef>
                <a:spcPts val="600"/>
              </a:spcBef>
              <a:buClr>
                <a:srgbClr val="00547E"/>
              </a:buClr>
              <a:buFont typeface="Wingdings" pitchFamily="2" charset="2"/>
              <a:buChar char="§"/>
            </a:pPr>
            <a:endParaRPr kumimoji="0" lang="en-US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81000" indent="-309563">
              <a:lnSpc>
                <a:spcPct val="80000"/>
              </a:lnSpc>
              <a:buFont typeface="Wingdings 2" pitchFamily="18" charset="2"/>
              <a:buChar char=""/>
            </a:pPr>
            <a:endParaRPr kumimoji="0" lang="en-US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81000" indent="-309563">
              <a:lnSpc>
                <a:spcPct val="80000"/>
              </a:lnSpc>
              <a:buFont typeface="Wingdings" pitchFamily="2" charset="2"/>
              <a:buNone/>
            </a:pPr>
            <a:endParaRPr kumimoji="0" lang="en-US" sz="1400" b="1" dirty="0" smtClean="0">
              <a:solidFill>
                <a:schemeClr val="bg1"/>
              </a:solidFill>
              <a:cs typeface="Arial" pitchFamily="34" charset="0"/>
            </a:endParaRPr>
          </a:p>
          <a:p>
            <a:pPr marL="381000" indent="-309563">
              <a:lnSpc>
                <a:spcPct val="80000"/>
              </a:lnSpc>
              <a:buFont typeface="Wingdings 2" pitchFamily="18" charset="2"/>
              <a:buChar char=""/>
            </a:pPr>
            <a:endParaRPr kumimoji="0" lang="ru-RU" sz="1400" b="1" dirty="0" smtClean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83610"/>
            <a:ext cx="8892480" cy="642942"/>
          </a:xfrm>
          <a:prstGeom prst="rect">
            <a:avLst/>
          </a:prstGeom>
          <a:solidFill>
            <a:srgbClr val="8C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4348" y="252319"/>
            <a:ext cx="79621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/>
            <a:r>
              <a:rPr lang="en-US" sz="2800" dirty="0" smtClean="0">
                <a:solidFill>
                  <a:schemeClr val="bg1"/>
                </a:solidFill>
                <a:latin typeface="Century Gothic" pitchFamily="34" charset="0"/>
              </a:rPr>
              <a:t>Brief history of JINR educational programmes</a:t>
            </a:r>
            <a:endParaRPr lang="ru-RU" sz="28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205"/>
          <p:cNvPicPr>
            <a:picLocks noChangeAspect="1" noChangeArrowheads="1"/>
          </p:cNvPicPr>
          <p:nvPr/>
        </p:nvPicPr>
        <p:blipFill>
          <a:blip r:embed="rId3" cstate="print"/>
          <a:srcRect t="15467" r="21421" b="6187"/>
          <a:stretch>
            <a:fillRect/>
          </a:stretch>
        </p:blipFill>
        <p:spPr bwMode="auto">
          <a:xfrm>
            <a:off x="0" y="2518"/>
            <a:ext cx="9144000" cy="5490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0" y="142851"/>
            <a:ext cx="6876256" cy="920605"/>
          </a:xfrm>
          <a:prstGeom prst="rect">
            <a:avLst/>
          </a:prstGeom>
          <a:solidFill>
            <a:srgbClr val="8C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666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14348" y="232460"/>
            <a:ext cx="6017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6666"/>
                </a:solidFill>
                <a:latin typeface="Century Gothic" pitchFamily="34" charset="0"/>
              </a:rPr>
              <a:t>Scientific and engineering group.</a:t>
            </a:r>
            <a:br>
              <a:rPr lang="en-GB" sz="2400" dirty="0">
                <a:solidFill>
                  <a:srgbClr val="006666"/>
                </a:solidFill>
                <a:latin typeface="Century Gothic" pitchFamily="34" charset="0"/>
              </a:rPr>
            </a:br>
            <a:r>
              <a:rPr lang="ru-RU" sz="2400" dirty="0" smtClean="0">
                <a:solidFill>
                  <a:srgbClr val="006666"/>
                </a:solidFill>
                <a:latin typeface="Century Gothic" pitchFamily="34" charset="0"/>
              </a:rPr>
              <a:t>Linac-200 </a:t>
            </a:r>
            <a:r>
              <a:rPr lang="ru-RU" sz="2400" dirty="0" err="1" smtClean="0">
                <a:solidFill>
                  <a:srgbClr val="006666"/>
                </a:solidFill>
                <a:latin typeface="Century Gothic" pitchFamily="34" charset="0"/>
              </a:rPr>
              <a:t>at</a:t>
            </a:r>
            <a:r>
              <a:rPr lang="ru-RU" sz="2400" dirty="0" smtClean="0">
                <a:solidFill>
                  <a:srgbClr val="006666"/>
                </a:solidFill>
                <a:latin typeface="Century Gothic" pitchFamily="34" charset="0"/>
              </a:rPr>
              <a:t> JINR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48069" y="5572140"/>
            <a:ext cx="5500694" cy="1285860"/>
          </a:xfrm>
          <a:prstGeom prst="rect">
            <a:avLst/>
          </a:prstGeom>
          <a:solidFill>
            <a:srgbClr val="B3F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666"/>
              </a:solidFill>
            </a:endParaRPr>
          </a:p>
        </p:txBody>
      </p:sp>
      <p:sp>
        <p:nvSpPr>
          <p:cNvPr id="20" name="TextShape 4"/>
          <p:cNvSpPr txBox="1">
            <a:spLocks noChangeArrowheads="1"/>
          </p:cNvSpPr>
          <p:nvPr/>
        </p:nvSpPr>
        <p:spPr bwMode="auto">
          <a:xfrm>
            <a:off x="3786182" y="5715016"/>
            <a:ext cx="5214974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71450" indent="-171450">
              <a:spcBef>
                <a:spcPts val="400"/>
              </a:spcBef>
            </a:pPr>
            <a:r>
              <a:rPr lang="ru-RU" sz="1400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Current in bunch </a:t>
            </a:r>
            <a:r>
              <a:rPr lang="en-US" sz="1400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– </a:t>
            </a:r>
            <a:r>
              <a:rPr lang="ru-RU" sz="1400" b="1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15</a:t>
            </a:r>
            <a:r>
              <a:rPr lang="en-US" sz="1400" b="1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ru-RU" sz="1400" b="1" dirty="0" err="1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μA</a:t>
            </a:r>
            <a:r>
              <a:rPr lang="en-US" sz="1400" b="1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      </a:t>
            </a:r>
          </a:p>
          <a:p>
            <a:pPr marL="171450" indent="-171450">
              <a:spcBef>
                <a:spcPts val="400"/>
              </a:spcBef>
            </a:pPr>
            <a:r>
              <a:rPr lang="ru-RU" sz="1400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Bunch width</a:t>
            </a:r>
            <a:r>
              <a:rPr lang="en-US" sz="1400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 –</a:t>
            </a:r>
            <a:r>
              <a:rPr lang="ru-RU" sz="1400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2 </a:t>
            </a:r>
            <a:r>
              <a:rPr lang="ru-RU" sz="1400" b="1" dirty="0" err="1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μs</a:t>
            </a:r>
            <a:r>
              <a:rPr lang="en-US" sz="1400" b="1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         </a:t>
            </a:r>
            <a:r>
              <a:rPr lang="ru-RU" sz="1400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Bunch frequency </a:t>
            </a:r>
            <a:r>
              <a:rPr lang="en-US" sz="1400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– </a:t>
            </a:r>
            <a:r>
              <a:rPr lang="ru-RU" sz="1400" b="1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10-250 Hz</a:t>
            </a:r>
          </a:p>
          <a:p>
            <a:pPr marL="171450" indent="-171450">
              <a:spcBef>
                <a:spcPts val="400"/>
              </a:spcBef>
            </a:pPr>
            <a:r>
              <a:rPr lang="ru-RU" sz="1400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Focal spot </a:t>
            </a:r>
            <a:r>
              <a:rPr lang="ru-RU" sz="1400" b="1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~ 1 mm</a:t>
            </a:r>
            <a:r>
              <a:rPr lang="en-US" sz="1400" b="1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ru-RU" sz="1400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can be defocused up to </a:t>
            </a:r>
            <a:r>
              <a:rPr lang="ru-RU" sz="1400" b="1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20 mm</a:t>
            </a:r>
          </a:p>
          <a:p>
            <a:pPr marL="171450" indent="-171450">
              <a:spcBef>
                <a:spcPts val="400"/>
              </a:spcBef>
            </a:pPr>
            <a:r>
              <a:rPr lang="ru-RU" sz="1400" b="1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‘</a:t>
            </a:r>
            <a:r>
              <a:rPr lang="en-US" sz="1400" b="1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Training</a:t>
            </a:r>
            <a:r>
              <a:rPr lang="ru-RU" sz="1400" b="1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' beam</a:t>
            </a:r>
            <a:r>
              <a:rPr lang="en-US" sz="1400" b="1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en-US" sz="1400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–</a:t>
            </a:r>
            <a:r>
              <a:rPr lang="ru-RU" sz="1400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22 MeV</a:t>
            </a:r>
            <a:endParaRPr lang="en-US" sz="1400" b="1" dirty="0" smtClean="0">
              <a:solidFill>
                <a:srgbClr val="006666"/>
              </a:solidFill>
              <a:latin typeface="Century Gothic" pitchFamily="34" charset="0"/>
              <a:cs typeface="Arial" pitchFamily="34" charset="0"/>
            </a:endParaRPr>
          </a:p>
          <a:p>
            <a:pPr marL="171450" indent="-171450">
              <a:spcBef>
                <a:spcPts val="400"/>
              </a:spcBef>
            </a:pPr>
            <a:endParaRPr lang="ru-RU" sz="1400" b="1" dirty="0" smtClean="0">
              <a:solidFill>
                <a:srgbClr val="006666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5572141"/>
            <a:ext cx="3571868" cy="1285860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666"/>
              </a:solidFill>
            </a:endParaRPr>
          </a:p>
        </p:txBody>
      </p:sp>
      <p:sp>
        <p:nvSpPr>
          <p:cNvPr id="23" name="TextShape 4"/>
          <p:cNvSpPr txBox="1">
            <a:spLocks noChangeArrowheads="1"/>
          </p:cNvSpPr>
          <p:nvPr/>
        </p:nvSpPr>
        <p:spPr bwMode="auto">
          <a:xfrm>
            <a:off x="642910" y="5715016"/>
            <a:ext cx="2714644" cy="952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171450" indent="-171450">
              <a:spcBef>
                <a:spcPts val="400"/>
              </a:spcBef>
            </a:pPr>
            <a:r>
              <a:rPr lang="ru-RU" sz="1600" b="1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100 MeV </a:t>
            </a:r>
            <a:r>
              <a:rPr lang="ru-RU" sz="160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electrons now</a:t>
            </a:r>
            <a:endParaRPr lang="en-US" sz="160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  <a:p>
            <a:pPr marL="171450" indent="-171450">
              <a:spcBef>
                <a:spcPts val="400"/>
              </a:spcBef>
            </a:pPr>
            <a:r>
              <a:rPr lang="ru-RU" sz="1600" b="1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240 MeV </a:t>
            </a:r>
            <a:r>
              <a:rPr lang="ru-RU" sz="160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by </a:t>
            </a:r>
            <a:r>
              <a:rPr lang="en-US" sz="160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this </a:t>
            </a:r>
            <a:r>
              <a:rPr lang="ru-RU" sz="160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Christmas</a:t>
            </a:r>
            <a:endParaRPr lang="en-US" sz="160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  <a:p>
            <a:pPr marL="171450" indent="-171450">
              <a:spcBef>
                <a:spcPts val="400"/>
              </a:spcBef>
            </a:pPr>
            <a:r>
              <a:rPr lang="ru-RU" sz="1600" b="1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800 MeV </a:t>
            </a:r>
            <a:r>
              <a:rPr lang="ru-RU" sz="160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by 2020 </a:t>
            </a:r>
          </a:p>
          <a:p>
            <a:pPr marL="171450" indent="-171450">
              <a:spcBef>
                <a:spcPts val="400"/>
              </a:spcBef>
            </a:pPr>
            <a:endParaRPr lang="ru-RU" sz="1400" b="1" smtClean="0">
              <a:solidFill>
                <a:srgbClr val="006666"/>
              </a:solidFill>
              <a:latin typeface="Century Gothic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2924944"/>
            <a:ext cx="4857752" cy="3933056"/>
          </a:xfrm>
          <a:prstGeom prst="rect">
            <a:avLst/>
          </a:prstGeom>
          <a:solidFill>
            <a:srgbClr val="8C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666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29190" y="2924944"/>
            <a:ext cx="4214810" cy="3933056"/>
          </a:xfrm>
          <a:prstGeom prst="rect">
            <a:avLst/>
          </a:prstGeom>
          <a:solidFill>
            <a:srgbClr val="B3F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666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144000" cy="2852936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666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161022"/>
            <a:ext cx="8715404" cy="1024582"/>
          </a:xfrm>
          <a:prstGeom prst="rect">
            <a:avLst/>
          </a:prstGeom>
          <a:solidFill>
            <a:srgbClr val="9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6666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14348" y="232460"/>
            <a:ext cx="76438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6666"/>
                </a:solidFill>
                <a:latin typeface="Century Gothic" pitchFamily="34" charset="0"/>
              </a:rPr>
              <a:t>Scientific and engineering group.</a:t>
            </a:r>
            <a:br>
              <a:rPr lang="en-GB" sz="2400" dirty="0">
                <a:solidFill>
                  <a:srgbClr val="006666"/>
                </a:solidFill>
                <a:latin typeface="Century Gothic" pitchFamily="34" charset="0"/>
              </a:rPr>
            </a:br>
            <a:r>
              <a:rPr lang="en-GB" sz="2400" b="1" dirty="0" smtClean="0">
                <a:solidFill>
                  <a:srgbClr val="006666"/>
                </a:solidFill>
                <a:latin typeface="Century Gothic" pitchFamily="34" charset="0"/>
              </a:rPr>
              <a:t>Future plans: </a:t>
            </a:r>
            <a:r>
              <a:rPr lang="ru-RU" sz="2400" dirty="0" smtClean="0">
                <a:solidFill>
                  <a:srgbClr val="006666"/>
                </a:solidFill>
                <a:latin typeface="Century Gothic" pitchFamily="34" charset="0"/>
                <a:cs typeface="Arial" panose="020B0604020202020204" pitchFamily="34" charset="0"/>
              </a:rPr>
              <a:t>Series of training courses</a:t>
            </a:r>
            <a:r>
              <a:rPr lang="en-US" sz="2400" dirty="0" smtClean="0">
                <a:solidFill>
                  <a:srgbClr val="006666"/>
                </a:solidFill>
                <a:latin typeface="Century Gothic" pitchFamily="34" charset="0"/>
                <a:cs typeface="Arial" panose="020B0604020202020204" pitchFamily="34" charset="0"/>
              </a:rPr>
              <a:t> at </a:t>
            </a:r>
            <a:r>
              <a:rPr lang="en-GB" sz="2400" dirty="0" smtClean="0">
                <a:solidFill>
                  <a:srgbClr val="006666"/>
                </a:solidFill>
                <a:latin typeface="Century Gothic" pitchFamily="34" charset="0"/>
              </a:rPr>
              <a:t>Linac-200</a:t>
            </a:r>
            <a:endParaRPr lang="ru-RU" sz="2400" dirty="0" smtClean="0">
              <a:solidFill>
                <a:srgbClr val="006666"/>
              </a:solidFill>
              <a:latin typeface="Century Gothic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78629" y="1374244"/>
            <a:ext cx="807249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4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solidFill>
                  <a:schemeClr val="bg1"/>
                </a:solidFill>
                <a:latin typeface="Century Gothic" pitchFamily="34" charset="0"/>
                <a:cs typeface="Arial" panose="020B0604020202020204" pitchFamily="34" charset="0"/>
              </a:rPr>
              <a:t>Accelerator and beamline operation</a:t>
            </a:r>
          </a:p>
          <a:p>
            <a:pPr marL="171450" indent="-171450">
              <a:spcBef>
                <a:spcPts val="4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solidFill>
                  <a:schemeClr val="bg1"/>
                </a:solidFill>
                <a:latin typeface="Century Gothic" pitchFamily="34" charset="0"/>
                <a:cs typeface="Arial" panose="020B0604020202020204" pitchFamily="34" charset="0"/>
              </a:rPr>
              <a:t>Beam diagnostics</a:t>
            </a:r>
          </a:p>
          <a:p>
            <a:pPr marL="171450" indent="-171450">
              <a:spcBef>
                <a:spcPts val="4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solidFill>
                  <a:schemeClr val="bg1"/>
                </a:solidFill>
                <a:latin typeface="Century Gothic" pitchFamily="34" charset="0"/>
                <a:cs typeface="Arial" panose="020B0604020202020204" pitchFamily="34" charset="0"/>
              </a:rPr>
              <a:t>Magnet optics</a:t>
            </a:r>
          </a:p>
          <a:p>
            <a:pPr marL="171450" indent="-171450">
              <a:spcBef>
                <a:spcPts val="4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solidFill>
                  <a:schemeClr val="bg1"/>
                </a:solidFill>
                <a:latin typeface="Century Gothic" pitchFamily="34" charset="0"/>
                <a:cs typeface="Arial" panose="020B0604020202020204" pitchFamily="34" charset="0"/>
              </a:rPr>
              <a:t>Detector response to the electron beam and gamma rays</a:t>
            </a:r>
            <a:endParaRPr lang="ru-RU" sz="1400" dirty="0" smtClean="0">
              <a:solidFill>
                <a:schemeClr val="bg1"/>
              </a:solidFill>
              <a:latin typeface="Century Gothic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72066" y="3071574"/>
            <a:ext cx="3714776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71450">
              <a:spcBef>
                <a:spcPts val="550"/>
              </a:spcBef>
              <a:defRPr/>
            </a:pPr>
            <a:r>
              <a:rPr lang="en-US" b="1" dirty="0" smtClean="0">
                <a:solidFill>
                  <a:srgbClr val="006666"/>
                </a:solidFill>
                <a:latin typeface="Century Gothic" pitchFamily="34" charset="0"/>
              </a:rPr>
              <a:t>Perspectives</a:t>
            </a:r>
            <a:r>
              <a:rPr lang="ru-RU" b="1" dirty="0" smtClean="0">
                <a:solidFill>
                  <a:srgbClr val="006666"/>
                </a:solidFill>
                <a:latin typeface="Century Gothic" pitchFamily="34" charset="0"/>
              </a:rPr>
              <a:t>:</a:t>
            </a:r>
            <a:endParaRPr lang="en-US" b="1" dirty="0" smtClean="0">
              <a:solidFill>
                <a:srgbClr val="006666"/>
              </a:solidFill>
              <a:latin typeface="Century Gothic" pitchFamily="34" charset="0"/>
            </a:endParaRPr>
          </a:p>
          <a:p>
            <a:pPr indent="-171450">
              <a:spcBef>
                <a:spcPts val="550"/>
              </a:spcBef>
              <a:defRPr/>
            </a:pPr>
            <a:endParaRPr lang="ru-RU" sz="800" dirty="0" smtClean="0">
              <a:solidFill>
                <a:srgbClr val="006666"/>
              </a:solidFill>
              <a:latin typeface="Century Gothic" pitchFamily="34" charset="0"/>
            </a:endParaRPr>
          </a:p>
          <a:p>
            <a:pPr marL="260350" indent="-260350">
              <a:spcBef>
                <a:spcPts val="550"/>
              </a:spcBef>
              <a:buSzPct val="100000"/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srgbClr val="006666"/>
                </a:solidFill>
                <a:latin typeface="Century Gothic" pitchFamily="34" charset="0"/>
              </a:rPr>
              <a:t>Synchrotron radiation (provided the Linac energy raises up to 800 MeV)</a:t>
            </a:r>
          </a:p>
          <a:p>
            <a:pPr marL="260350" indent="-260350">
              <a:spcBef>
                <a:spcPts val="550"/>
              </a:spcBef>
              <a:buSzPct val="100000"/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srgbClr val="006666"/>
                </a:solidFill>
                <a:latin typeface="Century Gothic" pitchFamily="34" charset="0"/>
              </a:rPr>
              <a:t>Radiation processing technology and material</a:t>
            </a:r>
            <a:r>
              <a:rPr lang="en-US" sz="1600" dirty="0" smtClean="0">
                <a:solidFill>
                  <a:srgbClr val="006666"/>
                </a:solidFill>
                <a:latin typeface="Century Gothic" pitchFamily="34" charset="0"/>
              </a:rPr>
              <a:t>s</a:t>
            </a:r>
            <a:r>
              <a:rPr lang="ru-RU" sz="1600" dirty="0" smtClean="0">
                <a:solidFill>
                  <a:srgbClr val="006666"/>
                </a:solidFill>
                <a:latin typeface="Century Gothic" pitchFamily="34" charset="0"/>
              </a:rPr>
              <a:t> science, radiobiology</a:t>
            </a:r>
          </a:p>
          <a:p>
            <a:pPr marL="260350" indent="-260350">
              <a:spcBef>
                <a:spcPts val="550"/>
              </a:spcBef>
              <a:buSzPct val="100000"/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srgbClr val="006666"/>
                </a:solidFill>
                <a:latin typeface="Century Gothic" pitchFamily="34" charset="0"/>
              </a:rPr>
              <a:t>'</a:t>
            </a:r>
            <a:r>
              <a:rPr lang="ru-RU" sz="1600" dirty="0" err="1" smtClean="0">
                <a:solidFill>
                  <a:srgbClr val="006666"/>
                </a:solidFill>
                <a:latin typeface="Century Gothic" pitchFamily="34" charset="0"/>
              </a:rPr>
              <a:t>Toy</a:t>
            </a:r>
            <a:r>
              <a:rPr lang="ru-RU" sz="1600" dirty="0" smtClean="0">
                <a:solidFill>
                  <a:srgbClr val="006666"/>
                </a:solidFill>
                <a:latin typeface="Century Gothic" pitchFamily="34" charset="0"/>
              </a:rPr>
              <a:t>' physics experiments: study of giant dipole resonance, electron scattering in atomic nuclei, nuclear form-factors</a:t>
            </a:r>
            <a:r>
              <a:rPr lang="en-US" sz="1600" dirty="0" smtClean="0">
                <a:solidFill>
                  <a:srgbClr val="006666"/>
                </a:solidFill>
                <a:latin typeface="Century Gothic" pitchFamily="34" charset="0"/>
              </a:rPr>
              <a:t>,</a:t>
            </a:r>
            <a:r>
              <a:rPr lang="ru-RU" sz="1600" dirty="0" smtClean="0">
                <a:solidFill>
                  <a:srgbClr val="006666"/>
                </a:solidFill>
                <a:latin typeface="Century Gothic" pitchFamily="34" charset="0"/>
              </a:rPr>
              <a:t> etc.   </a:t>
            </a:r>
            <a:endParaRPr lang="en-US" sz="1600" dirty="0" smtClean="0">
              <a:solidFill>
                <a:srgbClr val="006666"/>
              </a:solidFill>
              <a:latin typeface="Century Gothic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14348" y="3068960"/>
            <a:ext cx="4000528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50"/>
              </a:spcBef>
            </a:pPr>
            <a:r>
              <a:rPr lang="en-US" b="1" dirty="0" smtClean="0">
                <a:solidFill>
                  <a:srgbClr val="006666"/>
                </a:solidFill>
                <a:latin typeface="Century Gothic" pitchFamily="34" charset="0"/>
              </a:rPr>
              <a:t>Key ideas:</a:t>
            </a:r>
          </a:p>
          <a:p>
            <a:pPr>
              <a:spcBef>
                <a:spcPts val="550"/>
              </a:spcBef>
            </a:pPr>
            <a:endParaRPr lang="en-US" sz="800" b="1" dirty="0" smtClean="0">
              <a:solidFill>
                <a:srgbClr val="006666"/>
              </a:solidFill>
              <a:latin typeface="Century Gothic" pitchFamily="34" charset="0"/>
            </a:endParaRPr>
          </a:p>
          <a:p>
            <a:pPr marL="260350" indent="-260350">
              <a:spcBef>
                <a:spcPts val="55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6666"/>
                </a:solidFill>
                <a:latin typeface="Century Gothic" pitchFamily="34" charset="0"/>
              </a:rPr>
              <a:t>T</a:t>
            </a:r>
            <a:r>
              <a:rPr lang="ru-RU" sz="1600" dirty="0" smtClean="0">
                <a:solidFill>
                  <a:srgbClr val="006666"/>
                </a:solidFill>
                <a:latin typeface="Century Gothic" pitchFamily="34" charset="0"/>
              </a:rPr>
              <a:t>hematical blocks </a:t>
            </a:r>
            <a:r>
              <a:rPr lang="en-US" sz="1600" dirty="0" smtClean="0">
                <a:solidFill>
                  <a:srgbClr val="006666"/>
                </a:solidFill>
                <a:latin typeface="Century Gothic" pitchFamily="34" charset="0"/>
              </a:rPr>
              <a:t>lasting</a:t>
            </a:r>
            <a:r>
              <a:rPr lang="ru-RU" sz="1600" dirty="0" smtClean="0">
                <a:solidFill>
                  <a:srgbClr val="006666"/>
                </a:solidFill>
                <a:latin typeface="Century Gothic" pitchFamily="34" charset="0"/>
              </a:rPr>
              <a:t> </a:t>
            </a:r>
            <a:r>
              <a:rPr lang="en-US" sz="1600" dirty="0" smtClean="0">
                <a:solidFill>
                  <a:srgbClr val="006666"/>
                </a:solidFill>
                <a:latin typeface="Century Gothic" pitchFamily="34" charset="0"/>
              </a:rPr>
              <a:t>1-3 weeks</a:t>
            </a:r>
            <a:r>
              <a:rPr lang="ru-RU" sz="1600" dirty="0" smtClean="0">
                <a:solidFill>
                  <a:srgbClr val="006666"/>
                </a:solidFill>
                <a:latin typeface="Century Gothic" pitchFamily="34" charset="0"/>
              </a:rPr>
              <a:t> </a:t>
            </a:r>
            <a:endParaRPr lang="en-US" sz="1600" dirty="0" smtClean="0">
              <a:solidFill>
                <a:srgbClr val="006666"/>
              </a:solidFill>
              <a:latin typeface="Century Gothic" pitchFamily="34" charset="0"/>
            </a:endParaRPr>
          </a:p>
          <a:p>
            <a:pPr marL="260350" indent="-260350">
              <a:spcBef>
                <a:spcPts val="550"/>
              </a:spcBef>
              <a:buSzPct val="100000"/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srgbClr val="006666"/>
                </a:solidFill>
                <a:latin typeface="Century Gothic" pitchFamily="34" charset="0"/>
              </a:rPr>
              <a:t>Online booking available</a:t>
            </a:r>
          </a:p>
          <a:p>
            <a:pPr marL="260350" indent="-260350">
              <a:spcBef>
                <a:spcPts val="55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6666"/>
                </a:solidFill>
                <a:latin typeface="Century Gothic" pitchFamily="34" charset="0"/>
              </a:rPr>
              <a:t>C</a:t>
            </a:r>
            <a:r>
              <a:rPr lang="ru-RU" sz="1600" dirty="0" smtClean="0">
                <a:solidFill>
                  <a:srgbClr val="006666"/>
                </a:solidFill>
                <a:latin typeface="Century Gothic" pitchFamily="34" charset="0"/>
              </a:rPr>
              <a:t>reative</a:t>
            </a:r>
            <a:r>
              <a:rPr lang="en-US" sz="1600" dirty="0" smtClean="0">
                <a:solidFill>
                  <a:srgbClr val="006666"/>
                </a:solidFill>
                <a:latin typeface="Century Gothic" pitchFamily="34" charset="0"/>
              </a:rPr>
              <a:t> unsupervised</a:t>
            </a:r>
            <a:r>
              <a:rPr lang="ru-RU" sz="1600" dirty="0" smtClean="0">
                <a:solidFill>
                  <a:srgbClr val="006666"/>
                </a:solidFill>
                <a:latin typeface="Century Gothic" pitchFamily="34" charset="0"/>
              </a:rPr>
              <a:t> work encourage</a:t>
            </a:r>
            <a:r>
              <a:rPr lang="en-US" sz="1600" dirty="0" smtClean="0">
                <a:solidFill>
                  <a:srgbClr val="006666"/>
                </a:solidFill>
                <a:latin typeface="Century Gothic" pitchFamily="34" charset="0"/>
              </a:rPr>
              <a:t>d</a:t>
            </a:r>
            <a:r>
              <a:rPr lang="ru-RU" sz="1600" dirty="0" smtClean="0">
                <a:solidFill>
                  <a:srgbClr val="006666"/>
                </a:solidFill>
                <a:latin typeface="Century Gothic" pitchFamily="34" charset="0"/>
              </a:rPr>
              <a:t> </a:t>
            </a:r>
            <a:endParaRPr lang="en-US" sz="1600" dirty="0" smtClean="0">
              <a:solidFill>
                <a:srgbClr val="006666"/>
              </a:solidFill>
              <a:latin typeface="Century Gothic" pitchFamily="34" charset="0"/>
            </a:endParaRPr>
          </a:p>
          <a:p>
            <a:pPr marL="260350" indent="-260350">
              <a:spcBef>
                <a:spcPts val="550"/>
              </a:spcBef>
              <a:buSzPct val="100000"/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srgbClr val="006666"/>
                </a:solidFill>
                <a:latin typeface="Century Gothic" pitchFamily="34" charset="0"/>
              </a:rPr>
              <a:t>Discussion sessions with the qualified scientists and engineers </a:t>
            </a:r>
            <a:endParaRPr lang="en-US" sz="1600" dirty="0" smtClean="0">
              <a:solidFill>
                <a:srgbClr val="006666"/>
              </a:solidFill>
              <a:latin typeface="Century Gothic" pitchFamily="34" charset="0"/>
            </a:endParaRPr>
          </a:p>
          <a:p>
            <a:pPr marL="260350" indent="-260350">
              <a:spcBef>
                <a:spcPts val="550"/>
              </a:spcBef>
              <a:buSzPct val="100000"/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srgbClr val="006666"/>
                </a:solidFill>
                <a:latin typeface="Century Gothic" pitchFamily="34" charset="0"/>
              </a:rPr>
              <a:t>Technical assistance</a:t>
            </a:r>
            <a:r>
              <a:rPr lang="en-US" sz="1600" dirty="0" smtClean="0">
                <a:solidFill>
                  <a:srgbClr val="006666"/>
                </a:solidFill>
                <a:latin typeface="Century Gothic" pitchFamily="34" charset="0"/>
              </a:rPr>
              <a:t> provided</a:t>
            </a:r>
            <a:endParaRPr lang="ru-RU" sz="1600" dirty="0" smtClean="0">
              <a:solidFill>
                <a:srgbClr val="006666"/>
              </a:solidFill>
              <a:latin typeface="Century Gothic" pitchFamily="34" charset="0"/>
            </a:endParaRPr>
          </a:p>
          <a:p>
            <a:pPr marL="260350" indent="-260350">
              <a:spcBef>
                <a:spcPts val="55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6666"/>
                </a:solidFill>
                <a:latin typeface="Century Gothic" pitchFamily="34" charset="0"/>
              </a:rPr>
              <a:t>Use of </a:t>
            </a:r>
            <a:r>
              <a:rPr lang="ru-RU" sz="1600" dirty="0" smtClean="0">
                <a:solidFill>
                  <a:srgbClr val="006666"/>
                </a:solidFill>
                <a:latin typeface="Century Gothic" pitchFamily="34" charset="0"/>
              </a:rPr>
              <a:t>e-Learning techniques</a:t>
            </a:r>
          </a:p>
          <a:p>
            <a:pPr marL="260350" indent="-260350">
              <a:spcBef>
                <a:spcPts val="550"/>
              </a:spcBef>
              <a:buSzPct val="100000"/>
              <a:buFont typeface="Arial" pitchFamily="34" charset="0"/>
              <a:buChar char="•"/>
              <a:defRPr/>
            </a:pPr>
            <a:r>
              <a:rPr lang="ru-RU" sz="1600" dirty="0" smtClean="0">
                <a:solidFill>
                  <a:srgbClr val="006666"/>
                </a:solidFill>
                <a:latin typeface="Century Gothic" pitchFamily="34" charset="0"/>
              </a:rPr>
              <a:t>All </a:t>
            </a:r>
            <a:r>
              <a:rPr lang="en-US" sz="1600" dirty="0" smtClean="0">
                <a:solidFill>
                  <a:srgbClr val="006666"/>
                </a:solidFill>
                <a:latin typeface="Century Gothic" pitchFamily="34" charset="0"/>
              </a:rPr>
              <a:t>the </a:t>
            </a:r>
            <a:r>
              <a:rPr lang="ru-RU" sz="1600" dirty="0" smtClean="0">
                <a:solidFill>
                  <a:srgbClr val="006666"/>
                </a:solidFill>
                <a:latin typeface="Century Gothic" pitchFamily="34" charset="0"/>
              </a:rPr>
              <a:t>materials available both in English and Russian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14188" y="2447270"/>
            <a:ext cx="9129812" cy="4410730"/>
          </a:xfrm>
          <a:prstGeom prst="rect">
            <a:avLst/>
          </a:prstGeom>
          <a:solidFill>
            <a:srgbClr val="8C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600"/>
              </a:spcAft>
            </a:pPr>
            <a:endParaRPr lang="ru-RU" sz="140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9144000" cy="2348880"/>
          </a:xfrm>
          <a:prstGeom prst="rect">
            <a:avLst/>
          </a:prstGeom>
          <a:solidFill>
            <a:srgbClr val="B3F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2" name="Content Placeholder 4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539552" y="2564904"/>
            <a:ext cx="2736304" cy="3717032"/>
          </a:xfrm>
        </p:spPr>
        <p:txBody>
          <a:bodyPr>
            <a:noAutofit/>
          </a:bodyPr>
          <a:lstStyle/>
          <a:p>
            <a:pPr marL="263525" indent="-263525">
              <a:spcBef>
                <a:spcPts val="1200"/>
              </a:spcBef>
            </a:pPr>
            <a:r>
              <a:rPr lang="en-US" sz="2000" dirty="0">
                <a:solidFill>
                  <a:srgbClr val="00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New content</a:t>
            </a:r>
          </a:p>
          <a:p>
            <a:pPr marL="263525" indent="-263525">
              <a:spcBef>
                <a:spcPts val="1200"/>
              </a:spcBef>
            </a:pPr>
            <a:r>
              <a:rPr lang="en-US" sz="2000" dirty="0" smtClean="0">
                <a:solidFill>
                  <a:srgbClr val="00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Fresh design</a:t>
            </a:r>
          </a:p>
          <a:p>
            <a:pPr marL="263525" indent="-263525">
              <a:spcBef>
                <a:spcPts val="1200"/>
              </a:spcBef>
            </a:pPr>
            <a:r>
              <a:rPr lang="en-US" sz="2000" dirty="0" smtClean="0">
                <a:solidFill>
                  <a:srgbClr val="00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On-line application for visit to the JINR labs</a:t>
            </a:r>
          </a:p>
          <a:p>
            <a:pPr marL="263525" indent="-263525">
              <a:spcBef>
                <a:spcPts val="1200"/>
              </a:spcBef>
            </a:pPr>
            <a:r>
              <a:rPr lang="en-US" sz="2000" dirty="0" smtClean="0">
                <a:solidFill>
                  <a:srgbClr val="00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On-line application for ISP</a:t>
            </a:r>
          </a:p>
          <a:p>
            <a:pPr marL="263525" indent="-263525">
              <a:spcBef>
                <a:spcPts val="1200"/>
              </a:spcBef>
            </a:pPr>
            <a:r>
              <a:rPr lang="en-US" sz="2000" dirty="0" smtClean="0">
                <a:solidFill>
                  <a:srgbClr val="00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Students distribution</a:t>
            </a:r>
            <a:r>
              <a:rPr lang="ru-RU" sz="2000" dirty="0" smtClean="0">
                <a:solidFill>
                  <a:srgbClr val="00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00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by the ISP projects</a:t>
            </a:r>
          </a:p>
          <a:p>
            <a:pPr marL="0" indent="0">
              <a:buNone/>
            </a:pPr>
            <a:endParaRPr kumimoji="0" lang="en-US" sz="2000" dirty="0">
              <a:solidFill>
                <a:srgbClr val="006666"/>
              </a:solidFill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361" y="1185078"/>
            <a:ext cx="5573430" cy="5463005"/>
          </a:xfrm>
          <a:prstGeom prst="rect">
            <a:avLst/>
          </a:prstGeom>
          <a:effectLst>
            <a:outerShdw blurRad="431800" dist="88900" sx="96000" sy="96000" algn="ctr" rotWithShape="0">
              <a:srgbClr val="006666">
                <a:alpha val="99000"/>
              </a:srgbClr>
            </a:outerShdw>
            <a:softEdge rad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grpSp>
        <p:nvGrpSpPr>
          <p:cNvPr id="6" name="Группа 5"/>
          <p:cNvGrpSpPr/>
          <p:nvPr/>
        </p:nvGrpSpPr>
        <p:grpSpPr>
          <a:xfrm>
            <a:off x="0" y="332656"/>
            <a:ext cx="8818639" cy="720000"/>
            <a:chOff x="0" y="142852"/>
            <a:chExt cx="4377347" cy="720000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0" y="142852"/>
              <a:ext cx="3995936" cy="720000"/>
            </a:xfrm>
            <a:prstGeom prst="rect">
              <a:avLst/>
            </a:prstGeom>
            <a:solidFill>
              <a:srgbClr val="8CD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006666"/>
                </a:solidFill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267820" y="241242"/>
              <a:ext cx="410952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" indent="-266700"/>
              <a:r>
                <a:rPr lang="en-US" sz="2800" dirty="0">
                  <a:solidFill>
                    <a:srgbClr val="006666"/>
                  </a:solidFill>
                  <a:latin typeface="Century Gothic" pitchFamily="34" charset="0"/>
                  <a:cs typeface="Arial" pitchFamily="34" charset="0"/>
                </a:rPr>
                <a:t>New UC website</a:t>
              </a:r>
              <a:r>
                <a:rPr lang="ru-RU" sz="2800" dirty="0">
                  <a:solidFill>
                    <a:srgbClr val="006666"/>
                  </a:solidFill>
                  <a:latin typeface="Century Gothic" pitchFamily="34" charset="0"/>
                  <a:cs typeface="Arial" pitchFamily="34" charset="0"/>
                </a:rPr>
                <a:t> </a:t>
              </a:r>
              <a:r>
                <a:rPr lang="en-US" sz="2400" dirty="0">
                  <a:solidFill>
                    <a:schemeClr val="bg1"/>
                  </a:solidFill>
                  <a:latin typeface="Century Gothic" pitchFamily="34" charset="0"/>
                  <a:cs typeface="Arial" pitchFamily="34" charset="0"/>
                </a:rPr>
                <a:t>http://ucnew.jinr.ru</a:t>
              </a:r>
              <a:r>
                <a:rPr lang="en-US" sz="2400" dirty="0" smtClean="0">
                  <a:solidFill>
                    <a:schemeClr val="bg1"/>
                  </a:solidFill>
                  <a:latin typeface="Century Gothic" pitchFamily="34" charset="0"/>
                  <a:cs typeface="Arial" pitchFamily="34" charset="0"/>
                </a:rPr>
                <a:t>/</a:t>
              </a:r>
              <a:endParaRPr lang="en-US" sz="2400" dirty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endParaRP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0" y="1185078"/>
            <a:ext cx="3195480" cy="1163802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8163"/>
            <a:r>
              <a:rPr lang="en-US" sz="2400" dirty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Under construction</a:t>
            </a:r>
            <a:endParaRPr lang="ru-RU" sz="2400" dirty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475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4554252"/>
          </a:xfrm>
          <a:prstGeom prst="rect">
            <a:avLst/>
          </a:prstGeom>
          <a:solidFill>
            <a:srgbClr val="9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31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Thank you</a:t>
            </a:r>
            <a:br>
              <a:rPr lang="en-US" dirty="0" smtClean="0">
                <a:solidFill>
                  <a:srgbClr val="006666"/>
                </a:solidFill>
                <a:latin typeface="Century Gothic" panose="020B0502020202020204" pitchFamily="34" charset="0"/>
              </a:rPr>
            </a:br>
            <a:r>
              <a:rPr lang="en-US" dirty="0" smtClean="0">
                <a:solidFill>
                  <a:srgbClr val="006666"/>
                </a:solidFill>
                <a:latin typeface="Century Gothic" panose="020B0502020202020204" pitchFamily="34" charset="0"/>
              </a:rPr>
              <a:t>for your attention</a:t>
            </a:r>
            <a:endParaRPr lang="ru-RU" dirty="0">
              <a:solidFill>
                <a:srgbClr val="006666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4678786"/>
            <a:ext cx="9144000" cy="2179214"/>
          </a:xfrm>
          <a:prstGeom prst="rect">
            <a:avLst/>
          </a:prstGeom>
          <a:solidFill>
            <a:srgbClr val="8C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188" y="4550558"/>
            <a:ext cx="9129812" cy="2302128"/>
          </a:xfrm>
          <a:prstGeom prst="rect">
            <a:avLst/>
          </a:prstGeom>
          <a:solidFill>
            <a:srgbClr val="8C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600"/>
              </a:spcAft>
            </a:pPr>
            <a:endParaRPr lang="ru-RU" sz="140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40" y="0"/>
            <a:ext cx="9144000" cy="4437112"/>
          </a:xfrm>
          <a:prstGeom prst="rect">
            <a:avLst/>
          </a:prstGeom>
          <a:solidFill>
            <a:srgbClr val="B3F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537840" y="1412776"/>
            <a:ext cx="8077200" cy="2808312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kumimoji="0" lang="en-US" sz="2000" dirty="0" smtClean="0">
                <a:solidFill>
                  <a:srgbClr val="00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 special JINR </a:t>
            </a:r>
            <a:r>
              <a:rPr kumimoji="0" lang="en-US" sz="2000" dirty="0">
                <a:solidFill>
                  <a:srgbClr val="00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subdivision founded in 1991</a:t>
            </a:r>
          </a:p>
          <a:p>
            <a:pPr marL="0" indent="0" eaLnBrk="1" hangingPunct="1">
              <a:buNone/>
            </a:pPr>
            <a:r>
              <a:rPr kumimoji="0" lang="en-US" sz="2400" b="1" dirty="0">
                <a:solidFill>
                  <a:srgbClr val="00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Main activities are:</a:t>
            </a:r>
          </a:p>
          <a:p>
            <a:pPr marL="355600" lvl="1" indent="-355600">
              <a:buFont typeface="Arial" panose="020B0604020202020204" pitchFamily="34" charset="0"/>
              <a:buChar char="•"/>
            </a:pPr>
            <a:r>
              <a:rPr kumimoji="0" lang="en-US" sz="2000" dirty="0">
                <a:solidFill>
                  <a:srgbClr val="00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Support of students training at JINR (about 400 students annually)</a:t>
            </a:r>
          </a:p>
          <a:p>
            <a:pPr marL="355600" lvl="1" indent="-355600">
              <a:buFont typeface="Arial" panose="020B0604020202020204" pitchFamily="34" charset="0"/>
              <a:buChar char="•"/>
            </a:pPr>
            <a:r>
              <a:rPr kumimoji="0" lang="en-US" sz="2000" dirty="0" err="1" smtClean="0">
                <a:solidFill>
                  <a:srgbClr val="00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Programmes</a:t>
            </a:r>
            <a:r>
              <a:rPr kumimoji="0" lang="en-US" sz="2000" dirty="0" smtClean="0">
                <a:solidFill>
                  <a:srgbClr val="00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kumimoji="0" lang="en-US" sz="2000" dirty="0">
                <a:solidFill>
                  <a:srgbClr val="00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for PhD students from JINR Member States </a:t>
            </a:r>
          </a:p>
          <a:p>
            <a:pPr marL="355600" lvl="1" indent="-355600">
              <a:buFont typeface="Arial" panose="020B0604020202020204" pitchFamily="34" charset="0"/>
              <a:buChar char="•"/>
            </a:pPr>
            <a:r>
              <a:rPr kumimoji="0" lang="en-US" sz="2000" dirty="0">
                <a:solidFill>
                  <a:srgbClr val="00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International </a:t>
            </a:r>
            <a:r>
              <a:rPr kumimoji="0" lang="en-US" sz="2000" dirty="0" smtClean="0">
                <a:solidFill>
                  <a:srgbClr val="00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Schools, Practices and </a:t>
            </a:r>
            <a:r>
              <a:rPr kumimoji="0" lang="en-US" sz="2000" dirty="0" err="1" smtClean="0">
                <a:solidFill>
                  <a:srgbClr val="00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Programmes</a:t>
            </a:r>
            <a:endParaRPr kumimoji="0" lang="en-US" sz="2000" dirty="0">
              <a:solidFill>
                <a:srgbClr val="006666"/>
              </a:solidFill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  <a:p>
            <a:pPr marL="355600" lvl="1" indent="-355600">
              <a:buFont typeface="Arial" panose="020B0604020202020204" pitchFamily="34" charset="0"/>
              <a:buChar char="•"/>
            </a:pPr>
            <a:r>
              <a:rPr kumimoji="0" lang="en-US" sz="2000" dirty="0">
                <a:solidFill>
                  <a:srgbClr val="00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Outreach </a:t>
            </a:r>
            <a:r>
              <a:rPr kumimoji="0" lang="en-US" sz="2000" dirty="0" err="1" smtClean="0">
                <a:solidFill>
                  <a:srgbClr val="00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programmes</a:t>
            </a:r>
            <a:r>
              <a:rPr kumimoji="0" lang="en-US" sz="2000" dirty="0" smtClean="0">
                <a:solidFill>
                  <a:srgbClr val="00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kumimoji="0" lang="en-US" sz="2000" dirty="0">
                <a:solidFill>
                  <a:srgbClr val="00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for school </a:t>
            </a:r>
            <a:r>
              <a:rPr kumimoji="0" lang="en-US" sz="2000" dirty="0" smtClean="0">
                <a:solidFill>
                  <a:srgbClr val="00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students </a:t>
            </a:r>
            <a:r>
              <a:rPr kumimoji="0" lang="en-US" sz="2000" dirty="0">
                <a:solidFill>
                  <a:srgbClr val="00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and teachers</a:t>
            </a:r>
          </a:p>
          <a:p>
            <a:pPr marL="355600" lvl="1" indent="-355600">
              <a:buFont typeface="Arial" panose="020B0604020202020204" pitchFamily="34" charset="0"/>
              <a:buChar char="•"/>
            </a:pPr>
            <a:r>
              <a:rPr kumimoji="0" lang="en-US" sz="2000" dirty="0">
                <a:solidFill>
                  <a:srgbClr val="00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Training </a:t>
            </a:r>
            <a:r>
              <a:rPr kumimoji="0" lang="en-US" sz="2000" dirty="0" err="1" smtClean="0">
                <a:solidFill>
                  <a:srgbClr val="00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programmes</a:t>
            </a:r>
            <a:r>
              <a:rPr kumimoji="0" lang="en-US" sz="2000" dirty="0" smtClean="0">
                <a:solidFill>
                  <a:srgbClr val="00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  <a:r>
              <a:rPr kumimoji="0" lang="en-US" sz="2000" dirty="0">
                <a:solidFill>
                  <a:srgbClr val="00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for workers and </a:t>
            </a:r>
            <a:r>
              <a:rPr kumimoji="0" lang="en-US" sz="2000" dirty="0" smtClean="0">
                <a:solidFill>
                  <a:srgbClr val="00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engineers</a:t>
            </a:r>
            <a:endParaRPr kumimoji="0" lang="en-US" sz="2000" dirty="0">
              <a:solidFill>
                <a:srgbClr val="006666"/>
              </a:solidFill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286048"/>
            <a:ext cx="7092280" cy="718226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62000" y="404664"/>
            <a:ext cx="611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entury Gothic" pitchFamily="34" charset="0"/>
              </a:rPr>
              <a:t>What is JINR University Centre?</a:t>
            </a:r>
            <a:endParaRPr lang="ru-RU" sz="28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0" name="Content Placeholder 4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90942" y="4869160"/>
            <a:ext cx="8420308" cy="1827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>
                <a:solidFill>
                  <a:srgbClr val="00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UC is working </a:t>
            </a:r>
            <a:r>
              <a:rPr lang="en-US" sz="2200" dirty="0" smtClean="0">
                <a:solidFill>
                  <a:srgbClr val="00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within the first priority theme </a:t>
            </a:r>
            <a:r>
              <a:rPr lang="en-GB" sz="2200" b="1" dirty="0" smtClean="0">
                <a:solidFill>
                  <a:srgbClr val="00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06-0-1120-2014/2018</a:t>
            </a:r>
            <a:r>
              <a:rPr lang="ru-RU" sz="2200" b="1" dirty="0" smtClean="0">
                <a:solidFill>
                  <a:srgbClr val="00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n-US" sz="1300" dirty="0" smtClean="0">
              <a:solidFill>
                <a:srgbClr val="006666"/>
              </a:solidFill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  <a:p>
            <a:pPr marL="0" indent="0">
              <a:buNone/>
              <a:tabLst>
                <a:tab pos="2509838" algn="l"/>
              </a:tabLst>
            </a:pPr>
            <a:r>
              <a:rPr lang="en-US" sz="2400" b="1" dirty="0" smtClean="0">
                <a:solidFill>
                  <a:srgbClr val="00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Main objective </a:t>
            </a:r>
            <a:r>
              <a:rPr lang="en-US" sz="2400" dirty="0" smtClean="0">
                <a:solidFill>
                  <a:srgbClr val="00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–</a:t>
            </a:r>
            <a:r>
              <a:rPr lang="ru-RU" sz="2400" dirty="0" smtClean="0">
                <a:solidFill>
                  <a:srgbClr val="00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	</a:t>
            </a:r>
            <a:r>
              <a:rPr lang="en-US" sz="2400" dirty="0" smtClean="0">
                <a:solidFill>
                  <a:srgbClr val="00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to support </a:t>
            </a:r>
            <a:r>
              <a:rPr lang="ru-RU" sz="2400" dirty="0" smtClean="0">
                <a:solidFill>
                  <a:srgbClr val="00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the </a:t>
            </a:r>
            <a:r>
              <a:rPr lang="en-US" sz="2400" dirty="0">
                <a:solidFill>
                  <a:srgbClr val="00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continuity of generations </a:t>
            </a:r>
            <a:r>
              <a:rPr lang="ru-RU" sz="2400" dirty="0" smtClean="0">
                <a:solidFill>
                  <a:srgbClr val="00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solidFill>
                  <a:srgbClr val="00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</a:br>
            <a:r>
              <a:rPr lang="ru-RU" sz="2400" dirty="0" smtClean="0">
                <a:solidFill>
                  <a:srgbClr val="006666"/>
                </a:solidFill>
                <a:latin typeface="Arial" panose="020B0604020202020204" pitchFamily="34" charset="0"/>
                <a:ea typeface="MS PGothic" charset="0"/>
                <a:cs typeface="Arial" panose="020B0604020202020204" pitchFamily="34" charset="0"/>
              </a:rPr>
              <a:t>	of JINR scientific personnel</a:t>
            </a:r>
            <a:endParaRPr lang="en-US" sz="2400" dirty="0">
              <a:solidFill>
                <a:srgbClr val="006666"/>
              </a:solidFill>
              <a:latin typeface="Arial" panose="020B0604020202020204" pitchFamily="34" charset="0"/>
              <a:ea typeface="MS PGothic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229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3786190"/>
            <a:ext cx="6465314" cy="3071810"/>
          </a:xfrm>
          <a:prstGeom prst="rect">
            <a:avLst/>
          </a:prstGeom>
          <a:solidFill>
            <a:srgbClr val="B3F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592934" y="3786190"/>
            <a:ext cx="2551066" cy="3071810"/>
          </a:xfrm>
          <a:prstGeom prst="rect">
            <a:avLst/>
          </a:prstGeom>
          <a:solidFill>
            <a:srgbClr val="8C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600"/>
              </a:spcAft>
            </a:pPr>
            <a:endParaRPr lang="ru-RU" sz="140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13" name="Picture 5" descr="C:\Documents and Settings\Admin\Мои документы\Сайт УНЦ\Для слайдера на главной странице УНЦ\Slide_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3657600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0" y="3000372"/>
            <a:ext cx="5429256" cy="928694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42910" y="3026631"/>
            <a:ext cx="4857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Bachelor</a:t>
            </a:r>
            <a:r>
              <a:rPr lang="en-US" altLang="ru-RU" sz="2400" dirty="0" smtClean="0">
                <a:solidFill>
                  <a:schemeClr val="bg1"/>
                </a:solidFill>
                <a:latin typeface="Century Gothic" pitchFamily="34" charset="0"/>
              </a:rPr>
              <a:t>’</a:t>
            </a: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s, Master</a:t>
            </a:r>
            <a:r>
              <a:rPr lang="en-US" altLang="ru-RU" sz="2400" dirty="0" smtClean="0">
                <a:solidFill>
                  <a:schemeClr val="bg1"/>
                </a:solidFill>
                <a:latin typeface="Century Gothic" pitchFamily="34" charset="0"/>
              </a:rPr>
              <a:t>’</a:t>
            </a:r>
            <a:r>
              <a:rPr lang="en-US" sz="2400" dirty="0" smtClean="0">
                <a:solidFill>
                  <a:schemeClr val="bg1"/>
                </a:solidFill>
                <a:latin typeface="Century Gothic" pitchFamily="34" charset="0"/>
              </a:rPr>
              <a:t>s &amp; PhD theses at JINR </a:t>
            </a:r>
            <a:endParaRPr lang="ru-RU" sz="24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14348" y="4146627"/>
            <a:ext cx="571504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700" dirty="0" smtClean="0">
                <a:solidFill>
                  <a:srgbClr val="006666"/>
                </a:solidFill>
                <a:latin typeface="Century Gothic" pitchFamily="34" charset="0"/>
              </a:rPr>
              <a:t>JINR has the departments of the following universities</a:t>
            </a:r>
            <a:endParaRPr lang="en-GB" sz="1700" dirty="0" smtClean="0">
              <a:solidFill>
                <a:srgbClr val="006666"/>
              </a:solidFill>
              <a:latin typeface="Century Gothic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643702" y="4143380"/>
            <a:ext cx="22860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We enable students and postgraduates from the Member States Universities to prepare their qualifying papers </a:t>
            </a:r>
            <a:br>
              <a:rPr lang="en-US" sz="1600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1600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at JINR</a:t>
            </a:r>
            <a:endParaRPr lang="ru-RU" sz="1600" dirty="0" smtClean="0">
              <a:solidFill>
                <a:srgbClr val="006666"/>
              </a:solidFill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35842" name="Picture 2" descr="C:\Documents and Settings\Admin\Мои документы\Презентации\mifi-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5466722"/>
            <a:ext cx="1209582" cy="1188000"/>
          </a:xfrm>
          <a:prstGeom prst="rect">
            <a:avLst/>
          </a:prstGeom>
          <a:noFill/>
        </p:spPr>
      </p:pic>
      <p:pic>
        <p:nvPicPr>
          <p:cNvPr id="35843" name="Picture 3" descr="C:\Documents and Settings\Admin\Мои документы\Презентации\mipt-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2105" y="4714884"/>
            <a:ext cx="2004407" cy="601322"/>
          </a:xfrm>
          <a:prstGeom prst="rect">
            <a:avLst/>
          </a:prstGeom>
          <a:noFill/>
        </p:spPr>
      </p:pic>
      <p:pic>
        <p:nvPicPr>
          <p:cNvPr id="35846" name="Picture 6" descr="C:\Documents and Settings\Admin\Мои документы\Презентации\mgu-logo_прозр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19" y="4601036"/>
            <a:ext cx="1202685" cy="1188000"/>
          </a:xfrm>
          <a:prstGeom prst="rect">
            <a:avLst/>
          </a:prstGeom>
          <a:noFill/>
        </p:spPr>
      </p:pic>
      <p:pic>
        <p:nvPicPr>
          <p:cNvPr id="35847" name="Picture 7" descr="C:\Documents and Settings\Admin\Мои документы\Презентации\unidubna-logo_прозр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98182" y="4601036"/>
            <a:ext cx="1188000" cy="1188000"/>
          </a:xfrm>
          <a:prstGeom prst="rect">
            <a:avLst/>
          </a:prstGeom>
          <a:noFill/>
        </p:spPr>
      </p:pic>
      <p:pic>
        <p:nvPicPr>
          <p:cNvPr id="1028" name="Picture 4" descr="C:\Documents and Settings\Admin\Мои документы\Презентации\CoA_preview_Medium_color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714744" y="5403963"/>
            <a:ext cx="1143008" cy="1382623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4753376" y="6179885"/>
            <a:ext cx="18573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SAINT  PETERSBURG </a:t>
            </a:r>
            <a:b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STATE  UNIVERSITY</a:t>
            </a:r>
            <a:endParaRPr lang="en-GB" sz="11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rot="5400000">
            <a:off x="4572794" y="6405289"/>
            <a:ext cx="428628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74" y="3861048"/>
            <a:ext cx="9129812" cy="2987810"/>
          </a:xfrm>
          <a:prstGeom prst="rect">
            <a:avLst/>
          </a:prstGeom>
          <a:solidFill>
            <a:srgbClr val="8C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600"/>
              </a:spcAft>
            </a:pPr>
            <a:endParaRPr lang="ru-RU" sz="1400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74" y="3435"/>
            <a:ext cx="9144000" cy="2138403"/>
          </a:xfrm>
          <a:prstGeom prst="rect">
            <a:avLst/>
          </a:prstGeom>
          <a:solidFill>
            <a:srgbClr val="B3F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286048"/>
            <a:ext cx="7092280" cy="718226"/>
          </a:xfrm>
          <a:prstGeom prst="rect">
            <a:avLst/>
          </a:prstGeom>
          <a:solidFill>
            <a:srgbClr val="8C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62000" y="404664"/>
            <a:ext cx="611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entury Gothic" pitchFamily="34" charset="0"/>
              </a:rPr>
              <a:t>Students at JINR. Statistics</a:t>
            </a:r>
            <a:endParaRPr lang="ru-RU" sz="28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1" name="Объект 6"/>
          <p:cNvSpPr>
            <a:spLocks noGrp="1"/>
          </p:cNvSpPr>
          <p:nvPr>
            <p:ph idx="1"/>
          </p:nvPr>
        </p:nvSpPr>
        <p:spPr>
          <a:xfrm>
            <a:off x="5994412" y="3967808"/>
            <a:ext cx="2520280" cy="237824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  <a:tabLst>
                <a:tab pos="538163" algn="l"/>
              </a:tabLst>
            </a:pPr>
            <a:r>
              <a:rPr lang="en-US" sz="2400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	– </a:t>
            </a:r>
            <a:r>
              <a:rPr lang="en-US" sz="2400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Cuba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38163" algn="l"/>
              </a:tabLst>
            </a:pPr>
            <a:r>
              <a:rPr lang="en-US" sz="2400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	– </a:t>
            </a:r>
            <a:r>
              <a:rPr lang="en-US" sz="2400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Vietnam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38163" algn="l"/>
              </a:tabLst>
            </a:pPr>
            <a:r>
              <a:rPr lang="en-US" sz="2400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	– Azerbaijan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38163" algn="l"/>
              </a:tabLst>
            </a:pPr>
            <a:r>
              <a:rPr lang="en-US" sz="2400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	– Italy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38163" algn="l"/>
              </a:tabLst>
            </a:pPr>
            <a:r>
              <a:rPr lang="en-US" sz="2400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	– Mongolia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538163" algn="l"/>
              </a:tabLst>
            </a:pPr>
            <a:r>
              <a:rPr lang="en-US" sz="2400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	– Tajikistan</a:t>
            </a:r>
          </a:p>
        </p:txBody>
      </p:sp>
      <p:sp>
        <p:nvSpPr>
          <p:cNvPr id="13" name="Объект 6"/>
          <p:cNvSpPr txBox="1">
            <a:spLocks/>
          </p:cNvSpPr>
          <p:nvPr/>
        </p:nvSpPr>
        <p:spPr>
          <a:xfrm>
            <a:off x="788928" y="1214702"/>
            <a:ext cx="8200900" cy="830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 </a:t>
            </a:r>
            <a:r>
              <a:rPr lang="ru-RU" sz="2400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2013-2014</a:t>
            </a:r>
            <a:r>
              <a:rPr lang="en-US" sz="2400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955 </a:t>
            </a:r>
            <a:r>
              <a:rPr lang="en-US" sz="2400" b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and PhDs </a:t>
            </a:r>
            <a:r>
              <a:rPr lang="en-US" sz="2400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following </a:t>
            </a:r>
            <a:r>
              <a:rPr lang="en-US" sz="2400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</a:t>
            </a:r>
            <a:r>
              <a:rPr lang="ru-RU" sz="2400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 trained at JINR</a:t>
            </a:r>
          </a:p>
        </p:txBody>
      </p:sp>
      <p:sp>
        <p:nvSpPr>
          <p:cNvPr id="14" name="Объект 6"/>
          <p:cNvSpPr txBox="1">
            <a:spLocks/>
          </p:cNvSpPr>
          <p:nvPr/>
        </p:nvSpPr>
        <p:spPr>
          <a:xfrm>
            <a:off x="1961964" y="3967808"/>
            <a:ext cx="3168352" cy="26662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  <a:tabLst>
                <a:tab pos="803275" algn="l"/>
              </a:tabLst>
            </a:pPr>
            <a:r>
              <a:rPr lang="en-US" sz="2400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785 	– Russia</a:t>
            </a:r>
            <a:endParaRPr lang="ru-RU" sz="2400" dirty="0" smtClean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Font typeface="Arial" pitchFamily="34" charset="0"/>
              <a:buNone/>
              <a:tabLst>
                <a:tab pos="803275" algn="l"/>
              </a:tabLst>
            </a:pPr>
            <a:r>
              <a:rPr lang="en-US" sz="2400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 	– Kazakhstan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  <a:tabLst>
                <a:tab pos="803275" algn="l"/>
              </a:tabLst>
            </a:pPr>
            <a:r>
              <a:rPr lang="en-US" sz="2400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	– Ukraine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  <a:tabLst>
                <a:tab pos="803275" algn="l"/>
              </a:tabLst>
            </a:pPr>
            <a:r>
              <a:rPr lang="en-US" sz="2400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	– Belarus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  <a:tabLst>
                <a:tab pos="803275" algn="l"/>
              </a:tabLst>
            </a:pPr>
            <a:r>
              <a:rPr lang="en-US" sz="2400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	– Moldova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  <a:tabLst>
                <a:tab pos="803275" algn="l"/>
              </a:tabLst>
            </a:pPr>
            <a:r>
              <a:rPr lang="en-US" sz="2400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	– Armenia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  <a:tabLst>
                <a:tab pos="803275" algn="l"/>
              </a:tabLst>
            </a:pPr>
            <a:r>
              <a:rPr lang="en-US" sz="2400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	– India</a:t>
            </a:r>
            <a:endParaRPr lang="ru-RU" sz="2400" dirty="0" smtClean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C:\Documents and Settings\Admin\Мои документы\Летняя студенческая программа\2015\Постер ЛСП-15\armenia_flag.gif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5498" y="5914478"/>
            <a:ext cx="504000" cy="288000"/>
          </a:xfrm>
          <a:prstGeom prst="rect">
            <a:avLst/>
          </a:prstGeom>
          <a:noFill/>
          <a:ln w="0">
            <a:noFill/>
          </a:ln>
          <a:effectLst/>
        </p:spPr>
      </p:pic>
      <p:pic>
        <p:nvPicPr>
          <p:cNvPr id="17" name="Picture 3" descr="C:\Documents and Settings\Admin\Мои документы\Летняя студенческая программа\2015\Постер ЛСП-15\belarus_flag.gif"/>
          <p:cNvPicPr preferRelativeResize="0"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05498" y="5189079"/>
            <a:ext cx="504000" cy="288000"/>
          </a:xfrm>
          <a:prstGeom prst="rect">
            <a:avLst/>
          </a:prstGeom>
          <a:noFill/>
          <a:ln w="0">
            <a:noFill/>
          </a:ln>
          <a:effectLst/>
        </p:spPr>
      </p:pic>
      <p:pic>
        <p:nvPicPr>
          <p:cNvPr id="18" name="Picture 5" descr="C:\Documents and Settings\Admin\Мои документы\Летняя студенческая программа\2015\Постер ЛСП-15\cuba_flag.gif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0054" y="4079239"/>
            <a:ext cx="504000" cy="288000"/>
          </a:xfrm>
          <a:prstGeom prst="rect">
            <a:avLst/>
          </a:prstGeom>
          <a:noFill/>
          <a:ln w="0">
            <a:noFill/>
          </a:ln>
          <a:effectLst/>
        </p:spPr>
      </p:pic>
      <p:pic>
        <p:nvPicPr>
          <p:cNvPr id="19" name="Picture 6" descr="C:\Documents and Settings\Admin\Мои документы\Летняя студенческая программа\2015\Постер ЛСП-15\russia_flag.gif"/>
          <p:cNvPicPr preferRelativeResize="0"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20401" y="4073006"/>
            <a:ext cx="504000" cy="288000"/>
          </a:xfrm>
          <a:prstGeom prst="rect">
            <a:avLst/>
          </a:prstGeom>
          <a:noFill/>
          <a:ln w="0">
            <a:noFill/>
          </a:ln>
          <a:effectLst/>
        </p:spPr>
      </p:pic>
      <p:pic>
        <p:nvPicPr>
          <p:cNvPr id="20" name="Picture 8" descr="C:\Documents and Settings\Admin\Мои документы\Летняя студенческая программа\2015\Постер ЛСП-15\ukraine_flag.gif"/>
          <p:cNvPicPr preferRelativeResize="0"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18870" y="4814223"/>
            <a:ext cx="504000" cy="288000"/>
          </a:xfrm>
          <a:prstGeom prst="rect">
            <a:avLst/>
          </a:prstGeom>
          <a:noFill/>
          <a:ln w="0">
            <a:noFill/>
          </a:ln>
          <a:effectLst/>
        </p:spPr>
      </p:pic>
      <p:pic>
        <p:nvPicPr>
          <p:cNvPr id="22" name="Picture 5" descr="C:\Documents and Settings\Admin\Мои документы\Kazakhstan.jpg"/>
          <p:cNvPicPr preferRelativeResize="0"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8870" y="4444643"/>
            <a:ext cx="504000" cy="288000"/>
          </a:xfrm>
          <a:prstGeom prst="rect">
            <a:avLst/>
          </a:prstGeom>
          <a:noFill/>
          <a:ln w="0">
            <a:noFill/>
          </a:ln>
          <a:effectLst/>
        </p:spPr>
      </p:pic>
      <p:pic>
        <p:nvPicPr>
          <p:cNvPr id="23" name="Picture 6" descr="C:\Documents and Settings\Admin\Мои документы\Mongolia.jpg"/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056101" y="9118610"/>
            <a:ext cx="468000" cy="288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" name="Рисунок 2"/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98" y="5561204"/>
            <a:ext cx="504000" cy="288000"/>
          </a:xfrm>
          <a:prstGeom prst="rect">
            <a:avLst/>
          </a:prstGeom>
          <a:effectLst/>
        </p:spPr>
      </p:pic>
      <p:pic>
        <p:nvPicPr>
          <p:cNvPr id="1026" name="Picture 2" descr="Картинки по запросу"/>
          <p:cNvPicPr preferRelativeResize="0"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12" y="6284643"/>
            <a:ext cx="504000" cy="28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 preferRelativeResize="0"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251" y="4435334"/>
            <a:ext cx="504000" cy="288000"/>
          </a:xfrm>
          <a:prstGeom prst="rect">
            <a:avLst/>
          </a:prstGeom>
          <a:effectLst/>
        </p:spPr>
      </p:pic>
      <p:pic>
        <p:nvPicPr>
          <p:cNvPr id="24" name="Рисунок 23"/>
          <p:cNvPicPr preferRelativeResize="0"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391" y="4806040"/>
            <a:ext cx="504000" cy="288000"/>
          </a:xfrm>
          <a:prstGeom prst="rect">
            <a:avLst/>
          </a:prstGeom>
          <a:effectLst/>
        </p:spPr>
      </p:pic>
      <p:pic>
        <p:nvPicPr>
          <p:cNvPr id="25" name="Рисунок 24"/>
          <p:cNvPicPr preferRelativeResize="0"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391" y="5189919"/>
            <a:ext cx="504000" cy="288000"/>
          </a:xfrm>
          <a:prstGeom prst="rect">
            <a:avLst/>
          </a:prstGeom>
          <a:effectLst/>
        </p:spPr>
      </p:pic>
      <p:pic>
        <p:nvPicPr>
          <p:cNvPr id="1028" name="Picture 4" descr="Картинки по запросу"/>
          <p:cNvPicPr preferRelativeResize="0">
            <a:picLocks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254" y="5942358"/>
            <a:ext cx="504000" cy="28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771" y="5559512"/>
            <a:ext cx="504001" cy="304428"/>
          </a:xfrm>
          <a:prstGeom prst="rect">
            <a:avLst/>
          </a:prstGeom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0256"/>
            <a:ext cx="9144000" cy="155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62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474" y="3434"/>
            <a:ext cx="9144000" cy="6854565"/>
          </a:xfrm>
          <a:prstGeom prst="rect">
            <a:avLst/>
          </a:prstGeom>
          <a:solidFill>
            <a:srgbClr val="B3F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811773418"/>
              </p:ext>
            </p:extLst>
          </p:nvPr>
        </p:nvGraphicFramePr>
        <p:xfrm>
          <a:off x="649038" y="1100754"/>
          <a:ext cx="7848872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Объект 6"/>
          <p:cNvSpPr txBox="1">
            <a:spLocks/>
          </p:cNvSpPr>
          <p:nvPr/>
        </p:nvSpPr>
        <p:spPr>
          <a:xfrm>
            <a:off x="1763434" y="6056194"/>
            <a:ext cx="6624990" cy="6131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  <a:tabLst>
                <a:tab pos="1706563" algn="l"/>
                <a:tab pos="3495675" algn="l"/>
                <a:tab pos="5202238" algn="l"/>
              </a:tabLst>
            </a:pPr>
            <a:r>
              <a:rPr lang="en-US" sz="1800" b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2013-2014	2014-2015	2015-2016	2016-2017 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  <a:tabLst>
                <a:tab pos="1706563" algn="l"/>
                <a:tab pos="3495675" algn="l"/>
                <a:tab pos="5202238" algn="l"/>
              </a:tabLst>
            </a:pPr>
            <a:r>
              <a:rPr lang="en-US" sz="1600" b="1" dirty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b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1200" b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</a:t>
            </a:r>
            <a:r>
              <a:rPr lang="en-US" sz="1200" b="1" baseline="30000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200" b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semestre</a:t>
            </a:r>
            <a:r>
              <a:rPr lang="en-US" sz="1200" b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200" b="1" dirty="0" smtClean="0">
              <a:solidFill>
                <a:srgbClr val="00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286048"/>
            <a:ext cx="7092280" cy="718226"/>
          </a:xfrm>
          <a:prstGeom prst="rect">
            <a:avLst/>
          </a:prstGeom>
          <a:solidFill>
            <a:srgbClr val="8C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62000" y="404664"/>
            <a:ext cx="611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entury Gothic" pitchFamily="34" charset="0"/>
              </a:rPr>
              <a:t>Students at JINR. Statistics</a:t>
            </a:r>
            <a:endParaRPr lang="ru-RU" sz="28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387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474" y="3434"/>
            <a:ext cx="9144000" cy="6854565"/>
          </a:xfrm>
          <a:prstGeom prst="rect">
            <a:avLst/>
          </a:prstGeom>
          <a:solidFill>
            <a:srgbClr val="B3F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567076717"/>
              </p:ext>
            </p:extLst>
          </p:nvPr>
        </p:nvGraphicFramePr>
        <p:xfrm>
          <a:off x="2653032" y="2298034"/>
          <a:ext cx="6303280" cy="4371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" y="2302594"/>
            <a:ext cx="2618260" cy="4182524"/>
          </a:xfrm>
          <a:prstGeom prst="rect">
            <a:avLst/>
          </a:prstGeom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1763688" y="1286888"/>
            <a:ext cx="6474296" cy="899569"/>
          </a:xfrm>
          <a:prstGeom prst="rect">
            <a:avLst/>
          </a:prstGeom>
          <a:noFill/>
          <a:effectLst>
            <a:outerShdw blurRad="304800" dist="114300" dir="6120000" sx="94000" sy="94000" algn="ctr" rotWithShape="0">
              <a:srgbClr val="000000">
                <a:alpha val="60000"/>
              </a:srgbClr>
            </a:outerShdw>
          </a:effectLst>
        </p:spPr>
        <p:txBody>
          <a:bodyPr vert="horz" wrap="square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solidFill>
                  <a:srgbClr val="015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Comparison of the number of </a:t>
            </a:r>
            <a:r>
              <a:rPr lang="en-US" sz="2400" dirty="0" smtClean="0">
                <a:solidFill>
                  <a:srgbClr val="015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 students </a:t>
            </a:r>
            <a:br>
              <a:rPr lang="en-US" sz="2400" dirty="0" smtClean="0">
                <a:solidFill>
                  <a:srgbClr val="01514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rgbClr val="015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400" dirty="0">
                <a:solidFill>
                  <a:srgbClr val="015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number of </a:t>
            </a:r>
            <a:r>
              <a:rPr lang="en-US" sz="2400" dirty="0" smtClean="0">
                <a:solidFill>
                  <a:srgbClr val="015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alumni </a:t>
            </a:r>
            <a:r>
              <a:rPr lang="en-US" sz="2400" dirty="0">
                <a:solidFill>
                  <a:srgbClr val="015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employed </a:t>
            </a:r>
            <a:r>
              <a:rPr lang="en-US" sz="2400" dirty="0" smtClean="0">
                <a:solidFill>
                  <a:srgbClr val="015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2400" dirty="0">
                <a:solidFill>
                  <a:srgbClr val="0151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JINR</a:t>
            </a:r>
            <a:endParaRPr lang="ru-RU" sz="2400" dirty="0">
              <a:solidFill>
                <a:srgbClr val="01514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286048"/>
            <a:ext cx="7092280" cy="718226"/>
          </a:xfrm>
          <a:prstGeom prst="rect">
            <a:avLst/>
          </a:prstGeom>
          <a:solidFill>
            <a:srgbClr val="8CD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62000" y="404664"/>
            <a:ext cx="611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entury Gothic" pitchFamily="34" charset="0"/>
              </a:rPr>
              <a:t>Students at JINR. Statistics</a:t>
            </a:r>
            <a:endParaRPr lang="ru-RU" sz="28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307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3636000" cy="6858000"/>
          </a:xfrm>
          <a:prstGeom prst="rect">
            <a:avLst/>
          </a:prstGeom>
          <a:solidFill>
            <a:srgbClr val="B3F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pic>
        <p:nvPicPr>
          <p:cNvPr id="26627" name="Picture 3" descr="C:\Documents and Settings\Admin\Мои документы\фото для сайта УНЦ\Презентация для Минобр\Frontp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-3170"/>
            <a:ext cx="5357850" cy="3198806"/>
          </a:xfrm>
          <a:prstGeom prst="rect">
            <a:avLst/>
          </a:prstGeom>
          <a:noFill/>
        </p:spPr>
      </p:pic>
      <p:grpSp>
        <p:nvGrpSpPr>
          <p:cNvPr id="2" name="Группа 12"/>
          <p:cNvGrpSpPr>
            <a:grpSpLocks noChangeAspect="1"/>
          </p:cNvGrpSpPr>
          <p:nvPr/>
        </p:nvGrpSpPr>
        <p:grpSpPr>
          <a:xfrm>
            <a:off x="3786182" y="3338092"/>
            <a:ext cx="2690652" cy="3456000"/>
            <a:chOff x="3786182" y="3267068"/>
            <a:chExt cx="2500330" cy="3211541"/>
          </a:xfrm>
        </p:grpSpPr>
        <p:pic>
          <p:nvPicPr>
            <p:cNvPr id="26628" name="Picture 4" descr="C:\Documents and Settings\Admin\Мои документы\Сайт УНЦ\Для слайдера на главной странице УНЦ\Slide_6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86182" y="3267068"/>
              <a:ext cx="2500330" cy="1000132"/>
            </a:xfrm>
            <a:prstGeom prst="rect">
              <a:avLst/>
            </a:prstGeom>
            <a:noFill/>
          </p:spPr>
        </p:pic>
        <p:pic>
          <p:nvPicPr>
            <p:cNvPr id="26630" name="Picture 6" descr="C:\Documents and Settings\Admin\Мои документы\Сайт УНЦ\Для слайдера на главной странице УНЦ\Slide_4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86182" y="5478477"/>
              <a:ext cx="2500330" cy="1000132"/>
            </a:xfrm>
            <a:prstGeom prst="rect">
              <a:avLst/>
            </a:prstGeom>
            <a:noFill/>
          </p:spPr>
        </p:pic>
        <p:pic>
          <p:nvPicPr>
            <p:cNvPr id="26631" name="Picture 7" descr="C:\Documents and Settings\Admin\Мои документы\фото для сайта УНЦ\Презентация для Минобр\Students_micr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86182" y="4364044"/>
              <a:ext cx="2500330" cy="1000132"/>
            </a:xfrm>
            <a:prstGeom prst="rect">
              <a:avLst/>
            </a:prstGeom>
            <a:noFill/>
          </p:spPr>
        </p:pic>
      </p:grpSp>
      <p:sp>
        <p:nvSpPr>
          <p:cNvPr id="14" name="Прямоугольник 13"/>
          <p:cNvSpPr/>
          <p:nvPr/>
        </p:nvSpPr>
        <p:spPr>
          <a:xfrm>
            <a:off x="6628478" y="3339392"/>
            <a:ext cx="2551066" cy="3519512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195823"/>
            <a:ext cx="7380312" cy="642942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6666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67544" y="255684"/>
            <a:ext cx="6888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66700"/>
            <a:r>
              <a:rPr lang="en-US" sz="2800" dirty="0" smtClean="0">
                <a:solidFill>
                  <a:schemeClr val="bg1"/>
                </a:solidFill>
                <a:latin typeface="Century Gothic" pitchFamily="34" charset="0"/>
              </a:rPr>
              <a:t>International 3-week student practices</a:t>
            </a:r>
            <a:endParaRPr lang="ru-RU" sz="2800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14348" y="1071546"/>
            <a:ext cx="2786082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en-US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Started in </a:t>
            </a:r>
            <a:r>
              <a:rPr lang="en-US" b="1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2004</a:t>
            </a:r>
            <a:endParaRPr lang="ru-RU" b="1" dirty="0" smtClean="0">
              <a:solidFill>
                <a:srgbClr val="006666"/>
              </a:solidFill>
              <a:latin typeface="Century Gothic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en-US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Total number </a:t>
            </a:r>
            <a:br>
              <a:rPr lang="en-US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of participants – </a:t>
            </a:r>
            <a:r>
              <a:rPr lang="en-US" b="1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1267</a:t>
            </a:r>
            <a:endParaRPr lang="ru-RU" b="1" dirty="0" smtClean="0">
              <a:solidFill>
                <a:srgbClr val="006666"/>
              </a:solidFill>
              <a:latin typeface="Century Gothic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en-US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 </a:t>
            </a:r>
            <a:endParaRPr lang="ru-RU" dirty="0" smtClean="0">
              <a:solidFill>
                <a:srgbClr val="006666"/>
              </a:solidFill>
              <a:latin typeface="Century Gothic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  <a:buClr>
                <a:srgbClr val="006666"/>
              </a:buClr>
            </a:pPr>
            <a:r>
              <a:rPr lang="en-US" b="1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Practice participants </a:t>
            </a:r>
          </a:p>
          <a:p>
            <a:pPr marL="174625" indent="-174625">
              <a:spcAft>
                <a:spcPts val="600"/>
              </a:spcAft>
              <a:buClr>
                <a:srgbClr val="006666"/>
              </a:buClr>
              <a:buFont typeface="Arial" pitchFamily="34" charset="0"/>
              <a:buChar char="•"/>
            </a:pPr>
            <a:r>
              <a:rPr lang="en-US" sz="1700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build a picture of the JINR fields of research</a:t>
            </a:r>
            <a:endParaRPr lang="ru-RU" sz="1700" dirty="0" smtClean="0">
              <a:solidFill>
                <a:srgbClr val="006666"/>
              </a:solidFill>
              <a:latin typeface="Century Gothic" pitchFamily="34" charset="0"/>
              <a:cs typeface="Arial" pitchFamily="34" charset="0"/>
            </a:endParaRPr>
          </a:p>
          <a:p>
            <a:pPr marL="174625" lvl="0" indent="-174625">
              <a:spcAft>
                <a:spcPts val="600"/>
              </a:spcAft>
              <a:buClr>
                <a:srgbClr val="006666"/>
              </a:buClr>
              <a:buFont typeface="Arial" pitchFamily="34" charset="0"/>
              <a:buChar char="•"/>
            </a:pPr>
            <a:r>
              <a:rPr lang="en-US" sz="1700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can work at the basic facilities of the Institute under supervision of the leading experts</a:t>
            </a:r>
            <a:endParaRPr lang="ru-RU" sz="1700" dirty="0" smtClean="0">
              <a:solidFill>
                <a:srgbClr val="006666"/>
              </a:solidFill>
              <a:latin typeface="Century Gothic" pitchFamily="34" charset="0"/>
              <a:cs typeface="Arial" pitchFamily="34" charset="0"/>
            </a:endParaRPr>
          </a:p>
          <a:p>
            <a:pPr marL="174625" lvl="0" indent="-174625">
              <a:spcAft>
                <a:spcPts val="600"/>
              </a:spcAft>
              <a:buClr>
                <a:srgbClr val="006666"/>
              </a:buClr>
              <a:buFont typeface="Arial" pitchFamily="34" charset="0"/>
              <a:buChar char="•"/>
            </a:pPr>
            <a:r>
              <a:rPr lang="en-US" sz="1700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have an opportunity </a:t>
            </a:r>
            <a:br>
              <a:rPr lang="en-US" sz="1700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</a:br>
            <a:r>
              <a:rPr lang="en-US" sz="1700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to choose a future research supervisor</a:t>
            </a:r>
            <a:endParaRPr lang="ru-RU" sz="1700" dirty="0" smtClean="0">
              <a:solidFill>
                <a:srgbClr val="006666"/>
              </a:solidFill>
              <a:latin typeface="Century Gothic" pitchFamily="34" charset="0"/>
              <a:cs typeface="Arial" pitchFamily="34" charset="0"/>
            </a:endParaRPr>
          </a:p>
          <a:p>
            <a:pPr marL="174625" lvl="0" indent="-174625">
              <a:spcAft>
                <a:spcPts val="600"/>
              </a:spcAft>
              <a:buClr>
                <a:srgbClr val="006666"/>
              </a:buClr>
              <a:buFont typeface="Arial" pitchFamily="34" charset="0"/>
              <a:buChar char="•"/>
            </a:pPr>
            <a:r>
              <a:rPr lang="en-US" sz="1700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make fruitful contacts </a:t>
            </a:r>
            <a:endParaRPr lang="ru-RU" sz="1700" dirty="0" smtClean="0">
              <a:solidFill>
                <a:srgbClr val="006666"/>
              </a:solidFill>
              <a:latin typeface="Century Gothic" pitchFamily="34" charset="0"/>
              <a:cs typeface="Arial" pitchFamily="34" charset="0"/>
            </a:endParaRPr>
          </a:p>
          <a:p>
            <a:pPr marL="174625" lvl="0" indent="-174625">
              <a:spcAft>
                <a:spcPts val="600"/>
              </a:spcAft>
              <a:buClr>
                <a:srgbClr val="006666"/>
              </a:buClr>
              <a:buFont typeface="Arial" pitchFamily="34" charset="0"/>
              <a:buChar char="•"/>
            </a:pPr>
            <a:r>
              <a:rPr lang="en-US" sz="1700" dirty="0" smtClean="0">
                <a:solidFill>
                  <a:srgbClr val="006666"/>
                </a:solidFill>
                <a:latin typeface="Century Gothic" pitchFamily="34" charset="0"/>
                <a:cs typeface="Arial" pitchFamily="34" charset="0"/>
              </a:rPr>
              <a:t>enjoy the Russian culture</a:t>
            </a:r>
            <a:endParaRPr lang="ru-RU" sz="1700" dirty="0" smtClean="0">
              <a:solidFill>
                <a:srgbClr val="006666"/>
              </a:solidFill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661044" y="3553707"/>
            <a:ext cx="2482956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1 </a:t>
            </a:r>
            <a:r>
              <a:rPr lang="en-US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stage</a:t>
            </a:r>
            <a:r>
              <a:rPr lang="ru-RU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, </a:t>
            </a:r>
            <a:r>
              <a:rPr lang="en-US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May</a:t>
            </a:r>
            <a:endParaRPr lang="ru-RU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Egypt</a:t>
            </a:r>
            <a:endParaRPr lang="ru-RU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ru-RU" sz="5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2 </a:t>
            </a:r>
            <a:r>
              <a:rPr lang="en-US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stage</a:t>
            </a:r>
            <a:r>
              <a:rPr lang="ru-RU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, </a:t>
            </a:r>
            <a:r>
              <a:rPr lang="en-US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July</a:t>
            </a:r>
            <a:endParaRPr lang="ru-RU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Bulgaria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Poland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b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Romania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Slovakia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b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Czech republic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Azerbaijan</a:t>
            </a:r>
            <a:endParaRPr 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ru-RU" sz="1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3 </a:t>
            </a:r>
            <a:r>
              <a:rPr lang="en-US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stage</a:t>
            </a:r>
            <a:r>
              <a:rPr lang="ru-RU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, </a:t>
            </a:r>
            <a:r>
              <a:rPr lang="en-US" dirty="0" smtClean="0">
                <a:solidFill>
                  <a:schemeClr val="bg1"/>
                </a:solidFill>
                <a:latin typeface="Century Gothic" pitchFamily="34" charset="0"/>
                <a:cs typeface="Arial" pitchFamily="34" charset="0"/>
              </a:rPr>
              <a:t>September</a:t>
            </a:r>
            <a:endParaRPr lang="ru-RU" dirty="0" smtClean="0">
              <a:solidFill>
                <a:schemeClr val="bg1"/>
              </a:solidFill>
              <a:latin typeface="Century Gothic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RSA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Belarus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b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Cuba</a:t>
            </a:r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Serbia</a:t>
            </a:r>
            <a:endParaRPr lang="ru-RU" sz="1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883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etnMj4SFfqbVIhVK0Rf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etnMj4SFfqbVIhVK0Rf8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etnMj4SFfqbVIhVK0Rf83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3288</TotalTime>
  <Words>1227</Words>
  <Application>Microsoft Macintosh PowerPoint</Application>
  <PresentationFormat>Экран (4:3)</PresentationFormat>
  <Paragraphs>326</Paragraphs>
  <Slides>33</Slides>
  <Notes>31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Projects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Thank you for your attention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Образовательные программы ОИЯИ</dc:title>
  <dc:creator>Karpova Elena</dc:creator>
  <cp:lastModifiedBy>Станислав Пакуляк</cp:lastModifiedBy>
  <cp:revision>505</cp:revision>
  <dcterms:created xsi:type="dcterms:W3CDTF">2016-10-24T06:30:26Z</dcterms:created>
  <dcterms:modified xsi:type="dcterms:W3CDTF">2017-01-18T11:17:27Z</dcterms:modified>
</cp:coreProperties>
</file>