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4" r:id="rId5"/>
    <p:sldId id="257" r:id="rId6"/>
    <p:sldId id="259" r:id="rId7"/>
    <p:sldId id="269" r:id="rId8"/>
    <p:sldId id="260" r:id="rId9"/>
    <p:sldId id="266" r:id="rId10"/>
    <p:sldId id="265" r:id="rId11"/>
    <p:sldId id="268" r:id="rId12"/>
    <p:sldId id="262" r:id="rId13"/>
    <p:sldId id="267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8F8F8"/>
    <a:srgbClr val="66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05" autoAdjust="0"/>
  </p:normalViewPr>
  <p:slideViewPr>
    <p:cSldViewPr>
      <p:cViewPr>
        <p:scale>
          <a:sx n="66" d="100"/>
          <a:sy n="66" d="100"/>
        </p:scale>
        <p:origin x="-1786" y="-4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476256" cy="216024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428998"/>
            <a:ext cx="50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91680" y="6473402"/>
            <a:ext cx="1296144" cy="365125"/>
          </a:xfrm>
        </p:spPr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47864" y="6462284"/>
            <a:ext cx="468052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492874"/>
            <a:ext cx="621432" cy="365125"/>
          </a:xfrm>
        </p:spPr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Изображение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91171" y="2691171"/>
            <a:ext cx="6858000" cy="1475656"/>
          </a:xfrm>
          <a:prstGeom prst="rect">
            <a:avLst/>
          </a:prstGeom>
        </p:spPr>
      </p:pic>
      <p:sp>
        <p:nvSpPr>
          <p:cNvPr id="8" name="Дата 3"/>
          <p:cNvSpPr txBox="1">
            <a:spLocks/>
          </p:cNvSpPr>
          <p:nvPr userDrawn="1"/>
        </p:nvSpPr>
        <p:spPr>
          <a:xfrm>
            <a:off x="1403651" y="63563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19-Jan-2017</a:t>
            </a:r>
            <a:endParaRPr lang="ru-RU" dirty="0"/>
          </a:p>
        </p:txBody>
      </p:sp>
      <p:sp>
        <p:nvSpPr>
          <p:cNvPr id="9" name="Нижний колонтитул 4"/>
          <p:cNvSpPr txBox="1">
            <a:spLocks/>
          </p:cNvSpPr>
          <p:nvPr userDrawn="1"/>
        </p:nvSpPr>
        <p:spPr>
          <a:xfrm>
            <a:off x="2699792" y="63563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45</a:t>
            </a:r>
            <a:r>
              <a:rPr lang="en-US" baseline="30000" smtClean="0"/>
              <a:t>th</a:t>
            </a:r>
            <a:r>
              <a:rPr lang="en-US" smtClean="0"/>
              <a:t> Meeting  of the PAC for Condensed Matter Physics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4588-1821-4B4D-91AB-1E02B34B09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7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4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3"/>
          <p:cNvSpPr txBox="1">
            <a:spLocks/>
          </p:cNvSpPr>
          <p:nvPr userDrawn="1"/>
        </p:nvSpPr>
        <p:spPr>
          <a:xfrm>
            <a:off x="1556051" y="65087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19-Jan-2017</a:t>
            </a:r>
            <a:endParaRPr lang="ru-RU" dirty="0"/>
          </a:p>
        </p:txBody>
      </p:sp>
      <p:sp>
        <p:nvSpPr>
          <p:cNvPr id="8" name="Нижний колонтитул 4"/>
          <p:cNvSpPr txBox="1">
            <a:spLocks/>
          </p:cNvSpPr>
          <p:nvPr userDrawn="1"/>
        </p:nvSpPr>
        <p:spPr>
          <a:xfrm>
            <a:off x="2852192" y="65087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45</a:t>
            </a:r>
            <a:r>
              <a:rPr lang="en-US" baseline="30000" smtClean="0"/>
              <a:t>th</a:t>
            </a:r>
            <a:r>
              <a:rPr lang="en-US" smtClean="0"/>
              <a:t> Meeting  of the PAC for Condensed Matter Physics</a:t>
            </a:r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8108776" y="65087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4588-1821-4B4D-91AB-1E02B34B09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21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4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5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3"/>
          <p:cNvSpPr txBox="1">
            <a:spLocks/>
          </p:cNvSpPr>
          <p:nvPr userDrawn="1"/>
        </p:nvSpPr>
        <p:spPr>
          <a:xfrm>
            <a:off x="1556051" y="65087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19-Jan-2017</a:t>
            </a:r>
            <a:endParaRPr lang="ru-RU" dirty="0"/>
          </a:p>
        </p:txBody>
      </p:sp>
      <p:sp>
        <p:nvSpPr>
          <p:cNvPr id="7" name="Нижний колонтитул 4"/>
          <p:cNvSpPr txBox="1">
            <a:spLocks/>
          </p:cNvSpPr>
          <p:nvPr userDrawn="1"/>
        </p:nvSpPr>
        <p:spPr>
          <a:xfrm>
            <a:off x="2852192" y="65087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45</a:t>
            </a:r>
            <a:r>
              <a:rPr lang="en-US" baseline="30000" smtClean="0"/>
              <a:t>th</a:t>
            </a:r>
            <a:r>
              <a:rPr lang="en-US" smtClean="0"/>
              <a:t> Meeting  of the PAC for Condensed Matter Physics</a:t>
            </a:r>
            <a:endParaRPr lang="ru-RU" dirty="0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8108776" y="65087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4588-1821-4B4D-91AB-1E02B34B09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28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Дата 3"/>
          <p:cNvSpPr txBox="1">
            <a:spLocks/>
          </p:cNvSpPr>
          <p:nvPr userDrawn="1"/>
        </p:nvSpPr>
        <p:spPr>
          <a:xfrm>
            <a:off x="1556051" y="65087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19-Jan-2017</a:t>
            </a:r>
            <a:endParaRPr lang="ru-RU" dirty="0"/>
          </a:p>
        </p:txBody>
      </p:sp>
      <p:sp>
        <p:nvSpPr>
          <p:cNvPr id="6" name="Нижний колонтитул 4"/>
          <p:cNvSpPr txBox="1">
            <a:spLocks/>
          </p:cNvSpPr>
          <p:nvPr userDrawn="1"/>
        </p:nvSpPr>
        <p:spPr>
          <a:xfrm>
            <a:off x="2852192" y="65087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45</a:t>
            </a:r>
            <a:r>
              <a:rPr lang="en-US" baseline="30000" smtClean="0"/>
              <a:t>th</a:t>
            </a:r>
            <a:r>
              <a:rPr lang="en-US" smtClean="0"/>
              <a:t> Meeting  of the PAC for Condensed Matter Physics</a:t>
            </a:r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8108776" y="65087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4588-1821-4B4D-91AB-1E02B34B09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0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3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E51A-FE86-4B88-BA46-F3E0DD352EBF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94588-1821-4B4D-91AB-1E02B34B09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1556051" y="65087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19-Jan-2017</a:t>
            </a:r>
            <a:endParaRPr lang="ru-RU" dirty="0"/>
          </a:p>
        </p:txBody>
      </p:sp>
      <p:sp>
        <p:nvSpPr>
          <p:cNvPr id="9" name="Нижний колонтитул 4"/>
          <p:cNvSpPr txBox="1">
            <a:spLocks/>
          </p:cNvSpPr>
          <p:nvPr userDrawn="1"/>
        </p:nvSpPr>
        <p:spPr>
          <a:xfrm>
            <a:off x="2852192" y="65087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45</a:t>
            </a:r>
            <a:r>
              <a:rPr lang="en-US" baseline="30000" smtClean="0"/>
              <a:t>th</a:t>
            </a:r>
            <a:r>
              <a:rPr lang="en-US" smtClean="0"/>
              <a:t> Meeting  of the PAC for Condensed Matter Physics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8108776" y="65087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4588-1821-4B4D-91AB-1E02B34B09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80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40000"/>
              <a:lumOff val="60000"/>
            </a:schemeClr>
          </a:fgClr>
          <a:bgClr>
            <a:srgbClr val="F8F8F8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23" y="116632"/>
            <a:ext cx="763641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7664" y="1600201"/>
            <a:ext cx="7139136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403651" y="6356350"/>
            <a:ext cx="11871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19-Jan-2017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99792" y="6356350"/>
            <a:ext cx="5112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45</a:t>
            </a:r>
            <a:r>
              <a:rPr lang="en-US" baseline="30000" dirty="0" smtClean="0"/>
              <a:t>th</a:t>
            </a:r>
            <a:r>
              <a:rPr lang="en-US" dirty="0" smtClean="0"/>
              <a:t> Meeting  of the PAC for Condensed Matter Physics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94588-1821-4B4D-91AB-1E02B34B097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Изображение 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27174" y="2727174"/>
            <a:ext cx="6858000" cy="14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anose="030F0702030302020204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663300"/>
          </a:solidFill>
          <a:latin typeface="Comic Sans MS" panose="030F0702030302020204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663300"/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663300"/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663300"/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663300"/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3098" y="1124744"/>
            <a:ext cx="6476256" cy="2160240"/>
          </a:xfrm>
        </p:spPr>
        <p:txBody>
          <a:bodyPr/>
          <a:lstStyle/>
          <a:p>
            <a:r>
              <a:rPr lang="en-US" sz="2400" b="1" spc="300" dirty="0">
                <a:effectLst/>
              </a:rPr>
              <a:t>"Instruments and Methods of </a:t>
            </a:r>
            <a:br>
              <a:rPr lang="en-US" sz="2400" b="1" spc="300" dirty="0">
                <a:effectLst/>
              </a:rPr>
            </a:br>
            <a:r>
              <a:rPr lang="en-US" sz="2400" b="1" spc="300" dirty="0">
                <a:effectLst/>
              </a:rPr>
              <a:t>Experimental Nuclear Physics. </a:t>
            </a:r>
            <a:br>
              <a:rPr lang="en-US" sz="2400" b="1" spc="300" dirty="0">
                <a:effectLst/>
              </a:rPr>
            </a:br>
            <a:r>
              <a:rPr lang="en-US" sz="2400" b="1" spc="300" dirty="0">
                <a:effectLst/>
              </a:rPr>
              <a:t>Electronics and Automatics of </a:t>
            </a:r>
            <a:br>
              <a:rPr lang="en-US" sz="2400" b="1" spc="300" dirty="0">
                <a:effectLst/>
              </a:rPr>
            </a:br>
            <a:r>
              <a:rPr lang="en-US" sz="2400" b="1" spc="300" dirty="0">
                <a:effectLst/>
              </a:rPr>
              <a:t>Experimental Facilities</a:t>
            </a:r>
            <a:r>
              <a:rPr lang="en-US" sz="2400" b="1" spc="300" dirty="0" smtClean="0">
                <a:effectLst/>
              </a:rPr>
              <a:t>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0926" y="4149080"/>
            <a:ext cx="5000600" cy="1752600"/>
          </a:xfrm>
        </p:spPr>
        <p:txBody>
          <a:bodyPr/>
          <a:lstStyle/>
          <a:p>
            <a:r>
              <a:rPr lang="en-US" sz="2400" b="1" spc="50" dirty="0">
                <a:solidFill>
                  <a:srgbClr val="003366"/>
                </a:solidFill>
              </a:rPr>
              <a:t>E.I. Litvinenko</a:t>
            </a:r>
          </a:p>
          <a:p>
            <a:endParaRPr lang="en-US" b="1" spc="50" dirty="0">
              <a:solidFill>
                <a:srgbClr val="003366"/>
              </a:solidFill>
            </a:endParaRPr>
          </a:p>
          <a:p>
            <a:r>
              <a:rPr lang="en-US" sz="2400" spc="5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FLNP  JINR</a:t>
            </a:r>
            <a:endParaRPr lang="ru-RU" sz="2400" spc="5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63319" y="764704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7th </a:t>
            </a:r>
            <a:r>
              <a:rPr lang="en-US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International School for Young Scientists and Students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18182" y="3356992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Comic Sans MS" panose="030F0702030302020204" pitchFamily="66" charset="0"/>
              </a:rPr>
              <a:t>(Dubna, </a:t>
            </a:r>
            <a:r>
              <a:rPr lang="en-US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7–11 </a:t>
            </a:r>
            <a:r>
              <a:rPr lang="en-US" dirty="0">
                <a:solidFill>
                  <a:srgbClr val="0000CC"/>
                </a:solidFill>
                <a:latin typeface="Comic Sans MS" panose="030F0702030302020204" pitchFamily="66" charset="0"/>
              </a:rPr>
              <a:t>November </a:t>
            </a:r>
            <a:r>
              <a:rPr lang="en-US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2016)</a:t>
            </a:r>
            <a:endParaRPr lang="ru-RU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10" y="4428000"/>
            <a:ext cx="3534613" cy="229605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23" y="116632"/>
            <a:ext cx="7636410" cy="432048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competition of student reports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73693" y="504000"/>
            <a:ext cx="7560840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Pinch effect in D 3He-9Be </a:t>
            </a:r>
            <a:r>
              <a:rPr lang="en-US" sz="1400" b="1" dirty="0" smtClean="0">
                <a:latin typeface="Comic Sans MS" panose="030F0702030302020204" pitchFamily="66" charset="0"/>
              </a:rPr>
              <a:t>plasma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Justification applicability of fiber optic sensors for the purposes of monitoring temperature and strain inside the </a:t>
            </a:r>
            <a:r>
              <a:rPr lang="en-US" sz="1400" b="1" dirty="0" smtClean="0">
                <a:latin typeface="Comic Sans MS" panose="030F0702030302020204" pitchFamily="66" charset="0"/>
              </a:rPr>
              <a:t>reactor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Development of the circuit of two-channel amplifier for the </a:t>
            </a:r>
            <a:r>
              <a:rPr lang="en-U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spectrometry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Research of processes of high-temperature corrosion </a:t>
            </a:r>
            <a:r>
              <a:rPr lang="en-US" sz="1400" b="1" dirty="0" err="1">
                <a:latin typeface="Comic Sans MS" panose="030F0702030302020204" pitchFamily="66" charset="0"/>
              </a:rPr>
              <a:t>SiC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latin typeface="Comic Sans MS" panose="030F0702030302020204" pitchFamily="66" charset="0"/>
              </a:rPr>
              <a:t>coatings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Metallic nanotubes: synthesis, properties and </a:t>
            </a:r>
            <a:r>
              <a:rPr lang="en-U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potential practical use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The detection of neutrons at a critical stand in </a:t>
            </a:r>
            <a:r>
              <a:rPr lang="en-US" sz="1400" b="1" dirty="0" smtClean="0">
                <a:latin typeface="Comic Sans MS" panose="030F0702030302020204" pitchFamily="66" charset="0"/>
              </a:rPr>
              <a:t>INP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Effect of dust on the electron energy distribution function in the plasma, which is supported by an external electric </a:t>
            </a:r>
            <a:r>
              <a:rPr lang="en-U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field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Optimize focusing structure of the storage ring of electrons for maximum efficiency </a:t>
            </a:r>
            <a:r>
              <a:rPr lang="en-US" sz="1400" b="1" dirty="0" smtClean="0">
                <a:latin typeface="Comic Sans MS" panose="030F0702030302020204" pitchFamily="66" charset="0"/>
              </a:rPr>
              <a:t>injection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Modeling the effect of tightening CT radiation in the environment </a:t>
            </a:r>
            <a:r>
              <a:rPr lang="en-US" sz="1400" b="1" dirty="0" smtClean="0">
                <a:latin typeface="Comic Sans MS" panose="030F0702030302020204" pitchFamily="66" charset="0"/>
              </a:rPr>
              <a:t>GEANT4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Neutron spectrometry using spheres </a:t>
            </a:r>
            <a:r>
              <a:rPr lang="en-U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Bonner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latin typeface="Comic Sans MS" panose="030F0702030302020204" pitchFamily="66" charset="0"/>
              </a:rPr>
              <a:t>Determination </a:t>
            </a:r>
            <a:r>
              <a:rPr lang="en-US" sz="1400" b="1" dirty="0" err="1">
                <a:latin typeface="Comic Sans MS" panose="030F0702030302020204" pitchFamily="66" charset="0"/>
              </a:rPr>
              <a:t>NaI</a:t>
            </a:r>
            <a:r>
              <a:rPr lang="en-US" sz="1400" b="1" dirty="0">
                <a:latin typeface="Comic Sans MS" panose="030F0702030302020204" pitchFamily="66" charset="0"/>
              </a:rPr>
              <a:t> detector response function for gamma rays with an energy of 4.43 </a:t>
            </a:r>
            <a:r>
              <a:rPr lang="en-US" sz="1400" b="1" dirty="0" smtClean="0">
                <a:latin typeface="Comic Sans MS" panose="030F0702030302020204" pitchFamily="66" charset="0"/>
              </a:rPr>
              <a:t>MeV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663300"/>
                </a:solidFill>
                <a:latin typeface="Comic Sans MS" panose="030F0702030302020204" pitchFamily="66" charset="0"/>
              </a:rPr>
              <a:t>Determination of parameters of the installation «TANGRA»</a:t>
            </a:r>
            <a:endParaRPr lang="ru-RU" sz="1400" b="1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4" y="4428000"/>
            <a:ext cx="3527423" cy="231970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191">
            <a:off x="4324716" y="835506"/>
            <a:ext cx="4347004" cy="5731994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885"/>
            <a:ext cx="7636410" cy="403779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Press about the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School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1589">
            <a:off x="541700" y="203776"/>
            <a:ext cx="4159250" cy="626745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135" y="767855"/>
            <a:ext cx="3024336" cy="5139292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66373" y="116632"/>
            <a:ext cx="6840760" cy="7060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Annual changes in the numbers of </a:t>
            </a:r>
            <a:br>
              <a:rPr lang="en-US" sz="2400" dirty="0" smtClean="0"/>
            </a:br>
            <a:r>
              <a:rPr lang="en-US" sz="2400" dirty="0" smtClean="0"/>
              <a:t>applicants and the students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979711" y="4788000"/>
            <a:ext cx="6680667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omic Sans MS" panose="030F0702030302020204" pitchFamily="66" charset="0"/>
              </a:rPr>
              <a:t>The number of students of our </a:t>
            </a:r>
            <a:r>
              <a:rPr lang="en-US" sz="1600" i="1" dirty="0" smtClean="0">
                <a:latin typeface="Comic Sans MS" panose="030F0702030302020204" pitchFamily="66" charset="0"/>
              </a:rPr>
              <a:t>schools </a:t>
            </a:r>
            <a:r>
              <a:rPr lang="en-US" sz="1600" i="1" dirty="0">
                <a:latin typeface="Comic Sans MS" panose="030F0702030302020204" pitchFamily="66" charset="0"/>
              </a:rPr>
              <a:t>is kept at the level of 70-80</a:t>
            </a:r>
            <a:endParaRPr lang="ru-RU" sz="1600" i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6303" y="5245207"/>
            <a:ext cx="3547766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anose="030F0702030302020204" pitchFamily="66" charset="0"/>
              </a:rPr>
              <a:t>Organizing Committee – 7 </a:t>
            </a:r>
            <a:r>
              <a:rPr lang="en-US" sz="1200" dirty="0">
                <a:latin typeface="Comic Sans MS" panose="030F0702030302020204" pitchFamily="66" charset="0"/>
              </a:rPr>
              <a:t>employees </a:t>
            </a:r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Lecturers – 11 people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Tutors </a:t>
            </a:r>
            <a:r>
              <a:rPr lang="en-US" sz="1200" dirty="0">
                <a:latin typeface="Comic Sans MS" panose="030F0702030302020204" pitchFamily="66" charset="0"/>
              </a:rPr>
              <a:t>of </a:t>
            </a:r>
            <a:r>
              <a:rPr lang="en-US" sz="1200" dirty="0" smtClean="0">
                <a:latin typeface="Comic Sans MS" panose="030F0702030302020204" pitchFamily="66" charset="0"/>
              </a:rPr>
              <a:t>practicums – 13 </a:t>
            </a:r>
            <a:r>
              <a:rPr lang="en-US" sz="1200" dirty="0">
                <a:latin typeface="Comic Sans MS" panose="030F0702030302020204" pitchFamily="66" charset="0"/>
              </a:rPr>
              <a:t>employees</a:t>
            </a:r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Excursion organization – 8 </a:t>
            </a:r>
            <a:r>
              <a:rPr lang="en-US" sz="1200" dirty="0">
                <a:latin typeface="Comic Sans MS" panose="030F0702030302020204" pitchFamily="66" charset="0"/>
              </a:rPr>
              <a:t>employees</a:t>
            </a:r>
            <a:endParaRPr lang="en-US" sz="1200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Jury </a:t>
            </a:r>
            <a:r>
              <a:rPr lang="en-US" sz="1200" dirty="0">
                <a:latin typeface="Comic Sans MS" panose="030F0702030302020204" pitchFamily="66" charset="0"/>
              </a:rPr>
              <a:t>of the competition of student reports - </a:t>
            </a:r>
            <a:r>
              <a:rPr lang="en-US" sz="1200" dirty="0" smtClean="0">
                <a:latin typeface="Comic Sans MS" panose="030F0702030302020204" pitchFamily="66" charset="0"/>
              </a:rPr>
              <a:t>5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6088711" y="5295839"/>
            <a:ext cx="396000" cy="914400"/>
          </a:xfrm>
          <a:prstGeom prst="rightBrac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8192" y="5522640"/>
            <a:ext cx="165141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dirty="0"/>
              <a:t>in reality </a:t>
            </a:r>
            <a:r>
              <a:rPr lang="en-US" dirty="0" smtClean="0"/>
              <a:t>- 31 people</a:t>
            </a:r>
          </a:p>
          <a:p>
            <a:pPr algn="ctr"/>
            <a:r>
              <a:rPr lang="en-US" dirty="0" smtClean="0"/>
              <a:t>(all from JINR)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92" y="1023988"/>
            <a:ext cx="7132938" cy="371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0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2276" b="-351"/>
          <a:stretch/>
        </p:blipFill>
        <p:spPr>
          <a:xfrm rot="21220398">
            <a:off x="127772" y="939051"/>
            <a:ext cx="4428000" cy="295200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/>
          <a:stretch/>
        </p:blipFill>
        <p:spPr>
          <a:xfrm rot="21240000">
            <a:off x="336979" y="4022517"/>
            <a:ext cx="4109824" cy="253359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45395">
            <a:off x="1269159" y="52454"/>
            <a:ext cx="6768003" cy="576064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isometricOffAxis1Right">
              <a:rot lat="21464820" lon="20603905" rev="184700"/>
            </a:camera>
            <a:lightRig rig="threePt" dir="t"/>
          </a:scene3d>
          <a:sp3d/>
        </p:spPr>
        <p:txBody>
          <a:bodyPr anchor="ctr" anchorCtr="0">
            <a:normAutofit/>
          </a:bodyPr>
          <a:lstStyle/>
          <a:p>
            <a:pPr algn="l"/>
            <a:r>
              <a:rPr lang="en-US" sz="2800" kern="0" spc="200" dirty="0" smtClean="0"/>
              <a:t>Thinking about  the  future</a:t>
            </a:r>
            <a:endParaRPr lang="ru-RU" sz="2800" kern="0" spc="200" dirty="0"/>
          </a:p>
        </p:txBody>
      </p:sp>
      <p:sp>
        <p:nvSpPr>
          <p:cNvPr id="4" name="TextBox 3"/>
          <p:cNvSpPr txBox="1"/>
          <p:nvPr/>
        </p:nvSpPr>
        <p:spPr>
          <a:xfrm>
            <a:off x="4704940" y="648000"/>
            <a:ext cx="4231317" cy="2031325"/>
          </a:xfrm>
          <a:prstGeom prst="rect">
            <a:avLst/>
          </a:prstGeom>
          <a:solidFill>
            <a:schemeClr val="bg2">
              <a:alpha val="83000"/>
            </a:schemeClr>
          </a:solidFill>
          <a:ln w="952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In his opening speech the director of FLNP Valery </a:t>
            </a:r>
            <a:r>
              <a:rPr lang="en-US" sz="1400" b="1" dirty="0" err="1">
                <a:latin typeface="Comic Sans MS" panose="030F0702030302020204" pitchFamily="66" charset="0"/>
              </a:rPr>
              <a:t>Shvetsov</a:t>
            </a:r>
            <a:r>
              <a:rPr lang="en-US" sz="1400" b="1" dirty="0">
                <a:latin typeface="Comic Sans MS" panose="030F0702030302020204" pitchFamily="66" charset="0"/>
              </a:rPr>
              <a:t> said: </a:t>
            </a:r>
            <a:r>
              <a:rPr lang="en-US" sz="1400" b="1" dirty="0" smtClean="0">
                <a:latin typeface="Comic Sans MS" panose="030F0702030302020204" pitchFamily="66" charset="0"/>
              </a:rPr>
              <a:t>"</a:t>
            </a:r>
            <a:r>
              <a:rPr lang="en-US" sz="1600" dirty="0">
                <a:latin typeface="Comic Sans MS" panose="030F0702030302020204" pitchFamily="66" charset="0"/>
              </a:rPr>
              <a:t>We are conducting a school for the JINR participating countries, but it benefits also for our laboratory, because after each school  1-2 people come to us to work, and not only from the school participants, but also those who have heard of us from them</a:t>
            </a:r>
            <a:r>
              <a:rPr lang="en-US" sz="1600" dirty="0" smtClean="0">
                <a:latin typeface="Comic Sans MS" panose="030F0702030302020204" pitchFamily="66" charset="0"/>
              </a:rPr>
              <a:t>.".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2697789"/>
            <a:ext cx="4464496" cy="4016484"/>
          </a:xfrm>
          <a:prstGeom prst="rect">
            <a:avLst/>
          </a:prstGeom>
          <a:solidFill>
            <a:srgbClr val="FFFFCC">
              <a:alpha val="48000"/>
            </a:srgbClr>
          </a:solidFill>
          <a:ln>
            <a:solidFill>
              <a:srgbClr val="0000CC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omic Sans MS" panose="030F0702030302020204" pitchFamily="66" charset="0"/>
              </a:rPr>
              <a:t>Two participants of the </a:t>
            </a:r>
            <a:r>
              <a:rPr lang="en-US" sz="1600" dirty="0">
                <a:latin typeface="Comic Sans MS" panose="030F0702030302020204" pitchFamily="66" charset="0"/>
              </a:rPr>
              <a:t>7th</a:t>
            </a:r>
            <a:r>
              <a:rPr lang="en-US" sz="1600" dirty="0">
                <a:latin typeface="Comic Sans MS" panose="030F0702030302020204" pitchFamily="66" charset="0"/>
              </a:rPr>
              <a:t> School started to work in our sub-division in January 2017 and one student is preparing to start the practice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The </a:t>
            </a:r>
            <a:r>
              <a:rPr lang="en-US" sz="1600" dirty="0">
                <a:latin typeface="Comic Sans MS" panose="030F0702030302020204" pitchFamily="66" charset="0"/>
              </a:rPr>
              <a:t>School students </a:t>
            </a:r>
            <a:r>
              <a:rPr lang="en-US" sz="1600" dirty="0">
                <a:latin typeface="Comic Sans MS" panose="030F0702030302020204" pitchFamily="66" charset="0"/>
              </a:rPr>
              <a:t>have</a:t>
            </a:r>
            <a:r>
              <a:rPr lang="en-US" sz="1600" dirty="0">
                <a:latin typeface="Comic Sans MS" panose="030F0702030302020204" pitchFamily="66" charset="0"/>
              </a:rPr>
              <a:t> the opportunity to see </a:t>
            </a:r>
            <a:r>
              <a:rPr lang="en-US" sz="1600" dirty="0">
                <a:latin typeface="Comic Sans MS" panose="030F0702030302020204" pitchFamily="66" charset="0"/>
              </a:rPr>
              <a:t> different  </a:t>
            </a:r>
            <a:r>
              <a:rPr lang="en-US" sz="1600" dirty="0">
                <a:latin typeface="Comic Sans MS" panose="030F0702030302020204" pitchFamily="66" charset="0"/>
              </a:rPr>
              <a:t>aspects of the work of employees who are engaged in the development and creation of </a:t>
            </a:r>
            <a:r>
              <a:rPr lang="en-US" sz="1600" dirty="0" smtClean="0">
                <a:latin typeface="Comic Sans MS" panose="030F0702030302020204" pitchFamily="66" charset="0"/>
              </a:rPr>
              <a:t>instruments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There </a:t>
            </a:r>
            <a:r>
              <a:rPr lang="en-US" sz="1600" dirty="0">
                <a:latin typeface="Comic Sans MS" panose="030F0702030302020204" pitchFamily="66" charset="0"/>
              </a:rPr>
              <a:t>is a growing understanding that it is necessary to increase the prestige of the work on the creation of devices for scientific experiments by all possible </a:t>
            </a:r>
            <a:r>
              <a:rPr lang="en-US" sz="1600" dirty="0" smtClean="0">
                <a:latin typeface="Comic Sans MS" panose="030F0702030302020204" pitchFamily="66" charset="0"/>
              </a:rPr>
              <a:t>means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The Organizing Committee is discussing the format of the next Schools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276">
            <a:off x="5016001" y="121957"/>
            <a:ext cx="3962720" cy="340908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18257" r="33605" b="28812"/>
          <a:stretch/>
        </p:blipFill>
        <p:spPr>
          <a:xfrm rot="716401">
            <a:off x="-316478" y="3530073"/>
            <a:ext cx="4856340" cy="3425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b="5061"/>
          <a:stretch/>
        </p:blipFill>
        <p:spPr>
          <a:xfrm rot="20955181">
            <a:off x="3464863" y="2654076"/>
            <a:ext cx="5568876" cy="3976299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301">
            <a:off x="23375" y="229749"/>
            <a:ext cx="5574484" cy="3879956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1880" y="4180560"/>
            <a:ext cx="5078192" cy="52322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solidFill>
              <a:srgbClr val="0070C0"/>
            </a:solidFill>
            <a:prstDash val="dash"/>
          </a:ln>
          <a:effectLst>
            <a:glow rad="63500">
              <a:srgbClr val="00B0F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soft" dir="t"/>
          </a:scene3d>
          <a:sp3d extrusionH="76200">
            <a:bevelT prst="slope"/>
            <a:extrusionClr>
              <a:srgbClr val="F8F8F8"/>
            </a:extrusionClr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Thank you for your attention</a:t>
            </a:r>
            <a:endParaRPr lang="ru-RU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8" y="620688"/>
            <a:ext cx="8641792" cy="422455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44624"/>
            <a:ext cx="7427167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800" smtClean="0"/>
              <a:t>Group photo of the participants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65728" y="5922456"/>
            <a:ext cx="742716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http://d-instruments.ru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68000" y="3783409"/>
            <a:ext cx="5817231" cy="213904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alpha val="92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" dirty="0" smtClean="0"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Comic Sans MS" panose="030F0702030302020204" pitchFamily="66" charset="0"/>
              </a:rPr>
              <a:t>Frank Laboratory of Neutron Physics,  </a:t>
            </a:r>
            <a:br>
              <a:rPr lang="en-US" sz="2000" dirty="0" smtClean="0">
                <a:latin typeface="Comic Sans MS" panose="030F0702030302020204" pitchFamily="66" charset="0"/>
              </a:rPr>
            </a:br>
            <a:r>
              <a:rPr lang="en-US" sz="2000" dirty="0" smtClean="0">
                <a:latin typeface="Comic Sans MS" panose="030F0702030302020204" pitchFamily="66" charset="0"/>
              </a:rPr>
              <a:t>JINR, </a:t>
            </a:r>
            <a:r>
              <a:rPr lang="en-US" sz="2000" dirty="0" err="1" smtClean="0">
                <a:latin typeface="Comic Sans MS" panose="030F0702030302020204" pitchFamily="66" charset="0"/>
              </a:rPr>
              <a:t>Dubna</a:t>
            </a:r>
            <a:r>
              <a:rPr lang="en-US" sz="2000" dirty="0" smtClean="0">
                <a:latin typeface="Comic Sans MS" panose="030F0702030302020204" pitchFamily="66" charset="0"/>
              </a:rPr>
              <a:t>,     7 </a:t>
            </a:r>
            <a:r>
              <a:rPr lang="en-US" sz="2000" dirty="0">
                <a:latin typeface="Comic Sans MS" panose="030F0702030302020204" pitchFamily="66" charset="0"/>
              </a:rPr>
              <a:t>November </a:t>
            </a:r>
            <a:r>
              <a:rPr lang="en-US" sz="2000" dirty="0" smtClean="0">
                <a:latin typeface="Comic Sans MS" panose="030F0702030302020204" pitchFamily="66" charset="0"/>
              </a:rPr>
              <a:t>2016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000" dirty="0" smtClean="0"/>
              <a:t>79 </a:t>
            </a:r>
            <a:r>
              <a:rPr lang="en-US" sz="2000" dirty="0"/>
              <a:t>students, postgraduates and young </a:t>
            </a:r>
            <a:endParaRPr lang="en-US" sz="2000" dirty="0" smtClean="0"/>
          </a:p>
          <a:p>
            <a:pPr algn="ctr"/>
            <a:r>
              <a:rPr lang="en-US" sz="2000" dirty="0" smtClean="0"/>
              <a:t>specialists from JINR member-states</a:t>
            </a:r>
            <a:br>
              <a:rPr lang="en-US" sz="2000" dirty="0" smtClean="0"/>
            </a:br>
            <a:r>
              <a:rPr lang="en-US" sz="2000" dirty="0" smtClean="0"/>
              <a:t> (Belarus, Kazakhstan, Russia, Ukraine)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102">
            <a:off x="3581486" y="648989"/>
            <a:ext cx="2749026" cy="1864956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317">
            <a:off x="5255683" y="2275775"/>
            <a:ext cx="3639184" cy="429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114">
            <a:off x="1388193" y="2064068"/>
            <a:ext cx="3599310" cy="21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315">
            <a:off x="1451265" y="4380553"/>
            <a:ext cx="3540542" cy="21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13725" y="108000"/>
            <a:ext cx="7427167" cy="530888"/>
          </a:xfrm>
          <a:prstGeom prst="rect">
            <a:avLst/>
          </a:prstGeom>
          <a:scene3d>
            <a:camera prst="perspectiveHeroicExtremeRightFacing" fov="3600000">
              <a:rot lat="1047901" lon="20183496" rev="0"/>
            </a:camera>
            <a:lightRig rig="threePt" dir="t"/>
          </a:scene3d>
          <a:sp3d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The 7th School's geography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 rot="21168220">
            <a:off x="1803863" y="1536906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Countries: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21091">
            <a:off x="7185883" y="184861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Cities: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953">
            <a:off x="7024632" y="417026"/>
            <a:ext cx="1883462" cy="1398642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340">
            <a:off x="4598452" y="567374"/>
            <a:ext cx="4497032" cy="2898842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55" y="3214364"/>
            <a:ext cx="7179088" cy="361084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1" r="8279" b="-1370"/>
          <a:stretch/>
        </p:blipFill>
        <p:spPr bwMode="auto">
          <a:xfrm rot="380574">
            <a:off x="520106" y="777382"/>
            <a:ext cx="6496418" cy="391860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82010" y="86022"/>
            <a:ext cx="7427167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New school web site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8" y="450334"/>
            <a:ext cx="695238" cy="6375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-60000">
            <a:off x="468088" y="-17666"/>
            <a:ext cx="1027845" cy="461665"/>
          </a:xfrm>
          <a:prstGeom prst="rect">
            <a:avLst/>
          </a:prstGeom>
          <a:solidFill>
            <a:srgbClr val="F8F8F8"/>
          </a:solidFill>
          <a:ln>
            <a:solidFill>
              <a:srgbClr val="FFFF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Organizing </a:t>
            </a:r>
            <a:br>
              <a:rPr lang="en-US" sz="1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1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Committee</a:t>
            </a:r>
            <a:endParaRPr lang="ru-RU" sz="1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7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13" y="3160797"/>
            <a:ext cx="3193044" cy="202235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835696" y="180837"/>
            <a:ext cx="6624736" cy="466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The same main topics and the program items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85349" y="671051"/>
            <a:ext cx="3973281" cy="5786199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702030302020204" pitchFamily="66" charset="0"/>
              </a:rPr>
              <a:t>Topics covered during the </a:t>
            </a:r>
            <a:r>
              <a:rPr lang="en-US" sz="1400" dirty="0" smtClean="0">
                <a:latin typeface="Comic Sans MS" panose="030F0702030302020204" pitchFamily="66" charset="0"/>
              </a:rPr>
              <a:t>school were </a:t>
            </a:r>
            <a:r>
              <a:rPr lang="en-US" sz="1400" dirty="0">
                <a:latin typeface="Comic Sans MS" panose="030F0702030302020204" pitchFamily="66" charset="0"/>
              </a:rPr>
              <a:t>in line with the main activities carried out under </a:t>
            </a:r>
            <a:r>
              <a:rPr lang="en-US" sz="1400" b="1" dirty="0">
                <a:latin typeface="Comic Sans MS" panose="030F0702030302020204" pitchFamily="66" charset="0"/>
              </a:rPr>
              <a:t>theme </a:t>
            </a:r>
            <a:r>
              <a:rPr lang="en-US" sz="1400" b="1" dirty="0" smtClean="0">
                <a:latin typeface="Comic Sans MS" panose="030F0702030302020204" pitchFamily="66" charset="0"/>
              </a:rPr>
              <a:t>-1122-</a:t>
            </a:r>
            <a:r>
              <a:rPr lang="en-US" sz="1400" dirty="0" smtClean="0">
                <a:latin typeface="Comic Sans MS" panose="030F0702030302020204" pitchFamily="66" charset="0"/>
              </a:rPr>
              <a:t>. </a:t>
            </a:r>
          </a:p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 panose="030F0702030302020204" pitchFamily="66" charset="0"/>
              </a:rPr>
              <a:t>The </a:t>
            </a:r>
            <a:r>
              <a:rPr lang="en-US" sz="1400" dirty="0">
                <a:latin typeface="Comic Sans MS" panose="030F0702030302020204" pitchFamily="66" charset="0"/>
              </a:rPr>
              <a:t>School scientific program included </a:t>
            </a:r>
            <a:r>
              <a:rPr lang="en-US" sz="1400" b="1" dirty="0" smtClean="0">
                <a:latin typeface="Comic Sans MS" panose="030F0702030302020204" pitchFamily="66" charset="0"/>
              </a:rPr>
              <a:t>13 </a:t>
            </a:r>
            <a:r>
              <a:rPr lang="en-US" sz="1400" b="1" dirty="0">
                <a:latin typeface="Comic Sans MS" panose="030F0702030302020204" pitchFamily="66" charset="0"/>
              </a:rPr>
              <a:t>lectures</a:t>
            </a:r>
            <a:r>
              <a:rPr lang="en-US" sz="1400" dirty="0">
                <a:latin typeface="Comic Sans MS" panose="030F0702030302020204" pitchFamily="66" charset="0"/>
              </a:rPr>
              <a:t> of leading scientists and specialists of </a:t>
            </a:r>
            <a:r>
              <a:rPr lang="en-US" sz="1400" dirty="0" smtClean="0">
                <a:latin typeface="Comic Sans MS" panose="030F0702030302020204" pitchFamily="66" charset="0"/>
              </a:rPr>
              <a:t>JINR. </a:t>
            </a:r>
          </a:p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omic Sans MS" panose="030F0702030302020204" pitchFamily="66" charset="0"/>
              </a:rPr>
              <a:t>8 laboratory </a:t>
            </a:r>
            <a:r>
              <a:rPr lang="en-US" sz="1400" b="1" dirty="0">
                <a:latin typeface="Comic Sans MS" panose="030F0702030302020204" pitchFamily="66" charset="0"/>
              </a:rPr>
              <a:t>works </a:t>
            </a:r>
            <a:r>
              <a:rPr lang="ru-RU" sz="1400" b="1" dirty="0" smtClean="0">
                <a:latin typeface="Comic Sans MS" panose="030F0702030302020204" pitchFamily="66" charset="0"/>
              </a:rPr>
              <a:t>(</a:t>
            </a:r>
            <a:r>
              <a:rPr lang="en-US" sz="1400" b="1" dirty="0" smtClean="0">
                <a:latin typeface="Comic Sans MS" panose="030F0702030302020204" pitchFamily="66" charset="0"/>
              </a:rPr>
              <a:t>practicums) </a:t>
            </a:r>
            <a:r>
              <a:rPr lang="en-US" sz="1400" dirty="0" smtClean="0">
                <a:latin typeface="Comic Sans MS" panose="030F0702030302020204" pitchFamily="66" charset="0"/>
              </a:rPr>
              <a:t>were </a:t>
            </a:r>
            <a:r>
              <a:rPr lang="en-US" sz="1400" dirty="0">
                <a:latin typeface="Comic Sans MS" panose="030F0702030302020204" pitchFamily="66" charset="0"/>
              </a:rPr>
              <a:t>carried out, during which the attendees could take part in the solution of several problems within the topics of the lectures. </a:t>
            </a:r>
            <a:endParaRPr lang="en-US" sz="1400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 panose="030F0702030302020204" pitchFamily="66" charset="0"/>
              </a:rPr>
              <a:t>The </a:t>
            </a:r>
            <a:r>
              <a:rPr lang="en-US" sz="1400" dirty="0">
                <a:latin typeface="Comic Sans MS" panose="030F0702030302020204" pitchFamily="66" charset="0"/>
              </a:rPr>
              <a:t>students visited the </a:t>
            </a:r>
            <a:r>
              <a:rPr lang="en-US" sz="1400" b="1" dirty="0">
                <a:latin typeface="Comic Sans MS" panose="030F0702030302020204" pitchFamily="66" charset="0"/>
              </a:rPr>
              <a:t>IBR-2</a:t>
            </a:r>
            <a:r>
              <a:rPr lang="en-US" sz="1400" dirty="0">
                <a:latin typeface="Comic Sans MS" panose="030F0702030302020204" pitchFamily="66" charset="0"/>
              </a:rPr>
              <a:t> reactor </a:t>
            </a:r>
            <a:r>
              <a:rPr lang="en-US" sz="1400" dirty="0" smtClean="0">
                <a:latin typeface="Comic Sans MS" panose="030F0702030302020204" pitchFamily="66" charset="0"/>
              </a:rPr>
              <a:t>and the </a:t>
            </a:r>
            <a:r>
              <a:rPr lang="en-US" sz="1400" b="1" dirty="0" smtClean="0">
                <a:latin typeface="Comic Sans MS" panose="030F0702030302020204" pitchFamily="66" charset="0"/>
              </a:rPr>
              <a:t>IREN</a:t>
            </a:r>
            <a:r>
              <a:rPr lang="en-US" sz="1400" dirty="0" smtClean="0">
                <a:latin typeface="Comic Sans MS" panose="030F0702030302020204" pitchFamily="66" charset="0"/>
              </a:rPr>
              <a:t> facility. </a:t>
            </a:r>
          </a:p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 panose="030F0702030302020204" pitchFamily="66" charset="0"/>
              </a:rPr>
              <a:t>Forum </a:t>
            </a:r>
            <a:r>
              <a:rPr lang="en-US" sz="1400" dirty="0">
                <a:latin typeface="Comic Sans MS" panose="030F0702030302020204" pitchFamily="66" charset="0"/>
              </a:rPr>
              <a:t>for presentation and discussion of </a:t>
            </a:r>
            <a:r>
              <a:rPr lang="en-US" sz="1400" b="1" dirty="0">
                <a:latin typeface="Comic Sans MS" panose="030F0702030302020204" pitchFamily="66" charset="0"/>
              </a:rPr>
              <a:t>students’ research </a:t>
            </a:r>
            <a:r>
              <a:rPr lang="en-US" sz="1400" b="1" dirty="0" smtClean="0">
                <a:latin typeface="Comic Sans MS" panose="030F0702030302020204" pitchFamily="66" charset="0"/>
              </a:rPr>
              <a:t>reports </a:t>
            </a:r>
            <a:r>
              <a:rPr lang="en-US" sz="1400" dirty="0" smtClean="0">
                <a:latin typeface="Comic Sans MS" panose="030F0702030302020204" pitchFamily="66" charset="0"/>
              </a:rPr>
              <a:t>- 11 </a:t>
            </a:r>
            <a:r>
              <a:rPr lang="en-US" sz="1400" dirty="0">
                <a:latin typeface="Comic Sans MS" panose="030F0702030302020204" pitchFamily="66" charset="0"/>
              </a:rPr>
              <a:t>reports for competition and 1 noncompetition report. </a:t>
            </a:r>
            <a:r>
              <a:rPr lang="en-US" sz="1400" dirty="0" smtClean="0">
                <a:latin typeface="Comic Sans MS" panose="030F0702030302020204" pitchFamily="66" charset="0"/>
              </a:rPr>
              <a:t>4 best </a:t>
            </a:r>
            <a:r>
              <a:rPr lang="en-US" sz="1400" dirty="0">
                <a:latin typeface="Comic Sans MS" panose="030F0702030302020204" pitchFamily="66" charset="0"/>
              </a:rPr>
              <a:t>reports were awarded with diplomas</a:t>
            </a:r>
            <a:r>
              <a:rPr lang="en-US" sz="1400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T</a:t>
            </a:r>
            <a:r>
              <a:rPr lang="en-US" sz="1400" dirty="0" smtClean="0">
                <a:latin typeface="Comic Sans MS" panose="030F0702030302020204" pitchFamily="66" charset="0"/>
              </a:rPr>
              <a:t>he </a:t>
            </a:r>
            <a:r>
              <a:rPr lang="en-US" sz="1400" b="1" dirty="0">
                <a:latin typeface="Comic Sans MS" panose="030F0702030302020204" pitchFamily="66" charset="0"/>
              </a:rPr>
              <a:t>round table </a:t>
            </a:r>
            <a:r>
              <a:rPr lang="en-US" sz="1400" dirty="0">
                <a:latin typeface="Comic Sans MS" panose="030F0702030302020204" pitchFamily="66" charset="0"/>
              </a:rPr>
              <a:t>with the organizers of the </a:t>
            </a:r>
            <a:r>
              <a:rPr lang="en-US" sz="1400" dirty="0" smtClean="0">
                <a:latin typeface="Comic Sans MS" panose="030F0702030302020204" pitchFamily="66" charset="0"/>
              </a:rPr>
              <a:t>School - the </a:t>
            </a:r>
            <a:r>
              <a:rPr lang="en-US" sz="1400" dirty="0">
                <a:latin typeface="Comic Sans MS" panose="030F0702030302020204" pitchFamily="66" charset="0"/>
              </a:rPr>
              <a:t>students gave their opinion about the level of organization and quality of activities and made useful suggestions concerning the organization and program of future schools.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5" y="671051"/>
            <a:ext cx="3506961" cy="2492990"/>
          </a:xfrm>
          <a:prstGeom prst="rect">
            <a:avLst/>
          </a:prstGeom>
          <a:solidFill>
            <a:srgbClr val="FFFFCC"/>
          </a:solidFill>
          <a:ln w="25400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numCol="1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Neutron sources 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Neutron </a:t>
            </a:r>
            <a:r>
              <a:rPr lang="en-US" sz="1400" b="1" dirty="0">
                <a:latin typeface="Comic Sans MS" panose="030F0702030302020204" pitchFamily="66" charset="0"/>
              </a:rPr>
              <a:t>detectors 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Neutron spectrometers 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Sample </a:t>
            </a:r>
            <a:r>
              <a:rPr lang="en-US" sz="1400" b="1" dirty="0">
                <a:latin typeface="Comic Sans MS" panose="030F0702030302020204" pitchFamily="66" charset="0"/>
              </a:rPr>
              <a:t>environment </a:t>
            </a:r>
            <a:r>
              <a:rPr lang="en-US" sz="1400" b="1" dirty="0" smtClean="0">
                <a:latin typeface="Comic Sans MS" panose="030F0702030302020204" pitchFamily="66" charset="0"/>
              </a:rPr>
              <a:t>systems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Detector </a:t>
            </a:r>
            <a:r>
              <a:rPr lang="en-US" sz="1400" b="1" dirty="0">
                <a:latin typeface="Comic Sans MS" panose="030F0702030302020204" pitchFamily="66" charset="0"/>
              </a:rPr>
              <a:t>electronics and data acquisition </a:t>
            </a:r>
            <a:endParaRPr lang="en-US" sz="1400" b="1" dirty="0" smtClean="0">
              <a:latin typeface="Comic Sans MS" panose="030F0702030302020204" pitchFamily="66" charset="0"/>
            </a:endParaRP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Automation </a:t>
            </a:r>
            <a:r>
              <a:rPr lang="en-US" sz="1400" b="1" dirty="0">
                <a:latin typeface="Comic Sans MS" panose="030F0702030302020204" pitchFamily="66" charset="0"/>
              </a:rPr>
              <a:t>of experiments on spectrometers </a:t>
            </a:r>
            <a:endParaRPr lang="en-US" sz="1400" b="1" dirty="0" smtClean="0">
              <a:latin typeface="Comic Sans MS" panose="030F0702030302020204" pitchFamily="66" charset="0"/>
            </a:endParaRP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1400" b="1" dirty="0" smtClean="0">
                <a:latin typeface="Comic Sans MS" panose="030F0702030302020204" pitchFamily="66" charset="0"/>
              </a:rPr>
              <a:t>Information </a:t>
            </a:r>
            <a:r>
              <a:rPr lang="en-US" sz="1400" b="1" dirty="0">
                <a:latin typeface="Comic Sans MS" panose="030F0702030302020204" pitchFamily="66" charset="0"/>
              </a:rPr>
              <a:t>Technology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1" y="5094182"/>
            <a:ext cx="3218928" cy="1384995"/>
          </a:xfrm>
          <a:prstGeom prst="rect">
            <a:avLst/>
          </a:prstGeom>
          <a:solidFill>
            <a:srgbClr val="FFFFCC"/>
          </a:solidFill>
          <a:ln w="25400" cap="rnd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dirty="0">
                <a:latin typeface="Comic Sans MS" panose="030F0702030302020204" pitchFamily="66" charset="0"/>
              </a:rPr>
              <a:t>School program devoted to the issues of creation and development of the instrument base of experimental facilities was aimed to the </a:t>
            </a:r>
            <a:r>
              <a:rPr lang="en-US" sz="1400" b="1" dirty="0">
                <a:latin typeface="Comic Sans MS" panose="030F0702030302020204" pitchFamily="66" charset="0"/>
              </a:rPr>
              <a:t>tools for neutron scattering experiments</a:t>
            </a:r>
            <a:r>
              <a:rPr lang="en-US" sz="1400" dirty="0">
                <a:latin typeface="Comic Sans MS" panose="030F0702030302020204" pitchFamily="66" charset="0"/>
              </a:rPr>
              <a:t>. </a:t>
            </a:r>
            <a:endParaRPr lang="en-US" sz="1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4" y="3289204"/>
            <a:ext cx="7278880" cy="3596468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851920" y="60748"/>
            <a:ext cx="5087123" cy="3905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The lections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256010"/>
            <a:ext cx="3384376" cy="3616375"/>
          </a:xfrm>
          <a:prstGeom prst="rect">
            <a:avLst/>
          </a:prstGeom>
          <a:solidFill>
            <a:srgbClr val="FFFFFF"/>
          </a:solidFill>
          <a:ln w="25400" cap="rnd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>
                <a:latin typeface="Comic Sans MS" panose="030F0702030302020204" pitchFamily="66" charset="0"/>
              </a:rPr>
              <a:t>Topical </a:t>
            </a:r>
            <a:r>
              <a:rPr lang="en-US" sz="1400" u="sng" dirty="0">
                <a:latin typeface="Comic Sans MS" panose="030F0702030302020204" pitchFamily="66" charset="0"/>
              </a:rPr>
              <a:t>reviews</a:t>
            </a:r>
            <a:r>
              <a:rPr lang="en-US" sz="1400" dirty="0" smtClean="0">
                <a:latin typeface="Comic Sans MS" panose="030F0702030302020204" pitchFamily="66" charset="0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Joint Institute for Nuclear 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Research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  <a:r>
              <a:rPr lang="en-US" sz="1200" dirty="0" smtClean="0">
                <a:latin typeface="Comic Sans MS" panose="030F0702030302020204" pitchFamily="66" charset="0"/>
              </a:rPr>
              <a:t>” 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V.N.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Shvetsov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Neutron Physics at the JINR</a:t>
            </a:r>
            <a:r>
              <a:rPr lang="en-US" sz="1200" dirty="0" smtClean="0">
                <a:latin typeface="Comic Sans MS" panose="030F0702030302020204" pitchFamily="66" charset="0"/>
              </a:rPr>
              <a:t>”  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Dr. V.N.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Shvetsov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Pulse research reactor IBR-2</a:t>
            </a:r>
            <a:r>
              <a:rPr lang="en-US" sz="1200" dirty="0" smtClean="0">
                <a:latin typeface="Comic Sans MS" panose="030F0702030302020204" pitchFamily="66" charset="0"/>
              </a:rPr>
              <a:t>”   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Prof</a:t>
            </a:r>
            <a:r>
              <a:rPr lang="en-US" sz="1200" i="1" dirty="0">
                <a:latin typeface="Comic Sans MS" panose="030F0702030302020204" pitchFamily="66" charset="0"/>
              </a:rPr>
              <a:t>. E.P. </a:t>
            </a:r>
            <a:r>
              <a:rPr lang="en-US" sz="1200" i="1" dirty="0" err="1">
                <a:latin typeface="Comic Sans MS" panose="030F0702030302020204" pitchFamily="66" charset="0"/>
              </a:rPr>
              <a:t>Shabalin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Neutron methods of studying condensed matter</a:t>
            </a:r>
            <a:r>
              <a:rPr lang="en-US" sz="1200" dirty="0">
                <a:latin typeface="Comic Sans MS" panose="030F0702030302020204" pitchFamily="66" charset="0"/>
              </a:rPr>
              <a:t>”  </a:t>
            </a:r>
            <a:r>
              <a:rPr lang="en-US" sz="1200" dirty="0" smtClean="0">
                <a:latin typeface="Comic Sans MS" panose="030F0702030302020204" pitchFamily="66" charset="0"/>
              </a:rPr>
              <a:t>Prof</a:t>
            </a:r>
            <a:r>
              <a:rPr lang="en-US" sz="1200" dirty="0">
                <a:latin typeface="Comic Sans MS" panose="030F0702030302020204" pitchFamily="66" charset="0"/>
              </a:rPr>
              <a:t>. A.V. </a:t>
            </a:r>
            <a:r>
              <a:rPr lang="en-US" sz="1200" dirty="0" smtClean="0">
                <a:latin typeface="Comic Sans MS" panose="030F0702030302020204" pitchFamily="66" charset="0"/>
              </a:rPr>
              <a:t>Belushkin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"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The department of the spectrometers complex of IBR-2, its tasks and perspective directions</a:t>
            </a:r>
            <a:r>
              <a:rPr lang="en-US" sz="1200" dirty="0" smtClean="0">
                <a:latin typeface="Comic Sans MS" panose="030F0702030302020204" pitchFamily="66" charset="0"/>
              </a:rPr>
              <a:t>“ 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S.A. </a:t>
            </a:r>
            <a:r>
              <a:rPr lang="en-US" sz="1200" i="1" dirty="0" smtClean="0">
                <a:latin typeface="Comic Sans MS" panose="030F0702030302020204" pitchFamily="66" charset="0"/>
              </a:rPr>
              <a:t>Kulikov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>
                <a:latin typeface="Comic Sans MS" panose="030F0702030302020204" pitchFamily="66" charset="0"/>
              </a:rPr>
              <a:t>"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Opportunities for study and work at JINR</a:t>
            </a:r>
            <a:r>
              <a:rPr lang="en-US" sz="1200" dirty="0">
                <a:latin typeface="Comic Sans MS" panose="030F0702030302020204" pitchFamily="66" charset="0"/>
              </a:rPr>
              <a:t>“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O.A.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Culicov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Modern neutron detectors</a:t>
            </a:r>
            <a:r>
              <a:rPr lang="en-US" sz="1200" dirty="0" smtClean="0">
                <a:latin typeface="Comic Sans MS" panose="030F0702030302020204" pitchFamily="66" charset="0"/>
              </a:rPr>
              <a:t>”  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Dr. V.N.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Shvetsov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6656" y="692696"/>
            <a:ext cx="4211960" cy="3016210"/>
          </a:xfrm>
          <a:prstGeom prst="rect">
            <a:avLst/>
          </a:prstGeom>
          <a:solidFill>
            <a:srgbClr val="FFFFFF"/>
          </a:solidFill>
          <a:ln w="25400" cap="rnd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>
                <a:latin typeface="Comic Sans MS" panose="030F0702030302020204" pitchFamily="66" charset="0"/>
              </a:rPr>
              <a:t>Instrumental</a:t>
            </a:r>
            <a:r>
              <a:rPr lang="en-US" sz="1400" dirty="0" smtClean="0">
                <a:latin typeface="Comic Sans MS" panose="030F0702030302020204" pitchFamily="66" charset="0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400" dirty="0" smtClean="0">
                <a:latin typeface="Comic Sans MS" panose="030F0702030302020204" pitchFamily="66" charset="0"/>
              </a:rPr>
              <a:t>"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Some aspects of work of gaseous 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and scintillation detectors</a:t>
            </a:r>
            <a:r>
              <a:rPr lang="en-US" sz="1200" dirty="0" smtClean="0">
                <a:latin typeface="Comic Sans MS" panose="030F0702030302020204" pitchFamily="66" charset="0"/>
              </a:rPr>
              <a:t>“ 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V.V.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Kruglov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200" dirty="0" smtClean="0">
                <a:latin typeface="Comic Sans MS" panose="030F0702030302020204" pitchFamily="66" charset="0"/>
              </a:rPr>
              <a:t>"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Electronics for acquisition and accumulation of data with neutron spectrometers of the reactor IBR-2</a:t>
            </a:r>
            <a:r>
              <a:rPr lang="en-US" sz="1200" dirty="0">
                <a:latin typeface="Comic Sans MS" panose="030F0702030302020204" pitchFamily="66" charset="0"/>
              </a:rPr>
              <a:t>“ 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V.I. </a:t>
            </a:r>
            <a:r>
              <a:rPr lang="en-US" sz="1200" i="1" dirty="0" err="1">
                <a:latin typeface="Comic Sans MS" panose="030F0702030302020204" pitchFamily="66" charset="0"/>
              </a:rPr>
              <a:t>Prikhodko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200" dirty="0" smtClean="0">
                <a:latin typeface="Comic Sans MS" panose="030F0702030302020204" pitchFamily="66" charset="0"/>
              </a:rPr>
              <a:t>"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Actuators and sample environment systems on spectrometers of the 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IBR-2</a:t>
            </a:r>
            <a:r>
              <a:rPr lang="en-US" sz="1200" dirty="0" smtClean="0">
                <a:latin typeface="Comic Sans MS" panose="030F0702030302020204" pitchFamily="66" charset="0"/>
              </a:rPr>
              <a:t>“ 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A.P. Sirotin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200" dirty="0" smtClean="0">
                <a:latin typeface="Comic Sans MS" panose="030F0702030302020204" pitchFamily="66" charset="0"/>
              </a:rPr>
              <a:t>“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S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ample </a:t>
            </a:r>
            <a:r>
              <a:rPr lang="en-US" sz="12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environment. Cryogenics</a:t>
            </a:r>
            <a:r>
              <a:rPr lang="en-US" sz="1200" dirty="0" smtClean="0">
                <a:latin typeface="Comic Sans MS" panose="030F0702030302020204" pitchFamily="66" charset="0"/>
              </a:rPr>
              <a:t>” </a:t>
            </a:r>
            <a:r>
              <a:rPr lang="en-US" sz="1200" i="1" dirty="0" smtClean="0">
                <a:latin typeface="Comic Sans MS" panose="030F0702030302020204" pitchFamily="66" charset="0"/>
              </a:rPr>
              <a:t>A.N</a:t>
            </a:r>
            <a:r>
              <a:rPr lang="en-US" sz="1200" i="1" dirty="0">
                <a:latin typeface="Comic Sans MS" panose="030F0702030302020204" pitchFamily="66" charset="0"/>
              </a:rPr>
              <a:t>. </a:t>
            </a:r>
            <a:r>
              <a:rPr lang="en-US" sz="1200" i="1" dirty="0" smtClean="0">
                <a:latin typeface="Comic Sans MS" panose="030F0702030302020204" pitchFamily="66" charset="0"/>
              </a:rPr>
              <a:t>Chernikov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200" dirty="0">
                <a:latin typeface="Comic Sans MS" panose="030F0702030302020204" pitchFamily="66" charset="0"/>
              </a:rPr>
              <a:t>"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Software of the spectrometers</a:t>
            </a:r>
            <a:r>
              <a:rPr lang="en-US" sz="1200" dirty="0">
                <a:latin typeface="Comic Sans MS" panose="030F0702030302020204" pitchFamily="66" charset="0"/>
              </a:rPr>
              <a:t>“ </a:t>
            </a: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A.S.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Kirilov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arenR" startAt="8"/>
            </a:pPr>
            <a:r>
              <a:rPr lang="en-US" sz="1200" dirty="0">
                <a:latin typeface="Comic Sans MS" panose="030F0702030302020204" pitchFamily="66" charset="0"/>
              </a:rPr>
              <a:t>“</a:t>
            </a:r>
            <a:r>
              <a:rPr lang="en-US" sz="1200" dirty="0">
                <a:solidFill>
                  <a:srgbClr val="0000CC"/>
                </a:solidFill>
                <a:latin typeface="Comic Sans MS" panose="030F0702030302020204" pitchFamily="66" charset="0"/>
              </a:rPr>
              <a:t>Status and prospects of development of network and computer infrastructure of the JINR</a:t>
            </a:r>
            <a:r>
              <a:rPr lang="en-US" sz="1200" dirty="0">
                <a:latin typeface="Comic Sans MS" panose="030F0702030302020204" pitchFamily="66" charset="0"/>
              </a:rPr>
              <a:t>” </a:t>
            </a:r>
            <a:r>
              <a:rPr lang="en-US" sz="1200" dirty="0" smtClean="0">
                <a:latin typeface="Comic Sans MS" panose="030F0702030302020204" pitchFamily="66" charset="0"/>
              </a:rPr>
              <a:t/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Dr</a:t>
            </a:r>
            <a:r>
              <a:rPr lang="en-US" sz="1200" i="1" dirty="0">
                <a:latin typeface="Comic Sans MS" panose="030F0702030302020204" pitchFamily="66" charset="0"/>
              </a:rPr>
              <a:t>. T.A.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Strij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23" y="116632"/>
            <a:ext cx="7636410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Excursions to the reactor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378">
            <a:off x="3141282" y="1176236"/>
            <a:ext cx="6322714" cy="364436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568">
            <a:off x="-18826" y="625167"/>
            <a:ext cx="6403992" cy="355662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14" y="3789040"/>
            <a:ext cx="6538140" cy="289292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448">
            <a:off x="3116781" y="404897"/>
            <a:ext cx="5654940" cy="3258446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83568" y="27235"/>
            <a:ext cx="7427167" cy="3905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The practicums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85919" y="3212976"/>
            <a:ext cx="5160021" cy="341375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Practical </a:t>
            </a:r>
            <a:r>
              <a:rPr lang="en-US" sz="1200" b="1" dirty="0">
                <a:latin typeface="Comic Sans MS" panose="030F0702030302020204" pitchFamily="66" charset="0"/>
              </a:rPr>
              <a:t>acquaintance to the control system of the </a:t>
            </a:r>
            <a:r>
              <a:rPr lang="en-US" sz="1200" b="1" dirty="0" smtClean="0">
                <a:latin typeface="Comic Sans MS" panose="030F0702030302020204" pitchFamily="66" charset="0"/>
              </a:rPr>
              <a:t>spectrometer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Defining the parameters of a PID temperature for the control system with the controller LS325, the furnace and the sample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Determination of the dynamic parameters of the stepper motor and the precision of the  triggering of the limit switch actuator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The observation of the signals from the neutron detectors. Measurement of the amplitude spectra of signals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The use of the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Quartus</a:t>
            </a:r>
            <a:r>
              <a:rPr lang="en-US" sz="1200" b="1" dirty="0" smtClean="0">
                <a:latin typeface="Comic Sans MS" panose="030F0702030302020204" pitchFamily="66" charset="0"/>
              </a:rPr>
              <a:t> II for the design of the typical logical modules for  DAQ systems of neutron spectrometers using programmable logic arrays ALTERA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Measurement  </a:t>
            </a:r>
            <a:r>
              <a:rPr lang="en-US" sz="1200" b="1" dirty="0">
                <a:latin typeface="Comic Sans MS" panose="030F0702030302020204" pitchFamily="66" charset="0"/>
              </a:rPr>
              <a:t>of coordinate spectra of thermal </a:t>
            </a:r>
            <a:r>
              <a:rPr lang="en-US" sz="1200" b="1" dirty="0" smtClean="0">
                <a:latin typeface="Comic Sans MS" panose="030F0702030302020204" pitchFamily="66" charset="0"/>
              </a:rPr>
              <a:t>neutrons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The assembly  of the cryostat with the </a:t>
            </a:r>
            <a:r>
              <a:rPr lang="en-US" sz="1200" b="1" dirty="0" err="1" smtClean="0">
                <a:latin typeface="Comic Sans MS" panose="030F0702030302020204" pitchFamily="66" charset="0"/>
              </a:rPr>
              <a:t>cryo</a:t>
            </a:r>
            <a:r>
              <a:rPr lang="en-US" sz="1200" b="1" dirty="0" smtClean="0">
                <a:latin typeface="Comic Sans MS" panose="030F0702030302020204" pitchFamily="66" charset="0"/>
              </a:rPr>
              <a:t> refrigerator of the closed cycle</a:t>
            </a:r>
          </a:p>
          <a:p>
            <a:pPr marL="228600" indent="-228600">
              <a:lnSpc>
                <a:spcPts val="13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200" b="1" dirty="0" smtClean="0">
                <a:latin typeface="Comic Sans MS" panose="030F0702030302020204" pitchFamily="66" charset="0"/>
              </a:rPr>
              <a:t>Connecting the PC to the LAN of the FLNP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501">
            <a:off x="0" y="185833"/>
            <a:ext cx="3095493" cy="2141109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203">
            <a:off x="0" y="2343192"/>
            <a:ext cx="3455435" cy="2503793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656">
            <a:off x="-22406" y="4641669"/>
            <a:ext cx="3887364" cy="20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084" y="45509"/>
            <a:ext cx="7636410" cy="504056"/>
          </a:xfrm>
        </p:spPr>
        <p:txBody>
          <a:bodyPr>
            <a:normAutofit/>
          </a:bodyPr>
          <a:lstStyle/>
          <a:p>
            <a:r>
              <a:rPr lang="en-US" sz="2400" dirty="0"/>
              <a:t>New spacious classrooms for practical training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76" y="691139"/>
            <a:ext cx="3960554" cy="2848848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" y="3639986"/>
            <a:ext cx="4375142" cy="3013700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 b="2770"/>
          <a:stretch/>
        </p:blipFill>
        <p:spPr>
          <a:xfrm>
            <a:off x="5066776" y="3655842"/>
            <a:ext cx="3897324" cy="2997844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6" y="646110"/>
            <a:ext cx="4249686" cy="2893096"/>
          </a:xfrm>
          <a:prstGeom prst="rect">
            <a:avLst/>
          </a:prstGeom>
          <a:noFill/>
          <a:ln w="12700" cmpd="sng">
            <a:solidFill>
              <a:srgbClr val="0000CC"/>
            </a:solidFill>
            <a:prstDash val="dash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9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849</Words>
  <Application>Microsoft Office PowerPoint</Application>
  <PresentationFormat>Экран (4:3)</PresentationFormat>
  <Paragraphs>90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"Instruments and Methods of  Experimental Nuclear Physics.  Electronics and Automatics of  Experimental Facilities”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Excursions to the reactor</vt:lpstr>
      <vt:lpstr>Презентация PowerPoint</vt:lpstr>
      <vt:lpstr>New spacious classrooms for practical training</vt:lpstr>
      <vt:lpstr>The competition of student reports</vt:lpstr>
      <vt:lpstr>Press about the 7th School</vt:lpstr>
      <vt:lpstr>Презентация PowerPoint</vt:lpstr>
      <vt:lpstr>Thinking about  the  future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Jinr</cp:lastModifiedBy>
  <cp:revision>76</cp:revision>
  <dcterms:created xsi:type="dcterms:W3CDTF">2017-01-04T11:08:40Z</dcterms:created>
  <dcterms:modified xsi:type="dcterms:W3CDTF">2017-01-17T16:01:41Z</dcterms:modified>
</cp:coreProperties>
</file>