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76" r:id="rId10"/>
    <p:sldId id="270" r:id="rId11"/>
    <p:sldId id="277" r:id="rId12"/>
    <p:sldId id="278" r:id="rId13"/>
    <p:sldId id="258" r:id="rId14"/>
    <p:sldId id="279" r:id="rId15"/>
    <p:sldId id="257" r:id="rId16"/>
    <p:sldId id="271" r:id="rId17"/>
    <p:sldId id="273" r:id="rId18"/>
    <p:sldId id="272" r:id="rId19"/>
    <p:sldId id="274" r:id="rId20"/>
    <p:sldId id="275" r:id="rId21"/>
    <p:sldId id="259" r:id="rId22"/>
    <p:sldId id="260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6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5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6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1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6974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3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9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0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1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1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8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E3289-F2F9-4802-83E7-87FA95D6ACB2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AB29F-1516-4A7E-A5C5-0031F4E0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tmp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200" y="223616"/>
            <a:ext cx="11887200" cy="629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 Dynamics in Intermediate Valence Compounds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Comparison of Neutron Scattering and </a:t>
            </a:r>
            <a:r>
              <a:rPr lang="en-GB" sz="36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en-GB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Theory</a:t>
            </a:r>
            <a:endParaRPr lang="ru-RU" sz="36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A. Goremychkin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 Laboratory of Neutron Physics, Joint Institute for Nuclear Research, </a:t>
            </a:r>
            <a:r>
              <a:rPr lang="en-GB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Dubna</a:t>
            </a: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/>
              <a:t>141980,</a:t>
            </a: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Russia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Park, R. Osborn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Science Division, Argonne National Laboratory, Argonne, IL 60439-4845, USA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M. Lawrence, E.D. Bauer, K. J. McClellan</a:t>
            </a:r>
            <a:r>
              <a:rPr lang="en-GB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D. Byler 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Alamos National Laboratory, Los Alamos, NM 87545, USA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en-GB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Christianson, V. R. </a:t>
            </a:r>
            <a:r>
              <a:rPr lang="en-GB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Fanelli</a:t>
            </a:r>
            <a:endParaRPr lang="en-GB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Oak Ridge National Laboratory, Oak Ridge, TN 37831, USA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6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6463"/>
            <a:ext cx="847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Valence compound CePd</a:t>
            </a:r>
            <a:r>
              <a:rPr lang="en-GB" sz="3200" b="1" baseline="-25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="1" baseline="-25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000" y="2661389"/>
            <a:ext cx="5265000" cy="368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19900" y="1738059"/>
            <a:ext cx="5372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solidFill>
                  <a:schemeClr val="accent5"/>
                </a:solidFill>
              </a:rPr>
              <a:t>A.</a:t>
            </a:r>
            <a:r>
              <a:rPr lang="ru-RU" b="1" dirty="0" smtClean="0">
                <a:solidFill>
                  <a:schemeClr val="accent5"/>
                </a:solidFill>
              </a:rPr>
              <a:t>P. </a:t>
            </a:r>
            <a:r>
              <a:rPr lang="ru-RU" b="1" dirty="0" err="1" smtClean="0">
                <a:solidFill>
                  <a:schemeClr val="accent5"/>
                </a:solidFill>
              </a:rPr>
              <a:t>Murani</a:t>
            </a:r>
            <a:r>
              <a:rPr lang="ru-RU" b="1" dirty="0" smtClean="0">
                <a:solidFill>
                  <a:schemeClr val="accent5"/>
                </a:solidFill>
              </a:rPr>
              <a:t>,</a:t>
            </a:r>
            <a:r>
              <a:rPr lang="en-GB" b="1" dirty="0" smtClean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R. </a:t>
            </a:r>
            <a:r>
              <a:rPr lang="ru-RU" b="1" dirty="0" err="1" smtClean="0">
                <a:solidFill>
                  <a:schemeClr val="accent5"/>
                </a:solidFill>
              </a:rPr>
              <a:t>Raphel</a:t>
            </a:r>
            <a:r>
              <a:rPr lang="ru-RU" b="1" dirty="0" smtClean="0">
                <a:solidFill>
                  <a:schemeClr val="accent5"/>
                </a:solidFill>
              </a:rPr>
              <a:t>, Z. A. </a:t>
            </a:r>
            <a:r>
              <a:rPr lang="ru-RU" b="1" dirty="0" err="1" smtClean="0">
                <a:solidFill>
                  <a:schemeClr val="accent5"/>
                </a:solidFill>
              </a:rPr>
              <a:t>Bowden</a:t>
            </a:r>
            <a:r>
              <a:rPr lang="ru-RU" b="1" dirty="0" smtClean="0">
                <a:solidFill>
                  <a:schemeClr val="accent5"/>
                </a:solidFill>
              </a:rPr>
              <a:t>, R. S. </a:t>
            </a:r>
            <a:r>
              <a:rPr lang="ru-RU" b="1" dirty="0" err="1" smtClean="0">
                <a:solidFill>
                  <a:schemeClr val="accent5"/>
                </a:solidFill>
              </a:rPr>
              <a:t>Eccleston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"</a:t>
            </a:r>
            <a:r>
              <a:rPr lang="ru-RU" b="1" dirty="0" err="1" smtClean="0">
                <a:solidFill>
                  <a:schemeClr val="accent5"/>
                </a:solidFill>
              </a:rPr>
              <a:t>Kondo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resonance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energies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in</a:t>
            </a:r>
            <a:r>
              <a:rPr lang="ru-RU" b="1" dirty="0" smtClean="0">
                <a:solidFill>
                  <a:schemeClr val="accent5"/>
                </a:solidFill>
              </a:rPr>
              <a:t> CePd</a:t>
            </a:r>
            <a:r>
              <a:rPr lang="ru-RU" b="1" baseline="-25000" dirty="0" smtClean="0">
                <a:solidFill>
                  <a:schemeClr val="accent5"/>
                </a:solidFill>
              </a:rPr>
              <a:t>3</a:t>
            </a:r>
            <a:r>
              <a:rPr lang="ru-RU" b="1" dirty="0" smtClean="0">
                <a:solidFill>
                  <a:schemeClr val="accent5"/>
                </a:solidFill>
              </a:rPr>
              <a:t>" </a:t>
            </a:r>
            <a:endParaRPr lang="en-GB" b="1" dirty="0" smtClean="0">
              <a:solidFill>
                <a:schemeClr val="accent5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5"/>
                </a:solidFill>
              </a:rPr>
              <a:t>PHYSICAL REVIEW B 53 8188 (1996)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49" y="798463"/>
            <a:ext cx="5524154" cy="2878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785" y="5692140"/>
            <a:ext cx="664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E. </a:t>
            </a:r>
            <a:r>
              <a:rPr lang="ru-RU" b="1" dirty="0" err="1" smtClean="0">
                <a:solidFill>
                  <a:schemeClr val="accent5"/>
                </a:solidFill>
              </a:rPr>
              <a:t>Holland-Moritz</a:t>
            </a:r>
            <a:r>
              <a:rPr lang="ru-RU" b="1" dirty="0" smtClean="0">
                <a:solidFill>
                  <a:schemeClr val="accent5"/>
                </a:solidFill>
              </a:rPr>
              <a:t>, M. </a:t>
            </a:r>
            <a:r>
              <a:rPr lang="ru-RU" b="1" dirty="0" err="1" smtClean="0">
                <a:solidFill>
                  <a:schemeClr val="accent5"/>
                </a:solidFill>
              </a:rPr>
              <a:t>Loewenhaupt</a:t>
            </a:r>
            <a:r>
              <a:rPr lang="ru-RU" b="1" dirty="0" smtClean="0">
                <a:solidFill>
                  <a:schemeClr val="accent5"/>
                </a:solidFill>
              </a:rPr>
              <a:t>, W. </a:t>
            </a:r>
            <a:r>
              <a:rPr lang="ru-RU" b="1" dirty="0" err="1" smtClean="0">
                <a:solidFill>
                  <a:schemeClr val="accent5"/>
                </a:solidFill>
              </a:rPr>
              <a:t>Schmatz</a:t>
            </a:r>
            <a:r>
              <a:rPr lang="ru-RU" b="1" dirty="0" smtClean="0">
                <a:solidFill>
                  <a:schemeClr val="accent5"/>
                </a:solidFill>
              </a:rPr>
              <a:t>, D. K. </a:t>
            </a:r>
            <a:r>
              <a:rPr lang="ru-RU" b="1" dirty="0" err="1" smtClean="0">
                <a:solidFill>
                  <a:schemeClr val="accent5"/>
                </a:solidFill>
              </a:rPr>
              <a:t>Wohlleben</a:t>
            </a:r>
            <a:endParaRPr lang="ru-RU" b="1" dirty="0" smtClean="0">
              <a:solidFill>
                <a:schemeClr val="accent5"/>
              </a:solidFill>
            </a:endParaRPr>
          </a:p>
          <a:p>
            <a:r>
              <a:rPr lang="ru-RU" b="1" dirty="0" smtClean="0">
                <a:solidFill>
                  <a:schemeClr val="accent5"/>
                </a:solidFill>
              </a:rPr>
              <a:t>"</a:t>
            </a:r>
            <a:r>
              <a:rPr lang="ru-RU" b="1" dirty="0" err="1" smtClean="0">
                <a:solidFill>
                  <a:schemeClr val="accent5"/>
                </a:solidFill>
              </a:rPr>
              <a:t>Spontaneous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Relaxation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of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the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Local</a:t>
            </a:r>
            <a:r>
              <a:rPr lang="ru-RU" b="1" dirty="0" smtClean="0">
                <a:solidFill>
                  <a:schemeClr val="accent5"/>
                </a:solidFill>
              </a:rPr>
              <a:t> 4f </a:t>
            </a:r>
            <a:r>
              <a:rPr lang="ru-RU" b="1" dirty="0" err="1" smtClean="0">
                <a:solidFill>
                  <a:schemeClr val="accent5"/>
                </a:solidFill>
              </a:rPr>
              <a:t>Magnetization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in</a:t>
            </a:r>
            <a:r>
              <a:rPr lang="ru-RU" b="1" dirty="0" smtClean="0">
                <a:solidFill>
                  <a:schemeClr val="accent5"/>
                </a:solidFill>
              </a:rPr>
              <a:t> CePd</a:t>
            </a:r>
            <a:r>
              <a:rPr lang="ru-RU" b="1" baseline="-25000" dirty="0" smtClean="0">
                <a:solidFill>
                  <a:schemeClr val="accent5"/>
                </a:solidFill>
              </a:rPr>
              <a:t>3</a:t>
            </a:r>
            <a:r>
              <a:rPr lang="ru-RU" b="1" dirty="0" smtClean="0">
                <a:solidFill>
                  <a:schemeClr val="accent5"/>
                </a:solidFill>
              </a:rPr>
              <a:t>" PHYSICAL REVIEW LETTERS 38, 983 (1977)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759" y="3486150"/>
            <a:ext cx="3094733" cy="22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2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3987"/>
            <a:ext cx="11811000" cy="593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recent developments allow us to go beyond the previous qualitative analysis and do a comprehensive quantitative comparison of experiment and theory.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 development is the advent of a new generation of inelastic neutron scattering spectrometers with large position sensitive detectors that allow measurements of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dimensional 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S(Q,</a:t>
            </a:r>
            <a:r>
              <a:rPr lang="el-G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4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single crystals by rotating the sample during the data collection + development of powerful, user-friendly analysis software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HORACE</a:t>
            </a:r>
            <a:r>
              <a:rPr lang="en-GB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400" b="1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2000" dirty="0">
                <a:solidFill>
                  <a:schemeClr val="accent5"/>
                </a:solidFill>
              </a:rPr>
              <a:t>R.A. </a:t>
            </a:r>
            <a:r>
              <a:rPr lang="en-GB" sz="2000" dirty="0" err="1">
                <a:solidFill>
                  <a:schemeClr val="accent5"/>
                </a:solidFill>
              </a:rPr>
              <a:t>Ewings</a:t>
            </a:r>
            <a:r>
              <a:rPr lang="en-GB" sz="2000" dirty="0">
                <a:solidFill>
                  <a:schemeClr val="accent5"/>
                </a:solidFill>
              </a:rPr>
              <a:t>, A. Buts, M.D. Le, J. van </a:t>
            </a:r>
            <a:r>
              <a:rPr lang="en-GB" sz="2000" dirty="0" err="1">
                <a:solidFill>
                  <a:schemeClr val="accent5"/>
                </a:solidFill>
              </a:rPr>
              <a:t>Duijn</a:t>
            </a:r>
            <a:r>
              <a:rPr lang="en-GB" sz="2000" dirty="0">
                <a:solidFill>
                  <a:schemeClr val="accent5"/>
                </a:solidFill>
              </a:rPr>
              <a:t>, I. </a:t>
            </a:r>
            <a:r>
              <a:rPr lang="en-GB" sz="2000" dirty="0" err="1">
                <a:solidFill>
                  <a:schemeClr val="accent5"/>
                </a:solidFill>
              </a:rPr>
              <a:t>Bustinduy</a:t>
            </a:r>
            <a:r>
              <a:rPr lang="en-GB" sz="2000" dirty="0">
                <a:solidFill>
                  <a:schemeClr val="accent5"/>
                </a:solidFill>
              </a:rPr>
              <a:t>, T.G. Perring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“Horace</a:t>
            </a:r>
            <a:r>
              <a:rPr lang="en-GB" sz="2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Software for the analysis of data from single crystal spectroscopy experiments at time-of-flight neutron </a:t>
            </a:r>
            <a:r>
              <a:rPr lang="en-GB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instruments” </a:t>
            </a:r>
            <a:r>
              <a:rPr lang="en-GB" sz="2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Instruments &amp; Methods A 834, 132-142 (2016).</a:t>
            </a:r>
            <a:endParaRPr lang="ru-RU" sz="20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developments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instrument technology and software 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ISIS opened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era in the INS research with single crystals!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5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144155"/>
            <a:ext cx="11785600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development is theoretical advance in the calculation of electronic excitations in strongly correlated electron systems</a:t>
            </a:r>
            <a:r>
              <a:rPr lang="en-GB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combining Density Functional Theory (DFT) with Dynamical Mean Field Theory (DMFT), to produce </a:t>
            </a:r>
            <a:r>
              <a:rPr lang="en-GB" sz="2400" b="1" i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initio </a:t>
            </a:r>
            <a:r>
              <a:rPr lang="en-GB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calculations of the dynamic susceptibility that include both single-particle and two-particle vertex corrections, allowing the treatment of systems with both coherent quasiparticles and incoherent spectral weight.</a:t>
            </a:r>
            <a:endParaRPr lang="ru-RU" sz="24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DFT+DMFT allows the incorporation of local correlations, i.e. Hund's rule and spin-orbit coupling as well as on-site Kondo screening, into realistic band structures based on DFT.</a:t>
            </a:r>
            <a:endParaRPr lang="ru-RU" sz="2400" b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200" y="3494662"/>
            <a:ext cx="9448800" cy="32537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chemeClr val="accent5"/>
                </a:solidFill>
                <a:latin typeface="Calibri" panose="020F0502020204030204" pitchFamily="34" charset="0"/>
                <a:ea typeface="OpenSymbol"/>
                <a:cs typeface="Calibri" panose="020F0502020204030204" pitchFamily="34" charset="0"/>
              </a:rPr>
              <a:t>●</a:t>
            </a:r>
            <a:r>
              <a:rPr lang="en-GB" dirty="0">
                <a:latin typeface="Calibri" panose="020F0502020204030204" pitchFamily="34" charset="0"/>
                <a:ea typeface="OpenSymbol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CePd</a:t>
            </a:r>
            <a:r>
              <a:rPr lang="en-GB" sz="2000" b="1" baseline="-25000" dirty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3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 calculation : Wien2k+DMFT</a:t>
            </a:r>
            <a:endParaRPr lang="ru-RU" sz="20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→ Lattice constant : 4.126 A</a:t>
            </a:r>
            <a:endParaRPr lang="ru-RU" sz="20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→ U=6eV, J=0.7eV, </a:t>
            </a:r>
            <a:r>
              <a:rPr lang="en-GB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T=0.01eV </a:t>
            </a:r>
            <a:endParaRPr lang="ru-RU" sz="20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OpenSymbol"/>
                <a:cs typeface="Calibri" panose="020F0502020204030204" pitchFamily="34" charset="0"/>
              </a:rPr>
              <a:t>● 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Spin susceptibility : </a:t>
            </a:r>
            <a:r>
              <a:rPr lang="en-GB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CTQMC + </a:t>
            </a:r>
            <a:r>
              <a:rPr lang="en-GB" sz="2000" b="1" dirty="0" err="1" smtClean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MaxEntropy</a:t>
            </a:r>
            <a:endParaRPr lang="ru-RU" sz="20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OpenSymbol"/>
                <a:cs typeface="Calibri" panose="020F0502020204030204" pitchFamily="34" charset="0"/>
              </a:rPr>
              <a:t>● 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Momentum resolved </a:t>
            </a:r>
            <a:r>
              <a:rPr lang="en-GB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dynamic susceptibility</a:t>
            </a:r>
            <a:r>
              <a:rPr lang="en-GB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LiberationSans"/>
                <a:cs typeface="Times New Roman" panose="02020603050405020304" pitchFamily="18" charset="0"/>
              </a:rPr>
              <a:t>   </a:t>
            </a:r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χ</a:t>
            </a:r>
            <a:r>
              <a:rPr lang="en-GB" sz="2800" b="1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zz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”(Q,</a:t>
            </a:r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ω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) [</a:t>
            </a:r>
            <a:r>
              <a:rPr lang="el-G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μ</a:t>
            </a:r>
            <a:r>
              <a:rPr lang="en-GB" sz="2800" b="1" i="1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B</a:t>
            </a:r>
            <a:r>
              <a:rPr lang="en-GB" sz="2800" b="1" i="1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2</a:t>
            </a:r>
            <a:r>
              <a:rPr lang="en-GB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/eV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LiberationSans"/>
                <a:cs typeface="Calibri" panose="020F0502020204030204" pitchFamily="34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 smtClean="0">
              <a:solidFill>
                <a:srgbClr val="FF0000"/>
              </a:solidFill>
              <a:latin typeface="Calibri" panose="020F0502020204030204" pitchFamily="34" charset="0"/>
              <a:ea typeface="LiberationSans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2800" b="1" dirty="0">
                <a:solidFill>
                  <a:schemeClr val="accent5"/>
                </a:solidFill>
              </a:rPr>
              <a:t>S(</a:t>
            </a:r>
            <a:r>
              <a:rPr lang="en-GB" sz="2800" b="1" dirty="0" err="1">
                <a:solidFill>
                  <a:schemeClr val="accent5"/>
                </a:solidFill>
              </a:rPr>
              <a:t>Q,ω</a:t>
            </a:r>
            <a:r>
              <a:rPr lang="en-GB" sz="2800" b="1" dirty="0">
                <a:solidFill>
                  <a:schemeClr val="accent5"/>
                </a:solidFill>
              </a:rPr>
              <a:t>)[</a:t>
            </a:r>
            <a:r>
              <a:rPr lang="en-GB" sz="2800" b="1" i="1" dirty="0" err="1">
                <a:solidFill>
                  <a:schemeClr val="accent5"/>
                </a:solidFill>
              </a:rPr>
              <a:t>mb</a:t>
            </a:r>
            <a:r>
              <a:rPr lang="en-GB" sz="2800" b="1" i="1" dirty="0">
                <a:solidFill>
                  <a:schemeClr val="accent5"/>
                </a:solidFill>
              </a:rPr>
              <a:t>/</a:t>
            </a:r>
            <a:r>
              <a:rPr lang="en-GB" sz="2800" b="1" i="1" dirty="0" err="1">
                <a:solidFill>
                  <a:schemeClr val="accent5"/>
                </a:solidFill>
              </a:rPr>
              <a:t>meV</a:t>
            </a:r>
            <a:r>
              <a:rPr lang="en-GB" sz="2800" b="1" i="1" dirty="0">
                <a:solidFill>
                  <a:schemeClr val="accent5"/>
                </a:solidFill>
              </a:rPr>
              <a:t> </a:t>
            </a:r>
            <a:r>
              <a:rPr lang="en-GB" sz="2800" b="1" i="1" dirty="0" err="1">
                <a:solidFill>
                  <a:schemeClr val="accent5"/>
                </a:solidFill>
              </a:rPr>
              <a:t>sr</a:t>
            </a:r>
            <a:r>
              <a:rPr lang="en-GB" sz="2800" b="1" i="1" dirty="0">
                <a:solidFill>
                  <a:schemeClr val="accent5"/>
                </a:solidFill>
              </a:rPr>
              <a:t> </a:t>
            </a:r>
            <a:r>
              <a:rPr lang="en-GB" sz="2800" b="1" i="1" dirty="0" err="1">
                <a:solidFill>
                  <a:schemeClr val="accent5"/>
                </a:solidFill>
              </a:rPr>
              <a:t>f.u</a:t>
            </a:r>
            <a:r>
              <a:rPr lang="en-GB" sz="2800" b="1" i="1" dirty="0">
                <a:solidFill>
                  <a:schemeClr val="accent5"/>
                </a:solidFill>
              </a:rPr>
              <a:t>.</a:t>
            </a:r>
            <a:r>
              <a:rPr lang="en-GB" sz="2800" b="1" dirty="0">
                <a:solidFill>
                  <a:schemeClr val="accent5"/>
                </a:solidFill>
              </a:rPr>
              <a:t>]x13.77 = </a:t>
            </a:r>
            <a:r>
              <a:rPr lang="en-GB" sz="2800" b="1" dirty="0" smtClean="0">
                <a:solidFill>
                  <a:schemeClr val="accent5"/>
                </a:solidFill>
              </a:rPr>
              <a:t>2g</a:t>
            </a:r>
            <a:r>
              <a:rPr lang="en-GB" sz="2800" b="1" baseline="-25000" dirty="0" smtClean="0">
                <a:solidFill>
                  <a:schemeClr val="accent5"/>
                </a:solidFill>
              </a:rPr>
              <a:t>J</a:t>
            </a:r>
            <a:r>
              <a:rPr lang="en-GB" sz="2800" b="1" baseline="30000" dirty="0" smtClean="0">
                <a:solidFill>
                  <a:schemeClr val="accent5"/>
                </a:solidFill>
              </a:rPr>
              <a:t>2</a:t>
            </a:r>
            <a:r>
              <a:rPr lang="en-GB" sz="2800" b="1" dirty="0" smtClean="0">
                <a:solidFill>
                  <a:schemeClr val="accent5"/>
                </a:solidFill>
              </a:rPr>
              <a:t>f</a:t>
            </a:r>
            <a:r>
              <a:rPr lang="en-GB" sz="2800" b="1" baseline="30000" dirty="0" smtClean="0">
                <a:solidFill>
                  <a:schemeClr val="accent5"/>
                </a:solidFill>
              </a:rPr>
              <a:t>2</a:t>
            </a:r>
            <a:r>
              <a:rPr lang="en-GB" sz="2800" b="1" dirty="0" smtClean="0">
                <a:solidFill>
                  <a:schemeClr val="accent5"/>
                </a:solidFill>
              </a:rPr>
              <a:t>(Q)</a:t>
            </a:r>
            <a:r>
              <a:rPr lang="en-GB" sz="2800" b="1" dirty="0" err="1" smtClean="0">
                <a:solidFill>
                  <a:schemeClr val="accent5"/>
                </a:solidFill>
              </a:rPr>
              <a:t>χ</a:t>
            </a:r>
            <a:r>
              <a:rPr lang="en-GB" sz="2800" b="1" baseline="-25000" dirty="0" err="1" smtClean="0">
                <a:solidFill>
                  <a:schemeClr val="accent5"/>
                </a:solidFill>
              </a:rPr>
              <a:t>zz</a:t>
            </a:r>
            <a:r>
              <a:rPr lang="en-GB" sz="2800" b="1" dirty="0" smtClean="0">
                <a:solidFill>
                  <a:schemeClr val="accent5"/>
                </a:solidFill>
              </a:rPr>
              <a:t>”(</a:t>
            </a:r>
            <a:r>
              <a:rPr lang="en-GB" sz="2800" b="1" dirty="0">
                <a:solidFill>
                  <a:schemeClr val="accent5"/>
                </a:solidFill>
              </a:rPr>
              <a:t>Q, ω)[</a:t>
            </a:r>
            <a:r>
              <a:rPr lang="en-GB" sz="2800" b="1" i="1" dirty="0">
                <a:solidFill>
                  <a:schemeClr val="accent5"/>
                </a:solidFill>
              </a:rPr>
              <a:t>μ</a:t>
            </a:r>
            <a:r>
              <a:rPr lang="en-GB" sz="2800" b="1" i="1" baseline="-25000" dirty="0">
                <a:solidFill>
                  <a:schemeClr val="accent5"/>
                </a:solidFill>
              </a:rPr>
              <a:t>B</a:t>
            </a:r>
            <a:r>
              <a:rPr lang="en-GB" sz="2800" b="1" i="1" baseline="30000" dirty="0">
                <a:solidFill>
                  <a:schemeClr val="accent5"/>
                </a:solidFill>
              </a:rPr>
              <a:t>2</a:t>
            </a:r>
            <a:r>
              <a:rPr lang="en-GB" sz="2800" b="1" i="1" dirty="0">
                <a:solidFill>
                  <a:schemeClr val="accent5"/>
                </a:solidFill>
              </a:rPr>
              <a:t>/eV </a:t>
            </a:r>
            <a:r>
              <a:rPr lang="en-GB" sz="2800" b="1" i="1" dirty="0" err="1">
                <a:solidFill>
                  <a:schemeClr val="accent5"/>
                </a:solidFill>
              </a:rPr>
              <a:t>f.u</a:t>
            </a:r>
            <a:r>
              <a:rPr lang="en-GB" sz="2800" b="1" i="1" dirty="0">
                <a:solidFill>
                  <a:schemeClr val="accent5"/>
                </a:solidFill>
              </a:rPr>
              <a:t>.</a:t>
            </a:r>
            <a:r>
              <a:rPr lang="en-GB" sz="2800" b="1" dirty="0">
                <a:solidFill>
                  <a:schemeClr val="accent5"/>
                </a:solidFill>
              </a:rPr>
              <a:t>]</a:t>
            </a:r>
            <a:endParaRPr lang="ru-RU" sz="2800" b="1" dirty="0">
              <a:solidFill>
                <a:schemeClr val="accent5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9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25555" r="4834" b="26111"/>
          <a:stretch/>
        </p:blipFill>
        <p:spPr>
          <a:xfrm>
            <a:off x="177800" y="304800"/>
            <a:ext cx="11035862" cy="411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600" y="4614925"/>
            <a:ext cx="11417300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100 </a:t>
            </a:r>
            <a:r>
              <a:rPr lang="en-GB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(a), 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band structure shows strongly renormalized but well-defined quasiparticle excitations within f-electron bands that are hybridized with the more dispersive d-bands</a:t>
            </a:r>
            <a:r>
              <a:rPr lang="en-GB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400 </a:t>
            </a:r>
            <a:r>
              <a:rPr lang="en-GB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(b), </a:t>
            </a:r>
            <a:r>
              <a:rPr lang="en-GB" sz="2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overall dispersion of the quasiparticles is similar, but there is a strong increase in the self energy, with a strong reduction of the coherent quasiparticle spectral weight, particularly close to the Fermi energy.</a:t>
            </a:r>
            <a:endParaRPr lang="ru-RU" sz="2000" b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3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34028"/>
            <a:ext cx="11557000" cy="654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lang="en-GB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Inelastic neutron scattering measurements were carried out using the MERLIN and MAPS spectrometers at the ISIS neutron scattering facility. </a:t>
            </a: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 on MERLIN were performed at 5 K using incident energies of 30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60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120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 was mounted with [100] direction vertical and angle ϕ between the incident </a:t>
            </a:r>
            <a:r>
              <a:rPr lang="en-GB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wavevector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24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[010] direction was rotated in discrete steps of 2</a:t>
            </a:r>
            <a:r>
              <a:rPr lang="en-GB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were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analyzed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using the Horace software application. </a:t>
            </a: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MAPS experiment was performed at fixed ϕ = 0, </a:t>
            </a: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i.e.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24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||[010] at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and 300 K.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MERLIN experimental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were placed on an absolute scale by normalizing the intensity to a vanadium standard, allowing a parameter-free comparison of experiment and theory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3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t="14612" r="13996" b="8802"/>
          <a:stretch/>
        </p:blipFill>
        <p:spPr>
          <a:xfrm>
            <a:off x="88368" y="457200"/>
            <a:ext cx="7226831" cy="61712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19900" y="0"/>
            <a:ext cx="5372100" cy="251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magnetic susceptibility of CePd</a:t>
            </a:r>
            <a:r>
              <a:rPr lang="en-GB" sz="2400" baseline="-25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5 K ((a), (c) MERLIN data) and the DFT+DMFT calculations at 100 K (b), (d) represented by a 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K-L 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</a:t>
            </a:r>
            <a:endParaRPr lang="en-GB" sz="2400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= (1.5±0.25) and 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(35±5)</a:t>
            </a:r>
            <a:r>
              <a:rPr lang="en-GB" sz="2400" dirty="0" err="1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(</a:t>
            </a:r>
            <a:r>
              <a:rPr lang="en-GB" sz="24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c,d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 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(60±10)</a:t>
            </a:r>
            <a:r>
              <a:rPr lang="en-GB" sz="2400" dirty="0" err="1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4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2036" r="4179" b="5556"/>
          <a:stretch/>
        </p:blipFill>
        <p:spPr>
          <a:xfrm>
            <a:off x="355600" y="495300"/>
            <a:ext cx="7302500" cy="5651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58100" y="341464"/>
            <a:ext cx="444500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magnetic susceptibility of CePd</a:t>
            </a:r>
            <a:r>
              <a:rPr lang="en-GB" sz="2400" baseline="-25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5 K ((a), (c) MERLIN data) and the DFT+DMFT calculations at 100 K (b), (d) represented by a L-ω slice at </a:t>
            </a:r>
            <a:endParaRPr lang="en-GB" sz="2400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(1.5±0.25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(0.00±0.25</a:t>
            </a: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c,d</a:t>
            </a:r>
            <a:r>
              <a:rPr lang="en-GB" sz="2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K= (0.50±0.25).</a:t>
            </a:r>
            <a:endParaRPr lang="ru-RU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1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3888" b="6111"/>
          <a:stretch/>
        </p:blipFill>
        <p:spPr>
          <a:xfrm>
            <a:off x="152400" y="228600"/>
            <a:ext cx="7019613" cy="4737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2013" y="639455"/>
            <a:ext cx="5134287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dependence of the scattering law of CePd</a:t>
            </a:r>
            <a:r>
              <a:rPr lang="en-GB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5 K at the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X, M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 in the Brillouin zone. 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lines are the result of the DFT+DMFT calculations</a:t>
            </a: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circles, closed black circles, and closed blue circles are measurements on MERLIN with incident energies of 30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60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120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respectively. </a:t>
            </a:r>
            <a:endParaRPr lang="en-GB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5295900"/>
            <a:ext cx="758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1.00±0.25, 1.00±0.25, 0.00±0.25), X (1.00±0.25, 1.00±0.25, 0.50±0.25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(1.50±0.25, 0.00±0.25, 0.50±0.25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(1.50±0.25, 0.50±0.25, 0.50±0.25)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56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8889" r="4128" b="17963"/>
          <a:stretch/>
        </p:blipFill>
        <p:spPr>
          <a:xfrm>
            <a:off x="165099" y="114299"/>
            <a:ext cx="6527801" cy="6624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07200" y="345034"/>
            <a:ext cx="520700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upper three panels represent the DFT+DMFT calculations of S(Q, ω) at 100 K in the form of a L- ω slice along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directions.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 dashed lines, labelled I, II and III, show the direction and position in energy of the one dimensional constant energy cuts at energies of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a,d,g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60±5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b,e,h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45.0±2.5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c,f,i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25.0±2.5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respectively.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 represent the inelastic neutron scattering data measured on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MERLIN.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lines represent one-dimensional cuts of the DFT+DMFT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calculations.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3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3148" r="18021" b="38889"/>
          <a:stretch/>
        </p:blipFill>
        <p:spPr>
          <a:xfrm>
            <a:off x="88899" y="736600"/>
            <a:ext cx="6600037" cy="490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25555" r="4834" b="26111"/>
          <a:stretch/>
        </p:blipFill>
        <p:spPr>
          <a:xfrm>
            <a:off x="6810314" y="266700"/>
            <a:ext cx="5381686" cy="2006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10314" y="2806700"/>
            <a:ext cx="5232400" cy="370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 dependence of the dynamic magnetic susceptibility measured on the MAPS spectrometer. The open (closed) circles were measured at 6 K (300 K) using a fixed sample geometry at the energy transfer of (60±10)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K = (0.50±0.25). The inset shows how H varies as a function of L. The lines are the results of DFT+DMFT calculations performed at 100 K and 400 K including the H(L) dependence and scaled with the same normalization factor for both temperatures.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0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20" y="449104"/>
            <a:ext cx="119557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</a:t>
            </a:r>
            <a:r>
              <a:rPr lang="en-GB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properties </a:t>
            </a:r>
            <a:r>
              <a:rPr lang="en-GB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metallic </a:t>
            </a:r>
            <a:r>
              <a:rPr lang="en-GB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Rare-Earth </a:t>
            </a:r>
            <a:r>
              <a:rPr lang="en-GB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 defined </a:t>
            </a:r>
            <a:r>
              <a:rPr lang="en-GB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 number of competing interactions of 4f electrons with Crystalline Electric Field (CEF</a:t>
            </a:r>
            <a:r>
              <a:rPr lang="en-GB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</a:t>
            </a:r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GB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GB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f-f exchange mediated by RKKY </a:t>
            </a:r>
            <a:r>
              <a:rPr lang="en-GB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(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GB" sz="36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en-GB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hybridisation with conduction electrons </a:t>
            </a:r>
            <a:r>
              <a:rPr lang="en-GB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36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s-f</a:t>
            </a:r>
            <a:r>
              <a:rPr lang="en-GB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just"/>
            <a:endParaRPr lang="ru-RU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000" b="1" dirty="0">
                <a:solidFill>
                  <a:schemeClr val="accent5"/>
                </a:solidFill>
              </a:rPr>
              <a:t>Van Fleck </a:t>
            </a:r>
            <a:r>
              <a:rPr lang="en-GB" sz="4000" b="1" dirty="0" err="1" smtClean="0">
                <a:solidFill>
                  <a:schemeClr val="accent5"/>
                </a:solidFill>
              </a:rPr>
              <a:t>paramagnetism</a:t>
            </a:r>
            <a:r>
              <a:rPr lang="en-GB" sz="4000" b="1" dirty="0" smtClean="0">
                <a:solidFill>
                  <a:schemeClr val="accent5"/>
                </a:solidFill>
              </a:rPr>
              <a:t>     </a:t>
            </a:r>
            <a:r>
              <a:rPr lang="el-GR" sz="4000" dirty="0" smtClean="0">
                <a:solidFill>
                  <a:srgbClr val="C00000"/>
                </a:solidFill>
              </a:rPr>
              <a:t>Δ</a:t>
            </a:r>
            <a:r>
              <a:rPr lang="en-GB" sz="4000" dirty="0" smtClean="0">
                <a:solidFill>
                  <a:srgbClr val="C00000"/>
                </a:solidFill>
              </a:rPr>
              <a:t>&gt; </a:t>
            </a:r>
            <a:r>
              <a:rPr lang="en-GB" sz="4000" dirty="0" err="1" smtClean="0">
                <a:solidFill>
                  <a:srgbClr val="C00000"/>
                </a:solidFill>
              </a:rPr>
              <a:t>J</a:t>
            </a:r>
            <a:r>
              <a:rPr lang="en-GB" sz="4000" baseline="-25000" dirty="0" err="1" smtClean="0">
                <a:solidFill>
                  <a:srgbClr val="C00000"/>
                </a:solidFill>
              </a:rPr>
              <a:t>ex</a:t>
            </a:r>
            <a:r>
              <a:rPr lang="en-GB" sz="4000" b="1" dirty="0">
                <a:solidFill>
                  <a:schemeClr val="accent5"/>
                </a:solidFill>
              </a:rPr>
              <a:t> </a:t>
            </a:r>
            <a:r>
              <a:rPr lang="en-GB" sz="4000" dirty="0" smtClean="0">
                <a:solidFill>
                  <a:srgbClr val="C00000"/>
                </a:solidFill>
              </a:rPr>
              <a:t>&gt;</a:t>
            </a:r>
            <a:r>
              <a:rPr lang="en-GB" sz="4000" b="1" dirty="0" smtClean="0">
                <a:solidFill>
                  <a:srgbClr val="C00000"/>
                </a:solidFill>
              </a:rPr>
              <a:t> V</a:t>
            </a:r>
            <a:r>
              <a:rPr lang="en-GB" sz="4000" b="1" baseline="-25000" dirty="0" smtClean="0">
                <a:solidFill>
                  <a:srgbClr val="C00000"/>
                </a:solidFill>
              </a:rPr>
              <a:t>s-f</a:t>
            </a:r>
            <a:r>
              <a:rPr lang="en-GB" sz="4000" b="1" dirty="0" smtClean="0">
                <a:solidFill>
                  <a:schemeClr val="accent5"/>
                </a:solidFill>
              </a:rPr>
              <a:t>         </a:t>
            </a:r>
          </a:p>
          <a:p>
            <a:r>
              <a:rPr lang="en-GB" sz="4000" b="1" dirty="0" smtClean="0">
                <a:solidFill>
                  <a:schemeClr val="accent5"/>
                </a:solidFill>
              </a:rPr>
              <a:t>Magnetically </a:t>
            </a:r>
            <a:r>
              <a:rPr lang="en-GB" sz="4000" b="1" dirty="0">
                <a:solidFill>
                  <a:schemeClr val="accent5"/>
                </a:solidFill>
              </a:rPr>
              <a:t>ordered </a:t>
            </a:r>
            <a:r>
              <a:rPr lang="en-GB" sz="4000" b="1" dirty="0" smtClean="0">
                <a:solidFill>
                  <a:schemeClr val="accent5"/>
                </a:solidFill>
              </a:rPr>
              <a:t>state   </a:t>
            </a:r>
            <a:r>
              <a:rPr lang="en-GB" sz="4000" dirty="0" err="1" smtClean="0">
                <a:solidFill>
                  <a:srgbClr val="C00000"/>
                </a:solidFill>
              </a:rPr>
              <a:t>J</a:t>
            </a:r>
            <a:r>
              <a:rPr lang="en-GB" sz="4000" baseline="-25000" dirty="0" err="1" smtClean="0">
                <a:solidFill>
                  <a:srgbClr val="C00000"/>
                </a:solidFill>
              </a:rPr>
              <a:t>ex</a:t>
            </a:r>
            <a:r>
              <a:rPr lang="en-GB" sz="4000" baseline="-25000" dirty="0" smtClean="0">
                <a:solidFill>
                  <a:srgbClr val="C00000"/>
                </a:solidFill>
              </a:rPr>
              <a:t> </a:t>
            </a:r>
            <a:r>
              <a:rPr lang="en-GB" sz="4000" dirty="0" smtClean="0">
                <a:solidFill>
                  <a:srgbClr val="C00000"/>
                </a:solidFill>
              </a:rPr>
              <a:t>&gt; </a:t>
            </a:r>
            <a:r>
              <a:rPr lang="el-GR" sz="4000" dirty="0" smtClean="0">
                <a:solidFill>
                  <a:srgbClr val="C00000"/>
                </a:solidFill>
              </a:rPr>
              <a:t>Δ</a:t>
            </a:r>
            <a:r>
              <a:rPr lang="en-GB" sz="4000" b="1" dirty="0" smtClean="0">
                <a:solidFill>
                  <a:schemeClr val="accent5"/>
                </a:solidFill>
              </a:rPr>
              <a:t> </a:t>
            </a:r>
            <a:r>
              <a:rPr lang="en-GB" sz="4000" dirty="0" smtClean="0">
                <a:solidFill>
                  <a:srgbClr val="C00000"/>
                </a:solidFill>
              </a:rPr>
              <a:t>&gt;</a:t>
            </a:r>
            <a:r>
              <a:rPr lang="en-GB" sz="4000" b="1" dirty="0" smtClean="0">
                <a:solidFill>
                  <a:srgbClr val="C00000"/>
                </a:solidFill>
              </a:rPr>
              <a:t> V</a:t>
            </a:r>
            <a:r>
              <a:rPr lang="en-GB" sz="4000" b="1" baseline="-25000" dirty="0" smtClean="0">
                <a:solidFill>
                  <a:srgbClr val="C00000"/>
                </a:solidFill>
              </a:rPr>
              <a:t>s-f</a:t>
            </a:r>
            <a:r>
              <a:rPr lang="en-GB" sz="4000" b="1" dirty="0" smtClean="0">
                <a:solidFill>
                  <a:schemeClr val="accent5"/>
                </a:solidFill>
              </a:rPr>
              <a:t>                        </a:t>
            </a:r>
            <a:r>
              <a:rPr lang="en-GB" sz="4000" b="1" dirty="0" err="1" smtClean="0">
                <a:solidFill>
                  <a:srgbClr val="C00000"/>
                </a:solidFill>
              </a:rPr>
              <a:t>V</a:t>
            </a:r>
            <a:r>
              <a:rPr lang="en-GB" sz="4000" b="1" baseline="-25000" dirty="0" err="1" smtClean="0">
                <a:solidFill>
                  <a:srgbClr val="C00000"/>
                </a:solidFill>
              </a:rPr>
              <a:t>s-f</a:t>
            </a:r>
            <a:endParaRPr lang="ru-RU" sz="4000" b="1" dirty="0">
              <a:solidFill>
                <a:srgbClr val="C00000"/>
              </a:solidFill>
            </a:endParaRPr>
          </a:p>
          <a:p>
            <a:r>
              <a:rPr lang="en-GB" sz="4000" b="1" dirty="0">
                <a:solidFill>
                  <a:schemeClr val="accent5"/>
                </a:solidFill>
              </a:rPr>
              <a:t>Kondo and Heavy Fermion </a:t>
            </a:r>
            <a:r>
              <a:rPr lang="en-GB" sz="4000" b="1" dirty="0" smtClean="0">
                <a:solidFill>
                  <a:schemeClr val="accent5"/>
                </a:solidFill>
              </a:rPr>
              <a:t>systems </a:t>
            </a:r>
            <a:r>
              <a:rPr lang="el-GR" sz="4000" dirty="0" smtClean="0">
                <a:solidFill>
                  <a:srgbClr val="C00000"/>
                </a:solidFill>
              </a:rPr>
              <a:t>Δ</a:t>
            </a:r>
            <a:r>
              <a:rPr lang="en-GB" sz="4000" dirty="0" smtClean="0">
                <a:solidFill>
                  <a:srgbClr val="C00000"/>
                </a:solidFill>
              </a:rPr>
              <a:t>~ </a:t>
            </a:r>
            <a:r>
              <a:rPr lang="en-GB" sz="4000" dirty="0" err="1" smtClean="0">
                <a:solidFill>
                  <a:srgbClr val="C00000"/>
                </a:solidFill>
              </a:rPr>
              <a:t>J</a:t>
            </a:r>
            <a:r>
              <a:rPr lang="en-GB" sz="4000" baseline="-25000" dirty="0" err="1" smtClean="0">
                <a:solidFill>
                  <a:srgbClr val="C00000"/>
                </a:solidFill>
              </a:rPr>
              <a:t>ex</a:t>
            </a:r>
            <a:r>
              <a:rPr lang="en-GB" sz="4000" b="1" dirty="0" smtClean="0">
                <a:solidFill>
                  <a:schemeClr val="accent5"/>
                </a:solidFill>
              </a:rPr>
              <a:t> </a:t>
            </a:r>
            <a:r>
              <a:rPr lang="en-GB" sz="4000" dirty="0">
                <a:solidFill>
                  <a:srgbClr val="C00000"/>
                </a:solidFill>
              </a:rPr>
              <a:t>~</a:t>
            </a:r>
            <a:r>
              <a:rPr lang="en-GB" sz="4000" b="1" dirty="0" smtClean="0">
                <a:solidFill>
                  <a:srgbClr val="C00000"/>
                </a:solidFill>
              </a:rPr>
              <a:t> V</a:t>
            </a:r>
            <a:r>
              <a:rPr lang="en-GB" sz="4000" b="1" baseline="-25000" dirty="0" smtClean="0">
                <a:solidFill>
                  <a:srgbClr val="C00000"/>
                </a:solidFill>
              </a:rPr>
              <a:t>s-f</a:t>
            </a:r>
            <a:r>
              <a:rPr lang="en-GB" sz="4000" b="1" dirty="0" smtClean="0">
                <a:solidFill>
                  <a:schemeClr val="accent5"/>
                </a:solidFill>
              </a:rPr>
              <a:t> </a:t>
            </a:r>
            <a:endParaRPr lang="ru-RU" sz="4000" b="1" dirty="0">
              <a:solidFill>
                <a:schemeClr val="accent5"/>
              </a:solidFill>
            </a:endParaRPr>
          </a:p>
          <a:p>
            <a:r>
              <a:rPr lang="en-GB" sz="4000" b="1" dirty="0" smtClean="0">
                <a:solidFill>
                  <a:srgbClr val="C00000"/>
                </a:solidFill>
              </a:rPr>
              <a:t>Intermediate </a:t>
            </a:r>
            <a:r>
              <a:rPr lang="en-GB" sz="4000" b="1" dirty="0">
                <a:solidFill>
                  <a:srgbClr val="C00000"/>
                </a:solidFill>
              </a:rPr>
              <a:t>Valence </a:t>
            </a:r>
            <a:r>
              <a:rPr lang="en-GB" sz="4000" b="1" dirty="0" smtClean="0">
                <a:solidFill>
                  <a:srgbClr val="C00000"/>
                </a:solidFill>
              </a:rPr>
              <a:t>materials V</a:t>
            </a:r>
            <a:r>
              <a:rPr lang="en-GB" sz="4000" b="1" baseline="-25000" dirty="0" smtClean="0">
                <a:solidFill>
                  <a:srgbClr val="C00000"/>
                </a:solidFill>
              </a:rPr>
              <a:t>s-f</a:t>
            </a:r>
            <a:r>
              <a:rPr lang="en-GB" sz="4000" dirty="0" smtClean="0">
                <a:solidFill>
                  <a:srgbClr val="C00000"/>
                </a:solidFill>
              </a:rPr>
              <a:t>&gt; </a:t>
            </a:r>
            <a:r>
              <a:rPr lang="en-GB" sz="4000" dirty="0" err="1" smtClean="0">
                <a:solidFill>
                  <a:srgbClr val="C00000"/>
                </a:solidFill>
              </a:rPr>
              <a:t>J</a:t>
            </a:r>
            <a:r>
              <a:rPr lang="en-GB" sz="4000" baseline="-25000" dirty="0" err="1" smtClean="0">
                <a:solidFill>
                  <a:srgbClr val="C00000"/>
                </a:solidFill>
              </a:rPr>
              <a:t>ex</a:t>
            </a:r>
            <a:r>
              <a:rPr lang="en-GB" sz="4000" b="1" dirty="0" smtClean="0">
                <a:solidFill>
                  <a:schemeClr val="accent5"/>
                </a:solidFill>
              </a:rPr>
              <a:t> </a:t>
            </a:r>
            <a:r>
              <a:rPr lang="en-GB" sz="4000" dirty="0" smtClean="0">
                <a:solidFill>
                  <a:srgbClr val="C00000"/>
                </a:solidFill>
              </a:rPr>
              <a:t>&gt;</a:t>
            </a:r>
            <a:r>
              <a:rPr lang="en-GB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718800" y="3860800"/>
            <a:ext cx="203200" cy="214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6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567384"/>
            <a:ext cx="11620500" cy="605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performed a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quantitative comparison of inelastic neutron scattering from a single crystal of CePd</a:t>
            </a:r>
            <a:r>
              <a:rPr lang="en-GB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measured in four-dimensional (Q, ω)-space, with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initio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calculations, which are in excellent agreement on an absolute scale.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magnetic fluctuations show a much richer structure than was implied by earlier toy models of hybridized bands.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results establish that the Q-dependence of the scattering is caused by particle-hole excitations within f-d hybridized bands that grow in coherence with decreasing temperature.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transition from coherent f-electron bands to local moment physics, so long postulated in models of heavy fermion and intermediate valence systems, is seen to be accurately modelled by the latest advances in the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initio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theories of correlated electron systems.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46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13519" r="16877" b="23518"/>
          <a:stretch/>
        </p:blipFill>
        <p:spPr>
          <a:xfrm>
            <a:off x="1109980" y="177800"/>
            <a:ext cx="9682031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4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37488"/>
            <a:ext cx="8634730" cy="64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6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446088" y="801688"/>
          <a:ext cx="5610225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SPW 9.0 Graph" r:id="rId3" imgW="5610600" imgH="5278680" progId="SigmaPlotGraphicObject.8">
                  <p:embed/>
                </p:oleObj>
              </mc:Choice>
              <mc:Fallback>
                <p:oleObj name="SPW 9.0 Graph" r:id="rId3" imgW="5610600" imgH="527868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801688"/>
                        <a:ext cx="5610225" cy="52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6056313" y="801687"/>
          <a:ext cx="5610225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SPW 9.0 Graph" r:id="rId5" imgW="5610600" imgH="5278680" progId="SigmaPlotGraphicObject.8">
                  <p:embed/>
                </p:oleObj>
              </mc:Choice>
              <mc:Fallback>
                <p:oleObj name="SPW 9.0 Graph" r:id="rId5" imgW="5610600" imgH="527868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6313" y="801687"/>
                        <a:ext cx="5610225" cy="52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301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34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5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79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96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61958"/>
            <a:ext cx="11212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Intermediated Valence arises from strong hybridization between f states and conduction electrons</a:t>
            </a: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Ce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00B0F0"/>
                </a:solidFill>
              </a:rPr>
              <a:t>Sm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00B0F0"/>
                </a:solidFill>
              </a:rPr>
              <a:t>Eu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Yb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29" y="4732704"/>
            <a:ext cx="3141232" cy="561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2" y="4825672"/>
            <a:ext cx="3146556" cy="551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12" y="5650228"/>
            <a:ext cx="3321813" cy="523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12" y="1813552"/>
            <a:ext cx="60441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/>
                </a:solidFill>
              </a:rPr>
              <a:t>Fermi Liquid (FL) model relations link</a:t>
            </a:r>
            <a:r>
              <a:rPr lang="ru-RU" sz="2800" b="1" dirty="0" smtClean="0">
                <a:solidFill>
                  <a:schemeClr val="accent5"/>
                </a:solidFill>
              </a:rPr>
              <a:t>: </a:t>
            </a:r>
            <a:endParaRPr lang="en-GB" sz="2800" b="1" dirty="0" smtClean="0">
              <a:solidFill>
                <a:schemeClr val="accent5"/>
              </a:solidFill>
            </a:endParaRPr>
          </a:p>
          <a:p>
            <a:r>
              <a:rPr lang="el-GR" sz="2800" b="1" dirty="0" smtClean="0">
                <a:solidFill>
                  <a:schemeClr val="accent5"/>
                </a:solidFill>
              </a:rPr>
              <a:t>γ</a:t>
            </a:r>
            <a:r>
              <a:rPr lang="ru-RU" sz="2800" b="1" dirty="0" smtClean="0">
                <a:solidFill>
                  <a:schemeClr val="accent5"/>
                </a:solidFill>
              </a:rPr>
              <a:t> , </a:t>
            </a:r>
            <a:r>
              <a:rPr lang="el-GR" sz="2800" b="1" dirty="0" smtClean="0">
                <a:solidFill>
                  <a:schemeClr val="accent5"/>
                </a:solidFill>
              </a:rPr>
              <a:t>χ</a:t>
            </a:r>
            <a:r>
              <a:rPr lang="ru-RU" sz="2800" b="1" dirty="0" smtClean="0">
                <a:solidFill>
                  <a:schemeClr val="accent5"/>
                </a:solidFill>
              </a:rPr>
              <a:t>(0) , </a:t>
            </a:r>
            <a:r>
              <a:rPr lang="el-GR" sz="2800" b="1" dirty="0" smtClean="0">
                <a:solidFill>
                  <a:schemeClr val="accent5"/>
                </a:solidFill>
              </a:rPr>
              <a:t>ω</a:t>
            </a:r>
            <a:r>
              <a:rPr lang="ru-RU" sz="2800" b="1" baseline="-25000" dirty="0" smtClean="0">
                <a:solidFill>
                  <a:schemeClr val="accent5"/>
                </a:solidFill>
              </a:rPr>
              <a:t>0</a:t>
            </a:r>
            <a:r>
              <a:rPr lang="ru-RU" sz="2800" b="1" dirty="0" smtClean="0">
                <a:solidFill>
                  <a:schemeClr val="accent5"/>
                </a:solidFill>
              </a:rPr>
              <a:t>=</a:t>
            </a:r>
            <a:r>
              <a:rPr lang="en-GB" sz="2800" b="1" dirty="0" smtClean="0">
                <a:solidFill>
                  <a:schemeClr val="accent5"/>
                </a:solidFill>
              </a:rPr>
              <a:t>T</a:t>
            </a:r>
            <a:r>
              <a:rPr lang="en-GB" sz="2800" b="1" baseline="-25000" dirty="0" smtClean="0">
                <a:solidFill>
                  <a:schemeClr val="accent5"/>
                </a:solidFill>
              </a:rPr>
              <a:t>K</a:t>
            </a:r>
            <a:r>
              <a:rPr lang="ru-RU" sz="2800" b="1" dirty="0" smtClean="0">
                <a:solidFill>
                  <a:schemeClr val="accent5"/>
                </a:solidFill>
              </a:rPr>
              <a:t> , </a:t>
            </a:r>
            <a:r>
              <a:rPr lang="en-US" sz="2800" b="1" dirty="0" smtClean="0">
                <a:solidFill>
                  <a:schemeClr val="accent5"/>
                </a:solidFill>
              </a:rPr>
              <a:t>&lt;</a:t>
            </a:r>
            <a:r>
              <a:rPr lang="en-US" sz="2800" b="1" dirty="0" err="1" smtClean="0">
                <a:solidFill>
                  <a:schemeClr val="accent5"/>
                </a:solidFill>
              </a:rPr>
              <a:t>n</a:t>
            </a:r>
            <a:r>
              <a:rPr lang="en-US" sz="2800" b="1" i="1" baseline="-25000" dirty="0" err="1" smtClean="0">
                <a:solidFill>
                  <a:schemeClr val="accent5"/>
                </a:solidFill>
              </a:rPr>
              <a:t>f</a:t>
            </a:r>
            <a:r>
              <a:rPr lang="en-US" sz="2800" b="1" dirty="0" smtClean="0">
                <a:solidFill>
                  <a:schemeClr val="accent5"/>
                </a:solidFill>
              </a:rPr>
              <a:t>&gt; and </a:t>
            </a:r>
            <a:r>
              <a:rPr lang="en-GB" sz="2800" b="1" dirty="0">
                <a:solidFill>
                  <a:schemeClr val="accent5"/>
                </a:solidFill>
              </a:rPr>
              <a:t>provide essential crosscheck for the single-ion character of the </a:t>
            </a:r>
            <a:r>
              <a:rPr lang="en-GB" sz="2800" b="1" dirty="0" smtClean="0">
                <a:solidFill>
                  <a:schemeClr val="accent5"/>
                </a:solidFill>
              </a:rPr>
              <a:t>IV physics.</a:t>
            </a:r>
            <a:endParaRPr lang="en-GB" sz="2800" b="1" dirty="0" smtClean="0">
              <a:solidFill>
                <a:schemeClr val="accent5"/>
              </a:solidFill>
            </a:endParaRP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accent5"/>
                </a:solidFill>
              </a:rPr>
              <a:t>T.V. Ramakrishnan, K. Sur, Phys. Rev. B 26, 1798 (1982)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P. Coleman, Phys. Rev. B 28, 5255 (1983) </a:t>
            </a:r>
            <a:r>
              <a:rPr lang="ru-RU" sz="2000" b="1" dirty="0" smtClean="0">
                <a:solidFill>
                  <a:schemeClr val="accent5"/>
                </a:solidFill>
              </a:rPr>
              <a:t> 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656" y="5473959"/>
            <a:ext cx="2804686" cy="879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0920" y="1778612"/>
            <a:ext cx="454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A.L. Cornelius et al., PRL 88,  117201 (2002)</a:t>
            </a:r>
          </a:p>
          <a:p>
            <a:pPr algn="ctr"/>
            <a:r>
              <a:rPr lang="en-GB" b="1" dirty="0" smtClean="0">
                <a:solidFill>
                  <a:schemeClr val="accent5"/>
                </a:solidFill>
              </a:rPr>
              <a:t>YbAl</a:t>
            </a:r>
            <a:r>
              <a:rPr lang="en-GB" b="1" baseline="-25000" dirty="0" smtClean="0">
                <a:solidFill>
                  <a:schemeClr val="accent5"/>
                </a:solidFill>
              </a:rPr>
              <a:t>3</a:t>
            </a:r>
            <a:endParaRPr lang="ru-RU" b="1" baseline="-25000" dirty="0">
              <a:solidFill>
                <a:schemeClr val="accent5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622" y="2457205"/>
            <a:ext cx="5278306" cy="36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82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6165167" y="534488"/>
            <a:ext cx="4051819" cy="5111350"/>
            <a:chOff x="0" y="0"/>
            <a:chExt cx="5762586" cy="7269473"/>
          </a:xfrm>
        </p:grpSpPr>
        <p:pic>
          <p:nvPicPr>
            <p:cNvPr id="66" name="Screen Shot 2016-07-08 at 4.11.56 PM.png"/>
            <p:cNvPicPr>
              <a:picLocks noChangeAspect="1"/>
            </p:cNvPicPr>
            <p:nvPr/>
          </p:nvPicPr>
          <p:blipFill>
            <a:blip r:embed="rId2">
              <a:alphaModFix amt="38128"/>
              <a:extLst/>
            </a:blip>
            <a:srcRect r="1973" b="12534"/>
            <a:stretch>
              <a:fillRect/>
            </a:stretch>
          </p:blipFill>
          <p:spPr>
            <a:xfrm>
              <a:off x="235725" y="173842"/>
              <a:ext cx="5399862" cy="68543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" name="Picture 64"/>
            <p:cNvPicPr>
              <a:picLocks/>
            </p:cNvPicPr>
            <p:nvPr/>
          </p:nvPicPr>
          <p:blipFill>
            <a:blip r:embed="rId3">
              <a:alphaModFix amt="38128"/>
              <a:extLst/>
            </a:blip>
            <a:stretch>
              <a:fillRect/>
            </a:stretch>
          </p:blipFill>
          <p:spPr>
            <a:xfrm>
              <a:off x="-1" y="-1"/>
              <a:ext cx="5762588" cy="7269475"/>
            </a:xfrm>
            <a:prstGeom prst="rect">
              <a:avLst/>
            </a:prstGeom>
            <a:effectLst/>
          </p:spPr>
        </p:pic>
      </p:grp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3267" y="135444"/>
            <a:ext cx="5237670" cy="1325563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Excitations using</a:t>
            </a:r>
            <a:br>
              <a:rPr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Energy Neutrons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0062735" y="6564412"/>
            <a:ext cx="143731" cy="2232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GB" dirty="0" smtClean="0"/>
              <a:t>1</a:t>
            </a:r>
            <a:endParaRPr dirty="0"/>
          </a:p>
        </p:txBody>
      </p:sp>
      <p:grpSp>
        <p:nvGrpSpPr>
          <p:cNvPr id="75" name="Group 75"/>
          <p:cNvGrpSpPr/>
          <p:nvPr/>
        </p:nvGrpSpPr>
        <p:grpSpPr>
          <a:xfrm rot="480000">
            <a:off x="1895684" y="1763577"/>
            <a:ext cx="3122523" cy="4280541"/>
            <a:chOff x="0" y="0"/>
            <a:chExt cx="4440920" cy="6087879"/>
          </a:xfrm>
        </p:grpSpPr>
        <p:pic>
          <p:nvPicPr>
            <p:cNvPr id="74" name="Screen Shot 2016-07-08 at 4.10.49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899"/>
              <a:ext cx="4186921" cy="57576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" name="Picture 72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4440921" cy="6087881"/>
            </a:xfrm>
            <a:prstGeom prst="rect">
              <a:avLst/>
            </a:prstGeom>
            <a:effectLst/>
          </p:spPr>
        </p:pic>
      </p:grpSp>
      <p:grpSp>
        <p:nvGrpSpPr>
          <p:cNvPr id="78" name="Group 78"/>
          <p:cNvGrpSpPr/>
          <p:nvPr/>
        </p:nvGrpSpPr>
        <p:grpSpPr>
          <a:xfrm>
            <a:off x="5221640" y="2414728"/>
            <a:ext cx="5361462" cy="2754188"/>
            <a:chOff x="0" y="0"/>
            <a:chExt cx="7625189" cy="3917065"/>
          </a:xfrm>
        </p:grpSpPr>
        <p:pic>
          <p:nvPicPr>
            <p:cNvPr id="77" name="Screen Shot 2016-07-08 at 4.11.56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6895" b="18899"/>
            <a:stretch>
              <a:fillRect/>
            </a:stretch>
          </p:blipFill>
          <p:spPr>
            <a:xfrm>
              <a:off x="127000" y="88900"/>
              <a:ext cx="7371190" cy="35868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" name="Picture 75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7625191" cy="3917067"/>
            </a:xfrm>
            <a:prstGeom prst="rect">
              <a:avLst/>
            </a:prstGeom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5163182" y="6157258"/>
            <a:ext cx="422936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rPr sz="1406"/>
              <a:t>J.F. Cooke and J.A. Blackman, Phys Rev B</a:t>
            </a:r>
            <a:r>
              <a:rPr sz="1406" b="1"/>
              <a:t> 26</a:t>
            </a:r>
            <a:r>
              <a:rPr sz="1406"/>
              <a:t>, 4410 (1982).</a:t>
            </a:r>
          </a:p>
        </p:txBody>
      </p:sp>
      <p:sp>
        <p:nvSpPr>
          <p:cNvPr id="80" name="Shape 80"/>
          <p:cNvSpPr/>
          <p:nvPr/>
        </p:nvSpPr>
        <p:spPr>
          <a:xfrm>
            <a:off x="6601412" y="5679761"/>
            <a:ext cx="121347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r>
              <a:rPr sz="1266"/>
              <a:t>S. K. Sinha (1984)</a:t>
            </a:r>
          </a:p>
        </p:txBody>
      </p:sp>
    </p:spTree>
    <p:extLst>
      <p:ext uri="{BB962C8B-B14F-4D97-AF65-F5344CB8AC3E}">
        <p14:creationId xmlns:p14="http://schemas.microsoft.com/office/powerpoint/2010/main" val="553357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5095"/>
            <a:ext cx="116776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dynamics in Heavy Fermion 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en-US" sz="36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36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</a:t>
            </a:r>
            <a:r>
              <a:rPr lang="en-US" sz="36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magnetically ordered </a:t>
            </a:r>
            <a:r>
              <a:rPr lang="en-GB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YbCo</a:t>
            </a:r>
            <a:r>
              <a:rPr lang="en-GB" sz="36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GB" sz="36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(weak </a:t>
            </a:r>
            <a:r>
              <a:rPr lang="en-US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s-f</a:t>
            </a:r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interaction)</a:t>
            </a:r>
            <a:endParaRPr lang="ru-RU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309056"/>
              </p:ext>
            </p:extLst>
          </p:nvPr>
        </p:nvGraphicFramePr>
        <p:xfrm>
          <a:off x="160138" y="1187986"/>
          <a:ext cx="3721581" cy="55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SPW 9.0 Graph" r:id="rId3" imgW="5049000" imgH="7515360" progId="SigmaPlotGraphicObject.8">
                  <p:embed/>
                </p:oleObj>
              </mc:Choice>
              <mc:Fallback>
                <p:oleObj name="SPW 9.0 Graph" r:id="rId3" imgW="5049000" imgH="751536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38" y="1187986"/>
                        <a:ext cx="3721581" cy="553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5506" y="905639"/>
            <a:ext cx="1383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</a:t>
            </a:r>
            <a:r>
              <a:rPr lang="en-US" sz="2000" baseline="-25000" dirty="0"/>
              <a:t>3</a:t>
            </a:r>
            <a:r>
              <a:rPr lang="en-US" sz="2000" dirty="0"/>
              <a:t>Co</a:t>
            </a:r>
            <a:r>
              <a:rPr lang="en-US" sz="2000" baseline="-25000" dirty="0"/>
              <a:t>4</a:t>
            </a:r>
            <a:r>
              <a:rPr lang="en-US" sz="2000" dirty="0"/>
              <a:t>Sn</a:t>
            </a:r>
            <a:r>
              <a:rPr lang="en-US" sz="2000" baseline="-25000" dirty="0"/>
              <a:t>13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04773" y="1765013"/>
            <a:ext cx="309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</a:t>
            </a:r>
            <a:r>
              <a:rPr lang="en-US" baseline="-25000" dirty="0" smtClean="0"/>
              <a:t>3</a:t>
            </a:r>
            <a:r>
              <a:rPr lang="en-US" dirty="0" smtClean="0"/>
              <a:t>Co</a:t>
            </a:r>
            <a:r>
              <a:rPr lang="en-US" baseline="-25000" dirty="0" smtClean="0"/>
              <a:t>4</a:t>
            </a:r>
            <a:r>
              <a:rPr lang="en-US" dirty="0" smtClean="0"/>
              <a:t>Sn</a:t>
            </a:r>
            <a:r>
              <a:rPr lang="en-US" baseline="-25000" dirty="0" smtClean="0"/>
              <a:t>13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GB" dirty="0" smtClean="0"/>
              <a:t>Heavy Fermion system with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en-GB" b="1" dirty="0" smtClean="0">
                <a:solidFill>
                  <a:srgbClr val="FF0000"/>
                </a:solidFill>
              </a:rPr>
              <a:t> = 4 J/molK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endParaRPr lang="ru-RU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392060"/>
              </p:ext>
            </p:extLst>
          </p:nvPr>
        </p:nvGraphicFramePr>
        <p:xfrm>
          <a:off x="8154071" y="1127258"/>
          <a:ext cx="3695029" cy="500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SPW 9.0 Graph" r:id="rId5" imgW="6912720" imgH="9365040" progId="SigmaPlotGraphicObject.8">
                  <p:embed/>
                </p:oleObj>
              </mc:Choice>
              <mc:Fallback>
                <p:oleObj name="SPW 9.0 Graph" r:id="rId5" imgW="6912720" imgH="936504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4071" y="1127258"/>
                        <a:ext cx="3695029" cy="500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08656" y="6147659"/>
            <a:ext cx="6267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E.A. Goremychkin and R. Osborn J. Appl. Phys., </a:t>
            </a:r>
            <a:r>
              <a:rPr lang="en-GB" b="1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GB" dirty="0" smtClean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6818 (2000)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2070" y="4572000"/>
            <a:ext cx="290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YbCo</a:t>
            </a:r>
            <a:r>
              <a:rPr lang="en-GB" baseline="-25000" dirty="0" smtClean="0"/>
              <a:t>2</a:t>
            </a:r>
            <a:r>
              <a:rPr lang="en-GB" dirty="0" smtClean="0"/>
              <a:t>Si</a:t>
            </a:r>
            <a:r>
              <a:rPr lang="en-GB" baseline="-25000" dirty="0" smtClean="0"/>
              <a:t>2</a:t>
            </a:r>
            <a:r>
              <a:rPr lang="en-GB" dirty="0" smtClean="0"/>
              <a:t> – AFM below </a:t>
            </a:r>
            <a:r>
              <a:rPr lang="ru-RU" dirty="0" smtClean="0">
                <a:solidFill>
                  <a:srgbClr val="FF0000"/>
                </a:solidFill>
              </a:rPr>
              <a:t>1.7К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149544" y="5942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4015891" y="2856031"/>
          <a:ext cx="3539339" cy="3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Уравнение" r:id="rId7" imgW="2679700" imgH="241300" progId="Equation.3">
                  <p:embed/>
                </p:oleObj>
              </mc:Choice>
              <mc:Fallback>
                <p:oleObj name="Уравнение" r:id="rId7" imgW="2679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891" y="2856031"/>
                        <a:ext cx="3539339" cy="31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120219" y="38167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181572"/>
              </p:ext>
            </p:extLst>
          </p:nvPr>
        </p:nvGraphicFramePr>
        <p:xfrm>
          <a:off x="3804931" y="3296650"/>
          <a:ext cx="4231617" cy="65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Уравнение" r:id="rId9" imgW="2933700" imgH="457200" progId="Equation.3">
                  <p:embed/>
                </p:oleObj>
              </mc:Choice>
              <mc:Fallback>
                <p:oleObj name="Уравнение" r:id="rId9" imgW="293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931" y="3296650"/>
                        <a:ext cx="4231617" cy="659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7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02836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from Heavy-Fermion to Mixed-Valence Behaviour in Ce</a:t>
            </a:r>
            <a:r>
              <a:rPr lang="en-GB" sz="28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1-x</a:t>
            </a:r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GB" sz="28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en-GB" sz="28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Quantitative Comparison with the Anderson Impurity Model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75436"/>
              </p:ext>
            </p:extLst>
          </p:nvPr>
        </p:nvGraphicFramePr>
        <p:xfrm>
          <a:off x="177800" y="1271879"/>
          <a:ext cx="3297873" cy="432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SPW 9.0 Graph" r:id="rId3" imgW="5764320" imgH="7557480" progId="SigmaPlotGraphicObject.8">
                  <p:embed/>
                </p:oleObj>
              </mc:Choice>
              <mc:Fallback>
                <p:oleObj name="SPW 9.0 Graph" r:id="rId3" imgW="5764320" imgH="755748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271879"/>
                        <a:ext cx="3297873" cy="4324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25627"/>
              </p:ext>
            </p:extLst>
          </p:nvPr>
        </p:nvGraphicFramePr>
        <p:xfrm>
          <a:off x="3475673" y="1221502"/>
          <a:ext cx="8114347" cy="487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SPW 9.0 Graph" r:id="rId5" imgW="10659960" imgH="6405120" progId="SigmaPlotGraphicObject.8">
                  <p:embed/>
                </p:oleObj>
              </mc:Choice>
              <mc:Fallback>
                <p:oleObj name="SPW 9.0 Graph" r:id="rId5" imgW="10659960" imgH="640512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5673" y="1221502"/>
                        <a:ext cx="8114347" cy="4875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312297"/>
            <a:ext cx="1074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E. A. Goremychkin, R. Osborn, I. L. </a:t>
            </a:r>
            <a:r>
              <a:rPr lang="en-GB" dirty="0" err="1" smtClean="0"/>
              <a:t>Sashin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., PHYSICAL </a:t>
            </a:r>
            <a:r>
              <a:rPr lang="en-GB" dirty="0"/>
              <a:t>REVIEW LETTERS </a:t>
            </a:r>
            <a:r>
              <a:rPr lang="en-GB" b="1" dirty="0"/>
              <a:t>104</a:t>
            </a:r>
            <a:r>
              <a:rPr lang="en-GB" dirty="0"/>
              <a:t>, 176402 (2010)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12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81845"/>
              </p:ext>
            </p:extLst>
          </p:nvPr>
        </p:nvGraphicFramePr>
        <p:xfrm>
          <a:off x="220345" y="1209994"/>
          <a:ext cx="4980524" cy="484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SPW 9.0 Graph" r:id="rId3" imgW="5899680" imgH="5743080" progId="SigmaPlotGraphicObject.8">
                  <p:embed/>
                </p:oleObj>
              </mc:Choice>
              <mc:Fallback>
                <p:oleObj name="SPW 9.0 Graph" r:id="rId3" imgW="5899680" imgH="574308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345" y="1209994"/>
                        <a:ext cx="4980524" cy="4849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45597"/>
              </p:ext>
            </p:extLst>
          </p:nvPr>
        </p:nvGraphicFramePr>
        <p:xfrm>
          <a:off x="5627370" y="1462882"/>
          <a:ext cx="56769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SPW 9.0 Graph" r:id="rId5" imgW="5676480" imgH="4344120" progId="SigmaPlotGraphicObject.8">
                  <p:embed/>
                </p:oleObj>
              </mc:Choice>
              <mc:Fallback>
                <p:oleObj name="SPW 9.0 Graph" r:id="rId5" imgW="5676480" imgH="434412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7370" y="1462882"/>
                        <a:ext cx="56769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7900" y="6197997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E. A. Goremychkin, R. Osborn, I. L. </a:t>
            </a:r>
            <a:r>
              <a:rPr lang="en-GB" dirty="0" err="1" smtClean="0"/>
              <a:t>Sashin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., </a:t>
            </a:r>
            <a:r>
              <a:rPr lang="en-GB" dirty="0"/>
              <a:t>PHYSICAL REVIEW LETTERS </a:t>
            </a:r>
            <a:r>
              <a:rPr lang="en-GB" b="1" dirty="0"/>
              <a:t>104</a:t>
            </a:r>
            <a:r>
              <a:rPr lang="en-GB" dirty="0"/>
              <a:t>, 176402 (2010)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7800" y="102836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from Heavy-Fermion to Mixed-Valence Behaviour in Ce</a:t>
            </a:r>
            <a:r>
              <a:rPr lang="en-GB" sz="28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1-x</a:t>
            </a:r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GB" sz="28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en-GB" sz="2800" b="1" baseline="-25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Quantitative Comparison with the Anderson Impurity Model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74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241618" y="90488"/>
          <a:ext cx="3713162" cy="661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SPW 9.0 Graph" r:id="rId3" imgW="4676040" imgH="8326440" progId="SigmaPlotGraphicObject.8">
                  <p:embed/>
                </p:oleObj>
              </mc:Choice>
              <mc:Fallback>
                <p:oleObj name="SPW 9.0 Graph" r:id="rId3" imgW="4676040" imgH="832644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618" y="90488"/>
                        <a:ext cx="3713162" cy="661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48194" y="1114936"/>
            <a:ext cx="7887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chemeClr val="accent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R. Osborn, E.A. Goremychkin, I.L. </a:t>
            </a:r>
            <a:r>
              <a:rPr lang="en-GB" sz="2400" b="1" dirty="0" err="1" smtClean="0">
                <a:solidFill>
                  <a:schemeClr val="accent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Sashin</a:t>
            </a:r>
            <a:r>
              <a:rPr lang="en-GB" sz="2400" b="1" dirty="0" smtClean="0">
                <a:solidFill>
                  <a:schemeClr val="accent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A.P. </a:t>
            </a:r>
            <a:r>
              <a:rPr lang="en-GB" sz="2400" b="1" dirty="0" err="1" smtClean="0">
                <a:solidFill>
                  <a:schemeClr val="accent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Murani</a:t>
            </a:r>
            <a:r>
              <a:rPr lang="en-GB" sz="2400" b="1" dirty="0" smtClean="0">
                <a:solidFill>
                  <a:schemeClr val="accent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chemeClr val="accent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J. Appl. Phys., 85, 5344 (1999)</a:t>
            </a:r>
            <a:endParaRPr lang="ru-RU" sz="2400" b="1" dirty="0">
              <a:solidFill>
                <a:schemeClr val="accent5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52618" y="492922"/>
            <a:ext cx="119754" cy="154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46020" y="1443417"/>
            <a:ext cx="822960" cy="77724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19087" y="213236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97530" y="1158002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4780" y="2570634"/>
            <a:ext cx="808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/>
                </a:solidFill>
              </a:rPr>
              <a:t>Lutetium substitution leads to a substantial decrease in the intensity of the narrow </a:t>
            </a:r>
            <a:r>
              <a:rPr lang="en-GB" sz="2400" b="1" dirty="0" smtClean="0">
                <a:solidFill>
                  <a:schemeClr val="accent5"/>
                </a:solidFill>
              </a:rPr>
              <a:t>component (E1), </a:t>
            </a:r>
            <a:r>
              <a:rPr lang="en-GB" sz="2400" b="1" dirty="0">
                <a:solidFill>
                  <a:schemeClr val="accent5"/>
                </a:solidFill>
              </a:rPr>
              <a:t>with a negligible effect on the broad inelastic </a:t>
            </a:r>
            <a:r>
              <a:rPr lang="en-GB" sz="2400" b="1" dirty="0" smtClean="0">
                <a:solidFill>
                  <a:schemeClr val="accent5"/>
                </a:solidFill>
              </a:rPr>
              <a:t>peak (E2).</a:t>
            </a:r>
          </a:p>
          <a:p>
            <a:endParaRPr lang="ru-RU" sz="2400" b="1" dirty="0">
              <a:solidFill>
                <a:schemeClr val="accent5"/>
              </a:solidFill>
            </a:endParaRPr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The </a:t>
            </a:r>
            <a:r>
              <a:rPr lang="en-GB" sz="2400" b="1" i="1" dirty="0">
                <a:solidFill>
                  <a:srgbClr val="FF0000"/>
                </a:solidFill>
              </a:rPr>
              <a:t>narrow </a:t>
            </a:r>
            <a:r>
              <a:rPr lang="en-GB" sz="2400" b="1" i="1" dirty="0" smtClean="0">
                <a:solidFill>
                  <a:srgbClr val="FF0000"/>
                </a:solidFill>
              </a:rPr>
              <a:t>component (E1) </a:t>
            </a:r>
            <a:r>
              <a:rPr lang="en-GB" sz="2400" b="1" i="1" dirty="0">
                <a:solidFill>
                  <a:srgbClr val="FF0000"/>
                </a:solidFill>
              </a:rPr>
              <a:t>arises from coherent excitation processes within the hybridized 4 f band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en-GB" sz="2400" b="1" dirty="0">
              <a:solidFill>
                <a:schemeClr val="accent5"/>
              </a:solidFill>
            </a:endParaRPr>
          </a:p>
          <a:p>
            <a:r>
              <a:rPr lang="en-GB" sz="2400" b="1" dirty="0" smtClean="0">
                <a:solidFill>
                  <a:schemeClr val="accent5"/>
                </a:solidFill>
              </a:rPr>
              <a:t>Motivation to perform single crystal INS experiment on MAPS </a:t>
            </a:r>
            <a:endParaRPr lang="ru-RU" sz="2400" b="1" dirty="0">
              <a:solidFill>
                <a:schemeClr val="accent5"/>
              </a:solidFill>
            </a:endParaRPr>
          </a:p>
          <a:p>
            <a:endParaRPr lang="ru-RU" sz="2400" b="1" dirty="0" smtClean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88311" y="397902"/>
            <a:ext cx="7383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Dynamics in Intermediate Valence Compound YbAl</a:t>
            </a:r>
            <a:r>
              <a:rPr lang="en-US" sz="2400" b="1" baseline="-25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baseline="-25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76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7241863" y="1232996"/>
          <a:ext cx="3994674" cy="5247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SPW 9.0 Graph" r:id="rId3" imgW="5816160" imgH="7642440" progId="SigmaPlotGraphicObject.8">
                  <p:embed/>
                </p:oleObj>
              </mc:Choice>
              <mc:Fallback>
                <p:oleObj name="SPW 9.0 Graph" r:id="rId3" imgW="5816160" imgH="7642440" progId="SigmaPlotGraphicObjec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1863" y="1232996"/>
                        <a:ext cx="3994674" cy="5247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" y="79851"/>
            <a:ext cx="1205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YbAl</a:t>
            </a:r>
            <a:r>
              <a:rPr lang="en-GB" sz="3200" b="1" baseline="-25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~5g MAPS E</a:t>
            </a:r>
            <a:r>
              <a:rPr lang="en-GB" sz="3200" b="1" baseline="-25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GB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120meV</a:t>
            </a:r>
          </a:p>
          <a:p>
            <a:pPr marL="342900" lvl="0" indent="-342900" algn="ctr">
              <a:buAutoNum type="alphaUcPeriod"/>
            </a:pPr>
            <a:r>
              <a:rPr lang="en-GB" sz="2000" b="1" dirty="0" smtClean="0">
                <a:solidFill>
                  <a:schemeClr val="accent5"/>
                </a:solidFill>
              </a:rPr>
              <a:t>D</a:t>
            </a:r>
            <a:r>
              <a:rPr lang="en-GB" sz="2000" b="1" dirty="0">
                <a:solidFill>
                  <a:schemeClr val="accent5"/>
                </a:solidFill>
              </a:rPr>
              <a:t>. Christianson, V. R. </a:t>
            </a:r>
            <a:r>
              <a:rPr lang="en-GB" sz="2000" b="1" dirty="0" err="1">
                <a:solidFill>
                  <a:schemeClr val="accent5"/>
                </a:solidFill>
              </a:rPr>
              <a:t>Fanelli</a:t>
            </a:r>
            <a:r>
              <a:rPr lang="en-GB" sz="2000" b="1" dirty="0">
                <a:solidFill>
                  <a:schemeClr val="accent5"/>
                </a:solidFill>
              </a:rPr>
              <a:t>, J. M. Lawrence, E. A. Goremychkin, R. Osborn, E. D. Bauer, J. L. </a:t>
            </a:r>
            <a:r>
              <a:rPr lang="en-GB" sz="2000" b="1" dirty="0" err="1">
                <a:solidFill>
                  <a:schemeClr val="accent5"/>
                </a:solidFill>
              </a:rPr>
              <a:t>Sarrao</a:t>
            </a:r>
            <a:r>
              <a:rPr lang="en-GB" sz="2000" b="1" dirty="0">
                <a:solidFill>
                  <a:schemeClr val="accent5"/>
                </a:solidFill>
              </a:rPr>
              <a:t>,</a:t>
            </a:r>
            <a:r>
              <a:rPr lang="en-GB" dirty="0"/>
              <a:t> </a:t>
            </a:r>
            <a:endParaRPr lang="en-GB" dirty="0" smtClean="0"/>
          </a:p>
          <a:p>
            <a:pPr marL="342900" lvl="0" indent="-342900" algn="ctr">
              <a:buAutoNum type="alphaUcPeriod"/>
            </a:pPr>
            <a:r>
              <a:rPr lang="en-GB" sz="2000" b="1" dirty="0" smtClean="0">
                <a:solidFill>
                  <a:schemeClr val="accent5"/>
                </a:solidFill>
              </a:rPr>
              <a:t>J</a:t>
            </a:r>
            <a:r>
              <a:rPr lang="en-GB" sz="2000" b="1" dirty="0">
                <a:solidFill>
                  <a:schemeClr val="accent5"/>
                </a:solidFill>
              </a:rPr>
              <a:t>. D. Thompson, C. </a:t>
            </a:r>
            <a:r>
              <a:rPr lang="en-GB" sz="2000" b="1" dirty="0" smtClean="0">
                <a:solidFill>
                  <a:schemeClr val="accent5"/>
                </a:solidFill>
              </a:rPr>
              <a:t>D. Frost</a:t>
            </a:r>
            <a:r>
              <a:rPr lang="en-GB" sz="2000" b="1" dirty="0">
                <a:solidFill>
                  <a:schemeClr val="accent5"/>
                </a:solidFill>
              </a:rPr>
              <a:t>, and J. L. </a:t>
            </a:r>
            <a:r>
              <a:rPr lang="en-GB" sz="2000" b="1" dirty="0" err="1">
                <a:solidFill>
                  <a:schemeClr val="accent5"/>
                </a:solidFill>
              </a:rPr>
              <a:t>Zarestky</a:t>
            </a:r>
            <a:r>
              <a:rPr lang="en-GB" sz="2000" b="1" dirty="0">
                <a:solidFill>
                  <a:schemeClr val="accent5"/>
                </a:solidFill>
              </a:rPr>
              <a:t> </a:t>
            </a:r>
            <a:r>
              <a:rPr lang="en-GB" sz="2000" b="1" dirty="0" smtClean="0">
                <a:solidFill>
                  <a:schemeClr val="accent5"/>
                </a:solidFill>
              </a:rPr>
              <a:t>PHYSICAL </a:t>
            </a:r>
            <a:r>
              <a:rPr lang="en-GB" sz="2000" b="1" dirty="0">
                <a:solidFill>
                  <a:schemeClr val="accent5"/>
                </a:solidFill>
              </a:rPr>
              <a:t>REVIEW LETTERS  96, 117206 (2006</a:t>
            </a:r>
            <a:r>
              <a:rPr lang="en-GB" sz="2000" b="1" dirty="0" smtClean="0">
                <a:solidFill>
                  <a:schemeClr val="accent5"/>
                </a:solidFill>
              </a:rPr>
              <a:t>) 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10" name="Рисунок 9" descr="Figure 3: MSlice : Plot Sli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6" y="1733341"/>
            <a:ext cx="5119440" cy="483200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28174" y="3723838"/>
            <a:ext cx="6037650" cy="11430"/>
          </a:xfrm>
          <a:prstGeom prst="line">
            <a:avLst/>
          </a:prstGeom>
          <a:ln w="349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8174" y="4552285"/>
            <a:ext cx="6037650" cy="11430"/>
          </a:xfrm>
          <a:prstGeom prst="line">
            <a:avLst/>
          </a:prstGeom>
          <a:ln w="349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52876" y="1428153"/>
            <a:ext cx="89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 = 6K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65823" y="3563818"/>
            <a:ext cx="48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168204" y="2217881"/>
            <a:ext cx="50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69282" y="4379049"/>
            <a:ext cx="47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94400" y="4349345"/>
            <a:ext cx="47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05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406400"/>
            <a:ext cx="1141697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/>
                </a:solidFill>
              </a:rPr>
              <a:t>Almost all INS experiments on IV systems (powders) show single inelastic </a:t>
            </a:r>
          </a:p>
          <a:p>
            <a:r>
              <a:rPr lang="en-GB" sz="2800" b="1" dirty="0" smtClean="0">
                <a:solidFill>
                  <a:schemeClr val="accent5"/>
                </a:solidFill>
              </a:rPr>
              <a:t>    peak at about T</a:t>
            </a:r>
            <a:r>
              <a:rPr lang="en-GB" sz="2800" b="1" baseline="-25000" dirty="0" smtClean="0">
                <a:solidFill>
                  <a:schemeClr val="accent5"/>
                </a:solidFill>
              </a:rPr>
              <a:t>K</a:t>
            </a:r>
            <a:r>
              <a:rPr lang="en-GB" sz="2800" b="1" dirty="0" smtClean="0">
                <a:solidFill>
                  <a:schemeClr val="accent5"/>
                </a:solidFill>
              </a:rPr>
              <a:t> (</a:t>
            </a:r>
            <a:r>
              <a:rPr lang="el-GR" sz="2800" b="1" dirty="0">
                <a:solidFill>
                  <a:schemeClr val="accent5"/>
                </a:solidFill>
              </a:rPr>
              <a:t>ω</a:t>
            </a:r>
            <a:r>
              <a:rPr lang="ru-RU" sz="2800" b="1" baseline="-25000" dirty="0">
                <a:solidFill>
                  <a:schemeClr val="accent5"/>
                </a:solidFill>
              </a:rPr>
              <a:t>0</a:t>
            </a:r>
            <a:r>
              <a:rPr lang="en-GB" sz="2800" b="1" dirty="0" smtClean="0">
                <a:solidFill>
                  <a:schemeClr val="accent5"/>
                </a:solidFill>
              </a:rPr>
              <a:t>~55meV) at low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/>
                </a:solidFill>
              </a:rPr>
              <a:t>Fermi liquid relations work fine (link</a:t>
            </a:r>
            <a:r>
              <a:rPr lang="ru-RU" sz="2800" b="1" dirty="0" smtClean="0">
                <a:solidFill>
                  <a:schemeClr val="accent5"/>
                </a:solidFill>
              </a:rPr>
              <a:t> </a:t>
            </a:r>
            <a:r>
              <a:rPr lang="el-GR" sz="2800" b="1" dirty="0" smtClean="0">
                <a:solidFill>
                  <a:schemeClr val="accent5"/>
                </a:solidFill>
              </a:rPr>
              <a:t>γ</a:t>
            </a:r>
            <a:r>
              <a:rPr lang="ru-RU" sz="2800" b="1" dirty="0" smtClean="0">
                <a:solidFill>
                  <a:schemeClr val="accent5"/>
                </a:solidFill>
              </a:rPr>
              <a:t> </a:t>
            </a:r>
            <a:r>
              <a:rPr lang="ru-RU" sz="2800" b="1" dirty="0">
                <a:solidFill>
                  <a:schemeClr val="accent5"/>
                </a:solidFill>
              </a:rPr>
              <a:t>, </a:t>
            </a:r>
            <a:r>
              <a:rPr lang="el-GR" sz="2800" b="1" dirty="0">
                <a:solidFill>
                  <a:schemeClr val="accent5"/>
                </a:solidFill>
              </a:rPr>
              <a:t>χ</a:t>
            </a:r>
            <a:r>
              <a:rPr lang="ru-RU" sz="2800" b="1" dirty="0">
                <a:solidFill>
                  <a:schemeClr val="accent5"/>
                </a:solidFill>
              </a:rPr>
              <a:t>(0) , </a:t>
            </a:r>
            <a:r>
              <a:rPr lang="el-GR" sz="2800" b="1" dirty="0">
                <a:solidFill>
                  <a:srgbClr val="FF0000"/>
                </a:solidFill>
              </a:rPr>
              <a:t>ω</a:t>
            </a:r>
            <a:r>
              <a:rPr lang="ru-RU" sz="2800" b="1" baseline="-25000" dirty="0">
                <a:solidFill>
                  <a:srgbClr val="FF0000"/>
                </a:solidFill>
              </a:rPr>
              <a:t>0</a:t>
            </a:r>
            <a:r>
              <a:rPr lang="ru-RU" sz="2800" b="1" dirty="0">
                <a:solidFill>
                  <a:srgbClr val="FF0000"/>
                </a:solidFill>
              </a:rPr>
              <a:t>=</a:t>
            </a:r>
            <a:r>
              <a:rPr lang="en-GB" sz="2800" b="1" dirty="0">
                <a:solidFill>
                  <a:srgbClr val="FF0000"/>
                </a:solidFill>
              </a:rPr>
              <a:t>T</a:t>
            </a:r>
            <a:r>
              <a:rPr lang="en-GB" sz="2800" b="1" baseline="-25000" dirty="0">
                <a:solidFill>
                  <a:srgbClr val="FF0000"/>
                </a:solidFill>
              </a:rPr>
              <a:t>K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5"/>
                </a:solidFill>
              </a:rPr>
              <a:t>, </a:t>
            </a:r>
            <a:r>
              <a:rPr lang="en-US" sz="2800" b="1" dirty="0">
                <a:solidFill>
                  <a:schemeClr val="accent5"/>
                </a:solidFill>
              </a:rPr>
              <a:t>&lt;</a:t>
            </a:r>
            <a:r>
              <a:rPr lang="en-US" sz="2800" b="1" dirty="0" err="1">
                <a:solidFill>
                  <a:schemeClr val="accent5"/>
                </a:solidFill>
              </a:rPr>
              <a:t>n</a:t>
            </a:r>
            <a:r>
              <a:rPr lang="en-US" sz="2800" b="1" i="1" baseline="-25000" dirty="0" err="1">
                <a:solidFill>
                  <a:schemeClr val="accent5"/>
                </a:solidFill>
              </a:rPr>
              <a:t>f</a:t>
            </a:r>
            <a:r>
              <a:rPr lang="en-US" sz="2800" b="1" dirty="0" smtClean="0">
                <a:solidFill>
                  <a:schemeClr val="accent5"/>
                </a:solidFill>
              </a:rPr>
              <a:t>&gt;) </a:t>
            </a:r>
            <a:endParaRPr lang="en-GB" sz="2800" b="1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/>
                </a:solidFill>
              </a:rPr>
              <a:t>N</a:t>
            </a:r>
            <a:r>
              <a:rPr lang="en-GB" sz="2800" b="1" dirty="0" smtClean="0">
                <a:solidFill>
                  <a:schemeClr val="accent5"/>
                </a:solidFill>
              </a:rPr>
              <a:t>o other Q variation of intensity besides form-factor was observed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accent5"/>
                </a:solidFill>
              </a:rPr>
              <a:t>AIM explains INS data </a:t>
            </a:r>
          </a:p>
          <a:p>
            <a:pPr algn="ctr"/>
            <a:r>
              <a:rPr lang="en-GB" sz="3200" b="1" dirty="0">
                <a:solidFill>
                  <a:schemeClr val="accent5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these observations provide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evidences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endParaRPr lang="en-GB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single-ion character of the magnetic response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YbAl</a:t>
            </a:r>
            <a:r>
              <a:rPr lang="en-GB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other IV compounds?</a:t>
            </a:r>
          </a:p>
          <a:p>
            <a:pPr algn="ctr"/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CePd</a:t>
            </a:r>
            <a:r>
              <a:rPr lang="en-GB" sz="32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sz="3200" b="1" baseline="-25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001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1428</Words>
  <Application>Microsoft Office PowerPoint</Application>
  <PresentationFormat>Широкоэкранный</PresentationFormat>
  <Paragraphs>136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LiberationSans</vt:lpstr>
      <vt:lpstr>OpenSymbol</vt:lpstr>
      <vt:lpstr>Times</vt:lpstr>
      <vt:lpstr>Times New Roman</vt:lpstr>
      <vt:lpstr>Wingdings</vt:lpstr>
      <vt:lpstr>Тема Office</vt:lpstr>
      <vt:lpstr>SPW 9.0 Graph</vt:lpstr>
      <vt:lpstr>Уравнение</vt:lpstr>
      <vt:lpstr>Презентация PowerPoint</vt:lpstr>
      <vt:lpstr>Презентация PowerPoint</vt:lpstr>
      <vt:lpstr>Презентация PowerPoint</vt:lpstr>
      <vt:lpstr>Magnetic dynamics in Heavy Fermion Ce3Co4Sn13  and magnetically ordered YbCo2Si2 (weak s-f   interaction)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Band Excitations using High Energy Neutrons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Goremychkin</dc:creator>
  <cp:lastModifiedBy>Evgeny Goremychkin</cp:lastModifiedBy>
  <cp:revision>89</cp:revision>
  <dcterms:created xsi:type="dcterms:W3CDTF">2017-01-18T07:30:50Z</dcterms:created>
  <dcterms:modified xsi:type="dcterms:W3CDTF">2017-01-19T14:49:15Z</dcterms:modified>
</cp:coreProperties>
</file>