
<file path=[Content_Types].xml><?xml version="1.0" encoding="utf-8"?>
<Types xmlns="http://schemas.openxmlformats.org/package/2006/content-types">
  <Default Extension="emf" ContentType="image/x-emf"/>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370" r:id="rId2"/>
    <p:sldId id="713" r:id="rId3"/>
    <p:sldId id="714" r:id="rId4"/>
    <p:sldId id="715" r:id="rId5"/>
    <p:sldId id="716" r:id="rId6"/>
    <p:sldId id="706" r:id="rId7"/>
    <p:sldId id="718" r:id="rId8"/>
    <p:sldId id="707" r:id="rId9"/>
    <p:sldId id="698" r:id="rId10"/>
    <p:sldId id="719" r:id="rId11"/>
    <p:sldId id="720" r:id="rId12"/>
    <p:sldId id="703" r:id="rId13"/>
    <p:sldId id="494" r:id="rId1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zhak" initials="I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70066"/>
    <a:srgbClr val="000066"/>
    <a:srgbClr val="000000"/>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19" autoAdjust="0"/>
    <p:restoredTop sz="91343" autoAdjust="0"/>
  </p:normalViewPr>
  <p:slideViewPr>
    <p:cSldViewPr>
      <p:cViewPr>
        <p:scale>
          <a:sx n="120" d="100"/>
          <a:sy n="120" d="100"/>
        </p:scale>
        <p:origin x="65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1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9/8/20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08/09/2020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390724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334978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600">
                <a:solidFill>
                  <a:schemeClr val="tx1"/>
                </a:solidFill>
                <a:latin typeface="Arial" charset="0"/>
                <a:ea typeface="Arial" charset="0"/>
                <a:cs typeface="Arial" charset="0"/>
              </a:defRPr>
            </a:lvl4pPr>
            <a:lvl5pPr marL="2057400" indent="-228600">
              <a:defRPr sz="1600">
                <a:solidFill>
                  <a:schemeClr val="tx1"/>
                </a:solidFill>
                <a:latin typeface="Arial" charset="0"/>
                <a:ea typeface="Arial" charset="0"/>
                <a:cs typeface="Arial" charset="0"/>
              </a:defRPr>
            </a:lvl5pPr>
            <a:lvl6pPr marL="25146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6pPr>
            <a:lvl7pPr marL="29718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7pPr>
            <a:lvl8pPr marL="34290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8pPr>
            <a:lvl9pPr marL="38862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9pPr>
          </a:lstStyle>
          <a:p>
            <a:fld id="{B9D2F29B-A39A-954A-9216-BC27B1EF4E6A}" type="slidenum">
              <a:rPr lang="en-US" sz="1200"/>
              <a:pPr/>
              <a:t>13</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cs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265550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3981440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122289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7</a:t>
            </a:fld>
            <a:endParaRPr lang="fr-FR"/>
          </a:p>
        </p:txBody>
      </p:sp>
    </p:spTree>
    <p:extLst>
      <p:ext uri="{BB962C8B-B14F-4D97-AF65-F5344CB8AC3E}">
        <p14:creationId xmlns:p14="http://schemas.microsoft.com/office/powerpoint/2010/main" val="344304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8</a:t>
            </a:fld>
            <a:endParaRPr lang="fr-FR"/>
          </a:p>
        </p:txBody>
      </p:sp>
    </p:spTree>
    <p:extLst>
      <p:ext uri="{BB962C8B-B14F-4D97-AF65-F5344CB8AC3E}">
        <p14:creationId xmlns:p14="http://schemas.microsoft.com/office/powerpoint/2010/main" val="801200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9</a:t>
            </a:fld>
            <a:endParaRPr lang="fr-FR"/>
          </a:p>
        </p:txBody>
      </p:sp>
    </p:spTree>
    <p:extLst>
      <p:ext uri="{BB962C8B-B14F-4D97-AF65-F5344CB8AC3E}">
        <p14:creationId xmlns:p14="http://schemas.microsoft.com/office/powerpoint/2010/main" val="39389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10</a:t>
            </a:fld>
            <a:endParaRPr lang="fr-FR"/>
          </a:p>
        </p:txBody>
      </p:sp>
    </p:spTree>
    <p:extLst>
      <p:ext uri="{BB962C8B-B14F-4D97-AF65-F5344CB8AC3E}">
        <p14:creationId xmlns:p14="http://schemas.microsoft.com/office/powerpoint/2010/main" val="165948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dirty="0"/>
              <a:t>LBNF: Long Baseline Neutrino Facility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11</a:t>
            </a:fld>
            <a:endParaRPr lang="fr-FR"/>
          </a:p>
        </p:txBody>
      </p:sp>
    </p:spTree>
    <p:extLst>
      <p:ext uri="{BB962C8B-B14F-4D97-AF65-F5344CB8AC3E}">
        <p14:creationId xmlns:p14="http://schemas.microsoft.com/office/powerpoint/2010/main" val="38516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128 SC JINR, September 17, 2020</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128 SC JINR, September 17, 2020</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2">
            <a:alphaModFix amt="34000"/>
            <a:extLst>
              <a:ext uri="{28A0092B-C50C-407E-A947-70E740481C1C}">
                <a14:useLocalDpi xmlns:a14="http://schemas.microsoft.com/office/drawing/2010/main" val="0"/>
              </a:ext>
            </a:extLst>
          </a:blip>
          <a:srcRect t="50230" r="71199"/>
          <a:stretch/>
        </p:blipFill>
        <p:spPr>
          <a:xfrm>
            <a:off x="0" y="0"/>
            <a:ext cx="9143999" cy="6858000"/>
          </a:xfrm>
          <a:prstGeom prst="rect">
            <a:avLst/>
          </a:prstGeom>
        </p:spPr>
      </p:pic>
      <p:sp>
        <p:nvSpPr>
          <p:cNvPr id="3" name="Subtitle 2"/>
          <p:cNvSpPr>
            <a:spLocks noGrp="1"/>
          </p:cNvSpPr>
          <p:nvPr>
            <p:ph type="subTitle" idx="1"/>
          </p:nvPr>
        </p:nvSpPr>
        <p:spPr>
          <a:xfrm>
            <a:off x="791579" y="4869160"/>
            <a:ext cx="7560840" cy="648072"/>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
        <p:nvSpPr>
          <p:cNvPr id="8" name="TextBox 7"/>
          <p:cNvSpPr txBox="1"/>
          <p:nvPr/>
        </p:nvSpPr>
        <p:spPr>
          <a:xfrm>
            <a:off x="3131840" y="3289136"/>
            <a:ext cx="2916183" cy="369332"/>
          </a:xfrm>
          <a:prstGeom prst="rect">
            <a:avLst/>
          </a:prstGeom>
          <a:noFill/>
        </p:spPr>
        <p:txBody>
          <a:bodyPr wrap="none" rtlCol="0">
            <a:spAutoFit/>
          </a:bodyPr>
          <a:lstStyle/>
          <a:p>
            <a:r>
              <a:rPr lang="en-US" dirty="0"/>
              <a:t>JINR, September 17, 2020</a:t>
            </a:r>
          </a:p>
        </p:txBody>
      </p:sp>
      <p:sp>
        <p:nvSpPr>
          <p:cNvPr id="9" name="AutoShape 18"/>
          <p:cNvSpPr>
            <a:spLocks noChangeArrowheads="1"/>
          </p:cNvSpPr>
          <p:nvPr/>
        </p:nvSpPr>
        <p:spPr bwMode="auto">
          <a:xfrm>
            <a:off x="611560" y="404664"/>
            <a:ext cx="7920880" cy="204311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4000" dirty="0">
                <a:solidFill>
                  <a:srgbClr val="FFFF00"/>
                </a:solidFill>
              </a:rPr>
              <a:t>PAC  on Particle Physics</a:t>
            </a:r>
          </a:p>
          <a:p>
            <a:pPr algn="ctr"/>
            <a:r>
              <a:rPr lang="en-US" sz="4000" dirty="0">
                <a:solidFill>
                  <a:srgbClr val="FFFF00"/>
                </a:solidFill>
              </a:rPr>
              <a:t>53</a:t>
            </a:r>
            <a:r>
              <a:rPr lang="en-US" sz="4000" baseline="30000" dirty="0">
                <a:solidFill>
                  <a:srgbClr val="FFFF00"/>
                </a:solidFill>
              </a:rPr>
              <a:t>rd</a:t>
            </a:r>
            <a:r>
              <a:rPr lang="en-US" sz="4000" dirty="0">
                <a:solidFill>
                  <a:srgbClr val="FFFF00"/>
                </a:solidFill>
              </a:rPr>
              <a:t> Meeting: </a:t>
            </a:r>
          </a:p>
          <a:p>
            <a:pPr algn="ctr"/>
            <a:r>
              <a:rPr lang="en-US" sz="4000" dirty="0">
                <a:solidFill>
                  <a:srgbClr val="FFFF00"/>
                </a:solidFill>
              </a:rPr>
              <a:t>Report to Scientific Council</a:t>
            </a:r>
            <a:endParaRPr lang="fr-FR" sz="4000" dirty="0">
              <a:solidFill>
                <a:srgbClr val="FFFF00"/>
              </a:solidFill>
            </a:endParaRPr>
          </a:p>
        </p:txBody>
      </p:sp>
    </p:spTree>
    <p:extLst>
      <p:ext uri="{BB962C8B-B14F-4D97-AF65-F5344CB8AC3E}">
        <p14:creationId xmlns:p14="http://schemas.microsoft.com/office/powerpoint/2010/main" val="201143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268760"/>
            <a:ext cx="8856984" cy="4699748"/>
          </a:xfrm>
          <a:prstGeom prst="rect">
            <a:avLst/>
          </a:prstGeom>
          <a:noFill/>
        </p:spPr>
        <p:txBody>
          <a:bodyPr wrap="square" rtlCol="0">
            <a:spAutoFit/>
          </a:bodyPr>
          <a:lstStyle/>
          <a:p>
            <a:pPr marL="0" indent="0">
              <a:buNone/>
            </a:pPr>
            <a:endParaRPr lang="en-US" sz="1600" dirty="0">
              <a:latin typeface="Arial" panose="020B0604020202020204" pitchFamily="34" charset="0"/>
              <a:cs typeface="Arial" panose="020B0604020202020204" pitchFamily="34" charset="0"/>
            </a:endParaRPr>
          </a:p>
          <a:p>
            <a:pPr>
              <a:spcBef>
                <a:spcPts val="0"/>
              </a:spcBef>
              <a:spcAft>
                <a:spcPts val="600"/>
              </a:spcAft>
              <a:buFont typeface="Wingdings" charset="2"/>
              <a:buChar char="q"/>
            </a:pPr>
            <a:r>
              <a:rPr lang="en-US" sz="1600" b="1" dirty="0" err="1">
                <a:latin typeface="Arial" panose="020B0604020202020204" pitchFamily="34" charset="0"/>
                <a:cs typeface="Arial" panose="020B0604020202020204" pitchFamily="34" charset="0"/>
              </a:rPr>
              <a:t>Daya</a:t>
            </a:r>
            <a:r>
              <a:rPr lang="en-US" sz="1600" b="1" dirty="0">
                <a:latin typeface="Arial" panose="020B0604020202020204" pitchFamily="34" charset="0"/>
                <a:cs typeface="Arial" panose="020B0604020202020204" pitchFamily="34" charset="0"/>
              </a:rPr>
              <a:t> Bay and JUNO – D. </a:t>
            </a:r>
            <a:r>
              <a:rPr lang="en-US" sz="1600" b="1" dirty="0" err="1">
                <a:latin typeface="Arial" panose="020B0604020202020204" pitchFamily="34" charset="0"/>
                <a:cs typeface="Arial" panose="020B0604020202020204" pitchFamily="34" charset="0"/>
              </a:rPr>
              <a:t>Naumov</a:t>
            </a:r>
            <a:endParaRPr lang="en-US" sz="1600" b="1" dirty="0">
              <a:latin typeface="Arial" panose="020B0604020202020204" pitchFamily="34" charset="0"/>
              <a:cs typeface="Arial" panose="020B0604020202020204" pitchFamily="34" charset="0"/>
            </a:endParaRPr>
          </a:p>
          <a:p>
            <a:pPr>
              <a:spcAft>
                <a:spcPts val="0"/>
              </a:spcAft>
              <a:buSzPct val="150000"/>
            </a:pPr>
            <a:r>
              <a:rPr lang="en-US" sz="1600" dirty="0">
                <a:latin typeface="Arial" panose="020B0604020202020204" pitchFamily="34" charset="0"/>
                <a:cs typeface="Arial" panose="020B0604020202020204" pitchFamily="34" charset="0"/>
              </a:rPr>
              <a:t>JUNO is aimed primarily at determining the hierarchy of neutrino masses with high sensitivity and at measuring lepton mixing parameters with sub-percent precision level. </a:t>
            </a:r>
          </a:p>
          <a:p>
            <a:pPr>
              <a:spcAft>
                <a:spcPts val="0"/>
              </a:spcAft>
              <a:buSzPct val="150000"/>
            </a:pPr>
            <a:r>
              <a:rPr lang="en-US" sz="1600" dirty="0">
                <a:latin typeface="Arial" panose="020B0604020202020204" pitchFamily="34" charset="0"/>
                <a:cs typeface="Arial" panose="020B0604020202020204" pitchFamily="34" charset="0"/>
              </a:rPr>
              <a:t>The contributions of the JINR group to both experiments made in many important systems of the detectors are acknowledged and imprinted in the structure of the collaboration management. </a:t>
            </a:r>
          </a:p>
          <a:p>
            <a:pPr>
              <a:spcAft>
                <a:spcPts val="0"/>
              </a:spcAft>
              <a:buSzPct val="150000"/>
            </a:pPr>
            <a:r>
              <a:rPr lang="en-US" sz="1600" dirty="0">
                <a:latin typeface="Arial" panose="020B0604020202020204" pitchFamily="34" charset="0"/>
                <a:cs typeface="Arial" panose="020B0604020202020204" pitchFamily="34" charset="0"/>
              </a:rPr>
              <a:t>The JINR team will continue the oscillation analysis and searches for sterile neutrinos in the </a:t>
            </a:r>
            <a:r>
              <a:rPr lang="en-US" sz="1600" dirty="0" err="1">
                <a:latin typeface="Arial" panose="020B0604020202020204" pitchFamily="34" charset="0"/>
                <a:cs typeface="Arial" panose="020B0604020202020204" pitchFamily="34" charset="0"/>
              </a:rPr>
              <a:t>Daya</a:t>
            </a:r>
            <a:r>
              <a:rPr lang="en-US" sz="1600" dirty="0">
                <a:latin typeface="Arial" panose="020B0604020202020204" pitchFamily="34" charset="0"/>
                <a:cs typeface="Arial" panose="020B0604020202020204" pitchFamily="34" charset="0"/>
              </a:rPr>
              <a:t> Bay experiment and will contribute to the development, construction and commissioning of various parts of the JUNO project. The JINR data </a:t>
            </a:r>
            <a:r>
              <a:rPr lang="en-US" sz="1600" dirty="0" err="1">
                <a:latin typeface="Arial" panose="020B0604020202020204" pitchFamily="34" charset="0"/>
                <a:cs typeface="Arial" panose="020B0604020202020204" pitchFamily="34" charset="0"/>
              </a:rPr>
              <a:t>centre</a:t>
            </a:r>
            <a:r>
              <a:rPr lang="en-US" sz="1600" dirty="0">
                <a:latin typeface="Arial" panose="020B0604020202020204" pitchFamily="34" charset="0"/>
                <a:cs typeface="Arial" panose="020B0604020202020204" pitchFamily="34" charset="0"/>
              </a:rPr>
              <a:t> is expected to be one of three European </a:t>
            </a:r>
            <a:r>
              <a:rPr lang="en-US" sz="1600" dirty="0" err="1">
                <a:latin typeface="Arial" panose="020B0604020202020204" pitchFamily="34" charset="0"/>
                <a:cs typeface="Arial" panose="020B0604020202020204" pitchFamily="34" charset="0"/>
              </a:rPr>
              <a:t>centres</a:t>
            </a:r>
            <a:r>
              <a:rPr lang="en-US" sz="1600" dirty="0">
                <a:latin typeface="Arial" panose="020B0604020202020204" pitchFamily="34" charset="0"/>
                <a:cs typeface="Arial" panose="020B0604020202020204" pitchFamily="34" charset="0"/>
              </a:rPr>
              <a:t> managing JUNO data. </a:t>
            </a:r>
            <a:endParaRPr lang="en-IL" sz="1600" dirty="0">
              <a:latin typeface="Arial" panose="020B0604020202020204" pitchFamily="34" charset="0"/>
              <a:cs typeface="Arial" panose="020B0604020202020204" pitchFamily="34" charset="0"/>
            </a:endParaRPr>
          </a:p>
          <a:p>
            <a:pPr marL="0" indent="0">
              <a:spcAft>
                <a:spcPts val="0"/>
              </a:spcAft>
              <a:buSzPct val="150000"/>
              <a:buNone/>
            </a:pPr>
            <a:endParaRPr lang="en-US" sz="1600" dirty="0">
              <a:latin typeface="Arial" panose="020B0604020202020204" pitchFamily="34" charset="0"/>
              <a:cs typeface="Arial" panose="020B0604020202020204" pitchFamily="34" charset="0"/>
            </a:endParaRPr>
          </a:p>
          <a:p>
            <a:pPr marL="0" indent="0">
              <a:buSzPct val="15000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The PAC notes the high quality of the work performed by the JINR group and recommends continuation of the JUNO project with first priority until the end of 2023. </a:t>
            </a:r>
          </a:p>
          <a:p>
            <a:r>
              <a:rPr lang="en-IL" sz="1600" dirty="0">
                <a:latin typeface="Arial" panose="020B0604020202020204" pitchFamily="34" charset="0"/>
                <a:cs typeface="Arial" panose="020B0604020202020204" pitchFamily="34" charset="0"/>
              </a:rPr>
              <a:t>The PAC encourages the group </a:t>
            </a:r>
            <a:r>
              <a:rPr lang="en-US" sz="1600" dirty="0">
                <a:latin typeface="Arial" panose="020B0604020202020204" pitchFamily="34" charset="0"/>
                <a:cs typeface="Arial" panose="020B0604020202020204" pitchFamily="34" charset="0"/>
              </a:rPr>
              <a:t>to ensure</a:t>
            </a:r>
            <a:r>
              <a:rPr lang="en-IL" sz="1600" dirty="0">
                <a:latin typeface="Arial" panose="020B0604020202020204" pitchFamily="34" charset="0"/>
                <a:cs typeface="Arial" panose="020B0604020202020204" pitchFamily="34" charset="0"/>
              </a:rPr>
              <a:t> that the present personnel overlap with the DUNE project will not lead to future potential conflicts between the two international collaborations.</a:t>
            </a:r>
            <a:r>
              <a:rPr lang="en-US" sz="1600" dirty="0">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84064A7F-F097-6F48-A308-E18DAAFF3A32}"/>
              </a:ext>
            </a:extLst>
          </p:cNvPr>
          <p:cNvSpPr>
            <a:spLocks noGrp="1"/>
          </p:cNvSpPr>
          <p:nvPr>
            <p:ph type="dt" sz="half" idx="10"/>
          </p:nvPr>
        </p:nvSpPr>
        <p:spPr/>
        <p:txBody>
          <a:bodyPr/>
          <a:lstStyle/>
          <a:p>
            <a:pPr>
              <a:defRPr/>
            </a:pPr>
            <a:r>
              <a:rPr lang="en-US"/>
              <a:t>Itzhak Tserruya</a:t>
            </a:r>
            <a:endParaRPr lang="fr-FR" dirty="0"/>
          </a:p>
        </p:txBody>
      </p:sp>
      <p:sp>
        <p:nvSpPr>
          <p:cNvPr id="3" name="Footer Placeholder 2">
            <a:extLst>
              <a:ext uri="{FF2B5EF4-FFF2-40B4-BE49-F238E27FC236}">
                <a16:creationId xmlns:a16="http://schemas.microsoft.com/office/drawing/2014/main" id="{E54D9F33-1892-1D47-B63E-962184BEEFD3}"/>
              </a:ext>
            </a:extLst>
          </p:cNvPr>
          <p:cNvSpPr>
            <a:spLocks noGrp="1"/>
          </p:cNvSpPr>
          <p:nvPr>
            <p:ph type="ftr" sz="quarter" idx="11"/>
          </p:nvPr>
        </p:nvSpPr>
        <p:spPr/>
        <p:txBody>
          <a:bodyPr/>
          <a:lstStyle/>
          <a:p>
            <a:pPr>
              <a:defRPr/>
            </a:pPr>
            <a:r>
              <a:rPr lang="en-US"/>
              <a:t>128 SC JINR, September 17, 2020</a:t>
            </a:r>
            <a:endParaRPr lang="fr-FR"/>
          </a:p>
        </p:txBody>
      </p:sp>
      <p:sp>
        <p:nvSpPr>
          <p:cNvPr id="4" name="Slide Number Placeholder 3">
            <a:extLst>
              <a:ext uri="{FF2B5EF4-FFF2-40B4-BE49-F238E27FC236}">
                <a16:creationId xmlns:a16="http://schemas.microsoft.com/office/drawing/2014/main" id="{DFB83BF7-78A5-AD46-9D88-3A1C47A39CF2}"/>
              </a:ext>
            </a:extLst>
          </p:cNvPr>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Tree>
    <p:extLst>
      <p:ext uri="{BB962C8B-B14F-4D97-AF65-F5344CB8AC3E}">
        <p14:creationId xmlns:p14="http://schemas.microsoft.com/office/powerpoint/2010/main" val="163635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133359"/>
            <a:ext cx="8856984" cy="5586145"/>
          </a:xfrm>
          <a:prstGeom prst="rect">
            <a:avLst/>
          </a:prstGeom>
          <a:noFill/>
        </p:spPr>
        <p:txBody>
          <a:bodyPr wrap="square" rtlCol="0">
            <a:spAutoFit/>
          </a:bodyPr>
          <a:lstStyle/>
          <a:p>
            <a:pPr>
              <a:spcBef>
                <a:spcPts val="0"/>
              </a:spcBef>
              <a:spcAft>
                <a:spcPts val="600"/>
              </a:spcAft>
              <a:buFont typeface="Wingdings" pitchFamily="2" charset="2"/>
              <a:buChar char="q"/>
            </a:pPr>
            <a:r>
              <a:rPr lang="en-US" sz="1600" b="1" dirty="0" err="1">
                <a:latin typeface="Arial" panose="020B0604020202020204" pitchFamily="34" charset="0"/>
                <a:cs typeface="Arial" panose="020B0604020202020204" pitchFamily="34" charset="0"/>
              </a:rPr>
              <a:t>NOvA</a:t>
            </a:r>
            <a:r>
              <a:rPr lang="en-US" sz="1600" b="1" dirty="0">
                <a:latin typeface="Arial" panose="020B0604020202020204" pitchFamily="34" charset="0"/>
                <a:cs typeface="Arial" panose="020B0604020202020204" pitchFamily="34" charset="0"/>
              </a:rPr>
              <a:t> / DUNE - A. </a:t>
            </a:r>
            <a:r>
              <a:rPr lang="en-US" sz="1600" b="1" dirty="0" err="1">
                <a:latin typeface="Arial" panose="020B0604020202020204" pitchFamily="34" charset="0"/>
                <a:cs typeface="Arial" panose="020B0604020202020204" pitchFamily="34" charset="0"/>
              </a:rPr>
              <a:t>Olshevskiy</a:t>
            </a:r>
            <a:endParaRPr lang="en-US" sz="1600"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Since 2014 the JINR group has made significant hardware contributions to the </a:t>
            </a:r>
            <a:r>
              <a:rPr lang="en-US" sz="1600" dirty="0" err="1">
                <a:latin typeface="Arial" panose="020B0604020202020204" pitchFamily="34" charset="0"/>
                <a:cs typeface="Arial" panose="020B0604020202020204" pitchFamily="34" charset="0"/>
              </a:rPr>
              <a:t>NovA</a:t>
            </a:r>
            <a:r>
              <a:rPr lang="en-US" sz="1600" dirty="0">
                <a:latin typeface="Arial" panose="020B0604020202020204" pitchFamily="34" charset="0"/>
                <a:cs typeface="Arial" panose="020B0604020202020204" pitchFamily="34" charset="0"/>
              </a:rPr>
              <a:t> experiment. The team members are also well involved in the ongoing neutrino oscillation analyses and in the studies of supernova and atmospheric neutrinos, as well as in monopole searches. JINR personnel also serve in various leading roles, as Detector Simulation convener, Offline and DAQ Software Release Managers, DAQ, DDT and ROC experts. </a:t>
            </a:r>
            <a:endParaRPr lang="en-IL"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The JINR group also presented its plans for the future LBNF/DUNE neutrino project at Fermilab/SURF, with a gradual increase of their participation expected to start after completion of </a:t>
            </a:r>
            <a:r>
              <a:rPr lang="en-US" sz="1600" dirty="0" err="1">
                <a:latin typeface="Arial" panose="020B0604020202020204" pitchFamily="34" charset="0"/>
                <a:cs typeface="Arial" panose="020B0604020202020204" pitchFamily="34" charset="0"/>
              </a:rPr>
              <a:t>NOvA</a:t>
            </a:r>
            <a:r>
              <a:rPr lang="en-US" sz="1600" dirty="0">
                <a:latin typeface="Arial" panose="020B0604020202020204" pitchFamily="34" charset="0"/>
                <a:cs typeface="Arial" panose="020B0604020202020204" pitchFamily="34" charset="0"/>
              </a:rPr>
              <a:t>. Their first commitments are for the light collection system in the liquid argon TPC for the Near Detector, the preparation of computer resources at JINR and the development of data analysis tools. </a:t>
            </a:r>
          </a:p>
          <a:p>
            <a:pPr marL="0" indent="0">
              <a:buSzPct val="15000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r>
              <a:rPr lang="en-US" sz="1600" dirty="0">
                <a:latin typeface="Arial" panose="020B0604020202020204" pitchFamily="34" charset="0"/>
                <a:cs typeface="Arial" panose="020B0604020202020204" pitchFamily="34" charset="0"/>
              </a:rPr>
              <a:t> </a:t>
            </a:r>
          </a:p>
          <a:p>
            <a:pPr algn="just">
              <a:spcAft>
                <a:spcPts val="0"/>
              </a:spcAft>
              <a:buSzPct val="150000"/>
            </a:pPr>
            <a:r>
              <a:rPr lang="en-US" sz="1600" dirty="0">
                <a:latin typeface="Arial" panose="020B0604020202020204" pitchFamily="34" charset="0"/>
                <a:cs typeface="Arial" panose="020B0604020202020204" pitchFamily="34" charset="0"/>
              </a:rPr>
              <a:t>Taking into account the visible role of the JINR group in the </a:t>
            </a:r>
            <a:r>
              <a:rPr lang="en-US" sz="1600" dirty="0" err="1">
                <a:latin typeface="Arial" panose="020B0604020202020204" pitchFamily="34" charset="0"/>
                <a:cs typeface="Arial" panose="020B0604020202020204" pitchFamily="34" charset="0"/>
              </a:rPr>
              <a:t>NOvA</a:t>
            </a:r>
            <a:r>
              <a:rPr lang="en-US" sz="1600" dirty="0">
                <a:latin typeface="Arial" panose="020B0604020202020204" pitchFamily="34" charset="0"/>
                <a:cs typeface="Arial" panose="020B0604020202020204" pitchFamily="34" charset="0"/>
              </a:rPr>
              <a:t> experiment and its solid plans for further advances in forefront neutrino physics research with the DUNE experiment, the PAC recommends continuation of </a:t>
            </a:r>
            <a:r>
              <a:rPr lang="en-US" sz="1600" dirty="0" err="1">
                <a:latin typeface="Arial" panose="020B0604020202020204" pitchFamily="34" charset="0"/>
                <a:cs typeface="Arial" panose="020B0604020202020204" pitchFamily="34" charset="0"/>
              </a:rPr>
              <a:t>NOvA</a:t>
            </a:r>
            <a:r>
              <a:rPr lang="en-US" sz="1600" dirty="0">
                <a:latin typeface="Arial" panose="020B0604020202020204" pitchFamily="34" charset="0"/>
                <a:cs typeface="Arial" panose="020B0604020202020204" pitchFamily="34" charset="0"/>
              </a:rPr>
              <a:t> and approval of DUNE, both until 2023 with first priority. </a:t>
            </a:r>
          </a:p>
          <a:p>
            <a:pPr algn="just">
              <a:spcAft>
                <a:spcPts val="0"/>
              </a:spcAft>
              <a:buSzPct val="150000"/>
            </a:pPr>
            <a:r>
              <a:rPr lang="en-US" sz="1600" dirty="0">
                <a:latin typeface="Arial" panose="020B0604020202020204" pitchFamily="34" charset="0"/>
                <a:cs typeface="Arial" panose="020B0604020202020204" pitchFamily="34" charset="0"/>
              </a:rPr>
              <a:t>The PAC encourages the JINR Directorate to provide the necessary resources to the DUNE project in order to guarantee visible participation of the group. In the same line, one could envision JINR’s possible contribution to the LBNF facility, in line with what is done by other major international laboratories. In this context, the JINR group should play the role of bridgehead for the future joining of more groups associated with JINR.  </a:t>
            </a:r>
          </a:p>
        </p:txBody>
      </p:sp>
      <p:sp>
        <p:nvSpPr>
          <p:cNvPr id="4" name="Slide Number Placeholder 3">
            <a:extLst>
              <a:ext uri="{FF2B5EF4-FFF2-40B4-BE49-F238E27FC236}">
                <a16:creationId xmlns:a16="http://schemas.microsoft.com/office/drawing/2014/main" id="{DFB83BF7-78A5-AD46-9D88-3A1C47A39CF2}"/>
              </a:ext>
            </a:extLst>
          </p:cNvPr>
          <p:cNvSpPr>
            <a:spLocks noGrp="1"/>
          </p:cNvSpPr>
          <p:nvPr>
            <p:ph type="sldNum" sz="quarter" idx="12"/>
          </p:nvPr>
        </p:nvSpPr>
        <p:spPr/>
        <p:txBody>
          <a:bodyPr/>
          <a:lstStyle/>
          <a:p>
            <a:pPr>
              <a:defRPr/>
            </a:pPr>
            <a:fld id="{16AAA047-8AEF-4C69-86C3-C9A280890182}" type="slidenum">
              <a:rPr lang="fr-FR" smtClean="0"/>
              <a:pPr>
                <a:defRPr/>
              </a:pPr>
              <a:t>11</a:t>
            </a:fld>
            <a:endParaRPr lang="fr-FR"/>
          </a:p>
        </p:txBody>
      </p:sp>
    </p:spTree>
    <p:extLst>
      <p:ext uri="{BB962C8B-B14F-4D97-AF65-F5344CB8AC3E}">
        <p14:creationId xmlns:p14="http://schemas.microsoft.com/office/powerpoint/2010/main" val="57159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349683"/>
            <a:ext cx="8784976" cy="51077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000" dirty="0">
                <a:solidFill>
                  <a:srgbClr val="FFFF00"/>
                </a:solidFill>
              </a:rPr>
              <a:t>Next PAC-PP  Meeting – January 18-19, 2021</a:t>
            </a:r>
          </a:p>
        </p:txBody>
      </p:sp>
      <p:sp>
        <p:nvSpPr>
          <p:cNvPr id="10" name="Rectangle 9"/>
          <p:cNvSpPr/>
          <p:nvPr/>
        </p:nvSpPr>
        <p:spPr>
          <a:xfrm>
            <a:off x="0" y="1481640"/>
            <a:ext cx="9036496" cy="4616648"/>
          </a:xfrm>
          <a:prstGeom prst="rect">
            <a:avLst/>
          </a:prstGeom>
        </p:spPr>
        <p:txBody>
          <a:bodyPr wrap="square">
            <a:spAutoFit/>
          </a:bodyPr>
          <a:lstStyle/>
          <a:p>
            <a:pPr marL="285750" indent="-285750">
              <a:spcBef>
                <a:spcPts val="600"/>
              </a:spcBef>
              <a:spcAft>
                <a:spcPts val="600"/>
              </a:spcAft>
              <a:buFont typeface="Arial"/>
              <a:buChar char="•"/>
            </a:pPr>
            <a:r>
              <a:rPr lang="en-US" dirty="0">
                <a:latin typeface="Arial"/>
                <a:cs typeface="Arial"/>
              </a:rPr>
              <a:t>The next meeting of the PAC-PP will be held </a:t>
            </a:r>
            <a:r>
              <a:rPr lang="en-US" b="1" i="1" u="sng" dirty="0">
                <a:latin typeface="Arial"/>
                <a:cs typeface="Arial"/>
              </a:rPr>
              <a:t>on 18-19 January, 2021</a:t>
            </a:r>
          </a:p>
          <a:p>
            <a:pPr marL="285750" indent="-285750">
              <a:spcBef>
                <a:spcPts val="600"/>
              </a:spcBef>
              <a:spcAft>
                <a:spcPts val="600"/>
              </a:spcAft>
              <a:buFont typeface="Arial"/>
              <a:buChar char="•"/>
            </a:pPr>
            <a:r>
              <a:rPr lang="en-US" dirty="0">
                <a:latin typeface="Arial"/>
                <a:cs typeface="Arial"/>
              </a:rPr>
              <a:t>The following items are proposed to be included in the agenda of the next meeting:</a:t>
            </a:r>
            <a:endParaRPr lang="en-US" dirty="0"/>
          </a:p>
          <a:p>
            <a:pPr marL="742950" lvl="1" indent="-285750">
              <a:spcAft>
                <a:spcPts val="600"/>
              </a:spcAft>
              <a:buFont typeface="Wingdings" charset="2"/>
              <a:buChar char="²"/>
            </a:pPr>
            <a:r>
              <a:rPr lang="en-US" dirty="0">
                <a:latin typeface="Arial"/>
                <a:cs typeface="Arial"/>
              </a:rPr>
              <a:t>Follow-up on the to-do-list from this PAC meeting </a:t>
            </a:r>
            <a:endParaRPr lang="en-US" b="1" i="1" dirty="0">
              <a:latin typeface="Arial"/>
              <a:cs typeface="Arial"/>
            </a:endParaRPr>
          </a:p>
          <a:p>
            <a:pPr marL="742950" lvl="1" indent="-285750">
              <a:spcAft>
                <a:spcPts val="600"/>
              </a:spcAft>
              <a:buFont typeface="Wingdings" charset="2"/>
              <a:buChar char="²"/>
            </a:pPr>
            <a:r>
              <a:rPr lang="en-US" dirty="0">
                <a:latin typeface="Arial"/>
                <a:cs typeface="Arial"/>
              </a:rPr>
              <a:t>Status report on the </a:t>
            </a:r>
            <a:r>
              <a:rPr lang="en-US" dirty="0" err="1">
                <a:latin typeface="Arial"/>
                <a:cs typeface="Arial"/>
              </a:rPr>
              <a:t>Nuclotron</a:t>
            </a:r>
            <a:r>
              <a:rPr lang="en-US" dirty="0">
                <a:latin typeface="Arial"/>
                <a:cs typeface="Arial"/>
              </a:rPr>
              <a:t>-NICA project</a:t>
            </a:r>
          </a:p>
          <a:p>
            <a:pPr marL="742950" lvl="1" indent="-285750">
              <a:spcAft>
                <a:spcPts val="600"/>
              </a:spcAft>
              <a:buFont typeface="Wingdings" charset="2"/>
              <a:buChar char="²"/>
            </a:pPr>
            <a:r>
              <a:rPr lang="en-US" dirty="0">
                <a:latin typeface="Arial"/>
                <a:cs typeface="Arial"/>
              </a:rPr>
              <a:t>Status report from the Coordinator of the </a:t>
            </a:r>
            <a:r>
              <a:rPr lang="en-US" dirty="0" err="1">
                <a:latin typeface="Arial"/>
                <a:cs typeface="Arial"/>
              </a:rPr>
              <a:t>Nuclotron</a:t>
            </a:r>
            <a:r>
              <a:rPr lang="en-US" dirty="0">
                <a:latin typeface="Arial"/>
                <a:cs typeface="Arial"/>
              </a:rPr>
              <a:t> experimental </a:t>
            </a:r>
            <a:r>
              <a:rPr lang="en-US" dirty="0" err="1">
                <a:latin typeface="Arial"/>
                <a:cs typeface="Arial"/>
              </a:rPr>
              <a:t>programme</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Status report on infrastructure issues including </a:t>
            </a:r>
            <a:r>
              <a:rPr lang="en-US" dirty="0" err="1">
                <a:latin typeface="Arial"/>
                <a:cs typeface="Arial"/>
              </a:rPr>
              <a:t>Nuclotron</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Status report on the MPD project </a:t>
            </a:r>
          </a:p>
          <a:p>
            <a:pPr marL="742950" lvl="1" indent="-285750">
              <a:spcAft>
                <a:spcPts val="600"/>
              </a:spcAft>
              <a:buFont typeface="Wingdings" charset="2"/>
              <a:buChar char="²"/>
            </a:pPr>
            <a:r>
              <a:rPr lang="en-US" dirty="0">
                <a:latin typeface="Arial"/>
                <a:cs typeface="Arial"/>
              </a:rPr>
              <a:t>Status report on the BM@N project </a:t>
            </a:r>
            <a:endParaRPr lang="en-US" dirty="0"/>
          </a:p>
          <a:p>
            <a:pPr marL="742950" lvl="1" indent="-285750">
              <a:spcAft>
                <a:spcPts val="600"/>
              </a:spcAft>
              <a:buFont typeface="Wingdings" charset="2"/>
              <a:buChar char="²"/>
            </a:pPr>
            <a:r>
              <a:rPr lang="en-US" dirty="0">
                <a:latin typeface="Arial"/>
                <a:cs typeface="Arial"/>
              </a:rPr>
              <a:t>Consideration of new projects</a:t>
            </a:r>
          </a:p>
          <a:p>
            <a:pPr marL="742950" lvl="1" indent="-285750">
              <a:spcAft>
                <a:spcPts val="600"/>
              </a:spcAft>
              <a:buFont typeface="Wingdings" charset="2"/>
              <a:buChar char="²"/>
            </a:pPr>
            <a:r>
              <a:rPr lang="en-US" dirty="0">
                <a:latin typeface="Arial"/>
                <a:cs typeface="Arial"/>
              </a:rPr>
              <a:t>Reports and recommendations on the projects to be completed in 2020</a:t>
            </a:r>
          </a:p>
          <a:p>
            <a:pPr marL="742950" lvl="1" indent="-285750">
              <a:spcAft>
                <a:spcPts val="600"/>
              </a:spcAft>
              <a:buFont typeface="Wingdings" charset="2"/>
              <a:buChar char="²"/>
            </a:pPr>
            <a:r>
              <a:rPr lang="en-US" dirty="0"/>
              <a:t>Posters from young physicists</a:t>
            </a:r>
          </a:p>
          <a:p>
            <a:r>
              <a:rPr lang="en-US" dirty="0"/>
              <a:t> </a:t>
            </a:r>
          </a:p>
          <a:p>
            <a:pPr marL="742950" lvl="1" indent="-285750">
              <a:spcAft>
                <a:spcPts val="600"/>
              </a:spcAft>
              <a:buFont typeface="Wingdings" charset="2"/>
              <a:buChar char="²"/>
            </a:pPr>
            <a:endParaRPr lang="en-US" dirty="0">
              <a:latin typeface="Arial"/>
              <a:cs typeface="Arial"/>
            </a:endParaRP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12</a:t>
            </a:fld>
            <a:endParaRPr lang="fr-FR"/>
          </a:p>
        </p:txBody>
      </p:sp>
      <p:sp>
        <p:nvSpPr>
          <p:cNvPr id="2" name="Date Placeholder 1">
            <a:extLst>
              <a:ext uri="{FF2B5EF4-FFF2-40B4-BE49-F238E27FC236}">
                <a16:creationId xmlns:a16="http://schemas.microsoft.com/office/drawing/2014/main" id="{275556D8-6196-3246-8AD3-9067A897335D}"/>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387793D9-F16F-4D42-A9BD-E6CC16536869}"/>
              </a:ext>
            </a:extLst>
          </p:cNvPr>
          <p:cNvSpPr>
            <a:spLocks noGrp="1"/>
          </p:cNvSpPr>
          <p:nvPr>
            <p:ph type="ftr" sz="quarter" idx="11"/>
          </p:nvPr>
        </p:nvSpPr>
        <p:spPr/>
        <p:txBody>
          <a:bodyPr/>
          <a:lstStyle/>
          <a:p>
            <a:pPr>
              <a:defRPr/>
            </a:pPr>
            <a:r>
              <a:rPr lang="en-US"/>
              <a:t>128 SC JINR, September 17, 2020</a:t>
            </a:r>
            <a:endParaRPr lang="fr-FR"/>
          </a:p>
        </p:txBody>
      </p:sp>
    </p:spTree>
    <p:extLst>
      <p:ext uri="{BB962C8B-B14F-4D97-AF65-F5344CB8AC3E}">
        <p14:creationId xmlns:p14="http://schemas.microsoft.com/office/powerpoint/2010/main" val="782560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pPr eaLnBrk="1" hangingPunct="1">
              <a:defRPr/>
            </a:pPr>
            <a:endParaRPr lang="en-US" dirty="0">
              <a:ea typeface="+mj-ea"/>
            </a:endParaRPr>
          </a:p>
        </p:txBody>
      </p:sp>
      <p:sp>
        <p:nvSpPr>
          <p:cNvPr id="734211" name="Rectangle 3"/>
          <p:cNvSpPr>
            <a:spLocks noGrp="1" noChangeArrowheads="1"/>
          </p:cNvSpPr>
          <p:nvPr>
            <p:ph type="body" idx="1"/>
          </p:nvPr>
        </p:nvSpPr>
        <p:spPr>
          <a:xfrm>
            <a:off x="419100" y="2780928"/>
            <a:ext cx="8305800" cy="1828800"/>
          </a:xfrm>
        </p:spPr>
        <p:txBody>
          <a:bodyPr/>
          <a:lstStyle/>
          <a:p>
            <a:pPr marL="0" indent="0" algn="ctr" eaLnBrk="1" hangingPunct="1">
              <a:buNone/>
            </a:pPr>
            <a:r>
              <a:rPr lang="en-US" sz="8800" i="1" dirty="0">
                <a:latin typeface="Arial" charset="0"/>
                <a:cs typeface="Arial" charset="0"/>
              </a:rPr>
              <a:t>Thank you! </a:t>
            </a:r>
          </a:p>
          <a:p>
            <a:pPr algn="ctr" eaLnBrk="1" hangingPunct="1">
              <a:buFont typeface="Wingdings" charset="0"/>
              <a:buNone/>
            </a:pPr>
            <a:r>
              <a:rPr lang="en-US" sz="8800" i="1" dirty="0">
                <a:latin typeface="Arial" charset="0"/>
                <a:cs typeface="Arial" charset="0"/>
              </a:rPr>
              <a:t> </a:t>
            </a:r>
          </a:p>
        </p:txBody>
      </p:sp>
      <p:sp>
        <p:nvSpPr>
          <p:cNvPr id="2" name="Date Placeholder 1"/>
          <p:cNvSpPr>
            <a:spLocks noGrp="1"/>
          </p:cNvSpPr>
          <p:nvPr>
            <p:ph type="dt" sz="half" idx="10"/>
          </p:nvPr>
        </p:nvSpPr>
        <p:spPr/>
        <p:txBody>
          <a:bodyPr/>
          <a:lstStyle/>
          <a:p>
            <a:r>
              <a:rPr lang="en-US"/>
              <a:t>Itzhak Tserruya</a:t>
            </a:r>
          </a:p>
        </p:txBody>
      </p:sp>
      <p:sp>
        <p:nvSpPr>
          <p:cNvPr id="3" name="Footer Placeholder 2"/>
          <p:cNvSpPr>
            <a:spLocks noGrp="1"/>
          </p:cNvSpPr>
          <p:nvPr>
            <p:ph type="ftr" sz="quarter" idx="11"/>
          </p:nvPr>
        </p:nvSpPr>
        <p:spPr/>
        <p:txBody>
          <a:bodyPr/>
          <a:lstStyle/>
          <a:p>
            <a:r>
              <a:rPr lang="en-US"/>
              <a:t>128 SC JINR, September 17, 2020</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13</a:t>
            </a:fld>
            <a:endParaRPr lang="fr-FR"/>
          </a:p>
        </p:txBody>
      </p:sp>
    </p:spTree>
    <p:extLst>
      <p:ext uri="{BB962C8B-B14F-4D97-AF65-F5344CB8AC3E}">
        <p14:creationId xmlns:p14="http://schemas.microsoft.com/office/powerpoint/2010/main" val="310930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53</a:t>
            </a:r>
            <a:r>
              <a:rPr lang="en-US" sz="4000" u="sng" baseline="30000" dirty="0">
                <a:solidFill>
                  <a:srgbClr val="FFFF00"/>
                </a:solidFill>
              </a:rPr>
              <a:t>rd</a:t>
            </a:r>
            <a:r>
              <a:rPr lang="en-US" sz="4000" u="sng" dirty="0">
                <a:solidFill>
                  <a:srgbClr val="FFFF00"/>
                </a:solidFill>
              </a:rPr>
              <a:t> PAC-PP agenda June 29, 2020</a:t>
            </a:r>
          </a:p>
        </p:txBody>
      </p:sp>
      <p:pic>
        <p:nvPicPr>
          <p:cNvPr id="3" name="Picture 2">
            <a:extLst>
              <a:ext uri="{FF2B5EF4-FFF2-40B4-BE49-F238E27FC236}">
                <a16:creationId xmlns:a16="http://schemas.microsoft.com/office/drawing/2014/main" id="{418E6D76-BDD3-DD4B-8689-4C19CBDC54B4}"/>
              </a:ext>
            </a:extLst>
          </p:cNvPr>
          <p:cNvPicPr>
            <a:picLocks noChangeAspect="1"/>
          </p:cNvPicPr>
          <p:nvPr/>
        </p:nvPicPr>
        <p:blipFill rotWithShape="1">
          <a:blip r:embed="rId3">
            <a:extLst>
              <a:ext uri="{28A0092B-C50C-407E-A947-70E740481C1C}">
                <a14:useLocalDpi xmlns:a14="http://schemas.microsoft.com/office/drawing/2010/main" val="0"/>
              </a:ext>
            </a:extLst>
          </a:blip>
          <a:srcRect l="6910" t="6054" b="14300"/>
          <a:stretch/>
        </p:blipFill>
        <p:spPr>
          <a:xfrm>
            <a:off x="207857" y="1076833"/>
            <a:ext cx="4511337" cy="5462079"/>
          </a:xfrm>
          <a:prstGeom prst="rect">
            <a:avLst/>
          </a:prstGeom>
          <a:ln w="25400">
            <a:solidFill>
              <a:schemeClr val="tx1"/>
            </a:solidFill>
          </a:ln>
        </p:spPr>
      </p:pic>
      <p:pic>
        <p:nvPicPr>
          <p:cNvPr id="6" name="Picture 5">
            <a:extLst>
              <a:ext uri="{FF2B5EF4-FFF2-40B4-BE49-F238E27FC236}">
                <a16:creationId xmlns:a16="http://schemas.microsoft.com/office/drawing/2014/main" id="{95676F41-3873-9049-944D-4A6E85886817}"/>
              </a:ext>
            </a:extLst>
          </p:cNvPr>
          <p:cNvPicPr>
            <a:picLocks noChangeAspect="1"/>
          </p:cNvPicPr>
          <p:nvPr/>
        </p:nvPicPr>
        <p:blipFill rotWithShape="1">
          <a:blip r:embed="rId4">
            <a:extLst>
              <a:ext uri="{28A0092B-C50C-407E-A947-70E740481C1C}">
                <a14:useLocalDpi xmlns:a14="http://schemas.microsoft.com/office/drawing/2010/main" val="0"/>
              </a:ext>
            </a:extLst>
          </a:blip>
          <a:srcRect l="5658" t="2709" r="9433" b="17646"/>
          <a:stretch/>
        </p:blipFill>
        <p:spPr>
          <a:xfrm>
            <a:off x="4876897" y="1076833"/>
            <a:ext cx="4114801" cy="5462079"/>
          </a:xfrm>
          <a:prstGeom prst="rect">
            <a:avLst/>
          </a:prstGeom>
          <a:ln w="25400">
            <a:solidFill>
              <a:schemeClr val="tx1"/>
            </a:solidFill>
          </a:ln>
        </p:spPr>
      </p:pic>
      <p:sp>
        <p:nvSpPr>
          <p:cNvPr id="16" name="AutoShape 18">
            <a:extLst>
              <a:ext uri="{FF2B5EF4-FFF2-40B4-BE49-F238E27FC236}">
                <a16:creationId xmlns:a16="http://schemas.microsoft.com/office/drawing/2014/main" id="{2FE47338-8692-BB41-BF26-7CD3EAF68E62}"/>
              </a:ext>
            </a:extLst>
          </p:cNvPr>
          <p:cNvSpPr>
            <a:spLocks noChangeArrowheads="1"/>
          </p:cNvSpPr>
          <p:nvPr/>
        </p:nvSpPr>
        <p:spPr bwMode="auto">
          <a:xfrm>
            <a:off x="207857" y="1607830"/>
            <a:ext cx="8728285" cy="4614029"/>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spcAft>
                <a:spcPts val="1200"/>
              </a:spcAft>
            </a:pPr>
            <a:r>
              <a:rPr lang="en-US" sz="2400" b="1" i="1" dirty="0">
                <a:solidFill>
                  <a:srgbClr val="000090"/>
                </a:solidFill>
              </a:rPr>
              <a:t>Highlights of 53</a:t>
            </a:r>
            <a:r>
              <a:rPr lang="en-US" sz="2400" b="1" i="1" baseline="30000" dirty="0">
                <a:solidFill>
                  <a:srgbClr val="000090"/>
                </a:solidFill>
              </a:rPr>
              <a:t>rd</a:t>
            </a:r>
            <a:r>
              <a:rPr lang="en-US" sz="2400" b="1" i="1" dirty="0">
                <a:solidFill>
                  <a:srgbClr val="000090"/>
                </a:solidFill>
              </a:rPr>
              <a:t> PAC-PP meeting: </a:t>
            </a:r>
          </a:p>
          <a:p>
            <a:pPr marL="342900" indent="-342900">
              <a:spcAft>
                <a:spcPts val="1200"/>
              </a:spcAft>
              <a:buFont typeface="Wingdings" charset="2"/>
              <a:buChar char="v"/>
            </a:pPr>
            <a:r>
              <a:rPr lang="en-US" sz="2400" b="1" i="1" dirty="0">
                <a:solidFill>
                  <a:srgbClr val="000090"/>
                </a:solidFill>
              </a:rPr>
              <a:t>Impact of global pandemic situation on JINR activities</a:t>
            </a:r>
          </a:p>
          <a:p>
            <a:pPr marL="342900" indent="-342900">
              <a:spcAft>
                <a:spcPts val="1200"/>
              </a:spcAft>
              <a:buFont typeface="Wingdings" charset="2"/>
              <a:buChar char="v"/>
            </a:pPr>
            <a:r>
              <a:rPr lang="en-US" sz="2400" b="1" i="1" dirty="0">
                <a:solidFill>
                  <a:srgbClr val="000090"/>
                </a:solidFill>
              </a:rPr>
              <a:t>Update reports on NICA, MPD and BM@N</a:t>
            </a:r>
          </a:p>
          <a:p>
            <a:pPr marL="342900" indent="-342900">
              <a:spcAft>
                <a:spcPts val="600"/>
              </a:spcAft>
              <a:buFont typeface="Wingdings" charset="2"/>
              <a:buChar char="v"/>
            </a:pPr>
            <a:r>
              <a:rPr lang="en-US" sz="2400" b="1" i="1" dirty="0">
                <a:solidFill>
                  <a:srgbClr val="000090"/>
                </a:solidFill>
              </a:rPr>
              <a:t>Projects seeking continuation:  </a:t>
            </a:r>
          </a:p>
          <a:p>
            <a:pPr>
              <a:spcAft>
                <a:spcPts val="600"/>
              </a:spcAft>
            </a:pPr>
            <a:r>
              <a:rPr lang="en-US" sz="2400" b="1" i="1" dirty="0">
                <a:solidFill>
                  <a:srgbClr val="000090"/>
                </a:solidFill>
              </a:rPr>
              <a:t>    	MPD</a:t>
            </a:r>
          </a:p>
          <a:p>
            <a:pPr>
              <a:spcAft>
                <a:spcPts val="600"/>
              </a:spcAft>
            </a:pPr>
            <a:r>
              <a:rPr lang="en-US" sz="2400" b="1" i="1" dirty="0">
                <a:solidFill>
                  <a:srgbClr val="000090"/>
                </a:solidFill>
              </a:rPr>
              <a:t>    	COMPASS</a:t>
            </a:r>
          </a:p>
          <a:p>
            <a:pPr>
              <a:spcAft>
                <a:spcPts val="600"/>
              </a:spcAft>
            </a:pPr>
            <a:r>
              <a:rPr lang="en-US" sz="2400" b="1" i="1" dirty="0">
                <a:solidFill>
                  <a:srgbClr val="000090"/>
                </a:solidFill>
              </a:rPr>
              <a:t>    	TAIGA</a:t>
            </a:r>
          </a:p>
          <a:p>
            <a:pPr lvl="2">
              <a:spcAft>
                <a:spcPts val="600"/>
              </a:spcAft>
            </a:pPr>
            <a:r>
              <a:rPr lang="en-US" sz="2400" b="1" i="1" dirty="0">
                <a:solidFill>
                  <a:srgbClr val="000090"/>
                </a:solidFill>
              </a:rPr>
              <a:t>JUNO/</a:t>
            </a:r>
            <a:r>
              <a:rPr lang="en-US" sz="2400" b="1" i="1" dirty="0" err="1">
                <a:solidFill>
                  <a:srgbClr val="000090"/>
                </a:solidFill>
              </a:rPr>
              <a:t>Daya</a:t>
            </a:r>
            <a:r>
              <a:rPr lang="en-US" sz="2400" b="1" i="1" dirty="0">
                <a:solidFill>
                  <a:srgbClr val="000090"/>
                </a:solidFill>
              </a:rPr>
              <a:t> Bay</a:t>
            </a:r>
          </a:p>
          <a:p>
            <a:pPr lvl="2">
              <a:spcAft>
                <a:spcPts val="600"/>
              </a:spcAft>
            </a:pPr>
            <a:r>
              <a:rPr lang="en-US" sz="2400" b="1" i="1" dirty="0" err="1">
                <a:solidFill>
                  <a:srgbClr val="000090"/>
                </a:solidFill>
              </a:rPr>
              <a:t>NOvA</a:t>
            </a:r>
            <a:r>
              <a:rPr lang="en-US" sz="2400" b="1" i="1" dirty="0">
                <a:solidFill>
                  <a:srgbClr val="000090"/>
                </a:solidFill>
              </a:rPr>
              <a:t>/DUNE</a:t>
            </a:r>
          </a:p>
        </p:txBody>
      </p:sp>
    </p:spTree>
    <p:extLst>
      <p:ext uri="{BB962C8B-B14F-4D97-AF65-F5344CB8AC3E}">
        <p14:creationId xmlns:p14="http://schemas.microsoft.com/office/powerpoint/2010/main" val="32272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p:cNvSpPr>
            <a:spLocks noGrp="1" noChangeArrowheads="1"/>
          </p:cNvSpPr>
          <p:nvPr>
            <p:ph type="title"/>
          </p:nvPr>
        </p:nvSpPr>
        <p:spPr bwMode="auto">
          <a:xfrm>
            <a:off x="827584" y="64144"/>
            <a:ext cx="6984776"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200" u="sng" dirty="0">
                <a:solidFill>
                  <a:srgbClr val="FFFF00"/>
                </a:solidFill>
              </a:rPr>
              <a:t>Report on the </a:t>
            </a:r>
            <a:r>
              <a:rPr lang="en-US" sz="3200" u="sng" dirty="0" err="1">
                <a:solidFill>
                  <a:srgbClr val="FFFF00"/>
                </a:solidFill>
              </a:rPr>
              <a:t>Nuclotron</a:t>
            </a:r>
            <a:r>
              <a:rPr lang="en-US" sz="3200" u="sng" dirty="0">
                <a:solidFill>
                  <a:srgbClr val="FFFF00"/>
                </a:solidFill>
              </a:rPr>
              <a:t>-NICA project</a:t>
            </a:r>
          </a:p>
          <a:p>
            <a:pPr algn="ctr"/>
            <a:endParaRPr lang="en-US" sz="800" u="sng" dirty="0">
              <a:solidFill>
                <a:srgbClr val="FFFF00"/>
              </a:solidFill>
            </a:endParaRPr>
          </a:p>
        </p:txBody>
      </p:sp>
      <p:sp>
        <p:nvSpPr>
          <p:cNvPr id="13" name="AutoShape 7"/>
          <p:cNvSpPr>
            <a:spLocks noChangeArrowheads="1"/>
          </p:cNvSpPr>
          <p:nvPr/>
        </p:nvSpPr>
        <p:spPr bwMode="auto">
          <a:xfrm>
            <a:off x="71500" y="836713"/>
            <a:ext cx="9001000" cy="2448271"/>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Although the pandemic situation caused a two-month, the tests of the main Booster systems were completed. </a:t>
            </a:r>
          </a:p>
          <a:p>
            <a:pPr marL="90900" indent="-342900">
              <a:spcAft>
                <a:spcPts val="600"/>
              </a:spcAft>
              <a:buFont typeface="Wingdings" charset="2"/>
              <a:buChar char="q"/>
            </a:pPr>
            <a:r>
              <a:rPr lang="en-US" dirty="0"/>
              <a:t>The PAC welcomes the active preparations for the launch of the Booster synchrotron with beam in August 2020. </a:t>
            </a:r>
          </a:p>
          <a:p>
            <a:pPr marL="90900" indent="-342900">
              <a:spcAft>
                <a:spcPts val="600"/>
              </a:spcAft>
              <a:buFont typeface="Wingdings" charset="2"/>
              <a:buChar char="q"/>
            </a:pPr>
            <a:r>
              <a:rPr lang="en-US" dirty="0"/>
              <a:t>The PAC expresses its concern with the lack of sufficient manpower for the collider magnet construction and test and urges the JINR management to take the necessary steps to address this issue that otherwise could seriously impact the overall schedule of the NICA project.</a:t>
            </a:r>
          </a:p>
        </p:txBody>
      </p:sp>
      <p:sp>
        <p:nvSpPr>
          <p:cNvPr id="8" name="TextBox 7"/>
          <p:cNvSpPr txBox="1"/>
          <p:nvPr/>
        </p:nvSpPr>
        <p:spPr>
          <a:xfrm>
            <a:off x="7837931" y="250774"/>
            <a:ext cx="962123" cy="307777"/>
          </a:xfrm>
          <a:prstGeom prst="rect">
            <a:avLst/>
          </a:prstGeom>
          <a:noFill/>
        </p:spPr>
        <p:txBody>
          <a:bodyPr wrap="none" rtlCol="0">
            <a:spAutoFit/>
          </a:bodyPr>
          <a:lstStyle/>
          <a:p>
            <a:r>
              <a:rPr lang="en-US" sz="1400" i="1" dirty="0"/>
              <a:t>A. </a:t>
            </a:r>
            <a:r>
              <a:rPr lang="en-US" sz="1400" i="1" dirty="0" err="1"/>
              <a:t>Sidorin</a:t>
            </a:r>
            <a:endParaRPr lang="en-US" sz="1400" i="1" dirty="0"/>
          </a:p>
        </p:txBody>
      </p:sp>
      <p:sp>
        <p:nvSpPr>
          <p:cNvPr id="10" name="TextBox 9">
            <a:extLst>
              <a:ext uri="{FF2B5EF4-FFF2-40B4-BE49-F238E27FC236}">
                <a16:creationId xmlns:a16="http://schemas.microsoft.com/office/drawing/2014/main" id="{F1F06777-674D-F642-BEDC-2F152990A5C7}"/>
              </a:ext>
            </a:extLst>
          </p:cNvPr>
          <p:cNvSpPr txBox="1"/>
          <p:nvPr/>
        </p:nvSpPr>
        <p:spPr>
          <a:xfrm>
            <a:off x="51852" y="3575399"/>
            <a:ext cx="3440028" cy="3046988"/>
          </a:xfrm>
          <a:prstGeom prst="rect">
            <a:avLst/>
          </a:prstGeom>
          <a:solidFill>
            <a:schemeClr val="bg2">
              <a:lumMod val="20000"/>
              <a:lumOff val="80000"/>
            </a:schemeClr>
          </a:solidFill>
        </p:spPr>
        <p:txBody>
          <a:bodyPr wrap="square">
            <a:spAutoFit/>
          </a:bodyPr>
          <a:lstStyle/>
          <a:p>
            <a:pPr marL="342900" indent="-342900">
              <a:spcAft>
                <a:spcPts val="120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August 2020: Booster commissioning with beam</a:t>
            </a:r>
          </a:p>
          <a:p>
            <a:pPr marL="342900" indent="-342900">
              <a:spcAft>
                <a:spcPts val="1200"/>
              </a:spcAft>
              <a:buClr>
                <a:srgbClr val="FF0000"/>
              </a:buClr>
              <a:buFont typeface="Wingdings" panose="05000000000000000000" pitchFamily="2" charset="2"/>
              <a:buChar char="q"/>
              <a:defRPr/>
            </a:pPr>
            <a:r>
              <a:rPr lang="en-US" dirty="0">
                <a:solidFill>
                  <a:srgbClr val="002060"/>
                </a:solidFill>
                <a:cs typeface="Arial" panose="020B0604020202020204" pitchFamily="34" charset="0"/>
              </a:rPr>
              <a:t>September 2020: Delivery of Booster-</a:t>
            </a:r>
            <a:r>
              <a:rPr lang="en-US" dirty="0" err="1">
                <a:solidFill>
                  <a:srgbClr val="002060"/>
                </a:solidFill>
                <a:cs typeface="Arial" panose="020B0604020202020204" pitchFamily="34" charset="0"/>
              </a:rPr>
              <a:t>Nuclotron</a:t>
            </a:r>
            <a:r>
              <a:rPr lang="en-US" dirty="0">
                <a:solidFill>
                  <a:srgbClr val="002060"/>
                </a:solidFill>
                <a:cs typeface="Arial" panose="020B0604020202020204" pitchFamily="34" charset="0"/>
              </a:rPr>
              <a:t> transport line</a:t>
            </a:r>
            <a:endParaRPr lang="en-US" dirty="0">
              <a:solidFill>
                <a:srgbClr val="002060"/>
              </a:solidFill>
              <a:latin typeface="Arial" panose="020B0604020202020204" pitchFamily="34" charset="0"/>
              <a:cs typeface="Arial" panose="020B0604020202020204" pitchFamily="34" charset="0"/>
            </a:endParaRPr>
          </a:p>
          <a:p>
            <a:pPr marL="342900" indent="-342900">
              <a:spcAft>
                <a:spcPts val="1200"/>
              </a:spcAft>
              <a:buClr>
                <a:srgbClr val="FF0000"/>
              </a:buClr>
              <a:buFont typeface="Wingdings" panose="05000000000000000000" pitchFamily="2" charset="2"/>
              <a:buChar char="q"/>
              <a:defRPr/>
            </a:pPr>
            <a:r>
              <a:rPr lang="en-US" dirty="0">
                <a:solidFill>
                  <a:srgbClr val="002060"/>
                </a:solidFill>
                <a:cs typeface="Arial" panose="020B0604020202020204" pitchFamily="34" charset="0"/>
              </a:rPr>
              <a:t>End 2020: First operation Booster+ </a:t>
            </a:r>
            <a:r>
              <a:rPr lang="en-US" dirty="0" err="1">
                <a:solidFill>
                  <a:srgbClr val="002060"/>
                </a:solidFill>
                <a:cs typeface="Arial" panose="020B0604020202020204" pitchFamily="34" charset="0"/>
              </a:rPr>
              <a:t>Nuclotron</a:t>
            </a:r>
            <a:r>
              <a:rPr lang="en-US" dirty="0">
                <a:solidFill>
                  <a:srgbClr val="002060"/>
                </a:solidFill>
                <a:cs typeface="Arial" panose="020B0604020202020204" pitchFamily="34" charset="0"/>
              </a:rPr>
              <a:t> </a:t>
            </a:r>
            <a:endParaRPr lang="en-US" dirty="0">
              <a:solidFill>
                <a:srgbClr val="002060"/>
              </a:solidFill>
              <a:latin typeface="Arial" panose="020B0604020202020204" pitchFamily="34" charset="0"/>
              <a:cs typeface="Arial" panose="020B0604020202020204" pitchFamily="34" charset="0"/>
            </a:endParaRPr>
          </a:p>
          <a:p>
            <a:pPr marL="342900" indent="-342900">
              <a:spcAft>
                <a:spcPts val="120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Summer 2020: start collider assembly </a:t>
            </a:r>
          </a:p>
        </p:txBody>
      </p:sp>
      <p:pic>
        <p:nvPicPr>
          <p:cNvPr id="2" name="Picture 1">
            <a:extLst>
              <a:ext uri="{FF2B5EF4-FFF2-40B4-BE49-F238E27FC236}">
                <a16:creationId xmlns:a16="http://schemas.microsoft.com/office/drawing/2014/main" id="{5F436991-A0E8-9E45-A76B-2DDA27B3BEE8}"/>
              </a:ext>
            </a:extLst>
          </p:cNvPr>
          <p:cNvPicPr>
            <a:picLocks noChangeAspect="1"/>
          </p:cNvPicPr>
          <p:nvPr/>
        </p:nvPicPr>
        <p:blipFill rotWithShape="1">
          <a:blip r:embed="rId3"/>
          <a:srcRect t="2290"/>
          <a:stretch/>
        </p:blipFill>
        <p:spPr>
          <a:xfrm>
            <a:off x="3491880" y="3352490"/>
            <a:ext cx="5652120" cy="3580585"/>
          </a:xfrm>
          <a:prstGeom prst="rect">
            <a:avLst/>
          </a:prstGeom>
        </p:spPr>
      </p:pic>
    </p:spTree>
    <p:extLst>
      <p:ext uri="{BB962C8B-B14F-4D97-AF65-F5344CB8AC3E}">
        <p14:creationId xmlns:p14="http://schemas.microsoft.com/office/powerpoint/2010/main" val="284305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32234"/>
            <a:ext cx="7020000"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744199" y="355061"/>
            <a:ext cx="1014765" cy="307777"/>
          </a:xfrm>
          <a:prstGeom prst="rect">
            <a:avLst/>
          </a:prstGeom>
          <a:noFill/>
        </p:spPr>
        <p:txBody>
          <a:bodyPr wrap="none" rtlCol="0">
            <a:spAutoFit/>
          </a:bodyPr>
          <a:lstStyle/>
          <a:p>
            <a:r>
              <a:rPr lang="en-US" sz="1400" i="1" dirty="0"/>
              <a:t>N. </a:t>
            </a:r>
            <a:r>
              <a:rPr lang="en-US" sz="1400" i="1" dirty="0" err="1"/>
              <a:t>Agapov</a:t>
            </a:r>
            <a:endParaRPr lang="en-US" sz="1400" i="1" dirty="0"/>
          </a:p>
        </p:txBody>
      </p:sp>
      <p:sp>
        <p:nvSpPr>
          <p:cNvPr id="8" name="Rectangle 7"/>
          <p:cNvSpPr>
            <a:spLocks noChangeArrowheads="1"/>
          </p:cNvSpPr>
          <p:nvPr/>
        </p:nvSpPr>
        <p:spPr bwMode="auto">
          <a:xfrm>
            <a:off x="35496" y="980728"/>
            <a:ext cx="9001000" cy="9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spcBef>
                <a:spcPts val="0"/>
              </a:spcBef>
              <a:spcAft>
                <a:spcPts val="600"/>
              </a:spcAft>
              <a:buSzPct val="80000"/>
              <a:buFont typeface="Wingdings" charset="2"/>
              <a:buChar char="u"/>
              <a:defRPr/>
            </a:pPr>
            <a:r>
              <a:rPr lang="en-US" dirty="0"/>
              <a:t> The committee notes with satisfaction that, despite the difficult pandemic situation, all areas of infrastructure development are advancing without downtime and, basically, at the necessary pace. </a:t>
            </a:r>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pic>
        <p:nvPicPr>
          <p:cNvPr id="3" name="Picture 2">
            <a:extLst>
              <a:ext uri="{FF2B5EF4-FFF2-40B4-BE49-F238E27FC236}">
                <a16:creationId xmlns:a16="http://schemas.microsoft.com/office/drawing/2014/main" id="{D5BFB833-DABC-084E-8A4C-B3A5C75C3DFE}"/>
              </a:ext>
            </a:extLst>
          </p:cNvPr>
          <p:cNvPicPr>
            <a:picLocks noChangeAspect="1"/>
          </p:cNvPicPr>
          <p:nvPr/>
        </p:nvPicPr>
        <p:blipFill>
          <a:blip r:embed="rId3"/>
          <a:stretch>
            <a:fillRect/>
          </a:stretch>
        </p:blipFill>
        <p:spPr>
          <a:xfrm>
            <a:off x="324036" y="2116090"/>
            <a:ext cx="8495928" cy="4647827"/>
          </a:xfrm>
          <a:prstGeom prst="rect">
            <a:avLst/>
          </a:prstGeom>
        </p:spPr>
      </p:pic>
    </p:spTree>
    <p:extLst>
      <p:ext uri="{BB962C8B-B14F-4D97-AF65-F5344CB8AC3E}">
        <p14:creationId xmlns:p14="http://schemas.microsoft.com/office/powerpoint/2010/main" val="98480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32234"/>
            <a:ext cx="7020000"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744199" y="355061"/>
            <a:ext cx="1014765" cy="307777"/>
          </a:xfrm>
          <a:prstGeom prst="rect">
            <a:avLst/>
          </a:prstGeom>
          <a:noFill/>
        </p:spPr>
        <p:txBody>
          <a:bodyPr wrap="none" rtlCol="0">
            <a:spAutoFit/>
          </a:bodyPr>
          <a:lstStyle/>
          <a:p>
            <a:r>
              <a:rPr lang="en-US" sz="1400" i="1" dirty="0"/>
              <a:t>N. </a:t>
            </a:r>
            <a:r>
              <a:rPr lang="en-US" sz="1400" i="1" dirty="0" err="1"/>
              <a:t>Agapov</a:t>
            </a:r>
            <a:endParaRPr lang="en-US" sz="1400" i="1" dirty="0"/>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pic>
        <p:nvPicPr>
          <p:cNvPr id="4" name="Picture 3">
            <a:extLst>
              <a:ext uri="{FF2B5EF4-FFF2-40B4-BE49-F238E27FC236}">
                <a16:creationId xmlns:a16="http://schemas.microsoft.com/office/drawing/2014/main" id="{535661C3-DBBD-A04B-91D4-3FA029C86E52}"/>
              </a:ext>
            </a:extLst>
          </p:cNvPr>
          <p:cNvPicPr>
            <a:picLocks noChangeAspect="1"/>
          </p:cNvPicPr>
          <p:nvPr/>
        </p:nvPicPr>
        <p:blipFill>
          <a:blip r:embed="rId3"/>
          <a:stretch>
            <a:fillRect/>
          </a:stretch>
        </p:blipFill>
        <p:spPr>
          <a:xfrm>
            <a:off x="132581" y="1946691"/>
            <a:ext cx="8878838" cy="5056558"/>
          </a:xfrm>
          <a:prstGeom prst="rect">
            <a:avLst/>
          </a:prstGeom>
        </p:spPr>
      </p:pic>
      <p:sp>
        <p:nvSpPr>
          <p:cNvPr id="10" name="Rectangle 9">
            <a:extLst>
              <a:ext uri="{FF2B5EF4-FFF2-40B4-BE49-F238E27FC236}">
                <a16:creationId xmlns:a16="http://schemas.microsoft.com/office/drawing/2014/main" id="{E4907F49-DF84-314B-AA77-BF3A7C054512}"/>
              </a:ext>
            </a:extLst>
          </p:cNvPr>
          <p:cNvSpPr>
            <a:spLocks noChangeArrowheads="1"/>
          </p:cNvSpPr>
          <p:nvPr/>
        </p:nvSpPr>
        <p:spPr bwMode="auto">
          <a:xfrm>
            <a:off x="35496" y="980728"/>
            <a:ext cx="9001000" cy="9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85750" indent="-285750">
              <a:spcBef>
                <a:spcPts val="0"/>
              </a:spcBef>
              <a:spcAft>
                <a:spcPts val="600"/>
              </a:spcAft>
              <a:buSzPct val="80000"/>
              <a:buFont typeface="Wingdings" charset="2"/>
              <a:buChar char="u"/>
              <a:defRPr/>
            </a:pPr>
            <a:r>
              <a:rPr lang="en-US" dirty="0"/>
              <a:t> The committee notes with satisfaction that, despite the difficult pandemic situation, all areas of infrastructure development are advancing without downtime and, basically, at the necessary pace. </a:t>
            </a:r>
          </a:p>
        </p:txBody>
      </p:sp>
    </p:spTree>
    <p:extLst>
      <p:ext uri="{BB962C8B-B14F-4D97-AF65-F5344CB8AC3E}">
        <p14:creationId xmlns:p14="http://schemas.microsoft.com/office/powerpoint/2010/main" val="3144220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3116284" y="109845"/>
            <a:ext cx="2477481"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rPr>
              <a:t>BM@N</a:t>
            </a:r>
          </a:p>
        </p:txBody>
      </p:sp>
      <p:sp>
        <p:nvSpPr>
          <p:cNvPr id="11" name="TextBox 10"/>
          <p:cNvSpPr txBox="1"/>
          <p:nvPr/>
        </p:nvSpPr>
        <p:spPr>
          <a:xfrm>
            <a:off x="7620000" y="280374"/>
            <a:ext cx="1525445" cy="307777"/>
          </a:xfrm>
          <a:prstGeom prst="rect">
            <a:avLst/>
          </a:prstGeom>
          <a:noFill/>
        </p:spPr>
        <p:txBody>
          <a:bodyPr wrap="none" rtlCol="0">
            <a:spAutoFit/>
          </a:bodyPr>
          <a:lstStyle/>
          <a:p>
            <a:r>
              <a:rPr lang="en-US" sz="1400" i="1" dirty="0"/>
              <a:t>Mikhail </a:t>
            </a:r>
            <a:r>
              <a:rPr lang="en-US" sz="1400" i="1" dirty="0" err="1"/>
              <a:t>Kapishin</a:t>
            </a:r>
            <a:endParaRPr lang="en-US" sz="1400" i="1" dirty="0"/>
          </a:p>
        </p:txBody>
      </p:sp>
      <p:sp>
        <p:nvSpPr>
          <p:cNvPr id="12" name="TextBox 11"/>
          <p:cNvSpPr txBox="1"/>
          <p:nvPr/>
        </p:nvSpPr>
        <p:spPr>
          <a:xfrm>
            <a:off x="47113" y="887140"/>
            <a:ext cx="9049773" cy="1200329"/>
          </a:xfrm>
          <a:prstGeom prst="rect">
            <a:avLst/>
          </a:prstGeom>
          <a:noFill/>
        </p:spPr>
        <p:txBody>
          <a:bodyPr wrap="square" rtlCol="0">
            <a:spAutoFit/>
          </a:bodyPr>
          <a:lstStyle/>
          <a:p>
            <a:pPr marL="342900" indent="-342900">
              <a:spcBef>
                <a:spcPts val="0"/>
              </a:spcBef>
              <a:spcAft>
                <a:spcPts val="600"/>
              </a:spcAft>
              <a:buSzPct val="75000"/>
              <a:buFont typeface="Wingdings" charset="2"/>
              <a:buChar char="u"/>
            </a:pPr>
            <a:r>
              <a:rPr lang="en-US" dirty="0"/>
              <a:t>The PAC appreciates the progress towards upgrading the detector for the heavy-ion physics runs planned in 2021 and beyond and on the analysis of the data collected with carbon and argon beams on fixed targets. The PAC encourages the BM@N team to publish the results obtained with the C and </a:t>
            </a:r>
            <a:r>
              <a:rPr lang="en-US" dirty="0" err="1"/>
              <a:t>Ar</a:t>
            </a:r>
            <a:r>
              <a:rPr lang="en-US" dirty="0"/>
              <a:t> beams as soon as possible </a:t>
            </a:r>
          </a:p>
        </p:txBody>
      </p:sp>
      <p:sp>
        <p:nvSpPr>
          <p:cNvPr id="17" name="Slide Number Placeholder 16">
            <a:extLst>
              <a:ext uri="{FF2B5EF4-FFF2-40B4-BE49-F238E27FC236}">
                <a16:creationId xmlns:a16="http://schemas.microsoft.com/office/drawing/2014/main" id="{2611C908-DA3B-B746-8E5D-B65430BCA218}"/>
              </a:ext>
            </a:extLst>
          </p:cNvPr>
          <p:cNvSpPr>
            <a:spLocks noGrp="1"/>
          </p:cNvSpPr>
          <p:nvPr>
            <p:ph type="sldNum" sz="quarter" idx="12"/>
          </p:nvPr>
        </p:nvSpPr>
        <p:spPr/>
        <p:txBody>
          <a:bodyPr/>
          <a:lstStyle/>
          <a:p>
            <a:pPr>
              <a:defRPr/>
            </a:pPr>
            <a:fld id="{16AAA047-8AEF-4C69-86C3-C9A280890182}" type="slidenum">
              <a:rPr lang="fr-FR" smtClean="0"/>
              <a:pPr>
                <a:defRPr/>
              </a:pPr>
              <a:t>6</a:t>
            </a:fld>
            <a:endParaRPr lang="fr-FR"/>
          </a:p>
        </p:txBody>
      </p:sp>
      <p:pic>
        <p:nvPicPr>
          <p:cNvPr id="3" name="Picture 2">
            <a:extLst>
              <a:ext uri="{FF2B5EF4-FFF2-40B4-BE49-F238E27FC236}">
                <a16:creationId xmlns:a16="http://schemas.microsoft.com/office/drawing/2014/main" id="{88696061-A696-B343-A48C-D6066AD229FE}"/>
              </a:ext>
            </a:extLst>
          </p:cNvPr>
          <p:cNvPicPr>
            <a:picLocks noChangeAspect="1"/>
          </p:cNvPicPr>
          <p:nvPr/>
        </p:nvPicPr>
        <p:blipFill rotWithShape="1">
          <a:blip r:embed="rId2"/>
          <a:srcRect t="4695" b="2797"/>
          <a:stretch/>
        </p:blipFill>
        <p:spPr>
          <a:xfrm>
            <a:off x="0" y="2817784"/>
            <a:ext cx="9144000" cy="4104456"/>
          </a:xfrm>
          <a:prstGeom prst="rect">
            <a:avLst/>
          </a:prstGeom>
        </p:spPr>
      </p:pic>
      <p:sp>
        <p:nvSpPr>
          <p:cNvPr id="4" name="TextBox 3">
            <a:extLst>
              <a:ext uri="{FF2B5EF4-FFF2-40B4-BE49-F238E27FC236}">
                <a16:creationId xmlns:a16="http://schemas.microsoft.com/office/drawing/2014/main" id="{87D7138D-C338-834F-BE25-4682E149E74E}"/>
              </a:ext>
            </a:extLst>
          </p:cNvPr>
          <p:cNvSpPr txBox="1"/>
          <p:nvPr/>
        </p:nvSpPr>
        <p:spPr>
          <a:xfrm>
            <a:off x="1675444" y="2252300"/>
            <a:ext cx="5359159" cy="646331"/>
          </a:xfrm>
          <a:prstGeom prst="rect">
            <a:avLst/>
          </a:prstGeom>
          <a:noFill/>
        </p:spPr>
        <p:txBody>
          <a:bodyPr wrap="none" rtlCol="0">
            <a:spAutoFit/>
          </a:bodyPr>
          <a:lstStyle/>
          <a:p>
            <a:pPr algn="ctr"/>
            <a:r>
              <a:rPr lang="en-US" dirty="0"/>
              <a:t>Hybrid central tracker for heavy ions: STS + GEM </a:t>
            </a:r>
          </a:p>
          <a:p>
            <a:pPr algn="ctr"/>
            <a:r>
              <a:rPr lang="en-US" dirty="0"/>
              <a:t>Beam intensity of a few 10</a:t>
            </a:r>
            <a:r>
              <a:rPr lang="en-US" baseline="30000" dirty="0"/>
              <a:t>6</a:t>
            </a:r>
            <a:r>
              <a:rPr lang="en-US" dirty="0"/>
              <a:t> Hz</a:t>
            </a:r>
          </a:p>
        </p:txBody>
      </p:sp>
      <p:sp>
        <p:nvSpPr>
          <p:cNvPr id="5" name="TextBox 4">
            <a:extLst>
              <a:ext uri="{FF2B5EF4-FFF2-40B4-BE49-F238E27FC236}">
                <a16:creationId xmlns:a16="http://schemas.microsoft.com/office/drawing/2014/main" id="{2A630CFD-151F-DB44-AAA9-6F3A1BB34C17}"/>
              </a:ext>
            </a:extLst>
          </p:cNvPr>
          <p:cNvSpPr txBox="1"/>
          <p:nvPr/>
        </p:nvSpPr>
        <p:spPr>
          <a:xfrm>
            <a:off x="1259632" y="3370954"/>
            <a:ext cx="1518364" cy="338554"/>
          </a:xfrm>
          <a:prstGeom prst="rect">
            <a:avLst/>
          </a:prstGeom>
          <a:noFill/>
        </p:spPr>
        <p:txBody>
          <a:bodyPr wrap="none" rtlCol="0">
            <a:spAutoFit/>
          </a:bodyPr>
          <a:lstStyle/>
          <a:p>
            <a:r>
              <a:rPr lang="en-US" sz="1600" dirty="0"/>
              <a:t>4 STS stations</a:t>
            </a:r>
          </a:p>
        </p:txBody>
      </p:sp>
      <p:sp>
        <p:nvSpPr>
          <p:cNvPr id="15" name="TextBox 14">
            <a:extLst>
              <a:ext uri="{FF2B5EF4-FFF2-40B4-BE49-F238E27FC236}">
                <a16:creationId xmlns:a16="http://schemas.microsoft.com/office/drawing/2014/main" id="{878779BA-0A2C-4241-A992-E86D22054E92}"/>
              </a:ext>
            </a:extLst>
          </p:cNvPr>
          <p:cNvSpPr txBox="1"/>
          <p:nvPr/>
        </p:nvSpPr>
        <p:spPr>
          <a:xfrm>
            <a:off x="4028553" y="2817784"/>
            <a:ext cx="1588897" cy="338554"/>
          </a:xfrm>
          <a:prstGeom prst="rect">
            <a:avLst/>
          </a:prstGeom>
          <a:noFill/>
        </p:spPr>
        <p:txBody>
          <a:bodyPr wrap="none" rtlCol="0">
            <a:spAutoFit/>
          </a:bodyPr>
          <a:lstStyle/>
          <a:p>
            <a:r>
              <a:rPr lang="en-US" sz="1600" dirty="0"/>
              <a:t>7 GEM stations</a:t>
            </a:r>
          </a:p>
        </p:txBody>
      </p:sp>
      <p:sp>
        <p:nvSpPr>
          <p:cNvPr id="7" name="TextBox 6">
            <a:extLst>
              <a:ext uri="{FF2B5EF4-FFF2-40B4-BE49-F238E27FC236}">
                <a16:creationId xmlns:a16="http://schemas.microsoft.com/office/drawing/2014/main" id="{BE5AD949-94A3-0E41-8546-B7D7E08CE0A2}"/>
              </a:ext>
            </a:extLst>
          </p:cNvPr>
          <p:cNvSpPr txBox="1"/>
          <p:nvPr/>
        </p:nvSpPr>
        <p:spPr>
          <a:xfrm>
            <a:off x="0" y="5289083"/>
            <a:ext cx="1043608" cy="830997"/>
          </a:xfrm>
          <a:prstGeom prst="rect">
            <a:avLst/>
          </a:prstGeom>
          <a:noFill/>
        </p:spPr>
        <p:txBody>
          <a:bodyPr wrap="square" rtlCol="0">
            <a:spAutoFit/>
          </a:bodyPr>
          <a:lstStyle/>
          <a:p>
            <a:pPr algn="ctr"/>
            <a:r>
              <a:rPr lang="en-US" sz="1600" dirty="0"/>
              <a:t>Target </a:t>
            </a:r>
          </a:p>
          <a:p>
            <a:pPr algn="ctr"/>
            <a:r>
              <a:rPr lang="en-US" sz="1600" dirty="0"/>
              <a:t>&amp; trigger detectors</a:t>
            </a:r>
          </a:p>
        </p:txBody>
      </p:sp>
      <p:sp>
        <p:nvSpPr>
          <p:cNvPr id="2" name="Date Placeholder 1">
            <a:extLst>
              <a:ext uri="{FF2B5EF4-FFF2-40B4-BE49-F238E27FC236}">
                <a16:creationId xmlns:a16="http://schemas.microsoft.com/office/drawing/2014/main" id="{F1174622-8A72-1E4D-9855-3546B3AED05E}"/>
              </a:ext>
            </a:extLst>
          </p:cNvPr>
          <p:cNvSpPr>
            <a:spLocks noGrp="1"/>
          </p:cNvSpPr>
          <p:nvPr>
            <p:ph type="dt" sz="half" idx="10"/>
          </p:nvPr>
        </p:nvSpPr>
        <p:spPr/>
        <p:txBody>
          <a:bodyPr/>
          <a:lstStyle/>
          <a:p>
            <a:pPr>
              <a:defRPr/>
            </a:pPr>
            <a:r>
              <a:rPr lang="en-US"/>
              <a:t>Itzhak Tserruya</a:t>
            </a:r>
            <a:endParaRPr lang="fr-FR"/>
          </a:p>
        </p:txBody>
      </p:sp>
    </p:spTree>
    <p:extLst>
      <p:ext uri="{BB962C8B-B14F-4D97-AF65-F5344CB8AC3E}">
        <p14:creationId xmlns:p14="http://schemas.microsoft.com/office/powerpoint/2010/main" val="386881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51520" y="17906"/>
            <a:ext cx="8836066"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2800" u="sng" dirty="0">
                <a:solidFill>
                  <a:srgbClr val="FFFF00"/>
                </a:solidFill>
              </a:rPr>
              <a:t>Recommendations on projects approved for completion  in 2019 and proposed for continuation</a:t>
            </a:r>
          </a:p>
        </p:txBody>
      </p:sp>
      <p:sp>
        <p:nvSpPr>
          <p:cNvPr id="13" name="TextBox 12"/>
          <p:cNvSpPr txBox="1"/>
          <p:nvPr/>
        </p:nvSpPr>
        <p:spPr>
          <a:xfrm>
            <a:off x="107504" y="947787"/>
            <a:ext cx="8928992" cy="3016210"/>
          </a:xfrm>
          <a:prstGeom prst="rect">
            <a:avLst/>
          </a:prstGeom>
          <a:noFill/>
        </p:spPr>
        <p:txBody>
          <a:bodyPr wrap="square" rtlCol="0">
            <a:spAutoFit/>
          </a:bodyPr>
          <a:lstStyle/>
          <a:p>
            <a:pPr marL="342900" indent="-342900">
              <a:spcBef>
                <a:spcPts val="0"/>
              </a:spcBef>
              <a:spcAft>
                <a:spcPts val="300"/>
              </a:spcAft>
              <a:buSzPct val="100000"/>
              <a:buFont typeface="Wingdings" pitchFamily="2" charset="2"/>
              <a:buChar char="q"/>
            </a:pPr>
            <a:r>
              <a:rPr lang="en-US" b="1" dirty="0"/>
              <a:t>MPD – Adam </a:t>
            </a:r>
            <a:r>
              <a:rPr lang="en-US" b="1" dirty="0" err="1"/>
              <a:t>Kisiel</a:t>
            </a:r>
            <a:endParaRPr lang="en-US" b="1" dirty="0"/>
          </a:p>
          <a:p>
            <a:pPr marL="342900" indent="-342900">
              <a:spcBef>
                <a:spcPts val="0"/>
              </a:spcBef>
              <a:spcAft>
                <a:spcPts val="300"/>
              </a:spcAft>
              <a:buSzPct val="75000"/>
              <a:buFont typeface="Wingdings" charset="2"/>
              <a:buChar char="u"/>
            </a:pPr>
            <a:r>
              <a:rPr lang="en-US" dirty="0"/>
              <a:t>The PAC welcomes the steady progress in the assembly and production of most of the MPD detector components foreseen in the first stage configuration. </a:t>
            </a:r>
          </a:p>
          <a:p>
            <a:pPr marL="342900" indent="-342900">
              <a:spcBef>
                <a:spcPts val="0"/>
              </a:spcBef>
              <a:spcAft>
                <a:spcPts val="300"/>
              </a:spcAft>
              <a:buSzPct val="75000"/>
              <a:buFont typeface="Wingdings" charset="2"/>
              <a:buChar char="u"/>
            </a:pPr>
            <a:r>
              <a:rPr lang="en-US" dirty="0"/>
              <a:t> The PAC expresses its concern with the delay in the ECAL construction and the resulting impact on the physics </a:t>
            </a:r>
            <a:r>
              <a:rPr lang="en-US" dirty="0" err="1"/>
              <a:t>programme</a:t>
            </a:r>
            <a:r>
              <a:rPr lang="en-US" dirty="0"/>
              <a:t>, with only half of the coverage foreseen now in the first stage. </a:t>
            </a:r>
          </a:p>
          <a:p>
            <a:pPr marL="342900" indent="-342900">
              <a:spcBef>
                <a:spcPts val="0"/>
              </a:spcBef>
              <a:spcAft>
                <a:spcPts val="300"/>
              </a:spcAft>
              <a:buSzPct val="75000"/>
              <a:buFont typeface="Wingdings" charset="2"/>
              <a:buChar char="u"/>
            </a:pPr>
            <a:r>
              <a:rPr lang="en-US" dirty="0"/>
              <a:t>The PAC appreciates the admission of new institutions to the MPD Collaboration and encourages the MPD management to increase its efforts in this direction.  </a:t>
            </a:r>
          </a:p>
          <a:p>
            <a:pPr marL="342900" indent="-342900">
              <a:spcBef>
                <a:spcPts val="0"/>
              </a:spcBef>
              <a:spcAft>
                <a:spcPts val="300"/>
              </a:spcAft>
              <a:buSzPct val="75000"/>
              <a:buFont typeface="Wingdings" charset="2"/>
              <a:buChar char="u"/>
            </a:pPr>
            <a:r>
              <a:rPr lang="en-US" dirty="0"/>
              <a:t>The PAC recommends extension of the project until the end of 2025 with first priority.</a:t>
            </a:r>
            <a:endParaRPr lang="en-IL" dirty="0"/>
          </a:p>
        </p:txBody>
      </p:sp>
      <p:pic>
        <p:nvPicPr>
          <p:cNvPr id="5" name="Picture 4">
            <a:extLst>
              <a:ext uri="{FF2B5EF4-FFF2-40B4-BE49-F238E27FC236}">
                <a16:creationId xmlns:a16="http://schemas.microsoft.com/office/drawing/2014/main" id="{9845F570-0A5E-7341-8261-CF153D7A609D}"/>
              </a:ext>
            </a:extLst>
          </p:cNvPr>
          <p:cNvPicPr>
            <a:picLocks noChangeAspect="1"/>
          </p:cNvPicPr>
          <p:nvPr/>
        </p:nvPicPr>
        <p:blipFill rotWithShape="1">
          <a:blip r:embed="rId3"/>
          <a:srcRect l="1735" t="1723"/>
          <a:stretch/>
        </p:blipFill>
        <p:spPr>
          <a:xfrm>
            <a:off x="2267744" y="3709195"/>
            <a:ext cx="4275852" cy="3164679"/>
          </a:xfrm>
          <a:prstGeom prst="rect">
            <a:avLst/>
          </a:prstGeom>
        </p:spPr>
      </p:pic>
      <p:sp>
        <p:nvSpPr>
          <p:cNvPr id="6" name="TextBox 5">
            <a:extLst>
              <a:ext uri="{FF2B5EF4-FFF2-40B4-BE49-F238E27FC236}">
                <a16:creationId xmlns:a16="http://schemas.microsoft.com/office/drawing/2014/main" id="{103B8CD6-1C61-AE47-8D60-579586270E63}"/>
              </a:ext>
            </a:extLst>
          </p:cNvPr>
          <p:cNvSpPr txBox="1"/>
          <p:nvPr/>
        </p:nvSpPr>
        <p:spPr>
          <a:xfrm>
            <a:off x="6591894" y="4495605"/>
            <a:ext cx="2016224" cy="923330"/>
          </a:xfrm>
          <a:prstGeom prst="rect">
            <a:avLst/>
          </a:prstGeom>
          <a:noFill/>
        </p:spPr>
        <p:txBody>
          <a:bodyPr wrap="square" rtlCol="0">
            <a:spAutoFit/>
          </a:bodyPr>
          <a:lstStyle/>
          <a:p>
            <a:pPr algn="ctr"/>
            <a:r>
              <a:rPr lang="en-IL" b="1" dirty="0"/>
              <a:t>Progress on the MPD hall construction</a:t>
            </a:r>
          </a:p>
        </p:txBody>
      </p:sp>
      <p:sp>
        <p:nvSpPr>
          <p:cNvPr id="7" name="Date Placeholder 6">
            <a:extLst>
              <a:ext uri="{FF2B5EF4-FFF2-40B4-BE49-F238E27FC236}">
                <a16:creationId xmlns:a16="http://schemas.microsoft.com/office/drawing/2014/main" id="{4143148E-686C-2742-B607-B0CB1F61D719}"/>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61E2E557-820B-3342-B4F4-07CB7A077DA7}"/>
              </a:ext>
            </a:extLst>
          </p:cNvPr>
          <p:cNvSpPr>
            <a:spLocks noGrp="1"/>
          </p:cNvSpPr>
          <p:nvPr>
            <p:ph type="sldNum" sz="quarter" idx="12"/>
          </p:nvPr>
        </p:nvSpPr>
        <p:spPr/>
        <p:txBody>
          <a:bodyPr/>
          <a:lstStyle/>
          <a:p>
            <a:pPr>
              <a:defRPr/>
            </a:pPr>
            <a:fld id="{16AAA047-8AEF-4C69-86C3-C9A280890182}" type="slidenum">
              <a:rPr lang="fr-FR" smtClean="0"/>
              <a:pPr>
                <a:defRPr/>
              </a:pPr>
              <a:t>7</a:t>
            </a:fld>
            <a:endParaRPr lang="fr-FR"/>
          </a:p>
        </p:txBody>
      </p:sp>
    </p:spTree>
    <p:extLst>
      <p:ext uri="{BB962C8B-B14F-4D97-AF65-F5344CB8AC3E}">
        <p14:creationId xmlns:p14="http://schemas.microsoft.com/office/powerpoint/2010/main" val="30320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288244"/>
            <a:ext cx="8856984" cy="5724644"/>
          </a:xfrm>
          <a:prstGeom prst="rect">
            <a:avLst/>
          </a:prstGeom>
          <a:noFill/>
        </p:spPr>
        <p:txBody>
          <a:bodyPr wrap="square" rtlCol="0">
            <a:spAutoFit/>
          </a:bodyPr>
          <a:lstStyle/>
          <a:p>
            <a:pPr>
              <a:spcBef>
                <a:spcPts val="0"/>
              </a:spcBef>
              <a:spcAft>
                <a:spcPts val="1000"/>
              </a:spcAft>
              <a:buFont typeface="Wingdings" pitchFamily="2" charset="2"/>
              <a:buChar char="q"/>
            </a:pPr>
            <a:r>
              <a:rPr lang="en-US" sz="1800" b="1" dirty="0">
                <a:latin typeface="Arial" panose="020B0604020202020204" pitchFamily="34" charset="0"/>
                <a:cs typeface="Arial" panose="020B0604020202020204" pitchFamily="34" charset="0"/>
              </a:rPr>
              <a:t>COMPASS-II – A. </a:t>
            </a:r>
            <a:r>
              <a:rPr lang="en-US" sz="1800" b="1" dirty="0" err="1">
                <a:latin typeface="Arial" panose="020B0604020202020204" pitchFamily="34" charset="0"/>
                <a:cs typeface="Arial" panose="020B0604020202020204" pitchFamily="34" charset="0"/>
              </a:rPr>
              <a:t>Nagaytsev</a:t>
            </a:r>
            <a:r>
              <a:rPr lang="en-US" sz="1800" dirty="0">
                <a:latin typeface="Arial" panose="020B0604020202020204" pitchFamily="34" charset="0"/>
                <a:cs typeface="Arial" panose="020B0604020202020204" pitchFamily="34" charset="0"/>
              </a:rPr>
              <a:t>. </a:t>
            </a:r>
          </a:p>
          <a:p>
            <a:pPr>
              <a:spcBef>
                <a:spcPts val="0"/>
              </a:spcBef>
              <a:spcAft>
                <a:spcPts val="1000"/>
              </a:spcAft>
            </a:pPr>
            <a:r>
              <a:rPr lang="en-US" sz="1800" dirty="0">
                <a:latin typeface="Arial" panose="020B0604020202020204" pitchFamily="34" charset="0"/>
                <a:cs typeface="Arial" panose="020B0604020202020204" pitchFamily="34" charset="0"/>
              </a:rPr>
              <a:t>The experiment will be focused on the study of semi-inclusive deep-inelastic scattering processes of polarized leptons on polarized nuclear targets. The goal is to extract the </a:t>
            </a:r>
            <a:r>
              <a:rPr lang="en-US" sz="1800" dirty="0" err="1">
                <a:latin typeface="Arial" panose="020B0604020202020204" pitchFamily="34" charset="0"/>
                <a:cs typeface="Arial" panose="020B0604020202020204" pitchFamily="34" charset="0"/>
              </a:rPr>
              <a:t>parton</a:t>
            </a:r>
            <a:r>
              <a:rPr lang="en-US" sz="1800" dirty="0">
                <a:latin typeface="Arial" panose="020B0604020202020204" pitchFamily="34" charset="0"/>
                <a:cs typeface="Arial" panose="020B0604020202020204" pitchFamily="34" charset="0"/>
              </a:rPr>
              <a:t> distribution functions.</a:t>
            </a:r>
          </a:p>
          <a:p>
            <a:pPr>
              <a:spcBef>
                <a:spcPts val="0"/>
              </a:spcBef>
              <a:spcAft>
                <a:spcPts val="1000"/>
              </a:spcAft>
            </a:pPr>
            <a:r>
              <a:rPr lang="en-US" sz="1800" dirty="0">
                <a:latin typeface="Arial" panose="020B0604020202020204" pitchFamily="34" charset="0"/>
                <a:cs typeface="Arial" panose="020B0604020202020204" pitchFamily="34" charset="0"/>
              </a:rPr>
              <a:t> The JINR group will provide technical support for maintenance and completion of the HCAL1 and ECAL0 calorimeters and the MW1 muon detector, and will develop online software for monitoring their operation. It will also participate in the analysis of experimental information. </a:t>
            </a:r>
          </a:p>
          <a:p>
            <a:pPr marL="0" indent="0">
              <a:spcBef>
                <a:spcPts val="0"/>
              </a:spcBef>
              <a:spcAft>
                <a:spcPts val="1000"/>
              </a:spcAft>
              <a:buNone/>
            </a:pP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Recommendation.</a:t>
            </a:r>
            <a:r>
              <a:rPr lang="en-US" sz="1800" dirty="0">
                <a:latin typeface="Arial" panose="020B0604020202020204" pitchFamily="34" charset="0"/>
                <a:cs typeface="Arial" panose="020B0604020202020204" pitchFamily="34" charset="0"/>
              </a:rPr>
              <a:t> </a:t>
            </a:r>
          </a:p>
          <a:p>
            <a:pPr>
              <a:spcBef>
                <a:spcPts val="0"/>
              </a:spcBef>
              <a:spcAft>
                <a:spcPts val="1000"/>
              </a:spcAft>
            </a:pPr>
            <a:r>
              <a:rPr lang="en-US" sz="1800" dirty="0">
                <a:latin typeface="Arial" panose="020B0604020202020204" pitchFamily="34" charset="0"/>
                <a:cs typeface="Arial" panose="020B0604020202020204" pitchFamily="34" charset="0"/>
              </a:rPr>
              <a:t>The PAC encourages the JINR team to enhance its participation in the data analysis and develop collaborative work for the physics exploitation of the data in order to secure scientific recognition of the group’s two-decade-long work in COMPASS. </a:t>
            </a:r>
          </a:p>
          <a:p>
            <a:pPr>
              <a:spcBef>
                <a:spcPts val="0"/>
              </a:spcBef>
              <a:spcAft>
                <a:spcPts val="1000"/>
              </a:spcAft>
            </a:pPr>
            <a:r>
              <a:rPr lang="en-US" sz="1800" dirty="0">
                <a:latin typeface="Arial" panose="020B0604020202020204" pitchFamily="34" charset="0"/>
                <a:cs typeface="Arial" panose="020B0604020202020204" pitchFamily="34" charset="0"/>
              </a:rPr>
              <a:t>By the project completion in 2022, the group should explore new opportunities like e.g., MPD and SPD where its expertise is certainly very much needed.  </a:t>
            </a:r>
          </a:p>
          <a:p>
            <a:pPr>
              <a:spcBef>
                <a:spcPts val="0"/>
              </a:spcBef>
              <a:spcAft>
                <a:spcPts val="1000"/>
              </a:spcAft>
            </a:pPr>
            <a:r>
              <a:rPr lang="en-US" sz="1800" dirty="0">
                <a:latin typeface="Arial" panose="020B0604020202020204" pitchFamily="34" charset="0"/>
                <a:cs typeface="Arial" panose="020B0604020202020204" pitchFamily="34" charset="0"/>
              </a:rPr>
              <a:t> The PAC recommends extension of the COMPASS-II project until the end of 2022 with first priority.  </a:t>
            </a:r>
            <a:endParaRPr lang="en-US" sz="1800"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496CF8-CE57-BD4B-9782-6392967A4212}"/>
              </a:ext>
            </a:extLst>
          </p:cNvPr>
          <p:cNvSpPr>
            <a:spLocks noGrp="1"/>
          </p:cNvSpPr>
          <p:nvPr>
            <p:ph type="sldNum" sz="quarter" idx="12"/>
          </p:nvPr>
        </p:nvSpPr>
        <p:spPr/>
        <p:txBody>
          <a:bodyPr/>
          <a:lstStyle/>
          <a:p>
            <a:pPr>
              <a:defRPr/>
            </a:pPr>
            <a:fld id="{16AAA047-8AEF-4C69-86C3-C9A280890182}" type="slidenum">
              <a:rPr lang="fr-FR" smtClean="0"/>
              <a:pPr>
                <a:defRPr/>
              </a:pPr>
              <a:t>8</a:t>
            </a:fld>
            <a:endParaRPr lang="fr-FR"/>
          </a:p>
        </p:txBody>
      </p:sp>
    </p:spTree>
    <p:extLst>
      <p:ext uri="{BB962C8B-B14F-4D97-AF65-F5344CB8AC3E}">
        <p14:creationId xmlns:p14="http://schemas.microsoft.com/office/powerpoint/2010/main" val="386297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268760"/>
            <a:ext cx="8856984" cy="5241435"/>
          </a:xfrm>
          <a:prstGeom prst="rect">
            <a:avLst/>
          </a:prstGeom>
          <a:noFill/>
        </p:spPr>
        <p:txBody>
          <a:bodyPr wrap="square" rtlCol="0">
            <a:spAutoFit/>
          </a:bodyPr>
          <a:lstStyle/>
          <a:p>
            <a:pPr marL="0" indent="0">
              <a:buNone/>
            </a:pPr>
            <a:endParaRPr lang="en-US" sz="1600" dirty="0">
              <a:latin typeface="Arial" panose="020B0604020202020204" pitchFamily="34" charset="0"/>
              <a:cs typeface="Arial" panose="020B0604020202020204" pitchFamily="34" charset="0"/>
            </a:endParaRPr>
          </a:p>
          <a:p>
            <a:pPr>
              <a:spcBef>
                <a:spcPts val="0"/>
              </a:spcBef>
              <a:spcAft>
                <a:spcPts val="600"/>
              </a:spcAft>
              <a:buFont typeface="Wingdings" charset="2"/>
              <a:buChar char="q"/>
            </a:pPr>
            <a:r>
              <a:rPr lang="en-US" sz="1600" b="1" dirty="0">
                <a:latin typeface="Arial" panose="020B0604020202020204" pitchFamily="34" charset="0"/>
                <a:cs typeface="Arial" panose="020B0604020202020204" pitchFamily="34" charset="0"/>
              </a:rPr>
              <a:t>TAIGA – L. </a:t>
            </a:r>
            <a:r>
              <a:rPr lang="en-US" sz="1600" b="1" dirty="0" err="1">
                <a:latin typeface="Arial" panose="020B0604020202020204" pitchFamily="34" charset="0"/>
                <a:cs typeface="Arial" panose="020B0604020202020204" pitchFamily="34" charset="0"/>
              </a:rPr>
              <a:t>Tkatchev</a:t>
            </a:r>
            <a:endParaRPr lang="en-US" sz="1600" b="1" dirty="0">
              <a:latin typeface="Arial" panose="020B0604020202020204" pitchFamily="34" charset="0"/>
              <a:cs typeface="Arial" panose="020B0604020202020204" pitchFamily="34" charset="0"/>
            </a:endParaRPr>
          </a:p>
          <a:p>
            <a:pPr>
              <a:spcAft>
                <a:spcPts val="0"/>
              </a:spcAft>
              <a:buSzPct val="150000"/>
            </a:pPr>
            <a:r>
              <a:rPr lang="en-US" sz="1600" dirty="0">
                <a:latin typeface="Arial" panose="020B0604020202020204" pitchFamily="34" charset="0"/>
                <a:cs typeface="Arial" panose="020B0604020202020204" pitchFamily="34" charset="0"/>
              </a:rPr>
              <a:t>The TAIGA project can shed light to the origin of galactic cosmic rays (CR) in the region of the “knee” energy ~1000 </a:t>
            </a:r>
            <a:r>
              <a:rPr lang="en-US" sz="1600" dirty="0" err="1">
                <a:latin typeface="Arial" panose="020B0604020202020204" pitchFamily="34" charset="0"/>
                <a:cs typeface="Arial" panose="020B0604020202020204" pitchFamily="34" charset="0"/>
              </a:rPr>
              <a:t>TeV</a:t>
            </a:r>
            <a:r>
              <a:rPr lang="en-US" sz="1600" dirty="0">
                <a:latin typeface="Arial" panose="020B0604020202020204" pitchFamily="34" charset="0"/>
                <a:cs typeface="Arial" panose="020B0604020202020204" pitchFamily="34" charset="0"/>
              </a:rPr>
              <a:t> up to extragalactic CR at 1000 </a:t>
            </a:r>
            <a:r>
              <a:rPr lang="en-US" sz="1600" dirty="0" err="1">
                <a:latin typeface="Arial" panose="020B0604020202020204" pitchFamily="34" charset="0"/>
                <a:cs typeface="Arial" panose="020B0604020202020204" pitchFamily="34" charset="0"/>
              </a:rPr>
              <a:t>PeV</a:t>
            </a:r>
            <a:r>
              <a:rPr lang="en-US" sz="1600" dirty="0">
                <a:latin typeface="Arial" panose="020B0604020202020204" pitchFamily="34" charset="0"/>
                <a:cs typeface="Arial" panose="020B0604020202020204" pitchFamily="34" charset="0"/>
              </a:rPr>
              <a:t>. </a:t>
            </a:r>
          </a:p>
          <a:p>
            <a:pPr>
              <a:spcAft>
                <a:spcPts val="0"/>
              </a:spcAft>
              <a:buSzPct val="150000"/>
            </a:pPr>
            <a:r>
              <a:rPr lang="en-US" sz="1600" dirty="0">
                <a:latin typeface="Arial" panose="020B0604020202020204" pitchFamily="34" charset="0"/>
                <a:cs typeface="Arial" panose="020B0604020202020204" pitchFamily="34" charset="0"/>
              </a:rPr>
              <a:t>During 2019–2020 the complex telescopes passed successfully important quality checks of the hardware and data processing algorithms. </a:t>
            </a:r>
          </a:p>
          <a:p>
            <a:pPr>
              <a:spcAft>
                <a:spcPts val="0"/>
              </a:spcAft>
              <a:buSzPct val="150000"/>
            </a:pPr>
            <a:r>
              <a:rPr lang="en-US" sz="1600" dirty="0">
                <a:latin typeface="Arial" panose="020B0604020202020204" pitchFamily="34" charset="0"/>
                <a:cs typeface="Arial" panose="020B0604020202020204" pitchFamily="34" charset="0"/>
              </a:rPr>
              <a:t>The main responsibility of the JINR group is the design of Imaging Atmospheric Cherenkov Telescope (IACT), mechanics manufacturing and tests. The third telescope was sent to Siberia in April 2020, the 4th IACT will be built during 2021–2023. The group also participates in Monte Carlo simulation and data analysis.</a:t>
            </a:r>
            <a:endParaRPr lang="en-IL" sz="1600" dirty="0">
              <a:latin typeface="Arial" panose="020B0604020202020204" pitchFamily="34" charset="0"/>
              <a:cs typeface="Arial" panose="020B0604020202020204" pitchFamily="34" charset="0"/>
            </a:endParaRPr>
          </a:p>
          <a:p>
            <a:pPr marL="0" indent="0">
              <a:spcAft>
                <a:spcPts val="0"/>
              </a:spcAft>
              <a:buSzPct val="150000"/>
              <a:buNone/>
            </a:pPr>
            <a:endParaRPr lang="en-US" sz="1600" dirty="0">
              <a:latin typeface="Arial" panose="020B0604020202020204" pitchFamily="34" charset="0"/>
              <a:cs typeface="Arial" panose="020B0604020202020204" pitchFamily="34" charset="0"/>
            </a:endParaRPr>
          </a:p>
          <a:p>
            <a:pPr marL="0" indent="0">
              <a:buSzPct val="15000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r>
              <a:rPr lang="en-US" sz="1600" dirty="0">
                <a:latin typeface="Arial" panose="020B0604020202020204" pitchFamily="34" charset="0"/>
                <a:cs typeface="Arial" panose="020B0604020202020204" pitchFamily="34" charset="0"/>
              </a:rPr>
              <a:t> </a:t>
            </a:r>
          </a:p>
          <a:p>
            <a:pPr algn="just">
              <a:spcAft>
                <a:spcPts val="0"/>
              </a:spcAft>
              <a:buSzPct val="150000"/>
            </a:pPr>
            <a:r>
              <a:rPr lang="en-US" sz="1600" dirty="0">
                <a:latin typeface="Arial" panose="020B0604020202020204" pitchFamily="34" charset="0"/>
                <a:cs typeface="Arial" panose="020B0604020202020204" pitchFamily="34" charset="0"/>
              </a:rPr>
              <a:t>The PAC notes that the TAIGA project has a solid in-house component with significant international participation. The JINR group is playing an important role in the TAIGA collaboration for the design and production of the IACTs. </a:t>
            </a:r>
          </a:p>
          <a:p>
            <a:pPr algn="just">
              <a:spcAft>
                <a:spcPts val="0"/>
              </a:spcAft>
              <a:buSzPct val="150000"/>
            </a:pPr>
            <a:r>
              <a:rPr lang="en-US" sz="1600" dirty="0">
                <a:latin typeface="Arial" panose="020B0604020202020204" pitchFamily="34" charset="0"/>
                <a:cs typeface="Arial" panose="020B0604020202020204" pitchFamily="34" charset="0"/>
              </a:rPr>
              <a:t>The PAC encourages the team, in particular young researchers, to strengthen their participation in the data analysis. Publication of methodological results obtained by the group should be carried out more actively. </a:t>
            </a:r>
          </a:p>
          <a:p>
            <a:pPr algn="just">
              <a:spcAft>
                <a:spcPts val="0"/>
              </a:spcAft>
              <a:buSzPct val="150000"/>
            </a:pPr>
            <a:r>
              <a:rPr lang="en-US" sz="1600" dirty="0">
                <a:latin typeface="Arial" panose="020B0604020202020204" pitchFamily="34" charset="0"/>
                <a:cs typeface="Arial" panose="020B0604020202020204" pitchFamily="34" charset="0"/>
              </a:rPr>
              <a:t>The PAC recommends extension of the TAIGA project until the end of 2023 with first priority.</a:t>
            </a:r>
            <a:r>
              <a:rPr lang="en-US" sz="1600" dirty="0">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84064A7F-F097-6F48-A308-E18DAAFF3A32}"/>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E54D9F33-1892-1D47-B63E-962184BEEFD3}"/>
              </a:ext>
            </a:extLst>
          </p:cNvPr>
          <p:cNvSpPr>
            <a:spLocks noGrp="1"/>
          </p:cNvSpPr>
          <p:nvPr>
            <p:ph type="ftr" sz="quarter" idx="11"/>
          </p:nvPr>
        </p:nvSpPr>
        <p:spPr/>
        <p:txBody>
          <a:bodyPr/>
          <a:lstStyle/>
          <a:p>
            <a:pPr>
              <a:defRPr/>
            </a:pPr>
            <a:r>
              <a:rPr lang="en-US"/>
              <a:t>128 SC JINR, September 17, 2020</a:t>
            </a:r>
            <a:endParaRPr lang="fr-FR"/>
          </a:p>
        </p:txBody>
      </p:sp>
      <p:sp>
        <p:nvSpPr>
          <p:cNvPr id="4" name="Slide Number Placeholder 3">
            <a:extLst>
              <a:ext uri="{FF2B5EF4-FFF2-40B4-BE49-F238E27FC236}">
                <a16:creationId xmlns:a16="http://schemas.microsoft.com/office/drawing/2014/main" id="{DFB83BF7-78A5-AD46-9D88-3A1C47A39CF2}"/>
              </a:ext>
            </a:extLst>
          </p:cNvPr>
          <p:cNvSpPr>
            <a:spLocks noGrp="1"/>
          </p:cNvSpPr>
          <p:nvPr>
            <p:ph type="sldNum" sz="quarter" idx="12"/>
          </p:nvPr>
        </p:nvSpPr>
        <p:spPr/>
        <p:txBody>
          <a:bodyPr/>
          <a:lstStyle/>
          <a:p>
            <a:pPr>
              <a:defRPr/>
            </a:pPr>
            <a:fld id="{16AAA047-8AEF-4C69-86C3-C9A280890182}" type="slidenum">
              <a:rPr lang="fr-FR" smtClean="0"/>
              <a:pPr>
                <a:defRPr/>
              </a:pPr>
              <a:t>9</a:t>
            </a:fld>
            <a:endParaRPr lang="fr-FR"/>
          </a:p>
        </p:txBody>
      </p:sp>
    </p:spTree>
    <p:extLst>
      <p:ext uri="{BB962C8B-B14F-4D97-AF65-F5344CB8AC3E}">
        <p14:creationId xmlns:p14="http://schemas.microsoft.com/office/powerpoint/2010/main" val="38082704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93496</TotalTime>
  <Words>1548</Words>
  <Application>Microsoft Macintosh PowerPoint</Application>
  <PresentationFormat>On-screen Show (4:3)</PresentationFormat>
  <Paragraphs>137</Paragraphs>
  <Slides>13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Thème Office</vt:lpstr>
      <vt:lpstr>PowerPoint Presentation</vt:lpstr>
      <vt:lpstr>53rd PAC-PP agenda June 29, 2020</vt:lpstr>
      <vt:lpstr>Report on the Nuclotron-NICA project </vt:lpstr>
      <vt:lpstr>PowerPoint Presentation</vt:lpstr>
      <vt:lpstr>PowerPoint Presentation</vt:lpstr>
      <vt:lpstr>BM@N</vt:lpstr>
      <vt:lpstr>Recommendations on projects approved for completion  in 2019 and proposed for continuation</vt:lpstr>
      <vt:lpstr> Recommendations on projects approved for completion  in 2019 and proposed for continuation </vt:lpstr>
      <vt:lpstr> Recommendations on projects approved for completion  in 2019 and proposed for continuation </vt:lpstr>
      <vt:lpstr> Recommendations on projects approved for completion  in 2019 and proposed for continuation </vt:lpstr>
      <vt:lpstr> Recommendations on projects approved for completion  in 2019 and proposed for continuation </vt:lpstr>
      <vt:lpstr>Next PAC-PP  Meeting – January 18-19, 2021</vt:lpstr>
      <vt:lpstr>PowerPoint Presentation</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Itzhak Tserruya</cp:lastModifiedBy>
  <cp:revision>1501</cp:revision>
  <cp:lastPrinted>2015-02-17T16:45:31Z</cp:lastPrinted>
  <dcterms:created xsi:type="dcterms:W3CDTF">2010-01-13T11:24:08Z</dcterms:created>
  <dcterms:modified xsi:type="dcterms:W3CDTF">2020-09-17T12:33:43Z</dcterms:modified>
</cp:coreProperties>
</file>