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659" r:id="rId3"/>
    <p:sldId id="672" r:id="rId4"/>
    <p:sldId id="641" r:id="rId5"/>
    <p:sldId id="799" r:id="rId6"/>
    <p:sldId id="673" r:id="rId7"/>
    <p:sldId id="674" r:id="rId8"/>
    <p:sldId id="675" r:id="rId9"/>
    <p:sldId id="800" r:id="rId10"/>
    <p:sldId id="677" r:id="rId11"/>
    <p:sldId id="679" r:id="rId12"/>
    <p:sldId id="681" r:id="rId13"/>
    <p:sldId id="801" r:id="rId14"/>
    <p:sldId id="682" r:id="rId15"/>
    <p:sldId id="797" r:id="rId16"/>
    <p:sldId id="658" r:id="rId17"/>
    <p:sldId id="290" r:id="rId18"/>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060"/>
    <a:srgbClr val="E9EDF4"/>
    <a:srgbClr val="0218EE"/>
    <a:srgbClr val="006600"/>
    <a:srgbClr val="FF33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67" autoAdjust="0"/>
    <p:restoredTop sz="93129" autoAdjust="0"/>
  </p:normalViewPr>
  <p:slideViewPr>
    <p:cSldViewPr>
      <p:cViewPr varScale="1">
        <p:scale>
          <a:sx n="53" d="100"/>
          <a:sy n="53" d="100"/>
        </p:scale>
        <p:origin x="-564" y="-90"/>
      </p:cViewPr>
      <p:guideLst>
        <p:guide orient="horz" pos="2160"/>
        <p:guide pos="3840"/>
      </p:guideLst>
    </p:cSldViewPr>
  </p:slideViewPr>
  <p:notesTextViewPr>
    <p:cViewPr>
      <p:scale>
        <a:sx n="100" d="100"/>
        <a:sy n="100" d="100"/>
      </p:scale>
      <p:origin x="0" y="0"/>
    </p:cViewPr>
  </p:notesTextViewPr>
  <p:sorterViewPr>
    <p:cViewPr>
      <p:scale>
        <a:sx n="49" d="100"/>
        <a:sy n="49" d="100"/>
      </p:scale>
      <p:origin x="0" y="4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15.09.2020</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p14="http://schemas.microsoft.com/office/powerpoint/2010/main" xmlns=""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E60885-56F5-4AF1-A60B-77BB4D807CBE}" type="datetime1">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40E7FC-720B-4713-89D6-46F0C21E5F94}" type="datetime1">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4D20B9-5E24-4769-8D63-B05F560F2B53}" type="datetime1">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3A63EF-89C5-4CBD-B742-A640AFCD09EA}" type="datetime1">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9"/>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21BD48-8EAE-4D41-9615-CA15994C9277}" type="datetime1">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452CC4-28AF-450B-BF33-C7574F0D2378}" type="datetime1">
              <a:rPr lang="ru-RU" smtClean="0"/>
              <a:pPr/>
              <a:t>15.09.2020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FBD710-99C5-4467-90D3-66F7E1E392EE}" type="datetime1">
              <a:rPr lang="ru-RU" smtClean="0"/>
              <a:pPr/>
              <a:t>15.09.2020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5B461B-BFFE-4458-B3C2-44A2D3BD66F3}" type="datetime1">
              <a:rPr lang="ru-RU" smtClean="0"/>
              <a:pPr/>
              <a:t>15.09.2020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D0EB9-BA38-4EAC-A300-EE98BC40F99C}" type="datetime1">
              <a:rPr lang="ru-RU" smtClean="0"/>
              <a:pPr/>
              <a:t>15.09.2020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DD64E0-98FF-49B5-870F-6C01F8B743F4}" type="datetime1">
              <a:rPr lang="ru-RU" smtClean="0"/>
              <a:pPr/>
              <a:t>15.09.2020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4E22FDF-4304-473A-9AD7-D72FB2DBABA1}" type="datetime1">
              <a:rPr lang="ru-RU" smtClean="0"/>
              <a:pPr/>
              <a:t>15.09.2020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DDEA-FE2F-4326-9542-0318210150F7}" type="datetime1">
              <a:rPr lang="ru-RU" smtClean="0"/>
              <a:pPr/>
              <a:t>15.09.2020</a:t>
            </a:fld>
            <a:endParaRPr lang="ru-RU"/>
          </a:p>
        </p:txBody>
      </p:sp>
      <p:sp>
        <p:nvSpPr>
          <p:cNvPr id="5" name="Нижний колонтитул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423863"/>
            <a:ext cx="9144000" cy="3581400"/>
          </a:xfrm>
          <a:prstGeom prst="rect">
            <a:avLst/>
          </a:prstGeom>
          <a:noFill/>
          <a:ln w="9525">
            <a:noFill/>
            <a:miter lim="800000"/>
            <a:headEnd/>
            <a:tailEnd/>
          </a:ln>
        </p:spPr>
        <p:txBody>
          <a:bodyPr anchor="b"/>
          <a:lstStyle/>
          <a:p>
            <a:pPr algn="ctr"/>
            <a:r>
              <a:rPr lang="en-GB" sz="4400" b="1" dirty="0">
                <a:solidFill>
                  <a:srgbClr val="C00000"/>
                </a:solidFill>
                <a:effectLst>
                  <a:outerShdw blurRad="38100" dist="38100" dir="2700000" algn="tl">
                    <a:srgbClr val="000000">
                      <a:alpha val="43137"/>
                    </a:srgbClr>
                  </a:outerShdw>
                </a:effectLst>
              </a:rPr>
              <a:t>Programme Advisory Committee for Nuclear Physics</a:t>
            </a:r>
            <a:endParaRPr lang="en-GB" sz="2000" b="1" dirty="0">
              <a:solidFill>
                <a:srgbClr val="C00000"/>
              </a:solidFill>
              <a:effectLst>
                <a:outerShdw blurRad="38100" dist="38100" dir="2700000" algn="tl">
                  <a:srgbClr val="000000">
                    <a:alpha val="43137"/>
                  </a:srgbClr>
                </a:outerShdw>
              </a:effectLst>
            </a:endParaRPr>
          </a:p>
          <a:p>
            <a:pPr algn="ctr"/>
            <a:endParaRPr lang="en-GB" sz="2000" b="1" dirty="0">
              <a:solidFill>
                <a:srgbClr val="0033CC"/>
              </a:solidFill>
              <a:effectLst>
                <a:outerShdw blurRad="38100" dist="38100" dir="2700000" algn="tl">
                  <a:srgbClr val="000000">
                    <a:alpha val="43137"/>
                  </a:srgbClr>
                </a:outerShdw>
              </a:effectLst>
              <a:cs typeface="Times New Roman" pitchFamily="18" charset="0"/>
            </a:endParaRPr>
          </a:p>
          <a:p>
            <a:pPr algn="ctr"/>
            <a:r>
              <a:rPr lang="ru-RU" sz="3600" b="1" dirty="0">
                <a:solidFill>
                  <a:srgbClr val="C00000"/>
                </a:solidFill>
                <a:effectLst>
                  <a:outerShdw blurRad="38100" dist="38100" dir="2700000" algn="tl">
                    <a:srgbClr val="000000">
                      <a:alpha val="43137"/>
                    </a:srgbClr>
                  </a:outerShdw>
                </a:effectLst>
                <a:cs typeface="Times New Roman" pitchFamily="18" charset="0"/>
              </a:rPr>
              <a:t>5</a:t>
            </a:r>
            <a:r>
              <a:rPr lang="en-US" sz="3600" b="1" dirty="0">
                <a:solidFill>
                  <a:srgbClr val="C00000"/>
                </a:solidFill>
                <a:effectLst>
                  <a:outerShdw blurRad="38100" dist="38100" dir="2700000" algn="tl">
                    <a:srgbClr val="000000">
                      <a:alpha val="43137"/>
                    </a:srgbClr>
                  </a:outerShdw>
                </a:effectLst>
                <a:cs typeface="Times New Roman" pitchFamily="18" charset="0"/>
              </a:rPr>
              <a:t>2nd</a:t>
            </a:r>
            <a:r>
              <a:rPr lang="en-GB" sz="3600" b="1" dirty="0">
                <a:solidFill>
                  <a:srgbClr val="C00000"/>
                </a:solidFill>
                <a:effectLst>
                  <a:outerShdw blurRad="38100" dist="38100" dir="2700000" algn="tl">
                    <a:srgbClr val="000000">
                      <a:alpha val="43137"/>
                    </a:srgbClr>
                  </a:outerShdw>
                </a:effectLst>
                <a:cs typeface="Times New Roman" pitchFamily="18" charset="0"/>
              </a:rPr>
              <a:t> meeting </a:t>
            </a:r>
            <a:endParaRPr lang="en-GB" sz="2000" b="1" dirty="0">
              <a:solidFill>
                <a:srgbClr val="C00000"/>
              </a:solidFill>
              <a:effectLst>
                <a:outerShdw blurRad="38100" dist="38100" dir="2700000" algn="tl">
                  <a:srgbClr val="000000">
                    <a:alpha val="43137"/>
                  </a:srgbClr>
                </a:outerShdw>
              </a:effectLst>
              <a:cs typeface="Times New Roman" pitchFamily="18" charset="0"/>
            </a:endParaRPr>
          </a:p>
          <a:p>
            <a:pPr algn="ctr"/>
            <a:endParaRPr lang="en-GB" sz="2000" b="1" dirty="0">
              <a:solidFill>
                <a:srgbClr val="C00000"/>
              </a:solidFill>
            </a:endParaRPr>
          </a:p>
          <a:p>
            <a:pPr algn="ctr"/>
            <a:r>
              <a:rPr lang="en-US" b="1" dirty="0">
                <a:solidFill>
                  <a:srgbClr val="C00000"/>
                </a:solidFill>
              </a:rPr>
              <a:t>25</a:t>
            </a:r>
            <a:r>
              <a:rPr lang="en-GB" b="1" dirty="0">
                <a:solidFill>
                  <a:srgbClr val="C00000"/>
                </a:solidFill>
              </a:rPr>
              <a:t> </a:t>
            </a:r>
            <a:r>
              <a:rPr lang="en-US" altLang="ru-RU" b="1" kern="0" dirty="0">
                <a:solidFill>
                  <a:srgbClr val="C00000"/>
                </a:solidFill>
              </a:rPr>
              <a:t>June</a:t>
            </a:r>
            <a:r>
              <a:rPr lang="en-GB" b="1" dirty="0">
                <a:solidFill>
                  <a:srgbClr val="C00000"/>
                </a:solidFill>
              </a:rPr>
              <a:t> 2020</a:t>
            </a:r>
            <a:endParaRPr lang="en-GB" sz="2800" b="1" i="1" dirty="0">
              <a:solidFill>
                <a:srgbClr val="C00000"/>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3" y="4868863"/>
            <a:ext cx="6049963" cy="646112"/>
          </a:xfrm>
          <a:prstGeom prst="rect">
            <a:avLst/>
          </a:prstGeom>
          <a:noFill/>
          <a:ln w="9525">
            <a:noFill/>
            <a:miter lim="800000"/>
            <a:headEnd/>
            <a:tailEnd/>
          </a:ln>
        </p:spPr>
        <p:txBody>
          <a:bodyPr>
            <a:spAutoFit/>
          </a:bodyPr>
          <a:lstStyle/>
          <a:p>
            <a:pPr algn="ctr"/>
            <a:r>
              <a:rPr lang="en-GB" sz="3600" b="1" dirty="0">
                <a:solidFill>
                  <a:srgbClr val="0033CC"/>
                </a:solidFill>
              </a:rPr>
              <a:t>Marek  Lewitowicz</a:t>
            </a:r>
            <a:r>
              <a:rPr lang="en-GB" dirty="0">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10</a:t>
            </a:fld>
            <a:endParaRPr lang="ru-RU"/>
          </a:p>
        </p:txBody>
      </p:sp>
      <p:sp>
        <p:nvSpPr>
          <p:cNvPr id="4" name="Прямоугольник 3"/>
          <p:cNvSpPr/>
          <p:nvPr/>
        </p:nvSpPr>
        <p:spPr>
          <a:xfrm>
            <a:off x="0" y="136516"/>
            <a:ext cx="12192000" cy="830997"/>
          </a:xfrm>
          <a:prstGeom prst="rect">
            <a:avLst/>
          </a:prstGeom>
        </p:spPr>
        <p:txBody>
          <a:bodyPr wrap="square">
            <a:spAutoFit/>
          </a:bodyPr>
          <a:lstStyle/>
          <a:p>
            <a:pPr algn="ctr"/>
            <a:r>
              <a:rPr lang="en-US" sz="2400" b="1" dirty="0">
                <a:solidFill>
                  <a:srgbClr val="C00000"/>
                </a:solidFill>
              </a:rPr>
              <a:t>The preparation of a new project</a:t>
            </a:r>
          </a:p>
          <a:p>
            <a:pPr algn="ctr"/>
            <a:r>
              <a:rPr lang="en-US" sz="2400" b="1" dirty="0">
                <a:solidFill>
                  <a:srgbClr val="C00000"/>
                </a:solidFill>
              </a:rPr>
              <a:t>“Modernization of the EG-5 accelerator and development of its experimental infrastructure”</a:t>
            </a:r>
          </a:p>
        </p:txBody>
      </p:sp>
      <p:sp>
        <p:nvSpPr>
          <p:cNvPr id="6" name="Прямоугольник 5"/>
          <p:cNvSpPr/>
          <p:nvPr/>
        </p:nvSpPr>
        <p:spPr>
          <a:xfrm>
            <a:off x="215008" y="1038215"/>
            <a:ext cx="8617296"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2060"/>
                </a:solidFill>
                <a:latin typeface="Arial" pitchFamily="34" charset="0"/>
                <a:cs typeface="Arial" pitchFamily="34" charset="0"/>
              </a:rPr>
              <a:t>The PAC heard the well prepared and documented report on the plans for the development of the EG-5 accelerator and its experimental infrastructure at FLNP. </a:t>
            </a:r>
          </a:p>
          <a:p>
            <a:pPr marL="342900" indent="-342900">
              <a:buFont typeface="Arial" panose="020B0604020202020204" pitchFamily="34" charset="0"/>
              <a:buChar char="•"/>
            </a:pPr>
            <a:endParaRPr lang="en-US" sz="2000" dirty="0">
              <a:solidFill>
                <a:srgbClr val="002060"/>
              </a:solidFill>
              <a:latin typeface="Arial" pitchFamily="34" charset="0"/>
              <a:cs typeface="Arial" pitchFamily="34" charset="0"/>
            </a:endParaRPr>
          </a:p>
          <a:p>
            <a:pPr marL="342900" indent="-342900">
              <a:buFont typeface="Arial" panose="020B0604020202020204" pitchFamily="34" charset="0"/>
              <a:buChar char="•"/>
            </a:pPr>
            <a:r>
              <a:rPr lang="en-US" sz="2000" dirty="0">
                <a:solidFill>
                  <a:srgbClr val="002060"/>
                </a:solidFill>
                <a:latin typeface="Arial" pitchFamily="34" charset="0"/>
                <a:cs typeface="Arial" pitchFamily="34" charset="0"/>
              </a:rPr>
              <a:t>The authors following the previous NP PAC recommendations compared in detail two technical solutions: a </a:t>
            </a:r>
            <a:r>
              <a:rPr lang="en-US" sz="2000" dirty="0">
                <a:solidFill>
                  <a:srgbClr val="C00000"/>
                </a:solidFill>
                <a:latin typeface="Arial" pitchFamily="34" charset="0"/>
                <a:cs typeface="Arial" pitchFamily="34" charset="0"/>
              </a:rPr>
              <a:t>modernization of the existing EG-5 accelerator</a:t>
            </a:r>
            <a:r>
              <a:rPr lang="en-US" sz="2000" dirty="0">
                <a:solidFill>
                  <a:srgbClr val="002060"/>
                </a:solidFill>
                <a:latin typeface="Arial" pitchFamily="34" charset="0"/>
                <a:cs typeface="Arial" pitchFamily="34" charset="0"/>
              </a:rPr>
              <a:t> and </a:t>
            </a:r>
            <a:r>
              <a:rPr lang="en-US" sz="2000" dirty="0">
                <a:solidFill>
                  <a:srgbClr val="C00000"/>
                </a:solidFill>
                <a:latin typeface="Arial" pitchFamily="34" charset="0"/>
                <a:cs typeface="Arial" pitchFamily="34" charset="0"/>
              </a:rPr>
              <a:t>a purchase of a new accelerator </a:t>
            </a:r>
            <a:r>
              <a:rPr lang="en-US" sz="2000" dirty="0">
                <a:solidFill>
                  <a:srgbClr val="002060"/>
                </a:solidFill>
                <a:latin typeface="Arial" pitchFamily="34" charset="0"/>
                <a:cs typeface="Arial" pitchFamily="34" charset="0"/>
              </a:rPr>
              <a:t>with similar design parameters. </a:t>
            </a:r>
          </a:p>
        </p:txBody>
      </p:sp>
      <p:pic>
        <p:nvPicPr>
          <p:cNvPr id="3" name="Picture 2" descr="C:\SC\128 SC\128 SC\IMG_7481.jpg">
            <a:extLst>
              <a:ext uri="{FF2B5EF4-FFF2-40B4-BE49-F238E27FC236}">
                <a16:creationId xmlns:a16="http://schemas.microsoft.com/office/drawing/2014/main" xmlns="" id="{B19B74E3-CCA3-4794-BAC3-9EDC67E80277}"/>
              </a:ext>
            </a:extLst>
          </p:cNvPr>
          <p:cNvPicPr>
            <a:picLocks noChangeAspect="1" noChangeArrowheads="1"/>
          </p:cNvPicPr>
          <p:nvPr/>
        </p:nvPicPr>
        <p:blipFill>
          <a:blip r:embed="rId2" cstate="print"/>
          <a:srcRect/>
          <a:stretch>
            <a:fillRect/>
          </a:stretch>
        </p:blipFill>
        <p:spPr bwMode="auto">
          <a:xfrm>
            <a:off x="8996778" y="967837"/>
            <a:ext cx="2999958" cy="2461487"/>
          </a:xfrm>
          <a:prstGeom prst="rect">
            <a:avLst/>
          </a:prstGeom>
          <a:noFill/>
        </p:spPr>
      </p:pic>
      <p:sp>
        <p:nvSpPr>
          <p:cNvPr id="5" name="Прямоугольник 4">
            <a:extLst>
              <a:ext uri="{FF2B5EF4-FFF2-40B4-BE49-F238E27FC236}">
                <a16:creationId xmlns:a16="http://schemas.microsoft.com/office/drawing/2014/main" xmlns="" id="{FCD1360A-E959-4C04-ABCC-992B3269A1A2}"/>
              </a:ext>
            </a:extLst>
          </p:cNvPr>
          <p:cNvSpPr/>
          <p:nvPr/>
        </p:nvSpPr>
        <p:spPr>
          <a:xfrm>
            <a:off x="9022844" y="988520"/>
            <a:ext cx="2515202" cy="369332"/>
          </a:xfrm>
          <a:prstGeom prst="rect">
            <a:avLst/>
          </a:prstGeom>
        </p:spPr>
        <p:txBody>
          <a:bodyPr wrap="square">
            <a:spAutoFit/>
          </a:bodyPr>
          <a:lstStyle/>
          <a:p>
            <a:r>
              <a:rPr lang="en-US" b="1" dirty="0">
                <a:solidFill>
                  <a:schemeClr val="bg1"/>
                </a:solidFill>
              </a:rPr>
              <a:t>Alexander </a:t>
            </a:r>
            <a:r>
              <a:rPr lang="en-US" b="1" dirty="0" err="1">
                <a:solidFill>
                  <a:schemeClr val="bg1"/>
                </a:solidFill>
              </a:rPr>
              <a:t>Doroshkevich</a:t>
            </a:r>
            <a:endParaRPr lang="ru-RU" dirty="0">
              <a:solidFill>
                <a:schemeClr val="bg1"/>
              </a:solidFill>
            </a:endParaRPr>
          </a:p>
        </p:txBody>
      </p:sp>
      <p:sp>
        <p:nvSpPr>
          <p:cNvPr id="7" name="TextBox 6">
            <a:extLst>
              <a:ext uri="{FF2B5EF4-FFF2-40B4-BE49-F238E27FC236}">
                <a16:creationId xmlns:a16="http://schemas.microsoft.com/office/drawing/2014/main" xmlns="" id="{36034333-E242-4F02-94C2-4F51A42151A8}"/>
              </a:ext>
            </a:extLst>
          </p:cNvPr>
          <p:cNvSpPr txBox="1"/>
          <p:nvPr/>
        </p:nvSpPr>
        <p:spPr>
          <a:xfrm>
            <a:off x="4896036" y="3429000"/>
            <a:ext cx="23999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800" b="1" i="0" dirty="0">
                <a:solidFill>
                  <a:srgbClr val="002060"/>
                </a:solidFill>
                <a:effectLst/>
                <a:latin typeface="Arial-BoldMT"/>
              </a:rPr>
              <a:t>Scientific program</a:t>
            </a:r>
          </a:p>
        </p:txBody>
      </p:sp>
      <p:cxnSp>
        <p:nvCxnSpPr>
          <p:cNvPr id="14" name="Прямая со стрелкой 13">
            <a:extLst>
              <a:ext uri="{FF2B5EF4-FFF2-40B4-BE49-F238E27FC236}">
                <a16:creationId xmlns:a16="http://schemas.microsoft.com/office/drawing/2014/main" xmlns="" id="{6C012CC7-D574-425B-8D51-D37831D7F21B}"/>
              </a:ext>
            </a:extLst>
          </p:cNvPr>
          <p:cNvCxnSpPr>
            <a:cxnSpLocks/>
          </p:cNvCxnSpPr>
          <p:nvPr/>
        </p:nvCxnSpPr>
        <p:spPr>
          <a:xfrm flipH="1">
            <a:off x="2423592" y="3798332"/>
            <a:ext cx="2472444" cy="49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xmlns="" id="{17BF0BEF-7B1F-4AB1-A1B0-752942C265A6}"/>
              </a:ext>
            </a:extLst>
          </p:cNvPr>
          <p:cNvCxnSpPr/>
          <p:nvPr/>
        </p:nvCxnSpPr>
        <p:spPr>
          <a:xfrm>
            <a:off x="7248128" y="3790346"/>
            <a:ext cx="225642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6">
            <a:extLst>
              <a:ext uri="{FF2B5EF4-FFF2-40B4-BE49-F238E27FC236}">
                <a16:creationId xmlns:a16="http://schemas.microsoft.com/office/drawing/2014/main" xmlns="" id="{8753120D-44F4-4E08-9FAD-0FE6F4D89B28}"/>
              </a:ext>
            </a:extLst>
          </p:cNvPr>
          <p:cNvSpPr>
            <a:spLocks noChangeArrowheads="1"/>
          </p:cNvSpPr>
          <p:nvPr/>
        </p:nvSpPr>
        <p:spPr bwMode="auto">
          <a:xfrm>
            <a:off x="215009" y="4304611"/>
            <a:ext cx="4008784" cy="2322512"/>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ru-RU" sz="1800" b="1" dirty="0">
                <a:solidFill>
                  <a:srgbClr val="000000"/>
                </a:solidFill>
                <a:latin typeface="Arial" panose="020B0604020202020204" pitchFamily="34" charset="0"/>
              </a:rPr>
              <a:t>1. Nuclear physics.</a:t>
            </a:r>
            <a:r>
              <a:rPr lang="en-US" altLang="ru-RU" sz="1600" b="1" dirty="0">
                <a:solidFill>
                  <a:srgbClr val="000000"/>
                </a:solidFill>
                <a:latin typeface="Arial" panose="020B0604020202020204" pitchFamily="34" charset="0"/>
              </a:rPr>
              <a:t> </a:t>
            </a:r>
            <a:r>
              <a:rPr lang="en-US" altLang="ru-RU" sz="1600" dirty="0">
                <a:solidFill>
                  <a:srgbClr val="000000"/>
                </a:solidFill>
                <a:latin typeface="Arial" panose="020B0604020202020204" pitchFamily="34" charset="0"/>
              </a:rPr>
              <a:t>The study of the properties of excited nuclei, reactions with the emission of charged particles, fission physics, obtaining relevant data for astrophysics, nuclear energy and the problem of transmutation of nuclear waste using neutron- and gamma-induced reactions.</a:t>
            </a:r>
          </a:p>
          <a:p>
            <a:pPr algn="just" eaLnBrk="1" hangingPunct="1">
              <a:spcBef>
                <a:spcPct val="0"/>
              </a:spcBef>
              <a:buFontTx/>
              <a:buNone/>
            </a:pPr>
            <a:endParaRPr lang="ru-RU" altLang="ru-RU" sz="1600" dirty="0">
              <a:solidFill>
                <a:srgbClr val="000000"/>
              </a:solidFill>
              <a:latin typeface="Arial" panose="020B0604020202020204" pitchFamily="34" charset="0"/>
            </a:endParaRPr>
          </a:p>
        </p:txBody>
      </p:sp>
      <p:sp>
        <p:nvSpPr>
          <p:cNvPr id="21" name="Rectangle 8">
            <a:extLst>
              <a:ext uri="{FF2B5EF4-FFF2-40B4-BE49-F238E27FC236}">
                <a16:creationId xmlns:a16="http://schemas.microsoft.com/office/drawing/2014/main" xmlns="" id="{BBA83881-C975-436C-A78E-327CAFD48CBC}"/>
              </a:ext>
            </a:extLst>
          </p:cNvPr>
          <p:cNvSpPr>
            <a:spLocks noChangeArrowheads="1"/>
          </p:cNvSpPr>
          <p:nvPr/>
        </p:nvSpPr>
        <p:spPr bwMode="auto">
          <a:xfrm>
            <a:off x="4490501" y="4306908"/>
            <a:ext cx="3721100" cy="2092881"/>
          </a:xfrm>
          <a:prstGeom prst="rect">
            <a:avLst/>
          </a:prstGeom>
          <a:ln/>
        </p:spPr>
        <p:style>
          <a:lnRef idx="1">
            <a:schemeClr val="accent3"/>
          </a:lnRef>
          <a:fillRef idx="2">
            <a:schemeClr val="accent3"/>
          </a:fillRef>
          <a:effectRef idx="1">
            <a:schemeClr val="accent3"/>
          </a:effectRef>
          <a:fontRef idx="minor">
            <a:schemeClr val="dk1"/>
          </a:fontRef>
        </p:style>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ru-RU" sz="1800" b="1" dirty="0">
                <a:latin typeface="Arial" panose="020B0604020202020204" pitchFamily="34" charset="0"/>
              </a:rPr>
              <a:t>2. Condensed matter physics</a:t>
            </a:r>
            <a:r>
              <a:rPr lang="en-US" altLang="ru-RU" sz="1800" b="1" dirty="0">
                <a:solidFill>
                  <a:srgbClr val="000000"/>
                </a:solidFill>
                <a:latin typeface="Arial" panose="020B0604020202020204" pitchFamily="34" charset="0"/>
              </a:rPr>
              <a:t>. </a:t>
            </a:r>
            <a:r>
              <a:rPr lang="en-US" altLang="ru-RU" sz="1600" dirty="0">
                <a:solidFill>
                  <a:srgbClr val="000000"/>
                </a:solidFill>
                <a:latin typeface="Arial" panose="020B0604020202020204" pitchFamily="34" charset="0"/>
              </a:rPr>
              <a:t> Application of neutron physics methods in other fields of science and technology:</a:t>
            </a:r>
          </a:p>
          <a:p>
            <a:pPr marL="285750" indent="-285750" algn="just" eaLnBrk="1" hangingPunct="1">
              <a:spcBef>
                <a:spcPct val="0"/>
              </a:spcBef>
            </a:pPr>
            <a:r>
              <a:rPr lang="en-US" altLang="ru-RU" sz="1600" dirty="0">
                <a:solidFill>
                  <a:srgbClr val="000000"/>
                </a:solidFill>
                <a:latin typeface="Arial" panose="020B0604020202020204" pitchFamily="34" charset="0"/>
              </a:rPr>
              <a:t>Radiation material science;</a:t>
            </a:r>
          </a:p>
          <a:p>
            <a:pPr marL="285750" indent="-285750" algn="just" eaLnBrk="1" hangingPunct="1">
              <a:spcBef>
                <a:spcPct val="0"/>
              </a:spcBef>
            </a:pPr>
            <a:r>
              <a:rPr lang="en-US" altLang="ru-RU" sz="1600" dirty="0">
                <a:solidFill>
                  <a:srgbClr val="000000"/>
                </a:solidFill>
                <a:latin typeface="Arial" panose="020B0604020202020204" pitchFamily="34" charset="0"/>
              </a:rPr>
              <a:t>Radiobiology;</a:t>
            </a:r>
          </a:p>
          <a:p>
            <a:pPr marL="285750" indent="-285750" algn="just" eaLnBrk="1" hangingPunct="1">
              <a:spcBef>
                <a:spcPct val="0"/>
              </a:spcBef>
            </a:pPr>
            <a:r>
              <a:rPr lang="en-US" altLang="ru-RU" sz="1600" dirty="0">
                <a:solidFill>
                  <a:srgbClr val="000000"/>
                </a:solidFill>
                <a:latin typeface="Arial" panose="020B0604020202020204" pitchFamily="34" charset="0"/>
              </a:rPr>
              <a:t>Nuclear medicine;</a:t>
            </a:r>
          </a:p>
          <a:p>
            <a:pPr marL="285750" indent="-285750" algn="just" eaLnBrk="1" hangingPunct="1">
              <a:spcBef>
                <a:spcPct val="0"/>
              </a:spcBef>
            </a:pPr>
            <a:r>
              <a:rPr lang="en-US" altLang="ru-RU" sz="1600" dirty="0">
                <a:solidFill>
                  <a:srgbClr val="000000"/>
                </a:solidFill>
                <a:latin typeface="Arial" panose="020B0604020202020204" pitchFamily="34" charset="0"/>
              </a:rPr>
              <a:t>Solid state Physics.       </a:t>
            </a:r>
            <a:endParaRPr lang="ru-RU" altLang="ru-RU" sz="1600" dirty="0">
              <a:solidFill>
                <a:srgbClr val="000000"/>
              </a:solidFill>
              <a:latin typeface="Arial" panose="020B0604020202020204" pitchFamily="34" charset="0"/>
            </a:endParaRPr>
          </a:p>
        </p:txBody>
      </p:sp>
      <p:sp>
        <p:nvSpPr>
          <p:cNvPr id="23" name="Rectangle 8">
            <a:extLst>
              <a:ext uri="{FF2B5EF4-FFF2-40B4-BE49-F238E27FC236}">
                <a16:creationId xmlns:a16="http://schemas.microsoft.com/office/drawing/2014/main" xmlns="" id="{C55FED30-207E-429F-9768-E6060F34FD79}"/>
              </a:ext>
            </a:extLst>
          </p:cNvPr>
          <p:cNvSpPr>
            <a:spLocks noChangeArrowheads="1"/>
          </p:cNvSpPr>
          <p:nvPr/>
        </p:nvSpPr>
        <p:spPr bwMode="auto">
          <a:xfrm>
            <a:off x="8419895" y="4304611"/>
            <a:ext cx="3721100" cy="923330"/>
          </a:xfrm>
          <a:prstGeom prst="rect">
            <a:avLst/>
          </a:prstGeom>
          <a:ln/>
        </p:spPr>
        <p:style>
          <a:lnRef idx="1">
            <a:schemeClr val="accent3"/>
          </a:lnRef>
          <a:fillRef idx="2">
            <a:schemeClr val="accent3"/>
          </a:fillRef>
          <a:effectRef idx="1">
            <a:schemeClr val="accent3"/>
          </a:effectRef>
          <a:fontRef idx="minor">
            <a:schemeClr val="dk1"/>
          </a:fontRef>
        </p:style>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b="1" dirty="0">
                <a:solidFill>
                  <a:srgbClr val="000000"/>
                </a:solidFill>
                <a:latin typeface="Arial" panose="020B0604020202020204" pitchFamily="34" charset="0"/>
              </a:rPr>
              <a:t>3. Applied and methodical</a:t>
            </a:r>
          </a:p>
          <a:p>
            <a:pPr eaLnBrk="1" hangingPunct="1">
              <a:spcBef>
                <a:spcPct val="0"/>
              </a:spcBef>
              <a:buFontTx/>
              <a:buNone/>
            </a:pPr>
            <a:r>
              <a:rPr lang="en-US" altLang="ru-RU" sz="1800" b="1" dirty="0">
                <a:solidFill>
                  <a:srgbClr val="000000"/>
                </a:solidFill>
                <a:latin typeface="Arial" panose="020B0604020202020204" pitchFamily="34" charset="0"/>
              </a:rPr>
              <a:t>  research</a:t>
            </a:r>
          </a:p>
          <a:p>
            <a:pPr algn="just" eaLnBrk="1" hangingPunct="1">
              <a:spcBef>
                <a:spcPct val="0"/>
              </a:spcBef>
              <a:buFontTx/>
              <a:buNone/>
            </a:pPr>
            <a:r>
              <a:rPr lang="en-US" altLang="ru-RU" sz="1800" b="1" dirty="0">
                <a:solidFill>
                  <a:srgbClr val="000000"/>
                </a:solidFill>
                <a:latin typeface="Arial" panose="020B0604020202020204" pitchFamily="34" charset="0"/>
              </a:rPr>
              <a:t> </a:t>
            </a:r>
            <a:r>
              <a:rPr lang="en-US" altLang="ru-RU" sz="1600" dirty="0">
                <a:solidFill>
                  <a:srgbClr val="000000"/>
                </a:solidFill>
                <a:latin typeface="Arial" panose="020B0604020202020204" pitchFamily="34" charset="0"/>
              </a:rPr>
              <a:t> </a:t>
            </a:r>
            <a:endParaRPr lang="ru-RU" altLang="ru-RU" sz="1600" dirty="0">
              <a:solidFill>
                <a:srgbClr val="000000"/>
              </a:solidFill>
              <a:latin typeface="Arial" panose="020B0604020202020204" pitchFamily="34" charset="0"/>
            </a:endParaRPr>
          </a:p>
        </p:txBody>
      </p:sp>
      <p:cxnSp>
        <p:nvCxnSpPr>
          <p:cNvPr id="26" name="Прямая со стрелкой 25">
            <a:extLst>
              <a:ext uri="{FF2B5EF4-FFF2-40B4-BE49-F238E27FC236}">
                <a16:creationId xmlns:a16="http://schemas.microsoft.com/office/drawing/2014/main" xmlns="" id="{3854A14D-7F37-4015-9DF3-B9DBF14FBA54}"/>
              </a:ext>
            </a:extLst>
          </p:cNvPr>
          <p:cNvCxnSpPr>
            <a:stCxn id="7" idx="2"/>
          </p:cNvCxnSpPr>
          <p:nvPr/>
        </p:nvCxnSpPr>
        <p:spPr>
          <a:xfrm>
            <a:off x="6096000" y="3798332"/>
            <a:ext cx="0" cy="506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5373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3392" y="44624"/>
            <a:ext cx="1110302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Modernization of the EG-5 accelerator and development of its experimental infrastructure</a:t>
            </a:r>
          </a:p>
        </p:txBody>
      </p:sp>
      <p:sp>
        <p:nvSpPr>
          <p:cNvPr id="2" name="Номер слайда 1"/>
          <p:cNvSpPr>
            <a:spLocks noGrp="1"/>
          </p:cNvSpPr>
          <p:nvPr>
            <p:ph type="sldNum" sz="quarter" idx="12"/>
          </p:nvPr>
        </p:nvSpPr>
        <p:spPr>
          <a:xfrm>
            <a:off x="8737600" y="6356359"/>
            <a:ext cx="2844800" cy="365125"/>
          </a:xfrm>
        </p:spPr>
        <p:txBody>
          <a:bodyPr vert="horz" lIns="91440" tIns="45720" rIns="91440" bIns="45720" rtlCol="0" anchor="ctr">
            <a:normAutofit/>
          </a:bodyPr>
          <a:lstStyle/>
          <a:p>
            <a:pPr>
              <a:spcAft>
                <a:spcPts val="600"/>
              </a:spcAft>
            </a:pPr>
            <a:fld id="{017C60C2-FB95-4464-969C-DC460CD1CFD8}" type="slidenum">
              <a:rPr lang="ru-RU" smtClean="0"/>
              <a:pPr>
                <a:spcAft>
                  <a:spcPts val="600"/>
                </a:spcAft>
              </a:pPr>
              <a:t>11</a:t>
            </a:fld>
            <a:endParaRPr lang="ru-RU"/>
          </a:p>
        </p:txBody>
      </p:sp>
      <p:pic>
        <p:nvPicPr>
          <p:cNvPr id="3" name="Picture 2">
            <a:extLst>
              <a:ext uri="{FF2B5EF4-FFF2-40B4-BE49-F238E27FC236}">
                <a16:creationId xmlns:a16="http://schemas.microsoft.com/office/drawing/2014/main" xmlns="" id="{9A123E04-8EDA-43B7-BC17-8116CB6B1CC9}"/>
              </a:ext>
            </a:extLst>
          </p:cNvPr>
          <p:cNvPicPr>
            <a:picLocks noChangeAspect="1" noChangeArrowheads="1"/>
          </p:cNvPicPr>
          <p:nvPr/>
        </p:nvPicPr>
        <p:blipFill>
          <a:blip r:embed="rId2" cstate="print"/>
          <a:srcRect/>
          <a:stretch>
            <a:fillRect/>
          </a:stretch>
        </p:blipFill>
        <p:spPr bwMode="auto">
          <a:xfrm>
            <a:off x="1693088" y="759431"/>
            <a:ext cx="3106767" cy="3241693"/>
          </a:xfrm>
          <a:prstGeom prst="rect">
            <a:avLst/>
          </a:prstGeom>
          <a:noFill/>
          <a:ln w="9525">
            <a:noFill/>
            <a:miter lim="800000"/>
            <a:headEnd/>
            <a:tailEnd/>
          </a:ln>
        </p:spPr>
      </p:pic>
      <p:sp>
        <p:nvSpPr>
          <p:cNvPr id="5" name="Text Box 10">
            <a:extLst>
              <a:ext uri="{FF2B5EF4-FFF2-40B4-BE49-F238E27FC236}">
                <a16:creationId xmlns:a16="http://schemas.microsoft.com/office/drawing/2014/main" xmlns="" id="{214C3909-C8E7-4A41-9561-26855E2FC242}"/>
              </a:ext>
            </a:extLst>
          </p:cNvPr>
          <p:cNvSpPr txBox="1">
            <a:spLocks noChangeArrowheads="1"/>
          </p:cNvSpPr>
          <p:nvPr/>
        </p:nvSpPr>
        <p:spPr bwMode="auto">
          <a:xfrm>
            <a:off x="270135" y="3921313"/>
            <a:ext cx="5617741" cy="2893100"/>
          </a:xfrm>
          <a:prstGeom prst="rect">
            <a:avLst/>
          </a:prstGeom>
          <a:noFill/>
          <a:ln w="9525">
            <a:noFill/>
            <a:miter lim="800000"/>
            <a:headEnd/>
            <a:tailEnd/>
          </a:ln>
        </p:spPr>
        <p:txBody>
          <a:bodyPr wrap="square">
            <a:spAutoFit/>
          </a:bodyPr>
          <a:lstStyle/>
          <a:p>
            <a:r>
              <a:rPr lang="en-US" altLang="ru-RU" sz="2400" b="1" u="sng" dirty="0">
                <a:solidFill>
                  <a:srgbClr val="002060"/>
                </a:solidFill>
              </a:rPr>
              <a:t>Technical task</a:t>
            </a:r>
          </a:p>
          <a:p>
            <a:r>
              <a:rPr lang="en-US" altLang="ru-RU" dirty="0">
                <a:solidFill>
                  <a:srgbClr val="002060"/>
                </a:solidFill>
              </a:rPr>
              <a:t>Restoring the technical parameters of the EG-5 accelerator:</a:t>
            </a:r>
          </a:p>
          <a:p>
            <a:r>
              <a:rPr lang="en-US" altLang="ru-RU" dirty="0">
                <a:solidFill>
                  <a:srgbClr val="002060"/>
                </a:solidFill>
              </a:rPr>
              <a:t>Energy of over 4,1 </a:t>
            </a:r>
            <a:r>
              <a:rPr lang="en-US" altLang="ru-RU" dirty="0" err="1">
                <a:solidFill>
                  <a:srgbClr val="002060"/>
                </a:solidFill>
              </a:rPr>
              <a:t>MeV</a:t>
            </a:r>
            <a:r>
              <a:rPr lang="en-US" altLang="ru-RU" dirty="0">
                <a:solidFill>
                  <a:srgbClr val="002060"/>
                </a:solidFill>
              </a:rPr>
              <a:t> </a:t>
            </a:r>
          </a:p>
          <a:p>
            <a:r>
              <a:rPr lang="en-US" altLang="ru-RU" dirty="0">
                <a:solidFill>
                  <a:srgbClr val="002060"/>
                </a:solidFill>
              </a:rPr>
              <a:t>at the beam current of more 50mkA</a:t>
            </a:r>
            <a:r>
              <a:rPr lang="ru-RU" altLang="ru-RU" dirty="0">
                <a:solidFill>
                  <a:srgbClr val="002060"/>
                </a:solidFill>
              </a:rPr>
              <a:t>. </a:t>
            </a:r>
          </a:p>
          <a:p>
            <a:endParaRPr lang="ru-RU" altLang="ru-RU" sz="800" dirty="0">
              <a:solidFill>
                <a:srgbClr val="002060"/>
              </a:solidFill>
            </a:endParaRPr>
          </a:p>
          <a:p>
            <a:r>
              <a:rPr lang="en-US" altLang="ru-RU" sz="2400" b="1" u="sng" dirty="0">
                <a:solidFill>
                  <a:srgbClr val="002060"/>
                </a:solidFill>
              </a:rPr>
              <a:t>Ways of realization</a:t>
            </a:r>
          </a:p>
          <a:p>
            <a:r>
              <a:rPr lang="ru-RU" altLang="ru-RU" dirty="0">
                <a:solidFill>
                  <a:srgbClr val="002060"/>
                </a:solidFill>
              </a:rPr>
              <a:t>- </a:t>
            </a:r>
            <a:r>
              <a:rPr lang="en-US" altLang="ru-RU" dirty="0">
                <a:solidFill>
                  <a:srgbClr val="002060"/>
                </a:solidFill>
              </a:rPr>
              <a:t>Tube replacement;</a:t>
            </a:r>
          </a:p>
          <a:p>
            <a:r>
              <a:rPr lang="ru-RU" altLang="ru-RU" dirty="0">
                <a:solidFill>
                  <a:srgbClr val="002060"/>
                </a:solidFill>
              </a:rPr>
              <a:t>- </a:t>
            </a:r>
            <a:r>
              <a:rPr lang="en-US" altLang="ru-RU" dirty="0">
                <a:solidFill>
                  <a:srgbClr val="002060"/>
                </a:solidFill>
              </a:rPr>
              <a:t>Modernization of the EG -5 infrastructure;</a:t>
            </a:r>
          </a:p>
          <a:p>
            <a:r>
              <a:rPr lang="ru-RU" altLang="ru-RU" dirty="0">
                <a:solidFill>
                  <a:srgbClr val="002060"/>
                </a:solidFill>
              </a:rPr>
              <a:t>- </a:t>
            </a:r>
            <a:r>
              <a:rPr lang="en-US" altLang="ru-RU" dirty="0">
                <a:solidFill>
                  <a:srgbClr val="002060"/>
                </a:solidFill>
              </a:rPr>
              <a:t>Young staff training</a:t>
            </a:r>
            <a:r>
              <a:rPr lang="ru-RU" altLang="ru-RU" dirty="0">
                <a:solidFill>
                  <a:srgbClr val="002060"/>
                </a:solidFill>
              </a:rPr>
              <a:t>.</a:t>
            </a:r>
          </a:p>
        </p:txBody>
      </p:sp>
      <p:sp>
        <p:nvSpPr>
          <p:cNvPr id="7" name="Text Box 5">
            <a:extLst>
              <a:ext uri="{FF2B5EF4-FFF2-40B4-BE49-F238E27FC236}">
                <a16:creationId xmlns:a16="http://schemas.microsoft.com/office/drawing/2014/main" xmlns="" id="{B352E785-E76B-42DF-B080-0F06E77287A1}"/>
              </a:ext>
            </a:extLst>
          </p:cNvPr>
          <p:cNvSpPr txBox="1">
            <a:spLocks noChangeArrowheads="1"/>
          </p:cNvSpPr>
          <p:nvPr/>
        </p:nvSpPr>
        <p:spPr bwMode="auto">
          <a:xfrm>
            <a:off x="5951984" y="1305341"/>
            <a:ext cx="6120680" cy="4678204"/>
          </a:xfrm>
          <a:prstGeom prst="rect">
            <a:avLst/>
          </a:prstGeom>
          <a:noFill/>
          <a:ln w="9525">
            <a:noFill/>
            <a:miter lim="800000"/>
            <a:headEnd/>
            <a:tailEnd/>
          </a:ln>
        </p:spPr>
        <p:txBody>
          <a:bodyPr wrap="square">
            <a:spAutoFit/>
          </a:bodyPr>
          <a:lstStyle/>
          <a:p>
            <a:pPr marL="376238" lvl="1" indent="214313" algn="ctr"/>
            <a:r>
              <a:rPr lang="en-US" altLang="ru-RU" sz="2400" b="1" u="sng" dirty="0">
                <a:solidFill>
                  <a:srgbClr val="002060"/>
                </a:solidFill>
              </a:rPr>
              <a:t>Goal</a:t>
            </a:r>
          </a:p>
          <a:p>
            <a:pPr marL="376238" lvl="1" indent="214313"/>
            <a:r>
              <a:rPr lang="en-US" altLang="ru-RU" sz="800" b="1" u="sng" dirty="0">
                <a:solidFill>
                  <a:srgbClr val="002060"/>
                </a:solidFill>
              </a:rPr>
              <a:t/>
            </a:r>
            <a:br>
              <a:rPr lang="en-US" altLang="ru-RU" sz="800" b="1" u="sng" dirty="0">
                <a:solidFill>
                  <a:srgbClr val="002060"/>
                </a:solidFill>
              </a:rPr>
            </a:br>
            <a:r>
              <a:rPr lang="en-US" altLang="ru-RU" sz="1800" dirty="0">
                <a:solidFill>
                  <a:srgbClr val="002060"/>
                </a:solidFill>
              </a:rPr>
              <a:t>Providing technical conditions for the implementation of the scientific program of PTP JINR </a:t>
            </a:r>
            <a:r>
              <a:rPr lang="en-US" altLang="ru-RU" dirty="0">
                <a:solidFill>
                  <a:srgbClr val="002060"/>
                </a:solidFill>
              </a:rPr>
              <a:t/>
            </a:r>
            <a:br>
              <a:rPr lang="en-US" altLang="ru-RU" dirty="0">
                <a:solidFill>
                  <a:srgbClr val="002060"/>
                </a:solidFill>
              </a:rPr>
            </a:br>
            <a:r>
              <a:rPr lang="en-US" altLang="ru-RU" sz="1800" dirty="0">
                <a:solidFill>
                  <a:srgbClr val="002060"/>
                </a:solidFill>
              </a:rPr>
              <a:t>(</a:t>
            </a:r>
            <a:r>
              <a:rPr lang="en-GB" altLang="ru-RU" sz="1800" dirty="0">
                <a:solidFill>
                  <a:srgbClr val="002060"/>
                </a:solidFill>
              </a:rPr>
              <a:t>Theme: 03-4-1128-2017/2022</a:t>
            </a:r>
            <a:r>
              <a:rPr lang="en-US" altLang="ru-RU" sz="1800" dirty="0">
                <a:solidFill>
                  <a:srgbClr val="002060"/>
                </a:solidFill>
              </a:rPr>
              <a:t>)</a:t>
            </a:r>
            <a:r>
              <a:rPr lang="ru-RU" altLang="ru-RU" sz="1800" dirty="0">
                <a:solidFill>
                  <a:srgbClr val="002060"/>
                </a:solidFill>
              </a:rPr>
              <a:t>. </a:t>
            </a:r>
          </a:p>
          <a:p>
            <a:pPr marL="376238" lvl="1" indent="214313" algn="ctr"/>
            <a:endParaRPr lang="ru-RU" altLang="ru-RU" sz="1800" b="1" dirty="0">
              <a:solidFill>
                <a:srgbClr val="002060"/>
              </a:solidFill>
              <a:latin typeface="Calibri" pitchFamily="34" charset="0"/>
            </a:endParaRPr>
          </a:p>
          <a:p>
            <a:pPr marL="376238" lvl="1" indent="214313" algn="ctr"/>
            <a:r>
              <a:rPr lang="en-US" altLang="ru-RU" sz="2400" b="1" u="sng" dirty="0">
                <a:solidFill>
                  <a:srgbClr val="002060"/>
                </a:solidFill>
              </a:rPr>
              <a:t>Main Tasks</a:t>
            </a:r>
            <a:br>
              <a:rPr lang="en-US" altLang="ru-RU" sz="2400" b="1" u="sng" dirty="0">
                <a:solidFill>
                  <a:srgbClr val="002060"/>
                </a:solidFill>
              </a:rPr>
            </a:br>
            <a:endParaRPr lang="en-US" altLang="ru-RU" sz="800" b="1" u="sng" dirty="0">
              <a:solidFill>
                <a:srgbClr val="002060"/>
              </a:solidFill>
            </a:endParaRPr>
          </a:p>
          <a:p>
            <a:pPr marL="661988" lvl="1" indent="-285750">
              <a:buFont typeface="Arial" panose="020B0604020202020204" pitchFamily="34" charset="0"/>
              <a:buChar char="•"/>
            </a:pPr>
            <a:r>
              <a:rPr lang="en-US" dirty="0">
                <a:solidFill>
                  <a:srgbClr val="002060"/>
                </a:solidFill>
              </a:rPr>
              <a:t>R</a:t>
            </a:r>
            <a:r>
              <a:rPr lang="ru-RU" dirty="0" err="1">
                <a:solidFill>
                  <a:srgbClr val="002060"/>
                </a:solidFill>
              </a:rPr>
              <a:t>evival</a:t>
            </a:r>
            <a:r>
              <a:rPr lang="en-US" dirty="0">
                <a:solidFill>
                  <a:srgbClr val="002060"/>
                </a:solidFill>
              </a:rPr>
              <a:t> </a:t>
            </a:r>
            <a:r>
              <a:rPr lang="en-US" altLang="ru-RU" dirty="0">
                <a:solidFill>
                  <a:srgbClr val="002060"/>
                </a:solidFill>
              </a:rPr>
              <a:t>the research of </a:t>
            </a:r>
            <a:r>
              <a:rPr lang="en-US" altLang="ru-RU" b="1" i="1" dirty="0">
                <a:solidFill>
                  <a:srgbClr val="002060"/>
                </a:solidFill>
              </a:rPr>
              <a:t>reactions with fast </a:t>
            </a:r>
            <a:r>
              <a:rPr lang="en-US" altLang="ru-RU" b="1" i="1" dirty="0" err="1">
                <a:solidFill>
                  <a:srgbClr val="002060"/>
                </a:solidFill>
              </a:rPr>
              <a:t>quasimonoenergetic</a:t>
            </a:r>
            <a:r>
              <a:rPr lang="en-US" altLang="ru-RU" b="1" i="1" dirty="0">
                <a:solidFill>
                  <a:srgbClr val="002060"/>
                </a:solidFill>
              </a:rPr>
              <a:t> neutrons </a:t>
            </a:r>
            <a:r>
              <a:rPr lang="en-US" altLang="ru-RU" dirty="0">
                <a:solidFill>
                  <a:srgbClr val="002060"/>
                </a:solidFill>
              </a:rPr>
              <a:t>at JINR</a:t>
            </a:r>
            <a:r>
              <a:rPr lang="en-US" altLang="ru-RU" b="1" i="1" dirty="0">
                <a:solidFill>
                  <a:srgbClr val="002060"/>
                </a:solidFill>
              </a:rPr>
              <a:t>;</a:t>
            </a:r>
          </a:p>
          <a:p>
            <a:pPr marL="661988" lvl="1" indent="-285750">
              <a:buFont typeface="Arial" panose="020B0604020202020204" pitchFamily="34" charset="0"/>
              <a:buChar char="•"/>
            </a:pPr>
            <a:r>
              <a:rPr lang="en-US" altLang="ru-RU" dirty="0">
                <a:solidFill>
                  <a:srgbClr val="002060"/>
                </a:solidFill>
              </a:rPr>
              <a:t>Providing the </a:t>
            </a:r>
            <a:r>
              <a:rPr lang="en-US" altLang="ru-RU" b="1" i="1" dirty="0">
                <a:solidFill>
                  <a:srgbClr val="002060"/>
                </a:solidFill>
              </a:rPr>
              <a:t>microbeam project</a:t>
            </a:r>
            <a:r>
              <a:rPr lang="ru-RU" altLang="ru-RU" b="1" i="1" dirty="0">
                <a:solidFill>
                  <a:srgbClr val="002060"/>
                </a:solidFill>
              </a:rPr>
              <a:t> </a:t>
            </a:r>
            <a:r>
              <a:rPr lang="en-US" altLang="ru-RU" b="1" i="1" dirty="0">
                <a:solidFill>
                  <a:srgbClr val="002060"/>
                </a:solidFill>
              </a:rPr>
              <a:t>implementation; </a:t>
            </a:r>
            <a:endParaRPr lang="en-US" altLang="ru-RU" b="1" dirty="0">
              <a:solidFill>
                <a:srgbClr val="002060"/>
              </a:solidFill>
            </a:endParaRPr>
          </a:p>
          <a:p>
            <a:pPr marL="661988" lvl="1" indent="-285750">
              <a:buFont typeface="Arial" panose="020B0604020202020204" pitchFamily="34" charset="0"/>
              <a:buChar char="•"/>
            </a:pPr>
            <a:r>
              <a:rPr lang="en-US" altLang="ru-RU" b="1" i="1" dirty="0">
                <a:solidFill>
                  <a:srgbClr val="002060"/>
                </a:solidFill>
              </a:rPr>
              <a:t>Development of methods</a:t>
            </a:r>
            <a:r>
              <a:rPr lang="en-US" altLang="ru-RU" dirty="0">
                <a:solidFill>
                  <a:srgbClr val="002060"/>
                </a:solidFill>
              </a:rPr>
              <a:t> of elemental analysis of deep profiles due to:</a:t>
            </a:r>
          </a:p>
          <a:p>
            <a:pPr marL="1119188" lvl="2" indent="-285750">
              <a:buFont typeface="Arial" panose="020B0604020202020204" pitchFamily="34" charset="0"/>
              <a:buChar char="•"/>
            </a:pPr>
            <a:r>
              <a:rPr lang="en-US" altLang="ru-RU" dirty="0">
                <a:solidFill>
                  <a:srgbClr val="002060"/>
                </a:solidFill>
              </a:rPr>
              <a:t>increasing  </a:t>
            </a:r>
            <a:r>
              <a:rPr lang="en-US" altLang="ru-RU" b="1" dirty="0">
                <a:solidFill>
                  <a:srgbClr val="002060"/>
                </a:solidFill>
              </a:rPr>
              <a:t>performance of the spectrometer;</a:t>
            </a:r>
          </a:p>
          <a:p>
            <a:pPr marL="1119188" lvl="2" indent="-285750">
              <a:buFont typeface="Arial" panose="020B0604020202020204" pitchFamily="34" charset="0"/>
              <a:buChar char="•"/>
            </a:pPr>
            <a:r>
              <a:rPr lang="en-US" altLang="ru-RU" dirty="0">
                <a:solidFill>
                  <a:srgbClr val="002060"/>
                </a:solidFill>
              </a:rPr>
              <a:t>developing </a:t>
            </a:r>
            <a:r>
              <a:rPr lang="en-US" altLang="ru-RU" b="1" dirty="0">
                <a:solidFill>
                  <a:srgbClr val="002060"/>
                </a:solidFill>
              </a:rPr>
              <a:t>new methods</a:t>
            </a:r>
            <a:r>
              <a:rPr lang="en-US" altLang="ru-RU" dirty="0">
                <a:solidFill>
                  <a:srgbClr val="002060"/>
                </a:solidFill>
              </a:rPr>
              <a:t> for elemental analysis of </a:t>
            </a:r>
            <a:r>
              <a:rPr lang="en-US" altLang="ru-RU" dirty="0" err="1">
                <a:solidFill>
                  <a:srgbClr val="002060"/>
                </a:solidFill>
              </a:rPr>
              <a:t>nanopowder</a:t>
            </a:r>
            <a:r>
              <a:rPr lang="en-US" altLang="ru-RU" dirty="0">
                <a:solidFill>
                  <a:srgbClr val="002060"/>
                </a:solidFill>
              </a:rPr>
              <a:t> and </a:t>
            </a:r>
            <a:r>
              <a:rPr lang="en-US" altLang="ru-RU" dirty="0" err="1">
                <a:solidFill>
                  <a:srgbClr val="002060"/>
                </a:solidFill>
              </a:rPr>
              <a:t>micropowder</a:t>
            </a:r>
            <a:r>
              <a:rPr lang="en-US" altLang="ru-RU" dirty="0">
                <a:solidFill>
                  <a:srgbClr val="002060"/>
                </a:solidFill>
              </a:rPr>
              <a:t> object;</a:t>
            </a:r>
          </a:p>
          <a:p>
            <a:pPr marL="661988" lvl="1" indent="-285750">
              <a:buFont typeface="Arial" panose="020B0604020202020204" pitchFamily="34" charset="0"/>
              <a:buChar char="•"/>
            </a:pPr>
            <a:r>
              <a:rPr lang="en-US" altLang="ru-RU" dirty="0">
                <a:solidFill>
                  <a:srgbClr val="002060"/>
                </a:solidFill>
              </a:rPr>
              <a:t>Training</a:t>
            </a:r>
            <a:r>
              <a:rPr lang="ru-RU" altLang="ru-RU" dirty="0">
                <a:solidFill>
                  <a:srgbClr val="002060"/>
                </a:solidFill>
              </a:rPr>
              <a:t> </a:t>
            </a:r>
            <a:r>
              <a:rPr lang="en-US" altLang="ru-RU" dirty="0">
                <a:solidFill>
                  <a:srgbClr val="002060"/>
                </a:solidFill>
              </a:rPr>
              <a:t>of </a:t>
            </a:r>
            <a:r>
              <a:rPr lang="en-US" altLang="ru-RU" b="1" dirty="0">
                <a:solidFill>
                  <a:srgbClr val="002060"/>
                </a:solidFill>
              </a:rPr>
              <a:t>human resources.</a:t>
            </a:r>
          </a:p>
        </p:txBody>
      </p:sp>
    </p:spTree>
    <p:extLst>
      <p:ext uri="{BB962C8B-B14F-4D97-AF65-F5344CB8AC3E}">
        <p14:creationId xmlns:p14="http://schemas.microsoft.com/office/powerpoint/2010/main" xmlns="" val="243014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3392" y="44624"/>
            <a:ext cx="11103024" cy="55312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rgbClr val="C00000"/>
                </a:solidFill>
                <a:effectLst/>
                <a:uLnTx/>
                <a:uFillTx/>
                <a:latin typeface="Calibri"/>
                <a:ea typeface="+mn-ea"/>
                <a:cs typeface="+mn-cs"/>
              </a:rPr>
              <a:t>Project Costs</a:t>
            </a:r>
          </a:p>
        </p:txBody>
      </p:sp>
      <p:graphicFrame>
        <p:nvGraphicFramePr>
          <p:cNvPr id="6" name="Group 80">
            <a:extLst>
              <a:ext uri="{FF2B5EF4-FFF2-40B4-BE49-F238E27FC236}">
                <a16:creationId xmlns:a16="http://schemas.microsoft.com/office/drawing/2014/main" xmlns="" id="{44981FE6-4E2A-494E-981A-3D31214E4D08}"/>
              </a:ext>
            </a:extLst>
          </p:cNvPr>
          <p:cNvGraphicFramePr>
            <a:graphicFrameLocks noGrp="1"/>
          </p:cNvGraphicFramePr>
          <p:nvPr>
            <p:extLst>
              <p:ext uri="{D42A27DB-BD31-4B8C-83A1-F6EECF244321}">
                <p14:modId xmlns:p14="http://schemas.microsoft.com/office/powerpoint/2010/main" xmlns="" val="47423411"/>
              </p:ext>
            </p:extLst>
          </p:nvPr>
        </p:nvGraphicFramePr>
        <p:xfrm>
          <a:off x="551384" y="764704"/>
          <a:ext cx="5400600" cy="4224352"/>
        </p:xfrm>
        <a:graphic>
          <a:graphicData uri="http://schemas.openxmlformats.org/drawingml/2006/table">
            <a:tbl>
              <a:tblPr/>
              <a:tblGrid>
                <a:gridCol w="285750">
                  <a:extLst>
                    <a:ext uri="{9D8B030D-6E8A-4147-A177-3AD203B41FA5}">
                      <a16:colId xmlns:a16="http://schemas.microsoft.com/office/drawing/2014/main" xmlns="" val="1584457620"/>
                    </a:ext>
                  </a:extLst>
                </a:gridCol>
                <a:gridCol w="3910746">
                  <a:extLst>
                    <a:ext uri="{9D8B030D-6E8A-4147-A177-3AD203B41FA5}">
                      <a16:colId xmlns:a16="http://schemas.microsoft.com/office/drawing/2014/main" xmlns="" val="1596365140"/>
                    </a:ext>
                  </a:extLst>
                </a:gridCol>
                <a:gridCol w="1204104">
                  <a:extLst>
                    <a:ext uri="{9D8B030D-6E8A-4147-A177-3AD203B41FA5}">
                      <a16:colId xmlns:a16="http://schemas.microsoft.com/office/drawing/2014/main" xmlns="" val="331471012"/>
                    </a:ext>
                  </a:extLst>
                </a:gridCol>
              </a:tblGrid>
              <a:tr h="288925">
                <a:tc gridSpan="2">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3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Stage / </a:t>
                      </a:r>
                      <a:r>
                        <a:rPr kumimoji="0" lang="en-US" altLang="ru-RU" sz="13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Option</a:t>
                      </a:r>
                      <a:endParaRPr kumimoji="0" lang="ru-RU" altLang="ru-RU"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3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Cost</a:t>
                      </a:r>
                      <a:r>
                        <a:rPr kumimoji="0" lang="en-US" altLang="ru-RU" sz="13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3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a:t>
                      </a:r>
                      <a:endParaRPr kumimoji="0" lang="ru-RU" altLang="ru-RU"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3181049"/>
                  </a:ext>
                </a:extLst>
              </a:tr>
              <a:tr h="288925">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2000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Repair of the </a:t>
                      </a: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accelerator</a:t>
                      </a:r>
                      <a:r>
                        <a:rPr kumimoji="0" lang="en-GB" altLang="ru-RU" sz="16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 tower premises</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en-US"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r>
                        <a:rPr kumimoji="0" lang="en-US"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endPar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43014247"/>
                  </a:ext>
                </a:extLst>
              </a:tr>
              <a:tr h="447675">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a:t>
                      </a:r>
                      <a:endPar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Replacement of a high-voltage tube with divider and ion source</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318</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30949200"/>
                  </a:ext>
                </a:extLst>
              </a:tr>
              <a:tr h="447675">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Replacing a compressor in the gas compressor section</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ru-RU" altLang="ru-RU"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64</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05421971"/>
                  </a:ext>
                </a:extLst>
              </a:tr>
              <a:tr h="447675">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4</a:t>
                      </a:r>
                      <a:endPar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Automation of technological systems of  EG-5</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105</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9904260"/>
                  </a:ext>
                </a:extLst>
              </a:tr>
              <a:tr h="873125">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Modernization of EG-5 research infrastructure:  </a:t>
                      </a:r>
                    </a:p>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Installation of a spectrometers complex RBS “Endstation RC43”</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endParaRPr kumimoji="0" lang="en-US"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endParaRPr kumimoji="0" lang="en-US"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628</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01737032"/>
                  </a:ext>
                </a:extLst>
              </a:tr>
              <a:tr h="447675">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6</a:t>
                      </a:r>
                      <a:endParaRPr kumimoji="0" lang="ru-RU"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Installation of a laboratory for the research samples preparation</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218</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94967496"/>
                  </a:ext>
                </a:extLst>
              </a:tr>
              <a:tr h="269875">
                <a:tc gridSpan="2">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342900" algn="l"/>
                          <a:tab pos="457200" algn="l"/>
                        </a:tabLst>
                      </a:pPr>
                      <a:r>
                        <a:rPr kumimoji="0" lang="en-GB" altLang="ru-RU" sz="1600" b="1" i="0" u="none" strike="noStrike" cap="none" normalizeH="0" baseline="0" noProof="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tab pos="342900" algn="l"/>
                          <a:tab pos="457200" algn="l"/>
                        </a:tabLst>
                      </a:pPr>
                      <a:r>
                        <a:rPr kumimoji="0" lang="ru-RU" altLang="ru-R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a:t>
                      </a:r>
                      <a:r>
                        <a:rPr kumimoji="0" lang="en-US" altLang="ru-R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a:t>
                      </a:r>
                      <a:endParaRPr kumimoji="0" lang="ru-RU" altLang="ru-R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39415564"/>
                  </a:ext>
                </a:extLst>
              </a:tr>
            </a:tbl>
          </a:graphicData>
        </a:graphic>
      </p:graphicFrame>
      <p:sp>
        <p:nvSpPr>
          <p:cNvPr id="10" name="Text Box 65">
            <a:extLst>
              <a:ext uri="{FF2B5EF4-FFF2-40B4-BE49-F238E27FC236}">
                <a16:creationId xmlns:a16="http://schemas.microsoft.com/office/drawing/2014/main" xmlns="" id="{38C3182F-3570-4330-99A5-2FECC94F0D0D}"/>
              </a:ext>
            </a:extLst>
          </p:cNvPr>
          <p:cNvSpPr txBox="1">
            <a:spLocks noChangeArrowheads="1"/>
          </p:cNvSpPr>
          <p:nvPr/>
        </p:nvSpPr>
        <p:spPr bwMode="auto">
          <a:xfrm>
            <a:off x="763216" y="5351085"/>
            <a:ext cx="434816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ru-RU" sz="1600" b="1" u="sng" dirty="0">
                <a:solidFill>
                  <a:srgbClr val="002060"/>
                </a:solidFill>
              </a:rPr>
              <a:t>Estimated project cost:</a:t>
            </a:r>
            <a:r>
              <a:rPr lang="en-GB" altLang="ru-RU" sz="1600" u="sng" dirty="0">
                <a:solidFill>
                  <a:srgbClr val="002060"/>
                </a:solidFill>
              </a:rPr>
              <a:t> </a:t>
            </a:r>
            <a:br>
              <a:rPr lang="en-GB" altLang="ru-RU" sz="1600" u="sng" dirty="0">
                <a:solidFill>
                  <a:srgbClr val="002060"/>
                </a:solidFill>
              </a:rPr>
            </a:br>
            <a:endParaRPr lang="en-GB" altLang="ru-RU" sz="800" u="sng" dirty="0">
              <a:solidFill>
                <a:srgbClr val="002060"/>
              </a:solidFill>
            </a:endParaRPr>
          </a:p>
          <a:p>
            <a:pPr>
              <a:spcBef>
                <a:spcPct val="0"/>
              </a:spcBef>
              <a:buFontTx/>
              <a:buNone/>
            </a:pPr>
            <a:r>
              <a:rPr lang="en-GB" altLang="ru-RU" sz="1600" dirty="0"/>
              <a:t>0,5 M$ / year (3 years)</a:t>
            </a:r>
          </a:p>
        </p:txBody>
      </p:sp>
      <p:graphicFrame>
        <p:nvGraphicFramePr>
          <p:cNvPr id="12" name="Group 85">
            <a:extLst>
              <a:ext uri="{FF2B5EF4-FFF2-40B4-BE49-F238E27FC236}">
                <a16:creationId xmlns:a16="http://schemas.microsoft.com/office/drawing/2014/main" xmlns="" id="{E6A53AF9-EA6A-4047-B7BE-237E2C257B38}"/>
              </a:ext>
            </a:extLst>
          </p:cNvPr>
          <p:cNvGraphicFramePr>
            <a:graphicFrameLocks noGrp="1"/>
          </p:cNvGraphicFramePr>
          <p:nvPr>
            <p:extLst>
              <p:ext uri="{D42A27DB-BD31-4B8C-83A1-F6EECF244321}">
                <p14:modId xmlns:p14="http://schemas.microsoft.com/office/powerpoint/2010/main" xmlns="" val="3390924493"/>
              </p:ext>
            </p:extLst>
          </p:nvPr>
        </p:nvGraphicFramePr>
        <p:xfrm>
          <a:off x="6634620" y="764704"/>
          <a:ext cx="5364881" cy="5029060"/>
        </p:xfrm>
        <a:graphic>
          <a:graphicData uri="http://schemas.openxmlformats.org/drawingml/2006/table">
            <a:tbl>
              <a:tblPr/>
              <a:tblGrid>
                <a:gridCol w="340317">
                  <a:extLst>
                    <a:ext uri="{9D8B030D-6E8A-4147-A177-3AD203B41FA5}">
                      <a16:colId xmlns:a16="http://schemas.microsoft.com/office/drawing/2014/main" xmlns="" val="2799386304"/>
                    </a:ext>
                  </a:extLst>
                </a:gridCol>
                <a:gridCol w="4048598">
                  <a:extLst>
                    <a:ext uri="{9D8B030D-6E8A-4147-A177-3AD203B41FA5}">
                      <a16:colId xmlns:a16="http://schemas.microsoft.com/office/drawing/2014/main" xmlns="" val="1524000439"/>
                    </a:ext>
                  </a:extLst>
                </a:gridCol>
                <a:gridCol w="975966">
                  <a:extLst>
                    <a:ext uri="{9D8B030D-6E8A-4147-A177-3AD203B41FA5}">
                      <a16:colId xmlns:a16="http://schemas.microsoft.com/office/drawing/2014/main" xmlns="" val="4072924323"/>
                    </a:ext>
                  </a:extLst>
                </a:gridCol>
              </a:tblGrid>
              <a:tr h="288925">
                <a:tc gridSpan="2">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en-GB" altLang="ru-RU" sz="1600" b="1" i="1" u="none" strike="noStrike" cap="none" normalizeH="0" baseline="0" noProof="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Stage / Option</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Cost,</a:t>
                      </a:r>
                      <a:endParaRPr kumimoji="0" lang="en-US" altLang="ru-RU" sz="16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a:t>
                      </a:r>
                      <a:r>
                        <a:rPr kumimoji="0" lang="en-US" altLang="ru-RU" sz="16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ru-RU"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03487899"/>
                  </a:ext>
                </a:extLst>
              </a:tr>
              <a:tr h="487363">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Overhaul / building  of the new accelerator premise</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en-US" altLang="ru-RU"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70</a:t>
                      </a:r>
                      <a:r>
                        <a:rPr kumimoji="0" lang="ru-RU" altLang="ru-RU"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89150974"/>
                  </a:ext>
                </a:extLst>
              </a:tr>
              <a:tr h="1477963">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a:t>
                      </a:r>
                      <a:endParaRPr kumimoji="0" lang="ru-RU"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ru-RU" sz="1600" b="0" i="0" u="none" strike="noStrike" cap="none" normalizeH="0" baseline="0" noProof="0">
                          <a:ln>
                            <a:noFill/>
                          </a:ln>
                          <a:solidFill>
                            <a:schemeClr val="tx1"/>
                          </a:solidFill>
                          <a:effectLst/>
                          <a:latin typeface="Arial" panose="020B0604020202020204" pitchFamily="34" charset="0"/>
                          <a:cs typeface="Times New Roman" panose="02020603050405020304" pitchFamily="18" charset="0"/>
                        </a:rPr>
                        <a:t>Service equipment </a:t>
                      </a: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purchase: </a:t>
                      </a:r>
                      <a:r>
                        <a:rPr kumimoji="0" lang="en-GB" altLang="ru-RU" sz="1600" b="0" i="0" u="none" strike="noStrike" cap="none" normalizeH="0" baseline="0" noProof="0">
                          <a:ln>
                            <a:noFill/>
                          </a:ln>
                          <a:solidFill>
                            <a:schemeClr val="tx1"/>
                          </a:solidFill>
                          <a:effectLst/>
                          <a:latin typeface="Arial" panose="020B0604020202020204" pitchFamily="34" charset="0"/>
                          <a:cs typeface="Times New Roman" panose="02020603050405020304" pitchFamily="18" charset="0"/>
                        </a:rPr>
                        <a:t>(Recirculation equipment for the accelerator </a:t>
                      </a:r>
                      <a:r>
                        <a:rPr kumimoji="0" lang="en-GB" altLang="ru-RU" sz="16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 </a:t>
                      </a:r>
                      <a:r>
                        <a:rPr kumimoji="0" lang="en-GB" altLang="ru-RU" sz="1600" b="0" i="0" u="none" strike="noStrike" cap="none" normalizeH="0" baseline="0" noProof="0">
                          <a:ln>
                            <a:noFill/>
                          </a:ln>
                          <a:solidFill>
                            <a:schemeClr val="tx1"/>
                          </a:solidFill>
                          <a:effectLst/>
                          <a:latin typeface="Arial" panose="020B0604020202020204" pitchFamily="34" charset="0"/>
                          <a:cs typeface="Times New Roman" panose="02020603050405020304" pitchFamily="18" charset="0"/>
                        </a:rPr>
                        <a:t>premise; uninterruptible power supply system; chiller for accelerator systems and gas compressor stations; SF6 gas; general laboratory equipment)</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1000</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782098"/>
                  </a:ext>
                </a:extLst>
              </a:tr>
              <a:tr h="2889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Accelerator purchase</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en-US"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ru-RU"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4300</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48684975"/>
                  </a:ext>
                </a:extLst>
              </a:tr>
              <a:tr h="908050">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4</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Modernization of EG-5 research infrastructure:</a:t>
                      </a:r>
                    </a:p>
                    <a:p>
                      <a:pPr marL="0" marR="0" lvl="0" indent="0" algn="just" defTabSz="914400" rtl="0" eaLnBrk="1" fontAlgn="base" latinLnBrk="0" hangingPunct="1">
                        <a:lnSpc>
                          <a:spcPct val="10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Installation of a spectrometers complex RBS “Endstation RC43”</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endParaRPr kumimoji="0" lang="ru-RU" altLang="ru-RU"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endParaRPr kumimoji="0" lang="ru-RU" altLang="ru-RU"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 628</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03891642"/>
                  </a:ext>
                </a:extLst>
              </a:tr>
              <a:tr h="487363">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5</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 pos="457200" algn="l"/>
                        </a:tabLst>
                      </a:pPr>
                      <a:r>
                        <a:rPr kumimoji="0" lang="en-GB" altLang="ru-RU" sz="1600" b="0" i="0" u="none" strike="noStrike" cap="none" normalizeH="0" baseline="0" noProof="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Installation of a laboratory for the research samples preparation</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218</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58229612"/>
                  </a:ext>
                </a:extLst>
              </a:tr>
              <a:tr h="288925">
                <a:tc gridSpan="2">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a:t>
                      </a:r>
                      <a:r>
                        <a:rPr kumimoji="0" lang="en-US" altLang="ru-RU" sz="16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ru-RU" altLang="ru-RU" sz="16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lvl1pPr>
                        <a:spcBef>
                          <a:spcPct val="20000"/>
                        </a:spcBef>
                        <a:tabLst>
                          <a:tab pos="342900" algn="l"/>
                          <a:tab pos="4572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tabLst>
                          <a:tab pos="342900" algn="l"/>
                          <a:tab pos="4572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tabLst>
                          <a:tab pos="342900" algn="l"/>
                          <a:tab pos="4572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tabLst>
                          <a:tab pos="342900" algn="l"/>
                          <a:tab pos="4572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342900"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 pos="457200" algn="l"/>
                        </a:tabLst>
                      </a:pPr>
                      <a:r>
                        <a:rPr kumimoji="0" lang="ru-RU" altLang="ru-RU"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u-RU" altLang="ru-RU"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6 846 </a:t>
                      </a:r>
                    </a:p>
                  </a:txBody>
                  <a:tcPr marL="91433" marR="91433"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52288018"/>
                  </a:ext>
                </a:extLst>
              </a:tr>
            </a:tbl>
          </a:graphicData>
        </a:graphic>
      </p:graphicFrame>
      <p:sp>
        <p:nvSpPr>
          <p:cNvPr id="14" name="Text Box 103">
            <a:extLst>
              <a:ext uri="{FF2B5EF4-FFF2-40B4-BE49-F238E27FC236}">
                <a16:creationId xmlns:a16="http://schemas.microsoft.com/office/drawing/2014/main" xmlns="" id="{20FA164E-44CC-470A-91ED-4793D6202F20}"/>
              </a:ext>
            </a:extLst>
          </p:cNvPr>
          <p:cNvSpPr txBox="1">
            <a:spLocks noChangeArrowheads="1"/>
          </p:cNvSpPr>
          <p:nvPr/>
        </p:nvSpPr>
        <p:spPr bwMode="auto">
          <a:xfrm>
            <a:off x="6564337" y="5847784"/>
            <a:ext cx="442595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ru-RU" sz="1600" b="1" u="sng" dirty="0">
                <a:solidFill>
                  <a:srgbClr val="002060"/>
                </a:solidFill>
              </a:rPr>
              <a:t>Estimated project cost:</a:t>
            </a:r>
            <a:br>
              <a:rPr lang="en-GB" altLang="ru-RU" sz="1600" b="1" u="sng" dirty="0">
                <a:solidFill>
                  <a:srgbClr val="002060"/>
                </a:solidFill>
              </a:rPr>
            </a:br>
            <a:endParaRPr lang="en-GB" altLang="ru-RU" sz="800" b="1" u="sng" dirty="0">
              <a:solidFill>
                <a:srgbClr val="002060"/>
              </a:solidFill>
            </a:endParaRPr>
          </a:p>
          <a:p>
            <a:pPr>
              <a:spcBef>
                <a:spcPct val="0"/>
              </a:spcBef>
              <a:buFontTx/>
              <a:buNone/>
            </a:pPr>
            <a:r>
              <a:rPr lang="en-GB" altLang="ru-RU" sz="1600" dirty="0"/>
              <a:t>2,290 M$ / year (3 years)</a:t>
            </a:r>
          </a:p>
        </p:txBody>
      </p:sp>
      <p:sp>
        <p:nvSpPr>
          <p:cNvPr id="16" name="Rectangle 106">
            <a:extLst>
              <a:ext uri="{FF2B5EF4-FFF2-40B4-BE49-F238E27FC236}">
                <a16:creationId xmlns:a16="http://schemas.microsoft.com/office/drawing/2014/main" xmlns="" id="{DB4D7356-BA2D-4C91-AB38-FB17D5C8CAA0}"/>
              </a:ext>
            </a:extLst>
          </p:cNvPr>
          <p:cNvSpPr>
            <a:spLocks noChangeArrowheads="1"/>
          </p:cNvSpPr>
          <p:nvPr/>
        </p:nvSpPr>
        <p:spPr bwMode="auto">
          <a:xfrm>
            <a:off x="6640196" y="3789040"/>
            <a:ext cx="5364882" cy="1679520"/>
          </a:xfrm>
          <a:prstGeom prst="rect">
            <a:avLst/>
          </a:prstGeom>
          <a:solidFill>
            <a:srgbClr val="0F6FC6">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ru-RU" sz="1600"/>
          </a:p>
        </p:txBody>
      </p:sp>
      <p:sp>
        <p:nvSpPr>
          <p:cNvPr id="18" name="Rectangle 107">
            <a:extLst>
              <a:ext uri="{FF2B5EF4-FFF2-40B4-BE49-F238E27FC236}">
                <a16:creationId xmlns:a16="http://schemas.microsoft.com/office/drawing/2014/main" xmlns="" id="{B85181A7-165F-4E8F-98CA-D39888FE73BA}"/>
              </a:ext>
            </a:extLst>
          </p:cNvPr>
          <p:cNvSpPr>
            <a:spLocks noChangeArrowheads="1"/>
          </p:cNvSpPr>
          <p:nvPr/>
        </p:nvSpPr>
        <p:spPr bwMode="auto">
          <a:xfrm>
            <a:off x="545941" y="3196992"/>
            <a:ext cx="5400600" cy="1490051"/>
          </a:xfrm>
          <a:prstGeom prst="rect">
            <a:avLst/>
          </a:prstGeom>
          <a:solidFill>
            <a:srgbClr val="0F6FC6">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ru-RU" sz="1600"/>
          </a:p>
        </p:txBody>
      </p:sp>
      <p:sp>
        <p:nvSpPr>
          <p:cNvPr id="20" name="Номер слайда 3">
            <a:extLst>
              <a:ext uri="{FF2B5EF4-FFF2-40B4-BE49-F238E27FC236}">
                <a16:creationId xmlns:a16="http://schemas.microsoft.com/office/drawing/2014/main" xmlns="" id="{A07F9C33-0870-46B0-A37F-E69BC918A794}"/>
              </a:ext>
            </a:extLst>
          </p:cNvPr>
          <p:cNvSpPr txBox="1">
            <a:spLocks noGrp="1"/>
          </p:cNvSpPr>
          <p:nvPr/>
        </p:nvSpPr>
        <p:spPr>
          <a:xfrm>
            <a:off x="8077200" y="6492876"/>
            <a:ext cx="2133600" cy="365125"/>
          </a:xfrm>
          <a:prstGeom prst="rect">
            <a:avLst/>
          </a:prstGeom>
          <a:noFill/>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321CD76-3309-4A88-BA49-32E04DDDBD6C}" type="slidenum">
              <a:rPr lang="en-GB" altLang="ru-RU" sz="1200" smtClean="0">
                <a:solidFill>
                  <a:srgbClr val="898989"/>
                </a:solidFill>
                <a:latin typeface="Calibri" panose="020F0502020204030204" pitchFamily="34" charset="0"/>
              </a:rPr>
              <a:pPr algn="r"/>
              <a:t>12</a:t>
            </a:fld>
            <a:endParaRPr lang="en-GB" altLang="ru-RU" sz="1200">
              <a:solidFill>
                <a:srgbClr val="898989"/>
              </a:solidFill>
              <a:latin typeface="Calibri" panose="020F0502020204030204" pitchFamily="34" charset="0"/>
            </a:endParaRPr>
          </a:p>
        </p:txBody>
      </p:sp>
      <p:sp>
        <p:nvSpPr>
          <p:cNvPr id="2" name="ZoneTexte 1">
            <a:extLst>
              <a:ext uri="{FF2B5EF4-FFF2-40B4-BE49-F238E27FC236}">
                <a16:creationId xmlns:a16="http://schemas.microsoft.com/office/drawing/2014/main" xmlns="" id="{36495223-619A-BF4D-92EC-17ED2440C8DA}"/>
              </a:ext>
            </a:extLst>
          </p:cNvPr>
          <p:cNvSpPr txBox="1"/>
          <p:nvPr/>
        </p:nvSpPr>
        <p:spPr>
          <a:xfrm>
            <a:off x="893097" y="6239541"/>
            <a:ext cx="4706288"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sz="2000" b="1" dirty="0"/>
              <a:t>+ detailed SWOT analysis of both solutions</a:t>
            </a:r>
          </a:p>
        </p:txBody>
      </p:sp>
    </p:spTree>
    <p:extLst>
      <p:ext uri="{BB962C8B-B14F-4D97-AF65-F5344CB8AC3E}">
        <p14:creationId xmlns:p14="http://schemas.microsoft.com/office/powerpoint/2010/main" xmlns="" val="169741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3">
            <a:extLst>
              <a:ext uri="{FF2B5EF4-FFF2-40B4-BE49-F238E27FC236}">
                <a16:creationId xmlns:a16="http://schemas.microsoft.com/office/drawing/2014/main" xmlns="" id="{A07F9C33-0870-46B0-A37F-E69BC918A794}"/>
              </a:ext>
            </a:extLst>
          </p:cNvPr>
          <p:cNvSpPr txBox="1">
            <a:spLocks noGrp="1"/>
          </p:cNvSpPr>
          <p:nvPr/>
        </p:nvSpPr>
        <p:spPr>
          <a:xfrm>
            <a:off x="8077200" y="6492876"/>
            <a:ext cx="2133600" cy="365125"/>
          </a:xfrm>
          <a:prstGeom prst="rect">
            <a:avLst/>
          </a:prstGeom>
          <a:noFill/>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321CD76-3309-4A88-BA49-32E04DDDBD6C}" type="slidenum">
              <a:rPr lang="ru-RU" altLang="ru-RU" sz="1200">
                <a:solidFill>
                  <a:srgbClr val="898989"/>
                </a:solidFill>
                <a:latin typeface="Calibri" panose="020F0502020204030204" pitchFamily="34" charset="0"/>
              </a:rPr>
              <a:pPr algn="r"/>
              <a:t>13</a:t>
            </a:fld>
            <a:endParaRPr lang="ru-RU" altLang="ru-RU" sz="1200">
              <a:solidFill>
                <a:srgbClr val="898989"/>
              </a:solidFill>
              <a:latin typeface="Calibri" panose="020F0502020204030204" pitchFamily="34" charset="0"/>
            </a:endParaRPr>
          </a:p>
        </p:txBody>
      </p:sp>
      <p:sp>
        <p:nvSpPr>
          <p:cNvPr id="22" name="Rectangle 1">
            <a:extLst>
              <a:ext uri="{FF2B5EF4-FFF2-40B4-BE49-F238E27FC236}">
                <a16:creationId xmlns:a16="http://schemas.microsoft.com/office/drawing/2014/main" xmlns="" id="{2925E1D1-DF38-4B26-A4BB-17A7BE419E00}"/>
              </a:ext>
            </a:extLst>
          </p:cNvPr>
          <p:cNvSpPr>
            <a:spLocks noChangeArrowheads="1"/>
          </p:cNvSpPr>
          <p:nvPr/>
        </p:nvSpPr>
        <p:spPr bwMode="auto">
          <a:xfrm>
            <a:off x="191344" y="3717032"/>
            <a:ext cx="11737304" cy="25545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sng" strike="noStrike" cap="none" normalizeH="0" baseline="0" dirty="0">
                <a:ln>
                  <a:noFill/>
                </a:ln>
                <a:solidFill>
                  <a:srgbClr val="C00000"/>
                </a:solidFill>
                <a:effectLst/>
                <a:latin typeface="Arial" pitchFamily="34" charset="0"/>
                <a:ea typeface="Times New Roman" pitchFamily="18" charset="0"/>
                <a:cs typeface="Arial" pitchFamily="34" charset="0"/>
              </a:rPr>
              <a:t>Recommendation.</a:t>
            </a:r>
            <a:r>
              <a:rPr kumimoji="0" lang="en-GB" sz="2000" b="0" i="0" u="none" strike="noStrike" cap="none" normalizeH="0" baseline="0" dirty="0">
                <a:ln>
                  <a:noFill/>
                </a:ln>
                <a:solidFill>
                  <a:srgbClr val="C00000"/>
                </a:solidFill>
                <a:effectLst/>
                <a:latin typeface="Arial" pitchFamily="34" charset="0"/>
                <a:ea typeface="Times New Roman" pitchFamily="18" charset="0"/>
                <a:cs typeface="Arial" pitchFamily="34" charset="0"/>
              </a:rPr>
              <a:t> </a:t>
            </a:r>
            <a:endParaRPr kumimoji="0" lang="ru-RU" sz="2000" b="0"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a:ln>
                  <a:noFill/>
                </a:ln>
                <a:solidFill>
                  <a:srgbClr val="C00000"/>
                </a:solidFill>
                <a:effectLst/>
                <a:latin typeface="Arial" pitchFamily="34" charset="0"/>
                <a:ea typeface="Times New Roman" pitchFamily="18" charset="0"/>
                <a:cs typeface="Arial" pitchFamily="34" charset="0"/>
              </a:rPr>
              <a:t>The PAC recommends the realization of modernization of the</a:t>
            </a:r>
            <a:r>
              <a:rPr kumimoji="0" lang="ru-RU" sz="2000" b="0" i="0" u="none" strike="noStrike" cap="none" normalizeH="0" baseline="0" dirty="0">
                <a:ln>
                  <a:noFill/>
                </a:ln>
                <a:solidFill>
                  <a:srgbClr val="C00000"/>
                </a:solidFill>
                <a:effectLst/>
                <a:latin typeface="Arial" pitchFamily="34" charset="0"/>
                <a:ea typeface="Times New Roman" pitchFamily="18" charset="0"/>
                <a:cs typeface="Arial" pitchFamily="34" charset="0"/>
              </a:rPr>
              <a:t> </a:t>
            </a:r>
            <a:r>
              <a:rPr kumimoji="0" lang="en-GB" sz="2000" b="0" i="0" u="none" strike="noStrike" cap="none" normalizeH="0" baseline="0" dirty="0">
                <a:ln>
                  <a:noFill/>
                </a:ln>
                <a:solidFill>
                  <a:srgbClr val="C00000"/>
                </a:solidFill>
                <a:effectLst/>
                <a:latin typeface="Arial" pitchFamily="34" charset="0"/>
                <a:ea typeface="Times New Roman" pitchFamily="18" charset="0"/>
                <a:cs typeface="Arial" pitchFamily="34" charset="0"/>
              </a:rPr>
              <a:t>EG-5 accelerator with first priority. </a:t>
            </a:r>
            <a:endParaRPr kumimoji="0" lang="ru-RU" sz="2000" b="0"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ru-RU" sz="2000" dirty="0">
              <a:solidFill>
                <a:srgbClr val="C00000"/>
              </a:solidFill>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0" i="0" u="none" strike="noStrike" cap="none" normalizeH="0" baseline="0" dirty="0">
                <a:ln>
                  <a:noFill/>
                </a:ln>
                <a:solidFill>
                  <a:srgbClr val="C00000"/>
                </a:solidFill>
                <a:effectLst/>
                <a:latin typeface="Arial" pitchFamily="34" charset="0"/>
                <a:ea typeface="Times New Roman" pitchFamily="18" charset="0"/>
                <a:cs typeface="Arial" pitchFamily="34" charset="0"/>
              </a:rPr>
              <a:t>The PAC recommends preparing and opening a project to modernize the existing accelerator and associated experimental infrastructure activities under the theme “Investigations of Neutron Nuclear Interactions and Properties of the Neutron” with financing from the budget of the current Seven-Year Plan for the Development of JINR, </a:t>
            </a:r>
            <a:r>
              <a:rPr kumimoji="0" lang="en-GB"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starting in 2021</a:t>
            </a:r>
            <a:r>
              <a:rPr kumimoji="0" lang="en-GB" sz="2000" b="0" i="0" u="none" strike="noStrike" cap="none" normalizeH="0" baseline="0" dirty="0">
                <a:ln>
                  <a:noFill/>
                </a:ln>
                <a:solidFill>
                  <a:srgbClr val="C00000"/>
                </a:solidFill>
                <a:effectLst/>
                <a:latin typeface="Arial" pitchFamily="34" charset="0"/>
                <a:ea typeface="Times New Roman" pitchFamily="18" charset="0"/>
                <a:cs typeface="Arial" pitchFamily="34" charset="0"/>
              </a:rPr>
              <a:t>.</a:t>
            </a:r>
            <a:endParaRPr kumimoji="0" lang="ru-RU" sz="2000" b="0" i="0" u="none" strike="noStrike" cap="none" normalizeH="0" baseline="0" dirty="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rgbClr val="C00000"/>
              </a:solidFill>
              <a:effectLst/>
              <a:latin typeface="Arial" pitchFamily="34" charset="0"/>
              <a:cs typeface="Arial" pitchFamily="34" charset="0"/>
            </a:endParaRPr>
          </a:p>
        </p:txBody>
      </p:sp>
      <p:sp>
        <p:nvSpPr>
          <p:cNvPr id="11" name="ZoneTexte 10">
            <a:extLst>
              <a:ext uri="{FF2B5EF4-FFF2-40B4-BE49-F238E27FC236}">
                <a16:creationId xmlns:a16="http://schemas.microsoft.com/office/drawing/2014/main" xmlns="" id="{982C3F47-7FAF-8349-8AF7-EDFA5BCEE36B}"/>
              </a:ext>
            </a:extLst>
          </p:cNvPr>
          <p:cNvSpPr txBox="1"/>
          <p:nvPr/>
        </p:nvSpPr>
        <p:spPr>
          <a:xfrm>
            <a:off x="1919536" y="1290097"/>
            <a:ext cx="8673208" cy="523220"/>
          </a:xfrm>
          <a:prstGeom prst="rect">
            <a:avLst/>
          </a:prstGeom>
          <a:noFill/>
        </p:spPr>
        <p:txBody>
          <a:bodyPr wrap="none" rtlCol="0">
            <a:spAutoFit/>
          </a:bodyPr>
          <a:lstStyle/>
          <a:p>
            <a:r>
              <a:rPr lang="en-GB" sz="2800" b="1" dirty="0"/>
              <a:t>JINR Nuclear Physics PAC statements &amp; recommendations</a:t>
            </a:r>
          </a:p>
        </p:txBody>
      </p:sp>
      <p:sp>
        <p:nvSpPr>
          <p:cNvPr id="13" name="Прямоугольник 3">
            <a:extLst>
              <a:ext uri="{FF2B5EF4-FFF2-40B4-BE49-F238E27FC236}">
                <a16:creationId xmlns:a16="http://schemas.microsoft.com/office/drawing/2014/main" xmlns="" id="{6C2C56A3-7288-3A45-8786-382E76C1B467}"/>
              </a:ext>
            </a:extLst>
          </p:cNvPr>
          <p:cNvSpPr/>
          <p:nvPr/>
        </p:nvSpPr>
        <p:spPr>
          <a:xfrm>
            <a:off x="47328" y="316394"/>
            <a:ext cx="12192000" cy="830997"/>
          </a:xfrm>
          <a:prstGeom prst="rect">
            <a:avLst/>
          </a:prstGeom>
        </p:spPr>
        <p:txBody>
          <a:bodyPr wrap="square">
            <a:spAutoFit/>
          </a:bodyPr>
          <a:lstStyle/>
          <a:p>
            <a:pPr algn="ctr"/>
            <a:r>
              <a:rPr lang="en-US" sz="2400" b="1" dirty="0">
                <a:solidFill>
                  <a:srgbClr val="C00000"/>
                </a:solidFill>
              </a:rPr>
              <a:t>The preparation of a new project</a:t>
            </a:r>
          </a:p>
          <a:p>
            <a:pPr algn="ctr"/>
            <a:r>
              <a:rPr lang="en-US" sz="2400" b="1" dirty="0">
                <a:solidFill>
                  <a:srgbClr val="C00000"/>
                </a:solidFill>
              </a:rPr>
              <a:t>“Modernization of the EG-5 accelerator and development of its experimental infrastructure”</a:t>
            </a:r>
          </a:p>
        </p:txBody>
      </p:sp>
      <p:sp>
        <p:nvSpPr>
          <p:cNvPr id="15" name="Прямоугольник 5">
            <a:extLst>
              <a:ext uri="{FF2B5EF4-FFF2-40B4-BE49-F238E27FC236}">
                <a16:creationId xmlns:a16="http://schemas.microsoft.com/office/drawing/2014/main" xmlns="" id="{0443D0F7-B74B-1345-B195-C87EC1D19BCB}"/>
              </a:ext>
            </a:extLst>
          </p:cNvPr>
          <p:cNvSpPr/>
          <p:nvPr/>
        </p:nvSpPr>
        <p:spPr>
          <a:xfrm>
            <a:off x="191344" y="2055922"/>
            <a:ext cx="11713640" cy="147732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dirty="0">
                <a:latin typeface="Arial" pitchFamily="34" charset="0"/>
                <a:cs typeface="Arial" pitchFamily="34" charset="0"/>
              </a:rPr>
              <a:t>The PAC heard the well prepared and documented report on the plans for the development of the EG-5 accelerator and its experimental infrastructure at FLNP. </a:t>
            </a:r>
          </a:p>
          <a:p>
            <a:pPr algn="just" eaLnBrk="0" fontAlgn="base" hangingPunct="0">
              <a:spcBef>
                <a:spcPct val="0"/>
              </a:spcBef>
              <a:spcAft>
                <a:spcPct val="0"/>
              </a:spcAft>
            </a:pPr>
            <a:endParaRPr lang="en-US" dirty="0">
              <a:latin typeface="Arial" pitchFamily="34" charset="0"/>
              <a:cs typeface="Arial" pitchFamily="34" charset="0"/>
            </a:endParaRPr>
          </a:p>
          <a:p>
            <a:pPr algn="just" eaLnBrk="0" fontAlgn="base" hangingPunct="0">
              <a:spcBef>
                <a:spcPct val="0"/>
              </a:spcBef>
              <a:spcAft>
                <a:spcPct val="0"/>
              </a:spcAft>
            </a:pPr>
            <a:r>
              <a:rPr lang="en-US" dirty="0">
                <a:latin typeface="Arial" pitchFamily="34" charset="0"/>
                <a:cs typeface="Arial" pitchFamily="34" charset="0"/>
              </a:rPr>
              <a:t>The authors compared in detail two technical solutions: a modernization of the existing EG-5 accelerator and a purchase of a new accelerator with similar design parameters. </a:t>
            </a:r>
          </a:p>
        </p:txBody>
      </p:sp>
    </p:spTree>
    <p:extLst>
      <p:ext uri="{BB962C8B-B14F-4D97-AF65-F5344CB8AC3E}">
        <p14:creationId xmlns:p14="http://schemas.microsoft.com/office/powerpoint/2010/main" xmlns="" val="378426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3392" y="44624"/>
            <a:ext cx="1110302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New project: “Muon Ordinary capture for the </a:t>
            </a:r>
            <a:r>
              <a:rPr kumimoji="0" lang="en-US" sz="2400" b="1" i="0" u="none" strike="noStrike" kern="1200" cap="none" spc="0" normalizeH="0" baseline="0" noProof="0" dirty="0" err="1">
                <a:ln>
                  <a:noFill/>
                </a:ln>
                <a:solidFill>
                  <a:srgbClr val="C00000"/>
                </a:solidFill>
                <a:effectLst/>
                <a:uLnTx/>
                <a:uFillTx/>
                <a:latin typeface="Calibri"/>
                <a:ea typeface="+mn-ea"/>
                <a:cs typeface="+mn-cs"/>
              </a:rPr>
              <a:t>NUclear</a:t>
            </a:r>
            <a:r>
              <a:rPr kumimoji="0" lang="en-US" sz="2400" b="1" i="0" u="none" strike="noStrike" kern="1200" cap="none" spc="0" normalizeH="0" baseline="0" noProof="0" dirty="0">
                <a:ln>
                  <a:noFill/>
                </a:ln>
                <a:solidFill>
                  <a:srgbClr val="C00000"/>
                </a:solidFill>
                <a:effectLst/>
                <a:uLnTx/>
                <a:uFillTx/>
                <a:latin typeface="Calibri"/>
                <a:ea typeface="+mn-ea"/>
                <a:cs typeface="+mn-cs"/>
              </a:rPr>
              <a:t> Matrix </a:t>
            </a:r>
            <a:r>
              <a:rPr kumimoji="0" lang="en-US" sz="2400" b="1" i="0" u="none" strike="noStrike" kern="1200" cap="none" spc="0" normalizeH="0" baseline="0" noProof="0" dirty="0" err="1">
                <a:ln>
                  <a:noFill/>
                </a:ln>
                <a:solidFill>
                  <a:srgbClr val="C00000"/>
                </a:solidFill>
                <a:effectLst/>
                <a:uLnTx/>
                <a:uFillTx/>
                <a:latin typeface="Calibri"/>
                <a:ea typeface="+mn-ea"/>
                <a:cs typeface="+mn-cs"/>
              </a:rPr>
              <a:t>elemENTs</a:t>
            </a:r>
            <a:r>
              <a:rPr kumimoji="0" lang="en-US" sz="2400" b="1" i="0" u="none" strike="noStrike" kern="1200" cap="none" spc="0" normalizeH="0" baseline="0" noProof="0" dirty="0">
                <a:ln>
                  <a:noFill/>
                </a:ln>
                <a:solidFill>
                  <a:srgbClr val="C00000"/>
                </a:solidFill>
                <a:effectLst/>
                <a:uLnTx/>
                <a:uFillTx/>
                <a:latin typeface="Calibri"/>
                <a:ea typeface="+mn-ea"/>
                <a:cs typeface="+mn-cs"/>
              </a:rPr>
              <a:t> in 2β-decays (project MONUMENT)”</a:t>
            </a:r>
          </a:p>
        </p:txBody>
      </p:sp>
      <p:sp>
        <p:nvSpPr>
          <p:cNvPr id="2" name="Номер слайда 1"/>
          <p:cNvSpPr>
            <a:spLocks noGrp="1"/>
          </p:cNvSpPr>
          <p:nvPr>
            <p:ph type="sldNum" sz="quarter" idx="12"/>
          </p:nvPr>
        </p:nvSpPr>
        <p:spPr>
          <a:xfrm>
            <a:off x="8737600" y="6356359"/>
            <a:ext cx="2844800" cy="365125"/>
          </a:xfrm>
        </p:spPr>
        <p:txBody>
          <a:bodyPr vert="horz" lIns="91440" tIns="45720" rIns="91440" bIns="45720" rtlCol="0" anchor="ctr">
            <a:normAutofit/>
          </a:bodyPr>
          <a:lstStyle/>
          <a:p>
            <a:pPr>
              <a:spcAft>
                <a:spcPts val="600"/>
              </a:spcAft>
            </a:pPr>
            <a:fld id="{017C60C2-FB95-4464-969C-DC460CD1CFD8}" type="slidenum">
              <a:rPr lang="ru-RU" smtClean="0"/>
              <a:pPr>
                <a:spcAft>
                  <a:spcPts val="600"/>
                </a:spcAft>
              </a:pPr>
              <a:t>14</a:t>
            </a:fld>
            <a:endParaRPr lang="ru-RU"/>
          </a:p>
        </p:txBody>
      </p:sp>
      <p:pic>
        <p:nvPicPr>
          <p:cNvPr id="3" name="Picture 2" descr="C:\SC\128 SC\128 SC\IMG_7511.jpg">
            <a:extLst>
              <a:ext uri="{FF2B5EF4-FFF2-40B4-BE49-F238E27FC236}">
                <a16:creationId xmlns:a16="http://schemas.microsoft.com/office/drawing/2014/main" xmlns="" id="{BBC6A799-F2D7-443B-8263-6D9486C262FE}"/>
              </a:ext>
            </a:extLst>
          </p:cNvPr>
          <p:cNvPicPr>
            <a:picLocks noChangeAspect="1" noChangeArrowheads="1"/>
          </p:cNvPicPr>
          <p:nvPr/>
        </p:nvPicPr>
        <p:blipFill>
          <a:blip r:embed="rId2" cstate="print"/>
          <a:srcRect/>
          <a:stretch>
            <a:fillRect/>
          </a:stretch>
        </p:blipFill>
        <p:spPr bwMode="auto">
          <a:xfrm>
            <a:off x="9573344" y="1038448"/>
            <a:ext cx="2160240" cy="1837275"/>
          </a:xfrm>
          <a:prstGeom prst="rect">
            <a:avLst/>
          </a:prstGeom>
          <a:noFill/>
        </p:spPr>
      </p:pic>
      <p:sp>
        <p:nvSpPr>
          <p:cNvPr id="5" name="Прямоугольник 4">
            <a:extLst>
              <a:ext uri="{FF2B5EF4-FFF2-40B4-BE49-F238E27FC236}">
                <a16:creationId xmlns:a16="http://schemas.microsoft.com/office/drawing/2014/main" xmlns="" id="{2211571C-FFC9-4317-9B0C-59DBA7EDB60B}"/>
              </a:ext>
            </a:extLst>
          </p:cNvPr>
          <p:cNvSpPr/>
          <p:nvPr/>
        </p:nvSpPr>
        <p:spPr>
          <a:xfrm>
            <a:off x="9767013" y="963473"/>
            <a:ext cx="1851020" cy="369332"/>
          </a:xfrm>
          <a:prstGeom prst="rect">
            <a:avLst/>
          </a:prstGeom>
        </p:spPr>
        <p:txBody>
          <a:bodyPr wrap="none">
            <a:spAutoFit/>
          </a:bodyPr>
          <a:lstStyle/>
          <a:p>
            <a:r>
              <a:rPr lang="en-GB" b="1" dirty="0" err="1">
                <a:solidFill>
                  <a:srgbClr val="E9EDF4"/>
                </a:solidFill>
              </a:rPr>
              <a:t>Daniya</a:t>
            </a:r>
            <a:r>
              <a:rPr lang="en-GB" b="1" dirty="0">
                <a:solidFill>
                  <a:srgbClr val="E9EDF4"/>
                </a:solidFill>
              </a:rPr>
              <a:t> </a:t>
            </a:r>
            <a:r>
              <a:rPr lang="en-GB" b="1" dirty="0" err="1">
                <a:solidFill>
                  <a:srgbClr val="E9EDF4"/>
                </a:solidFill>
              </a:rPr>
              <a:t>Zinatulina</a:t>
            </a:r>
            <a:endParaRPr lang="ru-RU" dirty="0">
              <a:solidFill>
                <a:srgbClr val="E9EDF4"/>
              </a:solidFill>
            </a:endParaRPr>
          </a:p>
        </p:txBody>
      </p:sp>
      <p:sp>
        <p:nvSpPr>
          <p:cNvPr id="7" name="Прямоугольник 6">
            <a:extLst>
              <a:ext uri="{FF2B5EF4-FFF2-40B4-BE49-F238E27FC236}">
                <a16:creationId xmlns:a16="http://schemas.microsoft.com/office/drawing/2014/main" xmlns="" id="{DA473CA5-AC6F-4801-8530-7ADFC02E4C7A}"/>
              </a:ext>
            </a:extLst>
          </p:cNvPr>
          <p:cNvSpPr/>
          <p:nvPr/>
        </p:nvSpPr>
        <p:spPr>
          <a:xfrm>
            <a:off x="427275" y="1414340"/>
            <a:ext cx="8459689" cy="1938992"/>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2060"/>
                </a:solidFill>
                <a:latin typeface="Arial" pitchFamily="34" charset="0"/>
                <a:cs typeface="Arial" pitchFamily="34" charset="0"/>
              </a:rPr>
              <a:t>The PAC heard the proposal to open a new project “Measurement of ordinary muon capture for testing nuclear matrix elements of 2β-decays (project MONUMENT)”.</a:t>
            </a:r>
          </a:p>
          <a:p>
            <a:endParaRPr lang="en-US" sz="2000" dirty="0">
              <a:solidFill>
                <a:srgbClr val="002060"/>
              </a:solidFill>
              <a:latin typeface="Arial" pitchFamily="34" charset="0"/>
              <a:cs typeface="Arial" pitchFamily="34" charset="0"/>
            </a:endParaRPr>
          </a:p>
          <a:p>
            <a:pPr marL="342900" indent="-342900">
              <a:buFont typeface="Arial" panose="020B0604020202020204" pitchFamily="34" charset="0"/>
              <a:buChar char="•"/>
            </a:pPr>
            <a:r>
              <a:rPr lang="en-US" sz="2000" dirty="0">
                <a:solidFill>
                  <a:srgbClr val="002060"/>
                </a:solidFill>
                <a:latin typeface="Arial" pitchFamily="34" charset="0"/>
                <a:cs typeface="Arial" pitchFamily="34" charset="0"/>
              </a:rPr>
              <a:t>This project is aimed at carrying out measurements of muon capture at several daughter candidates on 2β-decay nuclei</a:t>
            </a:r>
            <a:r>
              <a:rPr lang="ru-RU" sz="2000" dirty="0">
                <a:solidFill>
                  <a:srgbClr val="002060"/>
                </a:solidFill>
                <a:latin typeface="Arial" pitchFamily="34" charset="0"/>
                <a:cs typeface="Arial" pitchFamily="34" charset="0"/>
              </a:rPr>
              <a:t>.</a:t>
            </a:r>
            <a:endParaRPr lang="en-US" sz="2000" dirty="0">
              <a:solidFill>
                <a:srgbClr val="002060"/>
              </a:solidFill>
              <a:latin typeface="Arial" pitchFamily="34" charset="0"/>
              <a:cs typeface="Arial" pitchFamily="34" charset="0"/>
            </a:endParaRPr>
          </a:p>
        </p:txBody>
      </p:sp>
      <p:pic>
        <p:nvPicPr>
          <p:cNvPr id="8" name="Рисунок 7">
            <a:extLst>
              <a:ext uri="{FF2B5EF4-FFF2-40B4-BE49-F238E27FC236}">
                <a16:creationId xmlns:a16="http://schemas.microsoft.com/office/drawing/2014/main" xmlns="" id="{6E2A0FFF-452D-4EEE-A7CC-99F274FE68D5}"/>
              </a:ext>
            </a:extLst>
          </p:cNvPr>
          <p:cNvPicPr>
            <a:picLocks noChangeAspect="1"/>
          </p:cNvPicPr>
          <p:nvPr/>
        </p:nvPicPr>
        <p:blipFill>
          <a:blip r:embed="rId3" cstate="print"/>
          <a:stretch>
            <a:fillRect/>
          </a:stretch>
        </p:blipFill>
        <p:spPr>
          <a:xfrm>
            <a:off x="427275" y="4084417"/>
            <a:ext cx="6514172" cy="2071767"/>
          </a:xfrm>
          <a:prstGeom prst="rect">
            <a:avLst/>
          </a:prstGeom>
        </p:spPr>
      </p:pic>
      <p:pic>
        <p:nvPicPr>
          <p:cNvPr id="9" name="Рисунок 22">
            <a:extLst>
              <a:ext uri="{FF2B5EF4-FFF2-40B4-BE49-F238E27FC236}">
                <a16:creationId xmlns:a16="http://schemas.microsoft.com/office/drawing/2014/main" xmlns="" id="{EED8A563-298C-2F42-8E8E-CE7D2B3DEDF1}"/>
              </a:ext>
            </a:extLst>
          </p:cNvPr>
          <p:cNvPicPr>
            <a:picLocks noChangeAspect="1"/>
          </p:cNvPicPr>
          <p:nvPr/>
        </p:nvPicPr>
        <p:blipFill>
          <a:blip r:embed="rId4" cstate="print"/>
          <a:stretch>
            <a:fillRect/>
          </a:stretch>
        </p:blipFill>
        <p:spPr>
          <a:xfrm>
            <a:off x="7188477" y="3830940"/>
            <a:ext cx="4769734" cy="2578722"/>
          </a:xfrm>
          <a:prstGeom prst="rect">
            <a:avLst/>
          </a:prstGeom>
        </p:spPr>
      </p:pic>
      <p:pic>
        <p:nvPicPr>
          <p:cNvPr id="10" name="Рисунок 23">
            <a:extLst>
              <a:ext uri="{FF2B5EF4-FFF2-40B4-BE49-F238E27FC236}">
                <a16:creationId xmlns:a16="http://schemas.microsoft.com/office/drawing/2014/main" xmlns="" id="{3320D737-2FFA-984E-8BAC-2FFD6CA2A2DC}"/>
              </a:ext>
            </a:extLst>
          </p:cNvPr>
          <p:cNvPicPr>
            <a:picLocks noChangeAspect="1"/>
          </p:cNvPicPr>
          <p:nvPr/>
        </p:nvPicPr>
        <p:blipFill>
          <a:blip r:embed="rId5" cstate="print"/>
          <a:stretch>
            <a:fillRect/>
          </a:stretch>
        </p:blipFill>
        <p:spPr>
          <a:xfrm>
            <a:off x="7410961" y="5659618"/>
            <a:ext cx="1476003" cy="635409"/>
          </a:xfrm>
          <a:prstGeom prst="rect">
            <a:avLst/>
          </a:prstGeom>
        </p:spPr>
      </p:pic>
      <p:pic>
        <p:nvPicPr>
          <p:cNvPr id="11" name="Рисунок 24">
            <a:extLst>
              <a:ext uri="{FF2B5EF4-FFF2-40B4-BE49-F238E27FC236}">
                <a16:creationId xmlns:a16="http://schemas.microsoft.com/office/drawing/2014/main" xmlns="" id="{23D4D242-6A1B-924E-9FDF-D634931D791F}"/>
              </a:ext>
            </a:extLst>
          </p:cNvPr>
          <p:cNvPicPr>
            <a:picLocks noChangeAspect="1"/>
          </p:cNvPicPr>
          <p:nvPr/>
        </p:nvPicPr>
        <p:blipFill>
          <a:blip r:embed="rId6" cstate="print"/>
          <a:stretch>
            <a:fillRect/>
          </a:stretch>
        </p:blipFill>
        <p:spPr>
          <a:xfrm>
            <a:off x="10051084" y="3239015"/>
            <a:ext cx="1895904" cy="1474211"/>
          </a:xfrm>
          <a:prstGeom prst="rect">
            <a:avLst/>
          </a:prstGeom>
        </p:spPr>
      </p:pic>
      <p:sp>
        <p:nvSpPr>
          <p:cNvPr id="6" name="ZoneTexte 5">
            <a:extLst>
              <a:ext uri="{FF2B5EF4-FFF2-40B4-BE49-F238E27FC236}">
                <a16:creationId xmlns:a16="http://schemas.microsoft.com/office/drawing/2014/main" xmlns="" id="{F3E3CA44-B917-6749-8414-2C63B8A04D89}"/>
              </a:ext>
            </a:extLst>
          </p:cNvPr>
          <p:cNvSpPr txBox="1"/>
          <p:nvPr/>
        </p:nvSpPr>
        <p:spPr>
          <a:xfrm>
            <a:off x="10075046" y="4405226"/>
            <a:ext cx="617477" cy="369332"/>
          </a:xfrm>
          <a:prstGeom prst="rect">
            <a:avLst/>
          </a:prstGeom>
          <a:noFill/>
        </p:spPr>
        <p:txBody>
          <a:bodyPr wrap="none" rtlCol="0">
            <a:spAutoFit/>
          </a:bodyPr>
          <a:lstStyle/>
          <a:p>
            <a:r>
              <a:rPr lang="en-US" b="1" dirty="0">
                <a:solidFill>
                  <a:schemeClr val="bg1"/>
                </a:solidFill>
                <a:latin typeface="Georgia" panose="02040502050405020303" pitchFamily="18" charset="0"/>
              </a:rPr>
              <a:t>πE1</a:t>
            </a:r>
            <a:endParaRPr lang="en-GB" dirty="0">
              <a:solidFill>
                <a:schemeClr val="bg1"/>
              </a:solidFill>
            </a:endParaRPr>
          </a:p>
        </p:txBody>
      </p:sp>
    </p:spTree>
    <p:extLst>
      <p:ext uri="{BB962C8B-B14F-4D97-AF65-F5344CB8AC3E}">
        <p14:creationId xmlns:p14="http://schemas.microsoft.com/office/powerpoint/2010/main" xmlns="" val="70612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1201" y="853060"/>
            <a:ext cx="10959008" cy="62363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Objectives and estimated results</a:t>
            </a:r>
          </a:p>
        </p:txBody>
      </p:sp>
      <p:sp>
        <p:nvSpPr>
          <p:cNvPr id="2" name="Номер слайда 1"/>
          <p:cNvSpPr>
            <a:spLocks noGrp="1"/>
          </p:cNvSpPr>
          <p:nvPr>
            <p:ph type="sldNum" sz="quarter" idx="12"/>
          </p:nvPr>
        </p:nvSpPr>
        <p:spPr>
          <a:xfrm>
            <a:off x="8737600" y="6356359"/>
            <a:ext cx="2844800" cy="365125"/>
          </a:xfrm>
        </p:spPr>
        <p:txBody>
          <a:bodyPr vert="horz" lIns="91440" tIns="45720" rIns="91440" bIns="45720" rtlCol="0" anchor="ctr">
            <a:normAutofit/>
          </a:bodyPr>
          <a:lstStyle/>
          <a:p>
            <a:pPr>
              <a:spcAft>
                <a:spcPts val="600"/>
              </a:spcAft>
            </a:pPr>
            <a:fld id="{017C60C2-FB95-4464-969C-DC460CD1CFD8}" type="slidenum">
              <a:rPr lang="ru-RU" smtClean="0"/>
              <a:pPr>
                <a:spcAft>
                  <a:spcPts val="600"/>
                </a:spcAft>
              </a:pPr>
              <a:t>15</a:t>
            </a:fld>
            <a:endParaRPr lang="ru-RU"/>
          </a:p>
        </p:txBody>
      </p:sp>
      <p:sp>
        <p:nvSpPr>
          <p:cNvPr id="3" name="TextBox 2">
            <a:extLst>
              <a:ext uri="{FF2B5EF4-FFF2-40B4-BE49-F238E27FC236}">
                <a16:creationId xmlns:a16="http://schemas.microsoft.com/office/drawing/2014/main" xmlns="" id="{18F312AD-A817-4769-9958-91919AA7D436}"/>
              </a:ext>
            </a:extLst>
          </p:cNvPr>
          <p:cNvSpPr txBox="1"/>
          <p:nvPr/>
        </p:nvSpPr>
        <p:spPr>
          <a:xfrm>
            <a:off x="307198" y="1460608"/>
            <a:ext cx="11593288" cy="4524315"/>
          </a:xfrm>
          <a:prstGeom prst="rect">
            <a:avLst/>
          </a:prstGeom>
          <a:noFill/>
        </p:spPr>
        <p:txBody>
          <a:bodyPr wrap="square">
            <a:spAutoFit/>
          </a:bodyPr>
          <a:lstStyle/>
          <a:p>
            <a:r>
              <a:rPr lang="en-US" b="1" dirty="0">
                <a:solidFill>
                  <a:srgbClr val="002060"/>
                </a:solidFill>
                <a:latin typeface="Georgia" panose="02040502050405020303" pitchFamily="18" charset="0"/>
              </a:rPr>
              <a:t>	It </a:t>
            </a:r>
            <a:r>
              <a:rPr lang="en-US" sz="1800" b="1" i="0" dirty="0">
                <a:solidFill>
                  <a:srgbClr val="002060"/>
                </a:solidFill>
                <a:effectLst/>
                <a:latin typeface="Georgia" panose="02040502050405020303" pitchFamily="18" charset="0"/>
              </a:rPr>
              <a:t> is proposed to carry out a research program which includes three beam time periods at the πE1-2 beam line of PSI over three years to pursue the following scientific objectives:</a:t>
            </a:r>
          </a:p>
          <a:p>
            <a:endParaRPr lang="en-US" b="1" dirty="0">
              <a:solidFill>
                <a:srgbClr val="002060"/>
              </a:solidFill>
              <a:latin typeface="Georgia" panose="02040502050405020303" pitchFamily="18" charset="0"/>
            </a:endParaRPr>
          </a:p>
          <a:p>
            <a:pPr marL="285750" indent="-285750">
              <a:buFont typeface="Arial" panose="020B0604020202020204" pitchFamily="34" charset="0"/>
              <a:buChar char="•"/>
            </a:pPr>
            <a:r>
              <a:rPr lang="en-US" dirty="0"/>
              <a:t>Measurement of the </a:t>
            </a:r>
            <a:r>
              <a:rPr lang="en-US" b="1" dirty="0">
                <a:solidFill>
                  <a:srgbClr val="C00000"/>
                </a:solidFill>
              </a:rPr>
              <a:t>total muon capture rates </a:t>
            </a:r>
            <a:r>
              <a:rPr lang="en-US" dirty="0"/>
              <a:t>in the isotopically enriched isotopes </a:t>
            </a:r>
            <a:r>
              <a:rPr lang="en-US" b="1" baseline="30000" dirty="0">
                <a:solidFill>
                  <a:srgbClr val="C00000"/>
                </a:solidFill>
              </a:rPr>
              <a:t>96</a:t>
            </a:r>
            <a:r>
              <a:rPr lang="en-US" b="1" dirty="0">
                <a:solidFill>
                  <a:srgbClr val="C00000"/>
                </a:solidFill>
              </a:rPr>
              <a:t>Mo, </a:t>
            </a:r>
            <a:r>
              <a:rPr lang="en-US" b="1" baseline="30000" dirty="0">
                <a:solidFill>
                  <a:srgbClr val="C00000"/>
                </a:solidFill>
              </a:rPr>
              <a:t>100</a:t>
            </a:r>
            <a:r>
              <a:rPr lang="en-US" b="1" dirty="0">
                <a:solidFill>
                  <a:srgbClr val="C00000"/>
                </a:solidFill>
              </a:rPr>
              <a:t>Mo, </a:t>
            </a:r>
            <a:r>
              <a:rPr lang="en-US" b="1" baseline="30000" dirty="0">
                <a:solidFill>
                  <a:srgbClr val="C00000"/>
                </a:solidFill>
              </a:rPr>
              <a:t>40</a:t>
            </a:r>
            <a:r>
              <a:rPr lang="en-US" b="1" dirty="0">
                <a:solidFill>
                  <a:srgbClr val="C00000"/>
                </a:solidFill>
              </a:rPr>
              <a:t>Ca, </a:t>
            </a:r>
            <a:r>
              <a:rPr lang="en-US" b="1" baseline="30000" dirty="0">
                <a:solidFill>
                  <a:srgbClr val="C00000"/>
                </a:solidFill>
              </a:rPr>
              <a:t>56</a:t>
            </a:r>
            <a:r>
              <a:rPr lang="en-US" b="1" dirty="0">
                <a:solidFill>
                  <a:srgbClr val="C00000"/>
                </a:solidFill>
              </a:rPr>
              <a:t>Fe and </a:t>
            </a:r>
            <a:r>
              <a:rPr lang="en-US" b="1" baseline="30000" dirty="0">
                <a:solidFill>
                  <a:srgbClr val="C00000"/>
                </a:solidFill>
              </a:rPr>
              <a:t>32</a:t>
            </a:r>
            <a:r>
              <a:rPr lang="en-US" b="1" dirty="0">
                <a:solidFill>
                  <a:srgbClr val="C00000"/>
                </a:solidFill>
              </a:rPr>
              <a:t>S</a:t>
            </a:r>
            <a:r>
              <a:rPr lang="en-US" dirty="0"/>
              <a:t>. The measurements are related to the Nuclear Matrix Elements calculations for the Double Beta Decay of </a:t>
            </a:r>
            <a:r>
              <a:rPr lang="en-US" baseline="30000" dirty="0"/>
              <a:t>96</a:t>
            </a:r>
            <a:r>
              <a:rPr lang="en-US" dirty="0"/>
              <a:t>Zr. </a:t>
            </a:r>
          </a:p>
          <a:p>
            <a:endParaRPr lang="en-US" dirty="0"/>
          </a:p>
          <a:p>
            <a:pPr marL="285750" indent="-285750">
              <a:buFont typeface="Arial" panose="020B0604020202020204" pitchFamily="34" charset="0"/>
              <a:buChar char="•"/>
            </a:pPr>
            <a:r>
              <a:rPr lang="en-US" dirty="0"/>
              <a:t>Extraction of </a:t>
            </a:r>
            <a:r>
              <a:rPr lang="en-US" b="1" dirty="0">
                <a:solidFill>
                  <a:srgbClr val="C00000"/>
                </a:solidFill>
              </a:rPr>
              <a:t>the partial muon capture rates to the bound states in </a:t>
            </a:r>
            <a:r>
              <a:rPr lang="en-US" b="1" baseline="30000" dirty="0">
                <a:solidFill>
                  <a:srgbClr val="C00000"/>
                </a:solidFill>
              </a:rPr>
              <a:t>76</a:t>
            </a:r>
            <a:r>
              <a:rPr lang="en-US" b="1" dirty="0">
                <a:solidFill>
                  <a:srgbClr val="C00000"/>
                </a:solidFill>
              </a:rPr>
              <a:t>As, </a:t>
            </a:r>
            <a:r>
              <a:rPr lang="en-US" b="1" baseline="30000" dirty="0">
                <a:solidFill>
                  <a:srgbClr val="C00000"/>
                </a:solidFill>
              </a:rPr>
              <a:t>96</a:t>
            </a:r>
            <a:r>
              <a:rPr lang="en-US" b="1" dirty="0">
                <a:solidFill>
                  <a:srgbClr val="C00000"/>
                </a:solidFill>
              </a:rPr>
              <a:t>Nb, </a:t>
            </a:r>
            <a:r>
              <a:rPr lang="en-US" b="1" baseline="30000" dirty="0">
                <a:solidFill>
                  <a:srgbClr val="C00000"/>
                </a:solidFill>
              </a:rPr>
              <a:t>100</a:t>
            </a:r>
            <a:r>
              <a:rPr lang="en-US" b="1" dirty="0">
                <a:solidFill>
                  <a:srgbClr val="C00000"/>
                </a:solidFill>
              </a:rPr>
              <a:t>Nb, </a:t>
            </a:r>
            <a:r>
              <a:rPr lang="en-US" b="1" baseline="30000" dirty="0">
                <a:solidFill>
                  <a:srgbClr val="C00000"/>
                </a:solidFill>
              </a:rPr>
              <a:t>40</a:t>
            </a:r>
            <a:r>
              <a:rPr lang="en-US" b="1" dirty="0">
                <a:solidFill>
                  <a:srgbClr val="C00000"/>
                </a:solidFill>
              </a:rPr>
              <a:t>K, </a:t>
            </a:r>
            <a:r>
              <a:rPr lang="en-US" b="1" baseline="30000" dirty="0">
                <a:solidFill>
                  <a:srgbClr val="C00000"/>
                </a:solidFill>
              </a:rPr>
              <a:t>56</a:t>
            </a:r>
            <a:r>
              <a:rPr lang="en-US" b="1" dirty="0">
                <a:solidFill>
                  <a:srgbClr val="C00000"/>
                </a:solidFill>
              </a:rPr>
              <a:t>Mn and </a:t>
            </a:r>
            <a:r>
              <a:rPr lang="en-US" b="1" baseline="30000" dirty="0">
                <a:solidFill>
                  <a:srgbClr val="C00000"/>
                </a:solidFill>
              </a:rPr>
              <a:t>32</a:t>
            </a:r>
            <a:r>
              <a:rPr lang="en-US" b="1" dirty="0">
                <a:solidFill>
                  <a:srgbClr val="C00000"/>
                </a:solidFill>
              </a:rPr>
              <a:t>P </a:t>
            </a:r>
            <a:r>
              <a:rPr lang="en-US" dirty="0"/>
              <a:t>following Ordinary Muon Capture (OMC) in </a:t>
            </a:r>
            <a:r>
              <a:rPr lang="en-US" baseline="30000" dirty="0"/>
              <a:t>76</a:t>
            </a:r>
            <a:r>
              <a:rPr lang="en-US" dirty="0"/>
              <a:t>Se, </a:t>
            </a:r>
            <a:r>
              <a:rPr lang="en-US" baseline="30000" dirty="0"/>
              <a:t>96</a:t>
            </a:r>
            <a:r>
              <a:rPr lang="en-US" dirty="0"/>
              <a:t>Mo, </a:t>
            </a:r>
            <a:r>
              <a:rPr lang="en-US" baseline="30000" dirty="0"/>
              <a:t>100</a:t>
            </a:r>
            <a:r>
              <a:rPr lang="en-US" dirty="0"/>
              <a:t>Mo, </a:t>
            </a:r>
            <a:r>
              <a:rPr lang="en-US" baseline="30000" dirty="0"/>
              <a:t>40</a:t>
            </a:r>
            <a:r>
              <a:rPr lang="en-US" dirty="0"/>
              <a:t>Ca, </a:t>
            </a:r>
            <a:r>
              <a:rPr lang="en-US" baseline="30000" dirty="0"/>
              <a:t>56</a:t>
            </a:r>
            <a:r>
              <a:rPr lang="en-US" dirty="0"/>
              <a:t>Fe and </a:t>
            </a:r>
            <a:r>
              <a:rPr lang="en-US" baseline="30000" dirty="0"/>
              <a:t>32</a:t>
            </a:r>
            <a:r>
              <a:rPr lang="en-US" dirty="0"/>
              <a:t>S, respectively. Comparison with the calculated nuclear matrix elements which will be carried out by theory groups (not funded through this proposal). </a:t>
            </a:r>
            <a:br>
              <a:rPr lang="en-US" dirty="0"/>
            </a:br>
            <a:endParaRPr lang="en-US" dirty="0"/>
          </a:p>
          <a:p>
            <a:pPr marL="285750" indent="-285750">
              <a:buFont typeface="Arial" panose="020B0604020202020204" pitchFamily="34" charset="0"/>
              <a:buChar char="•"/>
            </a:pPr>
            <a:r>
              <a:rPr lang="en-US" dirty="0"/>
              <a:t>The radioactive production rates </a:t>
            </a:r>
            <a:r>
              <a:rPr lang="en-US" b="1" dirty="0">
                <a:solidFill>
                  <a:srgbClr val="C00000"/>
                </a:solidFill>
              </a:rPr>
              <a:t>will be compared with the proton and neutron emission model</a:t>
            </a:r>
            <a:r>
              <a:rPr lang="en-US" dirty="0"/>
              <a:t> to derive the muon-capture strength function and the associated giant resonance (GR) peak. These results will be compared with recent theoretical results. </a:t>
            </a:r>
          </a:p>
          <a:p>
            <a:endParaRPr lang="en-US" dirty="0"/>
          </a:p>
          <a:p>
            <a:pPr marL="285750" indent="-285750">
              <a:buFont typeface="Arial" panose="020B0604020202020204" pitchFamily="34" charset="0"/>
              <a:buChar char="•"/>
            </a:pPr>
            <a:r>
              <a:rPr lang="en-US" dirty="0"/>
              <a:t>The </a:t>
            </a:r>
            <a:r>
              <a:rPr lang="en-US" b="1" dirty="0">
                <a:solidFill>
                  <a:srgbClr val="C00000"/>
                </a:solidFill>
              </a:rPr>
              <a:t>muonic X-rays spectra </a:t>
            </a:r>
            <a:r>
              <a:rPr lang="en-US" dirty="0"/>
              <a:t>measured in OMC will be implemented to the already existing </a:t>
            </a:r>
            <a:r>
              <a:rPr lang="en-US" dirty="0" err="1"/>
              <a:t>Mesoroentgen</a:t>
            </a:r>
            <a:r>
              <a:rPr lang="en-US" dirty="0"/>
              <a:t> electronic catalogue </a:t>
            </a:r>
            <a:r>
              <a:rPr lang="en-US" dirty="0">
                <a:solidFill>
                  <a:srgbClr val="C00000"/>
                </a:solidFill>
              </a:rPr>
              <a:t>(muxrays.jinr.ru).</a:t>
            </a:r>
            <a:endParaRPr lang="ru-RU" dirty="0">
              <a:solidFill>
                <a:srgbClr val="C00000"/>
              </a:solidFill>
            </a:endParaRPr>
          </a:p>
        </p:txBody>
      </p:sp>
      <p:sp>
        <p:nvSpPr>
          <p:cNvPr id="5" name="Прямоугольник 3">
            <a:extLst>
              <a:ext uri="{FF2B5EF4-FFF2-40B4-BE49-F238E27FC236}">
                <a16:creationId xmlns:a16="http://schemas.microsoft.com/office/drawing/2014/main" xmlns="" id="{A784D1E4-B27F-884D-9E24-BB6A58723EC9}"/>
              </a:ext>
            </a:extLst>
          </p:cNvPr>
          <p:cNvSpPr/>
          <p:nvPr/>
        </p:nvSpPr>
        <p:spPr>
          <a:xfrm>
            <a:off x="552330" y="-99392"/>
            <a:ext cx="1110302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New project: “Muon Ordinary capture for the </a:t>
            </a:r>
            <a:r>
              <a:rPr kumimoji="0" lang="en-US" sz="2400" b="1" i="0" u="none" strike="noStrike" kern="1200" cap="none" spc="0" normalizeH="0" baseline="0" noProof="0" dirty="0" err="1">
                <a:ln>
                  <a:noFill/>
                </a:ln>
                <a:solidFill>
                  <a:srgbClr val="C00000"/>
                </a:solidFill>
                <a:effectLst/>
                <a:uLnTx/>
                <a:uFillTx/>
                <a:latin typeface="Calibri"/>
                <a:ea typeface="+mn-ea"/>
                <a:cs typeface="+mn-cs"/>
              </a:rPr>
              <a:t>NUclear</a:t>
            </a:r>
            <a:r>
              <a:rPr kumimoji="0" lang="en-US" sz="2400" b="1" i="0" u="none" strike="noStrike" kern="1200" cap="none" spc="0" normalizeH="0" baseline="0" noProof="0" dirty="0">
                <a:ln>
                  <a:noFill/>
                </a:ln>
                <a:solidFill>
                  <a:srgbClr val="C00000"/>
                </a:solidFill>
                <a:effectLst/>
                <a:uLnTx/>
                <a:uFillTx/>
                <a:latin typeface="Calibri"/>
                <a:ea typeface="+mn-ea"/>
                <a:cs typeface="+mn-cs"/>
              </a:rPr>
              <a:t> Matrix </a:t>
            </a:r>
            <a:r>
              <a:rPr kumimoji="0" lang="en-US" sz="2400" b="1" i="0" u="none" strike="noStrike" kern="1200" cap="none" spc="0" normalizeH="0" baseline="0" noProof="0" dirty="0" err="1">
                <a:ln>
                  <a:noFill/>
                </a:ln>
                <a:solidFill>
                  <a:srgbClr val="C00000"/>
                </a:solidFill>
                <a:effectLst/>
                <a:uLnTx/>
                <a:uFillTx/>
                <a:latin typeface="Calibri"/>
                <a:ea typeface="+mn-ea"/>
                <a:cs typeface="+mn-cs"/>
              </a:rPr>
              <a:t>elemENTs</a:t>
            </a:r>
            <a:r>
              <a:rPr kumimoji="0" lang="en-US" sz="2400" b="1" i="0" u="none" strike="noStrike" kern="1200" cap="none" spc="0" normalizeH="0" baseline="0" noProof="0" dirty="0">
                <a:ln>
                  <a:noFill/>
                </a:ln>
                <a:solidFill>
                  <a:srgbClr val="C00000"/>
                </a:solidFill>
                <a:effectLst/>
                <a:uLnTx/>
                <a:uFillTx/>
                <a:latin typeface="Calibri"/>
                <a:ea typeface="+mn-ea"/>
                <a:cs typeface="+mn-cs"/>
              </a:rPr>
              <a:t> in 2β-decays (project MONUMENT)”</a:t>
            </a:r>
          </a:p>
        </p:txBody>
      </p:sp>
    </p:spTree>
    <p:extLst>
      <p:ext uri="{BB962C8B-B14F-4D97-AF65-F5344CB8AC3E}">
        <p14:creationId xmlns:p14="http://schemas.microsoft.com/office/powerpoint/2010/main" xmlns="" val="35342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16</a:t>
            </a:fld>
            <a:endParaRPr lang="ru-RU" dirty="0"/>
          </a:p>
        </p:txBody>
      </p:sp>
      <p:sp>
        <p:nvSpPr>
          <p:cNvPr id="4" name="Rectangle 1">
            <a:extLst>
              <a:ext uri="{FF2B5EF4-FFF2-40B4-BE49-F238E27FC236}">
                <a16:creationId xmlns:a16="http://schemas.microsoft.com/office/drawing/2014/main" xmlns="" id="{1C2828F0-1FD8-4B51-B805-BD5C45B260F9}"/>
              </a:ext>
            </a:extLst>
          </p:cNvPr>
          <p:cNvSpPr>
            <a:spLocks noChangeArrowheads="1"/>
          </p:cNvSpPr>
          <p:nvPr/>
        </p:nvSpPr>
        <p:spPr bwMode="auto">
          <a:xfrm>
            <a:off x="455712" y="692696"/>
            <a:ext cx="11280576" cy="52629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0" u="sng" strike="noStrike" cap="none" normalizeH="0" baseline="0" dirty="0">
                <a:ln>
                  <a:noFill/>
                </a:ln>
                <a:solidFill>
                  <a:srgbClr val="C00000"/>
                </a:solidFill>
                <a:effectLst/>
                <a:latin typeface="Arial" pitchFamily="34" charset="0"/>
                <a:ea typeface="Times New Roman" pitchFamily="18" charset="0"/>
                <a:cs typeface="Arial" pitchFamily="34" charset="0"/>
              </a:rPr>
              <a:t>Recommendation.</a:t>
            </a:r>
            <a:r>
              <a:rPr kumimoji="0" lang="en-GB" sz="2400" b="0" i="0" u="none" strike="noStrike" cap="none" normalizeH="0" baseline="0" dirty="0">
                <a:ln>
                  <a:noFill/>
                </a:ln>
                <a:solidFill>
                  <a:srgbClr val="C00000"/>
                </a:solidFill>
                <a:effectLst/>
                <a:latin typeface="Arial" pitchFamily="34" charset="0"/>
                <a:ea typeface="Times New Roman" pitchFamily="18" charset="0"/>
                <a:cs typeface="Arial" pitchFamily="34" charset="0"/>
              </a:rPr>
              <a:t>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400" b="0" i="0" u="none" strike="noStrike" cap="none" normalizeH="0" baseline="0" dirty="0">
                <a:ln>
                  <a:noFill/>
                </a:ln>
                <a:solidFill>
                  <a:srgbClr val="C00000"/>
                </a:solidFill>
                <a:effectLst/>
                <a:latin typeface="Arial" pitchFamily="34" charset="0"/>
                <a:ea typeface="Times New Roman" pitchFamily="18" charset="0"/>
                <a:cs typeface="Arial" pitchFamily="34" charset="0"/>
              </a:rPr>
              <a:t>The measurements of muon capture will be carried out at the meson factory of the Paul Scherrer Institute (PSI) in Switzerland. This application was reviewed and approved by the PSI User committee; the beam time was officially granted in 2020 for a preliminary study of </a:t>
            </a:r>
            <a:r>
              <a:rPr kumimoji="0" lang="en-GB" sz="2400" b="0" i="0" u="none" strike="noStrike" cap="none" normalizeH="0" baseline="30000" dirty="0">
                <a:ln>
                  <a:noFill/>
                </a:ln>
                <a:solidFill>
                  <a:srgbClr val="C00000"/>
                </a:solidFill>
                <a:effectLst/>
                <a:latin typeface="Arial" pitchFamily="34" charset="0"/>
                <a:ea typeface="Times New Roman" pitchFamily="18" charset="0"/>
                <a:cs typeface="Arial" pitchFamily="34" charset="0"/>
              </a:rPr>
              <a:t>136</a:t>
            </a:r>
            <a:r>
              <a:rPr kumimoji="0" lang="en-GB" sz="2400" b="0" i="0" u="none" strike="noStrike" cap="none" normalizeH="0" baseline="0" dirty="0">
                <a:ln>
                  <a:noFill/>
                </a:ln>
                <a:solidFill>
                  <a:srgbClr val="C00000"/>
                </a:solidFill>
                <a:effectLst/>
                <a:latin typeface="Arial" pitchFamily="34" charset="0"/>
                <a:ea typeface="Times New Roman" pitchFamily="18" charset="0"/>
                <a:cs typeface="Arial" pitchFamily="34" charset="0"/>
              </a:rPr>
              <a:t>Ba with a further experimental programme for at least three years.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2400" b="0"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400" b="0" i="0" u="none" strike="noStrike" cap="none" normalizeH="0" baseline="0" dirty="0">
                <a:ln>
                  <a:noFill/>
                </a:ln>
                <a:solidFill>
                  <a:srgbClr val="C00000"/>
                </a:solidFill>
                <a:effectLst/>
                <a:latin typeface="Arial" pitchFamily="34" charset="0"/>
                <a:ea typeface="Times New Roman" pitchFamily="18" charset="0"/>
                <a:cs typeface="Arial" pitchFamily="34" charset="0"/>
              </a:rPr>
              <a:t>The participants of the MONUMENT project have required expertise and experience in the field of high-precision nuclear spectroscopy and its implementation for studying not only rare processes but also muon capture.</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2400" dirty="0">
              <a:solidFill>
                <a:srgbClr val="C00000"/>
              </a:solidFill>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400" b="0" i="0" u="none" strike="noStrike" cap="none" normalizeH="0" baseline="0" dirty="0">
                <a:ln>
                  <a:noFill/>
                </a:ln>
                <a:solidFill>
                  <a:srgbClr val="C00000"/>
                </a:solidFill>
                <a:effectLst/>
                <a:latin typeface="Arial" pitchFamily="34" charset="0"/>
                <a:ea typeface="Times New Roman" pitchFamily="18" charset="0"/>
                <a:cs typeface="Arial" pitchFamily="34" charset="0"/>
              </a:rPr>
              <a:t>The PAC recommends opening the project MONUMENT for </a:t>
            </a:r>
            <a:br>
              <a:rPr kumimoji="0" lang="en-GB" sz="2400" b="0" i="0" u="none" strike="noStrike" cap="none" normalizeH="0" baseline="0" dirty="0">
                <a:ln>
                  <a:noFill/>
                </a:ln>
                <a:solidFill>
                  <a:srgbClr val="C00000"/>
                </a:solidFill>
                <a:effectLst/>
                <a:latin typeface="Arial" pitchFamily="34" charset="0"/>
                <a:ea typeface="Times New Roman" pitchFamily="18" charset="0"/>
                <a:cs typeface="Arial" pitchFamily="34" charset="0"/>
              </a:rPr>
            </a:br>
            <a:r>
              <a:rPr kumimoji="0" lang="en-GB" sz="2400" b="0" i="0" u="none" strike="noStrike" cap="none" normalizeH="0" baseline="0" dirty="0">
                <a:ln>
                  <a:noFill/>
                </a:ln>
                <a:solidFill>
                  <a:srgbClr val="C00000"/>
                </a:solidFill>
                <a:effectLst/>
                <a:latin typeface="Arial" pitchFamily="34" charset="0"/>
                <a:ea typeface="Times New Roman" pitchFamily="18" charset="0"/>
                <a:cs typeface="Arial" pitchFamily="34" charset="0"/>
              </a:rPr>
              <a:t>2021–2023 with first priority and providing the project with full requested funding.</a:t>
            </a:r>
            <a:endParaRPr kumimoji="0" lang="en-GB" sz="2400" b="0" i="0" u="none" strike="noStrike" cap="none" normalizeH="0" baseline="0" dirty="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xmlns="" val="210722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8" y="2786067"/>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17</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2</a:t>
            </a:fld>
            <a:endParaRPr lang="ru-RU"/>
          </a:p>
        </p:txBody>
      </p:sp>
      <p:pic>
        <p:nvPicPr>
          <p:cNvPr id="2050" name="Picture 2" descr="C:\SC\128 SC\128 SC\IMG_7400.jpg"/>
          <p:cNvPicPr>
            <a:picLocks noChangeAspect="1" noChangeArrowheads="1"/>
          </p:cNvPicPr>
          <p:nvPr/>
        </p:nvPicPr>
        <p:blipFill>
          <a:blip r:embed="rId2" cstate="print"/>
          <a:srcRect/>
          <a:stretch>
            <a:fillRect/>
          </a:stretch>
        </p:blipFill>
        <p:spPr bwMode="auto">
          <a:xfrm>
            <a:off x="380959" y="1500174"/>
            <a:ext cx="5579737" cy="4071966"/>
          </a:xfrm>
          <a:prstGeom prst="rect">
            <a:avLst/>
          </a:prstGeom>
          <a:noFill/>
        </p:spPr>
      </p:pic>
      <p:pic>
        <p:nvPicPr>
          <p:cNvPr id="2051" name="Picture 3" descr="C:\SC\128 SC\128 SC\IMG_7405.jpg"/>
          <p:cNvPicPr>
            <a:picLocks noChangeAspect="1" noChangeArrowheads="1"/>
          </p:cNvPicPr>
          <p:nvPr/>
        </p:nvPicPr>
        <p:blipFill>
          <a:blip r:embed="rId3" cstate="print"/>
          <a:srcRect/>
          <a:stretch>
            <a:fillRect/>
          </a:stretch>
        </p:blipFill>
        <p:spPr bwMode="auto">
          <a:xfrm>
            <a:off x="6310314" y="1500174"/>
            <a:ext cx="5413363" cy="4085985"/>
          </a:xfrm>
          <a:prstGeom prst="rect">
            <a:avLst/>
          </a:prstGeom>
          <a:noFill/>
        </p:spPr>
      </p:pic>
      <p:sp>
        <p:nvSpPr>
          <p:cNvPr id="3" name="ZoneTexte 2">
            <a:extLst>
              <a:ext uri="{FF2B5EF4-FFF2-40B4-BE49-F238E27FC236}">
                <a16:creationId xmlns:a16="http://schemas.microsoft.com/office/drawing/2014/main" xmlns="" id="{51FDFE82-CE29-194D-80FB-8A012E76DB41}"/>
              </a:ext>
            </a:extLst>
          </p:cNvPr>
          <p:cNvSpPr txBox="1"/>
          <p:nvPr/>
        </p:nvSpPr>
        <p:spPr>
          <a:xfrm>
            <a:off x="2927648" y="591854"/>
            <a:ext cx="6681381" cy="523220"/>
          </a:xfrm>
          <a:prstGeom prst="rect">
            <a:avLst/>
          </a:prstGeom>
          <a:noFill/>
        </p:spPr>
        <p:txBody>
          <a:bodyPr wrap="none" rtlCol="0">
            <a:spAutoFit/>
          </a:bodyPr>
          <a:lstStyle/>
          <a:p>
            <a:r>
              <a:rPr lang="en-GB" sz="2800" dirty="0"/>
              <a:t>One of the first remote PAC meetings at JINR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3</a:t>
            </a:fld>
            <a:endParaRPr lang="ru-RU"/>
          </a:p>
        </p:txBody>
      </p:sp>
      <p:sp>
        <p:nvSpPr>
          <p:cNvPr id="3" name="ZoneTexte 4">
            <a:extLst>
              <a:ext uri="{FF2B5EF4-FFF2-40B4-BE49-F238E27FC236}">
                <a16:creationId xmlns:a16="http://schemas.microsoft.com/office/drawing/2014/main" xmlns="" id="{03B02F37-0990-4195-8BB0-925BE25E59D3}"/>
              </a:ext>
            </a:extLst>
          </p:cNvPr>
          <p:cNvSpPr txBox="1">
            <a:spLocks noChangeArrowheads="1"/>
          </p:cNvSpPr>
          <p:nvPr/>
        </p:nvSpPr>
        <p:spPr bwMode="auto">
          <a:xfrm>
            <a:off x="1724028" y="18367"/>
            <a:ext cx="874394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C00000"/>
                </a:solidFill>
              </a:rPr>
              <a:t>Programme Advisory Committee for Nuclear Physics, 52nd meeting, 25 </a:t>
            </a:r>
            <a:r>
              <a:rPr lang="en-US" altLang="ru-RU" sz="1600" b="1" kern="0" dirty="0">
                <a:solidFill>
                  <a:srgbClr val="C00000"/>
                </a:solidFill>
              </a:rPr>
              <a:t>June</a:t>
            </a:r>
            <a:r>
              <a:rPr lang="en-GB" altLang="ru-RU" sz="1600" b="1" kern="0" dirty="0">
                <a:solidFill>
                  <a:srgbClr val="C00000"/>
                </a:solidFill>
              </a:rPr>
              <a:t> 2020</a:t>
            </a:r>
            <a:endParaRPr lang="en-GB" altLang="ru-RU" sz="1600" kern="0" dirty="0">
              <a:solidFill>
                <a:srgbClr val="C00000"/>
              </a:solidFill>
            </a:endParaRPr>
          </a:p>
        </p:txBody>
      </p:sp>
      <p:sp>
        <p:nvSpPr>
          <p:cNvPr id="4" name="ZoneTexte 3">
            <a:extLst>
              <a:ext uri="{FF2B5EF4-FFF2-40B4-BE49-F238E27FC236}">
                <a16:creationId xmlns:a16="http://schemas.microsoft.com/office/drawing/2014/main" xmlns="" id="{70901BFB-BD58-4B69-90C9-0F7C3418CB8E}"/>
              </a:ext>
            </a:extLst>
          </p:cNvPr>
          <p:cNvSpPr txBox="1">
            <a:spLocks noChangeArrowheads="1"/>
          </p:cNvSpPr>
          <p:nvPr/>
        </p:nvSpPr>
        <p:spPr bwMode="auto">
          <a:xfrm>
            <a:off x="83334" y="836712"/>
            <a:ext cx="12025336" cy="5268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200" kern="0" dirty="0">
                <a:solidFill>
                  <a:srgbClr val="002060"/>
                </a:solidFill>
              </a:rPr>
              <a:t>1. Opening of the meeting 																		</a:t>
            </a:r>
            <a:r>
              <a:rPr lang="en-GB" altLang="ru-RU" sz="1200" i="1" kern="0" dirty="0">
                <a:solidFill>
                  <a:srgbClr val="002060"/>
                </a:solidFill>
              </a:rPr>
              <a:t>M. </a:t>
            </a:r>
            <a:r>
              <a:rPr lang="en-GB" sz="1200" i="1" kern="0" dirty="0">
                <a:solidFill>
                  <a:srgbClr val="002060"/>
                </a:solidFill>
              </a:rPr>
              <a:t>Lewitowicz</a:t>
            </a:r>
            <a:r>
              <a:rPr lang="en-GB" altLang="ru-RU" sz="1200" kern="0" dirty="0">
                <a:solidFill>
                  <a:srgbClr val="002060"/>
                </a:solidFill>
              </a:rPr>
              <a:t>	</a:t>
            </a:r>
          </a:p>
          <a:p>
            <a:pPr defTabSz="457200" eaLnBrk="1" hangingPunct="1">
              <a:lnSpc>
                <a:spcPct val="130000"/>
              </a:lnSpc>
              <a:defRPr/>
            </a:pPr>
            <a:r>
              <a:rPr lang="en-GB" altLang="ru-RU" sz="1200" kern="0" dirty="0">
                <a:solidFill>
                  <a:srgbClr val="002060"/>
                </a:solidFill>
              </a:rPr>
              <a:t>2. Implementation of the recommendations of the previous PAC meeting 											</a:t>
            </a:r>
            <a:r>
              <a:rPr lang="en-GB" altLang="ru-RU" sz="1200" i="1" kern="0" dirty="0">
                <a:solidFill>
                  <a:srgbClr val="002060"/>
                </a:solidFill>
              </a:rPr>
              <a:t>M. </a:t>
            </a:r>
            <a:r>
              <a:rPr lang="en-GB" sz="1200" i="1" kern="0" dirty="0">
                <a:solidFill>
                  <a:srgbClr val="002060"/>
                </a:solidFill>
              </a:rPr>
              <a:t>Lewitowicz</a:t>
            </a:r>
          </a:p>
          <a:p>
            <a:pPr defTabSz="457200" eaLnBrk="1" hangingPunct="1">
              <a:lnSpc>
                <a:spcPct val="130000"/>
              </a:lnSpc>
              <a:defRPr/>
            </a:pPr>
            <a:r>
              <a:rPr lang="en-GB" altLang="ru-RU" sz="1200" kern="0" dirty="0">
                <a:solidFill>
                  <a:srgbClr val="002060"/>
                </a:solidFill>
              </a:rPr>
              <a:t>3. Information on the Resolution of the 127th session of the JINR Scientific Council (February 2020) and on the decisions of the 			</a:t>
            </a:r>
            <a:r>
              <a:rPr lang="en-GB" altLang="ru-RU" sz="1200" i="1" kern="0" dirty="0">
                <a:solidFill>
                  <a:srgbClr val="002060"/>
                </a:solidFill>
              </a:rPr>
              <a:t>S. Dmitriev</a:t>
            </a:r>
            <a:r>
              <a:rPr lang="en-GB" altLang="ru-RU" sz="1200" kern="0" dirty="0">
                <a:solidFill>
                  <a:srgbClr val="002060"/>
                </a:solidFill>
              </a:rPr>
              <a:t/>
            </a:r>
            <a:br>
              <a:rPr lang="en-GB" altLang="ru-RU" sz="1200" kern="0" dirty="0">
                <a:solidFill>
                  <a:srgbClr val="002060"/>
                </a:solidFill>
              </a:rPr>
            </a:br>
            <a:r>
              <a:rPr lang="en-GB" altLang="ru-RU" sz="1200" kern="0" dirty="0">
                <a:solidFill>
                  <a:srgbClr val="002060"/>
                </a:solidFill>
              </a:rPr>
              <a:t>    JINR Committee of Plenipotentiaries (June 2020)														</a:t>
            </a:r>
            <a:endParaRPr lang="en-GB" altLang="ru-RU" sz="1200" i="1" kern="0" dirty="0">
              <a:solidFill>
                <a:srgbClr val="002060"/>
              </a:solidFill>
            </a:endParaRPr>
          </a:p>
          <a:p>
            <a:pPr defTabSz="457200" eaLnBrk="1" hangingPunct="1">
              <a:lnSpc>
                <a:spcPct val="130000"/>
              </a:lnSpc>
              <a:defRPr/>
            </a:pPr>
            <a:r>
              <a:rPr lang="en-GB" altLang="ru-RU" sz="1200" kern="0" dirty="0">
                <a:solidFill>
                  <a:srgbClr val="002060"/>
                </a:solidFill>
              </a:rPr>
              <a:t>								</a:t>
            </a:r>
          </a:p>
          <a:p>
            <a:pPr defTabSz="457200" eaLnBrk="1" hangingPunct="1">
              <a:lnSpc>
                <a:spcPct val="130000"/>
              </a:lnSpc>
              <a:defRPr/>
            </a:pPr>
            <a:r>
              <a:rPr lang="en-GB" altLang="ru-RU" sz="1400" b="1" kern="0" dirty="0">
                <a:solidFill>
                  <a:srgbClr val="C00000"/>
                </a:solidFill>
              </a:rPr>
              <a:t>4. Report on the concluding theme “Improvement of the JINR Phasotron and Design of Cyclotrons 			</a:t>
            </a:r>
            <a:r>
              <a:rPr lang="en-GB" altLang="ru-RU" sz="1400" b="1" i="1" kern="0" dirty="0">
                <a:solidFill>
                  <a:srgbClr val="C00000"/>
                </a:solidFill>
              </a:rPr>
              <a:t>G. Karamysheva</a:t>
            </a:r>
          </a:p>
          <a:p>
            <a:pPr defTabSz="457200" eaLnBrk="1" hangingPunct="1">
              <a:lnSpc>
                <a:spcPct val="130000"/>
              </a:lnSpc>
              <a:defRPr/>
            </a:pPr>
            <a:r>
              <a:rPr lang="en-GB" altLang="ru-RU" sz="1400" b="1" kern="0" dirty="0">
                <a:solidFill>
                  <a:srgbClr val="C00000"/>
                </a:solidFill>
              </a:rPr>
              <a:t>   for Fundamental and Applied Research” </a:t>
            </a:r>
          </a:p>
          <a:p>
            <a:pPr defTabSz="457200" eaLnBrk="1" hangingPunct="1">
              <a:lnSpc>
                <a:spcPct val="130000"/>
              </a:lnSpc>
              <a:defRPr/>
            </a:pPr>
            <a:r>
              <a:rPr lang="en-GB" altLang="ru-RU" sz="1400" b="1" kern="0" dirty="0">
                <a:solidFill>
                  <a:srgbClr val="C00000"/>
                </a:solidFill>
              </a:rPr>
              <a:t>   </a:t>
            </a:r>
            <a:r>
              <a:rPr lang="en-GB" altLang="ru-RU" sz="1200" b="1" i="1" kern="0" dirty="0">
                <a:solidFill>
                  <a:srgbClr val="C00000"/>
                </a:solidFill>
              </a:rPr>
              <a:t>Referees: A. Maj, C. Petitjean, ,Z. Vilakazi, E. Vardaci						 </a:t>
            </a:r>
          </a:p>
          <a:p>
            <a:pPr defTabSz="457200" eaLnBrk="1" hangingPunct="1">
              <a:lnSpc>
                <a:spcPct val="130000"/>
              </a:lnSpc>
              <a:defRPr/>
            </a:pPr>
            <a:r>
              <a:rPr lang="en-GB" altLang="ru-RU" sz="1400" b="1" kern="0" dirty="0">
                <a:solidFill>
                  <a:srgbClr val="C00000"/>
                </a:solidFill>
              </a:rPr>
              <a:t>		</a:t>
            </a:r>
          </a:p>
          <a:p>
            <a:pPr defTabSz="457200" eaLnBrk="1" hangingPunct="1">
              <a:lnSpc>
                <a:spcPct val="130000"/>
              </a:lnSpc>
              <a:defRPr/>
            </a:pPr>
            <a:r>
              <a:rPr lang="en-GB" altLang="ru-RU" sz="1400" b="1" kern="0" dirty="0">
                <a:solidFill>
                  <a:srgbClr val="C00000"/>
                </a:solidFill>
              </a:rPr>
              <a:t>5. Status of preparation of a new project “Modernization of the EG-5 accelerator and development of its 		</a:t>
            </a:r>
            <a:r>
              <a:rPr lang="en-GB" altLang="ru-RU" sz="1400" b="1" i="1" kern="0" dirty="0">
                <a:solidFill>
                  <a:srgbClr val="C00000"/>
                </a:solidFill>
              </a:rPr>
              <a:t>A. Doroshkevich</a:t>
            </a:r>
          </a:p>
          <a:p>
            <a:pPr defTabSz="457200" eaLnBrk="1" hangingPunct="1">
              <a:lnSpc>
                <a:spcPct val="130000"/>
              </a:lnSpc>
              <a:defRPr/>
            </a:pPr>
            <a:r>
              <a:rPr lang="en-GB" altLang="ru-RU" sz="1400" b="1" kern="0" dirty="0">
                <a:solidFill>
                  <a:srgbClr val="C00000"/>
                </a:solidFill>
              </a:rPr>
              <a:t>    experimental infrastructure”</a:t>
            </a:r>
          </a:p>
          <a:p>
            <a:pPr defTabSz="457200" eaLnBrk="1" hangingPunct="1">
              <a:lnSpc>
                <a:spcPct val="130000"/>
              </a:lnSpc>
              <a:defRPr/>
            </a:pPr>
            <a:r>
              <a:rPr lang="en-GB" altLang="ru-RU" sz="1200" b="1" i="1" kern="0" dirty="0">
                <a:solidFill>
                  <a:srgbClr val="C00000"/>
                </a:solidFill>
              </a:rPr>
              <a:t>   Referees: G. Kim, M. Lewitowicz, V. Nesvizhevsky, V. Ostashko					 </a:t>
            </a:r>
          </a:p>
          <a:p>
            <a:pPr defTabSz="457200" eaLnBrk="1" hangingPunct="1">
              <a:lnSpc>
                <a:spcPct val="130000"/>
              </a:lnSpc>
              <a:defRPr/>
            </a:pPr>
            <a:r>
              <a:rPr lang="en-GB" altLang="ru-RU" sz="1400" b="1" kern="0" dirty="0">
                <a:solidFill>
                  <a:srgbClr val="C00000"/>
                </a:solidFill>
              </a:rPr>
              <a:t>				</a:t>
            </a:r>
          </a:p>
          <a:p>
            <a:pPr defTabSz="457200" eaLnBrk="1" hangingPunct="1">
              <a:lnSpc>
                <a:spcPct val="130000"/>
              </a:lnSpc>
              <a:defRPr/>
            </a:pPr>
            <a:r>
              <a:rPr lang="en-GB" altLang="ru-RU" sz="1400" b="1" kern="0" dirty="0">
                <a:solidFill>
                  <a:srgbClr val="C00000"/>
                </a:solidFill>
              </a:rPr>
              <a:t>6. Proposal for opening a new project: “Muon ordinary capture for the nuclear matrix elements in 2β-decays 		</a:t>
            </a:r>
            <a:r>
              <a:rPr lang="en-GB" altLang="ru-RU" sz="1400" b="1" i="1" kern="0" dirty="0">
                <a:solidFill>
                  <a:srgbClr val="C00000"/>
                </a:solidFill>
              </a:rPr>
              <a:t>D. </a:t>
            </a:r>
            <a:r>
              <a:rPr lang="en-GB" altLang="ru-RU" sz="1400" b="1" i="1" kern="0" dirty="0" err="1">
                <a:solidFill>
                  <a:srgbClr val="C00000"/>
                </a:solidFill>
              </a:rPr>
              <a:t>Zinatulina</a:t>
            </a:r>
            <a:endParaRPr lang="en-GB" altLang="ru-RU" sz="1400" b="1" i="1" kern="0" dirty="0">
              <a:solidFill>
                <a:srgbClr val="C00000"/>
              </a:solidFill>
            </a:endParaRPr>
          </a:p>
          <a:p>
            <a:pPr defTabSz="457200" eaLnBrk="1" hangingPunct="1">
              <a:lnSpc>
                <a:spcPct val="130000"/>
              </a:lnSpc>
              <a:defRPr/>
            </a:pPr>
            <a:r>
              <a:rPr lang="en-GB" altLang="ru-RU" sz="1400" b="1" kern="0" dirty="0">
                <a:solidFill>
                  <a:srgbClr val="C00000"/>
                </a:solidFill>
              </a:rPr>
              <a:t>   (project MONUMENT)”</a:t>
            </a:r>
          </a:p>
          <a:p>
            <a:pPr defTabSz="457200" eaLnBrk="1" hangingPunct="1">
              <a:lnSpc>
                <a:spcPct val="130000"/>
              </a:lnSpc>
              <a:defRPr/>
            </a:pPr>
            <a:r>
              <a:rPr lang="en-GB" altLang="ru-RU" sz="1400" b="1" kern="0" dirty="0">
                <a:solidFill>
                  <a:srgbClr val="C00000"/>
                </a:solidFill>
              </a:rPr>
              <a:t>   </a:t>
            </a:r>
            <a:r>
              <a:rPr lang="en-GB" altLang="ru-RU" sz="1200" b="1" i="1" kern="0" dirty="0">
                <a:solidFill>
                  <a:srgbClr val="C00000"/>
                </a:solidFill>
              </a:rPr>
              <a:t>Referees: C. Beck, F. Piquemal, C. Petitjean, I. Štekl, 						</a:t>
            </a:r>
          </a:p>
          <a:p>
            <a:pPr defTabSz="457200" eaLnBrk="1" hangingPunct="1">
              <a:lnSpc>
                <a:spcPct val="130000"/>
              </a:lnSpc>
              <a:defRPr/>
            </a:pPr>
            <a:endParaRPr lang="en-GB" altLang="ru-RU" sz="1200" kern="0" dirty="0">
              <a:solidFill>
                <a:srgbClr val="002060"/>
              </a:solidFill>
            </a:endParaRPr>
          </a:p>
          <a:p>
            <a:pPr defTabSz="457200" eaLnBrk="1" hangingPunct="1">
              <a:lnSpc>
                <a:spcPct val="130000"/>
              </a:lnSpc>
              <a:defRPr/>
            </a:pPr>
            <a:r>
              <a:rPr lang="en-GB" sz="1200" dirty="0">
                <a:solidFill>
                  <a:srgbClr val="002060"/>
                </a:solidFill>
                <a:ea typeface="Times New Roman" panose="02020603050405020304" pitchFamily="18" charset="0"/>
              </a:rPr>
              <a:t>7. Preparation of the PAC recommendations</a:t>
            </a:r>
          </a:p>
          <a:p>
            <a:pPr defTabSz="457200" eaLnBrk="1" hangingPunct="1">
              <a:lnSpc>
                <a:spcPct val="130000"/>
              </a:lnSpc>
              <a:defRPr/>
            </a:pPr>
            <a:r>
              <a:rPr lang="en-GB" sz="1200" dirty="0">
                <a:solidFill>
                  <a:srgbClr val="002060"/>
                </a:solidFill>
                <a:ea typeface="Times New Roman" panose="02020603050405020304" pitchFamily="18" charset="0"/>
              </a:rPr>
              <a:t>8. PAC recommendations</a:t>
            </a:r>
          </a:p>
          <a:p>
            <a:pPr defTabSz="457200" eaLnBrk="1" hangingPunct="1">
              <a:lnSpc>
                <a:spcPct val="130000"/>
              </a:lnSpc>
              <a:defRPr/>
            </a:pPr>
            <a:r>
              <a:rPr lang="en-GB" sz="1200" dirty="0">
                <a:solidFill>
                  <a:srgbClr val="002060"/>
                </a:solidFill>
                <a:ea typeface="Times New Roman" panose="02020603050405020304" pitchFamily="18" charset="0"/>
              </a:rPr>
              <a:t>9. Closing of the meeting</a:t>
            </a:r>
            <a:endParaRPr lang="en-GB" altLang="ru-RU" sz="1200" kern="0" dirty="0">
              <a:solidFill>
                <a:srgbClr val="002060"/>
              </a:solidFill>
            </a:endParaRPr>
          </a:p>
        </p:txBody>
      </p:sp>
    </p:spTree>
    <p:extLst>
      <p:ext uri="{BB962C8B-B14F-4D97-AF65-F5344CB8AC3E}">
        <p14:creationId xmlns:p14="http://schemas.microsoft.com/office/powerpoint/2010/main" xmlns="" val="118880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4</a:t>
            </a:fld>
            <a:endParaRPr lang="ru-RU"/>
          </a:p>
        </p:txBody>
      </p:sp>
      <p:sp>
        <p:nvSpPr>
          <p:cNvPr id="4" name="Прямоугольник 3"/>
          <p:cNvSpPr/>
          <p:nvPr/>
        </p:nvSpPr>
        <p:spPr>
          <a:xfrm>
            <a:off x="0" y="136516"/>
            <a:ext cx="12192000" cy="830997"/>
          </a:xfrm>
          <a:prstGeom prst="rect">
            <a:avLst/>
          </a:prstGeom>
        </p:spPr>
        <p:txBody>
          <a:bodyPr wrap="square">
            <a:spAutoFit/>
          </a:bodyPr>
          <a:lstStyle/>
          <a:p>
            <a:pPr algn="ctr"/>
            <a:r>
              <a:rPr lang="en-US" sz="2400" b="1" dirty="0">
                <a:solidFill>
                  <a:srgbClr val="C00000"/>
                </a:solidFill>
              </a:rPr>
              <a:t>Theme “Improvement of the JINR Phasotron and Design of Cyclotrons for Fundamental</a:t>
            </a:r>
          </a:p>
          <a:p>
            <a:pPr algn="ctr"/>
            <a:r>
              <a:rPr lang="en-US" sz="2400" b="1" dirty="0">
                <a:solidFill>
                  <a:srgbClr val="C00000"/>
                </a:solidFill>
              </a:rPr>
              <a:t> and Applied Research</a:t>
            </a:r>
            <a:r>
              <a:rPr lang="en-US" sz="2400" dirty="0">
                <a:solidFill>
                  <a:srgbClr val="C00000"/>
                </a:solidFill>
              </a:rPr>
              <a:t>”</a:t>
            </a:r>
            <a:endParaRPr lang="ru-RU" sz="2400" dirty="0">
              <a:solidFill>
                <a:srgbClr val="C00000"/>
              </a:solidFill>
            </a:endParaRPr>
          </a:p>
        </p:txBody>
      </p:sp>
      <p:sp>
        <p:nvSpPr>
          <p:cNvPr id="6" name="Прямоугольник 5"/>
          <p:cNvSpPr/>
          <p:nvPr/>
        </p:nvSpPr>
        <p:spPr>
          <a:xfrm>
            <a:off x="299376" y="1615222"/>
            <a:ext cx="8444241" cy="4093428"/>
          </a:xfrm>
          <a:prstGeom prst="rect">
            <a:avLst/>
          </a:prstGeom>
        </p:spPr>
        <p:txBody>
          <a:bodyPr wrap="square">
            <a:spAutoFit/>
          </a:bodyPr>
          <a:lstStyle/>
          <a:p>
            <a:endParaRPr lang="en-GB" sz="2000" dirty="0">
              <a:solidFill>
                <a:srgbClr val="002060"/>
              </a:solidFill>
              <a:latin typeface="Arial" pitchFamily="34" charset="0"/>
              <a:cs typeface="Arial" pitchFamily="34" charset="0"/>
            </a:endParaRPr>
          </a:p>
          <a:p>
            <a:pPr marL="342900" indent="-342900">
              <a:buFont typeface="Arial" panose="020B0604020202020204" pitchFamily="34" charset="0"/>
              <a:buChar char="•"/>
            </a:pPr>
            <a:r>
              <a:rPr lang="en-GB" sz="2000" dirty="0">
                <a:solidFill>
                  <a:srgbClr val="002060"/>
                </a:solidFill>
                <a:latin typeface="Arial" pitchFamily="34" charset="0"/>
                <a:cs typeface="Arial" pitchFamily="34" charset="0"/>
              </a:rPr>
              <a:t>Improvement of the JINR Phasotron and beam channels. </a:t>
            </a:r>
          </a:p>
          <a:p>
            <a:r>
              <a:rPr lang="en-GB" sz="2000" dirty="0">
                <a:solidFill>
                  <a:srgbClr val="002060"/>
                </a:solidFill>
                <a:latin typeface="Arial" pitchFamily="34" charset="0"/>
                <a:cs typeface="Arial" pitchFamily="34" charset="0"/>
              </a:rPr>
              <a:t>	</a:t>
            </a:r>
            <a:r>
              <a:rPr lang="en-GB" sz="2000" dirty="0" err="1">
                <a:solidFill>
                  <a:srgbClr val="002060"/>
                </a:solidFill>
                <a:latin typeface="Arial" pitchFamily="34" charset="0"/>
                <a:cs typeface="Arial" pitchFamily="34" charset="0"/>
              </a:rPr>
              <a:t>Shakun</a:t>
            </a:r>
            <a:r>
              <a:rPr lang="en-GB" sz="2000" dirty="0">
                <a:solidFill>
                  <a:srgbClr val="002060"/>
                </a:solidFill>
                <a:latin typeface="Arial" pitchFamily="34" charset="0"/>
                <a:cs typeface="Arial" pitchFamily="34" charset="0"/>
              </a:rPr>
              <a:t> N.G., </a:t>
            </a:r>
            <a:r>
              <a:rPr lang="en-GB" sz="2000" dirty="0" err="1">
                <a:solidFill>
                  <a:srgbClr val="002060"/>
                </a:solidFill>
                <a:latin typeface="Arial" pitchFamily="34" charset="0"/>
                <a:cs typeface="Arial" pitchFamily="34" charset="0"/>
              </a:rPr>
              <a:t>Yakovenko</a:t>
            </a:r>
            <a:r>
              <a:rPr lang="en-GB" sz="2000" dirty="0">
                <a:solidFill>
                  <a:srgbClr val="002060"/>
                </a:solidFill>
                <a:latin typeface="Arial" pitchFamily="34" charset="0"/>
                <a:cs typeface="Arial" pitchFamily="34" charset="0"/>
              </a:rPr>
              <a:t> S.L. </a:t>
            </a:r>
          </a:p>
          <a:p>
            <a:endParaRPr lang="en-GB" sz="2000" dirty="0">
              <a:solidFill>
                <a:srgbClr val="002060"/>
              </a:solidFill>
              <a:latin typeface="Arial" pitchFamily="34" charset="0"/>
              <a:cs typeface="Arial" pitchFamily="34" charset="0"/>
            </a:endParaRPr>
          </a:p>
          <a:p>
            <a:pPr marL="342900" indent="-342900">
              <a:buFont typeface="Arial" panose="020B0604020202020204" pitchFamily="34" charset="0"/>
              <a:buChar char="•"/>
            </a:pPr>
            <a:r>
              <a:rPr lang="en-GB" sz="2000" dirty="0">
                <a:solidFill>
                  <a:srgbClr val="002060"/>
                </a:solidFill>
                <a:latin typeface="Arial" pitchFamily="34" charset="0"/>
                <a:cs typeface="Arial" pitchFamily="34" charset="0"/>
              </a:rPr>
              <a:t>Design and modernization of the cyclotrons for medical purposes. </a:t>
            </a:r>
          </a:p>
          <a:p>
            <a:r>
              <a:rPr lang="en-GB" sz="2000" dirty="0">
                <a:solidFill>
                  <a:srgbClr val="002060"/>
                </a:solidFill>
                <a:latin typeface="Arial" pitchFamily="34" charset="0"/>
                <a:cs typeface="Arial" pitchFamily="34" charset="0"/>
              </a:rPr>
              <a:t>	Karamysheva G.A. </a:t>
            </a:r>
          </a:p>
          <a:p>
            <a:endParaRPr lang="en-GB" sz="2000" dirty="0">
              <a:solidFill>
                <a:srgbClr val="002060"/>
              </a:solidFill>
              <a:latin typeface="Arial" pitchFamily="34" charset="0"/>
              <a:cs typeface="Arial" pitchFamily="34" charset="0"/>
            </a:endParaRPr>
          </a:p>
          <a:p>
            <a:pPr marL="342900" indent="-342900">
              <a:buFont typeface="Arial" panose="020B0604020202020204" pitchFamily="34" charset="0"/>
              <a:buChar char="•"/>
            </a:pPr>
            <a:r>
              <a:rPr lang="en-GB" sz="2000" dirty="0">
                <a:solidFill>
                  <a:srgbClr val="002060"/>
                </a:solidFill>
                <a:latin typeface="Arial" pitchFamily="34" charset="0"/>
                <a:cs typeface="Arial" pitchFamily="34" charset="0"/>
              </a:rPr>
              <a:t>Research and development of the superconducting cyclotron for proton therapy for IPP CAS (Hefei, China). </a:t>
            </a:r>
          </a:p>
          <a:p>
            <a:r>
              <a:rPr lang="en-GB" sz="2000" dirty="0">
                <a:solidFill>
                  <a:srgbClr val="002060"/>
                </a:solidFill>
                <a:latin typeface="Arial" pitchFamily="34" charset="0"/>
                <a:cs typeface="Arial" pitchFamily="34" charset="0"/>
              </a:rPr>
              <a:t>	</a:t>
            </a:r>
            <a:r>
              <a:rPr lang="en-GB" sz="2000" dirty="0" err="1">
                <a:solidFill>
                  <a:srgbClr val="002060"/>
                </a:solidFill>
                <a:latin typeface="Arial" pitchFamily="34" charset="0"/>
                <a:cs typeface="Arial" pitchFamily="34" charset="0"/>
              </a:rPr>
              <a:t>Shirkov</a:t>
            </a:r>
            <a:r>
              <a:rPr lang="en-GB" sz="2000" dirty="0">
                <a:solidFill>
                  <a:srgbClr val="002060"/>
                </a:solidFill>
                <a:latin typeface="Arial" pitchFamily="34" charset="0"/>
                <a:cs typeface="Arial" pitchFamily="34" charset="0"/>
              </a:rPr>
              <a:t> G.D. </a:t>
            </a:r>
          </a:p>
          <a:p>
            <a:endParaRPr lang="en-GB" sz="2000" dirty="0">
              <a:solidFill>
                <a:srgbClr val="002060"/>
              </a:solidFill>
              <a:latin typeface="Arial" pitchFamily="34" charset="0"/>
              <a:cs typeface="Arial" pitchFamily="34" charset="0"/>
            </a:endParaRPr>
          </a:p>
          <a:p>
            <a:pPr marL="342900" indent="-342900">
              <a:buFont typeface="Arial" panose="020B0604020202020204" pitchFamily="34" charset="0"/>
              <a:buChar char="•"/>
            </a:pPr>
            <a:r>
              <a:rPr lang="en-GB" sz="2000" dirty="0">
                <a:solidFill>
                  <a:srgbClr val="002060"/>
                </a:solidFill>
                <a:latin typeface="Arial" pitchFamily="34" charset="0"/>
                <a:cs typeface="Arial" pitchFamily="34" charset="0"/>
              </a:rPr>
              <a:t>Investigation of the high-current beam acceleration in cyclotrons. </a:t>
            </a:r>
          </a:p>
          <a:p>
            <a:r>
              <a:rPr lang="en-GB" sz="2000" dirty="0">
                <a:solidFill>
                  <a:srgbClr val="002060"/>
                </a:solidFill>
                <a:latin typeface="Arial" pitchFamily="34" charset="0"/>
                <a:cs typeface="Arial" pitchFamily="34" charset="0"/>
              </a:rPr>
              <a:t>	</a:t>
            </a:r>
            <a:r>
              <a:rPr lang="en-GB" sz="2000" dirty="0" err="1">
                <a:solidFill>
                  <a:srgbClr val="002060"/>
                </a:solidFill>
                <a:latin typeface="Arial" pitchFamily="34" charset="0"/>
                <a:cs typeface="Arial" pitchFamily="34" charset="0"/>
              </a:rPr>
              <a:t>Vorozhtsov</a:t>
            </a:r>
            <a:r>
              <a:rPr lang="en-GB" sz="2000" dirty="0">
                <a:solidFill>
                  <a:srgbClr val="002060"/>
                </a:solidFill>
                <a:latin typeface="Arial" pitchFamily="34" charset="0"/>
                <a:cs typeface="Arial" pitchFamily="34" charset="0"/>
              </a:rPr>
              <a:t> S.B. </a:t>
            </a:r>
          </a:p>
        </p:txBody>
      </p:sp>
      <p:pic>
        <p:nvPicPr>
          <p:cNvPr id="1027" name="Picture 3" descr="C:\SC\128 SC\128 SC\IMG_7472.jpg"/>
          <p:cNvPicPr>
            <a:picLocks noChangeAspect="1" noChangeArrowheads="1"/>
          </p:cNvPicPr>
          <p:nvPr/>
        </p:nvPicPr>
        <p:blipFill>
          <a:blip r:embed="rId2" cstate="print"/>
          <a:srcRect/>
          <a:stretch>
            <a:fillRect/>
          </a:stretch>
        </p:blipFill>
        <p:spPr bwMode="auto">
          <a:xfrm>
            <a:off x="8955173" y="2427341"/>
            <a:ext cx="2788642" cy="2455974"/>
          </a:xfrm>
          <a:prstGeom prst="rect">
            <a:avLst/>
          </a:prstGeom>
          <a:noFill/>
        </p:spPr>
      </p:pic>
      <p:sp>
        <p:nvSpPr>
          <p:cNvPr id="9" name="Прямоугольник 8"/>
          <p:cNvSpPr/>
          <p:nvPr/>
        </p:nvSpPr>
        <p:spPr>
          <a:xfrm>
            <a:off x="9264352" y="4934098"/>
            <a:ext cx="2571768" cy="369332"/>
          </a:xfrm>
          <a:prstGeom prst="rect">
            <a:avLst/>
          </a:prstGeom>
        </p:spPr>
        <p:txBody>
          <a:bodyPr wrap="square">
            <a:spAutoFit/>
          </a:bodyPr>
          <a:lstStyle/>
          <a:p>
            <a:r>
              <a:rPr lang="en-GB" b="1" dirty="0"/>
              <a:t>Galina Karamysheva</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5</a:t>
            </a:fld>
            <a:endParaRPr lang="ru-RU"/>
          </a:p>
        </p:txBody>
      </p:sp>
      <p:sp>
        <p:nvSpPr>
          <p:cNvPr id="4" name="Прямоугольник 3"/>
          <p:cNvSpPr/>
          <p:nvPr/>
        </p:nvSpPr>
        <p:spPr>
          <a:xfrm>
            <a:off x="0" y="136516"/>
            <a:ext cx="12192000" cy="830997"/>
          </a:xfrm>
          <a:prstGeom prst="rect">
            <a:avLst/>
          </a:prstGeom>
        </p:spPr>
        <p:txBody>
          <a:bodyPr wrap="square">
            <a:spAutoFit/>
          </a:bodyPr>
          <a:lstStyle/>
          <a:p>
            <a:pPr algn="ctr"/>
            <a:r>
              <a:rPr lang="en-US" sz="2400" b="1" dirty="0">
                <a:solidFill>
                  <a:srgbClr val="C00000"/>
                </a:solidFill>
              </a:rPr>
              <a:t>Theme “Improvement of the JINR </a:t>
            </a:r>
            <a:r>
              <a:rPr lang="en-US" sz="2400" b="1" dirty="0" err="1">
                <a:solidFill>
                  <a:srgbClr val="C00000"/>
                </a:solidFill>
              </a:rPr>
              <a:t>Phasotron</a:t>
            </a:r>
            <a:r>
              <a:rPr lang="en-US" sz="2400" b="1" dirty="0">
                <a:solidFill>
                  <a:srgbClr val="C00000"/>
                </a:solidFill>
              </a:rPr>
              <a:t> and Design of Cyclotrons for Fundamental</a:t>
            </a:r>
          </a:p>
          <a:p>
            <a:pPr algn="ctr"/>
            <a:r>
              <a:rPr lang="en-US" sz="2400" b="1" dirty="0">
                <a:solidFill>
                  <a:srgbClr val="C00000"/>
                </a:solidFill>
              </a:rPr>
              <a:t> and Applied Research</a:t>
            </a:r>
            <a:r>
              <a:rPr lang="en-US" sz="2400" dirty="0">
                <a:solidFill>
                  <a:srgbClr val="C00000"/>
                </a:solidFill>
              </a:rPr>
              <a:t>”</a:t>
            </a:r>
            <a:endParaRPr lang="ru-RU" sz="2400" dirty="0">
              <a:solidFill>
                <a:srgbClr val="C00000"/>
              </a:solidFill>
            </a:endParaRPr>
          </a:p>
        </p:txBody>
      </p:sp>
      <p:sp>
        <p:nvSpPr>
          <p:cNvPr id="6" name="Прямоугольник 5"/>
          <p:cNvSpPr/>
          <p:nvPr/>
        </p:nvSpPr>
        <p:spPr>
          <a:xfrm>
            <a:off x="215008" y="937388"/>
            <a:ext cx="8617296" cy="3754874"/>
          </a:xfrm>
          <a:prstGeom prst="rect">
            <a:avLst/>
          </a:prstGeom>
        </p:spPr>
        <p:txBody>
          <a:bodyPr wrap="square">
            <a:spAutoFit/>
          </a:bodyPr>
          <a:lstStyle/>
          <a:p>
            <a:endParaRPr lang="ru-RU" dirty="0"/>
          </a:p>
          <a:p>
            <a:pPr marL="342900" indent="-342900">
              <a:buFont typeface="Arial" panose="020B0604020202020204" pitchFamily="34" charset="0"/>
              <a:buChar char="•"/>
            </a:pPr>
            <a:r>
              <a:rPr lang="en-GB" sz="2000" dirty="0">
                <a:solidFill>
                  <a:srgbClr val="002060"/>
                </a:solidFill>
                <a:latin typeface="Arial" pitchFamily="34" charset="0"/>
                <a:cs typeface="Arial" pitchFamily="34" charset="0"/>
              </a:rPr>
              <a:t>Improvement of the JINR Phasotron and beam channels. </a:t>
            </a:r>
          </a:p>
          <a:p>
            <a:pPr marL="342900" indent="-342900">
              <a:buFont typeface="Arial" panose="020B0604020202020204" pitchFamily="34" charset="0"/>
              <a:buChar char="•"/>
            </a:pPr>
            <a:endParaRPr lang="en-US" sz="2000" dirty="0">
              <a:solidFill>
                <a:srgbClr val="002060"/>
              </a:solidFill>
              <a:latin typeface="Arial" pitchFamily="34" charset="0"/>
              <a:cs typeface="Arial" pitchFamily="34" charset="0"/>
            </a:endParaRPr>
          </a:p>
          <a:p>
            <a:pPr marL="800100" lvl="1" indent="-342900">
              <a:buFont typeface="Arial" panose="020B0604020202020204" pitchFamily="34" charset="0"/>
              <a:buChar char="•"/>
            </a:pPr>
            <a:r>
              <a:rPr lang="en-US" dirty="0">
                <a:solidFill>
                  <a:srgbClr val="002060"/>
                </a:solidFill>
                <a:latin typeface="Arial" pitchFamily="34" charset="0"/>
                <a:cs typeface="Arial" pitchFamily="34" charset="0"/>
              </a:rPr>
              <a:t>Improving of the power supply system of the Phasotron and beam lines was performed. Modern semiconductor converters feeding the magnetic systems instead of the motor generators have been put into operation;</a:t>
            </a:r>
          </a:p>
          <a:p>
            <a:pPr marL="800100" lvl="1" indent="-342900">
              <a:buFont typeface="Arial" panose="020B0604020202020204" pitchFamily="34" charset="0"/>
              <a:buChar char="•"/>
            </a:pPr>
            <a:endParaRPr lang="en-US" dirty="0">
              <a:solidFill>
                <a:srgbClr val="002060"/>
              </a:solidFill>
              <a:latin typeface="Arial" pitchFamily="34" charset="0"/>
              <a:cs typeface="Arial" pitchFamily="34" charset="0"/>
            </a:endParaRPr>
          </a:p>
          <a:p>
            <a:pPr marL="800100" lvl="1" indent="-342900">
              <a:buFont typeface="Arial" panose="020B0604020202020204" pitchFamily="34" charset="0"/>
              <a:buChar char="•"/>
            </a:pPr>
            <a:r>
              <a:rPr lang="en-US" dirty="0">
                <a:solidFill>
                  <a:srgbClr val="002060"/>
                </a:solidFill>
                <a:latin typeface="Arial" pitchFamily="34" charset="0"/>
                <a:cs typeface="Arial" pitchFamily="34" charset="0"/>
              </a:rPr>
              <a:t>Automatic control system for the transport line has been implemented together with improvement of regulation and stabilizing system by replacing electronic equipment and new software development. </a:t>
            </a:r>
          </a:p>
          <a:p>
            <a:pPr marL="800100" lvl="1" indent="-342900">
              <a:buFont typeface="Arial" panose="020B0604020202020204" pitchFamily="34" charset="0"/>
              <a:buChar char="•"/>
            </a:pPr>
            <a:endParaRPr lang="en-US" dirty="0">
              <a:solidFill>
                <a:srgbClr val="002060"/>
              </a:solidFill>
              <a:latin typeface="Arial" pitchFamily="34" charset="0"/>
              <a:cs typeface="Arial" pitchFamily="34" charset="0"/>
            </a:endParaRPr>
          </a:p>
          <a:p>
            <a:pPr marL="800100" lvl="1" indent="-342900">
              <a:buFont typeface="Arial" panose="020B0604020202020204" pitchFamily="34" charset="0"/>
              <a:buChar char="•"/>
            </a:pPr>
            <a:r>
              <a:rPr lang="en-US" dirty="0">
                <a:solidFill>
                  <a:srgbClr val="002060"/>
                </a:solidFill>
                <a:latin typeface="Arial" pitchFamily="34" charset="0"/>
                <a:cs typeface="Arial" pitchFamily="34" charset="0"/>
              </a:rPr>
              <a:t>All switching devices were replaced with modern ones in the power supply systems of the beam lines;</a:t>
            </a:r>
            <a:endParaRPr lang="en-US" dirty="0">
              <a:latin typeface="Arial" pitchFamily="34" charset="0"/>
              <a:cs typeface="Arial" pitchFamily="34" charset="0"/>
            </a:endParaRPr>
          </a:p>
        </p:txBody>
      </p:sp>
      <p:pic>
        <p:nvPicPr>
          <p:cNvPr id="1027" name="Picture 3" descr="C:\SC\128 SC\128 SC\IMG_7472.jpg"/>
          <p:cNvPicPr>
            <a:picLocks noChangeAspect="1" noChangeArrowheads="1"/>
          </p:cNvPicPr>
          <p:nvPr/>
        </p:nvPicPr>
        <p:blipFill>
          <a:blip r:embed="rId2" cstate="print"/>
          <a:srcRect/>
          <a:stretch>
            <a:fillRect/>
          </a:stretch>
        </p:blipFill>
        <p:spPr bwMode="auto">
          <a:xfrm>
            <a:off x="8896922" y="912907"/>
            <a:ext cx="2788642" cy="2455974"/>
          </a:xfrm>
          <a:prstGeom prst="rect">
            <a:avLst/>
          </a:prstGeom>
          <a:noFill/>
        </p:spPr>
      </p:pic>
      <p:sp>
        <p:nvSpPr>
          <p:cNvPr id="9" name="Прямоугольник 8"/>
          <p:cNvSpPr/>
          <p:nvPr/>
        </p:nvSpPr>
        <p:spPr>
          <a:xfrm>
            <a:off x="9005359" y="912907"/>
            <a:ext cx="2571768" cy="369332"/>
          </a:xfrm>
          <a:prstGeom prst="rect">
            <a:avLst/>
          </a:prstGeom>
        </p:spPr>
        <p:txBody>
          <a:bodyPr wrap="square">
            <a:spAutoFit/>
          </a:bodyPr>
          <a:lstStyle/>
          <a:p>
            <a:r>
              <a:rPr lang="en-GB" b="1" dirty="0">
                <a:solidFill>
                  <a:schemeClr val="bg1"/>
                </a:solidFill>
              </a:rPr>
              <a:t>Galina Karamysheva</a:t>
            </a:r>
            <a:r>
              <a:rPr lang="en-US" dirty="0">
                <a:solidFill>
                  <a:schemeClr val="bg1"/>
                </a:solidFill>
              </a:rPr>
              <a:t> </a:t>
            </a:r>
          </a:p>
        </p:txBody>
      </p:sp>
      <p:sp>
        <p:nvSpPr>
          <p:cNvPr id="8" name="TextBox 7">
            <a:extLst>
              <a:ext uri="{FF2B5EF4-FFF2-40B4-BE49-F238E27FC236}">
                <a16:creationId xmlns:a16="http://schemas.microsoft.com/office/drawing/2014/main" xmlns="" id="{A9F417D6-CBD5-491F-B39F-579CE81C0BD7}"/>
              </a:ext>
            </a:extLst>
          </p:cNvPr>
          <p:cNvSpPr txBox="1"/>
          <p:nvPr/>
        </p:nvSpPr>
        <p:spPr>
          <a:xfrm>
            <a:off x="479376" y="4784595"/>
            <a:ext cx="11377264" cy="1754326"/>
          </a:xfrm>
          <a:prstGeom prst="rect">
            <a:avLst/>
          </a:prstGeom>
          <a:noFill/>
        </p:spPr>
        <p:txBody>
          <a:bodyPr wrap="square">
            <a:spAutoFit/>
          </a:bodyPr>
          <a:lstStyle/>
          <a:p>
            <a:r>
              <a:rPr lang="en-US" sz="1800" dirty="0">
                <a:latin typeface="Arial" pitchFamily="34" charset="0"/>
                <a:cs typeface="Arial" pitchFamily="34" charset="0"/>
              </a:rPr>
              <a:t>As a result of the modernization, </a:t>
            </a:r>
            <a:r>
              <a:rPr lang="en-US" sz="1800" dirty="0">
                <a:solidFill>
                  <a:srgbClr val="C00000"/>
                </a:solidFill>
                <a:latin typeface="Arial" pitchFamily="34" charset="0"/>
                <a:cs typeface="Arial" pitchFamily="34" charset="0"/>
              </a:rPr>
              <a:t>the electric-power saving amounted to about 900 kW</a:t>
            </a:r>
            <a:r>
              <a:rPr lang="en-US" sz="1800" dirty="0">
                <a:latin typeface="Arial" pitchFamily="34" charset="0"/>
                <a:cs typeface="Arial" pitchFamily="34" charset="0"/>
              </a:rPr>
              <a:t>. </a:t>
            </a:r>
          </a:p>
          <a:p>
            <a:endParaRPr lang="en-US" sz="1800" dirty="0">
              <a:solidFill>
                <a:srgbClr val="C00000"/>
              </a:solidFill>
              <a:latin typeface="Arial" pitchFamily="34" charset="0"/>
              <a:cs typeface="Arial" pitchFamily="34" charset="0"/>
            </a:endParaRPr>
          </a:p>
          <a:p>
            <a:r>
              <a:rPr lang="en-US" sz="1800" dirty="0">
                <a:solidFill>
                  <a:srgbClr val="C00000"/>
                </a:solidFill>
                <a:latin typeface="Arial" pitchFamily="34" charset="0"/>
                <a:cs typeface="Arial" pitchFamily="34" charset="0"/>
              </a:rPr>
              <a:t>In 2016-2019</a:t>
            </a:r>
            <a:r>
              <a:rPr lang="en-US" sz="1800" dirty="0">
                <a:latin typeface="Arial" pitchFamily="34" charset="0"/>
                <a:cs typeface="Arial" pitchFamily="34" charset="0"/>
              </a:rPr>
              <a:t>, Phasotron operated an average of </a:t>
            </a:r>
            <a:r>
              <a:rPr lang="en-US" sz="1800" dirty="0">
                <a:solidFill>
                  <a:srgbClr val="C00000"/>
                </a:solidFill>
                <a:latin typeface="Arial" pitchFamily="34" charset="0"/>
                <a:cs typeface="Arial" pitchFamily="34" charset="0"/>
              </a:rPr>
              <a:t>1000 hours per year</a:t>
            </a:r>
            <a:r>
              <a:rPr lang="en-US" sz="1800" dirty="0">
                <a:latin typeface="Arial" pitchFamily="34" charset="0"/>
                <a:cs typeface="Arial" pitchFamily="34" charset="0"/>
              </a:rPr>
              <a:t>. Of these, </a:t>
            </a:r>
            <a:r>
              <a:rPr lang="en-US" sz="1800" dirty="0">
                <a:solidFill>
                  <a:srgbClr val="C00000"/>
                </a:solidFill>
                <a:latin typeface="Arial" pitchFamily="34" charset="0"/>
                <a:cs typeface="Arial" pitchFamily="34" charset="0"/>
              </a:rPr>
              <a:t>80% were spent for medical research</a:t>
            </a:r>
            <a:r>
              <a:rPr lang="en-US" sz="1800" dirty="0">
                <a:latin typeface="Arial" pitchFamily="34" charset="0"/>
                <a:cs typeface="Arial" pitchFamily="34" charset="0"/>
              </a:rPr>
              <a:t>, </a:t>
            </a:r>
            <a:r>
              <a:rPr lang="en-US" dirty="0">
                <a:solidFill>
                  <a:srgbClr val="C00000"/>
                </a:solidFill>
                <a:latin typeface="Arial" pitchFamily="34" charset="0"/>
                <a:cs typeface="Arial" pitchFamily="34" charset="0"/>
              </a:rPr>
              <a:t>13% for </a:t>
            </a:r>
            <a:r>
              <a:rPr lang="en-US" sz="1800" dirty="0">
                <a:solidFill>
                  <a:srgbClr val="C00000"/>
                </a:solidFill>
                <a:latin typeface="Arial" pitchFamily="34" charset="0"/>
                <a:cs typeface="Arial" pitchFamily="34" charset="0"/>
              </a:rPr>
              <a:t>experiments PHASE, BURAN and 7% </a:t>
            </a:r>
            <a:r>
              <a:rPr lang="en-US" sz="1800" dirty="0">
                <a:latin typeface="Arial" pitchFamily="34" charset="0"/>
                <a:cs typeface="Arial" pitchFamily="34" charset="0"/>
              </a:rPr>
              <a:t>of the time for the needs of the accelerator. </a:t>
            </a:r>
          </a:p>
          <a:p>
            <a:endParaRPr lang="en-US" sz="1800" dirty="0">
              <a:solidFill>
                <a:srgbClr val="C00000"/>
              </a:solidFill>
              <a:latin typeface="Arial" pitchFamily="34" charset="0"/>
              <a:cs typeface="Arial" pitchFamily="34" charset="0"/>
            </a:endParaRPr>
          </a:p>
          <a:p>
            <a:r>
              <a:rPr lang="en-US" sz="1800" dirty="0">
                <a:solidFill>
                  <a:srgbClr val="C00000"/>
                </a:solidFill>
                <a:latin typeface="Arial" pitchFamily="34" charset="0"/>
                <a:cs typeface="Arial" pitchFamily="34" charset="0"/>
              </a:rPr>
              <a:t>In 2020</a:t>
            </a:r>
            <a:r>
              <a:rPr lang="en-US" sz="1800" dirty="0">
                <a:latin typeface="Arial" pitchFamily="34" charset="0"/>
                <a:cs typeface="Arial" pitchFamily="34" charset="0"/>
              </a:rPr>
              <a:t>, the planned Phasotron operating time is </a:t>
            </a:r>
            <a:r>
              <a:rPr lang="en-US" sz="1800" dirty="0">
                <a:solidFill>
                  <a:srgbClr val="C00000"/>
                </a:solidFill>
                <a:latin typeface="Arial" pitchFamily="34" charset="0"/>
                <a:cs typeface="Arial" pitchFamily="34" charset="0"/>
              </a:rPr>
              <a:t>500 hours</a:t>
            </a:r>
            <a:r>
              <a:rPr lang="en-US" sz="1800" dirty="0">
                <a:latin typeface="Arial" pitchFamily="34" charset="0"/>
                <a:cs typeface="Arial" pitchFamily="34" charset="0"/>
              </a:rPr>
              <a:t>. It will be used mostly for radiobiological research.</a:t>
            </a:r>
          </a:p>
        </p:txBody>
      </p:sp>
    </p:spTree>
    <p:extLst>
      <p:ext uri="{BB962C8B-B14F-4D97-AF65-F5344CB8AC3E}">
        <p14:creationId xmlns:p14="http://schemas.microsoft.com/office/powerpoint/2010/main" xmlns="" val="183348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6</a:t>
            </a:fld>
            <a:endParaRPr lang="ru-RU"/>
          </a:p>
        </p:txBody>
      </p:sp>
      <p:sp>
        <p:nvSpPr>
          <p:cNvPr id="4" name="Прямоугольник 3"/>
          <p:cNvSpPr/>
          <p:nvPr/>
        </p:nvSpPr>
        <p:spPr>
          <a:xfrm>
            <a:off x="0" y="136516"/>
            <a:ext cx="12192000" cy="830997"/>
          </a:xfrm>
          <a:prstGeom prst="rect">
            <a:avLst/>
          </a:prstGeom>
        </p:spPr>
        <p:txBody>
          <a:bodyPr wrap="square">
            <a:spAutoFit/>
          </a:bodyPr>
          <a:lstStyle/>
          <a:p>
            <a:pPr algn="ctr"/>
            <a:r>
              <a:rPr lang="es-ES" sz="2400" b="1" dirty="0">
                <a:solidFill>
                  <a:srgbClr val="C00000"/>
                </a:solidFill>
              </a:rPr>
              <a:t>C235 V3 cyclotron (IBA, Belgium)</a:t>
            </a:r>
          </a:p>
          <a:p>
            <a:pPr algn="ctr"/>
            <a:endParaRPr lang="ru-RU" sz="2400" dirty="0">
              <a:solidFill>
                <a:srgbClr val="C00000"/>
              </a:solidFill>
            </a:endParaRPr>
          </a:p>
        </p:txBody>
      </p:sp>
      <p:sp>
        <p:nvSpPr>
          <p:cNvPr id="6" name="Прямоугольник 5"/>
          <p:cNvSpPr/>
          <p:nvPr/>
        </p:nvSpPr>
        <p:spPr>
          <a:xfrm>
            <a:off x="145827" y="692696"/>
            <a:ext cx="5952944" cy="5724644"/>
          </a:xfrm>
          <a:prstGeom prst="rect">
            <a:avLst/>
          </a:prstGeom>
        </p:spPr>
        <p:txBody>
          <a:bodyPr wrap="square">
            <a:spAutoFit/>
          </a:bodyPr>
          <a:lstStyle/>
          <a:p>
            <a:endParaRPr lang="ru-RU" dirty="0"/>
          </a:p>
          <a:p>
            <a:pPr marL="342900" indent="-342900">
              <a:buFont typeface="Arial" panose="020B0604020202020204" pitchFamily="34" charset="0"/>
              <a:buChar char="•"/>
            </a:pPr>
            <a:r>
              <a:rPr lang="en-GB" sz="2000" dirty="0">
                <a:solidFill>
                  <a:srgbClr val="002060"/>
                </a:solidFill>
                <a:latin typeface="Arial" pitchFamily="34" charset="0"/>
                <a:cs typeface="Arial" pitchFamily="34" charset="0"/>
              </a:rPr>
              <a:t>Design and modernization of the cyclotrons for medical purposes. </a:t>
            </a:r>
          </a:p>
          <a:p>
            <a:pPr marL="342900" indent="-342900">
              <a:buFont typeface="Arial" panose="020B0604020202020204" pitchFamily="34" charset="0"/>
              <a:buChar char="•"/>
            </a:pPr>
            <a:endParaRPr lang="en-US" sz="2000" dirty="0">
              <a:solidFill>
                <a:srgbClr val="002060"/>
              </a:solidFill>
              <a:latin typeface="Arial" pitchFamily="34" charset="0"/>
              <a:cs typeface="Arial" pitchFamily="34" charset="0"/>
            </a:endParaRPr>
          </a:p>
          <a:p>
            <a:pPr marL="800100" lvl="1" indent="-342900">
              <a:buFont typeface="Arial" panose="020B0604020202020204" pitchFamily="34" charset="0"/>
              <a:buChar char="•"/>
            </a:pPr>
            <a:r>
              <a:rPr lang="en-US" dirty="0">
                <a:solidFill>
                  <a:srgbClr val="002060"/>
                </a:solidFill>
                <a:latin typeface="Arial" pitchFamily="34" charset="0"/>
                <a:cs typeface="Arial" pitchFamily="34" charset="0"/>
              </a:rPr>
              <a:t>The hospital center of radiation medicine was founded recently in </a:t>
            </a:r>
            <a:r>
              <a:rPr lang="en-US" dirty="0" err="1">
                <a:solidFill>
                  <a:srgbClr val="002060"/>
                </a:solidFill>
                <a:latin typeface="Arial" pitchFamily="34" charset="0"/>
                <a:cs typeface="Arial" pitchFamily="34" charset="0"/>
              </a:rPr>
              <a:t>Dimitrovgrad</a:t>
            </a:r>
            <a:r>
              <a:rPr lang="en-US" dirty="0">
                <a:solidFill>
                  <a:srgbClr val="002060"/>
                </a:solidFill>
                <a:latin typeface="Arial" pitchFamily="34" charset="0"/>
                <a:cs typeface="Arial" pitchFamily="34" charset="0"/>
              </a:rPr>
              <a:t> for clinical application of advanced cancer therapy methods. </a:t>
            </a:r>
            <a:endParaRPr lang="ru-RU" dirty="0">
              <a:solidFill>
                <a:srgbClr val="002060"/>
              </a:solidFill>
              <a:latin typeface="Arial" pitchFamily="34" charset="0"/>
              <a:cs typeface="Arial" pitchFamily="34" charset="0"/>
            </a:endParaRPr>
          </a:p>
          <a:p>
            <a:pPr marL="800100" lvl="1" indent="-342900">
              <a:buFont typeface="Arial" panose="020B0604020202020204" pitchFamily="34" charset="0"/>
              <a:buChar char="•"/>
            </a:pPr>
            <a:endParaRPr lang="ru-RU" dirty="0">
              <a:solidFill>
                <a:srgbClr val="002060"/>
              </a:solidFill>
              <a:latin typeface="Arial" pitchFamily="34" charset="0"/>
              <a:cs typeface="Arial" pitchFamily="34" charset="0"/>
            </a:endParaRPr>
          </a:p>
          <a:p>
            <a:pPr marL="800100" lvl="1" indent="-342900">
              <a:buFont typeface="Arial" panose="020B0604020202020204" pitchFamily="34" charset="0"/>
              <a:buChar char="•"/>
            </a:pPr>
            <a:r>
              <a:rPr lang="en-US" dirty="0">
                <a:solidFill>
                  <a:srgbClr val="002060"/>
                </a:solidFill>
                <a:latin typeface="Arial" pitchFamily="34" charset="0"/>
                <a:cs typeface="Arial" pitchFamily="34" charset="0"/>
              </a:rPr>
              <a:t>The C235 V3 cyclotron improved by </a:t>
            </a:r>
            <a:r>
              <a:rPr lang="en-US" dirty="0">
                <a:solidFill>
                  <a:srgbClr val="C00000"/>
                </a:solidFill>
                <a:latin typeface="Arial" pitchFamily="34" charset="0"/>
                <a:cs typeface="Arial" pitchFamily="34" charset="0"/>
              </a:rPr>
              <a:t>specialists from the JINR</a:t>
            </a:r>
            <a:r>
              <a:rPr lang="en-US" dirty="0">
                <a:solidFill>
                  <a:srgbClr val="002060"/>
                </a:solidFill>
                <a:latin typeface="Arial" pitchFamily="34" charset="0"/>
                <a:cs typeface="Arial" pitchFamily="34" charset="0"/>
              </a:rPr>
              <a:t> was </a:t>
            </a:r>
            <a:r>
              <a:rPr lang="en-US" dirty="0">
                <a:solidFill>
                  <a:srgbClr val="C00000"/>
                </a:solidFill>
                <a:latin typeface="Arial" pitchFamily="34" charset="0"/>
                <a:cs typeface="Arial" pitchFamily="34" charset="0"/>
              </a:rPr>
              <a:t>manufactured by IBA company in Belgium</a:t>
            </a:r>
            <a:r>
              <a:rPr lang="en-US" dirty="0">
                <a:solidFill>
                  <a:srgbClr val="002060"/>
                </a:solidFill>
                <a:latin typeface="Arial" pitchFamily="34" charset="0"/>
                <a:cs typeface="Arial" pitchFamily="34" charset="0"/>
              </a:rPr>
              <a:t>. </a:t>
            </a:r>
            <a:endParaRPr lang="ru-RU" dirty="0">
              <a:solidFill>
                <a:srgbClr val="002060"/>
              </a:solidFill>
              <a:latin typeface="Arial" pitchFamily="34" charset="0"/>
              <a:cs typeface="Arial" pitchFamily="34" charset="0"/>
            </a:endParaRPr>
          </a:p>
          <a:p>
            <a:pPr marL="800100" lvl="1" indent="-342900">
              <a:buFont typeface="Arial" panose="020B0604020202020204" pitchFamily="34" charset="0"/>
              <a:buChar char="•"/>
            </a:pPr>
            <a:endParaRPr lang="ru-RU" dirty="0">
              <a:solidFill>
                <a:srgbClr val="002060"/>
              </a:solidFill>
              <a:latin typeface="Arial" pitchFamily="34" charset="0"/>
              <a:cs typeface="Arial" pitchFamily="34" charset="0"/>
            </a:endParaRPr>
          </a:p>
          <a:p>
            <a:pPr marL="800100" lvl="1" indent="-342900">
              <a:buFont typeface="Arial" panose="020B0604020202020204" pitchFamily="34" charset="0"/>
              <a:buChar char="•"/>
            </a:pPr>
            <a:r>
              <a:rPr lang="en-US" b="1" dirty="0">
                <a:solidFill>
                  <a:srgbClr val="C00000"/>
                </a:solidFill>
              </a:rPr>
              <a:t>The </a:t>
            </a:r>
            <a:r>
              <a:rPr lang="es-ES" b="1" dirty="0">
                <a:solidFill>
                  <a:srgbClr val="C00000"/>
                </a:solidFill>
              </a:rPr>
              <a:t>C235 V3 cyclotron</a:t>
            </a:r>
            <a:r>
              <a:rPr lang="ru-RU" b="1" dirty="0">
                <a:solidFill>
                  <a:srgbClr val="C00000"/>
                </a:solidFill>
              </a:rPr>
              <a:t>:</a:t>
            </a:r>
          </a:p>
          <a:p>
            <a:pPr marL="1257300" lvl="2" indent="-342900">
              <a:buFont typeface="Arial" panose="020B0604020202020204" pitchFamily="34" charset="0"/>
              <a:buChar char="•"/>
            </a:pPr>
            <a:r>
              <a:rPr lang="en-US" dirty="0">
                <a:solidFill>
                  <a:srgbClr val="002060"/>
                </a:solidFill>
                <a:latin typeface="Arial" pitchFamily="34" charset="0"/>
                <a:cs typeface="Arial" pitchFamily="34" charset="0"/>
              </a:rPr>
              <a:t>was mounted, </a:t>
            </a:r>
            <a:endParaRPr lang="ru-RU" dirty="0">
              <a:solidFill>
                <a:srgbClr val="002060"/>
              </a:solidFill>
              <a:latin typeface="Arial" pitchFamily="34" charset="0"/>
              <a:cs typeface="Arial" pitchFamily="34" charset="0"/>
            </a:endParaRPr>
          </a:p>
          <a:p>
            <a:pPr marL="1257300" lvl="2" indent="-342900">
              <a:buFont typeface="Arial" panose="020B0604020202020204" pitchFamily="34" charset="0"/>
              <a:buChar char="•"/>
            </a:pPr>
            <a:r>
              <a:rPr lang="en-US" dirty="0">
                <a:solidFill>
                  <a:srgbClr val="002060"/>
                </a:solidFill>
                <a:latin typeface="Arial" pitchFamily="34" charset="0"/>
                <a:cs typeface="Arial" pitchFamily="34" charset="0"/>
              </a:rPr>
              <a:t>its magnetic field was properly configured,</a:t>
            </a:r>
            <a:endParaRPr lang="ru-RU" dirty="0">
              <a:solidFill>
                <a:srgbClr val="002060"/>
              </a:solidFill>
              <a:latin typeface="Arial" pitchFamily="34" charset="0"/>
              <a:cs typeface="Arial" pitchFamily="34" charset="0"/>
            </a:endParaRPr>
          </a:p>
          <a:p>
            <a:pPr marL="1257300" lvl="2" indent="-342900">
              <a:buFont typeface="Arial" panose="020B0604020202020204" pitchFamily="34" charset="0"/>
              <a:buChar char="•"/>
            </a:pPr>
            <a:r>
              <a:rPr lang="en-US" dirty="0">
                <a:solidFill>
                  <a:srgbClr val="002060"/>
                </a:solidFill>
                <a:latin typeface="Arial" pitchFamily="34" charset="0"/>
                <a:cs typeface="Arial" pitchFamily="34" charset="0"/>
              </a:rPr>
              <a:t>acceleration conditions were optimized,</a:t>
            </a:r>
            <a:endParaRPr lang="ru-RU" dirty="0">
              <a:solidFill>
                <a:srgbClr val="002060"/>
              </a:solidFill>
              <a:latin typeface="Arial" pitchFamily="34" charset="0"/>
              <a:cs typeface="Arial" pitchFamily="34" charset="0"/>
            </a:endParaRPr>
          </a:p>
          <a:p>
            <a:pPr marL="1257300" lvl="2" indent="-342900">
              <a:buFont typeface="Arial" panose="020B0604020202020204" pitchFamily="34" charset="0"/>
              <a:buChar char="•"/>
            </a:pPr>
            <a:r>
              <a:rPr lang="en-US" dirty="0">
                <a:solidFill>
                  <a:srgbClr val="002060"/>
                </a:solidFill>
                <a:latin typeface="Arial" pitchFamily="34" charset="0"/>
                <a:cs typeface="Arial" pitchFamily="34" charset="0"/>
              </a:rPr>
              <a:t>beam extraction system tests were carried out in JINR after which the system was supplied to </a:t>
            </a:r>
            <a:r>
              <a:rPr lang="en-US" dirty="0" err="1">
                <a:solidFill>
                  <a:srgbClr val="002060"/>
                </a:solidFill>
                <a:latin typeface="Arial" pitchFamily="34" charset="0"/>
                <a:cs typeface="Arial" pitchFamily="34" charset="0"/>
              </a:rPr>
              <a:t>Dimitrovgrad</a:t>
            </a:r>
            <a:r>
              <a:rPr lang="en-US" dirty="0">
                <a:solidFill>
                  <a:srgbClr val="002060"/>
                </a:solidFill>
                <a:latin typeface="Arial" pitchFamily="34" charset="0"/>
                <a:cs typeface="Arial" pitchFamily="34" charset="0"/>
              </a:rPr>
              <a:t>.</a:t>
            </a:r>
          </a:p>
        </p:txBody>
      </p:sp>
      <p:pic>
        <p:nvPicPr>
          <p:cNvPr id="3" name="Рисунок 2">
            <a:extLst>
              <a:ext uri="{FF2B5EF4-FFF2-40B4-BE49-F238E27FC236}">
                <a16:creationId xmlns:a16="http://schemas.microsoft.com/office/drawing/2014/main" xmlns="" id="{871A890D-12EC-46EB-98D1-6C4A93D49C5D}"/>
              </a:ext>
            </a:extLst>
          </p:cNvPr>
          <p:cNvPicPr>
            <a:picLocks noChangeAspect="1"/>
          </p:cNvPicPr>
          <p:nvPr/>
        </p:nvPicPr>
        <p:blipFill>
          <a:blip r:embed="rId2" cstate="print"/>
          <a:stretch>
            <a:fillRect/>
          </a:stretch>
        </p:blipFill>
        <p:spPr>
          <a:xfrm>
            <a:off x="6516352" y="1798365"/>
            <a:ext cx="5299583" cy="3727141"/>
          </a:xfrm>
          <a:prstGeom prst="rect">
            <a:avLst/>
          </a:prstGeom>
        </p:spPr>
      </p:pic>
    </p:spTree>
    <p:extLst>
      <p:ext uri="{BB962C8B-B14F-4D97-AF65-F5344CB8AC3E}">
        <p14:creationId xmlns:p14="http://schemas.microsoft.com/office/powerpoint/2010/main" xmlns="" val="317037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336" y="4713"/>
            <a:ext cx="11881320" cy="1143000"/>
          </a:xfrm>
          <a:prstGeom prst="rect">
            <a:avLst/>
          </a:prstGeom>
        </p:spPr>
        <p:txBody>
          <a:bodyPr vert="horz" lIns="91440" tIns="45720" rIns="91440" bIns="45720" rtlCol="0" anchor="ctr">
            <a:normAutofit fontScale="85000" lnSpcReduction="20000"/>
          </a:bodyPr>
          <a:lstStyle/>
          <a:p>
            <a:pPr algn="ctr"/>
            <a:r>
              <a:rPr lang="en-US" sz="2400" b="1" dirty="0">
                <a:solidFill>
                  <a:srgbClr val="C00000"/>
                </a:solidFill>
              </a:rPr>
              <a:t>Theme “Improvement of the JINR Phasotron and Design of Cyclotrons for Fundamental</a:t>
            </a:r>
          </a:p>
          <a:p>
            <a:pPr algn="ctr"/>
            <a:r>
              <a:rPr lang="en-US" sz="2400" b="1" dirty="0">
                <a:solidFill>
                  <a:srgbClr val="C00000"/>
                </a:solidFill>
              </a:rPr>
              <a:t> and Applied Research</a:t>
            </a:r>
            <a:r>
              <a:rPr lang="en-US" sz="2400" dirty="0">
                <a:solidFill>
                  <a:srgbClr val="C00000"/>
                </a:solidFill>
              </a:rPr>
              <a:t>”</a:t>
            </a:r>
            <a:endParaRPr lang="ru-RU" sz="2400" dirty="0">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dirty="0">
                <a:solidFill>
                  <a:srgbClr val="002060"/>
                </a:solidFill>
              </a:rPr>
              <a:t>Research and development of the superconducting cyclotron for proton therapy for IPP CAS (Hefei, China) </a:t>
            </a:r>
            <a:endParaRPr lang="ru-RU" sz="2300" dirty="0">
              <a:solidFill>
                <a:srgbClr val="002060"/>
              </a:solidFill>
            </a:endParaRPr>
          </a:p>
        </p:txBody>
      </p:sp>
      <p:sp>
        <p:nvSpPr>
          <p:cNvPr id="6" name="Прямоугольник 5"/>
          <p:cNvSpPr/>
          <p:nvPr/>
        </p:nvSpPr>
        <p:spPr>
          <a:xfrm>
            <a:off x="5303912" y="1146225"/>
            <a:ext cx="5384800" cy="2659902"/>
          </a:xfrm>
          <a:prstGeom prst="rect">
            <a:avLst/>
          </a:prstGeom>
        </p:spPr>
        <p:txBody>
          <a:bodyPr vert="horz" lIns="91440" tIns="45720" rIns="91440" bIns="45720" rtlCol="0">
            <a:normAutofit/>
          </a:bodyPr>
          <a:lstStyle/>
          <a:p>
            <a:r>
              <a:rPr lang="en-US" sz="2000" b="1" dirty="0">
                <a:solidFill>
                  <a:srgbClr val="002060"/>
                </a:solidFill>
              </a:rPr>
              <a:t>Main cyclotron SC200 characteristics:</a:t>
            </a:r>
          </a:p>
          <a:p>
            <a:pPr marL="285750" indent="-285750">
              <a:buFont typeface="Arial" panose="020B0604020202020204" pitchFamily="34" charset="0"/>
              <a:buChar char="•"/>
            </a:pPr>
            <a:r>
              <a:rPr lang="en-US" sz="1600" dirty="0">
                <a:solidFill>
                  <a:srgbClr val="002060"/>
                </a:solidFill>
              </a:rPr>
              <a:t>Compact design</a:t>
            </a:r>
          </a:p>
          <a:p>
            <a:pPr marL="285750" indent="-285750">
              <a:buFont typeface="Arial" panose="020B0604020202020204" pitchFamily="34" charset="0"/>
              <a:buChar char="•"/>
            </a:pPr>
            <a:r>
              <a:rPr lang="en-US" sz="1600" dirty="0">
                <a:solidFill>
                  <a:srgbClr val="002060"/>
                </a:solidFill>
              </a:rPr>
              <a:t>Fixed energy, fixed field and fixed RF frequency</a:t>
            </a:r>
          </a:p>
          <a:p>
            <a:pPr marL="285750" indent="-285750">
              <a:buFont typeface="Arial" panose="020B0604020202020204" pitchFamily="34" charset="0"/>
              <a:buChar char="•"/>
            </a:pPr>
            <a:r>
              <a:rPr lang="en-US" sz="1600" dirty="0">
                <a:solidFill>
                  <a:srgbClr val="002060"/>
                </a:solidFill>
              </a:rPr>
              <a:t>Accelerated particles: protons</a:t>
            </a:r>
          </a:p>
          <a:p>
            <a:pPr marL="285750" indent="-285750">
              <a:buFont typeface="Arial" panose="020B0604020202020204" pitchFamily="34" charset="0"/>
              <a:buChar char="•"/>
            </a:pPr>
            <a:r>
              <a:rPr lang="en-US" sz="1600" dirty="0">
                <a:solidFill>
                  <a:srgbClr val="002060"/>
                </a:solidFill>
              </a:rPr>
              <a:t>Bending limit W=200 MeV</a:t>
            </a:r>
          </a:p>
          <a:p>
            <a:pPr marL="285750" indent="-285750">
              <a:buFont typeface="Arial" panose="020B0604020202020204" pitchFamily="34" charset="0"/>
              <a:buChar char="•"/>
            </a:pPr>
            <a:r>
              <a:rPr lang="en-US" sz="1600" dirty="0">
                <a:solidFill>
                  <a:srgbClr val="002060"/>
                </a:solidFill>
              </a:rPr>
              <a:t>Superconducting coils enclosed in a cryostat, all other parts are warm</a:t>
            </a:r>
          </a:p>
          <a:p>
            <a:pPr marL="285750" indent="-285750">
              <a:buFont typeface="Arial" panose="020B0604020202020204" pitchFamily="34" charset="0"/>
              <a:buChar char="•"/>
            </a:pPr>
            <a:r>
              <a:rPr lang="en-US" sz="1600" dirty="0">
                <a:solidFill>
                  <a:srgbClr val="002060"/>
                </a:solidFill>
              </a:rPr>
              <a:t>Injection by PIG ion source</a:t>
            </a:r>
          </a:p>
          <a:p>
            <a:pPr marL="285750" indent="-285750">
              <a:buFont typeface="Arial" panose="020B0604020202020204" pitchFamily="34" charset="0"/>
              <a:buChar char="•"/>
            </a:pPr>
            <a:r>
              <a:rPr lang="en-US" sz="1600" dirty="0">
                <a:solidFill>
                  <a:srgbClr val="002060"/>
                </a:solidFill>
              </a:rPr>
              <a:t>Extraction with an electrostatic deflector and passive magnetic channels</a:t>
            </a:r>
          </a:p>
        </p:txBody>
      </p:sp>
      <p:sp>
        <p:nvSpPr>
          <p:cNvPr id="2" name="Номер слайда 1"/>
          <p:cNvSpPr>
            <a:spLocks noGrp="1"/>
          </p:cNvSpPr>
          <p:nvPr>
            <p:ph type="sldNum" sz="quarter" idx="12"/>
          </p:nvPr>
        </p:nvSpPr>
        <p:spPr>
          <a:xfrm>
            <a:off x="8737600" y="6356359"/>
            <a:ext cx="2844800" cy="365125"/>
          </a:xfrm>
        </p:spPr>
        <p:txBody>
          <a:bodyPr vert="horz" lIns="91440" tIns="45720" rIns="91440" bIns="45720" rtlCol="0" anchor="ctr">
            <a:normAutofit/>
          </a:bodyPr>
          <a:lstStyle/>
          <a:p>
            <a:pPr>
              <a:spcAft>
                <a:spcPts val="600"/>
              </a:spcAft>
            </a:pPr>
            <a:fld id="{017C60C2-FB95-4464-969C-DC460CD1CFD8}" type="slidenum">
              <a:rPr lang="ru-RU" smtClean="0"/>
              <a:pPr>
                <a:spcAft>
                  <a:spcPts val="600"/>
                </a:spcAft>
              </a:pPr>
              <a:t>7</a:t>
            </a:fld>
            <a:endParaRPr lang="ru-RU"/>
          </a:p>
        </p:txBody>
      </p:sp>
      <p:pic>
        <p:nvPicPr>
          <p:cNvPr id="13" name="Picture 2" descr="Изображение выглядит как здание, поезд, автобус, стул&#10;&#10;Автоматически созданное описание">
            <a:extLst>
              <a:ext uri="{FF2B5EF4-FFF2-40B4-BE49-F238E27FC236}">
                <a16:creationId xmlns:a16="http://schemas.microsoft.com/office/drawing/2014/main" xmlns="" id="{B43E4479-EDEF-43C4-BC55-40E9320959F9}"/>
              </a:ext>
            </a:extLst>
          </p:cNvPr>
          <p:cNvPicPr>
            <a:picLocks noChangeAspect="1" noChangeArrowheads="1"/>
          </p:cNvPicPr>
          <p:nvPr/>
        </p:nvPicPr>
        <p:blipFill rotWithShape="1">
          <a:blip r:embed="rId2" cstate="print"/>
          <a:srcRect t="14932" r="1" b="28335"/>
          <a:stretch/>
        </p:blipFill>
        <p:spPr bwMode="auto">
          <a:xfrm>
            <a:off x="1415480" y="1124744"/>
            <a:ext cx="3095340" cy="2601655"/>
          </a:xfrm>
          <a:prstGeom prst="rect">
            <a:avLst/>
          </a:prstGeom>
          <a:noFill/>
          <a:ln w="9525">
            <a:noFill/>
            <a:miter lim="800000"/>
            <a:headEnd/>
            <a:tailEnd/>
          </a:ln>
        </p:spPr>
      </p:pic>
      <p:sp>
        <p:nvSpPr>
          <p:cNvPr id="16" name="Прямоугольник 15">
            <a:extLst>
              <a:ext uri="{FF2B5EF4-FFF2-40B4-BE49-F238E27FC236}">
                <a16:creationId xmlns:a16="http://schemas.microsoft.com/office/drawing/2014/main" xmlns="" id="{5153412E-FB1F-4026-978A-104B0A9B16C3}"/>
              </a:ext>
            </a:extLst>
          </p:cNvPr>
          <p:cNvSpPr/>
          <p:nvPr/>
        </p:nvSpPr>
        <p:spPr>
          <a:xfrm>
            <a:off x="1415480" y="3861048"/>
            <a:ext cx="9865096"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u="sng" dirty="0">
                <a:solidFill>
                  <a:srgbClr val="C00000"/>
                </a:solidFill>
              </a:rPr>
              <a:t>Main results:</a:t>
            </a:r>
          </a:p>
          <a:p>
            <a:pPr marL="285750" indent="-285750">
              <a:buFont typeface="Arial" panose="020B0604020202020204" pitchFamily="34" charset="0"/>
              <a:buChar char="•"/>
            </a:pPr>
            <a:r>
              <a:rPr lang="en-US" dirty="0"/>
              <a:t>Design of the cyclotron was finished.</a:t>
            </a:r>
          </a:p>
          <a:p>
            <a:pPr marL="285750" indent="-285750">
              <a:buFont typeface="Arial" panose="020B0604020202020204" pitchFamily="34" charset="0"/>
              <a:buChar char="•"/>
            </a:pPr>
            <a:r>
              <a:rPr lang="en-US" dirty="0"/>
              <a:t>Accomplished:</a:t>
            </a:r>
          </a:p>
          <a:p>
            <a:pPr marL="742950" lvl="1" indent="-285750">
              <a:buFont typeface="Arial" panose="020B0604020202020204" pitchFamily="34" charset="0"/>
              <a:buChar char="•"/>
            </a:pPr>
            <a:r>
              <a:rPr lang="en-US" dirty="0"/>
              <a:t>adequate model of the magnet, </a:t>
            </a:r>
          </a:p>
          <a:p>
            <a:pPr marL="742950" lvl="1" indent="-285750">
              <a:buFont typeface="Arial" panose="020B0604020202020204" pitchFamily="34" charset="0"/>
              <a:buChar char="•"/>
            </a:pPr>
            <a:r>
              <a:rPr lang="en-US" dirty="0"/>
              <a:t>adequate model of plug dimensions and dee tips geometry in the center.</a:t>
            </a:r>
          </a:p>
          <a:p>
            <a:pPr marL="285750" indent="-285750">
              <a:buFont typeface="Arial" panose="020B0604020202020204" pitchFamily="34" charset="0"/>
              <a:buChar char="•"/>
            </a:pPr>
            <a:r>
              <a:rPr lang="en-US" dirty="0"/>
              <a:t>Accelerating field was simulated.  </a:t>
            </a:r>
          </a:p>
          <a:p>
            <a:pPr marL="285750" indent="-285750">
              <a:buFont typeface="Arial" panose="020B0604020202020204" pitchFamily="34" charset="0"/>
              <a:buChar char="•"/>
            </a:pPr>
            <a:r>
              <a:rPr lang="en-US" dirty="0"/>
              <a:t>Beam dynamics simulation shows sufficient quality of the center region and the acceleration zone. </a:t>
            </a:r>
          </a:p>
          <a:p>
            <a:pPr marL="285750" indent="-285750">
              <a:buFont typeface="Arial" panose="020B0604020202020204" pitchFamily="34" charset="0"/>
              <a:buChar char="•"/>
            </a:pPr>
            <a:r>
              <a:rPr lang="en-US" dirty="0"/>
              <a:t>No resonances were observed in the whole accelerating region in beam dynamics simulations.</a:t>
            </a:r>
          </a:p>
          <a:p>
            <a:pPr marL="285750" indent="-285750">
              <a:buFont typeface="Arial" panose="020B0604020202020204" pitchFamily="34" charset="0"/>
              <a:buChar char="•"/>
            </a:pPr>
            <a:r>
              <a:rPr lang="en-US" dirty="0"/>
              <a:t>Efficiency of the beam extraction up to 70 %. </a:t>
            </a:r>
          </a:p>
          <a:p>
            <a:pPr marL="285750" indent="-285750">
              <a:buFont typeface="Arial" panose="020B0604020202020204" pitchFamily="34" charset="0"/>
              <a:buChar char="•"/>
            </a:pPr>
            <a:r>
              <a:rPr lang="en-US" dirty="0"/>
              <a:t>Cyclotron is manufactured. Assembling, shimming and commissioning are under way.</a:t>
            </a:r>
            <a:endParaRPr lang="ru-RU" dirty="0"/>
          </a:p>
        </p:txBody>
      </p:sp>
    </p:spTree>
    <p:extLst>
      <p:ext uri="{BB962C8B-B14F-4D97-AF65-F5344CB8AC3E}">
        <p14:creationId xmlns:p14="http://schemas.microsoft.com/office/powerpoint/2010/main" xmlns="" val="173244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en-GB" smtClean="0"/>
              <a:pPr/>
              <a:t>8</a:t>
            </a:fld>
            <a:endParaRPr lang="en-GB" dirty="0"/>
          </a:p>
        </p:txBody>
      </p:sp>
      <p:sp>
        <p:nvSpPr>
          <p:cNvPr id="4" name="Прямоугольник 3"/>
          <p:cNvSpPr/>
          <p:nvPr/>
        </p:nvSpPr>
        <p:spPr>
          <a:xfrm>
            <a:off x="1019436" y="1511954"/>
            <a:ext cx="4680520" cy="830997"/>
          </a:xfrm>
          <a:prstGeom prst="rect">
            <a:avLst/>
          </a:prstGeom>
        </p:spPr>
        <p:txBody>
          <a:bodyPr wrap="square">
            <a:spAutoFit/>
          </a:bodyPr>
          <a:lstStyle/>
          <a:p>
            <a:pPr algn="ctr"/>
            <a:r>
              <a:rPr lang="en-GB" sz="2400" b="1">
                <a:solidFill>
                  <a:srgbClr val="C00000"/>
                </a:solidFill>
              </a:rPr>
              <a:t>New development: </a:t>
            </a:r>
          </a:p>
          <a:p>
            <a:pPr algn="ctr"/>
            <a:r>
              <a:rPr lang="en-GB" sz="2400" b="1">
                <a:solidFill>
                  <a:srgbClr val="C00000"/>
                </a:solidFill>
              </a:rPr>
              <a:t>SC-230 superconducting cyclotron</a:t>
            </a:r>
            <a:endParaRPr lang="en-GB" sz="2400" b="1" dirty="0">
              <a:solidFill>
                <a:srgbClr val="C00000"/>
              </a:solidFill>
            </a:endParaRPr>
          </a:p>
        </p:txBody>
      </p:sp>
      <p:pic>
        <p:nvPicPr>
          <p:cNvPr id="11" name="Picture 2">
            <a:extLst>
              <a:ext uri="{FF2B5EF4-FFF2-40B4-BE49-F238E27FC236}">
                <a16:creationId xmlns:a16="http://schemas.microsoft.com/office/drawing/2014/main" xmlns="" id="{BBEEF5D6-7F0A-422F-B600-982D5009A56D}"/>
              </a:ext>
            </a:extLst>
          </p:cNvPr>
          <p:cNvPicPr>
            <a:picLocks noChangeAspect="1" noChangeArrowheads="1"/>
          </p:cNvPicPr>
          <p:nvPr/>
        </p:nvPicPr>
        <p:blipFill>
          <a:blip r:embed="rId2" cstate="print"/>
          <a:srcRect/>
          <a:stretch>
            <a:fillRect/>
          </a:stretch>
        </p:blipFill>
        <p:spPr bwMode="auto">
          <a:xfrm>
            <a:off x="1703512" y="2529553"/>
            <a:ext cx="2880320" cy="2118173"/>
          </a:xfrm>
          <a:prstGeom prst="rect">
            <a:avLst/>
          </a:prstGeom>
          <a:noFill/>
          <a:ln w="9525">
            <a:noFill/>
            <a:miter lim="800000"/>
            <a:headEnd/>
            <a:tailEnd/>
          </a:ln>
        </p:spPr>
      </p:pic>
      <p:graphicFrame>
        <p:nvGraphicFramePr>
          <p:cNvPr id="15" name="Таблица 14">
            <a:extLst>
              <a:ext uri="{FF2B5EF4-FFF2-40B4-BE49-F238E27FC236}">
                <a16:creationId xmlns:a16="http://schemas.microsoft.com/office/drawing/2014/main" xmlns="" id="{A052C11B-4B5E-408C-98D5-CE4A2D6EC321}"/>
              </a:ext>
            </a:extLst>
          </p:cNvPr>
          <p:cNvGraphicFramePr>
            <a:graphicFrameLocks noGrp="1"/>
          </p:cNvGraphicFramePr>
          <p:nvPr>
            <p:extLst>
              <p:ext uri="{D42A27DB-BD31-4B8C-83A1-F6EECF244321}">
                <p14:modId xmlns:p14="http://schemas.microsoft.com/office/powerpoint/2010/main" xmlns="" val="2156580770"/>
              </p:ext>
            </p:extLst>
          </p:nvPr>
        </p:nvGraphicFramePr>
        <p:xfrm>
          <a:off x="6600056" y="1371858"/>
          <a:ext cx="4176464" cy="3447009"/>
        </p:xfrm>
        <a:graphic>
          <a:graphicData uri="http://schemas.openxmlformats.org/drawingml/2006/table">
            <a:tbl>
              <a:tblPr firstRow="1" firstCol="1" bandRow="1">
                <a:tableStyleId>{3B4B98B0-60AC-42C2-AFA5-B58CD77FA1E5}</a:tableStyleId>
              </a:tblPr>
              <a:tblGrid>
                <a:gridCol w="3013591">
                  <a:extLst>
                    <a:ext uri="{9D8B030D-6E8A-4147-A177-3AD203B41FA5}">
                      <a16:colId xmlns:a16="http://schemas.microsoft.com/office/drawing/2014/main" xmlns="" val="706074676"/>
                    </a:ext>
                  </a:extLst>
                </a:gridCol>
                <a:gridCol w="1162873">
                  <a:extLst>
                    <a:ext uri="{9D8B030D-6E8A-4147-A177-3AD203B41FA5}">
                      <a16:colId xmlns:a16="http://schemas.microsoft.com/office/drawing/2014/main" xmlns="" val="1754503730"/>
                    </a:ext>
                  </a:extLst>
                </a:gridCol>
              </a:tblGrid>
              <a:tr h="440905">
                <a:tc>
                  <a:txBody>
                    <a:bodyPr/>
                    <a:lstStyle/>
                    <a:p>
                      <a:pPr>
                        <a:lnSpc>
                          <a:spcPct val="107000"/>
                        </a:lnSpc>
                        <a:spcAft>
                          <a:spcPts val="800"/>
                        </a:spcAft>
                      </a:pPr>
                      <a:r>
                        <a:rPr lang="en-GB" sz="1400" b="0" noProof="0">
                          <a:effectLst/>
                        </a:rPr>
                        <a:t>Magnet type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SC coil,</a:t>
                      </a:r>
                      <a:br>
                        <a:rPr lang="en-GB" sz="1400" b="0" noProof="0">
                          <a:effectLst/>
                        </a:rPr>
                      </a:br>
                      <a:r>
                        <a:rPr lang="en-GB" sz="1400" b="0" noProof="0">
                          <a:effectLst/>
                        </a:rPr>
                        <a:t>warm yoke</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911913278"/>
                  </a:ext>
                </a:extLst>
              </a:tr>
              <a:tr h="215460">
                <a:tc>
                  <a:txBody>
                    <a:bodyPr/>
                    <a:lstStyle/>
                    <a:p>
                      <a:pPr>
                        <a:lnSpc>
                          <a:spcPct val="107000"/>
                        </a:lnSpc>
                        <a:spcAft>
                          <a:spcPts val="800"/>
                        </a:spcAft>
                      </a:pPr>
                      <a:r>
                        <a:rPr lang="en-GB" sz="1400" b="0" noProof="0">
                          <a:effectLst/>
                        </a:rPr>
                        <a:t>Ion source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PIG</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2134098856"/>
                  </a:ext>
                </a:extLst>
              </a:tr>
              <a:tr h="215460">
                <a:tc>
                  <a:txBody>
                    <a:bodyPr/>
                    <a:lstStyle/>
                    <a:p>
                      <a:pPr>
                        <a:lnSpc>
                          <a:spcPct val="107000"/>
                        </a:lnSpc>
                        <a:spcAft>
                          <a:spcPts val="800"/>
                        </a:spcAft>
                      </a:pPr>
                      <a:r>
                        <a:rPr lang="en-GB" sz="1400" b="0" noProof="0">
                          <a:effectLst/>
                        </a:rPr>
                        <a:t>Final energy, MeV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230</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1226946416"/>
                  </a:ext>
                </a:extLst>
              </a:tr>
              <a:tr h="215460">
                <a:tc>
                  <a:txBody>
                    <a:bodyPr/>
                    <a:lstStyle/>
                    <a:p>
                      <a:pPr>
                        <a:lnSpc>
                          <a:spcPct val="107000"/>
                        </a:lnSpc>
                        <a:spcAft>
                          <a:spcPts val="800"/>
                        </a:spcAft>
                      </a:pPr>
                      <a:r>
                        <a:rPr lang="en-GB" sz="1400" b="0" noProof="0">
                          <a:effectLst/>
                        </a:rPr>
                        <a:t>Pole radius, mm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1350</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3855429154"/>
                  </a:ext>
                </a:extLst>
              </a:tr>
              <a:tr h="409511">
                <a:tc>
                  <a:txBody>
                    <a:bodyPr/>
                    <a:lstStyle/>
                    <a:p>
                      <a:pPr>
                        <a:lnSpc>
                          <a:spcPct val="107000"/>
                        </a:lnSpc>
                        <a:spcAft>
                          <a:spcPts val="800"/>
                        </a:spcAft>
                      </a:pPr>
                      <a:r>
                        <a:rPr lang="en-GB" sz="1400" b="0" noProof="0">
                          <a:effectLst/>
                        </a:rPr>
                        <a:t>Mean magn. field (center), T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1.5</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1188345045"/>
                  </a:ext>
                </a:extLst>
              </a:tr>
              <a:tr h="376851">
                <a:tc>
                  <a:txBody>
                    <a:bodyPr/>
                    <a:lstStyle/>
                    <a:p>
                      <a:pPr>
                        <a:lnSpc>
                          <a:spcPct val="107000"/>
                        </a:lnSpc>
                        <a:spcAft>
                          <a:spcPts val="800"/>
                        </a:spcAft>
                      </a:pPr>
                      <a:r>
                        <a:rPr lang="en-GB" sz="1400" b="0" noProof="0">
                          <a:effectLst/>
                        </a:rPr>
                        <a:t>Dimensions (height×diameter), m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1.7 × 4</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4163283931"/>
                  </a:ext>
                </a:extLst>
              </a:tr>
              <a:tr h="215460">
                <a:tc>
                  <a:txBody>
                    <a:bodyPr/>
                    <a:lstStyle/>
                    <a:p>
                      <a:pPr>
                        <a:lnSpc>
                          <a:spcPct val="107000"/>
                        </a:lnSpc>
                        <a:spcAft>
                          <a:spcPts val="800"/>
                        </a:spcAft>
                      </a:pPr>
                      <a:r>
                        <a:rPr lang="en-GB" sz="1400" b="0" noProof="0">
                          <a:effectLst/>
                        </a:rPr>
                        <a:t>Weight, tonnes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130</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3768301039"/>
                  </a:ext>
                </a:extLst>
              </a:tr>
              <a:tr h="215460">
                <a:tc>
                  <a:txBody>
                    <a:bodyPr/>
                    <a:lstStyle/>
                    <a:p>
                      <a:pPr>
                        <a:lnSpc>
                          <a:spcPct val="107000"/>
                        </a:lnSpc>
                        <a:spcAft>
                          <a:spcPts val="800"/>
                        </a:spcAft>
                      </a:pPr>
                      <a:r>
                        <a:rPr lang="en-GB" sz="1400" b="0" noProof="0">
                          <a:effectLst/>
                        </a:rPr>
                        <a:t>RF frequency, MHz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91.5</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3553697930"/>
                  </a:ext>
                </a:extLst>
              </a:tr>
              <a:tr h="215460">
                <a:tc>
                  <a:txBody>
                    <a:bodyPr/>
                    <a:lstStyle/>
                    <a:p>
                      <a:pPr>
                        <a:lnSpc>
                          <a:spcPct val="107000"/>
                        </a:lnSpc>
                        <a:spcAft>
                          <a:spcPts val="800"/>
                        </a:spcAft>
                      </a:pPr>
                      <a:r>
                        <a:rPr lang="en-GB" sz="1400" b="0" noProof="0">
                          <a:effectLst/>
                        </a:rPr>
                        <a:t>Harmonic number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4</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3391281269"/>
                  </a:ext>
                </a:extLst>
              </a:tr>
              <a:tr h="215460">
                <a:tc>
                  <a:txBody>
                    <a:bodyPr/>
                    <a:lstStyle/>
                    <a:p>
                      <a:pPr>
                        <a:lnSpc>
                          <a:spcPct val="107000"/>
                        </a:lnSpc>
                        <a:spcAft>
                          <a:spcPts val="800"/>
                        </a:spcAft>
                      </a:pPr>
                      <a:r>
                        <a:rPr lang="en-GB" sz="1400" b="0" noProof="0">
                          <a:effectLst/>
                        </a:rPr>
                        <a:t>Number of RF cavities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4</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2983012074"/>
                  </a:ext>
                </a:extLst>
              </a:tr>
              <a:tr h="377818">
                <a:tc>
                  <a:txBody>
                    <a:bodyPr/>
                    <a:lstStyle/>
                    <a:p>
                      <a:pPr>
                        <a:lnSpc>
                          <a:spcPct val="107000"/>
                        </a:lnSpc>
                        <a:spcAft>
                          <a:spcPts val="800"/>
                        </a:spcAft>
                      </a:pPr>
                      <a:r>
                        <a:rPr lang="en-GB" sz="1400" b="0" noProof="0">
                          <a:effectLst/>
                        </a:rPr>
                        <a:t>Voltage, center/extraction kV </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a:effectLst/>
                        </a:rPr>
                        <a:t>35/90</a:t>
                      </a:r>
                      <a:endParaRPr lang="en-GB" sz="14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3889652267"/>
                  </a:ext>
                </a:extLst>
              </a:tr>
              <a:tr h="215460">
                <a:tc>
                  <a:txBody>
                    <a:bodyPr/>
                    <a:lstStyle/>
                    <a:p>
                      <a:pPr>
                        <a:lnSpc>
                          <a:spcPct val="107000"/>
                        </a:lnSpc>
                        <a:spcAft>
                          <a:spcPts val="800"/>
                        </a:spcAft>
                      </a:pPr>
                      <a:r>
                        <a:rPr lang="en-GB" sz="1400" b="0" noProof="0" dirty="0">
                          <a:effectLst/>
                        </a:rPr>
                        <a:t>RF power, kW </a:t>
                      </a:r>
                      <a:endParaRPr lang="en-GB"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tc>
                  <a:txBody>
                    <a:bodyPr/>
                    <a:lstStyle/>
                    <a:p>
                      <a:pPr>
                        <a:lnSpc>
                          <a:spcPct val="107000"/>
                        </a:lnSpc>
                        <a:spcAft>
                          <a:spcPts val="800"/>
                        </a:spcAft>
                      </a:pPr>
                      <a:r>
                        <a:rPr lang="en-GB" sz="1400" b="0" noProof="0" dirty="0">
                          <a:effectLst/>
                        </a:rPr>
                        <a:t>40</a:t>
                      </a:r>
                      <a:endParaRPr lang="en-GB"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7167" marR="67167" marT="0" marB="0" anchor="ctr"/>
                </a:tc>
                <a:extLst>
                  <a:ext uri="{0D108BD9-81ED-4DB2-BD59-A6C34878D82A}">
                    <a16:rowId xmlns:a16="http://schemas.microsoft.com/office/drawing/2014/main" xmlns="" val="981634780"/>
                  </a:ext>
                </a:extLst>
              </a:tr>
            </a:tbl>
          </a:graphicData>
        </a:graphic>
      </p:graphicFrame>
      <p:sp>
        <p:nvSpPr>
          <p:cNvPr id="17" name="Прямоугольник 16">
            <a:extLst>
              <a:ext uri="{FF2B5EF4-FFF2-40B4-BE49-F238E27FC236}">
                <a16:creationId xmlns:a16="http://schemas.microsoft.com/office/drawing/2014/main" xmlns="" id="{413BAEF5-A50E-479E-83A0-8E8C6599CAC2}"/>
              </a:ext>
            </a:extLst>
          </p:cNvPr>
          <p:cNvSpPr/>
          <p:nvPr/>
        </p:nvSpPr>
        <p:spPr>
          <a:xfrm>
            <a:off x="479376" y="4797152"/>
            <a:ext cx="482453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b="1" dirty="0">
                <a:solidFill>
                  <a:schemeClr val="tx1"/>
                </a:solidFill>
              </a:rPr>
              <a:t>Design of cyclotron with:</a:t>
            </a:r>
          </a:p>
          <a:p>
            <a:pPr marL="285750" indent="-285750">
              <a:buFont typeface="Arial" panose="020B0604020202020204" pitchFamily="34" charset="0"/>
              <a:buChar char="•"/>
            </a:pPr>
            <a:r>
              <a:rPr lang="en-GB" dirty="0"/>
              <a:t>Low power consumption.</a:t>
            </a:r>
          </a:p>
          <a:p>
            <a:pPr marL="285750" indent="-285750">
              <a:buFont typeface="Arial" panose="020B0604020202020204" pitchFamily="34" charset="0"/>
              <a:buChar char="•"/>
            </a:pPr>
            <a:r>
              <a:rPr lang="en-GB" dirty="0"/>
              <a:t>High quality of the beam.</a:t>
            </a:r>
          </a:p>
          <a:p>
            <a:pPr marL="285750" indent="-285750">
              <a:buFont typeface="Arial" panose="020B0604020202020204" pitchFamily="34" charset="0"/>
              <a:buChar char="•"/>
            </a:pPr>
            <a:r>
              <a:rPr lang="en-GB" dirty="0"/>
              <a:t>Minimum engineering efforts and challenges.</a:t>
            </a:r>
          </a:p>
          <a:p>
            <a:pPr marL="285750" indent="-285750">
              <a:buFont typeface="Arial" panose="020B0604020202020204" pitchFamily="34" charset="0"/>
              <a:buChar char="•"/>
            </a:pPr>
            <a:r>
              <a:rPr lang="en-GB" dirty="0"/>
              <a:t>Reasonable size and weight</a:t>
            </a:r>
          </a:p>
        </p:txBody>
      </p:sp>
      <p:sp>
        <p:nvSpPr>
          <p:cNvPr id="8" name="Прямоугольник 3">
            <a:extLst>
              <a:ext uri="{FF2B5EF4-FFF2-40B4-BE49-F238E27FC236}">
                <a16:creationId xmlns:a16="http://schemas.microsoft.com/office/drawing/2014/main" xmlns="" id="{1F465F7A-31EA-DD41-AFC2-380AE5C81950}"/>
              </a:ext>
            </a:extLst>
          </p:cNvPr>
          <p:cNvSpPr/>
          <p:nvPr/>
        </p:nvSpPr>
        <p:spPr>
          <a:xfrm>
            <a:off x="12576" y="219528"/>
            <a:ext cx="11881320" cy="1143000"/>
          </a:xfrm>
          <a:prstGeom prst="rect">
            <a:avLst/>
          </a:prstGeom>
        </p:spPr>
        <p:txBody>
          <a:bodyPr vert="horz" lIns="91440" tIns="45720" rIns="91440" bIns="45720" rtlCol="0" anchor="ctr">
            <a:normAutofit fontScale="85000" lnSpcReduction="20000"/>
          </a:bodyPr>
          <a:lstStyle/>
          <a:p>
            <a:pPr algn="ctr"/>
            <a:r>
              <a:rPr lang="en-GB" sz="2400" b="1">
                <a:solidFill>
                  <a:srgbClr val="C00000"/>
                </a:solidFill>
              </a:rPr>
              <a:t>Theme “Improvement of the JINR Phasotron and Design of Cyclotrons for Fundamental</a:t>
            </a:r>
          </a:p>
          <a:p>
            <a:pPr algn="ctr"/>
            <a:r>
              <a:rPr lang="en-GB" sz="2400" b="1">
                <a:solidFill>
                  <a:srgbClr val="C00000"/>
                </a:solidFill>
              </a:rPr>
              <a:t> and Applied Research</a:t>
            </a:r>
            <a:r>
              <a:rPr lang="en-GB" sz="2400">
                <a:solidFill>
                  <a:srgbClr val="C00000"/>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C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a:solidFill>
                  <a:srgbClr val="002060"/>
                </a:solidFill>
              </a:rPr>
              <a:t>Research and development of the superconducting cyclotron for proton therapy</a:t>
            </a:r>
            <a:endParaRPr lang="en-GB" sz="2300" dirty="0">
              <a:solidFill>
                <a:srgbClr val="002060"/>
              </a:solidFill>
            </a:endParaRPr>
          </a:p>
        </p:txBody>
      </p:sp>
      <p:sp>
        <p:nvSpPr>
          <p:cNvPr id="9" name="ZoneTexte 8">
            <a:extLst>
              <a:ext uri="{FF2B5EF4-FFF2-40B4-BE49-F238E27FC236}">
                <a16:creationId xmlns:a16="http://schemas.microsoft.com/office/drawing/2014/main" xmlns="" id="{6DAAEDFA-C3C5-4647-913F-2AC88E505CA2}"/>
              </a:ext>
            </a:extLst>
          </p:cNvPr>
          <p:cNvSpPr txBox="1"/>
          <p:nvPr/>
        </p:nvSpPr>
        <p:spPr>
          <a:xfrm>
            <a:off x="5963378" y="4825617"/>
            <a:ext cx="5661059"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ru-RU"/>
            </a:defPPr>
            <a:lvl1pPr>
              <a:defRPr b="1">
                <a:solidFill>
                  <a:srgbClr val="C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GB" b="0" dirty="0">
                <a:solidFill>
                  <a:schemeClr val="tx1"/>
                </a:solidFill>
              </a:rPr>
              <a:t>An accelerator with such parameters can become potentially the cheapest and most energy-efficient accelerator for proton therapy due to low-energy consumption of the accelerating system. The SC230 accelerator has become a candidate for further realization of the biomedical research programme at JINR.</a:t>
            </a:r>
            <a:r>
              <a:rPr lang="fr-FR" b="0" dirty="0">
                <a:solidFill>
                  <a:schemeClr val="tx1"/>
                </a:solidFill>
              </a:rPr>
              <a:t> </a:t>
            </a:r>
            <a:endParaRPr lang="en-GB" b="0" dirty="0">
              <a:solidFill>
                <a:schemeClr val="tx1"/>
              </a:solidFill>
            </a:endParaRPr>
          </a:p>
        </p:txBody>
      </p:sp>
    </p:spTree>
    <p:extLst>
      <p:ext uri="{BB962C8B-B14F-4D97-AF65-F5344CB8AC3E}">
        <p14:creationId xmlns:p14="http://schemas.microsoft.com/office/powerpoint/2010/main" xmlns="" val="15659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9</a:t>
            </a:fld>
            <a:endParaRPr lang="ru-RU"/>
          </a:p>
        </p:txBody>
      </p:sp>
      <p:sp>
        <p:nvSpPr>
          <p:cNvPr id="20" name="Rectangle 1">
            <a:extLst>
              <a:ext uri="{FF2B5EF4-FFF2-40B4-BE49-F238E27FC236}">
                <a16:creationId xmlns:a16="http://schemas.microsoft.com/office/drawing/2014/main" xmlns="" id="{7A4567C2-BAB0-4A34-8805-2C10F01888AE}"/>
              </a:ext>
            </a:extLst>
          </p:cNvPr>
          <p:cNvSpPr>
            <a:spLocks noChangeArrowheads="1"/>
          </p:cNvSpPr>
          <p:nvPr/>
        </p:nvSpPr>
        <p:spPr bwMode="auto">
          <a:xfrm>
            <a:off x="47328" y="3986479"/>
            <a:ext cx="12097344" cy="2369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GB" sz="1600" b="1" u="sng" dirty="0">
                <a:solidFill>
                  <a:srgbClr val="C00000"/>
                </a:solidFill>
                <a:latin typeface="Arial" pitchFamily="34" charset="0"/>
                <a:ea typeface="Calibri" pitchFamily="34" charset="0"/>
                <a:cs typeface="Arial" pitchFamily="34" charset="0"/>
              </a:rPr>
              <a:t>Recommendation.</a:t>
            </a:r>
            <a:r>
              <a:rPr lang="en-GB" sz="1600" b="1" dirty="0">
                <a:solidFill>
                  <a:srgbClr val="C00000"/>
                </a:solidFill>
                <a:latin typeface="Arial" pitchFamily="34" charset="0"/>
                <a:ea typeface="Calibri" pitchFamily="34" charset="0"/>
                <a:cs typeface="Arial" pitchFamily="34" charset="0"/>
              </a:rPr>
              <a:t> </a:t>
            </a:r>
          </a:p>
          <a:p>
            <a:pPr marL="285750" indent="-285750" algn="just" eaLnBrk="0" fontAlgn="base" hangingPunct="0">
              <a:spcBef>
                <a:spcPct val="0"/>
              </a:spcBef>
              <a:spcAft>
                <a:spcPct val="0"/>
              </a:spcAft>
              <a:buFont typeface="Arial" panose="020B0604020202020204" pitchFamily="34" charset="0"/>
              <a:buChar char="•"/>
            </a:pPr>
            <a:r>
              <a:rPr lang="en-GB" sz="1600" b="1" dirty="0">
                <a:solidFill>
                  <a:srgbClr val="C00000"/>
                </a:solidFill>
                <a:latin typeface="Arial" pitchFamily="34" charset="0"/>
                <a:ea typeface="Calibri" pitchFamily="34" charset="0"/>
                <a:cs typeface="Arial" pitchFamily="34" charset="0"/>
              </a:rPr>
              <a:t>The PAC took note of the report on the concluding theme “Improvement of the JINR Phasotron and Design of Cyclotrons for Fundamental and Applied Research”. </a:t>
            </a:r>
          </a:p>
          <a:p>
            <a:pPr marL="285750" indent="-285750" algn="just" eaLnBrk="0" fontAlgn="base" hangingPunct="0">
              <a:spcBef>
                <a:spcPct val="0"/>
              </a:spcBef>
              <a:spcAft>
                <a:spcPct val="0"/>
              </a:spcAft>
              <a:buFont typeface="Arial" panose="020B0604020202020204" pitchFamily="34" charset="0"/>
              <a:buChar char="•"/>
            </a:pPr>
            <a:endParaRPr lang="en-GB" sz="1000" b="1" dirty="0">
              <a:solidFill>
                <a:srgbClr val="C00000"/>
              </a:solidFill>
              <a:latin typeface="Arial" pitchFamily="34" charset="0"/>
              <a:ea typeface="Calibri" pitchFamily="34"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sz="1600" b="1" dirty="0">
                <a:solidFill>
                  <a:srgbClr val="C00000"/>
                </a:solidFill>
                <a:latin typeface="Arial" pitchFamily="34" charset="0"/>
                <a:ea typeface="Calibri" pitchFamily="34" charset="0"/>
                <a:cs typeface="Arial" pitchFamily="34" charset="0"/>
              </a:rPr>
              <a:t>The PAC recommends continuing the studies planned by the team in the field of development, construction and upgrade of cyclotrons, continuing cooperation in the field of medical cyclotrons within the framework of one of the themes of the </a:t>
            </a:r>
            <a:r>
              <a:rPr lang="en-GB" sz="1600" b="1" dirty="0" err="1">
                <a:solidFill>
                  <a:srgbClr val="C00000"/>
                </a:solidFill>
                <a:latin typeface="Arial" pitchFamily="34" charset="0"/>
                <a:ea typeface="Calibri" pitchFamily="34" charset="0"/>
                <a:cs typeface="Arial" pitchFamily="34" charset="0"/>
              </a:rPr>
              <a:t>Dzhelepov</a:t>
            </a:r>
            <a:r>
              <a:rPr lang="en-GB" sz="1600" b="1" dirty="0">
                <a:solidFill>
                  <a:srgbClr val="C00000"/>
                </a:solidFill>
                <a:latin typeface="Arial" pitchFamily="34" charset="0"/>
                <a:ea typeface="Calibri" pitchFamily="34" charset="0"/>
                <a:cs typeface="Arial" pitchFamily="34" charset="0"/>
              </a:rPr>
              <a:t> Laboratory of Nuclear Problems. </a:t>
            </a:r>
          </a:p>
          <a:p>
            <a:pPr marL="285750" indent="-285750" algn="just" eaLnBrk="0" fontAlgn="base" hangingPunct="0">
              <a:spcBef>
                <a:spcPct val="0"/>
              </a:spcBef>
              <a:spcAft>
                <a:spcPct val="0"/>
              </a:spcAft>
              <a:buFont typeface="Arial" panose="020B0604020202020204" pitchFamily="34" charset="0"/>
              <a:buChar char="•"/>
            </a:pPr>
            <a:endParaRPr lang="en-GB" sz="1000" b="1" dirty="0">
              <a:solidFill>
                <a:srgbClr val="C00000"/>
              </a:solidFill>
              <a:latin typeface="Arial" pitchFamily="34" charset="0"/>
              <a:ea typeface="Calibri" pitchFamily="34"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sz="1600" b="1" dirty="0">
                <a:solidFill>
                  <a:srgbClr val="C00000"/>
                </a:solidFill>
                <a:latin typeface="Arial" pitchFamily="34" charset="0"/>
                <a:ea typeface="Calibri" pitchFamily="34" charset="0"/>
                <a:cs typeface="Arial" pitchFamily="34" charset="0"/>
              </a:rPr>
              <a:t>The PAC recommends that the JINR Directorate make soon a decision on this direction and support the realization of an optimized </a:t>
            </a:r>
            <a:r>
              <a:rPr lang="en-GB" sz="1600" b="1" dirty="0">
                <a:solidFill>
                  <a:srgbClr val="C00000"/>
                </a:solidFill>
                <a:latin typeface="Arial" pitchFamily="34" charset="0"/>
                <a:cs typeface="Arial" pitchFamily="34" charset="0"/>
              </a:rPr>
              <a:t>facility for proton therapy with high priority.</a:t>
            </a:r>
            <a:endParaRPr lang="ru-RU" sz="1600" b="1" dirty="0">
              <a:solidFill>
                <a:srgbClr val="C00000"/>
              </a:solidFill>
              <a:latin typeface="Arial" pitchFamily="34" charset="0"/>
              <a:cs typeface="Arial" pitchFamily="34" charset="0"/>
            </a:endParaRPr>
          </a:p>
        </p:txBody>
      </p:sp>
      <p:sp>
        <p:nvSpPr>
          <p:cNvPr id="3" name="Rectangle 2">
            <a:extLst>
              <a:ext uri="{FF2B5EF4-FFF2-40B4-BE49-F238E27FC236}">
                <a16:creationId xmlns:a16="http://schemas.microsoft.com/office/drawing/2014/main" xmlns="" id="{BC455AAF-67B3-0C4F-9ABB-B7F24720B27D}"/>
              </a:ext>
            </a:extLst>
          </p:cNvPr>
          <p:cNvSpPr/>
          <p:nvPr/>
        </p:nvSpPr>
        <p:spPr>
          <a:xfrm>
            <a:off x="263352" y="1916832"/>
            <a:ext cx="11521280" cy="15696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GB" sz="1600" dirty="0">
                <a:solidFill>
                  <a:schemeClr val="tx1"/>
                </a:solidFill>
                <a:latin typeface="Arial" pitchFamily="34" charset="0"/>
                <a:cs typeface="Arial" pitchFamily="34" charset="0"/>
              </a:rPr>
              <a:t>The report presented by the authors was of high technical standard and clearly showcases the depth of JINR’s expertise. </a:t>
            </a:r>
          </a:p>
          <a:p>
            <a:pPr algn="just" eaLnBrk="0" fontAlgn="base" hangingPunct="0">
              <a:spcBef>
                <a:spcPct val="0"/>
              </a:spcBef>
              <a:spcAft>
                <a:spcPct val="0"/>
              </a:spcAft>
            </a:pPr>
            <a:endParaRPr lang="fr-FR" sz="1600" dirty="0">
              <a:solidFill>
                <a:schemeClr val="tx1"/>
              </a:solidFill>
              <a:latin typeface="Arial" pitchFamily="34" charset="0"/>
              <a:cs typeface="Arial" pitchFamily="34" charset="0"/>
            </a:endParaRPr>
          </a:p>
          <a:p>
            <a:pPr algn="just" eaLnBrk="0" fontAlgn="base" hangingPunct="0">
              <a:spcBef>
                <a:spcPct val="0"/>
              </a:spcBef>
              <a:spcAft>
                <a:spcPct val="0"/>
              </a:spcAft>
            </a:pPr>
            <a:r>
              <a:rPr lang="en-GB" sz="1600" dirty="0">
                <a:solidFill>
                  <a:schemeClr val="tx1"/>
                </a:solidFill>
                <a:latin typeface="Arial" pitchFamily="34" charset="0"/>
                <a:cs typeface="Arial" pitchFamily="34" charset="0"/>
              </a:rPr>
              <a:t>However, it is unclear which direction JINR will choose towards the realization of a modern proton therapy facility. Clear criteria need to be formulated according to which the choice of the dedicated medical accelerator can be made. In particular, it would be commendable if more details are presented, for example, on how many patients and fractions for proton therapy are planned. </a:t>
            </a:r>
            <a:endParaRPr lang="fr-FR" sz="1600" dirty="0">
              <a:solidFill>
                <a:schemeClr val="tx1"/>
              </a:solidFill>
              <a:latin typeface="Arial" pitchFamily="34" charset="0"/>
              <a:cs typeface="Arial" pitchFamily="34" charset="0"/>
            </a:endParaRPr>
          </a:p>
        </p:txBody>
      </p:sp>
      <p:sp>
        <p:nvSpPr>
          <p:cNvPr id="9" name="ZoneTexte 8">
            <a:extLst>
              <a:ext uri="{FF2B5EF4-FFF2-40B4-BE49-F238E27FC236}">
                <a16:creationId xmlns:a16="http://schemas.microsoft.com/office/drawing/2014/main" xmlns="" id="{50C01DD4-8DAD-7D4E-8E5B-1EA81D195B54}"/>
              </a:ext>
            </a:extLst>
          </p:cNvPr>
          <p:cNvSpPr txBox="1"/>
          <p:nvPr/>
        </p:nvSpPr>
        <p:spPr>
          <a:xfrm>
            <a:off x="1919536" y="1290097"/>
            <a:ext cx="8673208" cy="523220"/>
          </a:xfrm>
          <a:prstGeom prst="rect">
            <a:avLst/>
          </a:prstGeom>
          <a:noFill/>
        </p:spPr>
        <p:txBody>
          <a:bodyPr wrap="none" rtlCol="0">
            <a:spAutoFit/>
          </a:bodyPr>
          <a:lstStyle/>
          <a:p>
            <a:r>
              <a:rPr lang="en-GB" sz="2800" b="1" dirty="0"/>
              <a:t>JINR Nuclear Physics PAC statements &amp; recommendations</a:t>
            </a:r>
          </a:p>
        </p:txBody>
      </p:sp>
      <p:sp>
        <p:nvSpPr>
          <p:cNvPr id="15" name="Прямоугольник 3">
            <a:extLst>
              <a:ext uri="{FF2B5EF4-FFF2-40B4-BE49-F238E27FC236}">
                <a16:creationId xmlns:a16="http://schemas.microsoft.com/office/drawing/2014/main" xmlns="" id="{784C7703-3057-054C-BAD4-41F7DDFE8AFA}"/>
              </a:ext>
            </a:extLst>
          </p:cNvPr>
          <p:cNvSpPr/>
          <p:nvPr/>
        </p:nvSpPr>
        <p:spPr>
          <a:xfrm>
            <a:off x="47328" y="316394"/>
            <a:ext cx="12192000" cy="830997"/>
          </a:xfrm>
          <a:prstGeom prst="rect">
            <a:avLst/>
          </a:prstGeom>
        </p:spPr>
        <p:txBody>
          <a:bodyPr wrap="square">
            <a:spAutoFit/>
          </a:bodyPr>
          <a:lstStyle/>
          <a:p>
            <a:pPr algn="ctr"/>
            <a:r>
              <a:rPr lang="en-US" sz="2400" b="1" dirty="0">
                <a:solidFill>
                  <a:srgbClr val="C00000"/>
                </a:solidFill>
              </a:rPr>
              <a:t>Theme “Improvement of the JINR Phasotron and Design of Cyclotrons for Fundamental</a:t>
            </a:r>
          </a:p>
          <a:p>
            <a:pPr algn="ctr"/>
            <a:r>
              <a:rPr lang="en-US" sz="2400" b="1" dirty="0">
                <a:solidFill>
                  <a:srgbClr val="C00000"/>
                </a:solidFill>
              </a:rPr>
              <a:t> and Applied Research</a:t>
            </a:r>
            <a:r>
              <a:rPr lang="en-US" sz="2400" dirty="0">
                <a:solidFill>
                  <a:srgbClr val="C00000"/>
                </a:solidFill>
              </a:rPr>
              <a:t>”</a:t>
            </a:r>
            <a:endParaRPr lang="ru-RU" sz="2400" dirty="0">
              <a:solidFill>
                <a:srgbClr val="C00000"/>
              </a:solidFill>
            </a:endParaRPr>
          </a:p>
        </p:txBody>
      </p:sp>
    </p:spTree>
    <p:extLst>
      <p:ext uri="{BB962C8B-B14F-4D97-AF65-F5344CB8AC3E}">
        <p14:creationId xmlns:p14="http://schemas.microsoft.com/office/powerpoint/2010/main" xmlns="" val="15461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TM03457444[[fn=Базис]]</Template>
  <TotalTime>3125</TotalTime>
  <Words>1417</Words>
  <Application>Microsoft Macintosh PowerPoint</Application>
  <PresentationFormat>Произвольный</PresentationFormat>
  <Paragraphs>282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Рачков</dc:creator>
  <cp:lastModifiedBy>Work</cp:lastModifiedBy>
  <cp:revision>66</cp:revision>
  <dcterms:created xsi:type="dcterms:W3CDTF">2020-09-03T08:13:06Z</dcterms:created>
  <dcterms:modified xsi:type="dcterms:W3CDTF">2020-09-15T09:59:16Z</dcterms:modified>
</cp:coreProperties>
</file>