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5" r:id="rId2"/>
    <p:sldMasterId id="2147483687" r:id="rId3"/>
  </p:sldMasterIdLst>
  <p:notesMasterIdLst>
    <p:notesMasterId r:id="rId63"/>
  </p:notesMasterIdLst>
  <p:sldIdLst>
    <p:sldId id="271" r:id="rId4"/>
    <p:sldId id="273" r:id="rId5"/>
    <p:sldId id="274" r:id="rId6"/>
    <p:sldId id="275" r:id="rId7"/>
    <p:sldId id="278" r:id="rId8"/>
    <p:sldId id="277" r:id="rId9"/>
    <p:sldId id="279" r:id="rId10"/>
    <p:sldId id="280" r:id="rId11"/>
    <p:sldId id="282" r:id="rId12"/>
    <p:sldId id="283" r:id="rId13"/>
    <p:sldId id="284" r:id="rId14"/>
    <p:sldId id="286" r:id="rId15"/>
    <p:sldId id="287" r:id="rId16"/>
    <p:sldId id="288" r:id="rId17"/>
    <p:sldId id="289" r:id="rId18"/>
    <p:sldId id="290" r:id="rId19"/>
    <p:sldId id="292" r:id="rId20"/>
    <p:sldId id="293" r:id="rId21"/>
    <p:sldId id="294" r:id="rId22"/>
    <p:sldId id="295" r:id="rId23"/>
    <p:sldId id="296" r:id="rId24"/>
    <p:sldId id="297" r:id="rId25"/>
    <p:sldId id="298" r:id="rId26"/>
    <p:sldId id="299" r:id="rId27"/>
    <p:sldId id="300" r:id="rId28"/>
    <p:sldId id="301" r:id="rId29"/>
    <p:sldId id="302" r:id="rId30"/>
    <p:sldId id="303" r:id="rId31"/>
    <p:sldId id="304" r:id="rId32"/>
    <p:sldId id="306" r:id="rId33"/>
    <p:sldId id="307" r:id="rId34"/>
    <p:sldId id="311" r:id="rId35"/>
    <p:sldId id="256" r:id="rId36"/>
    <p:sldId id="257" r:id="rId37"/>
    <p:sldId id="260" r:id="rId38"/>
    <p:sldId id="259" r:id="rId39"/>
    <p:sldId id="261" r:id="rId40"/>
    <p:sldId id="262" r:id="rId41"/>
    <p:sldId id="263" r:id="rId42"/>
    <p:sldId id="264" r:id="rId43"/>
    <p:sldId id="265" r:id="rId44"/>
    <p:sldId id="266" r:id="rId45"/>
    <p:sldId id="268" r:id="rId46"/>
    <p:sldId id="270" r:id="rId47"/>
    <p:sldId id="269" r:id="rId48"/>
    <p:sldId id="313" r:id="rId49"/>
    <p:sldId id="315" r:id="rId50"/>
    <p:sldId id="316" r:id="rId51"/>
    <p:sldId id="317" r:id="rId52"/>
    <p:sldId id="318" r:id="rId53"/>
    <p:sldId id="319" r:id="rId54"/>
    <p:sldId id="320" r:id="rId55"/>
    <p:sldId id="321" r:id="rId56"/>
    <p:sldId id="322" r:id="rId57"/>
    <p:sldId id="324" r:id="rId58"/>
    <p:sldId id="325" r:id="rId59"/>
    <p:sldId id="326" r:id="rId60"/>
    <p:sldId id="327" r:id="rId61"/>
    <p:sldId id="328"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6473" autoAdjust="0"/>
  </p:normalViewPr>
  <p:slideViewPr>
    <p:cSldViewPr snapToGrid="0">
      <p:cViewPr varScale="1">
        <p:scale>
          <a:sx n="100" d="100"/>
          <a:sy n="100" d="100"/>
        </p:scale>
        <p:origin x="84" y="3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7.bin"/><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9014947492699852E-2"/>
          <c:y val="5.574446409184694E-2"/>
          <c:w val="0.45513276655953144"/>
          <c:h val="0.83085770344923393"/>
        </c:manualLayout>
      </c:layout>
      <c:doughnutChart>
        <c:varyColors val="1"/>
        <c:ser>
          <c:idx val="0"/>
          <c:order val="0"/>
          <c:dPt>
            <c:idx val="3"/>
            <c:bubble3D val="0"/>
            <c:spPr>
              <a:solidFill>
                <a:srgbClr val="FF33CC"/>
              </a:solidFill>
              <a:ln>
                <a:solidFill>
                  <a:schemeClr val="accent1"/>
                </a:solidFill>
              </a:ln>
            </c:spPr>
            <c:extLst xmlns:c16r2="http://schemas.microsoft.com/office/drawing/2015/06/chart">
              <c:ext xmlns:c16="http://schemas.microsoft.com/office/drawing/2014/chart" uri="{C3380CC4-5D6E-409C-BE32-E72D297353CC}">
                <c16:uniqueId val="{00000001-C281-481C-B31B-AA14251D61AD}"/>
              </c:ext>
            </c:extLst>
          </c:dPt>
          <c:dPt>
            <c:idx val="5"/>
            <c:bubble3D val="0"/>
            <c:spPr>
              <a:solidFill>
                <a:srgbClr val="00B050"/>
              </a:solidFill>
            </c:spPr>
            <c:extLst xmlns:c16r2="http://schemas.microsoft.com/office/drawing/2015/06/chart">
              <c:ext xmlns:c16="http://schemas.microsoft.com/office/drawing/2014/chart" uri="{C3380CC4-5D6E-409C-BE32-E72D297353CC}">
                <c16:uniqueId val="{00000003-C281-481C-B31B-AA14251D61AD}"/>
              </c:ext>
            </c:extLst>
          </c:dPt>
          <c:dPt>
            <c:idx val="9"/>
            <c:bubble3D val="0"/>
            <c:spPr>
              <a:solidFill>
                <a:schemeClr val="accent6">
                  <a:lumMod val="60000"/>
                  <a:lumOff val="40000"/>
                </a:schemeClr>
              </a:solidFill>
            </c:spPr>
            <c:extLst xmlns:c16r2="http://schemas.microsoft.com/office/drawing/2015/06/chart">
              <c:ext xmlns:c16="http://schemas.microsoft.com/office/drawing/2014/chart" uri="{C3380CC4-5D6E-409C-BE32-E72D297353CC}">
                <c16:uniqueId val="{00000005-C281-481C-B31B-AA14251D61AD}"/>
              </c:ext>
            </c:extLst>
          </c:dPt>
          <c:dPt>
            <c:idx val="10"/>
            <c:bubble3D val="0"/>
            <c:spPr>
              <a:solidFill>
                <a:srgbClr val="FF0000"/>
              </a:solidFill>
            </c:spPr>
            <c:extLst xmlns:c16r2="http://schemas.microsoft.com/office/drawing/2015/06/chart">
              <c:ext xmlns:c16="http://schemas.microsoft.com/office/drawing/2014/chart" uri="{C3380CC4-5D6E-409C-BE32-E72D297353CC}">
                <c16:uniqueId val="{00000007-C281-481C-B31B-AA14251D61AD}"/>
              </c:ext>
            </c:extLst>
          </c:dPt>
          <c:dPt>
            <c:idx val="12"/>
            <c:bubble3D val="0"/>
            <c:spPr>
              <a:solidFill>
                <a:srgbClr val="7030A0"/>
              </a:solidFill>
            </c:spPr>
            <c:extLst xmlns:c16r2="http://schemas.microsoft.com/office/drawing/2015/06/chart">
              <c:ext xmlns:c16="http://schemas.microsoft.com/office/drawing/2014/chart" uri="{C3380CC4-5D6E-409C-BE32-E72D297353CC}">
                <c16:uniqueId val="{00000009-C281-481C-B31B-AA14251D61AD}"/>
              </c:ext>
            </c:extLst>
          </c:dPt>
          <c:dPt>
            <c:idx val="13"/>
            <c:bubble3D val="0"/>
            <c:spPr>
              <a:solidFill>
                <a:srgbClr val="0066FF"/>
              </a:solidFill>
            </c:spPr>
            <c:extLst xmlns:c16r2="http://schemas.microsoft.com/office/drawing/2015/06/chart">
              <c:ext xmlns:c16="http://schemas.microsoft.com/office/drawing/2014/chart" uri="{C3380CC4-5D6E-409C-BE32-E72D297353CC}">
                <c16:uniqueId val="{0000000B-C281-481C-B31B-AA14251D61AD}"/>
              </c:ext>
            </c:extLst>
          </c:dPt>
          <c:dPt>
            <c:idx val="17"/>
            <c:bubble3D val="0"/>
            <c:spPr>
              <a:solidFill>
                <a:srgbClr val="FFFF00"/>
              </a:solidFill>
            </c:spPr>
            <c:extLst xmlns:c16r2="http://schemas.microsoft.com/office/drawing/2015/06/chart">
              <c:ext xmlns:c16="http://schemas.microsoft.com/office/drawing/2014/chart" uri="{C3380CC4-5D6E-409C-BE32-E72D297353CC}">
                <c16:uniqueId val="{0000000D-C281-481C-B31B-AA14251D61AD}"/>
              </c:ext>
            </c:extLst>
          </c:dPt>
          <c:dLbls>
            <c:dLbl>
              <c:idx val="0"/>
              <c:delete val="1"/>
              <c:extLst xmlns:c16r2="http://schemas.microsoft.com/office/drawing/2015/06/chart">
                <c:ext xmlns:c16="http://schemas.microsoft.com/office/drawing/2014/chart" uri="{C3380CC4-5D6E-409C-BE32-E72D297353CC}">
                  <c16:uniqueId val="{0000000E-C281-481C-B31B-AA14251D61AD}"/>
                </c:ext>
                <c:ext xmlns:c15="http://schemas.microsoft.com/office/drawing/2012/chart" uri="{CE6537A1-D6FC-4f65-9D91-7224C49458BB}"/>
              </c:extLst>
            </c:dLbl>
            <c:dLbl>
              <c:idx val="1"/>
              <c:delete val="1"/>
              <c:extLst xmlns:c16r2="http://schemas.microsoft.com/office/drawing/2015/06/chart">
                <c:ext xmlns:c16="http://schemas.microsoft.com/office/drawing/2014/chart" uri="{C3380CC4-5D6E-409C-BE32-E72D297353CC}">
                  <c16:uniqueId val="{0000000F-C281-481C-B31B-AA14251D61AD}"/>
                </c:ext>
                <c:ext xmlns:c15="http://schemas.microsoft.com/office/drawing/2012/chart" uri="{CE6537A1-D6FC-4f65-9D91-7224C49458BB}"/>
              </c:extLst>
            </c:dLbl>
            <c:dLbl>
              <c:idx val="2"/>
              <c:delete val="1"/>
              <c:extLst xmlns:c16r2="http://schemas.microsoft.com/office/drawing/2015/06/chart">
                <c:ext xmlns:c16="http://schemas.microsoft.com/office/drawing/2014/chart" uri="{C3380CC4-5D6E-409C-BE32-E72D297353CC}">
                  <c16:uniqueId val="{00000010-C281-481C-B31B-AA14251D61AD}"/>
                </c:ext>
                <c:ext xmlns:c15="http://schemas.microsoft.com/office/drawing/2012/chart" uri="{CE6537A1-D6FC-4f65-9D91-7224C49458BB}"/>
              </c:extLst>
            </c:dLbl>
            <c:dLbl>
              <c:idx val="4"/>
              <c:delete val="1"/>
              <c:extLst xmlns:c16r2="http://schemas.microsoft.com/office/drawing/2015/06/chart">
                <c:ext xmlns:c16="http://schemas.microsoft.com/office/drawing/2014/chart" uri="{C3380CC4-5D6E-409C-BE32-E72D297353CC}">
                  <c16:uniqueId val="{00000011-C281-481C-B31B-AA14251D61AD}"/>
                </c:ext>
                <c:ext xmlns:c15="http://schemas.microsoft.com/office/drawing/2012/chart" uri="{CE6537A1-D6FC-4f65-9D91-7224C49458BB}"/>
              </c:extLst>
            </c:dLbl>
            <c:dLbl>
              <c:idx val="6"/>
              <c:delete val="1"/>
              <c:extLst xmlns:c16r2="http://schemas.microsoft.com/office/drawing/2015/06/chart">
                <c:ext xmlns:c16="http://schemas.microsoft.com/office/drawing/2014/chart" uri="{C3380CC4-5D6E-409C-BE32-E72D297353CC}">
                  <c16:uniqueId val="{00000012-C281-481C-B31B-AA14251D61AD}"/>
                </c:ext>
                <c:ext xmlns:c15="http://schemas.microsoft.com/office/drawing/2012/chart" uri="{CE6537A1-D6FC-4f65-9D91-7224C49458BB}"/>
              </c:extLst>
            </c:dLbl>
            <c:dLbl>
              <c:idx val="7"/>
              <c:delete val="1"/>
              <c:extLst xmlns:c16r2="http://schemas.microsoft.com/office/drawing/2015/06/chart">
                <c:ext xmlns:c16="http://schemas.microsoft.com/office/drawing/2014/chart" uri="{C3380CC4-5D6E-409C-BE32-E72D297353CC}">
                  <c16:uniqueId val="{00000013-C281-481C-B31B-AA14251D61AD}"/>
                </c:ext>
                <c:ext xmlns:c15="http://schemas.microsoft.com/office/drawing/2012/chart" uri="{CE6537A1-D6FC-4f65-9D91-7224C49458BB}"/>
              </c:extLst>
            </c:dLbl>
            <c:dLbl>
              <c:idx val="8"/>
              <c:delete val="1"/>
              <c:extLst xmlns:c16r2="http://schemas.microsoft.com/office/drawing/2015/06/chart">
                <c:ext xmlns:c16="http://schemas.microsoft.com/office/drawing/2014/chart" uri="{C3380CC4-5D6E-409C-BE32-E72D297353CC}">
                  <c16:uniqueId val="{00000014-C281-481C-B31B-AA14251D61AD}"/>
                </c:ext>
                <c:ext xmlns:c15="http://schemas.microsoft.com/office/drawing/2012/chart" uri="{CE6537A1-D6FC-4f65-9D91-7224C49458BB}"/>
              </c:extLst>
            </c:dLbl>
            <c:dLbl>
              <c:idx val="11"/>
              <c:delete val="1"/>
              <c:extLst xmlns:c16r2="http://schemas.microsoft.com/office/drawing/2015/06/chart">
                <c:ext xmlns:c16="http://schemas.microsoft.com/office/drawing/2014/chart" uri="{C3380CC4-5D6E-409C-BE32-E72D297353CC}">
                  <c16:uniqueId val="{00000015-C281-481C-B31B-AA14251D61AD}"/>
                </c:ext>
                <c:ext xmlns:c15="http://schemas.microsoft.com/office/drawing/2012/chart" uri="{CE6537A1-D6FC-4f65-9D91-7224C49458BB}"/>
              </c:extLst>
            </c:dLbl>
            <c:dLbl>
              <c:idx val="15"/>
              <c:delete val="1"/>
              <c:extLst xmlns:c16r2="http://schemas.microsoft.com/office/drawing/2015/06/chart">
                <c:ext xmlns:c16="http://schemas.microsoft.com/office/drawing/2014/chart" uri="{C3380CC4-5D6E-409C-BE32-E72D297353CC}">
                  <c16:uniqueId val="{00000016-C281-481C-B31B-AA14251D61AD}"/>
                </c:ext>
                <c:ext xmlns:c15="http://schemas.microsoft.com/office/drawing/2012/chart" uri="{CE6537A1-D6FC-4f65-9D91-7224C49458BB}"/>
              </c:extLst>
            </c:dLbl>
            <c:dLbl>
              <c:idx val="16"/>
              <c:delete val="1"/>
              <c:extLst xmlns:c16r2="http://schemas.microsoft.com/office/drawing/2015/06/chart">
                <c:ext xmlns:c16="http://schemas.microsoft.com/office/drawing/2014/chart" uri="{C3380CC4-5D6E-409C-BE32-E72D297353CC}">
                  <c16:uniqueId val="{00000017-C281-481C-B31B-AA14251D61AD}"/>
                </c:ext>
                <c:ext xmlns:c15="http://schemas.microsoft.com/office/drawing/2012/chart" uri="{CE6537A1-D6FC-4f65-9D91-7224C49458BB}"/>
              </c:extLst>
            </c:dLbl>
            <c:dLbl>
              <c:idx val="18"/>
              <c:delete val="1"/>
              <c:extLst xmlns:c16r2="http://schemas.microsoft.com/office/drawing/2015/06/chart">
                <c:ext xmlns:c16="http://schemas.microsoft.com/office/drawing/2014/chart" uri="{C3380CC4-5D6E-409C-BE32-E72D297353CC}">
                  <c16:uniqueId val="{00000018-C281-481C-B31B-AA14251D61AD}"/>
                </c:ext>
                <c:ext xmlns:c15="http://schemas.microsoft.com/office/drawing/2012/chart" uri="{CE6537A1-D6FC-4f65-9D91-7224C49458BB}"/>
              </c:extLst>
            </c:dLbl>
            <c:spPr>
              <a:noFill/>
              <a:ln>
                <a:noFill/>
              </a:ln>
              <a:effectLst/>
            </c:spPr>
            <c:showLegendKey val="0"/>
            <c:showVal val="0"/>
            <c:showCatName val="0"/>
            <c:showSerName val="0"/>
            <c:showPercent val="1"/>
            <c:showBubbleSize val="0"/>
            <c:showLeaderLines val="1"/>
            <c:extLst xmlns:c16r2="http://schemas.microsoft.com/office/drawing/2015/06/chart">
              <c:ext xmlns:c15="http://schemas.microsoft.com/office/drawing/2012/chart" uri="{CE6537A1-D6FC-4f65-9D91-7224C49458BB}">
                <c15:layout/>
              </c:ext>
            </c:extLst>
          </c:dLbls>
          <c:cat>
            <c:strRef>
              <c:f>[Книга1]Лист1!$A$1:$A$19</c:f>
              <c:strCache>
                <c:ptCount val="19"/>
                <c:pt idx="0">
                  <c:v>Azerbaijan </c:v>
                </c:pt>
                <c:pt idx="1">
                  <c:v>Belarus</c:v>
                </c:pt>
                <c:pt idx="2">
                  <c:v>Bulgaria</c:v>
                </c:pt>
                <c:pt idx="3">
                  <c:v>China</c:v>
                </c:pt>
                <c:pt idx="4">
                  <c:v>Czech Republic</c:v>
                </c:pt>
                <c:pt idx="5">
                  <c:v>Germany</c:v>
                </c:pt>
                <c:pt idx="6">
                  <c:v>India</c:v>
                </c:pt>
                <c:pt idx="7">
                  <c:v>Latvia</c:v>
                </c:pt>
                <c:pt idx="8">
                  <c:v>Moldova</c:v>
                </c:pt>
                <c:pt idx="9">
                  <c:v>Mongolia</c:v>
                </c:pt>
                <c:pt idx="10">
                  <c:v>Poland</c:v>
                </c:pt>
                <c:pt idx="11">
                  <c:v>Republic of Korea</c:v>
                </c:pt>
                <c:pt idx="12">
                  <c:v>Romania </c:v>
                </c:pt>
                <c:pt idx="13">
                  <c:v>Russia</c:v>
                </c:pt>
                <c:pt idx="14">
                  <c:v>Slovakia </c:v>
                </c:pt>
                <c:pt idx="15">
                  <c:v>Sweden</c:v>
                </c:pt>
                <c:pt idx="16">
                  <c:v>Taiwan</c:v>
                </c:pt>
                <c:pt idx="17">
                  <c:v>Ukraine</c:v>
                </c:pt>
                <c:pt idx="18">
                  <c:v>Vietnam</c:v>
                </c:pt>
              </c:strCache>
            </c:strRef>
          </c:cat>
          <c:val>
            <c:numRef>
              <c:f>[Книга1]Лист1!$B$1:$B$19</c:f>
              <c:numCache>
                <c:formatCode>General</c:formatCode>
                <c:ptCount val="19"/>
                <c:pt idx="0">
                  <c:v>3</c:v>
                </c:pt>
                <c:pt idx="1">
                  <c:v>2</c:v>
                </c:pt>
                <c:pt idx="2">
                  <c:v>1</c:v>
                </c:pt>
                <c:pt idx="3">
                  <c:v>12</c:v>
                </c:pt>
                <c:pt idx="4">
                  <c:v>3</c:v>
                </c:pt>
                <c:pt idx="5">
                  <c:v>24</c:v>
                </c:pt>
                <c:pt idx="6">
                  <c:v>1</c:v>
                </c:pt>
                <c:pt idx="7">
                  <c:v>1</c:v>
                </c:pt>
                <c:pt idx="8">
                  <c:v>1</c:v>
                </c:pt>
                <c:pt idx="9">
                  <c:v>6</c:v>
                </c:pt>
                <c:pt idx="10">
                  <c:v>22</c:v>
                </c:pt>
                <c:pt idx="11">
                  <c:v>1</c:v>
                </c:pt>
                <c:pt idx="12">
                  <c:v>23</c:v>
                </c:pt>
                <c:pt idx="13">
                  <c:v>31</c:v>
                </c:pt>
                <c:pt idx="14">
                  <c:v>11</c:v>
                </c:pt>
                <c:pt idx="15">
                  <c:v>2</c:v>
                </c:pt>
                <c:pt idx="16">
                  <c:v>2</c:v>
                </c:pt>
                <c:pt idx="17">
                  <c:v>26</c:v>
                </c:pt>
                <c:pt idx="18">
                  <c:v>2</c:v>
                </c:pt>
              </c:numCache>
            </c:numRef>
          </c:val>
          <c:extLst xmlns:c16r2="http://schemas.microsoft.com/office/drawing/2015/06/chart">
            <c:ext xmlns:c16="http://schemas.microsoft.com/office/drawing/2014/chart" uri="{C3380CC4-5D6E-409C-BE32-E72D297353CC}">
              <c16:uniqueId val="{00000019-C281-481C-B31B-AA14251D61AD}"/>
            </c:ext>
          </c:extLst>
        </c:ser>
        <c:dLbls>
          <c:showLegendKey val="0"/>
          <c:showVal val="0"/>
          <c:showCatName val="0"/>
          <c:showSerName val="0"/>
          <c:showPercent val="1"/>
          <c:showBubbleSize val="0"/>
          <c:showLeaderLines val="1"/>
        </c:dLbls>
        <c:firstSliceAng val="0"/>
        <c:holeSize val="50"/>
      </c:doughnutChart>
    </c:plotArea>
    <c:legend>
      <c:legendPos val="r"/>
      <c:layout>
        <c:manualLayout>
          <c:xMode val="edge"/>
          <c:yMode val="edge"/>
          <c:x val="0.51624763409962771"/>
          <c:y val="6.1626205815182196E-2"/>
          <c:w val="0.47194789113358204"/>
          <c:h val="0.87674731567644981"/>
        </c:manualLayout>
      </c:layout>
      <c:overlay val="0"/>
      <c:spPr>
        <a:solidFill>
          <a:sysClr val="window" lastClr="FFFFFF"/>
        </a:solidFill>
        <a:ln w="25400" cap="flat" cmpd="sng" algn="ctr">
          <a:solidFill>
            <a:srgbClr val="ED7D31"/>
          </a:solidFill>
          <a:prstDash val="solid"/>
        </a:ln>
        <a:effectLst/>
      </c:spPr>
    </c:legend>
    <c:plotVisOnly val="1"/>
    <c:dispBlanksAs val="gap"/>
    <c:showDLblsOverMax val="0"/>
  </c:chart>
  <c:spPr>
    <a:solidFill>
      <a:sysClr val="window" lastClr="FFFFFF"/>
    </a:solidFill>
    <a:ln w="25400" cap="flat" cmpd="sng" algn="ctr">
      <a:solidFill>
        <a:srgbClr val="ED7D31"/>
      </a:solidFill>
      <a:prstDash val="solid"/>
    </a:ln>
    <a:effectLst/>
  </c:spPr>
  <c:txPr>
    <a:bodyPr/>
    <a:lstStyle/>
    <a:p>
      <a:pPr>
        <a:defRPr>
          <a:solidFill>
            <a:sysClr val="windowText" lastClr="000000"/>
          </a:solidFill>
          <a:latin typeface="+mn-lt"/>
          <a:ea typeface="+mn-ea"/>
          <a:cs typeface="+mn-cs"/>
        </a:defRPr>
      </a:pPr>
      <a:endParaRPr lang="ru-RU"/>
    </a:p>
  </c:txPr>
  <c:externalData r:id="rId2">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0.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5.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5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1837CE-6E2C-4B4A-A4F5-1EB05D678F7B}" type="datetimeFigureOut">
              <a:rPr lang="en-US" smtClean="0"/>
              <a:t>2/21/2017</a:t>
            </a:fld>
            <a:endParaRPr lang="en-US"/>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524746-4476-4117-AF64-91545BE7BB09}" type="slidenum">
              <a:rPr lang="en-US" smtClean="0"/>
              <a:t>‹#›</a:t>
            </a:fld>
            <a:endParaRPr lang="en-US"/>
          </a:p>
        </p:txBody>
      </p:sp>
    </p:spTree>
    <p:extLst>
      <p:ext uri="{BB962C8B-B14F-4D97-AF65-F5344CB8AC3E}">
        <p14:creationId xmlns:p14="http://schemas.microsoft.com/office/powerpoint/2010/main" val="2469971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E524746-4476-4117-AF64-91545BE7BB09}" type="slidenum">
              <a:rPr lang="en-US" smtClean="0"/>
              <a:t>1</a:t>
            </a:fld>
            <a:endParaRPr lang="en-US"/>
          </a:p>
        </p:txBody>
      </p:sp>
    </p:spTree>
    <p:extLst>
      <p:ext uri="{BB962C8B-B14F-4D97-AF65-F5344CB8AC3E}">
        <p14:creationId xmlns:p14="http://schemas.microsoft.com/office/powerpoint/2010/main" val="720167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Since the plan for the next-year expedition is to deploy the second full-scale cluster of the standard design, it is important to produce 288 new optical modules. That is why we made the production line at JINR in 2016 year which is capable of making 300-600 optical modules per year. That should be enough to meet the needs of the experiment even when we deploy two clusters per year. At present 233 optical modules are assembled and 144 of them have passed the test procedures. Assembling and testing the other optical modules are in progress. Moreover, the procedure of testing 12 optical modules as single section, which is a minimal unit of the data-acquisition system of the detector, began at specially designed test benches.</a:t>
            </a:r>
            <a:endParaRPr lang="ru-RU" sz="120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64F9EE37-0E99-43B8-A645-FD449B0876DD}" type="slidenum">
              <a:rPr lang="ru-RU" smtClean="0"/>
              <a:pPr/>
              <a:t>21</a:t>
            </a:fld>
            <a:endParaRPr lang="ru-RU"/>
          </a:p>
        </p:txBody>
      </p:sp>
    </p:spTree>
    <p:extLst>
      <p:ext uri="{BB962C8B-B14F-4D97-AF65-F5344CB8AC3E}">
        <p14:creationId xmlns:p14="http://schemas.microsoft.com/office/powerpoint/2010/main" val="672949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13FD44F-375F-4CF9-9B0B-7A86117EB7C3}" type="slidenum">
              <a:rPr lang="ru-RU" smtClean="0"/>
              <a:pPr/>
              <a:t>22</a:t>
            </a:fld>
            <a:endParaRPr lang="ru-RU"/>
          </a:p>
        </p:txBody>
      </p:sp>
    </p:spTree>
    <p:extLst>
      <p:ext uri="{BB962C8B-B14F-4D97-AF65-F5344CB8AC3E}">
        <p14:creationId xmlns:p14="http://schemas.microsoft.com/office/powerpoint/2010/main" val="2540602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13FD44F-375F-4CF9-9B0B-7A86117EB7C3}" type="slidenum">
              <a:rPr lang="ru-RU" smtClean="0"/>
              <a:pPr/>
              <a:t>23</a:t>
            </a:fld>
            <a:endParaRPr lang="ru-RU"/>
          </a:p>
        </p:txBody>
      </p:sp>
    </p:spTree>
    <p:extLst>
      <p:ext uri="{BB962C8B-B14F-4D97-AF65-F5344CB8AC3E}">
        <p14:creationId xmlns:p14="http://schemas.microsoft.com/office/powerpoint/2010/main" val="1958135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EDELWEISS</a:t>
            </a:r>
            <a:r>
              <a:rPr lang="en-US" sz="1200" kern="1200" dirty="0" smtClean="0">
                <a:solidFill>
                  <a:schemeClr val="tx1"/>
                </a:solidFill>
                <a:effectLst/>
                <a:latin typeface="+mn-lt"/>
                <a:ea typeface="+mn-ea"/>
                <a:cs typeface="+mn-cs"/>
              </a:rPr>
              <a:t> program searches for evidence of direct WIMPs from the Milky Way galaxy scattering off Ge nuclei within cryogenic Ge crystals. The EDELWEISS detectors are cryogenic (working temperature ~20 </a:t>
            </a:r>
            <a:r>
              <a:rPr lang="en-US" sz="1200" kern="1200" dirty="0" err="1" smtClean="0">
                <a:solidFill>
                  <a:schemeClr val="tx1"/>
                </a:solidFill>
                <a:effectLst/>
                <a:latin typeface="+mn-lt"/>
                <a:ea typeface="+mn-ea"/>
                <a:cs typeface="+mn-cs"/>
              </a:rPr>
              <a:t>mK</a:t>
            </a:r>
            <a:r>
              <a:rPr lang="en-US" sz="1200" kern="1200" dirty="0" smtClean="0">
                <a:solidFill>
                  <a:schemeClr val="tx1"/>
                </a:solidFill>
                <a:effectLst/>
                <a:latin typeface="+mn-lt"/>
                <a:ea typeface="+mn-ea"/>
                <a:cs typeface="+mn-cs"/>
              </a:rPr>
              <a:t>) Ge bolometers allowing simultaneous measurement of phonon and ionization signals. A comparison of the two signals provides highly efficient event-by-event discrimination between nuclear recoils and electrons. In 2016 the main objective of the EDELWEISS collaboration was to accumulate WIMP data from 800 g FID detectors with active rejection of the surface background. EDELWEISS continues testing new approaches to extending the investigated WIMP masses to the low-mass region.</a:t>
            </a:r>
            <a:endParaRPr lang="ru-RU" sz="120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724E1251-33B2-4C15-BAF7-8F0E4B19BEDA}" type="slidenum">
              <a:rPr lang="ru-RU" smtClean="0"/>
              <a:pPr/>
              <a:t>24</a:t>
            </a:fld>
            <a:endParaRPr lang="ru-RU"/>
          </a:p>
        </p:txBody>
      </p:sp>
    </p:spTree>
    <p:extLst>
      <p:ext uri="{BB962C8B-B14F-4D97-AF65-F5344CB8AC3E}">
        <p14:creationId xmlns:p14="http://schemas.microsoft.com/office/powerpoint/2010/main" val="1188520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2016 the results of the search for low-mass WIMPs at EDELWEISS-III were published. The 90 % C.L. exclusion limit set for the WIMPs with </a:t>
            </a:r>
            <a:r>
              <a:rPr lang="en-US" sz="1200" kern="1200" dirty="0" err="1" smtClean="0">
                <a:solidFill>
                  <a:schemeClr val="tx1"/>
                </a:solidFill>
                <a:effectLst/>
                <a:latin typeface="+mn-lt"/>
                <a:ea typeface="+mn-ea"/>
                <a:cs typeface="+mn-cs"/>
              </a:rPr>
              <a:t>m</a:t>
            </a:r>
            <a:r>
              <a:rPr lang="en-US" sz="1200" kern="1200" baseline="-25000" dirty="0" err="1" smtClean="0">
                <a:solidFill>
                  <a:schemeClr val="tx1"/>
                </a:solidFill>
                <a:effectLst/>
                <a:latin typeface="+mn-lt"/>
                <a:ea typeface="+mn-ea"/>
                <a:cs typeface="+mn-cs"/>
              </a:rPr>
              <a:t>χ</a:t>
            </a:r>
            <a:r>
              <a:rPr lang="en-US" sz="1200" kern="1200" dirty="0" smtClean="0">
                <a:solidFill>
                  <a:schemeClr val="tx1"/>
                </a:solidFill>
                <a:effectLst/>
                <a:latin typeface="+mn-lt"/>
                <a:ea typeface="+mn-ea"/>
                <a:cs typeface="+mn-cs"/>
              </a:rPr>
              <a:t> = 4 GeV/c</a:t>
            </a:r>
            <a:r>
              <a:rPr lang="en-US" sz="1200" kern="1200" baseline="30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is 1.6·10</a:t>
            </a:r>
            <a:r>
              <a:rPr lang="en-US" sz="1200" kern="1200" baseline="30000" dirty="0" smtClean="0">
                <a:solidFill>
                  <a:schemeClr val="tx1"/>
                </a:solidFill>
                <a:effectLst/>
                <a:latin typeface="+mn-lt"/>
                <a:ea typeface="+mn-ea"/>
                <a:cs typeface="+mn-cs"/>
              </a:rPr>
              <a:t>−39</a:t>
            </a:r>
            <a:r>
              <a:rPr lang="en-US" sz="1200" kern="1200" dirty="0" smtClean="0">
                <a:solidFill>
                  <a:schemeClr val="tx1"/>
                </a:solidFill>
                <a:effectLst/>
                <a:latin typeface="+mn-lt"/>
                <a:ea typeface="+mn-ea"/>
                <a:cs typeface="+mn-cs"/>
              </a:rPr>
              <a:t> cm</a:t>
            </a:r>
            <a:r>
              <a:rPr lang="en-US" sz="1200" kern="1200" baseline="30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 Positive results reported by some other experiments were directly verified. It is important that the achieved EDELWEISS-III sensitivity completely covers the region of positive </a:t>
            </a:r>
            <a:r>
              <a:rPr lang="en-US" sz="1200" kern="1200" dirty="0" err="1" smtClean="0">
                <a:solidFill>
                  <a:schemeClr val="tx1"/>
                </a:solidFill>
                <a:effectLst/>
                <a:latin typeface="+mn-lt"/>
                <a:ea typeface="+mn-ea"/>
                <a:cs typeface="+mn-cs"/>
              </a:rPr>
              <a:t>CoGeNT</a:t>
            </a:r>
            <a:r>
              <a:rPr lang="en-US" sz="1200" kern="1200" dirty="0" smtClean="0">
                <a:solidFill>
                  <a:schemeClr val="tx1"/>
                </a:solidFill>
                <a:effectLst/>
                <a:latin typeface="+mn-lt"/>
                <a:ea typeface="+mn-ea"/>
                <a:cs typeface="+mn-cs"/>
              </a:rPr>
              <a:t> results obtained with the same nucleus (Ge).</a:t>
            </a:r>
            <a:endParaRPr lang="ru-RU"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724E1251-33B2-4C15-BAF7-8F0E4B19BEDA}" type="slidenum">
              <a:rPr lang="ru-RU" smtClean="0"/>
              <a:pPr/>
              <a:t>25</a:t>
            </a:fld>
            <a:endParaRPr lang="ru-RU"/>
          </a:p>
        </p:txBody>
      </p:sp>
    </p:spTree>
    <p:extLst>
      <p:ext uri="{BB962C8B-B14F-4D97-AF65-F5344CB8AC3E}">
        <p14:creationId xmlns:p14="http://schemas.microsoft.com/office/powerpoint/2010/main" val="1403077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t>
            </a:r>
            <a:r>
              <a:rPr lang="en-US" sz="1200" b="1" kern="1200" dirty="0" err="1" smtClean="0">
                <a:solidFill>
                  <a:schemeClr val="tx1"/>
                </a:solidFill>
                <a:effectLst/>
                <a:latin typeface="+mn-lt"/>
                <a:ea typeface="+mn-ea"/>
                <a:cs typeface="+mn-cs"/>
              </a:rPr>
              <a:t>νGeN</a:t>
            </a:r>
            <a:r>
              <a:rPr lang="en-US" sz="1200" kern="1200" dirty="0" smtClean="0">
                <a:solidFill>
                  <a:schemeClr val="tx1"/>
                </a:solidFill>
                <a:effectLst/>
                <a:latin typeface="+mn-lt"/>
                <a:ea typeface="+mn-ea"/>
                <a:cs typeface="+mn-cs"/>
              </a:rPr>
              <a:t> is experiment is intended for detection of coherent neutrino - Ge nucleus elastic scattering using special </a:t>
            </a:r>
            <a:r>
              <a:rPr lang="en-US" sz="1200" kern="1200" dirty="0" err="1" smtClean="0">
                <a:solidFill>
                  <a:schemeClr val="tx1"/>
                </a:solidFill>
                <a:effectLst/>
                <a:latin typeface="+mn-lt"/>
                <a:ea typeface="+mn-ea"/>
                <a:cs typeface="+mn-cs"/>
              </a:rPr>
              <a:t>HPGe</a:t>
            </a:r>
            <a:r>
              <a:rPr lang="en-US" sz="1200" kern="1200" dirty="0" smtClean="0">
                <a:solidFill>
                  <a:schemeClr val="tx1"/>
                </a:solidFill>
                <a:effectLst/>
                <a:latin typeface="+mn-lt"/>
                <a:ea typeface="+mn-ea"/>
                <a:cs typeface="+mn-cs"/>
              </a:rPr>
              <a:t> detectors developed by DLNP (JINR, </a:t>
            </a:r>
            <a:r>
              <a:rPr lang="en-US" sz="1200" kern="1200" dirty="0" err="1" smtClean="0">
                <a:solidFill>
                  <a:schemeClr val="tx1"/>
                </a:solidFill>
                <a:effectLst/>
                <a:latin typeface="+mn-lt"/>
                <a:ea typeface="+mn-ea"/>
                <a:cs typeface="+mn-cs"/>
              </a:rPr>
              <a:t>Dubna</a:t>
            </a:r>
            <a:r>
              <a:rPr lang="en-US" sz="1200" kern="1200" dirty="0" smtClean="0">
                <a:solidFill>
                  <a:schemeClr val="tx1"/>
                </a:solidFill>
                <a:effectLst/>
                <a:latin typeface="+mn-lt"/>
                <a:ea typeface="+mn-ea"/>
                <a:cs typeface="+mn-cs"/>
              </a:rPr>
              <a:t>) in collaboration with BSI (Riga). To be sensitive to the coherent scattering signal, the </a:t>
            </a:r>
            <a:r>
              <a:rPr lang="en-US" sz="1200" kern="1200" dirty="0" err="1" smtClean="0">
                <a:solidFill>
                  <a:schemeClr val="tx1"/>
                </a:solidFill>
                <a:effectLst/>
                <a:latin typeface="+mn-lt"/>
                <a:ea typeface="+mn-ea"/>
                <a:cs typeface="+mn-cs"/>
              </a:rPr>
              <a:t>νGeN</a:t>
            </a:r>
            <a:r>
              <a:rPr lang="en-US" sz="1200" kern="1200" dirty="0" smtClean="0">
                <a:solidFill>
                  <a:schemeClr val="tx1"/>
                </a:solidFill>
                <a:effectLst/>
                <a:latin typeface="+mn-lt"/>
                <a:ea typeface="+mn-ea"/>
                <a:cs typeface="+mn-cs"/>
              </a:rPr>
              <a:t> experiment is placed under reactor of  power #3 at the Kalinin Nuclear Power Plant (KNPP) at the point where the neutrino flux is greater than 5.4·10</a:t>
            </a:r>
            <a:r>
              <a:rPr lang="en-US" sz="1200" kern="1200" baseline="30000" dirty="0" smtClean="0">
                <a:solidFill>
                  <a:schemeClr val="tx1"/>
                </a:solidFill>
                <a:effectLst/>
                <a:latin typeface="+mn-lt"/>
                <a:ea typeface="+mn-ea"/>
                <a:cs typeface="+mn-cs"/>
              </a:rPr>
              <a:t>13</a:t>
            </a:r>
            <a:r>
              <a:rPr lang="en-US" sz="1200" kern="1200" dirty="0" smtClean="0">
                <a:solidFill>
                  <a:schemeClr val="tx1"/>
                </a:solidFill>
                <a:effectLst/>
                <a:latin typeface="+mn-lt"/>
                <a:ea typeface="+mn-ea"/>
                <a:cs typeface="+mn-cs"/>
              </a:rPr>
              <a:t> per cm</a:t>
            </a:r>
            <a:r>
              <a:rPr lang="en-US" sz="1200" kern="1200" baseline="30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per sec (minimal distance 10 m). In the scope of the project we work on creation and investigation of new low-threshold semiconductor detectors made from different materials (</a:t>
            </a:r>
            <a:r>
              <a:rPr lang="en-US" sz="1200" kern="1200" dirty="0" err="1" smtClean="0">
                <a:solidFill>
                  <a:schemeClr val="tx1"/>
                </a:solidFill>
                <a:effectLst/>
                <a:latin typeface="+mn-lt"/>
                <a:ea typeface="+mn-ea"/>
                <a:cs typeface="+mn-cs"/>
              </a:rPr>
              <a:t>HPGe</a:t>
            </a:r>
            <a:r>
              <a:rPr lang="en-US" sz="1200" kern="1200" dirty="0" smtClean="0">
                <a:solidFill>
                  <a:schemeClr val="tx1"/>
                </a:solidFill>
                <a:effectLst/>
                <a:latin typeface="+mn-lt"/>
                <a:ea typeface="+mn-ea"/>
                <a:cs typeface="+mn-cs"/>
              </a:rPr>
              <a:t>, CZT, </a:t>
            </a:r>
            <a:r>
              <a:rPr lang="en-US" sz="1200" kern="1200" dirty="0" err="1" smtClean="0">
                <a:solidFill>
                  <a:schemeClr val="tx1"/>
                </a:solidFill>
                <a:effectLst/>
                <a:latin typeface="+mn-lt"/>
                <a:ea typeface="+mn-ea"/>
                <a:cs typeface="+mn-cs"/>
              </a:rPr>
              <a:t>SiC</a:t>
            </a:r>
            <a:r>
              <a:rPr lang="en-US" sz="1200" kern="1200" dirty="0" smtClean="0">
                <a:solidFill>
                  <a:schemeClr val="tx1"/>
                </a:solidFill>
                <a:effectLst/>
                <a:latin typeface="+mn-lt"/>
                <a:ea typeface="+mn-ea"/>
                <a:cs typeface="+mn-cs"/>
              </a:rPr>
              <a:t>). The aim of this R&amp;D is to build detectors with an energy threshold of 200 eV and below for further delated study of the coherent scattering process. </a:t>
            </a:r>
            <a:endParaRPr lang="ru-RU" sz="120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6280E1ED-6D38-4D91-8E9F-B6F2BF6B4C81}" type="slidenum">
              <a:rPr lang="ru-RU" smtClean="0"/>
              <a:pPr/>
              <a:t>26</a:t>
            </a:fld>
            <a:endParaRPr lang="ru-RU"/>
          </a:p>
        </p:txBody>
      </p:sp>
    </p:spTree>
    <p:extLst>
      <p:ext uri="{BB962C8B-B14F-4D97-AF65-F5344CB8AC3E}">
        <p14:creationId xmlns:p14="http://schemas.microsoft.com/office/powerpoint/2010/main" val="914776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Образ слайда 1"/>
          <p:cNvSpPr>
            <a:spLocks noGrp="1" noRot="1" noChangeAspect="1" noTextEdit="1"/>
          </p:cNvSpPr>
          <p:nvPr>
            <p:ph type="sldImg"/>
          </p:nvPr>
        </p:nvSpPr>
        <p:spPr>
          <a:xfrm>
            <a:off x="381000" y="685800"/>
            <a:ext cx="6096000" cy="3429000"/>
          </a:xfrm>
          <a:ln/>
        </p:spPr>
      </p:sp>
      <p:sp>
        <p:nvSpPr>
          <p:cNvPr id="64515" name="Заметки 2"/>
          <p:cNvSpPr>
            <a:spLocks noGrp="1"/>
          </p:cNvSpPr>
          <p:nvPr>
            <p:ph type="body" idx="1"/>
          </p:nvPr>
        </p:nvSpPr>
        <p:spPr>
          <a:noFill/>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In 2016 after some additional tests in </a:t>
            </a:r>
            <a:r>
              <a:rPr lang="en-US" sz="1200" kern="1200" dirty="0" err="1" smtClean="0">
                <a:solidFill>
                  <a:schemeClr val="tx1"/>
                </a:solidFill>
                <a:effectLst/>
                <a:latin typeface="+mn-lt"/>
                <a:ea typeface="+mn-ea"/>
                <a:cs typeface="+mn-cs"/>
              </a:rPr>
              <a:t>Dubna</a:t>
            </a:r>
            <a:r>
              <a:rPr lang="en-US" sz="1200" kern="1200" dirty="0" smtClean="0">
                <a:solidFill>
                  <a:schemeClr val="tx1"/>
                </a:solidFill>
                <a:effectLst/>
                <a:latin typeface="+mn-lt"/>
                <a:ea typeface="+mn-ea"/>
                <a:cs typeface="+mn-cs"/>
              </a:rPr>
              <a:t> the setup was delivered to the KNPP and assembled in the room located just under the reactor of power unit #3. Now the spectrometer is under commissioning. Integration of all parts of the setup (passive and active veto systems, data acquisition, moving platform that will change the distance between the detectors and the neutrino source) is in progress. The neutrino data acquisition begins in 2017.</a:t>
            </a:r>
            <a:endParaRPr lang="ru-RU" sz="1200" kern="1200" dirty="0" smtClean="0">
              <a:solidFill>
                <a:schemeClr val="tx1"/>
              </a:solidFill>
              <a:effectLst/>
              <a:latin typeface="+mn-lt"/>
              <a:ea typeface="+mn-ea"/>
              <a:cs typeface="+mn-cs"/>
            </a:endParaRPr>
          </a:p>
          <a:p>
            <a:pPr>
              <a:spcBef>
                <a:spcPct val="0"/>
              </a:spcBef>
            </a:pPr>
            <a:endParaRPr lang="ru-RU" baseline="0" dirty="0" smtClean="0"/>
          </a:p>
        </p:txBody>
      </p:sp>
      <p:sp>
        <p:nvSpPr>
          <p:cNvPr id="64516" name="Номер слайда 3"/>
          <p:cNvSpPr>
            <a:spLocks noGrp="1"/>
          </p:cNvSpPr>
          <p:nvPr>
            <p:ph type="sldNum" sz="quarter" idx="5"/>
          </p:nvPr>
        </p:nvSpPr>
        <p:spPr>
          <a:noFill/>
        </p:spPr>
        <p:txBody>
          <a:bodyPr/>
          <a:lstStyle/>
          <a:p>
            <a:fld id="{7CA00921-D514-4F9E-9870-2FD72180C4FD}" type="slidenum">
              <a:rPr lang="ru-RU" smtClean="0"/>
              <a:pPr/>
              <a:t>27</a:t>
            </a:fld>
            <a:endParaRPr lang="ru-RU" smtClean="0"/>
          </a:p>
        </p:txBody>
      </p:sp>
    </p:spTree>
    <p:extLst>
      <p:ext uri="{BB962C8B-B14F-4D97-AF65-F5344CB8AC3E}">
        <p14:creationId xmlns:p14="http://schemas.microsoft.com/office/powerpoint/2010/main" val="4047802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GERDA Phase II is the first background free experiment aimed at searching for 0νββ. Consequently, our sensitivity will increase linearly, unlike the case in other projects where it is proportional to the square root of exposure. At the end of the data taking the GERDA Phase II sensitivity of 10</a:t>
            </a:r>
            <a:r>
              <a:rPr lang="en-US" sz="1200" kern="1200" baseline="30000" dirty="0" smtClean="0">
                <a:solidFill>
                  <a:schemeClr val="tx1"/>
                </a:solidFill>
                <a:effectLst/>
                <a:latin typeface="+mn-lt"/>
                <a:ea typeface="+mn-ea"/>
                <a:cs typeface="+mn-cs"/>
              </a:rPr>
              <a:t>26</a:t>
            </a:r>
            <a:r>
              <a:rPr lang="en-US" sz="1200" kern="1200" dirty="0" smtClean="0">
                <a:solidFill>
                  <a:schemeClr val="tx1"/>
                </a:solidFill>
                <a:effectLst/>
                <a:latin typeface="+mn-lt"/>
                <a:ea typeface="+mn-ea"/>
                <a:cs typeface="+mn-cs"/>
              </a:rPr>
              <a:t> years will be achieved.</a:t>
            </a:r>
            <a:endParaRPr lang="ru-RU" sz="120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6D268640-CABA-4339-92D2-9394C4D4C24A}" type="slidenum">
              <a:rPr lang="ru-RU" smtClean="0"/>
              <a:pPr/>
              <a:t>28</a:t>
            </a:fld>
            <a:endParaRPr lang="ru-RU"/>
          </a:p>
        </p:txBody>
      </p:sp>
    </p:spTree>
    <p:extLst>
      <p:ext uri="{BB962C8B-B14F-4D97-AF65-F5344CB8AC3E}">
        <p14:creationId xmlns:p14="http://schemas.microsoft.com/office/powerpoint/2010/main" val="2130796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smtClean="0">
                <a:solidFill>
                  <a:schemeClr val="tx1"/>
                </a:solidFill>
                <a:effectLst/>
                <a:latin typeface="+mn-lt"/>
                <a:ea typeface="+mn-ea"/>
                <a:cs typeface="+mn-cs"/>
              </a:rPr>
              <a:t>In June 2016 the </a:t>
            </a:r>
            <a:r>
              <a:rPr lang="en-US" sz="1200" b="1" kern="1200" dirty="0" smtClean="0">
                <a:solidFill>
                  <a:schemeClr val="tx1"/>
                </a:solidFill>
                <a:effectLst/>
                <a:latin typeface="+mn-lt"/>
                <a:ea typeface="+mn-ea"/>
                <a:cs typeface="+mn-cs"/>
              </a:rPr>
              <a:t>GERDA</a:t>
            </a:r>
            <a:r>
              <a:rPr lang="en-US" sz="1200" kern="1200" dirty="0" smtClean="0">
                <a:solidFill>
                  <a:schemeClr val="tx1"/>
                </a:solidFill>
                <a:effectLst/>
                <a:latin typeface="+mn-lt"/>
                <a:ea typeface="+mn-ea"/>
                <a:cs typeface="+mn-cs"/>
              </a:rPr>
              <a:t> Collaboration meeting released the first set of data accumulated during 6 months. The expected background of 0.001 counts/(</a:t>
            </a:r>
            <a:r>
              <a:rPr lang="en-US" sz="1200" kern="1200" dirty="0" err="1" smtClean="0">
                <a:solidFill>
                  <a:schemeClr val="tx1"/>
                </a:solidFill>
                <a:effectLst/>
                <a:latin typeface="+mn-lt"/>
                <a:ea typeface="+mn-ea"/>
                <a:cs typeface="+mn-cs"/>
              </a:rPr>
              <a:t>keV·kg·yr</a:t>
            </a:r>
            <a:r>
              <a:rPr lang="en-US" sz="1200" kern="1200" dirty="0" smtClean="0">
                <a:solidFill>
                  <a:schemeClr val="tx1"/>
                </a:solidFill>
                <a:effectLst/>
                <a:latin typeface="+mn-lt"/>
                <a:ea typeface="+mn-ea"/>
                <a:cs typeface="+mn-cs"/>
              </a:rPr>
              <a:t>) was reached. The first Phase II and previous Phase I data were analyzed together (total exposure 34.4 </a:t>
            </a:r>
            <a:r>
              <a:rPr lang="en-US" sz="1200" kern="1200" dirty="0" err="1" smtClean="0">
                <a:solidFill>
                  <a:schemeClr val="tx1"/>
                </a:solidFill>
                <a:effectLst/>
                <a:latin typeface="+mn-lt"/>
                <a:ea typeface="+mn-ea"/>
                <a:cs typeface="+mn-cs"/>
              </a:rPr>
              <a:t>kg·yr</a:t>
            </a:r>
            <a:r>
              <a:rPr lang="en-US" sz="1200" kern="1200" dirty="0" smtClean="0">
                <a:solidFill>
                  <a:schemeClr val="tx1"/>
                </a:solidFill>
                <a:effectLst/>
                <a:latin typeface="+mn-lt"/>
                <a:ea typeface="+mn-ea"/>
                <a:cs typeface="+mn-cs"/>
              </a:rPr>
              <a:t>). A new half-life limit for </a:t>
            </a:r>
            <a:r>
              <a:rPr lang="en-US" sz="1200" kern="1200" dirty="0" err="1" smtClean="0">
                <a:solidFill>
                  <a:schemeClr val="tx1"/>
                </a:solidFill>
                <a:effectLst/>
                <a:latin typeface="+mn-lt"/>
                <a:ea typeface="+mn-ea"/>
                <a:cs typeface="+mn-cs"/>
              </a:rPr>
              <a:t>neutrinoless</a:t>
            </a:r>
            <a:r>
              <a:rPr lang="en-US" sz="1200" kern="1200" dirty="0" smtClean="0">
                <a:solidFill>
                  <a:schemeClr val="tx1"/>
                </a:solidFill>
                <a:effectLst/>
                <a:latin typeface="+mn-lt"/>
                <a:ea typeface="+mn-ea"/>
                <a:cs typeface="+mn-cs"/>
              </a:rPr>
              <a:t> double beta decay was set to be T</a:t>
            </a:r>
            <a:r>
              <a:rPr lang="en-US" sz="1200" kern="1200" baseline="-25000" dirty="0" smtClean="0">
                <a:solidFill>
                  <a:schemeClr val="tx1"/>
                </a:solidFill>
                <a:effectLst/>
                <a:latin typeface="+mn-lt"/>
                <a:ea typeface="+mn-ea"/>
                <a:cs typeface="+mn-cs"/>
              </a:rPr>
              <a:t>1/2</a:t>
            </a:r>
            <a:r>
              <a:rPr lang="en-US" sz="1200" kern="1200" dirty="0" smtClean="0">
                <a:solidFill>
                  <a:schemeClr val="tx1"/>
                </a:solidFill>
                <a:effectLst/>
                <a:latin typeface="+mn-lt"/>
                <a:ea typeface="+mn-ea"/>
                <a:cs typeface="+mn-cs"/>
              </a:rPr>
              <a:t>(0</a:t>
            </a:r>
            <a:r>
              <a:rPr lang="ru-RU" sz="1200" kern="1200" dirty="0" smtClean="0">
                <a:solidFill>
                  <a:schemeClr val="tx1"/>
                </a:solidFill>
                <a:effectLst/>
                <a:latin typeface="+mn-lt"/>
                <a:ea typeface="+mn-ea"/>
                <a:cs typeface="+mn-cs"/>
              </a:rPr>
              <a:t>ν</a:t>
            </a:r>
            <a:r>
              <a:rPr lang="en-US" sz="1200" kern="1200" dirty="0" smtClean="0">
                <a:solidFill>
                  <a:schemeClr val="tx1"/>
                </a:solidFill>
                <a:effectLst/>
                <a:latin typeface="+mn-lt"/>
                <a:ea typeface="+mn-ea"/>
                <a:cs typeface="+mn-cs"/>
              </a:rPr>
              <a:t>) &gt; 5.3·10</a:t>
            </a:r>
            <a:r>
              <a:rPr lang="en-US" sz="1200" kern="1200" baseline="30000" dirty="0" smtClean="0">
                <a:solidFill>
                  <a:schemeClr val="tx1"/>
                </a:solidFill>
                <a:effectLst/>
                <a:latin typeface="+mn-lt"/>
                <a:ea typeface="+mn-ea"/>
                <a:cs typeface="+mn-cs"/>
              </a:rPr>
              <a:t>25</a:t>
            </a:r>
            <a:r>
              <a:rPr lang="en-US" sz="1200" kern="1200" dirty="0" smtClean="0">
                <a:solidFill>
                  <a:schemeClr val="tx1"/>
                </a:solidFill>
                <a:effectLst/>
                <a:latin typeface="+mn-lt"/>
                <a:ea typeface="+mn-ea"/>
                <a:cs typeface="+mn-cs"/>
              </a:rPr>
              <a:t> years (90% C.L.). The sensitivity was 4.0·10</a:t>
            </a:r>
            <a:r>
              <a:rPr lang="en-US" sz="1200" kern="1200" baseline="30000" dirty="0" smtClean="0">
                <a:solidFill>
                  <a:schemeClr val="tx1"/>
                </a:solidFill>
                <a:effectLst/>
                <a:latin typeface="+mn-lt"/>
                <a:ea typeface="+mn-ea"/>
                <a:cs typeface="+mn-cs"/>
              </a:rPr>
              <a:t>25</a:t>
            </a:r>
            <a:r>
              <a:rPr lang="en-US" sz="1200" kern="1200" dirty="0" smtClean="0">
                <a:solidFill>
                  <a:schemeClr val="tx1"/>
                </a:solidFill>
                <a:effectLst/>
                <a:latin typeface="+mn-lt"/>
                <a:ea typeface="+mn-ea"/>
                <a:cs typeface="+mn-cs"/>
              </a:rPr>
              <a:t> years. Due to the unprecedented background level no background count in the region of interest is expected until we reach the design exposure of 100 </a:t>
            </a:r>
            <a:r>
              <a:rPr lang="en-US" sz="1200" kern="1200" dirty="0" err="1" smtClean="0">
                <a:solidFill>
                  <a:schemeClr val="tx1"/>
                </a:solidFill>
                <a:effectLst/>
                <a:latin typeface="+mn-lt"/>
                <a:ea typeface="+mn-ea"/>
                <a:cs typeface="+mn-cs"/>
              </a:rPr>
              <a:t>kg·yr</a:t>
            </a:r>
            <a:r>
              <a:rPr lang="en-US" sz="1200" kern="1200" dirty="0" smtClean="0">
                <a:solidFill>
                  <a:schemeClr val="tx1"/>
                </a:solidFill>
                <a:effectLst/>
                <a:latin typeface="+mn-lt"/>
                <a:ea typeface="+mn-ea"/>
                <a:cs typeface="+mn-cs"/>
              </a:rPr>
              <a:t> in 2018. </a:t>
            </a:r>
            <a:endParaRPr lang="ru-RU" dirty="0"/>
          </a:p>
        </p:txBody>
      </p:sp>
      <p:sp>
        <p:nvSpPr>
          <p:cNvPr id="4" name="Номер слайда 3"/>
          <p:cNvSpPr>
            <a:spLocks noGrp="1"/>
          </p:cNvSpPr>
          <p:nvPr>
            <p:ph type="sldNum" sz="quarter" idx="10"/>
          </p:nvPr>
        </p:nvSpPr>
        <p:spPr/>
        <p:txBody>
          <a:bodyPr/>
          <a:lstStyle/>
          <a:p>
            <a:fld id="{6D268640-CABA-4339-92D2-9394C4D4C24A}" type="slidenum">
              <a:rPr lang="ru-RU" smtClean="0"/>
              <a:pPr/>
              <a:t>29</a:t>
            </a:fld>
            <a:endParaRPr lang="ru-RU"/>
          </a:p>
        </p:txBody>
      </p:sp>
    </p:spTree>
    <p:extLst>
      <p:ext uri="{BB962C8B-B14F-4D97-AF65-F5344CB8AC3E}">
        <p14:creationId xmlns:p14="http://schemas.microsoft.com/office/powerpoint/2010/main" val="31858763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NEMO-3</a:t>
            </a:r>
            <a:r>
              <a:rPr lang="en-US" sz="1200" kern="1200" dirty="0" smtClean="0">
                <a:solidFill>
                  <a:schemeClr val="tx1"/>
                </a:solidFill>
                <a:effectLst/>
                <a:latin typeface="+mn-lt"/>
                <a:ea typeface="+mn-ea"/>
                <a:cs typeface="+mn-cs"/>
              </a:rPr>
              <a:t> detector, which had been operating in the </a:t>
            </a:r>
            <a:r>
              <a:rPr lang="en-US" sz="1200" kern="1200" dirty="0" err="1" smtClean="0">
                <a:solidFill>
                  <a:schemeClr val="tx1"/>
                </a:solidFill>
                <a:effectLst/>
                <a:latin typeface="+mn-lt"/>
                <a:ea typeface="+mn-ea"/>
                <a:cs typeface="+mn-cs"/>
              </a:rPr>
              <a:t>Modane</a:t>
            </a:r>
            <a:r>
              <a:rPr lang="en-US" sz="1200" kern="1200" dirty="0" smtClean="0">
                <a:solidFill>
                  <a:schemeClr val="tx1"/>
                </a:solidFill>
                <a:effectLst/>
                <a:latin typeface="+mn-lt"/>
                <a:ea typeface="+mn-ea"/>
                <a:cs typeface="+mn-cs"/>
              </a:rPr>
              <a:t> Underground Laboratory from 2003 to 2010, was designed to search for </a:t>
            </a:r>
            <a:r>
              <a:rPr lang="en-US" sz="1200" kern="1200" dirty="0" err="1" smtClean="0">
                <a:solidFill>
                  <a:schemeClr val="tx1"/>
                </a:solidFill>
                <a:effectLst/>
                <a:latin typeface="+mn-lt"/>
                <a:ea typeface="+mn-ea"/>
                <a:cs typeface="+mn-cs"/>
              </a:rPr>
              <a:t>neutrinoless</a:t>
            </a:r>
            <a:r>
              <a:rPr lang="en-US" sz="1200" kern="1200" dirty="0" smtClean="0">
                <a:solidFill>
                  <a:schemeClr val="tx1"/>
                </a:solidFill>
                <a:effectLst/>
                <a:latin typeface="+mn-lt"/>
                <a:ea typeface="+mn-ea"/>
                <a:cs typeface="+mn-cs"/>
              </a:rPr>
              <a:t> double-</a:t>
            </a:r>
            <a:r>
              <a:rPr lang="ru-RU" sz="1200" kern="1200" dirty="0" smtClean="0">
                <a:solidFill>
                  <a:schemeClr val="tx1"/>
                </a:solidFill>
                <a:effectLst/>
                <a:latin typeface="+mn-lt"/>
                <a:ea typeface="+mn-ea"/>
                <a:cs typeface="+mn-cs"/>
              </a:rPr>
              <a:t>β</a:t>
            </a:r>
            <a:r>
              <a:rPr lang="en-US" sz="1200" kern="1200" dirty="0" smtClean="0">
                <a:solidFill>
                  <a:schemeClr val="tx1"/>
                </a:solidFill>
                <a:effectLst/>
                <a:latin typeface="+mn-lt"/>
                <a:ea typeface="+mn-ea"/>
                <a:cs typeface="+mn-cs"/>
              </a:rPr>
              <a:t> (0</a:t>
            </a:r>
            <a:r>
              <a:rPr lang="ru-RU" sz="1200" kern="1200" dirty="0" smtClean="0">
                <a:solidFill>
                  <a:schemeClr val="tx1"/>
                </a:solidFill>
                <a:effectLst/>
                <a:latin typeface="+mn-lt"/>
                <a:ea typeface="+mn-ea"/>
                <a:cs typeface="+mn-cs"/>
              </a:rPr>
              <a:t>νββ</a:t>
            </a:r>
            <a:r>
              <a:rPr lang="en-US" sz="1200" kern="1200" dirty="0" smtClean="0">
                <a:solidFill>
                  <a:schemeClr val="tx1"/>
                </a:solidFill>
                <a:effectLst/>
                <a:latin typeface="+mn-lt"/>
                <a:ea typeface="+mn-ea"/>
                <a:cs typeface="+mn-cs"/>
              </a:rPr>
              <a:t>) decay. Seven isotopes (</a:t>
            </a:r>
            <a:r>
              <a:rPr lang="en-US" sz="1200" kern="1200" baseline="30000" dirty="0" smtClean="0">
                <a:solidFill>
                  <a:schemeClr val="tx1"/>
                </a:solidFill>
                <a:effectLst/>
                <a:latin typeface="+mn-lt"/>
                <a:ea typeface="+mn-ea"/>
                <a:cs typeface="+mn-cs"/>
              </a:rPr>
              <a:t>100</a:t>
            </a:r>
            <a:r>
              <a:rPr lang="en-US" sz="1200" kern="1200" dirty="0" smtClean="0">
                <a:solidFill>
                  <a:schemeClr val="tx1"/>
                </a:solidFill>
                <a:effectLst/>
                <a:latin typeface="+mn-lt"/>
                <a:ea typeface="+mn-ea"/>
                <a:cs typeface="+mn-cs"/>
              </a:rPr>
              <a:t>Mo, </a:t>
            </a:r>
            <a:r>
              <a:rPr lang="en-US" sz="1200" kern="1200" baseline="30000" dirty="0" smtClean="0">
                <a:solidFill>
                  <a:schemeClr val="tx1"/>
                </a:solidFill>
                <a:effectLst/>
                <a:latin typeface="+mn-lt"/>
                <a:ea typeface="+mn-ea"/>
                <a:cs typeface="+mn-cs"/>
              </a:rPr>
              <a:t>82</a:t>
            </a:r>
            <a:r>
              <a:rPr lang="en-US" sz="1200" kern="1200" dirty="0" smtClean="0">
                <a:solidFill>
                  <a:schemeClr val="tx1"/>
                </a:solidFill>
                <a:effectLst/>
                <a:latin typeface="+mn-lt"/>
                <a:ea typeface="+mn-ea"/>
                <a:cs typeface="+mn-cs"/>
              </a:rPr>
              <a:t>Se, </a:t>
            </a:r>
            <a:r>
              <a:rPr lang="en-US" sz="1200" kern="1200" baseline="30000" dirty="0" smtClean="0">
                <a:solidFill>
                  <a:schemeClr val="tx1"/>
                </a:solidFill>
                <a:effectLst/>
                <a:latin typeface="+mn-lt"/>
                <a:ea typeface="+mn-ea"/>
                <a:cs typeface="+mn-cs"/>
              </a:rPr>
              <a:t>130</a:t>
            </a:r>
            <a:r>
              <a:rPr lang="en-US" sz="1200" kern="1200" dirty="0" smtClean="0">
                <a:solidFill>
                  <a:schemeClr val="tx1"/>
                </a:solidFill>
                <a:effectLst/>
                <a:latin typeface="+mn-lt"/>
                <a:ea typeface="+mn-ea"/>
                <a:cs typeface="+mn-cs"/>
              </a:rPr>
              <a:t>Te, </a:t>
            </a:r>
            <a:r>
              <a:rPr lang="en-US" sz="1200" kern="1200" baseline="30000" dirty="0" smtClean="0">
                <a:solidFill>
                  <a:schemeClr val="tx1"/>
                </a:solidFill>
                <a:effectLst/>
                <a:latin typeface="+mn-lt"/>
                <a:ea typeface="+mn-ea"/>
                <a:cs typeface="+mn-cs"/>
              </a:rPr>
              <a:t>116</a:t>
            </a:r>
            <a:r>
              <a:rPr lang="en-US" sz="1200" kern="1200" dirty="0" smtClean="0">
                <a:solidFill>
                  <a:schemeClr val="tx1"/>
                </a:solidFill>
                <a:effectLst/>
                <a:latin typeface="+mn-lt"/>
                <a:ea typeface="+mn-ea"/>
                <a:cs typeface="+mn-cs"/>
              </a:rPr>
              <a:t>Cd, </a:t>
            </a:r>
            <a:r>
              <a:rPr lang="en-US" sz="1200" kern="1200" baseline="30000" dirty="0" smtClean="0">
                <a:solidFill>
                  <a:schemeClr val="tx1"/>
                </a:solidFill>
                <a:effectLst/>
                <a:latin typeface="+mn-lt"/>
                <a:ea typeface="+mn-ea"/>
                <a:cs typeface="+mn-cs"/>
              </a:rPr>
              <a:t>150</a:t>
            </a:r>
            <a:r>
              <a:rPr lang="en-US" sz="1200" kern="1200" dirty="0" smtClean="0">
                <a:solidFill>
                  <a:schemeClr val="tx1"/>
                </a:solidFill>
                <a:effectLst/>
                <a:latin typeface="+mn-lt"/>
                <a:ea typeface="+mn-ea"/>
                <a:cs typeface="+mn-cs"/>
              </a:rPr>
              <a:t>Nd, </a:t>
            </a:r>
            <a:r>
              <a:rPr lang="en-US" sz="1200" kern="1200" baseline="30000" dirty="0" smtClean="0">
                <a:solidFill>
                  <a:schemeClr val="tx1"/>
                </a:solidFill>
                <a:effectLst/>
                <a:latin typeface="+mn-lt"/>
                <a:ea typeface="+mn-ea"/>
                <a:cs typeface="+mn-cs"/>
              </a:rPr>
              <a:t>96</a:t>
            </a:r>
            <a:r>
              <a:rPr lang="en-US" sz="1200" kern="1200" dirty="0" smtClean="0">
                <a:solidFill>
                  <a:schemeClr val="tx1"/>
                </a:solidFill>
                <a:effectLst/>
                <a:latin typeface="+mn-lt"/>
                <a:ea typeface="+mn-ea"/>
                <a:cs typeface="+mn-cs"/>
              </a:rPr>
              <a:t>Zr, </a:t>
            </a:r>
            <a:r>
              <a:rPr lang="en-US" sz="1200" kern="1200" baseline="30000" dirty="0" smtClean="0">
                <a:solidFill>
                  <a:schemeClr val="tx1"/>
                </a:solidFill>
                <a:effectLst/>
                <a:latin typeface="+mn-lt"/>
                <a:ea typeface="+mn-ea"/>
                <a:cs typeface="+mn-cs"/>
              </a:rPr>
              <a:t>48</a:t>
            </a:r>
            <a:r>
              <a:rPr lang="en-US" sz="1200" kern="1200" dirty="0" smtClean="0">
                <a:solidFill>
                  <a:schemeClr val="tx1"/>
                </a:solidFill>
                <a:effectLst/>
                <a:latin typeface="+mn-lt"/>
                <a:ea typeface="+mn-ea"/>
                <a:cs typeface="+mn-cs"/>
              </a:rPr>
              <a:t>Ca) were studied by the simultaneous recording of the energy and track of the event, </a:t>
            </a:r>
            <a:r>
              <a:rPr lang="en-US" sz="1200" kern="1200" baseline="30000" dirty="0" smtClean="0">
                <a:solidFill>
                  <a:schemeClr val="tx1"/>
                </a:solidFill>
                <a:effectLst/>
                <a:latin typeface="+mn-lt"/>
                <a:ea typeface="+mn-ea"/>
                <a:cs typeface="+mn-cs"/>
              </a:rPr>
              <a:t>100</a:t>
            </a:r>
            <a:r>
              <a:rPr lang="en-US" sz="1200" kern="1200" dirty="0" smtClean="0">
                <a:solidFill>
                  <a:schemeClr val="tx1"/>
                </a:solidFill>
                <a:effectLst/>
                <a:latin typeface="+mn-lt"/>
                <a:ea typeface="+mn-ea"/>
                <a:cs typeface="+mn-cs"/>
              </a:rPr>
              <a:t>Mo and </a:t>
            </a:r>
            <a:r>
              <a:rPr lang="en-US" sz="1200" kern="1200" baseline="30000" dirty="0" smtClean="0">
                <a:solidFill>
                  <a:schemeClr val="tx1"/>
                </a:solidFill>
                <a:effectLst/>
                <a:latin typeface="+mn-lt"/>
                <a:ea typeface="+mn-ea"/>
                <a:cs typeface="+mn-cs"/>
              </a:rPr>
              <a:t>82</a:t>
            </a:r>
            <a:r>
              <a:rPr lang="en-US" sz="1200" kern="1200" dirty="0" smtClean="0">
                <a:solidFill>
                  <a:schemeClr val="tx1"/>
                </a:solidFill>
                <a:effectLst/>
                <a:latin typeface="+mn-lt"/>
                <a:ea typeface="+mn-ea"/>
                <a:cs typeface="+mn-cs"/>
              </a:rPr>
              <a:t>Se with standing out since they were the most massive ones. No evidence for </a:t>
            </a:r>
            <a:r>
              <a:rPr lang="en-US" sz="1200" kern="1200" dirty="0" err="1" smtClean="0">
                <a:solidFill>
                  <a:schemeClr val="tx1"/>
                </a:solidFill>
                <a:effectLst/>
                <a:latin typeface="+mn-lt"/>
                <a:ea typeface="+mn-ea"/>
                <a:cs typeface="+mn-cs"/>
              </a:rPr>
              <a:t>neutrinoless</a:t>
            </a:r>
            <a:r>
              <a:rPr lang="en-US" sz="1200" kern="1200" dirty="0" smtClean="0">
                <a:solidFill>
                  <a:schemeClr val="tx1"/>
                </a:solidFill>
                <a:effectLst/>
                <a:latin typeface="+mn-lt"/>
                <a:ea typeface="+mn-ea"/>
                <a:cs typeface="+mn-cs"/>
              </a:rPr>
              <a:t> double beta decay was observed, which led to obtaining limits on the effective neutrino mass that are among the best to date, especially for the </a:t>
            </a:r>
            <a:r>
              <a:rPr lang="en-US" sz="1200" kern="1200" baseline="30000" dirty="0" smtClean="0">
                <a:solidFill>
                  <a:schemeClr val="tx1"/>
                </a:solidFill>
                <a:effectLst/>
                <a:latin typeface="+mn-lt"/>
                <a:ea typeface="+mn-ea"/>
                <a:cs typeface="+mn-cs"/>
              </a:rPr>
              <a:t>100</a:t>
            </a:r>
            <a:r>
              <a:rPr lang="en-US" sz="1200" kern="1200" dirty="0" smtClean="0">
                <a:solidFill>
                  <a:schemeClr val="tx1"/>
                </a:solidFill>
                <a:effectLst/>
                <a:latin typeface="+mn-lt"/>
                <a:ea typeface="+mn-ea"/>
                <a:cs typeface="+mn-cs"/>
              </a:rPr>
              <a:t>Mo and </a:t>
            </a:r>
            <a:r>
              <a:rPr lang="en-US" sz="1200" kern="1200" baseline="30000" dirty="0" smtClean="0">
                <a:solidFill>
                  <a:schemeClr val="tx1"/>
                </a:solidFill>
                <a:effectLst/>
                <a:latin typeface="+mn-lt"/>
                <a:ea typeface="+mn-ea"/>
                <a:cs typeface="+mn-cs"/>
              </a:rPr>
              <a:t>82</a:t>
            </a:r>
            <a:r>
              <a:rPr lang="en-US" sz="1200" kern="1200" dirty="0" smtClean="0">
                <a:solidFill>
                  <a:schemeClr val="tx1"/>
                </a:solidFill>
                <a:effectLst/>
                <a:latin typeface="+mn-lt"/>
                <a:ea typeface="+mn-ea"/>
                <a:cs typeface="+mn-cs"/>
              </a:rPr>
              <a:t>Se isotopes. </a:t>
            </a:r>
            <a:endParaRPr lang="ru-RU" sz="120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6D268640-CABA-4339-92D2-9394C4D4C24A}" type="slidenum">
              <a:rPr lang="ru-RU" smtClean="0"/>
              <a:pPr/>
              <a:t>30</a:t>
            </a:fld>
            <a:endParaRPr lang="ru-RU"/>
          </a:p>
        </p:txBody>
      </p:sp>
    </p:spTree>
    <p:extLst>
      <p:ext uri="{BB962C8B-B14F-4D97-AF65-F5344CB8AC3E}">
        <p14:creationId xmlns:p14="http://schemas.microsoft.com/office/powerpoint/2010/main" val="2110150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1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altLang="ru-RU" dirty="0" smtClean="0">
              <a:cs typeface="Arial" charset="0"/>
            </a:endParaRPr>
          </a:p>
        </p:txBody>
      </p:sp>
    </p:spTree>
    <p:extLst>
      <p:ext uri="{BB962C8B-B14F-4D97-AF65-F5344CB8AC3E}">
        <p14:creationId xmlns:p14="http://schemas.microsoft.com/office/powerpoint/2010/main" val="11595165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evolution of NEMO-3, the </a:t>
            </a:r>
            <a:r>
              <a:rPr lang="en-US" sz="1200" b="1" kern="1200" dirty="0" err="1" smtClean="0">
                <a:solidFill>
                  <a:schemeClr val="tx1"/>
                </a:solidFill>
                <a:effectLst/>
                <a:latin typeface="+mn-lt"/>
                <a:ea typeface="+mn-ea"/>
                <a:cs typeface="+mn-cs"/>
              </a:rPr>
              <a:t>SuperNEMO</a:t>
            </a:r>
            <a:r>
              <a:rPr lang="en-US" sz="1200" kern="1200" dirty="0" smtClean="0">
                <a:solidFill>
                  <a:schemeClr val="tx1"/>
                </a:solidFill>
                <a:effectLst/>
                <a:latin typeface="+mn-lt"/>
                <a:ea typeface="+mn-ea"/>
                <a:cs typeface="+mn-cs"/>
              </a:rPr>
              <a:t> experiment (new generation experiment to search for </a:t>
            </a:r>
            <a:r>
              <a:rPr lang="en-US" sz="1200" kern="1200" dirty="0" err="1" smtClean="0">
                <a:solidFill>
                  <a:schemeClr val="tx1"/>
                </a:solidFill>
                <a:effectLst/>
                <a:latin typeface="+mn-lt"/>
                <a:ea typeface="+mn-ea"/>
                <a:cs typeface="+mn-cs"/>
              </a:rPr>
              <a:t>neutrinoless</a:t>
            </a:r>
            <a:r>
              <a:rPr lang="en-US" sz="1200" kern="1200" dirty="0" smtClean="0">
                <a:solidFill>
                  <a:schemeClr val="tx1"/>
                </a:solidFill>
                <a:effectLst/>
                <a:latin typeface="+mn-lt"/>
                <a:ea typeface="+mn-ea"/>
                <a:cs typeface="+mn-cs"/>
              </a:rPr>
              <a:t> double beta decay) is being performed. As the first phase, its first module called Demonstrator is under construction. It will contain 7 kg of </a:t>
            </a:r>
            <a:r>
              <a:rPr lang="en-US" sz="1200" kern="1200" baseline="30000" dirty="0" smtClean="0">
                <a:solidFill>
                  <a:schemeClr val="tx1"/>
                </a:solidFill>
                <a:effectLst/>
                <a:latin typeface="+mn-lt"/>
                <a:ea typeface="+mn-ea"/>
                <a:cs typeface="+mn-cs"/>
              </a:rPr>
              <a:t>82</a:t>
            </a:r>
            <a:r>
              <a:rPr lang="en-US" sz="1200" kern="1200" dirty="0" smtClean="0">
                <a:solidFill>
                  <a:schemeClr val="tx1"/>
                </a:solidFill>
                <a:effectLst/>
                <a:latin typeface="+mn-lt"/>
                <a:ea typeface="+mn-ea"/>
                <a:cs typeface="+mn-cs"/>
              </a:rPr>
              <a:t>Se and will be able to reach the NEMO-3 sensitivity for the 0νββ decay in only 5 months. If no background events in the 0νββ region are detected after 2.5 years of data taking, which implies an exposure of 17.5 </a:t>
            </a:r>
            <a:r>
              <a:rPr lang="en-US" sz="1200" kern="1200" dirty="0" err="1" smtClean="0">
                <a:solidFill>
                  <a:schemeClr val="tx1"/>
                </a:solidFill>
                <a:effectLst/>
                <a:latin typeface="+mn-lt"/>
                <a:ea typeface="+mn-ea"/>
                <a:cs typeface="+mn-cs"/>
              </a:rPr>
              <a:t>kg·y</a:t>
            </a:r>
            <a:r>
              <a:rPr lang="en-US" sz="1200" kern="1200" dirty="0" smtClean="0">
                <a:solidFill>
                  <a:schemeClr val="tx1"/>
                </a:solidFill>
                <a:effectLst/>
                <a:latin typeface="+mn-lt"/>
                <a:ea typeface="+mn-ea"/>
                <a:cs typeface="+mn-cs"/>
              </a:rPr>
              <a:t>, the half-life sensitivity will be increased to T(0ν) &gt; 6.5·10</a:t>
            </a:r>
            <a:r>
              <a:rPr lang="en-US" sz="1200" kern="1200" baseline="30000" dirty="0" smtClean="0">
                <a:solidFill>
                  <a:schemeClr val="tx1"/>
                </a:solidFill>
                <a:effectLst/>
                <a:latin typeface="+mn-lt"/>
                <a:ea typeface="+mn-ea"/>
                <a:cs typeface="+mn-cs"/>
              </a:rPr>
              <a:t>24</a:t>
            </a:r>
            <a:r>
              <a:rPr lang="en-US" sz="1200" kern="1200" dirty="0" smtClean="0">
                <a:solidFill>
                  <a:schemeClr val="tx1"/>
                </a:solidFill>
                <a:effectLst/>
                <a:latin typeface="+mn-lt"/>
                <a:ea typeface="+mn-ea"/>
                <a:cs typeface="+mn-cs"/>
              </a:rPr>
              <a:t> y (90% C.L.), leading to a mass sensitivity of &lt;mββ&gt; &lt;200-400 </a:t>
            </a:r>
            <a:r>
              <a:rPr lang="en-US" sz="1200" kern="1200" dirty="0" err="1" smtClean="0">
                <a:solidFill>
                  <a:schemeClr val="tx1"/>
                </a:solidFill>
                <a:effectLst/>
                <a:latin typeface="+mn-lt"/>
                <a:ea typeface="+mn-ea"/>
                <a:cs typeface="+mn-cs"/>
              </a:rPr>
              <a:t>meV</a:t>
            </a:r>
            <a:r>
              <a:rPr lang="en-US" sz="1200" kern="1200" dirty="0" smtClean="0">
                <a:solidFill>
                  <a:schemeClr val="tx1"/>
                </a:solidFill>
                <a:effectLst/>
                <a:latin typeface="+mn-lt"/>
                <a:ea typeface="+mn-ea"/>
                <a:cs typeface="+mn-cs"/>
              </a:rPr>
              <a:t>. The </a:t>
            </a:r>
            <a:r>
              <a:rPr lang="en-US" sz="1200" kern="1200" dirty="0" err="1" smtClean="0">
                <a:solidFill>
                  <a:schemeClr val="tx1"/>
                </a:solidFill>
                <a:effectLst/>
                <a:latin typeface="+mn-lt"/>
                <a:ea typeface="+mn-ea"/>
                <a:cs typeface="+mn-cs"/>
              </a:rPr>
              <a:t>SuperNEMO</a:t>
            </a:r>
            <a:r>
              <a:rPr lang="en-US" sz="1200" kern="1200" dirty="0" smtClean="0">
                <a:solidFill>
                  <a:schemeClr val="tx1"/>
                </a:solidFill>
                <a:effectLst/>
                <a:latin typeface="+mn-lt"/>
                <a:ea typeface="+mn-ea"/>
                <a:cs typeface="+mn-cs"/>
              </a:rPr>
              <a:t> Demonstrator module is currently under assembly at the LSM, the last part will be assembled at the beginning of 2017. Data taking will start in the second half of the year to measure the level of background achieved. </a:t>
            </a:r>
            <a:endParaRPr lang="ru-RU" sz="120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6D268640-CABA-4339-92D2-9394C4D4C24A}" type="slidenum">
              <a:rPr lang="ru-RU" smtClean="0"/>
              <a:pPr/>
              <a:t>31</a:t>
            </a:fld>
            <a:endParaRPr lang="ru-RU"/>
          </a:p>
        </p:txBody>
      </p:sp>
    </p:spTree>
    <p:extLst>
      <p:ext uri="{BB962C8B-B14F-4D97-AF65-F5344CB8AC3E}">
        <p14:creationId xmlns:p14="http://schemas.microsoft.com/office/powerpoint/2010/main" val="14721102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cyclotron will accelerate protons up to 200 MeV with maximum beam current of 1 µA. We plan to manufacture two cyclotrons in China: one will operate at the Hefei cyclotron medical center, and the other will replace the </a:t>
            </a:r>
            <a:r>
              <a:rPr lang="en-US" sz="1200" kern="1200" dirty="0" err="1" smtClean="0">
                <a:solidFill>
                  <a:schemeClr val="tx1"/>
                </a:solidFill>
                <a:effectLst/>
                <a:latin typeface="+mn-lt"/>
                <a:ea typeface="+mn-ea"/>
                <a:cs typeface="+mn-cs"/>
              </a:rPr>
              <a:t>Phasotron</a:t>
            </a:r>
            <a:r>
              <a:rPr lang="en-US" sz="1200" kern="1200" dirty="0" smtClean="0">
                <a:solidFill>
                  <a:schemeClr val="tx1"/>
                </a:solidFill>
                <a:effectLst/>
                <a:latin typeface="+mn-lt"/>
                <a:ea typeface="+mn-ea"/>
                <a:cs typeface="+mn-cs"/>
              </a:rPr>
              <a:t> at the DLNP Medico-Technical Center and will be used for further research and development of proton therapy for cancer treatment.</a:t>
            </a:r>
            <a:endParaRPr lang="ru-RU" sz="1200" kern="1200" dirty="0" smtClean="0">
              <a:solidFill>
                <a:schemeClr val="tx1"/>
              </a:solidFill>
              <a:effectLst/>
              <a:latin typeface="+mn-lt"/>
              <a:ea typeface="+mn-ea"/>
              <a:cs typeface="+mn-cs"/>
            </a:endParaRPr>
          </a:p>
          <a:p>
            <a:endParaRPr lang="ru-RU" dirty="0"/>
          </a:p>
        </p:txBody>
      </p:sp>
      <p:sp>
        <p:nvSpPr>
          <p:cNvPr id="4" name="Slide Number Placeholder 3"/>
          <p:cNvSpPr>
            <a:spLocks noGrp="1"/>
          </p:cNvSpPr>
          <p:nvPr>
            <p:ph type="sldNum" sz="quarter" idx="10"/>
          </p:nvPr>
        </p:nvSpPr>
        <p:spPr/>
        <p:txBody>
          <a:bodyPr/>
          <a:lstStyle/>
          <a:p>
            <a:fld id="{4FA85E29-3498-BE4D-ABD8-BCE684AFAFFF}" type="slidenum">
              <a:rPr lang="en-US" smtClean="0"/>
              <a:pPr/>
              <a:t>32</a:t>
            </a:fld>
            <a:endParaRPr lang="en-US"/>
          </a:p>
        </p:txBody>
      </p:sp>
    </p:spTree>
    <p:extLst>
      <p:ext uri="{BB962C8B-B14F-4D97-AF65-F5344CB8AC3E}">
        <p14:creationId xmlns:p14="http://schemas.microsoft.com/office/powerpoint/2010/main" val="970689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ru-RU"/>
              <a:t>After completion of the IBR-2 modernization, the development of the IBR-2 spectrometers’ complex became the first priority.  Four new spectrometers were installed and two of them were included in the user program.  A number of other spectrometers were upgraded.  The number of instruments in open access system increased by 2, number of applications for experiments increased by 64% since 2011 up today.</a:t>
            </a:r>
            <a:endParaRPr lang="ru-RU" altLang="ru-RU"/>
          </a:p>
          <a:p>
            <a:pPr eaLnBrk="1" hangingPunct="1"/>
            <a:endParaRPr lang="en-US" altLang="ru-RU"/>
          </a:p>
          <a:p>
            <a:pPr eaLnBrk="1" hangingPunct="1"/>
            <a:r>
              <a:rPr lang="ru-RU" altLang="ru-RU"/>
              <a:t>После</a:t>
            </a:r>
            <a:r>
              <a:rPr lang="en-US" altLang="ru-RU"/>
              <a:t> </a:t>
            </a:r>
            <a:r>
              <a:rPr lang="ru-RU" altLang="ru-RU"/>
              <a:t>завершения</a:t>
            </a:r>
            <a:r>
              <a:rPr lang="en-US" altLang="ru-RU"/>
              <a:t> </a:t>
            </a:r>
            <a:r>
              <a:rPr lang="ru-RU" altLang="ru-RU"/>
              <a:t>модернизации</a:t>
            </a:r>
            <a:r>
              <a:rPr lang="en-US" altLang="ru-RU"/>
              <a:t> </a:t>
            </a:r>
            <a:r>
              <a:rPr lang="ru-RU" altLang="ru-RU"/>
              <a:t>реактора</a:t>
            </a:r>
            <a:r>
              <a:rPr lang="en-US" altLang="ru-RU"/>
              <a:t> </a:t>
            </a:r>
            <a:r>
              <a:rPr lang="ru-RU" altLang="ru-RU"/>
              <a:t>ИБР</a:t>
            </a:r>
            <a:r>
              <a:rPr lang="en-US" altLang="ru-RU"/>
              <a:t>-2 </a:t>
            </a:r>
            <a:r>
              <a:rPr lang="ru-RU" altLang="ru-RU"/>
              <a:t>первым</a:t>
            </a:r>
            <a:r>
              <a:rPr lang="en-US" altLang="ru-RU"/>
              <a:t> </a:t>
            </a:r>
            <a:r>
              <a:rPr lang="ru-RU" altLang="ru-RU"/>
              <a:t>приоритетом</a:t>
            </a:r>
            <a:r>
              <a:rPr lang="en-US" altLang="ru-RU"/>
              <a:t> </a:t>
            </a:r>
            <a:r>
              <a:rPr lang="ru-RU" altLang="ru-RU"/>
              <a:t>стало</a:t>
            </a:r>
            <a:r>
              <a:rPr lang="en-US" altLang="ru-RU"/>
              <a:t> </a:t>
            </a:r>
            <a:r>
              <a:rPr lang="ru-RU" altLang="ru-RU"/>
              <a:t>развитие</a:t>
            </a:r>
            <a:r>
              <a:rPr lang="en-US" altLang="ru-RU"/>
              <a:t> </a:t>
            </a:r>
            <a:r>
              <a:rPr lang="ru-RU" altLang="ru-RU"/>
              <a:t>комплекса</a:t>
            </a:r>
            <a:r>
              <a:rPr lang="en-US" altLang="ru-RU"/>
              <a:t> </a:t>
            </a:r>
            <a:r>
              <a:rPr lang="ru-RU" altLang="ru-RU"/>
              <a:t>спектрометров</a:t>
            </a:r>
            <a:r>
              <a:rPr lang="en-US" altLang="ru-RU"/>
              <a:t> </a:t>
            </a:r>
            <a:r>
              <a:rPr lang="ru-RU" altLang="ru-RU"/>
              <a:t>ИБР</a:t>
            </a:r>
            <a:r>
              <a:rPr lang="en-US" altLang="ru-RU"/>
              <a:t>-2. </a:t>
            </a:r>
            <a:r>
              <a:rPr lang="ru-RU" altLang="ru-RU"/>
              <a:t>В</a:t>
            </a:r>
            <a:r>
              <a:rPr lang="en-US" altLang="ru-RU"/>
              <a:t> </a:t>
            </a:r>
            <a:r>
              <a:rPr lang="ru-RU" altLang="ru-RU"/>
              <a:t>частности</a:t>
            </a:r>
            <a:r>
              <a:rPr lang="en-US" altLang="ru-RU"/>
              <a:t>, </a:t>
            </a:r>
            <a:r>
              <a:rPr lang="ru-RU" altLang="ru-RU"/>
              <a:t>начали свою работу четыре новых спектрометра, два из которых были включены в программу пользователей. Также модернизирован ряд других спектрометров. На сегодняшний день количество спектрометров доступных для пользователей увеличилось на 2, а число заявок на эксперименты увеличилось на 64% по сравнению с 2011 г..</a:t>
            </a:r>
          </a:p>
        </p:txBody>
      </p:sp>
      <p:sp>
        <p:nvSpPr>
          <p:cNvPr id="1126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D707FC1-8753-4F3D-AEEB-3C4719DF8D86}" type="slidenum">
              <a:rPr lang="ru-RU" altLang="ru-RU"/>
              <a:pPr/>
              <a:t>37</a:t>
            </a:fld>
            <a:endParaRPr lang="ru-RU" altLang="ru-RU"/>
          </a:p>
        </p:txBody>
      </p:sp>
    </p:spTree>
    <p:extLst>
      <p:ext uri="{BB962C8B-B14F-4D97-AF65-F5344CB8AC3E}">
        <p14:creationId xmlns:p14="http://schemas.microsoft.com/office/powerpoint/2010/main" val="20818665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ru-RU" dirty="0"/>
              <a:t>Here is an example of scientific research performed with the new DN-6 spectrometer.</a:t>
            </a:r>
          </a:p>
          <a:p>
            <a:pPr eaLnBrk="1" hangingPunct="1">
              <a:spcBef>
                <a:spcPct val="0"/>
              </a:spcBef>
            </a:pPr>
            <a:endParaRPr lang="en-US" altLang="ru-RU" dirty="0"/>
          </a:p>
          <a:p>
            <a:pPr eaLnBrk="1" hangingPunct="1">
              <a:spcBef>
                <a:spcPct val="0"/>
              </a:spcBef>
            </a:pPr>
            <a:r>
              <a:rPr lang="en-US" altLang="ru-RU" dirty="0"/>
              <a:t> Iron oxides play an important role in the formation of magnetic and other physical properties of the Earth. </a:t>
            </a:r>
          </a:p>
          <a:p>
            <a:pPr eaLnBrk="1" hangingPunct="1">
              <a:spcBef>
                <a:spcPct val="0"/>
              </a:spcBef>
            </a:pPr>
            <a:r>
              <a:rPr lang="en-US" altLang="ru-RU" dirty="0"/>
              <a:t>Recently, a new iron oxide, Fe</a:t>
            </a:r>
            <a:r>
              <a:rPr lang="en-US" altLang="ru-RU" baseline="-25000" dirty="0"/>
              <a:t>4</a:t>
            </a:r>
            <a:r>
              <a:rPr lang="en-US" altLang="ru-RU" dirty="0"/>
              <a:t>O</a:t>
            </a:r>
            <a:r>
              <a:rPr lang="en-US" altLang="ru-RU" baseline="-25000" dirty="0"/>
              <a:t>5</a:t>
            </a:r>
            <a:r>
              <a:rPr lang="en-US" altLang="ru-RU" dirty="0"/>
              <a:t>, which can presumably exist in the layers of the Earth's upper mantle, has been synthesized under the combined effect of high pressures and temperatures.</a:t>
            </a:r>
          </a:p>
          <a:p>
            <a:pPr eaLnBrk="1" hangingPunct="1">
              <a:spcBef>
                <a:spcPct val="0"/>
              </a:spcBef>
            </a:pPr>
            <a:r>
              <a:rPr lang="en-US" altLang="ru-RU" dirty="0"/>
              <a:t>A comprehensive study of its physical properties, as well as atomic and magnetic structure using neutron diffraction techniques at the IBR-2 reactor, has revealed a new type of the charge-ordering state with the formation of dimeric and trimeric electronic states in this compound. The phase transition into this state is accompanied by a sharp increase in the electrical resistance and a subsequent change in the symmetry of the magnetic order, namely from a collinear antiferromagnetic (AFM) order to a canting AFM order with a ferromagnetic (FM) component, as well as by a change in the nature of the modulation of the atomic structure</a:t>
            </a:r>
          </a:p>
          <a:p>
            <a:pPr eaLnBrk="1" hangingPunct="1">
              <a:spcBef>
                <a:spcPct val="0"/>
              </a:spcBef>
            </a:pPr>
            <a:endParaRPr lang="en-US" altLang="ru-RU" dirty="0"/>
          </a:p>
          <a:p>
            <a:pPr eaLnBrk="1" hangingPunct="1">
              <a:spcBef>
                <a:spcPct val="0"/>
              </a:spcBef>
            </a:pPr>
            <a:r>
              <a:rPr lang="ru-RU" altLang="ru-RU" dirty="0"/>
              <a:t>Оксиды железа играют важную роль в формировании магнитных и других физических свойств Земли, и находят широкий спектр технологических применений. Недавно в условиях комбинированного воздействия высоких давлений и температур был синтезирован новый оксид железа – </a:t>
            </a:r>
            <a:r>
              <a:rPr lang="en-US" altLang="ru-RU" dirty="0"/>
              <a:t>Fe</a:t>
            </a:r>
            <a:r>
              <a:rPr lang="ru-RU" altLang="ru-RU" baseline="-25000" dirty="0"/>
              <a:t>4</a:t>
            </a:r>
            <a:r>
              <a:rPr lang="en-US" altLang="ru-RU" dirty="0"/>
              <a:t>O</a:t>
            </a:r>
            <a:r>
              <a:rPr lang="ru-RU" altLang="ru-RU" baseline="-25000" dirty="0"/>
              <a:t>5</a:t>
            </a:r>
            <a:r>
              <a:rPr lang="ru-RU" altLang="ru-RU" dirty="0"/>
              <a:t>, который предположительно может существовать в слоях верхней мантии Земли. В результате комплексного исследования физических свойств, а также атомной и магнитной структуры с применением методов нейтронной дифракции на реакторе ИБР-2, в этом соединении был обнаружен новый тип зарядово-упорядоченного состояния с формированием </a:t>
            </a:r>
            <a:r>
              <a:rPr lang="ru-RU" altLang="ru-RU" dirty="0" err="1"/>
              <a:t>димерных</a:t>
            </a:r>
            <a:r>
              <a:rPr lang="ru-RU" altLang="ru-RU" dirty="0"/>
              <a:t> и </a:t>
            </a:r>
            <a:r>
              <a:rPr lang="ru-RU" altLang="ru-RU" dirty="0" err="1"/>
              <a:t>тримерных</a:t>
            </a:r>
            <a:r>
              <a:rPr lang="ru-RU" altLang="ru-RU" dirty="0"/>
              <a:t> электронных состояний. Фазовый переход в это состояние сопровождается резким скачком электрического сопротивления и последующим изменением симметрии магнитного упорядочения с коллинеарного антиферромагнитного (АФМ) на скошенное АФМ с </a:t>
            </a:r>
            <a:r>
              <a:rPr lang="ru-RU" altLang="ru-RU" dirty="0" err="1"/>
              <a:t>ферромагнитной</a:t>
            </a:r>
            <a:r>
              <a:rPr lang="ru-RU" altLang="ru-RU" dirty="0"/>
              <a:t> (ФМ) компонентой, а также изменением характера модуляции атомной структуры.</a:t>
            </a:r>
            <a:endParaRPr lang="en-US" altLang="ru-RU" dirty="0"/>
          </a:p>
          <a:p>
            <a:pPr eaLnBrk="1" hangingPunct="1">
              <a:spcBef>
                <a:spcPct val="0"/>
              </a:spcBef>
            </a:pPr>
            <a:endParaRPr lang="en-US" altLang="ru-RU" dirty="0"/>
          </a:p>
          <a:p>
            <a:pPr eaLnBrk="1" hangingPunct="1">
              <a:spcBef>
                <a:spcPct val="0"/>
              </a:spcBef>
            </a:pPr>
            <a:endParaRPr lang="ru-RU" altLang="ru-RU" dirty="0"/>
          </a:p>
        </p:txBody>
      </p:sp>
      <p:sp>
        <p:nvSpPr>
          <p:cNvPr id="1229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065500E-BFC8-4325-933C-5A9A8CE40053}" type="slidenum">
              <a:rPr lang="ru-RU" altLang="ru-RU"/>
              <a:pPr/>
              <a:t>38</a:t>
            </a:fld>
            <a:endParaRPr lang="ru-RU" altLang="ru-RU"/>
          </a:p>
        </p:txBody>
      </p:sp>
    </p:spTree>
    <p:extLst>
      <p:ext uri="{BB962C8B-B14F-4D97-AF65-F5344CB8AC3E}">
        <p14:creationId xmlns:p14="http://schemas.microsoft.com/office/powerpoint/2010/main" val="6592231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ru-RU"/>
              <a:t>Investigation of small-sized biological crystals is essential for understanding various biological processes. Imaging of small crystals is a very difficult task but highly demanded nowadays. </a:t>
            </a:r>
          </a:p>
          <a:p>
            <a:pPr eaLnBrk="1" hangingPunct="1"/>
            <a:r>
              <a:rPr lang="en-US" altLang="ru-RU"/>
              <a:t>Development of highly-contrast and polarization-sensitive CARS microscopy (P-CARS) has made possible the visualization of membrane proteins with high spatial resolution. Here you can see the results o</a:t>
            </a:r>
            <a:r>
              <a:rPr lang="ru-RU" altLang="ru-RU"/>
              <a:t>а</a:t>
            </a:r>
            <a:r>
              <a:rPr lang="en-US" altLang="ru-RU"/>
              <a:t> the visualization (down to sub-micron resolution) of bacteriorhodopsin crystals of small dimensions.</a:t>
            </a:r>
            <a:endParaRPr lang="ru-RU" altLang="ru-RU"/>
          </a:p>
          <a:p>
            <a:pPr eaLnBrk="1" hangingPunct="1"/>
            <a:endParaRPr lang="en-US" altLang="ru-RU"/>
          </a:p>
          <a:p>
            <a:pPr eaLnBrk="1" hangingPunct="1"/>
            <a:r>
              <a:rPr lang="ru-RU" altLang="ru-RU"/>
              <a:t>Исследование мелких биологических кристаллов имеет важное значение для понимания различных биологических процессов. Визуализация мелких кристаллов является крайне актуальной, но очень трудной задачей. </a:t>
            </a:r>
          </a:p>
          <a:p>
            <a:pPr eaLnBrk="1" hangingPunct="1"/>
            <a:r>
              <a:rPr lang="ru-RU" altLang="ru-RU"/>
              <a:t>Разработка высококонтрастной и чувствительной к поляризации КАРС микроскопии (С-CARS) сделала возможным визуализацию мембранных белков с высоким пространственным разрешением. Здесь вы можете увидеть результаты визуализации (вплоть до субмикронного разрешения) кристаллов бактериородопсина малых размеров.</a:t>
            </a:r>
          </a:p>
        </p:txBody>
      </p:sp>
      <p:sp>
        <p:nvSpPr>
          <p:cNvPr id="1331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3581E7E-B0F8-490E-964B-BA177CC128CF}" type="slidenum">
              <a:rPr lang="ru-RU" altLang="ru-RU"/>
              <a:pPr/>
              <a:t>40</a:t>
            </a:fld>
            <a:endParaRPr lang="ru-RU" altLang="ru-RU"/>
          </a:p>
        </p:txBody>
      </p:sp>
    </p:spTree>
    <p:extLst>
      <p:ext uri="{BB962C8B-B14F-4D97-AF65-F5344CB8AC3E}">
        <p14:creationId xmlns:p14="http://schemas.microsoft.com/office/powerpoint/2010/main" val="13176809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Работы по исследованию и применению нестационарной дифракции ультрахолодных нейтронов (УХН) на движущейся решетке продолжается более 20 лет. Применение этого явления в эксперименте по проверке слабого принципа эквивалентности для нейтрона потребовало более тщательного теоретического и экспериментального его исследования. Авторами была развита многоволновая динамическая теория дифракции ультрахолодных нейтронов на движущейся фазовой решетке [1]. Спектры УХН, возникающие при дифракции на движущейся решетке, были измерены с помощью времяпролетного Фурье-спектрометра [2], созданного в ЛНФ. Эксперимент был поставлен на источнике УХН в институте Лауэ-Ланжевена (Гренобль, </a:t>
            </a:r>
            <a:r>
              <a:rPr lang="ru-RU" dirty="0" err="1"/>
              <a:t>Франния</a:t>
            </a:r>
            <a:r>
              <a:rPr lang="ru-RU" dirty="0"/>
              <a:t>). Удалось наблюдать одновременно дифракционные линии пять порядков [3-5]. Полученные данные хорошо согласуются с теоретическими предсказаниями. Помимо самостоятельного научного значения работа открывает новые возможности для эксперимента по проверке слабого принципа эквивалентности для нейтрона.</a:t>
            </a:r>
            <a:endParaRPr lang="en-US" dirty="0"/>
          </a:p>
        </p:txBody>
      </p:sp>
      <p:sp>
        <p:nvSpPr>
          <p:cNvPr id="4" name="Номер слайда 3"/>
          <p:cNvSpPr>
            <a:spLocks noGrp="1"/>
          </p:cNvSpPr>
          <p:nvPr>
            <p:ph type="sldNum" sz="quarter" idx="10"/>
          </p:nvPr>
        </p:nvSpPr>
        <p:spPr/>
        <p:txBody>
          <a:bodyPr/>
          <a:lstStyle/>
          <a:p>
            <a:fld id="{6E524746-4476-4117-AF64-91545BE7BB09}" type="slidenum">
              <a:rPr lang="en-US" smtClean="0"/>
              <a:t>41</a:t>
            </a:fld>
            <a:endParaRPr lang="en-US"/>
          </a:p>
        </p:txBody>
      </p:sp>
    </p:spTree>
    <p:extLst>
      <p:ext uri="{BB962C8B-B14F-4D97-AF65-F5344CB8AC3E}">
        <p14:creationId xmlns:p14="http://schemas.microsoft.com/office/powerpoint/2010/main" val="40647569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At the end of 2015 the second accelerating section was installed at the LUE-200 accelerator instead of the drift gap. In 2016, the connection of technical systems for the second accelerating section was made and a complex check of all systems of the accelerator was done. The existing accelerator configuration: 1st section is powered by an E3730A Toshiba klystron, 2nd section – by a 2129 Thomson klystron. The power supply of klystrons is provided by Dawonsys modulators. The estimation shows an increase of the neutron yield by 3 times as compared to 2009. </a:t>
            </a:r>
            <a:endParaRPr lang="ru-RU" altLang="en-US"/>
          </a:p>
          <a:p>
            <a:pPr eaLnBrk="1" hangingPunct="1"/>
            <a:endParaRPr lang="en-US" altLang="en-US"/>
          </a:p>
          <a:p>
            <a:pPr eaLnBrk="1" hangingPunct="1"/>
            <a:r>
              <a:rPr lang="ru-RU" altLang="en-US"/>
              <a:t>В конце 2015 г. на ускорителе установлена вторая ускоряющая секция вместо дрейфового промежутка. В 2016 были проведены все работы  по подключению инженерно-технических систем второй ускоряющей секции и тренировки систем. Существующая конфигурация ускорителя: 1-я секция с клистроном </a:t>
            </a:r>
            <a:r>
              <a:rPr lang="en-US" altLang="en-US"/>
              <a:t>E</a:t>
            </a:r>
            <a:r>
              <a:rPr lang="ru-RU" altLang="en-US"/>
              <a:t>3730</a:t>
            </a:r>
            <a:r>
              <a:rPr lang="en-US" altLang="en-US"/>
              <a:t>A Toshiba</a:t>
            </a:r>
            <a:r>
              <a:rPr lang="ru-RU" altLang="en-US"/>
              <a:t>, 2-секция с клистроном 2129 </a:t>
            </a:r>
            <a:r>
              <a:rPr lang="en-US" altLang="en-US"/>
              <a:t>Thomson</a:t>
            </a:r>
            <a:r>
              <a:rPr lang="ru-RU" altLang="en-US"/>
              <a:t>. Питание клистронов осуществляется от модуляторов  </a:t>
            </a:r>
            <a:r>
              <a:rPr lang="en-US" altLang="en-US"/>
              <a:t>Dawonsys</a:t>
            </a:r>
            <a:r>
              <a:rPr lang="ru-RU" altLang="en-US"/>
              <a:t>. Согласно оценкам выход нейтронов увеличился в 3 раза по сравнению с 2009 г. </a:t>
            </a:r>
          </a:p>
        </p:txBody>
      </p:sp>
      <p:sp>
        <p:nvSpPr>
          <p:cNvPr id="1434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F333B6DF-8608-4E69-8DB4-159513FC0592}" type="slidenum">
              <a:rPr kumimoji="0" lang="ru-RU" altLang="en-US" sz="1800" b="0" i="0" u="none" strike="noStrike" kern="0" cap="none" spc="0" normalizeH="0" baseline="0" noProof="0" smtClean="0">
                <a:ln>
                  <a:noFill/>
                </a:ln>
                <a:solidFill>
                  <a:schemeClr val="tx1"/>
                </a:solidFill>
                <a:effectLst/>
                <a:uLnTx/>
                <a:uFillTx/>
                <a:latin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42</a:t>
            </a:fld>
            <a:endParaRPr kumimoji="0" lang="ru-RU" altLang="en-US" sz="1800" b="0" i="0" u="none" strike="noStrike" kern="0" cap="none" spc="0" normalizeH="0" baseline="0" noProof="0">
              <a:ln>
                <a:noFill/>
              </a:ln>
              <a:solidFill>
                <a:schemeClr val="tx1"/>
              </a:solidFill>
              <a:effectLst/>
              <a:uLnTx/>
              <a:uFillTx/>
              <a:latin typeface="Arial" panose="020B0604020202020204" pitchFamily="34" charset="0"/>
            </a:endParaRPr>
          </a:p>
        </p:txBody>
      </p:sp>
    </p:spTree>
    <p:extLst>
      <p:ext uri="{BB962C8B-B14F-4D97-AF65-F5344CB8AC3E}">
        <p14:creationId xmlns:p14="http://schemas.microsoft.com/office/powerpoint/2010/main" val="13829194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Таблица</a:t>
            </a:r>
            <a:r>
              <a:rPr lang="ru-RU" baseline="0" dirty="0"/>
              <a:t> из доклада </a:t>
            </a:r>
            <a:r>
              <a:rPr lang="ru-RU" baseline="0" dirty="0" err="1"/>
              <a:t>В.Аксенова</a:t>
            </a:r>
            <a:r>
              <a:rPr lang="ru-RU" baseline="0" dirty="0"/>
              <a:t> на ПКК по конденсированным средам в январе 2017. В первой колонке под названием источника стоимость в </a:t>
            </a:r>
            <a:r>
              <a:rPr lang="ru-RU" baseline="0" dirty="0" err="1"/>
              <a:t>мегаевро</a:t>
            </a:r>
            <a:r>
              <a:rPr lang="ru-RU" baseline="0" dirty="0"/>
              <a:t>.</a:t>
            </a:r>
            <a:endParaRPr lang="en-US" dirty="0"/>
          </a:p>
        </p:txBody>
      </p:sp>
      <p:sp>
        <p:nvSpPr>
          <p:cNvPr id="4" name="Номер слайда 3"/>
          <p:cNvSpPr>
            <a:spLocks noGrp="1"/>
          </p:cNvSpPr>
          <p:nvPr>
            <p:ph type="sldNum" sz="quarter" idx="10"/>
          </p:nvPr>
        </p:nvSpPr>
        <p:spPr/>
        <p:txBody>
          <a:bodyPr/>
          <a:lstStyle/>
          <a:p>
            <a:fld id="{6E524746-4476-4117-AF64-91545BE7BB09}" type="slidenum">
              <a:rPr lang="en-US" smtClean="0"/>
              <a:t>45</a:t>
            </a:fld>
            <a:endParaRPr lang="en-US"/>
          </a:p>
        </p:txBody>
      </p:sp>
    </p:spTree>
    <p:extLst>
      <p:ext uri="{BB962C8B-B14F-4D97-AF65-F5344CB8AC3E}">
        <p14:creationId xmlns:p14="http://schemas.microsoft.com/office/powerpoint/2010/main" val="22488993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10000"/>
          </a:bodyPr>
          <a:lstStyle/>
          <a:p>
            <a:r>
              <a:rPr lang="en-US" sz="1200" kern="1200" dirty="0" smtClean="0">
                <a:solidFill>
                  <a:schemeClr val="tx1"/>
                </a:solidFill>
                <a:latin typeface="+mn-lt"/>
                <a:ea typeface="+mn-ea"/>
                <a:cs typeface="+mn-cs"/>
              </a:rPr>
              <a:t>With the use of modern molecular techniques, regularities were studied in the formation of DNA damage in mammalian and human cells after exposure to ionizing radiations with different linear energy transfer (LET). It was shown that accelerated heavy ions induce severe damage: clustered double-strand breaks (DSBs), which consist of a complex of single lesions localized in the dense ionization region along the particle tracks.</a:t>
            </a:r>
            <a:endParaRPr lang="ru-RU"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Differences were studied in the structure and kinetics of clustered damage repair. It was shown that the damage induced by accelerated heavy ions is repaired much slower than the damage induced by γ-rays, or remains unrepaired. There is a high probability that the cell can then die or transform into a cancer one.</a:t>
            </a:r>
            <a:endParaRPr lang="ru-RU"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a:t>
            </a:r>
          </a:p>
          <a:p>
            <a:r>
              <a:rPr lang="ru-RU" sz="1200" kern="1200" dirty="0" smtClean="0">
                <a:solidFill>
                  <a:schemeClr val="tx1"/>
                </a:solidFill>
                <a:latin typeface="+mn-lt"/>
                <a:ea typeface="+mn-ea"/>
                <a:cs typeface="+mn-cs"/>
              </a:rPr>
              <a:t>С использованием современных молекулярных методов изучены закономерности формирования повреждений ДНК в клетках млекопитающих и человека при действии ионизирующих излучений с разной линейной передачей энергии. Показано, что при действии ускоренных тяжелых ионов формируются тяжелые кластерные </a:t>
            </a:r>
            <a:r>
              <a:rPr lang="ru-RU" sz="1200" kern="1200" dirty="0" err="1" smtClean="0">
                <a:solidFill>
                  <a:schemeClr val="tx1"/>
                </a:solidFill>
                <a:latin typeface="+mn-lt"/>
                <a:ea typeface="+mn-ea"/>
                <a:cs typeface="+mn-cs"/>
              </a:rPr>
              <a:t>двунитевые</a:t>
            </a:r>
            <a:r>
              <a:rPr lang="ru-RU" sz="1200" kern="1200" dirty="0" smtClean="0">
                <a:solidFill>
                  <a:schemeClr val="tx1"/>
                </a:solidFill>
                <a:latin typeface="+mn-lt"/>
                <a:ea typeface="+mn-ea"/>
                <a:cs typeface="+mn-cs"/>
              </a:rPr>
              <a:t>  повреждения, состоящие из комплекса индивидуальных повреждений, локализованных в  области плотной ионизации вдоль трека частиц. </a:t>
            </a:r>
          </a:p>
          <a:p>
            <a:r>
              <a:rPr lang="ru-RU" sz="1200" kern="1200" dirty="0" smtClean="0">
                <a:solidFill>
                  <a:schemeClr val="tx1"/>
                </a:solidFill>
                <a:latin typeface="+mn-lt"/>
                <a:ea typeface="+mn-ea"/>
                <a:cs typeface="+mn-cs"/>
              </a:rPr>
              <a:t>Изучены различия в структуре и кинетике репарации кластерных повреждений. Показано, что в отличие от </a:t>
            </a:r>
            <a:r>
              <a:rPr lang="ru-RU" sz="1200" kern="1200" dirty="0" smtClean="0">
                <a:solidFill>
                  <a:schemeClr val="tx1"/>
                </a:solidFill>
                <a:latin typeface="+mn-lt"/>
                <a:ea typeface="+mn-ea"/>
                <a:cs typeface="+mn-cs"/>
                <a:sym typeface="Symbol"/>
              </a:rPr>
              <a:t></a:t>
            </a:r>
            <a:r>
              <a:rPr lang="ru-RU" sz="1200" kern="1200" dirty="0" smtClean="0">
                <a:solidFill>
                  <a:schemeClr val="tx1"/>
                </a:solidFill>
                <a:latin typeface="+mn-lt"/>
                <a:ea typeface="+mn-ea"/>
                <a:cs typeface="+mn-cs"/>
              </a:rPr>
              <a:t>-квантов, ускоренные тяжёлые ионы индуцируют повреждения, которые репарируются существенно медленнее или вообще остаются </a:t>
            </a:r>
            <a:r>
              <a:rPr lang="ru-RU" sz="1200" kern="1200" dirty="0" err="1" smtClean="0">
                <a:solidFill>
                  <a:schemeClr val="tx1"/>
                </a:solidFill>
                <a:latin typeface="+mn-lt"/>
                <a:ea typeface="+mn-ea"/>
                <a:cs typeface="+mn-cs"/>
              </a:rPr>
              <a:t>неотрепарированными</a:t>
            </a:r>
            <a:r>
              <a:rPr lang="ru-RU" sz="1200" kern="1200" dirty="0" smtClean="0">
                <a:solidFill>
                  <a:schemeClr val="tx1"/>
                </a:solidFill>
                <a:latin typeface="+mn-lt"/>
                <a:ea typeface="+mn-ea"/>
                <a:cs typeface="+mn-cs"/>
              </a:rPr>
              <a:t>.  Это с большой вероятностью может привести клетку к гибели или вызвать её трансформацию в раковую.</a:t>
            </a:r>
            <a:endParaRPr lang="ru-RU" sz="1200" kern="1200" dirty="0">
              <a:solidFill>
                <a:schemeClr val="tx1"/>
              </a:solidFill>
              <a:latin typeface="+mn-lt"/>
              <a:ea typeface="+mn-ea"/>
              <a:cs typeface="+mn-cs"/>
            </a:endParaRPr>
          </a:p>
        </p:txBody>
      </p:sp>
    </p:spTree>
    <p:extLst>
      <p:ext uri="{BB962C8B-B14F-4D97-AF65-F5344CB8AC3E}">
        <p14:creationId xmlns:p14="http://schemas.microsoft.com/office/powerpoint/2010/main" val="13150733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baseline="0" dirty="0" smtClean="0"/>
              <a:t>A series of </a:t>
            </a:r>
            <a:r>
              <a:rPr lang="en-GB" baseline="0" dirty="0" smtClean="0"/>
              <a:t>works was performed to study </a:t>
            </a:r>
            <a:r>
              <a:rPr lang="en-US" baseline="0" dirty="0" smtClean="0"/>
              <a:t>ionizing radiation </a:t>
            </a:r>
            <a:r>
              <a:rPr lang="en-GB" baseline="0" dirty="0" smtClean="0"/>
              <a:t>action on the central nervous system’s functions. </a:t>
            </a:r>
            <a:r>
              <a:rPr lang="en-US" baseline="0" dirty="0" smtClean="0"/>
              <a:t>The effect of 500 MeV/u carbon ions and gamma-rays on the metabolism of the key brain neurotransmitters (noradrenaline, dopamine, and serotonin) was studied in rats. The most sensitive brain regions were identified where metabolism changed at early and late times after irradiation.  Neurotransmitter concentration dynamics was studied in detail.</a:t>
            </a:r>
            <a:endParaRPr lang="ru-RU" baseline="0" dirty="0" smtClean="0"/>
          </a:p>
          <a:p>
            <a:r>
              <a:rPr lang="en-US" baseline="0" dirty="0" smtClean="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ru-RU" baseline="0" dirty="0" smtClean="0"/>
              <a:t>Выполнен цикл работ по</a:t>
            </a:r>
            <a:r>
              <a:rPr lang="ru-RU" dirty="0" smtClean="0"/>
              <a:t> изучению воздействия</a:t>
            </a:r>
            <a:r>
              <a:rPr lang="ru-RU" baseline="0" dirty="0" smtClean="0"/>
              <a:t> ионизирующих излучений на функции центральной нервной системы. Исследовано влияние ускоренных ионов углерода с энергией 500 МэВ/нуклон и гамма-квантов на метаболизм ключевых </a:t>
            </a:r>
            <a:r>
              <a:rPr lang="ru-RU" baseline="0" dirty="0" err="1" smtClean="0"/>
              <a:t>нейромедиаторов</a:t>
            </a:r>
            <a:r>
              <a:rPr lang="ru-RU" baseline="0" dirty="0" smtClean="0"/>
              <a:t> головного мозга</a:t>
            </a:r>
            <a:r>
              <a:rPr lang="en-US" baseline="0" dirty="0" smtClean="0"/>
              <a:t> </a:t>
            </a:r>
            <a:r>
              <a:rPr lang="ru-RU" baseline="0" dirty="0" smtClean="0"/>
              <a:t>крыс: норадреналина, дофамина и серотонина. </a:t>
            </a:r>
            <a:r>
              <a:rPr lang="ru-RU" sz="1200" kern="1200" dirty="0" smtClean="0">
                <a:solidFill>
                  <a:schemeClr val="tx1"/>
                </a:solidFill>
                <a:effectLst/>
                <a:latin typeface="+mn-lt"/>
                <a:ea typeface="+mn-ea"/>
                <a:cs typeface="+mn-cs"/>
              </a:rPr>
              <a:t>Определены наиболее чувствительные области мозга, в которых метаболизм менялся в ранние и поздние сроки после облучения, детально </a:t>
            </a:r>
            <a:r>
              <a:rPr lang="ru-RU" sz="1200" kern="1200" baseline="0" dirty="0" smtClean="0">
                <a:solidFill>
                  <a:schemeClr val="tx1"/>
                </a:solidFill>
                <a:effectLst/>
                <a:latin typeface="+mn-lt"/>
                <a:ea typeface="+mn-ea"/>
                <a:cs typeface="+mn-cs"/>
              </a:rPr>
              <a:t>изучена динамика изменения концентраций </a:t>
            </a:r>
            <a:r>
              <a:rPr lang="ru-RU" sz="1200" kern="1200" baseline="0" dirty="0" err="1" smtClean="0">
                <a:solidFill>
                  <a:schemeClr val="tx1"/>
                </a:solidFill>
                <a:effectLst/>
                <a:latin typeface="+mn-lt"/>
                <a:ea typeface="+mn-ea"/>
                <a:cs typeface="+mn-cs"/>
              </a:rPr>
              <a:t>нейромедиаторов</a:t>
            </a:r>
            <a:r>
              <a:rPr lang="ru-RU" sz="1200" kern="1200" baseline="0" dirty="0" smtClean="0">
                <a:solidFill>
                  <a:schemeClr val="tx1"/>
                </a:solidFill>
                <a:effectLst/>
                <a:latin typeface="+mn-lt"/>
                <a:ea typeface="+mn-ea"/>
                <a:cs typeface="+mn-cs"/>
              </a:rPr>
              <a:t> во времени.</a:t>
            </a:r>
            <a:endParaRPr lang="ru-RU" sz="1200" kern="1200" dirty="0" smtClean="0">
              <a:solidFill>
                <a:schemeClr val="tx1"/>
              </a:solidFill>
              <a:effectLst/>
              <a:latin typeface="+mn-lt"/>
              <a:ea typeface="+mn-ea"/>
              <a:cs typeface="+mn-cs"/>
            </a:endParaRPr>
          </a:p>
          <a:p>
            <a:endParaRPr lang="ru-RU" baseline="0" dirty="0" smtClean="0"/>
          </a:p>
        </p:txBody>
      </p:sp>
      <p:sp>
        <p:nvSpPr>
          <p:cNvPr id="4" name="Номер слайда 3"/>
          <p:cNvSpPr>
            <a:spLocks noGrp="1"/>
          </p:cNvSpPr>
          <p:nvPr>
            <p:ph type="sldNum" sz="quarter" idx="10"/>
          </p:nvPr>
        </p:nvSpPr>
        <p:spPr/>
        <p:txBody>
          <a:bodyPr/>
          <a:lstStyle/>
          <a:p>
            <a:fld id="{E51030A5-50F3-4F6B-99CD-AE634E57F30C}" type="slidenum">
              <a:rPr lang="ru-RU" smtClean="0">
                <a:solidFill>
                  <a:prstClr val="black"/>
                </a:solidFill>
              </a:rPr>
              <a:pPr/>
              <a:t>47</a:t>
            </a:fld>
            <a:endParaRPr lang="ru-RU">
              <a:solidFill>
                <a:prstClr val="black"/>
              </a:solidFill>
            </a:endParaRPr>
          </a:p>
        </p:txBody>
      </p:sp>
    </p:spTree>
    <p:extLst>
      <p:ext uri="{BB962C8B-B14F-4D97-AF65-F5344CB8AC3E}">
        <p14:creationId xmlns:p14="http://schemas.microsoft.com/office/powerpoint/2010/main" val="2635944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1BBD312-5D1A-4E51-BA94-51143BD8EDA4}" type="slidenum">
              <a:rPr lang="ru-RU" smtClean="0"/>
              <a:pPr/>
              <a:t>8</a:t>
            </a:fld>
            <a:endParaRPr lang="ru-RU"/>
          </a:p>
        </p:txBody>
      </p:sp>
    </p:spTree>
    <p:extLst>
      <p:ext uri="{BB962C8B-B14F-4D97-AF65-F5344CB8AC3E}">
        <p14:creationId xmlns:p14="http://schemas.microsoft.com/office/powerpoint/2010/main" val="10200524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It was shown that the mouse retina is able to recover. The histogram and </a:t>
            </a:r>
            <a:r>
              <a:rPr lang="en-US" sz="1200" kern="1200" dirty="0" err="1" smtClean="0">
                <a:solidFill>
                  <a:schemeClr val="tx1"/>
                </a:solidFill>
                <a:latin typeface="+mn-lt"/>
                <a:ea typeface="+mn-ea"/>
                <a:cs typeface="+mn-cs"/>
              </a:rPr>
              <a:t>electroretinogram</a:t>
            </a:r>
            <a:r>
              <a:rPr lang="en-US" sz="1200" kern="1200" dirty="0" smtClean="0">
                <a:solidFill>
                  <a:schemeClr val="tx1"/>
                </a:solidFill>
                <a:latin typeface="+mn-lt"/>
                <a:ea typeface="+mn-ea"/>
                <a:cs typeface="+mn-cs"/>
              </a:rPr>
              <a:t> profiles show that an exposure to </a:t>
            </a:r>
            <a:r>
              <a:rPr lang="en-US" sz="1200" kern="1200" dirty="0" err="1" smtClean="0">
                <a:solidFill>
                  <a:schemeClr val="tx1"/>
                </a:solidFill>
                <a:latin typeface="+mn-lt"/>
                <a:ea typeface="+mn-ea"/>
                <a:cs typeface="+mn-cs"/>
              </a:rPr>
              <a:t>methylnitrosourea</a:t>
            </a:r>
            <a:r>
              <a:rPr lang="en-US" sz="1200" kern="1200" dirty="0" smtClean="0">
                <a:solidFill>
                  <a:schemeClr val="tx1"/>
                </a:solidFill>
                <a:latin typeface="+mn-lt"/>
                <a:ea typeface="+mn-ea"/>
                <a:cs typeface="+mn-cs"/>
              </a:rPr>
              <a:t> at a cytotoxic dose of 70 mg/kg causes an irreversible loss of the retinal functional activity, while after a dose of 35 mg/kg the </a:t>
            </a:r>
            <a:r>
              <a:rPr lang="en-US" sz="1200" kern="1200" dirty="0" err="1" smtClean="0">
                <a:solidFill>
                  <a:schemeClr val="tx1"/>
                </a:solidFill>
                <a:latin typeface="+mn-lt"/>
                <a:ea typeface="+mn-ea"/>
                <a:cs typeface="+mn-cs"/>
              </a:rPr>
              <a:t>electroretinogram</a:t>
            </a:r>
            <a:r>
              <a:rPr lang="en-US" sz="1200" kern="1200" dirty="0" smtClean="0">
                <a:solidFill>
                  <a:schemeClr val="tx1"/>
                </a:solidFill>
                <a:latin typeface="+mn-lt"/>
                <a:ea typeface="+mn-ea"/>
                <a:cs typeface="+mn-cs"/>
              </a:rPr>
              <a:t> attenuation is reversible. It is assumed that Müller glial cells participate in the recovery and adaptive response of the mouse retina.</a:t>
            </a:r>
            <a:endParaRPr lang="ru-RU"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ru-RU" sz="1200" kern="1200" dirty="0" smtClean="0">
                <a:solidFill>
                  <a:schemeClr val="tx1"/>
                </a:solidFill>
                <a:effectLst/>
                <a:latin typeface="+mn-lt"/>
                <a:ea typeface="+mn-ea"/>
                <a:cs typeface="+mn-cs"/>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ru-RU" sz="1200" kern="1200" dirty="0" smtClean="0">
                <a:solidFill>
                  <a:schemeClr val="tx1"/>
                </a:solidFill>
                <a:effectLst/>
                <a:latin typeface="+mn-lt"/>
                <a:ea typeface="+mn-ea"/>
                <a:cs typeface="+mn-cs"/>
              </a:rPr>
              <a:t>Показано, что сетчатка глаза мышей обладает способностью к восстановлению. По представленной гистограмме и профилям </a:t>
            </a:r>
            <a:r>
              <a:rPr lang="ru-RU" sz="1200" kern="1200" dirty="0" err="1" smtClean="0">
                <a:solidFill>
                  <a:schemeClr val="tx1"/>
                </a:solidFill>
                <a:effectLst/>
                <a:latin typeface="+mn-lt"/>
                <a:ea typeface="+mn-ea"/>
                <a:cs typeface="+mn-cs"/>
              </a:rPr>
              <a:t>электроретинограммы</a:t>
            </a:r>
            <a:r>
              <a:rPr lang="ru-RU" sz="1200" kern="1200" dirty="0" smtClean="0">
                <a:solidFill>
                  <a:schemeClr val="tx1"/>
                </a:solidFill>
                <a:effectLst/>
                <a:latin typeface="+mn-lt"/>
                <a:ea typeface="+mn-ea"/>
                <a:cs typeface="+mn-cs"/>
              </a:rPr>
              <a:t> видно, что при воздействии цитотоксической дозы </a:t>
            </a:r>
            <a:r>
              <a:rPr lang="ru-RU" sz="1200" kern="1200" dirty="0" err="1" smtClean="0">
                <a:solidFill>
                  <a:schemeClr val="tx1"/>
                </a:solidFill>
                <a:effectLst/>
                <a:latin typeface="+mn-lt"/>
                <a:ea typeface="+mn-ea"/>
                <a:cs typeface="+mn-cs"/>
              </a:rPr>
              <a:t>метилнитрозомочевины</a:t>
            </a:r>
            <a:r>
              <a:rPr lang="ru-RU" sz="1200" kern="1200" dirty="0" smtClean="0">
                <a:solidFill>
                  <a:schemeClr val="tx1"/>
                </a:solidFill>
                <a:effectLst/>
                <a:latin typeface="+mn-lt"/>
                <a:ea typeface="+mn-ea"/>
                <a:cs typeface="+mn-cs"/>
              </a:rPr>
              <a:t> 70 мг/кг происходит необратимая утрата функциональной активности сетчатки, а доза 35 мг/кг приводит к обратимому снижению </a:t>
            </a:r>
            <a:r>
              <a:rPr lang="ru-RU" sz="1200" kern="1200" dirty="0" err="1" smtClean="0">
                <a:solidFill>
                  <a:schemeClr val="tx1"/>
                </a:solidFill>
                <a:effectLst/>
                <a:latin typeface="+mn-lt"/>
                <a:ea typeface="+mn-ea"/>
                <a:cs typeface="+mn-cs"/>
              </a:rPr>
              <a:t>электроретинограммы</a:t>
            </a:r>
            <a:r>
              <a:rPr lang="ru-RU" sz="1200" kern="1200" dirty="0" smtClean="0">
                <a:solidFill>
                  <a:schemeClr val="tx1"/>
                </a:solidFill>
                <a:effectLst/>
                <a:latin typeface="+mn-lt"/>
                <a:ea typeface="+mn-ea"/>
                <a:cs typeface="+mn-cs"/>
              </a:rPr>
              <a:t>. Предполагается, участие глиальных клеток Мюллера (ГКМ) в восстановлении и адаптивном ответе сетчатки у мышей. </a:t>
            </a:r>
          </a:p>
          <a:p>
            <a:pPr>
              <a:defRPr/>
            </a:pPr>
            <a:endParaRPr lang="ru-RU" dirty="0" smtClean="0"/>
          </a:p>
        </p:txBody>
      </p:sp>
      <p:sp>
        <p:nvSpPr>
          <p:cNvPr id="4" name="Номер слайда 3"/>
          <p:cNvSpPr>
            <a:spLocks noGrp="1"/>
          </p:cNvSpPr>
          <p:nvPr>
            <p:ph type="sldNum" sz="quarter" idx="10"/>
          </p:nvPr>
        </p:nvSpPr>
        <p:spPr/>
        <p:txBody>
          <a:bodyPr/>
          <a:lstStyle/>
          <a:p>
            <a:fld id="{D6D1C32E-94F2-4820-82FE-FF514649FEAE}" type="slidenum">
              <a:rPr lang="ru-RU" smtClean="0"/>
              <a:pPr/>
              <a:t>48</a:t>
            </a:fld>
            <a:endParaRPr lang="ru-RU"/>
          </a:p>
        </p:txBody>
      </p:sp>
    </p:spTree>
    <p:extLst>
      <p:ext uri="{BB962C8B-B14F-4D97-AF65-F5344CB8AC3E}">
        <p14:creationId xmlns:p14="http://schemas.microsoft.com/office/powerpoint/2010/main" val="2432057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42" name="Rectangle 18"/>
          <p:cNvSpPr>
            <a:spLocks noGrp="1" noChangeArrowheads="1"/>
          </p:cNvSpPr>
          <p:nvPr>
            <p:ph type="sldNum" sz="quarter" idx="5"/>
          </p:nvPr>
        </p:nvSpPr>
        <p:spPr>
          <a:noFill/>
        </p:spPr>
        <p:txBody>
          <a:bodyPr/>
          <a:lstStyle/>
          <a:p>
            <a:fld id="{4EDB0160-B230-44FD-BBBC-EFED2FB39EBA}" type="slidenum">
              <a:rPr lang="ru-RU" altLang="ru-RU" smtClean="0"/>
              <a:pPr/>
              <a:t>49</a:t>
            </a:fld>
            <a:endParaRPr lang="ru-RU" altLang="ru-RU" smtClean="0"/>
          </a:p>
        </p:txBody>
      </p:sp>
      <p:sp>
        <p:nvSpPr>
          <p:cNvPr id="215043" name="Rectangle 1"/>
          <p:cNvSpPr>
            <a:spLocks noGrp="1" noRot="1" noChangeAspect="1" noChangeArrowheads="1" noTextEdit="1"/>
          </p:cNvSpPr>
          <p:nvPr>
            <p:ph type="sldImg"/>
          </p:nvPr>
        </p:nvSpPr>
        <p:spPr>
          <a:xfrm>
            <a:off x="533400" y="763588"/>
            <a:ext cx="6705600" cy="3771900"/>
          </a:xfrm>
          <a:solidFill>
            <a:srgbClr val="FFFFFF"/>
          </a:solidFill>
          <a:ln/>
        </p:spPr>
      </p:sp>
      <p:sp>
        <p:nvSpPr>
          <p:cNvPr id="215044" name="Text Box 2"/>
          <p:cNvSpPr txBox="1">
            <a:spLocks noChangeArrowheads="1"/>
          </p:cNvSpPr>
          <p:nvPr/>
        </p:nvSpPr>
        <p:spPr bwMode="auto">
          <a:xfrm>
            <a:off x="777875" y="4776788"/>
            <a:ext cx="6218238" cy="4525962"/>
          </a:xfrm>
          <a:prstGeom prst="rect">
            <a:avLst/>
          </a:prstGeom>
          <a:noFill/>
          <a:ln w="9525">
            <a:noFill/>
            <a:round/>
            <a:headEnd/>
            <a:tailEnd/>
          </a:ln>
        </p:spPr>
        <p:txBody>
          <a:bodyPr wrap="none" anchor="ctr"/>
          <a:lstStyle/>
          <a:p>
            <a:endParaRPr lang="ru-RU" altLang="ru-RU"/>
          </a:p>
        </p:txBody>
      </p:sp>
      <p:sp>
        <p:nvSpPr>
          <p:cNvPr id="5" name="Заметки 4"/>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 series of studies were performed on the mathematical modeling of different DNA repair systems and the mutation process induced by radiations of different quality.</a:t>
            </a:r>
            <a:endParaRPr lang="ru-RU"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Geant4 Monte-Carlo simulation software was applied for the simulation of energy deposition processes and water radiolysis in charged particle tracks hitting the CNS key structures. These results are important for the further analysis of radiation-induced damage to the CNS. The development of cellular signal transport models will allow the estimation of radiation-induced disorders in CNS information processing and regulation.</a:t>
            </a:r>
            <a:endParaRPr lang="ru-RU" dirty="0" smtClean="0"/>
          </a:p>
          <a:p>
            <a:r>
              <a:rPr lang="ru-RU" baseline="0" dirty="0" smtClean="0"/>
              <a:t>---</a:t>
            </a:r>
          </a:p>
          <a:p>
            <a:r>
              <a:rPr lang="ru-RU" baseline="0" dirty="0" smtClean="0"/>
              <a:t>Выполнена серия работ по математическому моделированию различных систем репарации ДНК и мутационного процесса, индуцированных излучениями с различными характеристиками.</a:t>
            </a:r>
          </a:p>
          <a:p>
            <a:r>
              <a:rPr lang="ru-RU" baseline="0" dirty="0" smtClean="0"/>
              <a:t>С применением пакета Монте-Карло моделирования Geant4 проведены расчеты </a:t>
            </a:r>
            <a:r>
              <a:rPr lang="ru-RU" baseline="0" dirty="0" err="1" smtClean="0"/>
              <a:t>энерговыделения</a:t>
            </a:r>
            <a:r>
              <a:rPr lang="ru-RU" baseline="0" dirty="0" smtClean="0"/>
              <a:t> и радиолиза воды в треках заряженных частиц, попадающих в ключевые структуры ЦНС, что важно для последующего анализа возникающих повреждений. Проведенная разработка моделей клеточного транспорта сигналов позволит в дальнейшем оценить радиационные нарушения обработки информации в ЦНС.</a:t>
            </a:r>
            <a:endParaRPr lang="en-US" baseline="0" dirty="0" smtClean="0"/>
          </a:p>
          <a:p>
            <a:endParaRPr lang="ru-RU" dirty="0"/>
          </a:p>
        </p:txBody>
      </p:sp>
    </p:spTree>
    <p:extLst>
      <p:ext uri="{BB962C8B-B14F-4D97-AF65-F5344CB8AC3E}">
        <p14:creationId xmlns:p14="http://schemas.microsoft.com/office/powerpoint/2010/main" val="35244210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Reactions were realized of the synthesis of prebiotic compounds from </a:t>
            </a:r>
            <a:r>
              <a:rPr lang="en-US" sz="1200" kern="1200" dirty="0" err="1" smtClean="0">
                <a:solidFill>
                  <a:schemeClr val="tx1"/>
                </a:solidFill>
                <a:latin typeface="+mn-lt"/>
                <a:ea typeface="+mn-ea"/>
                <a:cs typeface="+mn-cs"/>
              </a:rPr>
              <a:t>formamide</a:t>
            </a:r>
            <a:r>
              <a:rPr lang="en-US" sz="1200" kern="1200" dirty="0" smtClean="0">
                <a:solidFill>
                  <a:schemeClr val="tx1"/>
                </a:solidFill>
                <a:latin typeface="+mn-lt"/>
                <a:ea typeface="+mn-ea"/>
                <a:cs typeface="+mn-cs"/>
              </a:rPr>
              <a:t> in the presence of the matter of meteorites of different classes as catalysts. As a result of radiation exposure, complex organic compounds were produced, which represented all classes of molecules necessary for the origin of life: nucleic bases, amino acids, carboxylic acids, sugars, etc. On the basis of these results, one can conclude that meteorites are not only carriers of different molecules, but also catalysts of the formation of more complicated new organic molecules on their surface, which, in turn, might have been the initial material for the formation of the first living organisms on Earth. It was a pioneering research without analogs worldwide. The results were published in leading scientific journals PNAS (Proceedings of the National Academy of Sciences of the United States of America) and OLEB (Origins of Life and Evolution of Biospheres).</a:t>
            </a:r>
            <a:endParaRPr lang="ru-RU" sz="1200" kern="1200" dirty="0" smtClean="0">
              <a:solidFill>
                <a:schemeClr val="tx1"/>
              </a:solidFill>
              <a:latin typeface="+mn-lt"/>
              <a:ea typeface="+mn-ea"/>
              <a:cs typeface="+mn-cs"/>
            </a:endParaRPr>
          </a:p>
          <a:p>
            <a:r>
              <a:rPr lang="ru-RU" sz="1200" kern="1200" dirty="0" smtClean="0">
                <a:solidFill>
                  <a:schemeClr val="tx1"/>
                </a:solidFill>
                <a:effectLst/>
                <a:latin typeface="+mn-lt"/>
                <a:ea typeface="+mn-ea"/>
                <a:cs typeface="+mn-cs"/>
              </a:rPr>
              <a:t>----</a:t>
            </a:r>
          </a:p>
          <a:p>
            <a:r>
              <a:rPr lang="ru-RU" sz="1200" kern="1200" dirty="0" smtClean="0">
                <a:solidFill>
                  <a:schemeClr val="tx1"/>
                </a:solidFill>
                <a:effectLst/>
                <a:latin typeface="+mn-lt"/>
                <a:ea typeface="+mn-ea"/>
                <a:cs typeface="+mn-cs"/>
              </a:rPr>
              <a:t>Поведены реакции синтеза </a:t>
            </a:r>
            <a:r>
              <a:rPr lang="ru-RU" sz="1200" kern="1200" dirty="0" err="1" smtClean="0">
                <a:solidFill>
                  <a:schemeClr val="tx1"/>
                </a:solidFill>
                <a:effectLst/>
                <a:latin typeface="+mn-lt"/>
                <a:ea typeface="+mn-ea"/>
                <a:cs typeface="+mn-cs"/>
              </a:rPr>
              <a:t>пребиотических</a:t>
            </a:r>
            <a:r>
              <a:rPr lang="ru-RU" sz="1200" kern="1200" dirty="0" smtClean="0">
                <a:solidFill>
                  <a:schemeClr val="tx1"/>
                </a:solidFill>
                <a:effectLst/>
                <a:latin typeface="+mn-lt"/>
                <a:ea typeface="+mn-ea"/>
                <a:cs typeface="+mn-cs"/>
              </a:rPr>
              <a:t> соединений из </a:t>
            </a:r>
            <a:r>
              <a:rPr lang="ru-RU" sz="1200" kern="1200" dirty="0" err="1" smtClean="0">
                <a:solidFill>
                  <a:schemeClr val="tx1"/>
                </a:solidFill>
                <a:effectLst/>
                <a:latin typeface="+mn-lt"/>
                <a:ea typeface="+mn-ea"/>
                <a:cs typeface="+mn-cs"/>
              </a:rPr>
              <a:t>формамида</a:t>
            </a:r>
            <a:r>
              <a:rPr lang="ru-RU" sz="1200" kern="1200" dirty="0" smtClean="0">
                <a:solidFill>
                  <a:schemeClr val="tx1"/>
                </a:solidFill>
                <a:effectLst/>
                <a:latin typeface="+mn-lt"/>
                <a:ea typeface="+mn-ea"/>
                <a:cs typeface="+mn-cs"/>
              </a:rPr>
              <a:t> в присутствии различных катализаторов — метеоритов различных классов. В результате облучения были получены сложные органические соединения – представители всех классов молекул, необходимых для возникновения жизни: нуклеиновые основания, аминокислоты, карбоновые кислоты, сахара и др. </a:t>
            </a:r>
          </a:p>
          <a:p>
            <a:r>
              <a:rPr lang="ru-RU" sz="1200" kern="1200" dirty="0" smtClean="0">
                <a:solidFill>
                  <a:schemeClr val="tx1"/>
                </a:solidFill>
                <a:effectLst/>
                <a:latin typeface="+mn-lt"/>
                <a:ea typeface="+mn-ea"/>
                <a:cs typeface="+mn-cs"/>
              </a:rPr>
              <a:t>На основании полученных результатов можно сделать вывод о том, что метеориты являются не только переносчиками различных молекул, но и катализаторами образования новых более сложных органических молекул на своей поверхности, которые в свою очередь могли служить исходным материалом для формирования первых живых организмов на Земле. Данное исследование явилось прорывным в своей области и не имеет аналогов в мире. </a:t>
            </a:r>
          </a:p>
          <a:p>
            <a:r>
              <a:rPr lang="ru-RU" sz="1200" kern="1200" dirty="0" smtClean="0">
                <a:solidFill>
                  <a:schemeClr val="tx1"/>
                </a:solidFill>
                <a:effectLst/>
                <a:latin typeface="+mn-lt"/>
                <a:ea typeface="+mn-ea"/>
                <a:cs typeface="+mn-cs"/>
              </a:rPr>
              <a:t>Результаты исследования опубликованы в ведущих научных журналах</a:t>
            </a:r>
            <a:r>
              <a:rPr lang="en-US" sz="1200" kern="1200" dirty="0" smtClean="0">
                <a:solidFill>
                  <a:schemeClr val="tx1"/>
                </a:solidFill>
                <a:effectLst/>
                <a:latin typeface="+mn-lt"/>
                <a:ea typeface="+mn-ea"/>
                <a:cs typeface="+mn-cs"/>
              </a:rPr>
              <a:t> PNAS (Proceedings of the National Academy of Sciences of the United States of America) </a:t>
            </a:r>
            <a:r>
              <a:rPr lang="ru-RU" sz="1200" kern="1200" dirty="0" smtClean="0">
                <a:solidFill>
                  <a:schemeClr val="tx1"/>
                </a:solidFill>
                <a:effectLst/>
                <a:latin typeface="+mn-lt"/>
                <a:ea typeface="+mn-ea"/>
                <a:cs typeface="+mn-cs"/>
              </a:rPr>
              <a:t>и</a:t>
            </a:r>
            <a:r>
              <a:rPr lang="en-US" sz="1200" kern="1200" dirty="0" smtClean="0">
                <a:solidFill>
                  <a:schemeClr val="tx1"/>
                </a:solidFill>
                <a:effectLst/>
                <a:latin typeface="+mn-lt"/>
                <a:ea typeface="+mn-ea"/>
                <a:cs typeface="+mn-cs"/>
              </a:rPr>
              <a:t> OLEB (Origins of Life and Evolution of Biospheres) </a:t>
            </a:r>
            <a:endParaRPr lang="ru-R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5311161-23FB-467F-8733-DC8B0901A613}" type="slidenum">
              <a:rPr lang="en-US" smtClean="0"/>
              <a:pPr/>
              <a:t>50</a:t>
            </a:fld>
            <a:endParaRPr lang="en-US"/>
          </a:p>
        </p:txBody>
      </p:sp>
    </p:spTree>
    <p:extLst>
      <p:ext uri="{BB962C8B-B14F-4D97-AF65-F5344CB8AC3E}">
        <p14:creationId xmlns:p14="http://schemas.microsoft.com/office/powerpoint/2010/main" val="20367447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smtClean="0">
                <a:solidFill>
                  <a:schemeClr val="tx1"/>
                </a:solidFill>
                <a:latin typeface="+mn-lt"/>
                <a:ea typeface="+mn-ea"/>
                <a:cs typeface="+mn-cs"/>
              </a:rPr>
              <a:t>Radiation research is another  field of science at the Laboratory of Radiation Biology; it is connected with the following tasks:</a:t>
            </a:r>
            <a:endParaRPr lang="ru-RU"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Radiation environment forecasting and shielding calculation for new nuclear facilities;</a:t>
            </a:r>
            <a:endParaRPr lang="ru-RU"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Physical support of </a:t>
            </a:r>
            <a:r>
              <a:rPr lang="en-US" sz="1200" kern="1200" dirty="0" err="1" smtClean="0">
                <a:solidFill>
                  <a:schemeClr val="tx1"/>
                </a:solidFill>
                <a:latin typeface="+mn-lt"/>
                <a:ea typeface="+mn-ea"/>
                <a:cs typeface="+mn-cs"/>
              </a:rPr>
              <a:t>radiobiologiacal</a:t>
            </a:r>
            <a:r>
              <a:rPr lang="en-US" sz="1200" kern="1200" dirty="0" smtClean="0">
                <a:solidFill>
                  <a:schemeClr val="tx1"/>
                </a:solidFill>
                <a:latin typeface="+mn-lt"/>
                <a:ea typeface="+mn-ea"/>
                <a:cs typeface="+mn-cs"/>
              </a:rPr>
              <a:t> experiments at JINR nuclear facilities;</a:t>
            </a:r>
            <a:endParaRPr lang="ru-RU"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Collaboration with the RAS Institute of Space Research and FLNP in nuclear planetary science;</a:t>
            </a:r>
            <a:endParaRPr lang="ru-RU"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Neutron field </a:t>
            </a:r>
            <a:r>
              <a:rPr lang="en-US" sz="1200" kern="1200" dirty="0" err="1" smtClean="0">
                <a:solidFill>
                  <a:schemeClr val="tx1"/>
                </a:solidFill>
                <a:latin typeface="+mn-lt"/>
                <a:ea typeface="+mn-ea"/>
                <a:cs typeface="+mn-cs"/>
              </a:rPr>
              <a:t>measutrements</a:t>
            </a:r>
            <a:r>
              <a:rPr lang="en-US" sz="1200" kern="1200" dirty="0" smtClean="0">
                <a:solidFill>
                  <a:schemeClr val="tx1"/>
                </a:solidFill>
                <a:latin typeface="+mn-lt"/>
                <a:ea typeface="+mn-ea"/>
                <a:cs typeface="+mn-cs"/>
              </a:rPr>
              <a:t> at JINR nuclear facilities and  in the environment with a neutron </a:t>
            </a:r>
            <a:r>
              <a:rPr lang="en-US" sz="1200" kern="1200" dirty="0" err="1" smtClean="0">
                <a:solidFill>
                  <a:schemeClr val="tx1"/>
                </a:solidFill>
                <a:latin typeface="+mn-lt"/>
                <a:ea typeface="+mn-ea"/>
                <a:cs typeface="+mn-cs"/>
              </a:rPr>
              <a:t>multisphere</a:t>
            </a:r>
            <a:r>
              <a:rPr lang="en-US" sz="1200" kern="1200" dirty="0" smtClean="0">
                <a:solidFill>
                  <a:schemeClr val="tx1"/>
                </a:solidFill>
                <a:latin typeface="+mn-lt"/>
                <a:ea typeface="+mn-ea"/>
                <a:cs typeface="+mn-cs"/>
              </a:rPr>
              <a:t> spectrometer .</a:t>
            </a:r>
            <a:endParaRPr lang="ru-RU"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the past years, the main activity in radiation protection was connected with the NICA project. A big amount of shielding calculations for different versions of the NICA collider was carried out. Finally, the radiation part of the Technical Project of the NICA collider was approved. Also, a radiation shielding and  zoning project for the NICA booster was prepared.</a:t>
            </a:r>
            <a:endParaRPr lang="ru-RU" dirty="0"/>
          </a:p>
        </p:txBody>
      </p:sp>
    </p:spTree>
    <p:extLst>
      <p:ext uri="{BB962C8B-B14F-4D97-AF65-F5344CB8AC3E}">
        <p14:creationId xmlns:p14="http://schemas.microsoft.com/office/powerpoint/2010/main" val="22708223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smtClean="0">
                <a:solidFill>
                  <a:schemeClr val="tx1"/>
                </a:solidFill>
                <a:latin typeface="+mn-lt"/>
                <a:ea typeface="+mn-ea"/>
                <a:cs typeface="+mn-cs"/>
              </a:rPr>
              <a:t>Radiobiological experiments with heavy charged particles are carried out at the medical proton beam of the LNP's </a:t>
            </a:r>
            <a:r>
              <a:rPr lang="en-US" sz="1200" kern="1200" dirty="0" err="1" smtClean="0">
                <a:solidFill>
                  <a:schemeClr val="tx1"/>
                </a:solidFill>
                <a:latin typeface="+mn-lt"/>
                <a:ea typeface="+mn-ea"/>
                <a:cs typeface="+mn-cs"/>
              </a:rPr>
              <a:t>Phasotron</a:t>
            </a:r>
            <a:r>
              <a:rPr lang="en-US" sz="1200" kern="1200" dirty="0" smtClean="0">
                <a:solidFill>
                  <a:schemeClr val="tx1"/>
                </a:solidFill>
                <a:latin typeface="+mn-lt"/>
                <a:ea typeface="+mn-ea"/>
                <a:cs typeface="+mn-cs"/>
              </a:rPr>
              <a:t>,  at the U-400M cyclotron of the FLNR with low energy ions, and at the </a:t>
            </a:r>
            <a:r>
              <a:rPr lang="en-US" sz="1200" kern="1200" dirty="0" err="1" smtClean="0">
                <a:solidFill>
                  <a:schemeClr val="tx1"/>
                </a:solidFill>
                <a:latin typeface="+mn-lt"/>
                <a:ea typeface="+mn-ea"/>
                <a:cs typeface="+mn-cs"/>
              </a:rPr>
              <a:t>Nuclotron</a:t>
            </a:r>
            <a:r>
              <a:rPr lang="en-US" sz="1200" kern="1200" dirty="0" smtClean="0">
                <a:solidFill>
                  <a:schemeClr val="tx1"/>
                </a:solidFill>
                <a:latin typeface="+mn-lt"/>
                <a:ea typeface="+mn-ea"/>
                <a:cs typeface="+mn-cs"/>
              </a:rPr>
              <a:t> with high-energy ions. Here is the stationary irradiation setup </a:t>
            </a:r>
            <a:r>
              <a:rPr lang="en-US" sz="1200" i="1" kern="1200" dirty="0" smtClean="0">
                <a:solidFill>
                  <a:schemeClr val="tx1"/>
                </a:solidFill>
                <a:latin typeface="+mn-lt"/>
                <a:ea typeface="+mn-ea"/>
                <a:cs typeface="+mn-cs"/>
              </a:rPr>
              <a:t>Genome-M</a:t>
            </a:r>
            <a:r>
              <a:rPr lang="en-US" sz="1200" kern="1200" dirty="0" smtClean="0">
                <a:solidFill>
                  <a:schemeClr val="tx1"/>
                </a:solidFill>
                <a:latin typeface="+mn-lt"/>
                <a:ea typeface="+mn-ea"/>
                <a:cs typeface="+mn-cs"/>
              </a:rPr>
              <a:t> for fast automatic exposure of thin biological samples at the ACCULINNA separator channel. In the experiments with the </a:t>
            </a:r>
            <a:r>
              <a:rPr lang="en-US" sz="1200" kern="1200" dirty="0" err="1" smtClean="0">
                <a:solidFill>
                  <a:schemeClr val="tx1"/>
                </a:solidFill>
                <a:latin typeface="+mn-lt"/>
                <a:ea typeface="+mn-ea"/>
                <a:cs typeface="+mn-cs"/>
              </a:rPr>
              <a:t>Nuclotron</a:t>
            </a:r>
            <a:r>
              <a:rPr lang="en-US" sz="1200" kern="1200" dirty="0" smtClean="0">
                <a:solidFill>
                  <a:schemeClr val="tx1"/>
                </a:solidFill>
                <a:latin typeface="+mn-lt"/>
                <a:ea typeface="+mn-ea"/>
                <a:cs typeface="+mn-cs"/>
              </a:rPr>
              <a:t> proton and carbon ion beams, different biological objects and laboratory animals were exposed. </a:t>
            </a:r>
            <a:endParaRPr lang="ru-RU"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Laboratory of Radiation Biology (LRB) has been participating in nuclear planetology research for  many years. The LRB's specialists took part in the development, testing, and calibration of many instruments mounted aboard NASA, ESA, and ROSCOSMOS spacecraft. Recently, a special facility for the calibration and testing of nuclear planetology instruments was constructed.  The facility contains a planetary soil model and can use a neutron generator in experiments with prototypes of active neutron and gamma-spectrometers. </a:t>
            </a:r>
            <a:endParaRPr lang="ru-RU"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ru-RU" sz="1200" kern="1200" dirty="0" smtClean="0">
              <a:solidFill>
                <a:schemeClr val="tx1"/>
              </a:solidFill>
              <a:latin typeface="+mn-lt"/>
              <a:ea typeface="+mn-ea"/>
              <a:cs typeface="+mn-cs"/>
            </a:endParaRPr>
          </a:p>
          <a:p>
            <a:endParaRPr lang="ru-RU" dirty="0"/>
          </a:p>
        </p:txBody>
      </p:sp>
    </p:spTree>
    <p:extLst>
      <p:ext uri="{BB962C8B-B14F-4D97-AF65-F5344CB8AC3E}">
        <p14:creationId xmlns:p14="http://schemas.microsoft.com/office/powerpoint/2010/main" val="28958721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7500" lnSpcReduction="20000"/>
          </a:bodyPr>
          <a:lstStyle/>
          <a:p>
            <a:r>
              <a:rPr lang="en-US" sz="1200" b="1" kern="1200" dirty="0" smtClean="0">
                <a:solidFill>
                  <a:schemeClr val="tx1"/>
                </a:solidFill>
                <a:effectLst/>
                <a:latin typeface="+mn-lt"/>
                <a:ea typeface="+mn-ea"/>
                <a:cs typeface="+mn-cs"/>
              </a:rPr>
              <a:t>Radiobiological research</a:t>
            </a:r>
            <a:r>
              <a:rPr lang="en-US" sz="1200" kern="1200" dirty="0" smtClean="0">
                <a:solidFill>
                  <a:schemeClr val="tx1"/>
                </a:solidFill>
                <a:effectLst/>
                <a:latin typeface="+mn-lt"/>
                <a:ea typeface="+mn-ea"/>
                <a:cs typeface="+mn-cs"/>
              </a:rPr>
              <a:t> in 2017–2023 will be focused on studying heavy-ion action mechanisms at the molecular, cellular, tissue, and organism levels of biological organization. Special attention will be given to experimental animals’ central nervous system (CNS) disorders because CNS has to be considered as a critical system when evaluating the radiation exposure risk for the interplanetary mission crews. </a:t>
            </a:r>
            <a:endParaRPr lang="ru-RU" sz="1200" kern="1200" dirty="0" smtClean="0">
              <a:solidFill>
                <a:schemeClr val="tx1"/>
              </a:solidFill>
              <a:effectLst/>
              <a:latin typeface="+mn-lt"/>
              <a:ea typeface="+mn-ea"/>
              <a:cs typeface="+mn-cs"/>
            </a:endParaRPr>
          </a:p>
          <a:p>
            <a:r>
              <a:rPr lang="en-US" sz="1200" b="1" kern="1200" dirty="0" err="1" smtClean="0">
                <a:solidFill>
                  <a:schemeClr val="tx1"/>
                </a:solidFill>
                <a:effectLst/>
                <a:latin typeface="+mn-lt"/>
                <a:ea typeface="+mn-ea"/>
                <a:cs typeface="+mn-cs"/>
              </a:rPr>
              <a:t>Astrobiological</a:t>
            </a:r>
            <a:r>
              <a:rPr lang="en-US" sz="1200" b="1" kern="1200" dirty="0" smtClean="0">
                <a:solidFill>
                  <a:schemeClr val="tx1"/>
                </a:solidFill>
                <a:effectLst/>
                <a:latin typeface="+mn-lt"/>
                <a:ea typeface="+mn-ea"/>
                <a:cs typeface="+mn-cs"/>
              </a:rPr>
              <a:t> research</a:t>
            </a:r>
            <a:r>
              <a:rPr lang="en-US" sz="1200" kern="1200" dirty="0" smtClean="0">
                <a:solidFill>
                  <a:schemeClr val="tx1"/>
                </a:solidFill>
                <a:effectLst/>
                <a:latin typeface="+mn-lt"/>
                <a:ea typeface="+mn-ea"/>
                <a:cs typeface="+mn-cs"/>
              </a:rPr>
              <a:t> will be focused on the problem that is central for understanding the production of the prebiotic compounds underlying the formation of the living systems: what is primary in the origin of life, genetics or metabolism? The planned research will be aimed at the development of unified theoretical and experimental approaches allowing for a possible influence of the following factors on the phenomenon of the origin of life on Earth: energy, evolutional, </a:t>
            </a:r>
            <a:r>
              <a:rPr lang="en-US" sz="1200" kern="1200" dirty="0" err="1" smtClean="0">
                <a:solidFill>
                  <a:schemeClr val="tx1"/>
                </a:solidFill>
                <a:effectLst/>
                <a:latin typeface="+mn-lt"/>
                <a:ea typeface="+mn-ea"/>
                <a:cs typeface="+mn-cs"/>
              </a:rPr>
              <a:t>protometabolic</a:t>
            </a:r>
            <a:r>
              <a:rPr lang="en-US" sz="1200" kern="1200" dirty="0" smtClean="0">
                <a:solidFill>
                  <a:schemeClr val="tx1"/>
                </a:solidFill>
                <a:effectLst/>
                <a:latin typeface="+mn-lt"/>
                <a:ea typeface="+mn-ea"/>
                <a:cs typeface="+mn-cs"/>
              </a:rPr>
              <a:t>, and the primordial environment. The second field of the </a:t>
            </a:r>
            <a:r>
              <a:rPr lang="en-US" sz="1200" kern="1200" dirty="0" err="1" smtClean="0">
                <a:solidFill>
                  <a:schemeClr val="tx1"/>
                </a:solidFill>
                <a:effectLst/>
                <a:latin typeface="+mn-lt"/>
                <a:ea typeface="+mn-ea"/>
                <a:cs typeface="+mn-cs"/>
              </a:rPr>
              <a:t>astrobiological</a:t>
            </a:r>
            <a:r>
              <a:rPr lang="en-US" sz="1200" kern="1200" dirty="0" smtClean="0">
                <a:solidFill>
                  <a:schemeClr val="tx1"/>
                </a:solidFill>
                <a:effectLst/>
                <a:latin typeface="+mn-lt"/>
                <a:ea typeface="+mn-ea"/>
                <a:cs typeface="+mn-cs"/>
              </a:rPr>
              <a:t> research is the search for and study of microfossils in meteorites and early Precambrian terrestrial rocks using electron microscopy and nuclear physics methods. </a:t>
            </a:r>
            <a:endParaRPr lang="ru-RU"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a:r>
            <a:endParaRPr lang="ru-RU" sz="1200" kern="1200" dirty="0" smtClean="0">
              <a:solidFill>
                <a:schemeClr val="tx1"/>
              </a:solidFill>
              <a:effectLst/>
              <a:latin typeface="+mn-lt"/>
              <a:ea typeface="+mn-ea"/>
              <a:cs typeface="+mn-cs"/>
            </a:endParaRPr>
          </a:p>
          <a:p>
            <a:r>
              <a:rPr lang="ru-RU" sz="1200" b="1" kern="1200" dirty="0" smtClean="0">
                <a:solidFill>
                  <a:schemeClr val="tx1"/>
                </a:solidFill>
                <a:effectLst/>
                <a:latin typeface="+mn-lt"/>
                <a:ea typeface="+mn-ea"/>
                <a:cs typeface="+mn-cs"/>
              </a:rPr>
              <a:t>Радиобиологические исследования</a:t>
            </a:r>
            <a:r>
              <a:rPr lang="ru-RU" sz="1200" kern="1200" dirty="0" smtClean="0">
                <a:solidFill>
                  <a:schemeClr val="tx1"/>
                </a:solidFill>
                <a:effectLst/>
                <a:latin typeface="+mn-lt"/>
                <a:ea typeface="+mn-ea"/>
                <a:cs typeface="+mn-cs"/>
              </a:rPr>
              <a:t> в период 2017–2023  гг. будут сосредоточены на изучении механизмов действия ускоренных тяжёлых заряженных частиц на молекулярном, клеточном, тканевом и организменном уровнях биологической организации. Особое внимание будет уделено изучению нарушений в центральной нервной системе экспериментальных животных, поскольку ЦНС необходимо рассматривать как «критическую» систему при оценке риска радиационного воздействия на организм космонавтов при осуществлении межпланетных полётов. </a:t>
            </a:r>
          </a:p>
          <a:p>
            <a:r>
              <a:rPr lang="ru-RU" sz="1200" b="1" kern="1200" dirty="0" smtClean="0">
                <a:solidFill>
                  <a:schemeClr val="tx1"/>
                </a:solidFill>
                <a:effectLst/>
                <a:latin typeface="+mn-lt"/>
                <a:ea typeface="+mn-ea"/>
                <a:cs typeface="+mn-cs"/>
              </a:rPr>
              <a:t>Астробиологические исследования</a:t>
            </a:r>
            <a:r>
              <a:rPr lang="ru-RU" sz="1200" kern="1200" dirty="0" smtClean="0">
                <a:solidFill>
                  <a:schemeClr val="tx1"/>
                </a:solidFill>
                <a:effectLst/>
                <a:latin typeface="+mn-lt"/>
                <a:ea typeface="+mn-ea"/>
                <a:cs typeface="+mn-cs"/>
              </a:rPr>
              <a:t> будут направлены на решение центрального вопроса,  связанного с образованием </a:t>
            </a:r>
            <a:r>
              <a:rPr lang="ru-RU" sz="1200" kern="1200" dirty="0" err="1" smtClean="0">
                <a:solidFill>
                  <a:schemeClr val="tx1"/>
                </a:solidFill>
                <a:effectLst/>
                <a:latin typeface="+mn-lt"/>
                <a:ea typeface="+mn-ea"/>
                <a:cs typeface="+mn-cs"/>
              </a:rPr>
              <a:t>пребиотических</a:t>
            </a:r>
            <a:r>
              <a:rPr lang="ru-RU" sz="1200" kern="1200" dirty="0" smtClean="0">
                <a:solidFill>
                  <a:schemeClr val="tx1"/>
                </a:solidFill>
                <a:effectLst/>
                <a:latin typeface="+mn-lt"/>
                <a:ea typeface="+mn-ea"/>
                <a:cs typeface="+mn-cs"/>
              </a:rPr>
              <a:t> соединений, лежащих в основе формирования живых систем: что является первичным в зарождении жизни - генетика или метаболизм</a:t>
            </a:r>
            <a:r>
              <a:rPr lang="en-US" sz="1200" kern="1200" dirty="0" smtClean="0">
                <a:solidFill>
                  <a:schemeClr val="tx1"/>
                </a:solidFill>
                <a:effectLst/>
                <a:latin typeface="+mn-lt"/>
                <a:ea typeface="+mn-ea"/>
                <a:cs typeface="+mn-cs"/>
              </a:rPr>
              <a:t>?</a:t>
            </a:r>
            <a:r>
              <a:rPr lang="ru-RU" sz="1200" kern="1200" dirty="0" smtClean="0">
                <a:solidFill>
                  <a:schemeClr val="tx1"/>
                </a:solidFill>
                <a:effectLst/>
                <a:latin typeface="+mn-lt"/>
                <a:ea typeface="+mn-ea"/>
                <a:cs typeface="+mn-cs"/>
              </a:rPr>
              <a:t> Планируемые исследования нацелены на разработку единых теоретических и экспериментальных подходов с учетом возможного влияния на феномен возникновения жизни таких факторов, как энергетический, эволюционный, </a:t>
            </a:r>
            <a:r>
              <a:rPr lang="ru-RU" sz="1200" kern="1200" dirty="0" err="1" smtClean="0">
                <a:solidFill>
                  <a:schemeClr val="tx1"/>
                </a:solidFill>
                <a:effectLst/>
                <a:latin typeface="+mn-lt"/>
                <a:ea typeface="+mn-ea"/>
                <a:cs typeface="+mn-cs"/>
              </a:rPr>
              <a:t>протометаболический</a:t>
            </a:r>
            <a:r>
              <a:rPr lang="ru-RU" sz="1200" kern="1200" dirty="0" smtClean="0">
                <a:solidFill>
                  <a:schemeClr val="tx1"/>
                </a:solidFill>
                <a:effectLst/>
                <a:latin typeface="+mn-lt"/>
                <a:ea typeface="+mn-ea"/>
                <a:cs typeface="+mn-cs"/>
              </a:rPr>
              <a:t> и фактор древней окружающей среды. Вторым направлением исследований в области астробиологии является поиск и изучение </a:t>
            </a:r>
            <a:r>
              <a:rPr lang="ru-RU" sz="1200" kern="1200" dirty="0" err="1" smtClean="0">
                <a:solidFill>
                  <a:schemeClr val="tx1"/>
                </a:solidFill>
                <a:effectLst/>
                <a:latin typeface="+mn-lt"/>
                <a:ea typeface="+mn-ea"/>
                <a:cs typeface="+mn-cs"/>
              </a:rPr>
              <a:t>микрофоссилий</a:t>
            </a:r>
            <a:r>
              <a:rPr lang="ru-RU" sz="1200" kern="1200" dirty="0" smtClean="0">
                <a:solidFill>
                  <a:schemeClr val="tx1"/>
                </a:solidFill>
                <a:effectLst/>
                <a:latin typeface="+mn-lt"/>
                <a:ea typeface="+mn-ea"/>
                <a:cs typeface="+mn-cs"/>
              </a:rPr>
              <a:t> в метеоритах и раннедокембрийских земных породах с помощью электронной микроскопии и методов ядерной физики. </a:t>
            </a:r>
          </a:p>
          <a:p>
            <a:endParaRPr lang="ru-RU" dirty="0"/>
          </a:p>
        </p:txBody>
      </p:sp>
    </p:spTree>
    <p:extLst>
      <p:ext uri="{BB962C8B-B14F-4D97-AF65-F5344CB8AC3E}">
        <p14:creationId xmlns:p14="http://schemas.microsoft.com/office/powerpoint/2010/main" val="11509499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20"/>
          <p:cNvSpPr>
            <a:spLocks noGrp="1" noChangeArrowheads="1"/>
          </p:cNvSpPr>
          <p:nvPr>
            <p:ph type="sldNum"/>
          </p:nvPr>
        </p:nvSpPr>
        <p:spPr>
          <a:ln/>
        </p:spPr>
        <p:txBody>
          <a:bodyPr/>
          <a:lstStyle/>
          <a:p>
            <a:fld id="{509F6B48-A349-402F-BC09-F29A0D97F91A}" type="slidenum">
              <a:rPr lang="ru-RU"/>
              <a:pPr/>
              <a:t>54</a:t>
            </a:fld>
            <a:endParaRPr lang="ru-RU"/>
          </a:p>
        </p:txBody>
      </p:sp>
      <p:sp>
        <p:nvSpPr>
          <p:cNvPr id="35841" name="Text Box 1"/>
          <p:cNvSpPr txBox="1">
            <a:spLocks noChangeArrowheads="1"/>
          </p:cNvSpPr>
          <p:nvPr/>
        </p:nvSpPr>
        <p:spPr bwMode="auto">
          <a:xfrm>
            <a:off x="4398963" y="9555163"/>
            <a:ext cx="3360737" cy="490537"/>
          </a:xfrm>
          <a:prstGeom prst="rect">
            <a:avLst/>
          </a:prstGeom>
          <a:noFill/>
          <a:ln w="9525" cap="flat">
            <a:noFill/>
            <a:round/>
            <a:headEnd/>
            <a:tailEnd/>
          </a:ln>
          <a:effectLst/>
        </p:spPr>
        <p:txBody>
          <a:bodyPr lIns="0" tIns="0" rIns="0" bIns="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11CE627B-95A2-4827-8DB5-8B16B5E60DDC}" type="slidenum">
              <a:rPr lang="ru-RU" sz="1400">
                <a:solidFill>
                  <a:srgbClr val="000000"/>
                </a:solidFill>
                <a:latin typeface="Times New Roman" pitchFamily="16" charset="0"/>
                <a:cs typeface="DejaVu Sans" charset="0"/>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54</a:t>
            </a:fld>
            <a:endParaRPr lang="ru-RU" sz="1400">
              <a:solidFill>
                <a:srgbClr val="000000"/>
              </a:solidFill>
              <a:latin typeface="Times New Roman" pitchFamily="16" charset="0"/>
              <a:cs typeface="DejaVu Sans" charset="0"/>
            </a:endParaRPr>
          </a:p>
        </p:txBody>
      </p:sp>
      <p:sp>
        <p:nvSpPr>
          <p:cNvPr id="35842" name="Rectangle 2"/>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p:spPr>
      </p:sp>
      <p:sp>
        <p:nvSpPr>
          <p:cNvPr id="35843" name="Text Box 3"/>
          <p:cNvSpPr txBox="1">
            <a:spLocks noChangeArrowheads="1"/>
          </p:cNvSpPr>
          <p:nvPr/>
        </p:nvSpPr>
        <p:spPr bwMode="auto">
          <a:xfrm>
            <a:off x="777875" y="4776788"/>
            <a:ext cx="6218238" cy="4525962"/>
          </a:xfrm>
          <a:prstGeom prst="rect">
            <a:avLst/>
          </a:prstGeom>
          <a:noFill/>
          <a:ln w="9525" cap="flat">
            <a:noFill/>
            <a:round/>
            <a:headEnd/>
            <a:tailEnd/>
          </a:ln>
          <a:effectLst/>
        </p:spPr>
        <p:txBody>
          <a:bodyPr wrap="none" anchor="ctr"/>
          <a:lstStyle/>
          <a:p>
            <a:endParaRPr lang="ru-RU"/>
          </a:p>
        </p:txBody>
      </p:sp>
    </p:spTree>
    <p:extLst>
      <p:ext uri="{BB962C8B-B14F-4D97-AF65-F5344CB8AC3E}">
        <p14:creationId xmlns:p14="http://schemas.microsoft.com/office/powerpoint/2010/main" val="8957626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20"/>
          <p:cNvSpPr>
            <a:spLocks noGrp="1" noChangeArrowheads="1"/>
          </p:cNvSpPr>
          <p:nvPr>
            <p:ph type="sldNum"/>
          </p:nvPr>
        </p:nvSpPr>
        <p:spPr>
          <a:ln/>
        </p:spPr>
        <p:txBody>
          <a:bodyPr/>
          <a:lstStyle/>
          <a:p>
            <a:fld id="{A4674301-687D-42B2-8411-2E8CA567B6F4}" type="slidenum">
              <a:rPr lang="ru-RU"/>
              <a:pPr/>
              <a:t>55</a:t>
            </a:fld>
            <a:endParaRPr lang="ru-RU"/>
          </a:p>
        </p:txBody>
      </p:sp>
      <p:sp>
        <p:nvSpPr>
          <p:cNvPr id="33793" name="AutoShape 1"/>
          <p:cNvSpPr>
            <a:spLocks noChangeArrowheads="1"/>
          </p:cNvSpPr>
          <p:nvPr/>
        </p:nvSpPr>
        <p:spPr bwMode="auto">
          <a:xfrm>
            <a:off x="777875" y="4776788"/>
            <a:ext cx="6216650" cy="4524375"/>
          </a:xfrm>
          <a:custGeom>
            <a:avLst/>
            <a:gdLst>
              <a:gd name="G0" fmla="*/ 1 17271 2"/>
              <a:gd name="G1" fmla="+- 6285 0 0"/>
              <a:gd name="G2" fmla="+- 12570 0 0"/>
              <a:gd name="G3" fmla="+- 17271 0 0"/>
            </a:gdLst>
            <a:ahLst/>
            <a:cxnLst>
              <a:cxn ang="0">
                <a:pos x="r" y="vc"/>
              </a:cxn>
              <a:cxn ang="5400000">
                <a:pos x="hc" y="b"/>
              </a:cxn>
              <a:cxn ang="10800000">
                <a:pos x="l" y="vc"/>
              </a:cxn>
              <a:cxn ang="16200000">
                <a:pos x="hc" y="t"/>
              </a:cxn>
            </a:cxnLst>
            <a:rect l="0" t="0" r="0" b="0"/>
            <a:pathLst>
              <a:path>
                <a:moveTo>
                  <a:pt x="0" y="0"/>
                </a:moveTo>
                <a:lnTo>
                  <a:pt x="17271" y="0"/>
                </a:lnTo>
                <a:lnTo>
                  <a:pt x="17271" y="12570"/>
                </a:lnTo>
                <a:lnTo>
                  <a:pt x="0" y="12570"/>
                </a:lnTo>
                <a:close/>
              </a:path>
            </a:pathLst>
          </a:custGeom>
          <a:noFill/>
          <a:ln w="9525" cap="flat">
            <a:noFill/>
            <a:round/>
            <a:headEnd/>
            <a:tailEnd/>
          </a:ln>
          <a:effectLst/>
        </p:spPr>
        <p:txBody>
          <a:bodyPr wrap="none" anchor="ctr"/>
          <a:lstStyle/>
          <a:p>
            <a:endParaRPr lang="ru-RU"/>
          </a:p>
        </p:txBody>
      </p:sp>
    </p:spTree>
    <p:extLst>
      <p:ext uri="{BB962C8B-B14F-4D97-AF65-F5344CB8AC3E}">
        <p14:creationId xmlns:p14="http://schemas.microsoft.com/office/powerpoint/2010/main" val="24967321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20"/>
          <p:cNvSpPr>
            <a:spLocks noGrp="1" noChangeArrowheads="1"/>
          </p:cNvSpPr>
          <p:nvPr>
            <p:ph type="sldNum"/>
          </p:nvPr>
        </p:nvSpPr>
        <p:spPr>
          <a:ln/>
        </p:spPr>
        <p:txBody>
          <a:bodyPr/>
          <a:lstStyle/>
          <a:p>
            <a:fld id="{FD24011E-B997-4F8D-9261-90DA13C3910B}" type="slidenum">
              <a:rPr lang="ru-RU"/>
              <a:pPr/>
              <a:t>56</a:t>
            </a:fld>
            <a:endParaRPr lang="ru-RU"/>
          </a:p>
        </p:txBody>
      </p:sp>
      <p:sp>
        <p:nvSpPr>
          <p:cNvPr id="36865" name="Text Box 1"/>
          <p:cNvSpPr txBox="1">
            <a:spLocks noChangeArrowheads="1"/>
          </p:cNvSpPr>
          <p:nvPr/>
        </p:nvSpPr>
        <p:spPr bwMode="auto">
          <a:xfrm>
            <a:off x="4398963" y="9555163"/>
            <a:ext cx="3360737" cy="490537"/>
          </a:xfrm>
          <a:prstGeom prst="rect">
            <a:avLst/>
          </a:prstGeom>
          <a:noFill/>
          <a:ln w="9525" cap="flat">
            <a:noFill/>
            <a:round/>
            <a:headEnd/>
            <a:tailEnd/>
          </a:ln>
          <a:effectLst/>
        </p:spPr>
        <p:txBody>
          <a:bodyPr lIns="0" tIns="0" rIns="0" bIns="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2D64BD56-D24F-4044-949A-595E9C5FCD7F}" type="slidenum">
              <a:rPr lang="ru-RU" sz="1400">
                <a:solidFill>
                  <a:srgbClr val="000000"/>
                </a:solidFill>
                <a:latin typeface="Times New Roman" pitchFamily="16" charset="0"/>
                <a:cs typeface="DejaVu Sans" charset="0"/>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56</a:t>
            </a:fld>
            <a:endParaRPr lang="ru-RU" sz="1400">
              <a:solidFill>
                <a:srgbClr val="000000"/>
              </a:solidFill>
              <a:latin typeface="Times New Roman" pitchFamily="16" charset="0"/>
              <a:cs typeface="DejaVu Sans" charset="0"/>
            </a:endParaRPr>
          </a:p>
        </p:txBody>
      </p:sp>
      <p:sp>
        <p:nvSpPr>
          <p:cNvPr id="36866" name="Text Box 2"/>
          <p:cNvSpPr txBox="1">
            <a:spLocks noChangeArrowheads="1"/>
          </p:cNvSpPr>
          <p:nvPr/>
        </p:nvSpPr>
        <p:spPr bwMode="auto">
          <a:xfrm>
            <a:off x="4278313" y="10156825"/>
            <a:ext cx="3276600" cy="530225"/>
          </a:xfrm>
          <a:prstGeom prst="rect">
            <a:avLst/>
          </a:prstGeom>
          <a:noFill/>
          <a:ln w="9525" cap="flat">
            <a:noFill/>
            <a:round/>
            <a:headEnd/>
            <a:tailEnd/>
          </a:ln>
          <a:effectLst/>
        </p:spPr>
        <p:txBody>
          <a:bodyPr lIns="0" tIns="0" rIns="0" bIns="0" anchor="b"/>
          <a:lstStyle/>
          <a:p>
            <a:pPr algn="r">
              <a:lnSpc>
                <a:spcPct val="9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58205478-F55F-4C1A-800D-4282A92E93DD}" type="slidenum">
              <a:rPr lang="ru-RU" sz="1400">
                <a:solidFill>
                  <a:srgbClr val="000000"/>
                </a:solidFill>
                <a:latin typeface="Times New Roman" pitchFamily="16" charset="0"/>
                <a:ea typeface="Droid Sans Fallback" charset="0"/>
                <a:cs typeface="Droid Sans Fallback" charset="0"/>
              </a:rPr>
              <a:pPr algn="r">
                <a:lnSpc>
                  <a:spcPct val="9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56</a:t>
            </a:fld>
            <a:endParaRPr lang="ru-RU" sz="1400">
              <a:solidFill>
                <a:srgbClr val="000000"/>
              </a:solidFill>
              <a:latin typeface="Times New Roman" pitchFamily="16" charset="0"/>
              <a:ea typeface="Droid Sans Fallback" charset="0"/>
              <a:cs typeface="Droid Sans Fallback" charset="0"/>
            </a:endParaRPr>
          </a:p>
        </p:txBody>
      </p:sp>
      <p:sp>
        <p:nvSpPr>
          <p:cNvPr id="36867" name="Rectangle 3"/>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p:spPr>
      </p:sp>
      <p:sp>
        <p:nvSpPr>
          <p:cNvPr id="36868" name="Text Box 4"/>
          <p:cNvSpPr txBox="1">
            <a:spLocks noChangeArrowheads="1"/>
          </p:cNvSpPr>
          <p:nvPr/>
        </p:nvSpPr>
        <p:spPr bwMode="auto">
          <a:xfrm>
            <a:off x="755650" y="5078413"/>
            <a:ext cx="6048375" cy="4811712"/>
          </a:xfrm>
          <a:prstGeom prst="rect">
            <a:avLst/>
          </a:prstGeom>
          <a:noFill/>
          <a:ln w="9525" cap="flat">
            <a:noFill/>
            <a:round/>
            <a:headEnd/>
            <a:tailEnd/>
          </a:ln>
          <a:effectLst/>
        </p:spPr>
        <p:txBody>
          <a:bodyPr wrap="none" anchor="ctr"/>
          <a:lstStyle/>
          <a:p>
            <a:endParaRPr lang="ru-RU"/>
          </a:p>
        </p:txBody>
      </p:sp>
    </p:spTree>
    <p:extLst>
      <p:ext uri="{BB962C8B-B14F-4D97-AF65-F5344CB8AC3E}">
        <p14:creationId xmlns:p14="http://schemas.microsoft.com/office/powerpoint/2010/main" val="41370142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20"/>
          <p:cNvSpPr>
            <a:spLocks noGrp="1" noChangeArrowheads="1"/>
          </p:cNvSpPr>
          <p:nvPr>
            <p:ph type="sldNum"/>
          </p:nvPr>
        </p:nvSpPr>
        <p:spPr>
          <a:ln/>
        </p:spPr>
        <p:txBody>
          <a:bodyPr/>
          <a:lstStyle/>
          <a:p>
            <a:fld id="{9CC9D245-5BC0-4132-BDDC-093E43FE48E1}" type="slidenum">
              <a:rPr lang="ru-RU"/>
              <a:pPr/>
              <a:t>57</a:t>
            </a:fld>
            <a:endParaRPr lang="ru-RU"/>
          </a:p>
        </p:txBody>
      </p:sp>
      <p:sp>
        <p:nvSpPr>
          <p:cNvPr id="37889" name="Text Box 1"/>
          <p:cNvSpPr txBox="1">
            <a:spLocks noChangeArrowheads="1"/>
          </p:cNvSpPr>
          <p:nvPr/>
        </p:nvSpPr>
        <p:spPr bwMode="auto">
          <a:xfrm>
            <a:off x="4398963" y="9555163"/>
            <a:ext cx="3360737" cy="490537"/>
          </a:xfrm>
          <a:prstGeom prst="rect">
            <a:avLst/>
          </a:prstGeom>
          <a:noFill/>
          <a:ln w="9525" cap="flat">
            <a:noFill/>
            <a:round/>
            <a:headEnd/>
            <a:tailEnd/>
          </a:ln>
          <a:effectLst/>
        </p:spPr>
        <p:txBody>
          <a:bodyPr lIns="0" tIns="0" rIns="0" bIns="0" anchor="b"/>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D305C4F0-0098-4493-9EEC-1D80D4703C59}" type="slidenum">
              <a:rPr lang="ru-RU" sz="1400">
                <a:solidFill>
                  <a:srgbClr val="000000"/>
                </a:solidFill>
                <a:latin typeface="Times New Roman" pitchFamily="16" charset="0"/>
                <a:cs typeface="DejaVu Sans" charset="0"/>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57</a:t>
            </a:fld>
            <a:endParaRPr lang="ru-RU" sz="1400">
              <a:solidFill>
                <a:srgbClr val="000000"/>
              </a:solidFill>
              <a:latin typeface="Times New Roman" pitchFamily="16" charset="0"/>
              <a:cs typeface="DejaVu Sans" charset="0"/>
            </a:endParaRPr>
          </a:p>
        </p:txBody>
      </p:sp>
      <p:sp>
        <p:nvSpPr>
          <p:cNvPr id="37890" name="Text Box 2"/>
          <p:cNvSpPr txBox="1">
            <a:spLocks noChangeArrowheads="1"/>
          </p:cNvSpPr>
          <p:nvPr/>
        </p:nvSpPr>
        <p:spPr bwMode="auto">
          <a:xfrm>
            <a:off x="4278313" y="10156825"/>
            <a:ext cx="3276600" cy="530225"/>
          </a:xfrm>
          <a:prstGeom prst="rect">
            <a:avLst/>
          </a:prstGeom>
          <a:noFill/>
          <a:ln w="9525" cap="flat">
            <a:noFill/>
            <a:round/>
            <a:headEnd/>
            <a:tailEnd/>
          </a:ln>
          <a:effectLst/>
        </p:spPr>
        <p:txBody>
          <a:bodyPr lIns="0" tIns="0" rIns="0" bIns="0" anchor="b"/>
          <a:lstStyle/>
          <a:p>
            <a:pPr algn="r">
              <a:lnSpc>
                <a:spcPct val="9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FE08A8D8-3BA9-4672-980D-60CA00811842}" type="slidenum">
              <a:rPr lang="ru-RU" sz="1400">
                <a:solidFill>
                  <a:srgbClr val="000000"/>
                </a:solidFill>
                <a:latin typeface="Times New Roman" pitchFamily="16" charset="0"/>
                <a:ea typeface="Droid Sans Fallback" charset="0"/>
                <a:cs typeface="Droid Sans Fallback" charset="0"/>
              </a:rPr>
              <a:pPr algn="r">
                <a:lnSpc>
                  <a:spcPct val="9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57</a:t>
            </a:fld>
            <a:endParaRPr lang="ru-RU" sz="1400">
              <a:solidFill>
                <a:srgbClr val="000000"/>
              </a:solidFill>
              <a:latin typeface="Times New Roman" pitchFamily="16" charset="0"/>
              <a:ea typeface="Droid Sans Fallback" charset="0"/>
              <a:cs typeface="Droid Sans Fallback" charset="0"/>
            </a:endParaRPr>
          </a:p>
        </p:txBody>
      </p:sp>
      <p:sp>
        <p:nvSpPr>
          <p:cNvPr id="37891" name="Rectangle 3"/>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p:spPr>
      </p:sp>
      <p:sp>
        <p:nvSpPr>
          <p:cNvPr id="37892" name="Text Box 4"/>
          <p:cNvSpPr txBox="1">
            <a:spLocks noChangeArrowheads="1"/>
          </p:cNvSpPr>
          <p:nvPr/>
        </p:nvSpPr>
        <p:spPr bwMode="auto">
          <a:xfrm>
            <a:off x="755650" y="5078413"/>
            <a:ext cx="6048375" cy="4811712"/>
          </a:xfrm>
          <a:prstGeom prst="rect">
            <a:avLst/>
          </a:prstGeom>
          <a:noFill/>
          <a:ln w="9525" cap="flat">
            <a:noFill/>
            <a:round/>
            <a:headEnd/>
            <a:tailEnd/>
          </a:ln>
          <a:effectLst/>
        </p:spPr>
        <p:txBody>
          <a:bodyPr wrap="none" anchor="ctr"/>
          <a:lstStyle/>
          <a:p>
            <a:endParaRPr lang="ru-RU"/>
          </a:p>
        </p:txBody>
      </p:sp>
    </p:spTree>
    <p:extLst>
      <p:ext uri="{BB962C8B-B14F-4D97-AF65-F5344CB8AC3E}">
        <p14:creationId xmlns:p14="http://schemas.microsoft.com/office/powerpoint/2010/main" val="2147600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08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Tree>
    <p:extLst>
      <p:ext uri="{BB962C8B-B14F-4D97-AF65-F5344CB8AC3E}">
        <p14:creationId xmlns:p14="http://schemas.microsoft.com/office/powerpoint/2010/main" val="6650884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E524746-4476-4117-AF64-91545BE7BB09}" type="slidenum">
              <a:rPr lang="en-US" smtClean="0"/>
              <a:t>58</a:t>
            </a:fld>
            <a:endParaRPr lang="en-US"/>
          </a:p>
        </p:txBody>
      </p:sp>
    </p:spTree>
    <p:extLst>
      <p:ext uri="{BB962C8B-B14F-4D97-AF65-F5344CB8AC3E}">
        <p14:creationId xmlns:p14="http://schemas.microsoft.com/office/powerpoint/2010/main" val="695604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Не буду останавливаться на промежуточных результатах, буду говорить о</a:t>
            </a:r>
            <a:r>
              <a:rPr lang="ru-RU" baseline="0" dirty="0" smtClean="0"/>
              <a:t> последнем. Нет идентификации протона – это существенная особенность. Но это все же протон, как будет видно на следующем слайде.</a:t>
            </a:r>
            <a:endParaRPr lang="ru-RU" dirty="0" smtClean="0"/>
          </a:p>
          <a:p>
            <a:endParaRPr lang="ru-RU" dirty="0"/>
          </a:p>
        </p:txBody>
      </p:sp>
      <p:sp>
        <p:nvSpPr>
          <p:cNvPr id="4" name="Номер слайда 3"/>
          <p:cNvSpPr>
            <a:spLocks noGrp="1"/>
          </p:cNvSpPr>
          <p:nvPr>
            <p:ph type="sldNum" sz="quarter" idx="10"/>
          </p:nvPr>
        </p:nvSpPr>
        <p:spPr/>
        <p:txBody>
          <a:bodyPr/>
          <a:lstStyle/>
          <a:p>
            <a:fld id="{EB770515-F7B1-4CE2-B295-A2E08324364E}" type="slidenum">
              <a:rPr lang="ru-RU" smtClean="0"/>
              <a:t>14</a:t>
            </a:fld>
            <a:endParaRPr lang="ru-RU"/>
          </a:p>
        </p:txBody>
      </p:sp>
    </p:spTree>
    <p:extLst>
      <p:ext uri="{BB962C8B-B14F-4D97-AF65-F5344CB8AC3E}">
        <p14:creationId xmlns:p14="http://schemas.microsoft.com/office/powerpoint/2010/main" val="3892391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614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9889BA9-45F9-47C5-8B61-003AA22B5DC4}" type="slidenum">
              <a:rPr lang="ru-RU" altLang="ru-RU" smtClean="0"/>
              <a:pPr/>
              <a:t>15</a:t>
            </a:fld>
            <a:endParaRPr lang="ru-RU" altLang="ru-RU" smtClean="0"/>
          </a:p>
        </p:txBody>
      </p:sp>
    </p:spTree>
    <p:extLst>
      <p:ext uri="{BB962C8B-B14F-4D97-AF65-F5344CB8AC3E}">
        <p14:creationId xmlns:p14="http://schemas.microsoft.com/office/powerpoint/2010/main" val="1452638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E524746-4476-4117-AF64-91545BE7BB09}" type="slidenum">
              <a:rPr lang="en-US" smtClean="0"/>
              <a:t>16</a:t>
            </a:fld>
            <a:endParaRPr lang="en-US"/>
          </a:p>
        </p:txBody>
      </p:sp>
    </p:spTree>
    <p:extLst>
      <p:ext uri="{BB962C8B-B14F-4D97-AF65-F5344CB8AC3E}">
        <p14:creationId xmlns:p14="http://schemas.microsoft.com/office/powerpoint/2010/main" val="4005103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In 2016 the </a:t>
            </a:r>
            <a:r>
              <a:rPr lang="en-US" sz="1200" b="1" kern="1200" dirty="0" smtClean="0">
                <a:solidFill>
                  <a:schemeClr val="tx1"/>
                </a:solidFill>
                <a:effectLst/>
                <a:latin typeface="+mn-lt"/>
                <a:ea typeface="+mn-ea"/>
                <a:cs typeface="+mn-cs"/>
              </a:rPr>
              <a:t>Baikal</a:t>
            </a:r>
            <a:r>
              <a:rPr lang="en-US" sz="1200" kern="1200" dirty="0" smtClean="0">
                <a:solidFill>
                  <a:schemeClr val="tx1"/>
                </a:solidFill>
                <a:effectLst/>
                <a:latin typeface="+mn-lt"/>
                <a:ea typeface="+mn-ea"/>
                <a:cs typeface="+mn-cs"/>
              </a:rPr>
              <a:t> collaboration made one more step to reach its goal of constructing a cubic-kilometer scale neutrino detector (NT-1000 project). The first full-scale cluster of the standard design (8 strings of 3 sections each, radius 60 m, 288 optical modules in total) was deployed during the winter expedition from February to March 2016. It was proved that extended sections of 525m length were constructible and operable. Data acquisition is are proceeding now.</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 </a:t>
            </a:r>
          </a:p>
          <a:p>
            <a:endParaRPr lang="ru-RU" dirty="0"/>
          </a:p>
        </p:txBody>
      </p:sp>
      <p:sp>
        <p:nvSpPr>
          <p:cNvPr id="4" name="Номер слайда 3"/>
          <p:cNvSpPr>
            <a:spLocks noGrp="1"/>
          </p:cNvSpPr>
          <p:nvPr>
            <p:ph type="sldNum" sz="quarter" idx="10"/>
          </p:nvPr>
        </p:nvSpPr>
        <p:spPr/>
        <p:txBody>
          <a:bodyPr/>
          <a:lstStyle/>
          <a:p>
            <a:fld id="{B13FD44F-375F-4CF9-9B0B-7A86117EB7C3}" type="slidenum">
              <a:rPr lang="ru-RU" smtClean="0"/>
              <a:pPr/>
              <a:t>19</a:t>
            </a:fld>
            <a:endParaRPr lang="ru-RU"/>
          </a:p>
        </p:txBody>
      </p:sp>
    </p:spTree>
    <p:extLst>
      <p:ext uri="{BB962C8B-B14F-4D97-AF65-F5344CB8AC3E}">
        <p14:creationId xmlns:p14="http://schemas.microsoft.com/office/powerpoint/2010/main" val="3199450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One of the most important achievements of the last year is the construction of a new control station on the shore of Lake Baikal, which includes new power-supply detector control system, data-processing, and data storage systems. Preliminary data processing consists of aggregating event data from different sections, making the time and amplitude calibrations of the detector, and obtaining the coordinates of the optical modules via the acoustic-positioning system data corresponding to the event time. All these tasks were accomplished in 2016.</a:t>
            </a:r>
            <a:endParaRPr lang="ru-RU" sz="120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6D268640-CABA-4339-92D2-9394C4D4C24A}" type="slidenum">
              <a:rPr lang="ru-RU" smtClean="0"/>
              <a:pPr/>
              <a:t>20</a:t>
            </a:fld>
            <a:endParaRPr lang="ru-RU"/>
          </a:p>
        </p:txBody>
      </p:sp>
    </p:spTree>
    <p:extLst>
      <p:ext uri="{BB962C8B-B14F-4D97-AF65-F5344CB8AC3E}">
        <p14:creationId xmlns:p14="http://schemas.microsoft.com/office/powerpoint/2010/main" val="46371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B8BD7DFD-1665-4C0A-A3C1-B0D053C8321B}" type="datetime1">
              <a:rPr lang="en-US" smtClean="0"/>
              <a:t>2/21/2017</a:t>
            </a:fld>
            <a:endParaRPr lang="en-US"/>
          </a:p>
        </p:txBody>
      </p:sp>
      <p:sp>
        <p:nvSpPr>
          <p:cNvPr id="5" name="Нижний колонтитул 4"/>
          <p:cNvSpPr>
            <a:spLocks noGrp="1"/>
          </p:cNvSpPr>
          <p:nvPr>
            <p:ph type="ftr" sz="quarter" idx="11"/>
          </p:nvPr>
        </p:nvSpPr>
        <p:spPr/>
        <p:txBody>
          <a:bodyPr/>
          <a:lstStyle/>
          <a:p>
            <a:r>
              <a:rPr lang="en-US"/>
              <a:t>JINR SC February 2017</a:t>
            </a:r>
          </a:p>
        </p:txBody>
      </p:sp>
      <p:sp>
        <p:nvSpPr>
          <p:cNvPr id="6" name="Номер слайда 5"/>
          <p:cNvSpPr>
            <a:spLocks noGrp="1"/>
          </p:cNvSpPr>
          <p:nvPr>
            <p:ph type="sldNum" sz="quarter" idx="12"/>
          </p:nvPr>
        </p:nvSpPr>
        <p:spPr/>
        <p:txBody>
          <a:bodyPr/>
          <a:lstStyle/>
          <a:p>
            <a:fld id="{30256231-FEA0-45F5-A774-D2D6082717E8}" type="slidenum">
              <a:rPr lang="en-US" smtClean="0"/>
              <a:t>‹#›</a:t>
            </a:fld>
            <a:endParaRPr lang="en-US"/>
          </a:p>
        </p:txBody>
      </p:sp>
    </p:spTree>
    <p:extLst>
      <p:ext uri="{BB962C8B-B14F-4D97-AF65-F5344CB8AC3E}">
        <p14:creationId xmlns:p14="http://schemas.microsoft.com/office/powerpoint/2010/main" val="1935581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12F77F6-5E8E-4DBE-B42F-694BBF0CE282}" type="datetime1">
              <a:rPr lang="en-US" smtClean="0"/>
              <a:t>2/21/2017</a:t>
            </a:fld>
            <a:endParaRPr lang="en-US"/>
          </a:p>
        </p:txBody>
      </p:sp>
      <p:sp>
        <p:nvSpPr>
          <p:cNvPr id="5" name="Нижний колонтитул 4"/>
          <p:cNvSpPr>
            <a:spLocks noGrp="1"/>
          </p:cNvSpPr>
          <p:nvPr>
            <p:ph type="ftr" sz="quarter" idx="11"/>
          </p:nvPr>
        </p:nvSpPr>
        <p:spPr/>
        <p:txBody>
          <a:bodyPr/>
          <a:lstStyle/>
          <a:p>
            <a:r>
              <a:rPr lang="en-US"/>
              <a:t>JINR SC February 2017</a:t>
            </a:r>
          </a:p>
        </p:txBody>
      </p:sp>
      <p:sp>
        <p:nvSpPr>
          <p:cNvPr id="6" name="Номер слайда 5"/>
          <p:cNvSpPr>
            <a:spLocks noGrp="1"/>
          </p:cNvSpPr>
          <p:nvPr>
            <p:ph type="sldNum" sz="quarter" idx="12"/>
          </p:nvPr>
        </p:nvSpPr>
        <p:spPr/>
        <p:txBody>
          <a:bodyPr/>
          <a:lstStyle/>
          <a:p>
            <a:fld id="{30256231-FEA0-45F5-A774-D2D6082717E8}" type="slidenum">
              <a:rPr lang="en-US" smtClean="0"/>
              <a:t>‹#›</a:t>
            </a:fld>
            <a:endParaRPr lang="en-US"/>
          </a:p>
        </p:txBody>
      </p:sp>
    </p:spTree>
    <p:extLst>
      <p:ext uri="{BB962C8B-B14F-4D97-AF65-F5344CB8AC3E}">
        <p14:creationId xmlns:p14="http://schemas.microsoft.com/office/powerpoint/2010/main" val="3824395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1988FAD3-4839-4C83-96DB-F25F28AE197B}" type="datetime1">
              <a:rPr lang="en-US" smtClean="0"/>
              <a:t>2/21/2017</a:t>
            </a:fld>
            <a:endParaRPr lang="en-US"/>
          </a:p>
        </p:txBody>
      </p:sp>
      <p:sp>
        <p:nvSpPr>
          <p:cNvPr id="5" name="Нижний колонтитул 4"/>
          <p:cNvSpPr>
            <a:spLocks noGrp="1"/>
          </p:cNvSpPr>
          <p:nvPr>
            <p:ph type="ftr" sz="quarter" idx="11"/>
          </p:nvPr>
        </p:nvSpPr>
        <p:spPr/>
        <p:txBody>
          <a:bodyPr/>
          <a:lstStyle/>
          <a:p>
            <a:r>
              <a:rPr lang="en-US"/>
              <a:t>JINR SC February 2017</a:t>
            </a:r>
          </a:p>
        </p:txBody>
      </p:sp>
      <p:sp>
        <p:nvSpPr>
          <p:cNvPr id="6" name="Номер слайда 5"/>
          <p:cNvSpPr>
            <a:spLocks noGrp="1"/>
          </p:cNvSpPr>
          <p:nvPr>
            <p:ph type="sldNum" sz="quarter" idx="12"/>
          </p:nvPr>
        </p:nvSpPr>
        <p:spPr/>
        <p:txBody>
          <a:bodyPr/>
          <a:lstStyle/>
          <a:p>
            <a:fld id="{30256231-FEA0-45F5-A774-D2D6082717E8}" type="slidenum">
              <a:rPr lang="en-US" smtClean="0"/>
              <a:t>‹#›</a:t>
            </a:fld>
            <a:endParaRPr lang="en-US"/>
          </a:p>
        </p:txBody>
      </p:sp>
    </p:spTree>
    <p:extLst>
      <p:ext uri="{BB962C8B-B14F-4D97-AF65-F5344CB8AC3E}">
        <p14:creationId xmlns:p14="http://schemas.microsoft.com/office/powerpoint/2010/main" val="1587798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850900"/>
          </a:xfrm>
        </p:spPr>
        <p:txBody>
          <a:bodyPr/>
          <a:lstStyle/>
          <a:p>
            <a:r>
              <a:rPr lang="ru-RU"/>
              <a:t>Образец заголовка</a:t>
            </a:r>
          </a:p>
        </p:txBody>
      </p:sp>
      <p:sp>
        <p:nvSpPr>
          <p:cNvPr id="3" name="Содержимое 2"/>
          <p:cNvSpPr>
            <a:spLocks noGrp="1"/>
          </p:cNvSpPr>
          <p:nvPr>
            <p:ph sz="quarter" idx="1"/>
          </p:nvPr>
        </p:nvSpPr>
        <p:spPr>
          <a:xfrm>
            <a:off x="624417" y="1268413"/>
            <a:ext cx="5384800" cy="22272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24417" y="3648075"/>
            <a:ext cx="5384800" cy="22288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212417" y="1268413"/>
            <a:ext cx="5384800" cy="46085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p:txBody>
          <a:bodyPr/>
          <a:lstStyle>
            <a:lvl1pPr>
              <a:defRPr/>
            </a:lvl1pPr>
          </a:lstStyle>
          <a:p>
            <a:fld id="{55E4BE57-0937-4ADF-9809-68D305CBEC86}" type="datetime1">
              <a:rPr lang="en-US" smtClean="0"/>
              <a:t>2/21/2017</a:t>
            </a:fld>
            <a:endParaRPr lang="en-US"/>
          </a:p>
        </p:txBody>
      </p:sp>
      <p:sp>
        <p:nvSpPr>
          <p:cNvPr id="7" name="Rectangle 5"/>
          <p:cNvSpPr>
            <a:spLocks noGrp="1" noChangeArrowheads="1"/>
          </p:cNvSpPr>
          <p:nvPr>
            <p:ph type="ftr" sz="quarter" idx="11"/>
          </p:nvPr>
        </p:nvSpPr>
        <p:spPr/>
        <p:txBody>
          <a:bodyPr/>
          <a:lstStyle>
            <a:lvl1pPr>
              <a:defRPr/>
            </a:lvl1pPr>
          </a:lstStyle>
          <a:p>
            <a:r>
              <a:rPr lang="en-US"/>
              <a:t>JINR SC February 2017</a:t>
            </a:r>
          </a:p>
        </p:txBody>
      </p:sp>
      <p:sp>
        <p:nvSpPr>
          <p:cNvPr id="8" name="Rectangle 6"/>
          <p:cNvSpPr>
            <a:spLocks noGrp="1" noChangeArrowheads="1"/>
          </p:cNvSpPr>
          <p:nvPr>
            <p:ph type="sldNum" sz="quarter" idx="12"/>
          </p:nvPr>
        </p:nvSpPr>
        <p:spPr/>
        <p:txBody>
          <a:bodyPr/>
          <a:lstStyle>
            <a:lvl1pPr>
              <a:defRPr/>
            </a:lvl1pPr>
          </a:lstStyle>
          <a:p>
            <a:fld id="{30256231-FEA0-45F5-A774-D2D6082717E8}" type="slidenum">
              <a:rPr lang="en-US" smtClean="0"/>
              <a:t>‹#›</a:t>
            </a:fld>
            <a:endParaRPr lang="en-US"/>
          </a:p>
        </p:txBody>
      </p:sp>
    </p:spTree>
    <p:extLst>
      <p:ext uri="{BB962C8B-B14F-4D97-AF65-F5344CB8AC3E}">
        <p14:creationId xmlns:p14="http://schemas.microsoft.com/office/powerpoint/2010/main" val="724189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аблица 2"/>
          <p:cNvSpPr>
            <a:spLocks noGrp="1"/>
          </p:cNvSpPr>
          <p:nvPr>
            <p:ph type="tbl" idx="1"/>
          </p:nvPr>
        </p:nvSpPr>
        <p:spPr>
          <a:xfrm>
            <a:off x="914400" y="1981200"/>
            <a:ext cx="10363200" cy="4114800"/>
          </a:xfrm>
        </p:spPr>
        <p:txBody>
          <a:bodyPr/>
          <a:lstStyle/>
          <a:p>
            <a:pPr lvl="0"/>
            <a:r>
              <a:rPr lang="ru-RU" noProof="0"/>
              <a:t>Вставка таблицы</a:t>
            </a:r>
          </a:p>
        </p:txBody>
      </p:sp>
      <p:sp>
        <p:nvSpPr>
          <p:cNvPr id="4" name="Нижний колонтитул 3"/>
          <p:cNvSpPr>
            <a:spLocks noGrp="1"/>
          </p:cNvSpPr>
          <p:nvPr>
            <p:ph type="ftr" sz="quarter" idx="10"/>
          </p:nvPr>
        </p:nvSpPr>
        <p:spPr/>
        <p:txBody>
          <a:bodyPr/>
          <a:lstStyle>
            <a:lvl1pPr>
              <a:defRPr/>
            </a:lvl1pPr>
          </a:lstStyle>
          <a:p>
            <a:r>
              <a:rPr lang="en-US"/>
              <a:t>JINR SC February 2017</a:t>
            </a:r>
          </a:p>
        </p:txBody>
      </p:sp>
    </p:spTree>
    <p:extLst>
      <p:ext uri="{BB962C8B-B14F-4D97-AF65-F5344CB8AC3E}">
        <p14:creationId xmlns:p14="http://schemas.microsoft.com/office/powerpoint/2010/main" val="3454983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екст 2"/>
          <p:cNvSpPr>
            <a:spLocks noGrp="1"/>
          </p:cNvSpPr>
          <p:nvPr>
            <p:ph type="body"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ижний колонтитул 4"/>
          <p:cNvSpPr>
            <a:spLocks noGrp="1"/>
          </p:cNvSpPr>
          <p:nvPr>
            <p:ph type="ftr" sz="quarter" idx="10"/>
          </p:nvPr>
        </p:nvSpPr>
        <p:spPr/>
        <p:txBody>
          <a:bodyPr/>
          <a:lstStyle>
            <a:lvl1pPr>
              <a:defRPr/>
            </a:lvl1pPr>
          </a:lstStyle>
          <a:p>
            <a:r>
              <a:rPr lang="en-US"/>
              <a:t>JINR SC February 2017</a:t>
            </a:r>
          </a:p>
        </p:txBody>
      </p:sp>
    </p:spTree>
    <p:extLst>
      <p:ext uri="{BB962C8B-B14F-4D97-AF65-F5344CB8AC3E}">
        <p14:creationId xmlns:p14="http://schemas.microsoft.com/office/powerpoint/2010/main" val="3854534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6035F968-110F-4168-B06E-CEE3B3FF4367}" type="datetimeFigureOut">
              <a:rPr lang="ru-RU" smtClean="0"/>
              <a:pPr/>
              <a:t>21.02.2017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6535BEC-0E8B-4A1D-B325-39B0244A926E}" type="slidenum">
              <a:rPr lang="ru-RU" smtClean="0"/>
              <a:pPr/>
              <a:t>‹#›</a:t>
            </a:fld>
            <a:endParaRPr lang="ru-RU"/>
          </a:p>
        </p:txBody>
      </p:sp>
    </p:spTree>
    <p:extLst>
      <p:ext uri="{BB962C8B-B14F-4D97-AF65-F5344CB8AC3E}">
        <p14:creationId xmlns:p14="http://schemas.microsoft.com/office/powerpoint/2010/main" val="24967536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035F968-110F-4168-B06E-CEE3B3FF4367}" type="datetimeFigureOut">
              <a:rPr lang="ru-RU" smtClean="0"/>
              <a:pPr/>
              <a:t>21.02.2017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6535BEC-0E8B-4A1D-B325-39B0244A926E}" type="slidenum">
              <a:rPr lang="ru-RU" smtClean="0"/>
              <a:pPr/>
              <a:t>‹#›</a:t>
            </a:fld>
            <a:endParaRPr lang="ru-RU"/>
          </a:p>
        </p:txBody>
      </p:sp>
    </p:spTree>
    <p:extLst>
      <p:ext uri="{BB962C8B-B14F-4D97-AF65-F5344CB8AC3E}">
        <p14:creationId xmlns:p14="http://schemas.microsoft.com/office/powerpoint/2010/main" val="31566962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6035F968-110F-4168-B06E-CEE3B3FF4367}" type="datetimeFigureOut">
              <a:rPr lang="ru-RU" smtClean="0"/>
              <a:pPr/>
              <a:t>21.02.2017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6535BEC-0E8B-4A1D-B325-39B0244A926E}" type="slidenum">
              <a:rPr lang="ru-RU" smtClean="0"/>
              <a:pPr/>
              <a:t>‹#›</a:t>
            </a:fld>
            <a:endParaRPr lang="ru-RU"/>
          </a:p>
        </p:txBody>
      </p:sp>
    </p:spTree>
    <p:extLst>
      <p:ext uri="{BB962C8B-B14F-4D97-AF65-F5344CB8AC3E}">
        <p14:creationId xmlns:p14="http://schemas.microsoft.com/office/powerpoint/2010/main" val="3847059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6035F968-110F-4168-B06E-CEE3B3FF4367}" type="datetimeFigureOut">
              <a:rPr lang="ru-RU" smtClean="0"/>
              <a:pPr/>
              <a:t>21.02.2017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6535BEC-0E8B-4A1D-B325-39B0244A926E}" type="slidenum">
              <a:rPr lang="ru-RU" smtClean="0"/>
              <a:pPr/>
              <a:t>‹#›</a:t>
            </a:fld>
            <a:endParaRPr lang="ru-RU"/>
          </a:p>
        </p:txBody>
      </p:sp>
    </p:spTree>
    <p:extLst>
      <p:ext uri="{BB962C8B-B14F-4D97-AF65-F5344CB8AC3E}">
        <p14:creationId xmlns:p14="http://schemas.microsoft.com/office/powerpoint/2010/main" val="2587294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6035F968-110F-4168-B06E-CEE3B3FF4367}" type="datetimeFigureOut">
              <a:rPr lang="ru-RU" smtClean="0"/>
              <a:pPr/>
              <a:t>21.02.2017</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66535BEC-0E8B-4A1D-B325-39B0244A926E}" type="slidenum">
              <a:rPr lang="ru-RU" smtClean="0"/>
              <a:pPr/>
              <a:t>‹#›</a:t>
            </a:fld>
            <a:endParaRPr lang="ru-RU"/>
          </a:p>
        </p:txBody>
      </p:sp>
    </p:spTree>
    <p:extLst>
      <p:ext uri="{BB962C8B-B14F-4D97-AF65-F5344CB8AC3E}">
        <p14:creationId xmlns:p14="http://schemas.microsoft.com/office/powerpoint/2010/main" val="383210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4D5B948-F7F1-4AEC-B80C-AA2E62B26C8A}" type="datetime1">
              <a:rPr lang="en-US" smtClean="0"/>
              <a:t>2/21/2017</a:t>
            </a:fld>
            <a:endParaRPr lang="en-US"/>
          </a:p>
        </p:txBody>
      </p:sp>
      <p:sp>
        <p:nvSpPr>
          <p:cNvPr id="5" name="Нижний колонтитул 4"/>
          <p:cNvSpPr>
            <a:spLocks noGrp="1"/>
          </p:cNvSpPr>
          <p:nvPr>
            <p:ph type="ftr" sz="quarter" idx="11"/>
          </p:nvPr>
        </p:nvSpPr>
        <p:spPr/>
        <p:txBody>
          <a:bodyPr/>
          <a:lstStyle/>
          <a:p>
            <a:r>
              <a:rPr lang="en-US"/>
              <a:t>JINR SC February 2017</a:t>
            </a:r>
          </a:p>
        </p:txBody>
      </p:sp>
      <p:sp>
        <p:nvSpPr>
          <p:cNvPr id="6" name="Номер слайда 5"/>
          <p:cNvSpPr>
            <a:spLocks noGrp="1"/>
          </p:cNvSpPr>
          <p:nvPr>
            <p:ph type="sldNum" sz="quarter" idx="12"/>
          </p:nvPr>
        </p:nvSpPr>
        <p:spPr/>
        <p:txBody>
          <a:bodyPr/>
          <a:lstStyle/>
          <a:p>
            <a:fld id="{30256231-FEA0-45F5-A774-D2D6082717E8}" type="slidenum">
              <a:rPr lang="en-US" smtClean="0"/>
              <a:t>‹#›</a:t>
            </a:fld>
            <a:endParaRPr lang="en-US"/>
          </a:p>
        </p:txBody>
      </p:sp>
    </p:spTree>
    <p:extLst>
      <p:ext uri="{BB962C8B-B14F-4D97-AF65-F5344CB8AC3E}">
        <p14:creationId xmlns:p14="http://schemas.microsoft.com/office/powerpoint/2010/main" val="8708923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6035F968-110F-4168-B06E-CEE3B3FF4367}" type="datetimeFigureOut">
              <a:rPr lang="ru-RU" smtClean="0"/>
              <a:pPr/>
              <a:t>21.02.2017</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66535BEC-0E8B-4A1D-B325-39B0244A926E}" type="slidenum">
              <a:rPr lang="ru-RU" smtClean="0"/>
              <a:pPr/>
              <a:t>‹#›</a:t>
            </a:fld>
            <a:endParaRPr lang="ru-RU"/>
          </a:p>
        </p:txBody>
      </p:sp>
    </p:spTree>
    <p:extLst>
      <p:ext uri="{BB962C8B-B14F-4D97-AF65-F5344CB8AC3E}">
        <p14:creationId xmlns:p14="http://schemas.microsoft.com/office/powerpoint/2010/main" val="19627396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35F968-110F-4168-B06E-CEE3B3FF4367}" type="datetimeFigureOut">
              <a:rPr lang="ru-RU" smtClean="0"/>
              <a:pPr/>
              <a:t>21.02.2017</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66535BEC-0E8B-4A1D-B325-39B0244A926E}" type="slidenum">
              <a:rPr lang="ru-RU" smtClean="0"/>
              <a:pPr/>
              <a:t>‹#›</a:t>
            </a:fld>
            <a:endParaRPr lang="ru-RU"/>
          </a:p>
        </p:txBody>
      </p:sp>
    </p:spTree>
    <p:extLst>
      <p:ext uri="{BB962C8B-B14F-4D97-AF65-F5344CB8AC3E}">
        <p14:creationId xmlns:p14="http://schemas.microsoft.com/office/powerpoint/2010/main" val="11874822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6035F968-110F-4168-B06E-CEE3B3FF4367}" type="datetimeFigureOut">
              <a:rPr lang="ru-RU" smtClean="0"/>
              <a:pPr/>
              <a:t>21.02.2017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6535BEC-0E8B-4A1D-B325-39B0244A926E}" type="slidenum">
              <a:rPr lang="ru-RU" smtClean="0"/>
              <a:pPr/>
              <a:t>‹#›</a:t>
            </a:fld>
            <a:endParaRPr lang="ru-RU"/>
          </a:p>
        </p:txBody>
      </p:sp>
    </p:spTree>
    <p:extLst>
      <p:ext uri="{BB962C8B-B14F-4D97-AF65-F5344CB8AC3E}">
        <p14:creationId xmlns:p14="http://schemas.microsoft.com/office/powerpoint/2010/main" val="15604982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6035F968-110F-4168-B06E-CEE3B3FF4367}" type="datetimeFigureOut">
              <a:rPr lang="ru-RU" smtClean="0"/>
              <a:pPr/>
              <a:t>21.02.2017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6535BEC-0E8B-4A1D-B325-39B0244A926E}" type="slidenum">
              <a:rPr lang="ru-RU" smtClean="0"/>
              <a:pPr/>
              <a:t>‹#›</a:t>
            </a:fld>
            <a:endParaRPr lang="ru-RU"/>
          </a:p>
        </p:txBody>
      </p:sp>
    </p:spTree>
    <p:extLst>
      <p:ext uri="{BB962C8B-B14F-4D97-AF65-F5344CB8AC3E}">
        <p14:creationId xmlns:p14="http://schemas.microsoft.com/office/powerpoint/2010/main" val="16178579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035F968-110F-4168-B06E-CEE3B3FF4367}" type="datetimeFigureOut">
              <a:rPr lang="ru-RU" smtClean="0"/>
              <a:pPr/>
              <a:t>21.02.2017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6535BEC-0E8B-4A1D-B325-39B0244A926E}" type="slidenum">
              <a:rPr lang="ru-RU" smtClean="0"/>
              <a:pPr/>
              <a:t>‹#›</a:t>
            </a:fld>
            <a:endParaRPr lang="ru-RU"/>
          </a:p>
        </p:txBody>
      </p:sp>
    </p:spTree>
    <p:extLst>
      <p:ext uri="{BB962C8B-B14F-4D97-AF65-F5344CB8AC3E}">
        <p14:creationId xmlns:p14="http://schemas.microsoft.com/office/powerpoint/2010/main" val="37965124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035F968-110F-4168-B06E-CEE3B3FF4367}" type="datetimeFigureOut">
              <a:rPr lang="ru-RU" smtClean="0"/>
              <a:pPr/>
              <a:t>21.02.2017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6535BEC-0E8B-4A1D-B325-39B0244A926E}" type="slidenum">
              <a:rPr lang="ru-RU" smtClean="0"/>
              <a:pPr/>
              <a:t>‹#›</a:t>
            </a:fld>
            <a:endParaRPr lang="ru-RU"/>
          </a:p>
        </p:txBody>
      </p:sp>
    </p:spTree>
    <p:extLst>
      <p:ext uri="{BB962C8B-B14F-4D97-AF65-F5344CB8AC3E}">
        <p14:creationId xmlns:p14="http://schemas.microsoft.com/office/powerpoint/2010/main" val="14318372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fld id="{C76A0883-0B87-49D7-BBDD-CC52CCC7D6A9}" type="datetimeFigureOut">
              <a:rPr lang="ru-RU"/>
              <a:pPr>
                <a:defRPr/>
              </a:pPr>
              <a:t>21.02.2017</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C021778D-B3A2-4356-BA81-0D64A7784EDF}" type="slidenum">
              <a:rPr lang="ru-RU" altLang="ru-RU"/>
              <a:pPr/>
              <a:t>‹#›</a:t>
            </a:fld>
            <a:endParaRPr lang="ru-RU" altLang="ru-RU"/>
          </a:p>
        </p:txBody>
      </p:sp>
    </p:spTree>
    <p:extLst>
      <p:ext uri="{BB962C8B-B14F-4D97-AF65-F5344CB8AC3E}">
        <p14:creationId xmlns:p14="http://schemas.microsoft.com/office/powerpoint/2010/main" val="22231748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CF72B8A0-0D22-4F66-A54F-55680069F68F}" type="datetimeFigureOut">
              <a:rPr lang="ru-RU"/>
              <a:pPr>
                <a:defRPr/>
              </a:pPr>
              <a:t>21.02.2017</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E686927C-51AB-48FC-9BF6-84C0F583EA46}" type="slidenum">
              <a:rPr lang="ru-RU" altLang="ru-RU"/>
              <a:pPr/>
              <a:t>‹#›</a:t>
            </a:fld>
            <a:endParaRPr lang="ru-RU" altLang="ru-RU"/>
          </a:p>
        </p:txBody>
      </p:sp>
    </p:spTree>
    <p:extLst>
      <p:ext uri="{BB962C8B-B14F-4D97-AF65-F5344CB8AC3E}">
        <p14:creationId xmlns:p14="http://schemas.microsoft.com/office/powerpoint/2010/main" val="40912203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fld id="{6A03966C-8B85-462B-91A8-63E9238F1F22}" type="datetimeFigureOut">
              <a:rPr lang="ru-RU"/>
              <a:pPr>
                <a:defRPr/>
              </a:pPr>
              <a:t>21.02.2017</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080B3BCB-D0DA-4B34-95A5-E692BF460CA0}" type="slidenum">
              <a:rPr lang="ru-RU" altLang="ru-RU"/>
              <a:pPr/>
              <a:t>‹#›</a:t>
            </a:fld>
            <a:endParaRPr lang="ru-RU" altLang="ru-RU"/>
          </a:p>
        </p:txBody>
      </p:sp>
    </p:spTree>
    <p:extLst>
      <p:ext uri="{BB962C8B-B14F-4D97-AF65-F5344CB8AC3E}">
        <p14:creationId xmlns:p14="http://schemas.microsoft.com/office/powerpoint/2010/main" val="22392506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AF0C3EBF-097E-41DB-BEDD-0B398A808C75}" type="datetimeFigureOut">
              <a:rPr lang="ru-RU"/>
              <a:pPr>
                <a:defRPr/>
              </a:pPr>
              <a:t>21.02.2017</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fld id="{7EC135A3-B8EE-4F02-9459-B8A7BB02FAC8}" type="slidenum">
              <a:rPr lang="ru-RU" altLang="ru-RU"/>
              <a:pPr/>
              <a:t>‹#›</a:t>
            </a:fld>
            <a:endParaRPr lang="ru-RU" altLang="ru-RU"/>
          </a:p>
        </p:txBody>
      </p:sp>
    </p:spTree>
    <p:extLst>
      <p:ext uri="{BB962C8B-B14F-4D97-AF65-F5344CB8AC3E}">
        <p14:creationId xmlns:p14="http://schemas.microsoft.com/office/powerpoint/2010/main" val="2639989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6BE1E44-C742-44BA-AD34-5F69D936B264}" type="datetime1">
              <a:rPr lang="en-US" smtClean="0"/>
              <a:t>2/21/2017</a:t>
            </a:fld>
            <a:endParaRPr lang="en-US"/>
          </a:p>
        </p:txBody>
      </p:sp>
      <p:sp>
        <p:nvSpPr>
          <p:cNvPr id="5" name="Нижний колонтитул 4"/>
          <p:cNvSpPr>
            <a:spLocks noGrp="1"/>
          </p:cNvSpPr>
          <p:nvPr>
            <p:ph type="ftr" sz="quarter" idx="11"/>
          </p:nvPr>
        </p:nvSpPr>
        <p:spPr/>
        <p:txBody>
          <a:bodyPr/>
          <a:lstStyle/>
          <a:p>
            <a:r>
              <a:rPr lang="en-US"/>
              <a:t>JINR SC February 2017</a:t>
            </a:r>
          </a:p>
        </p:txBody>
      </p:sp>
      <p:sp>
        <p:nvSpPr>
          <p:cNvPr id="6" name="Номер слайда 5"/>
          <p:cNvSpPr>
            <a:spLocks noGrp="1"/>
          </p:cNvSpPr>
          <p:nvPr>
            <p:ph type="sldNum" sz="quarter" idx="12"/>
          </p:nvPr>
        </p:nvSpPr>
        <p:spPr/>
        <p:txBody>
          <a:bodyPr/>
          <a:lstStyle/>
          <a:p>
            <a:fld id="{30256231-FEA0-45F5-A774-D2D6082717E8}" type="slidenum">
              <a:rPr lang="en-US" smtClean="0"/>
              <a:t>‹#›</a:t>
            </a:fld>
            <a:endParaRPr lang="en-US"/>
          </a:p>
        </p:txBody>
      </p:sp>
    </p:spTree>
    <p:extLst>
      <p:ext uri="{BB962C8B-B14F-4D97-AF65-F5344CB8AC3E}">
        <p14:creationId xmlns:p14="http://schemas.microsoft.com/office/powerpoint/2010/main" val="9632618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pPr>
              <a:defRPr/>
            </a:pPr>
            <a:fld id="{EDE1B655-0E53-42E6-AEC8-74582AC09E89}" type="datetimeFigureOut">
              <a:rPr lang="ru-RU"/>
              <a:pPr>
                <a:defRPr/>
              </a:pPr>
              <a:t>21.02.2017</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fld id="{75D542D6-816F-4EF0-B528-308AFD4ABFA2}" type="slidenum">
              <a:rPr lang="ru-RU" altLang="ru-RU"/>
              <a:pPr/>
              <a:t>‹#›</a:t>
            </a:fld>
            <a:endParaRPr lang="ru-RU" altLang="ru-RU"/>
          </a:p>
        </p:txBody>
      </p:sp>
    </p:spTree>
    <p:extLst>
      <p:ext uri="{BB962C8B-B14F-4D97-AF65-F5344CB8AC3E}">
        <p14:creationId xmlns:p14="http://schemas.microsoft.com/office/powerpoint/2010/main" val="33613853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pPr>
              <a:defRPr/>
            </a:pPr>
            <a:fld id="{0B801CE3-8DBE-43DA-98BC-147C9F2120B2}" type="datetimeFigureOut">
              <a:rPr lang="ru-RU"/>
              <a:pPr>
                <a:defRPr/>
              </a:pPr>
              <a:t>21.02.2017</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fld id="{527DE008-35BD-46C6-A4D5-34F9E5C77427}" type="slidenum">
              <a:rPr lang="ru-RU" altLang="ru-RU"/>
              <a:pPr/>
              <a:t>‹#›</a:t>
            </a:fld>
            <a:endParaRPr lang="ru-RU" altLang="ru-RU"/>
          </a:p>
        </p:txBody>
      </p:sp>
    </p:spTree>
    <p:extLst>
      <p:ext uri="{BB962C8B-B14F-4D97-AF65-F5344CB8AC3E}">
        <p14:creationId xmlns:p14="http://schemas.microsoft.com/office/powerpoint/2010/main" val="34329197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1E15BFDB-5049-43CD-836A-241B17DD88C4}" type="datetimeFigureOut">
              <a:rPr lang="ru-RU"/>
              <a:pPr>
                <a:defRPr/>
              </a:pPr>
              <a:t>21.02.2017</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fld id="{65D31AB7-5332-4509-B994-3737E0ED2FDD}" type="slidenum">
              <a:rPr lang="ru-RU" altLang="ru-RU"/>
              <a:pPr/>
              <a:t>‹#›</a:t>
            </a:fld>
            <a:endParaRPr lang="ru-RU" altLang="ru-RU"/>
          </a:p>
        </p:txBody>
      </p:sp>
    </p:spTree>
    <p:extLst>
      <p:ext uri="{BB962C8B-B14F-4D97-AF65-F5344CB8AC3E}">
        <p14:creationId xmlns:p14="http://schemas.microsoft.com/office/powerpoint/2010/main" val="12366674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58F8B52B-3880-461F-A689-26D7CE5D1820}" type="datetimeFigureOut">
              <a:rPr lang="ru-RU"/>
              <a:pPr>
                <a:defRPr/>
              </a:pPr>
              <a:t>21.02.2017</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fld id="{99454A13-5BD9-4551-AC88-E3C2871E25E7}" type="slidenum">
              <a:rPr lang="ru-RU" altLang="ru-RU"/>
              <a:pPr/>
              <a:t>‹#›</a:t>
            </a:fld>
            <a:endParaRPr lang="ru-RU" altLang="ru-RU"/>
          </a:p>
        </p:txBody>
      </p:sp>
    </p:spTree>
    <p:extLst>
      <p:ext uri="{BB962C8B-B14F-4D97-AF65-F5344CB8AC3E}">
        <p14:creationId xmlns:p14="http://schemas.microsoft.com/office/powerpoint/2010/main" val="7918457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04822CFB-C5B8-48B7-8C90-05C573A07014}" type="datetimeFigureOut">
              <a:rPr lang="ru-RU"/>
              <a:pPr>
                <a:defRPr/>
              </a:pPr>
              <a:t>21.02.2017</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fld id="{C0CDBEE0-5F17-4C6D-8024-6E5EB88BAEB0}" type="slidenum">
              <a:rPr lang="ru-RU" altLang="ru-RU"/>
              <a:pPr/>
              <a:t>‹#›</a:t>
            </a:fld>
            <a:endParaRPr lang="ru-RU" altLang="ru-RU"/>
          </a:p>
        </p:txBody>
      </p:sp>
    </p:spTree>
    <p:extLst>
      <p:ext uri="{BB962C8B-B14F-4D97-AF65-F5344CB8AC3E}">
        <p14:creationId xmlns:p14="http://schemas.microsoft.com/office/powerpoint/2010/main" val="26250226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8F575542-540B-4FC0-859E-0517285033CE}" type="datetimeFigureOut">
              <a:rPr lang="ru-RU"/>
              <a:pPr>
                <a:defRPr/>
              </a:pPr>
              <a:t>21.02.2017</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DB97C519-0654-4A07-BD7F-C1A8AADD42AF}" type="slidenum">
              <a:rPr lang="ru-RU" altLang="ru-RU"/>
              <a:pPr/>
              <a:t>‹#›</a:t>
            </a:fld>
            <a:endParaRPr lang="ru-RU" altLang="ru-RU"/>
          </a:p>
        </p:txBody>
      </p:sp>
    </p:spTree>
    <p:extLst>
      <p:ext uri="{BB962C8B-B14F-4D97-AF65-F5344CB8AC3E}">
        <p14:creationId xmlns:p14="http://schemas.microsoft.com/office/powerpoint/2010/main" val="31442828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641FD95D-784D-409F-929B-5D40A864C26D}" type="datetimeFigureOut">
              <a:rPr lang="ru-RU"/>
              <a:pPr>
                <a:defRPr/>
              </a:pPr>
              <a:t>21.02.2017</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fld id="{CB13B99C-7BB9-426E-81EE-A68E6CCC480B}" type="slidenum">
              <a:rPr lang="ru-RU" altLang="ru-RU"/>
              <a:pPr/>
              <a:t>‹#›</a:t>
            </a:fld>
            <a:endParaRPr lang="ru-RU" altLang="ru-RU"/>
          </a:p>
        </p:txBody>
      </p:sp>
    </p:spTree>
    <p:extLst>
      <p:ext uri="{BB962C8B-B14F-4D97-AF65-F5344CB8AC3E}">
        <p14:creationId xmlns:p14="http://schemas.microsoft.com/office/powerpoint/2010/main" val="40826179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AndTwoObj">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0" y="1600203"/>
            <a:ext cx="53848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6197600" y="1600200"/>
            <a:ext cx="53848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6197600" y="3938591"/>
            <a:ext cx="53848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5C6BFB0E-EC84-4987-B7AD-C959952492C5}"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7900856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381000"/>
            <a:ext cx="10972800" cy="13716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09600" y="1981200"/>
            <a:ext cx="53848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6197600" y="1981200"/>
            <a:ext cx="53848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6197600" y="4114800"/>
            <a:ext cx="53848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7"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8" name="Rectangle 6"/>
          <p:cNvSpPr>
            <a:spLocks noGrp="1" noChangeArrowheads="1"/>
          </p:cNvSpPr>
          <p:nvPr>
            <p:ph type="sldNum" sz="quarter" idx="12"/>
          </p:nvPr>
        </p:nvSpPr>
        <p:spPr>
          <a:ln/>
        </p:spPr>
        <p:txBody>
          <a:bodyPr/>
          <a:lstStyle>
            <a:lvl1pPr>
              <a:defRPr/>
            </a:lvl1pPr>
          </a:lstStyle>
          <a:p>
            <a:pPr>
              <a:defRPr/>
            </a:pPr>
            <a:fld id="{4B811384-DB33-4624-ABD2-499FFD69462C}" type="slidenum">
              <a:rPr lang="ru-RU" altLang="ru-RU"/>
              <a:pPr>
                <a:defRPr/>
              </a:pPr>
              <a:t>‹#›</a:t>
            </a:fld>
            <a:endParaRPr lang="ru-RU" altLang="ru-RU"/>
          </a:p>
        </p:txBody>
      </p:sp>
    </p:spTree>
    <p:extLst>
      <p:ext uri="{BB962C8B-B14F-4D97-AF65-F5344CB8AC3E}">
        <p14:creationId xmlns:p14="http://schemas.microsoft.com/office/powerpoint/2010/main" val="39135595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Заголовок, пункты и фото">
    <p:spTree>
      <p:nvGrpSpPr>
        <p:cNvPr id="1" name=""/>
        <p:cNvGrpSpPr/>
        <p:nvPr/>
      </p:nvGrpSpPr>
      <p:grpSpPr>
        <a:xfrm>
          <a:off x="0" y="0"/>
          <a:ext cx="0" cy="0"/>
          <a:chOff x="0" y="0"/>
          <a:chExt cx="0" cy="0"/>
        </a:xfrm>
      </p:grpSpPr>
      <p:sp>
        <p:nvSpPr>
          <p:cNvPr id="32" name="Shape 32"/>
          <p:cNvSpPr>
            <a:spLocks noGrp="1"/>
          </p:cNvSpPr>
          <p:nvPr>
            <p:ph type="title"/>
          </p:nvPr>
        </p:nvSpPr>
        <p:spPr>
          <a:prstGeom prst="rect">
            <a:avLst/>
          </a:prstGeom>
        </p:spPr>
        <p:txBody>
          <a:bodyPr/>
          <a:lstStyle/>
          <a:p>
            <a:pPr lvl="0">
              <a:defRPr sz="1800">
                <a:solidFill>
                  <a:srgbClr val="000000"/>
                </a:solidFill>
              </a:defRPr>
            </a:pPr>
            <a:r>
              <a:rPr sz="4140">
                <a:solidFill>
                  <a:srgbClr val="D93E2B"/>
                </a:solidFill>
              </a:rPr>
              <a:t>Текст заголовка</a:t>
            </a:r>
          </a:p>
        </p:txBody>
      </p:sp>
      <p:sp>
        <p:nvSpPr>
          <p:cNvPr id="33" name="Shape 33"/>
          <p:cNvSpPr>
            <a:spLocks noGrp="1"/>
          </p:cNvSpPr>
          <p:nvPr>
            <p:ph type="body" idx="1"/>
          </p:nvPr>
        </p:nvSpPr>
        <p:spPr>
          <a:xfrm>
            <a:off x="476251" y="1919883"/>
            <a:ext cx="5453063" cy="4464844"/>
          </a:xfrm>
          <a:prstGeom prst="rect">
            <a:avLst/>
          </a:prstGeom>
        </p:spPr>
        <p:txBody>
          <a:bodyPr/>
          <a:lstStyle>
            <a:lvl1pPr marL="231342" indent="-231342">
              <a:spcBef>
                <a:spcPts val="1058"/>
              </a:spcBef>
              <a:buSzPct val="65000"/>
              <a:defRPr sz="1800"/>
            </a:lvl1pPr>
            <a:lvl2pPr marL="462684" indent="-231342">
              <a:spcBef>
                <a:spcPts val="1058"/>
              </a:spcBef>
              <a:buSzPct val="65000"/>
              <a:defRPr sz="1800"/>
            </a:lvl2pPr>
            <a:lvl3pPr marL="694026" indent="-231342">
              <a:spcBef>
                <a:spcPts val="1058"/>
              </a:spcBef>
              <a:buSzPct val="65000"/>
              <a:defRPr sz="1800"/>
            </a:lvl3pPr>
            <a:lvl4pPr marL="925368" indent="-231342">
              <a:spcBef>
                <a:spcPts val="1058"/>
              </a:spcBef>
              <a:buSzPct val="65000"/>
              <a:defRPr sz="1800"/>
            </a:lvl4pPr>
            <a:lvl5pPr marL="1156711" indent="-231342">
              <a:spcBef>
                <a:spcPts val="1058"/>
              </a:spcBef>
              <a:buSzPct val="65000"/>
              <a:defRPr sz="1800"/>
            </a:lvl5pPr>
          </a:lstStyle>
          <a:p>
            <a:pPr lvl="0">
              <a:defRPr sz="1800">
                <a:solidFill>
                  <a:srgbClr val="000000"/>
                </a:solidFill>
              </a:defRPr>
            </a:pPr>
            <a:r>
              <a:rPr sz="1800">
                <a:solidFill>
                  <a:srgbClr val="414141"/>
                </a:solidFill>
              </a:rPr>
              <a:t>Уровень текста 1</a:t>
            </a:r>
          </a:p>
          <a:p>
            <a:pPr lvl="1">
              <a:defRPr sz="1800">
                <a:solidFill>
                  <a:srgbClr val="000000"/>
                </a:solidFill>
              </a:defRPr>
            </a:pPr>
            <a:r>
              <a:rPr sz="1800">
                <a:solidFill>
                  <a:srgbClr val="414141"/>
                </a:solidFill>
              </a:rPr>
              <a:t>Уровень текста 2</a:t>
            </a:r>
          </a:p>
          <a:p>
            <a:pPr lvl="2">
              <a:defRPr sz="1800">
                <a:solidFill>
                  <a:srgbClr val="000000"/>
                </a:solidFill>
              </a:defRPr>
            </a:pPr>
            <a:r>
              <a:rPr sz="1800">
                <a:solidFill>
                  <a:srgbClr val="414141"/>
                </a:solidFill>
              </a:rPr>
              <a:t>Уровень текста 3</a:t>
            </a:r>
          </a:p>
          <a:p>
            <a:pPr lvl="3">
              <a:defRPr sz="1800">
                <a:solidFill>
                  <a:srgbClr val="000000"/>
                </a:solidFill>
              </a:defRPr>
            </a:pPr>
            <a:r>
              <a:rPr sz="1800">
                <a:solidFill>
                  <a:srgbClr val="414141"/>
                </a:solidFill>
              </a:rPr>
              <a:t>Уровень текста 4</a:t>
            </a:r>
          </a:p>
          <a:p>
            <a:pPr lvl="4">
              <a:defRPr sz="1800">
                <a:solidFill>
                  <a:srgbClr val="000000"/>
                </a:solidFill>
              </a:defRPr>
            </a:pPr>
            <a:r>
              <a:rPr sz="1800">
                <a:solidFill>
                  <a:srgbClr val="414141"/>
                </a:solidFill>
              </a:rPr>
              <a:t>Уровень текста 5</a:t>
            </a:r>
          </a:p>
        </p:txBody>
      </p:sp>
    </p:spTree>
    <p:extLst>
      <p:ext uri="{BB962C8B-B14F-4D97-AF65-F5344CB8AC3E}">
        <p14:creationId xmlns:p14="http://schemas.microsoft.com/office/powerpoint/2010/main" val="184569598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DD5C2734-6E1B-4A65-8D87-D810B7C9BCC1}" type="datetime1">
              <a:rPr lang="en-US" smtClean="0"/>
              <a:t>2/21/2017</a:t>
            </a:fld>
            <a:endParaRPr lang="en-US"/>
          </a:p>
        </p:txBody>
      </p:sp>
      <p:sp>
        <p:nvSpPr>
          <p:cNvPr id="6" name="Нижний колонтитул 5"/>
          <p:cNvSpPr>
            <a:spLocks noGrp="1"/>
          </p:cNvSpPr>
          <p:nvPr>
            <p:ph type="ftr" sz="quarter" idx="11"/>
          </p:nvPr>
        </p:nvSpPr>
        <p:spPr/>
        <p:txBody>
          <a:bodyPr/>
          <a:lstStyle/>
          <a:p>
            <a:r>
              <a:rPr lang="en-US"/>
              <a:t>JINR SC February 2017</a:t>
            </a:r>
          </a:p>
        </p:txBody>
      </p:sp>
      <p:sp>
        <p:nvSpPr>
          <p:cNvPr id="7" name="Номер слайда 6"/>
          <p:cNvSpPr>
            <a:spLocks noGrp="1"/>
          </p:cNvSpPr>
          <p:nvPr>
            <p:ph type="sldNum" sz="quarter" idx="12"/>
          </p:nvPr>
        </p:nvSpPr>
        <p:spPr/>
        <p:txBody>
          <a:bodyPr/>
          <a:lstStyle/>
          <a:p>
            <a:fld id="{30256231-FEA0-45F5-A774-D2D6082717E8}" type="slidenum">
              <a:rPr lang="en-US" smtClean="0"/>
              <a:t>‹#›</a:t>
            </a:fld>
            <a:endParaRPr lang="en-US"/>
          </a:p>
        </p:txBody>
      </p:sp>
    </p:spTree>
    <p:extLst>
      <p:ext uri="{BB962C8B-B14F-4D97-AF65-F5344CB8AC3E}">
        <p14:creationId xmlns:p14="http://schemas.microsoft.com/office/powerpoint/2010/main" val="3395699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4244F800-D283-4B68-82F6-02C0FD02A02C}" type="datetime1">
              <a:rPr lang="en-US" smtClean="0"/>
              <a:t>2/21/2017</a:t>
            </a:fld>
            <a:endParaRPr lang="en-US"/>
          </a:p>
        </p:txBody>
      </p:sp>
      <p:sp>
        <p:nvSpPr>
          <p:cNvPr id="8" name="Нижний колонтитул 7"/>
          <p:cNvSpPr>
            <a:spLocks noGrp="1"/>
          </p:cNvSpPr>
          <p:nvPr>
            <p:ph type="ftr" sz="quarter" idx="11"/>
          </p:nvPr>
        </p:nvSpPr>
        <p:spPr/>
        <p:txBody>
          <a:bodyPr/>
          <a:lstStyle/>
          <a:p>
            <a:r>
              <a:rPr lang="en-US"/>
              <a:t>JINR SC February 2017</a:t>
            </a:r>
          </a:p>
        </p:txBody>
      </p:sp>
      <p:sp>
        <p:nvSpPr>
          <p:cNvPr id="9" name="Номер слайда 8"/>
          <p:cNvSpPr>
            <a:spLocks noGrp="1"/>
          </p:cNvSpPr>
          <p:nvPr>
            <p:ph type="sldNum" sz="quarter" idx="12"/>
          </p:nvPr>
        </p:nvSpPr>
        <p:spPr/>
        <p:txBody>
          <a:bodyPr/>
          <a:lstStyle/>
          <a:p>
            <a:fld id="{30256231-FEA0-45F5-A774-D2D6082717E8}" type="slidenum">
              <a:rPr lang="en-US" smtClean="0"/>
              <a:t>‹#›</a:t>
            </a:fld>
            <a:endParaRPr lang="en-US"/>
          </a:p>
        </p:txBody>
      </p:sp>
    </p:spTree>
    <p:extLst>
      <p:ext uri="{BB962C8B-B14F-4D97-AF65-F5344CB8AC3E}">
        <p14:creationId xmlns:p14="http://schemas.microsoft.com/office/powerpoint/2010/main" val="431192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CEB7A7E4-1ED2-4F9B-B44B-5B8C532E5034}" type="datetime1">
              <a:rPr lang="en-US" smtClean="0"/>
              <a:t>2/21/2017</a:t>
            </a:fld>
            <a:endParaRPr lang="en-US"/>
          </a:p>
        </p:txBody>
      </p:sp>
      <p:sp>
        <p:nvSpPr>
          <p:cNvPr id="4" name="Нижний колонтитул 3"/>
          <p:cNvSpPr>
            <a:spLocks noGrp="1"/>
          </p:cNvSpPr>
          <p:nvPr>
            <p:ph type="ftr" sz="quarter" idx="11"/>
          </p:nvPr>
        </p:nvSpPr>
        <p:spPr/>
        <p:txBody>
          <a:bodyPr/>
          <a:lstStyle/>
          <a:p>
            <a:r>
              <a:rPr lang="en-US"/>
              <a:t>JINR SC February 2017</a:t>
            </a:r>
          </a:p>
        </p:txBody>
      </p:sp>
      <p:sp>
        <p:nvSpPr>
          <p:cNvPr id="5" name="Номер слайда 4"/>
          <p:cNvSpPr>
            <a:spLocks noGrp="1"/>
          </p:cNvSpPr>
          <p:nvPr>
            <p:ph type="sldNum" sz="quarter" idx="12"/>
          </p:nvPr>
        </p:nvSpPr>
        <p:spPr/>
        <p:txBody>
          <a:bodyPr/>
          <a:lstStyle/>
          <a:p>
            <a:fld id="{30256231-FEA0-45F5-A774-D2D6082717E8}" type="slidenum">
              <a:rPr lang="en-US" smtClean="0"/>
              <a:t>‹#›</a:t>
            </a:fld>
            <a:endParaRPr lang="en-US"/>
          </a:p>
        </p:txBody>
      </p:sp>
    </p:spTree>
    <p:extLst>
      <p:ext uri="{BB962C8B-B14F-4D97-AF65-F5344CB8AC3E}">
        <p14:creationId xmlns:p14="http://schemas.microsoft.com/office/powerpoint/2010/main" val="1900853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C067706-A838-450A-89C6-833E3FBC3B63}" type="datetime1">
              <a:rPr lang="en-US" smtClean="0"/>
              <a:t>2/21/2017</a:t>
            </a:fld>
            <a:endParaRPr lang="en-US"/>
          </a:p>
        </p:txBody>
      </p:sp>
      <p:sp>
        <p:nvSpPr>
          <p:cNvPr id="3" name="Нижний колонтитул 2"/>
          <p:cNvSpPr>
            <a:spLocks noGrp="1"/>
          </p:cNvSpPr>
          <p:nvPr>
            <p:ph type="ftr" sz="quarter" idx="11"/>
          </p:nvPr>
        </p:nvSpPr>
        <p:spPr/>
        <p:txBody>
          <a:bodyPr/>
          <a:lstStyle/>
          <a:p>
            <a:r>
              <a:rPr lang="en-US"/>
              <a:t>JINR SC February 2017</a:t>
            </a:r>
          </a:p>
        </p:txBody>
      </p:sp>
      <p:sp>
        <p:nvSpPr>
          <p:cNvPr id="4" name="Номер слайда 3"/>
          <p:cNvSpPr>
            <a:spLocks noGrp="1"/>
          </p:cNvSpPr>
          <p:nvPr>
            <p:ph type="sldNum" sz="quarter" idx="12"/>
          </p:nvPr>
        </p:nvSpPr>
        <p:spPr/>
        <p:txBody>
          <a:bodyPr/>
          <a:lstStyle/>
          <a:p>
            <a:fld id="{30256231-FEA0-45F5-A774-D2D6082717E8}" type="slidenum">
              <a:rPr lang="en-US" smtClean="0"/>
              <a:t>‹#›</a:t>
            </a:fld>
            <a:endParaRPr lang="en-US"/>
          </a:p>
        </p:txBody>
      </p:sp>
    </p:spTree>
    <p:extLst>
      <p:ext uri="{BB962C8B-B14F-4D97-AF65-F5344CB8AC3E}">
        <p14:creationId xmlns:p14="http://schemas.microsoft.com/office/powerpoint/2010/main" val="3434337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1E977995-E8DF-4B4D-ADBA-3835AC166058}" type="datetime1">
              <a:rPr lang="en-US" smtClean="0"/>
              <a:t>2/21/2017</a:t>
            </a:fld>
            <a:endParaRPr lang="en-US"/>
          </a:p>
        </p:txBody>
      </p:sp>
      <p:sp>
        <p:nvSpPr>
          <p:cNvPr id="6" name="Нижний колонтитул 5"/>
          <p:cNvSpPr>
            <a:spLocks noGrp="1"/>
          </p:cNvSpPr>
          <p:nvPr>
            <p:ph type="ftr" sz="quarter" idx="11"/>
          </p:nvPr>
        </p:nvSpPr>
        <p:spPr/>
        <p:txBody>
          <a:bodyPr/>
          <a:lstStyle/>
          <a:p>
            <a:r>
              <a:rPr lang="en-US"/>
              <a:t>JINR SC February 2017</a:t>
            </a:r>
          </a:p>
        </p:txBody>
      </p:sp>
      <p:sp>
        <p:nvSpPr>
          <p:cNvPr id="7" name="Номер слайда 6"/>
          <p:cNvSpPr>
            <a:spLocks noGrp="1"/>
          </p:cNvSpPr>
          <p:nvPr>
            <p:ph type="sldNum" sz="quarter" idx="12"/>
          </p:nvPr>
        </p:nvSpPr>
        <p:spPr/>
        <p:txBody>
          <a:bodyPr/>
          <a:lstStyle/>
          <a:p>
            <a:fld id="{30256231-FEA0-45F5-A774-D2D6082717E8}" type="slidenum">
              <a:rPr lang="en-US" smtClean="0"/>
              <a:t>‹#›</a:t>
            </a:fld>
            <a:endParaRPr lang="en-US"/>
          </a:p>
        </p:txBody>
      </p:sp>
    </p:spTree>
    <p:extLst>
      <p:ext uri="{BB962C8B-B14F-4D97-AF65-F5344CB8AC3E}">
        <p14:creationId xmlns:p14="http://schemas.microsoft.com/office/powerpoint/2010/main" val="1944008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AF41C9C8-AC53-4FFA-B522-5418A5C0BB36}" type="datetime1">
              <a:rPr lang="en-US" smtClean="0"/>
              <a:t>2/21/2017</a:t>
            </a:fld>
            <a:endParaRPr lang="en-US"/>
          </a:p>
        </p:txBody>
      </p:sp>
      <p:sp>
        <p:nvSpPr>
          <p:cNvPr id="6" name="Нижний колонтитул 5"/>
          <p:cNvSpPr>
            <a:spLocks noGrp="1"/>
          </p:cNvSpPr>
          <p:nvPr>
            <p:ph type="ftr" sz="quarter" idx="11"/>
          </p:nvPr>
        </p:nvSpPr>
        <p:spPr/>
        <p:txBody>
          <a:bodyPr/>
          <a:lstStyle/>
          <a:p>
            <a:r>
              <a:rPr lang="en-US"/>
              <a:t>JINR SC February 2017</a:t>
            </a:r>
          </a:p>
        </p:txBody>
      </p:sp>
      <p:sp>
        <p:nvSpPr>
          <p:cNvPr id="7" name="Номер слайда 6"/>
          <p:cNvSpPr>
            <a:spLocks noGrp="1"/>
          </p:cNvSpPr>
          <p:nvPr>
            <p:ph type="sldNum" sz="quarter" idx="12"/>
          </p:nvPr>
        </p:nvSpPr>
        <p:spPr/>
        <p:txBody>
          <a:bodyPr/>
          <a:lstStyle/>
          <a:p>
            <a:fld id="{30256231-FEA0-45F5-A774-D2D6082717E8}" type="slidenum">
              <a:rPr lang="en-US" smtClean="0"/>
              <a:t>‹#›</a:t>
            </a:fld>
            <a:endParaRPr lang="en-US"/>
          </a:p>
        </p:txBody>
      </p:sp>
    </p:spTree>
    <p:extLst>
      <p:ext uri="{BB962C8B-B14F-4D97-AF65-F5344CB8AC3E}">
        <p14:creationId xmlns:p14="http://schemas.microsoft.com/office/powerpoint/2010/main" val="698772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Рисунок 8"/>
          <p:cNvPicPr>
            <a:picLocks noChangeAspect="1"/>
          </p:cNvPicPr>
          <p:nvPr userDrawn="1"/>
        </p:nvPicPr>
        <p:blipFill rotWithShape="1">
          <a:blip r:embed="rId16" cstate="screen">
            <a:lum bright="70000" contrast="-70000"/>
            <a:extLst>
              <a:ext uri="{28A0092B-C50C-407E-A947-70E740481C1C}">
                <a14:useLocalDpi xmlns:a14="http://schemas.microsoft.com/office/drawing/2010/main"/>
              </a:ext>
            </a:extLst>
          </a:blip>
          <a:srcRect/>
          <a:stretch/>
        </p:blipFill>
        <p:spPr>
          <a:xfrm>
            <a:off x="0" y="731521"/>
            <a:ext cx="12186089" cy="6112052"/>
          </a:xfrm>
          <a:prstGeom prst="rect">
            <a:avLst/>
          </a:prstGeom>
        </p:spPr>
      </p:pic>
      <p:pic>
        <p:nvPicPr>
          <p:cNvPr id="7" name="Рисунок 6" descr="poster_naglowek.png"/>
          <p:cNvPicPr>
            <a:picLocks noChangeAspect="1"/>
          </p:cNvPicPr>
          <p:nvPr/>
        </p:nvPicPr>
        <p:blipFill rotWithShape="1">
          <a:blip r:embed="rId17" cstate="screen">
            <a:extLst>
              <a:ext uri="{28A0092B-C50C-407E-A947-70E740481C1C}">
                <a14:useLocalDpi xmlns:a14="http://schemas.microsoft.com/office/drawing/2010/main"/>
              </a:ext>
            </a:extLst>
          </a:blip>
          <a:srcRect b="5869"/>
          <a:stretch/>
        </p:blipFill>
        <p:spPr>
          <a:xfrm>
            <a:off x="0" y="0"/>
            <a:ext cx="12192000" cy="1201783"/>
          </a:xfrm>
          <a:prstGeom prst="rect">
            <a:avLst/>
          </a:prstGeom>
          <a:noFill/>
        </p:spPr>
      </p:pic>
      <p:sp>
        <p:nvSpPr>
          <p:cNvPr id="2" name="Заголовок 1"/>
          <p:cNvSpPr>
            <a:spLocks noGrp="1"/>
          </p:cNvSpPr>
          <p:nvPr>
            <p:ph type="title"/>
          </p:nvPr>
        </p:nvSpPr>
        <p:spPr>
          <a:xfrm>
            <a:off x="838200" y="731521"/>
            <a:ext cx="10515600" cy="783770"/>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1515291"/>
            <a:ext cx="10515600" cy="4827137"/>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82EF61-9CAC-48D7-8AC7-8E7CE7647A5F}" type="datetime1">
              <a:rPr lang="en-US" smtClean="0"/>
              <a:t>2/21/2017</a:t>
            </a:fld>
            <a:endParaRPr lang="en-US"/>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JINR SC February 2017</a:t>
            </a: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256231-FEA0-45F5-A774-D2D6082717E8}" type="slidenum">
              <a:rPr lang="en-US" smtClean="0"/>
              <a:t>‹#›</a:t>
            </a:fld>
            <a:endParaRPr lang="en-US"/>
          </a:p>
        </p:txBody>
      </p:sp>
      <p:pic>
        <p:nvPicPr>
          <p:cNvPr id="8" name="Рисунок 7"/>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92276" y="-48037"/>
            <a:ext cx="1392022" cy="1146371"/>
          </a:xfrm>
          <a:prstGeom prst="rect">
            <a:avLst/>
          </a:prstGeom>
        </p:spPr>
      </p:pic>
    </p:spTree>
    <p:extLst>
      <p:ext uri="{BB962C8B-B14F-4D97-AF65-F5344CB8AC3E}">
        <p14:creationId xmlns:p14="http://schemas.microsoft.com/office/powerpoint/2010/main" val="472384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dt="0"/>
  <p:txStyles>
    <p:titleStyle>
      <a:lvl1pPr algn="l" defTabSz="914400" rtl="0" eaLnBrk="1" latinLnBrk="0" hangingPunct="1">
        <a:lnSpc>
          <a:spcPct val="90000"/>
        </a:lnSpc>
        <a:spcBef>
          <a:spcPct val="0"/>
        </a:spcBef>
        <a:buNone/>
        <a:defRPr sz="4400" b="1" kern="1200">
          <a:solidFill>
            <a:srgbClr val="00206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35F968-110F-4168-B06E-CEE3B3FF4367}" type="datetimeFigureOut">
              <a:rPr lang="ru-RU" smtClean="0"/>
              <a:pPr/>
              <a:t>21.02.2017</a:t>
            </a:fld>
            <a:endParaRPr lang="ru-RU"/>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535BEC-0E8B-4A1D-B325-39B0244A926E}" type="slidenum">
              <a:rPr lang="ru-RU" smtClean="0"/>
              <a:pPr/>
              <a:t>‹#›</a:t>
            </a:fld>
            <a:endParaRPr lang="ru-RU"/>
          </a:p>
        </p:txBody>
      </p:sp>
    </p:spTree>
    <p:extLst>
      <p:ext uri="{BB962C8B-B14F-4D97-AF65-F5344CB8AC3E}">
        <p14:creationId xmlns:p14="http://schemas.microsoft.com/office/powerpoint/2010/main" val="209984022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27" name="Текст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C2CA638A-E770-4BFF-9624-FC0114109052}" type="datetimeFigureOut">
              <a:rPr lang="ru-RU"/>
              <a:pPr>
                <a:defRPr/>
              </a:pPr>
              <a:t>21.02.2017</a:t>
            </a:fld>
            <a:endParaRPr lang="ru-RU"/>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ru-RU"/>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81E6D622-5680-4730-BF7D-7C0946021303}" type="slidenum">
              <a:rPr lang="ru-RU" altLang="ru-RU"/>
              <a:pPr/>
              <a:t>‹#›</a:t>
            </a:fld>
            <a:endParaRPr lang="ru-RU" altLang="ru-RU"/>
          </a:p>
        </p:txBody>
      </p:sp>
    </p:spTree>
    <p:extLst>
      <p:ext uri="{BB962C8B-B14F-4D97-AF65-F5344CB8AC3E}">
        <p14:creationId xmlns:p14="http://schemas.microsoft.com/office/powerpoint/2010/main" val="384049708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notesSlide" Target="../notesSlides/notesSlide4.xml"/><Relationship Id="rId7" Type="http://schemas.openxmlformats.org/officeDocument/2006/relationships/oleObject" Target="../embeddings/oleObject2.bin"/><Relationship Id="rId2" Type="http://schemas.openxmlformats.org/officeDocument/2006/relationships/slideLayout" Target="../slideLayouts/slideLayout32.xml"/><Relationship Id="rId1" Type="http://schemas.openxmlformats.org/officeDocument/2006/relationships/vmlDrawing" Target="../drawings/vmlDrawing1.vml"/><Relationship Id="rId6" Type="http://schemas.openxmlformats.org/officeDocument/2006/relationships/image" Target="../media/image22.emf"/><Relationship Id="rId5" Type="http://schemas.openxmlformats.org/officeDocument/2006/relationships/image" Target="../media/image20.emf"/><Relationship Id="rId4" Type="http://schemas.openxmlformats.org/officeDocument/2006/relationships/oleObject" Target="../embeddings/oleObject1.bin"/><Relationship Id="rId9"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5.wmf"/><Relationship Id="rId2" Type="http://schemas.openxmlformats.org/officeDocument/2006/relationships/slideLayout" Target="../slideLayouts/slideLayout26.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24.wmf"/><Relationship Id="rId4"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7.xml"/><Relationship Id="rId1" Type="http://schemas.openxmlformats.org/officeDocument/2006/relationships/vmlDrawing" Target="../drawings/vmlDrawing3.vml"/><Relationship Id="rId4" Type="http://schemas.openxmlformats.org/officeDocument/2006/relationships/image" Target="../media/image27.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7.xml"/><Relationship Id="rId1" Type="http://schemas.openxmlformats.org/officeDocument/2006/relationships/vmlDrawing" Target="../drawings/vmlDrawing4.vml"/><Relationship Id="rId6" Type="http://schemas.openxmlformats.org/officeDocument/2006/relationships/image" Target="../media/image28.wmf"/><Relationship Id="rId5" Type="http://schemas.openxmlformats.org/officeDocument/2006/relationships/oleObject" Target="../embeddings/oleObject6.bin"/><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26.xml"/><Relationship Id="rId5" Type="http://schemas.openxmlformats.org/officeDocument/2006/relationships/image" Target="../media/image35.pn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43.jpeg"/><Relationship Id="rId5" Type="http://schemas.openxmlformats.org/officeDocument/2006/relationships/image" Target="../media/image42.wmf"/><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39.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32.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26.xml"/><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image" Target="../media/image58.emf"/><Relationship Id="rId5" Type="http://schemas.openxmlformats.org/officeDocument/2006/relationships/image" Target="../media/image57.jpeg"/><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emf"/><Relationship Id="rId2" Type="http://schemas.openxmlformats.org/officeDocument/2006/relationships/notesSlide" Target="../notesSlides/notesSlide16.xml"/><Relationship Id="rId1" Type="http://schemas.openxmlformats.org/officeDocument/2006/relationships/slideLayout" Target="../slideLayouts/slideLayout3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jpeg"/></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image" Target="../media/image36.png"/><Relationship Id="rId5" Type="http://schemas.openxmlformats.org/officeDocument/2006/relationships/image" Target="../media/image350.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8" Type="http://schemas.openxmlformats.org/officeDocument/2006/relationships/image" Target="../media/image76.emf"/><Relationship Id="rId3" Type="http://schemas.openxmlformats.org/officeDocument/2006/relationships/image" Target="../media/image71.png"/><Relationship Id="rId7" Type="http://schemas.openxmlformats.org/officeDocument/2006/relationships/image" Target="../media/image75.emf"/><Relationship Id="rId2" Type="http://schemas.openxmlformats.org/officeDocument/2006/relationships/notesSlide" Target="../notesSlides/notesSlide20.xml"/><Relationship Id="rId1" Type="http://schemas.openxmlformats.org/officeDocument/2006/relationships/slideLayout" Target="../slideLayouts/slideLayout27.xml"/><Relationship Id="rId6" Type="http://schemas.openxmlformats.org/officeDocument/2006/relationships/image" Target="../media/image74.emf"/><Relationship Id="rId5" Type="http://schemas.openxmlformats.org/officeDocument/2006/relationships/image" Target="../media/image73.emf"/><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27.xml"/><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png"/></Relationships>
</file>

<file path=ppt/slides/_rels/slide3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png"/></Relationships>
</file>

<file path=ppt/slides/_rels/slide38.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notesSlide" Target="../notesSlides/notesSlide23.xml"/><Relationship Id="rId7" Type="http://schemas.openxmlformats.org/officeDocument/2006/relationships/image" Target="../media/image92.jpeg"/><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90.png"/><Relationship Id="rId5" Type="http://schemas.openxmlformats.org/officeDocument/2006/relationships/oleObject" Target="../embeddings/oleObject8.bin"/><Relationship Id="rId4" Type="http://schemas.openxmlformats.org/officeDocument/2006/relationships/image" Target="../media/image91.png"/><Relationship Id="rId9" Type="http://schemas.openxmlformats.org/officeDocument/2006/relationships/image" Target="../media/image94.jpeg"/></Relationships>
</file>

<file path=ppt/slides/_rels/slide3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7.xml"/><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8" Type="http://schemas.openxmlformats.org/officeDocument/2006/relationships/image" Target="../media/image99.emf"/><Relationship Id="rId3" Type="http://schemas.openxmlformats.org/officeDocument/2006/relationships/notesSlide" Target="../notesSlides/notesSlide24.xml"/><Relationship Id="rId7"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41.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3.png"/><Relationship Id="rId7" Type="http://schemas.openxmlformats.org/officeDocument/2006/relationships/image" Target="../media/image107.jpeg"/><Relationship Id="rId2" Type="http://schemas.openxmlformats.org/officeDocument/2006/relationships/notesSlide" Target="../notesSlides/notesSlide25.xml"/><Relationship Id="rId1" Type="http://schemas.openxmlformats.org/officeDocument/2006/relationships/slideLayout" Target="../slideLayouts/slideLayout21.xml"/><Relationship Id="rId6" Type="http://schemas.openxmlformats.org/officeDocument/2006/relationships/image" Target="../media/image106.png"/><Relationship Id="rId5" Type="http://schemas.openxmlformats.org/officeDocument/2006/relationships/image" Target="../media/image10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13.png"/><Relationship Id="rId2" Type="http://schemas.openxmlformats.org/officeDocument/2006/relationships/slideLayout" Target="../slideLayouts/slideLayout26.xml"/><Relationship Id="rId1" Type="http://schemas.openxmlformats.org/officeDocument/2006/relationships/vmlDrawing" Target="../drawings/vmlDrawing7.vml"/><Relationship Id="rId6" Type="http://schemas.openxmlformats.org/officeDocument/2006/relationships/image" Target="../media/image112.png"/><Relationship Id="rId5" Type="http://schemas.openxmlformats.org/officeDocument/2006/relationships/image" Target="../media/image111.wmf"/><Relationship Id="rId4" Type="http://schemas.openxmlformats.org/officeDocument/2006/relationships/oleObject" Target="../embeddings/oleObject10.bin"/></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3.png"/><Relationship Id="rId3" Type="http://schemas.openxmlformats.org/officeDocument/2006/relationships/notesSlide" Target="../notesSlides/notesSlide28.xml"/><Relationship Id="rId7" Type="http://schemas.openxmlformats.org/officeDocument/2006/relationships/image" Target="../media/image115.wmf"/><Relationship Id="rId12" Type="http://schemas.openxmlformats.org/officeDocument/2006/relationships/image" Target="../media/image122.png"/><Relationship Id="rId2" Type="http://schemas.openxmlformats.org/officeDocument/2006/relationships/slideLayout" Target="../slideLayouts/slideLayout2.xml"/><Relationship Id="rId16" Type="http://schemas.openxmlformats.org/officeDocument/2006/relationships/image" Target="../media/image126.png"/><Relationship Id="rId1" Type="http://schemas.openxmlformats.org/officeDocument/2006/relationships/vmlDrawing" Target="../drawings/vmlDrawing8.vml"/><Relationship Id="rId6" Type="http://schemas.openxmlformats.org/officeDocument/2006/relationships/oleObject" Target="../embeddings/oleObject11.bin"/><Relationship Id="rId11" Type="http://schemas.openxmlformats.org/officeDocument/2006/relationships/image" Target="../media/image121.png"/><Relationship Id="rId5" Type="http://schemas.openxmlformats.org/officeDocument/2006/relationships/image" Target="../media/image117.png"/><Relationship Id="rId15" Type="http://schemas.openxmlformats.org/officeDocument/2006/relationships/image" Target="../media/image125.png"/><Relationship Id="rId10" Type="http://schemas.openxmlformats.org/officeDocument/2006/relationships/image" Target="../media/image120.jpeg"/><Relationship Id="rId4" Type="http://schemas.openxmlformats.org/officeDocument/2006/relationships/image" Target="../media/image116.png"/><Relationship Id="rId9" Type="http://schemas.openxmlformats.org/officeDocument/2006/relationships/image" Target="../media/image119.png"/><Relationship Id="rId14" Type="http://schemas.openxmlformats.org/officeDocument/2006/relationships/image" Target="../media/image124.png"/></Relationships>
</file>

<file path=ppt/slides/_rels/slide47.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129.jpeg"/><Relationship Id="rId4" Type="http://schemas.openxmlformats.org/officeDocument/2006/relationships/image" Target="../media/image128.png"/></Relationships>
</file>

<file path=ppt/slides/_rels/slide4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36.jpg"/><Relationship Id="rId5" Type="http://schemas.openxmlformats.org/officeDocument/2006/relationships/image" Target="../media/image135.jpg"/><Relationship Id="rId4" Type="http://schemas.openxmlformats.org/officeDocument/2006/relationships/image" Target="../media/image134.jpg"/></Relationships>
</file>

<file path=ppt/slides/_rels/slide49.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8" Type="http://schemas.openxmlformats.org/officeDocument/2006/relationships/image" Target="../media/image148.jpeg"/><Relationship Id="rId3" Type="http://schemas.openxmlformats.org/officeDocument/2006/relationships/image" Target="../media/image143.png"/><Relationship Id="rId7" Type="http://schemas.openxmlformats.org/officeDocument/2006/relationships/image" Target="../media/image147.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5.png"/><Relationship Id="rId10" Type="http://schemas.openxmlformats.org/officeDocument/2006/relationships/image" Target="../media/image150.png"/><Relationship Id="rId4" Type="http://schemas.openxmlformats.org/officeDocument/2006/relationships/image" Target="../media/image144.png"/><Relationship Id="rId9" Type="http://schemas.openxmlformats.org/officeDocument/2006/relationships/image" Target="../media/image149.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151.wmf"/><Relationship Id="rId2" Type="http://schemas.openxmlformats.org/officeDocument/2006/relationships/slideLayout" Target="../slideLayouts/slideLayout6.xml"/><Relationship Id="rId1" Type="http://schemas.openxmlformats.org/officeDocument/2006/relationships/vmlDrawing" Target="../drawings/vmlDrawing9.vml"/><Relationship Id="rId6" Type="http://schemas.openxmlformats.org/officeDocument/2006/relationships/oleObject" Target="../embeddings/oleObject12.bin"/><Relationship Id="rId5" Type="http://schemas.openxmlformats.org/officeDocument/2006/relationships/image" Target="../media/image153.jpeg"/><Relationship Id="rId4" Type="http://schemas.openxmlformats.org/officeDocument/2006/relationships/image" Target="../media/image152.png"/></Relationships>
</file>

<file path=ppt/slides/_rels/slide5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56.png"/><Relationship Id="rId4" Type="http://schemas.openxmlformats.org/officeDocument/2006/relationships/image" Target="../media/image155.jpeg"/></Relationships>
</file>

<file path=ppt/slides/_rels/slide5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158.jpeg"/></Relationships>
</file>

<file path=ppt/slides/_rels/slide5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64.jpeg"/></Relationships>
</file>

<file path=ppt/slides/_rels/slide5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jpeg"/><Relationship Id="rId1" Type="http://schemas.openxmlformats.org/officeDocument/2006/relationships/slideLayout" Target="../slideLayouts/slideLayout7.xml"/><Relationship Id="rId4" Type="http://schemas.openxmlformats.org/officeDocument/2006/relationships/image" Target="../media/image167.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7.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Прямоугольник 1"/>
          <p:cNvSpPr>
            <a:spLocks noChangeArrowheads="1"/>
          </p:cNvSpPr>
          <p:nvPr/>
        </p:nvSpPr>
        <p:spPr bwMode="auto">
          <a:xfrm>
            <a:off x="2255839" y="855664"/>
            <a:ext cx="7489825" cy="538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endParaRPr lang="en-US" altLang="ru-RU" dirty="0">
              <a:solidFill>
                <a:srgbClr val="002060"/>
              </a:solidFill>
              <a:latin typeface="Times New Roman" panose="02020603050405020304" pitchFamily="18" charset="0"/>
              <a:cs typeface="Times New Roman" panose="02020603050405020304" pitchFamily="18" charset="0"/>
            </a:endParaRPr>
          </a:p>
          <a:p>
            <a:pPr algn="ctr" eaLnBrk="1" hangingPunct="1">
              <a:spcBef>
                <a:spcPct val="0"/>
              </a:spcBef>
              <a:buClrTx/>
              <a:buSzTx/>
              <a:buFontTx/>
              <a:buNone/>
            </a:pPr>
            <a:endParaRPr lang="en-US" altLang="ru-RU" dirty="0" smtClean="0">
              <a:solidFill>
                <a:srgbClr val="002060"/>
              </a:solidFill>
              <a:latin typeface="Times New Roman" panose="02020603050405020304" pitchFamily="18" charset="0"/>
              <a:cs typeface="Times New Roman" panose="02020603050405020304" pitchFamily="18" charset="0"/>
            </a:endParaRPr>
          </a:p>
          <a:p>
            <a:pPr algn="ctr" eaLnBrk="1" hangingPunct="1">
              <a:spcBef>
                <a:spcPct val="0"/>
              </a:spcBef>
              <a:buClrTx/>
              <a:buSzTx/>
              <a:buFontTx/>
              <a:buNone/>
            </a:pPr>
            <a:endParaRPr lang="en-US" altLang="ru-RU" dirty="0">
              <a:solidFill>
                <a:srgbClr val="002060"/>
              </a:solidFill>
              <a:latin typeface="Times New Roman" panose="02020603050405020304" pitchFamily="18" charset="0"/>
              <a:cs typeface="Times New Roman" panose="02020603050405020304" pitchFamily="18" charset="0"/>
            </a:endParaRPr>
          </a:p>
          <a:p>
            <a:pPr algn="ctr" eaLnBrk="1" hangingPunct="1">
              <a:spcBef>
                <a:spcPct val="0"/>
              </a:spcBef>
              <a:buClrTx/>
              <a:buSzTx/>
              <a:buFontTx/>
              <a:buNone/>
            </a:pPr>
            <a:r>
              <a:rPr lang="en-US" altLang="ru-RU" dirty="0">
                <a:solidFill>
                  <a:srgbClr val="0000CC"/>
                </a:solidFill>
                <a:latin typeface="Times New Roman" panose="02020603050405020304" pitchFamily="18" charset="0"/>
                <a:cs typeface="Times New Roman" panose="02020603050405020304" pitchFamily="18" charset="0"/>
              </a:rPr>
              <a:t>Low- and intermediate-energy nuclear physics, Nuclear physics with neutrons, Condensed matter physics (experimental and theoretical research)</a:t>
            </a:r>
          </a:p>
          <a:p>
            <a:pPr algn="ctr" eaLnBrk="1" hangingPunct="1">
              <a:spcBef>
                <a:spcPct val="0"/>
              </a:spcBef>
              <a:buClrTx/>
              <a:buSzTx/>
              <a:buFontTx/>
              <a:buNone/>
            </a:pPr>
            <a:endParaRPr lang="en-US" altLang="ru-RU" dirty="0">
              <a:solidFill>
                <a:srgbClr val="0000CC"/>
              </a:solidFill>
              <a:latin typeface="Times New Roman" panose="02020603050405020304" pitchFamily="18" charset="0"/>
              <a:cs typeface="Times New Roman" panose="02020603050405020304" pitchFamily="18" charset="0"/>
            </a:endParaRPr>
          </a:p>
          <a:p>
            <a:pPr algn="ctr" eaLnBrk="1" hangingPunct="1">
              <a:spcBef>
                <a:spcPct val="0"/>
              </a:spcBef>
              <a:buClrTx/>
              <a:buSzTx/>
              <a:buFontTx/>
              <a:buNone/>
            </a:pPr>
            <a:r>
              <a:rPr lang="en-US" altLang="ru-RU" sz="2400" dirty="0">
                <a:solidFill>
                  <a:srgbClr val="0000CC"/>
                </a:solidFill>
                <a:latin typeface="Times New Roman" panose="02020603050405020304" pitchFamily="18" charset="0"/>
                <a:cs typeface="Times New Roman" panose="02020603050405020304" pitchFamily="18" charset="0"/>
              </a:rPr>
              <a:t>Mikhail </a:t>
            </a:r>
            <a:r>
              <a:rPr lang="en-US" altLang="ru-RU" sz="2400" dirty="0" err="1">
                <a:solidFill>
                  <a:srgbClr val="0000CC"/>
                </a:solidFill>
                <a:latin typeface="Times New Roman" panose="02020603050405020304" pitchFamily="18" charset="0"/>
                <a:cs typeface="Times New Roman" panose="02020603050405020304" pitchFamily="18" charset="0"/>
              </a:rPr>
              <a:t>Itkis</a:t>
            </a:r>
            <a:endParaRPr lang="ru-RU" altLang="ru-RU" sz="2400" dirty="0">
              <a:solidFill>
                <a:srgbClr val="0000CC"/>
              </a:solidFill>
              <a:latin typeface="Times New Roman" panose="02020603050405020304" pitchFamily="18" charset="0"/>
              <a:cs typeface="Times New Roman" panose="02020603050405020304" pitchFamily="18" charset="0"/>
            </a:endParaRPr>
          </a:p>
          <a:p>
            <a:pPr algn="ctr" eaLnBrk="1" hangingPunct="1">
              <a:spcBef>
                <a:spcPct val="0"/>
              </a:spcBef>
              <a:buClrTx/>
              <a:buSzTx/>
              <a:buFontTx/>
              <a:buNone/>
            </a:pPr>
            <a:r>
              <a:rPr lang="en-US" altLang="ru-RU" dirty="0">
                <a:solidFill>
                  <a:srgbClr val="0000CC"/>
                </a:solidFill>
                <a:latin typeface="Arial" panose="020B0604020202020204" pitchFamily="34" charset="0"/>
              </a:rPr>
              <a:t> </a:t>
            </a:r>
            <a:endParaRPr lang="ru-RU" altLang="ru-RU" dirty="0">
              <a:solidFill>
                <a:srgbClr val="0000CC"/>
              </a:solidFill>
              <a:latin typeface="Arial" panose="020B0604020202020204" pitchFamily="34" charset="0"/>
            </a:endParaRPr>
          </a:p>
          <a:p>
            <a:pPr algn="ctr" eaLnBrk="1" hangingPunct="1">
              <a:spcBef>
                <a:spcPct val="0"/>
              </a:spcBef>
              <a:buClrTx/>
              <a:buSzTx/>
              <a:buFontTx/>
              <a:buNone/>
            </a:pPr>
            <a:endParaRPr lang="ru-RU" altLang="ru-RU" dirty="0">
              <a:solidFill>
                <a:srgbClr val="0000CC"/>
              </a:solidFill>
              <a:latin typeface="Times New Roman" panose="02020603050405020304" pitchFamily="18" charset="0"/>
              <a:cs typeface="Times New Roman" panose="02020603050405020304" pitchFamily="18" charset="0"/>
            </a:endParaRPr>
          </a:p>
        </p:txBody>
      </p:sp>
      <p:sp>
        <p:nvSpPr>
          <p:cNvPr id="157699" name="Прямоугольник 2"/>
          <p:cNvSpPr>
            <a:spLocks noChangeArrowheads="1"/>
          </p:cNvSpPr>
          <p:nvPr/>
        </p:nvSpPr>
        <p:spPr bwMode="auto">
          <a:xfrm>
            <a:off x="4762500" y="333376"/>
            <a:ext cx="59055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ru-RU" sz="2400" b="1">
                <a:solidFill>
                  <a:srgbClr val="FF0000"/>
                </a:solidFill>
                <a:latin typeface="Times New Roman" panose="02020603050405020304" pitchFamily="18" charset="0"/>
                <a:cs typeface="Times New Roman" panose="02020603050405020304" pitchFamily="18" charset="0"/>
              </a:rPr>
              <a:t> </a:t>
            </a:r>
            <a:r>
              <a:rPr lang="en-US" altLang="ru-RU" sz="2400" b="1">
                <a:solidFill>
                  <a:srgbClr val="0033CC"/>
                </a:solidFill>
                <a:latin typeface="Times New Roman" panose="02020603050405020304" pitchFamily="18" charset="0"/>
                <a:cs typeface="Times New Roman" panose="02020603050405020304" pitchFamily="18" charset="0"/>
              </a:rPr>
              <a:t> </a:t>
            </a:r>
            <a:endParaRPr lang="ru-RU" altLang="ru-RU" sz="2400" b="1">
              <a:solidFill>
                <a:srgbClr val="0033CC"/>
              </a:solidFill>
              <a:latin typeface="Times New Roman" panose="02020603050405020304" pitchFamily="18" charset="0"/>
              <a:cs typeface="Times New Roman" panose="02020603050405020304" pitchFamily="18" charset="0"/>
            </a:endParaRPr>
          </a:p>
        </p:txBody>
      </p:sp>
      <p:sp>
        <p:nvSpPr>
          <p:cNvPr id="133124" name="Прямоугольник 3"/>
          <p:cNvSpPr>
            <a:spLocks noChangeArrowheads="1"/>
          </p:cNvSpPr>
          <p:nvPr/>
        </p:nvSpPr>
        <p:spPr bwMode="auto">
          <a:xfrm>
            <a:off x="3486150" y="5473700"/>
            <a:ext cx="67691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eaLnBrk="0" hangingPunct="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har char="–"/>
              <a:defRPr sz="2000">
                <a:solidFill>
                  <a:schemeClr val="tx1"/>
                </a:solidFill>
                <a:latin typeface="Tahoma" panose="020B0604030504040204" pitchFamily="34" charset="0"/>
              </a:defRPr>
            </a:lvl4pPr>
            <a:lvl5pPr marL="2057400" indent="-228600" eaLnBrk="0" hangingPunct="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lgn="r" eaLnBrk="1" hangingPunct="1">
              <a:buNone/>
              <a:defRPr/>
            </a:pPr>
            <a:r>
              <a:rPr lang="en-US" sz="2000" dirty="0">
                <a:solidFill>
                  <a:srgbClr val="0000CC"/>
                </a:solidFill>
                <a:latin typeface="Times New Roman" pitchFamily="18" charset="0"/>
                <a:ea typeface="Gungsuh" pitchFamily="18" charset="-127"/>
                <a:cs typeface="Times New Roman" pitchFamily="18" charset="0"/>
              </a:rPr>
              <a:t>121-th Session of the Scientific Council</a:t>
            </a:r>
          </a:p>
          <a:p>
            <a:pPr algn="r" eaLnBrk="1" hangingPunct="1">
              <a:buNone/>
              <a:defRPr/>
            </a:pPr>
            <a:r>
              <a:rPr lang="en-US" sz="2000" dirty="0">
                <a:solidFill>
                  <a:srgbClr val="0000CC"/>
                </a:solidFill>
                <a:latin typeface="Times New Roman" pitchFamily="18" charset="0"/>
                <a:ea typeface="Gungsuh" pitchFamily="18" charset="-127"/>
                <a:cs typeface="Times New Roman" pitchFamily="18" charset="0"/>
              </a:rPr>
              <a:t>of JINR, February 23-24, 2017, </a:t>
            </a:r>
            <a:r>
              <a:rPr lang="en-US" sz="2000" dirty="0" err="1">
                <a:solidFill>
                  <a:srgbClr val="0000CC"/>
                </a:solidFill>
                <a:latin typeface="Times New Roman" pitchFamily="18" charset="0"/>
                <a:ea typeface="Gungsuh" pitchFamily="18" charset="-127"/>
                <a:cs typeface="Times New Roman" pitchFamily="18" charset="0"/>
              </a:rPr>
              <a:t>Dubna</a:t>
            </a:r>
            <a:endParaRPr lang="ru-RU" sz="2000" dirty="0">
              <a:solidFill>
                <a:srgbClr val="0000CC"/>
              </a:solidFill>
              <a:latin typeface="Times New Roman" pitchFamily="18" charset="0"/>
              <a:ea typeface="Gungsuh" pitchFamily="18" charset="-127"/>
              <a:cs typeface="Times New Roman" pitchFamily="18" charset="0"/>
            </a:endParaRPr>
          </a:p>
          <a:p>
            <a:pPr algn="ctr" eaLnBrk="1" hangingPunct="1">
              <a:buNone/>
              <a:defRPr/>
            </a:pPr>
            <a:endParaRPr lang="en-US" sz="2000" b="1" dirty="0">
              <a:solidFill>
                <a:srgbClr val="0000CC"/>
              </a:solidFill>
              <a:latin typeface="Times New Roman" pitchFamily="18" charset="0"/>
              <a:ea typeface="Gungsuh" pitchFamily="18" charset="-127"/>
              <a:cs typeface="Times New Roman" pitchFamily="18" charset="0"/>
            </a:endParaRPr>
          </a:p>
        </p:txBody>
      </p:sp>
    </p:spTree>
    <p:extLst>
      <p:ext uri="{BB962C8B-B14F-4D97-AF65-F5344CB8AC3E}">
        <p14:creationId xmlns:p14="http://schemas.microsoft.com/office/powerpoint/2010/main" val="3725043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9858" name="Object 3"/>
          <p:cNvGraphicFramePr>
            <a:graphicFrameLocks noChangeAspect="1"/>
          </p:cNvGraphicFramePr>
          <p:nvPr>
            <p:extLst/>
          </p:nvPr>
        </p:nvGraphicFramePr>
        <p:xfrm>
          <a:off x="1942178" y="1502236"/>
          <a:ext cx="4178667" cy="3111430"/>
        </p:xfrm>
        <a:graphic>
          <a:graphicData uri="http://schemas.openxmlformats.org/presentationml/2006/ole">
            <mc:AlternateContent xmlns:mc="http://schemas.openxmlformats.org/markup-compatibility/2006">
              <mc:Choice xmlns:v="urn:schemas-microsoft-com:vml" Requires="v">
                <p:oleObj spid="_x0000_s4122" name="CorelDRAW" r:id="rId4" imgW="7652160" imgH="5695200" progId="">
                  <p:embed/>
                </p:oleObj>
              </mc:Choice>
              <mc:Fallback>
                <p:oleObj name="CorelDRAW" r:id="rId4" imgW="7652160" imgH="5695200" progId="">
                  <p:embed/>
                  <p:pic>
                    <p:nvPicPr>
                      <p:cNvPr id="0" name=""/>
                      <p:cNvPicPr>
                        <a:picLocks noChangeAspect="1" noChangeArrowheads="1"/>
                      </p:cNvPicPr>
                      <p:nvPr/>
                    </p:nvPicPr>
                    <p:blipFill>
                      <a:blip r:embed="rId5">
                        <a:lum bright="-24000" contrast="12000"/>
                        <a:extLst>
                          <a:ext uri="{28A0092B-C50C-407E-A947-70E740481C1C}">
                            <a14:useLocalDpi xmlns:a14="http://schemas.microsoft.com/office/drawing/2010/main" val="0"/>
                          </a:ext>
                        </a:extLst>
                      </a:blip>
                      <a:srcRect/>
                      <a:stretch>
                        <a:fillRect/>
                      </a:stretch>
                    </p:blipFill>
                    <p:spPr bwMode="auto">
                      <a:xfrm>
                        <a:off x="1942178" y="1502236"/>
                        <a:ext cx="4178667" cy="3111430"/>
                      </a:xfrm>
                      <a:prstGeom prst="rect">
                        <a:avLst/>
                      </a:prstGeom>
                      <a:noFill/>
                      <a:ln>
                        <a:noFill/>
                      </a:ln>
                      <a:effectLst/>
                      <a:extLst/>
                    </p:spPr>
                  </p:pic>
                </p:oleObj>
              </mc:Fallback>
            </mc:AlternateContent>
          </a:graphicData>
        </a:graphic>
      </p:graphicFrame>
      <p:sp>
        <p:nvSpPr>
          <p:cNvPr id="249861" name="Text Box 6"/>
          <p:cNvSpPr txBox="1">
            <a:spLocks noChangeArrowheads="1"/>
          </p:cNvSpPr>
          <p:nvPr/>
        </p:nvSpPr>
        <p:spPr bwMode="auto">
          <a:xfrm>
            <a:off x="2201771" y="4638192"/>
            <a:ext cx="95778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ru-RU" sz="1500" b="1" dirty="0">
                <a:solidFill>
                  <a:srgbClr val="003399"/>
                </a:solidFill>
                <a:latin typeface="Times New Roman" panose="02020603050405020304" pitchFamily="18" charset="0"/>
                <a:cs typeface="Arial" panose="020B0604020202020204" pitchFamily="34" charset="0"/>
              </a:rPr>
              <a:t>Q</a:t>
            </a:r>
            <a:r>
              <a:rPr lang="en-US" altLang="ru-RU" sz="1500" b="1" baseline="-25000" dirty="0">
                <a:solidFill>
                  <a:srgbClr val="003399"/>
                </a:solidFill>
                <a:latin typeface="Times New Roman" panose="02020603050405020304" pitchFamily="18" charset="0"/>
                <a:cs typeface="Arial" panose="020B0604020202020204" pitchFamily="34" charset="0"/>
              </a:rPr>
              <a:t>v</a:t>
            </a:r>
            <a:r>
              <a:rPr lang="en-US" altLang="ru-RU" sz="1500" b="1" dirty="0">
                <a:solidFill>
                  <a:srgbClr val="003399"/>
                </a:solidFill>
                <a:latin typeface="Times New Roman" panose="02020603050405020304" pitchFamily="18" charset="0"/>
                <a:cs typeface="Arial" panose="020B0604020202020204" pitchFamily="34" charset="0"/>
              </a:rPr>
              <a:t>DQ</a:t>
            </a:r>
            <a:r>
              <a:rPr lang="en-US" altLang="ru-RU" sz="1500" b="1" baseline="-25000" dirty="0">
                <a:solidFill>
                  <a:srgbClr val="003399"/>
                </a:solidFill>
                <a:latin typeface="Times New Roman" panose="02020603050405020304" pitchFamily="18" charset="0"/>
                <a:cs typeface="Arial" panose="020B0604020202020204" pitchFamily="34" charset="0"/>
              </a:rPr>
              <a:t>h</a:t>
            </a:r>
            <a:endParaRPr lang="ru-RU" altLang="ru-RU" sz="1500" b="1" baseline="-25000" dirty="0">
              <a:solidFill>
                <a:srgbClr val="003399"/>
              </a:solidFill>
              <a:latin typeface="Times New Roman" panose="02020603050405020304" pitchFamily="18" charset="0"/>
              <a:cs typeface="Arial" panose="020B0604020202020204" pitchFamily="34" charset="0"/>
            </a:endParaRPr>
          </a:p>
        </p:txBody>
      </p:sp>
      <p:sp>
        <p:nvSpPr>
          <p:cNvPr id="9" name="Заголовок 1"/>
          <p:cNvSpPr>
            <a:spLocks noGrp="1"/>
          </p:cNvSpPr>
          <p:nvPr>
            <p:ph type="ctrTitle" idx="4294967295"/>
          </p:nvPr>
        </p:nvSpPr>
        <p:spPr>
          <a:xfrm>
            <a:off x="5257513" y="123328"/>
            <a:ext cx="2931319" cy="383382"/>
          </a:xfrm>
        </p:spPr>
        <p:txBody>
          <a:bodyPr vert="horz" wrap="square" lIns="27000" tIns="34290" rIns="27000" bIns="34290" numCol="1" rtlCol="0" anchor="ctr" anchorCtr="1" compatLnSpc="1">
            <a:prstTxWarp prst="textNoShape">
              <a:avLst/>
            </a:prstTxWarp>
            <a:normAutofit/>
          </a:bodyPr>
          <a:lstStyle/>
          <a:p>
            <a:pPr eaLnBrk="1" hangingPunct="1">
              <a:defRPr/>
            </a:pPr>
            <a:r>
              <a:rPr lang="en-US" sz="2000" b="1" dirty="0">
                <a:solidFill>
                  <a:srgbClr val="C00000"/>
                </a:solidFill>
                <a:latin typeface="Times New Roman" pitchFamily="18" charset="0"/>
              </a:rPr>
              <a:t>Gas-filled pre-separators </a:t>
            </a:r>
            <a:endParaRPr lang="ru-RU" sz="2000" b="1" dirty="0">
              <a:solidFill>
                <a:srgbClr val="C00000"/>
              </a:solidFill>
              <a:effectLst>
                <a:outerShdw blurRad="38100" dist="38100" dir="2700000" algn="tl">
                  <a:srgbClr val="C0C0C0"/>
                </a:outerShdw>
              </a:effectLst>
              <a:latin typeface="Times New Roman" pitchFamily="18" charset="0"/>
              <a:cs typeface="Times New Roman" pitchFamily="18" charset="0"/>
            </a:endParaRPr>
          </a:p>
        </p:txBody>
      </p:sp>
      <p:pic>
        <p:nvPicPr>
          <p:cNvPr id="8" name="Picture 5"/>
          <p:cNvPicPr>
            <a:picLocks noChangeAspect="1"/>
          </p:cNvPicPr>
          <p:nvPr/>
        </p:nvPicPr>
        <p:blipFill>
          <a:blip r:embed="rId6" cstate="print">
            <a:clrChange>
              <a:clrFrom>
                <a:srgbClr val="FDFDFD"/>
              </a:clrFrom>
              <a:clrTo>
                <a:srgbClr val="FDFDFD">
                  <a:alpha val="0"/>
                </a:srgbClr>
              </a:clrTo>
            </a:clrChange>
          </a:blip>
          <a:stretch>
            <a:fillRect/>
          </a:stretch>
        </p:blipFill>
        <p:spPr>
          <a:xfrm>
            <a:off x="1735209" y="253170"/>
            <a:ext cx="1108181" cy="611100"/>
          </a:xfrm>
          <a:prstGeom prst="rect">
            <a:avLst/>
          </a:prstGeom>
        </p:spPr>
      </p:pic>
      <p:sp>
        <p:nvSpPr>
          <p:cNvPr id="11" name="TextBox 10"/>
          <p:cNvSpPr txBox="1"/>
          <p:nvPr/>
        </p:nvSpPr>
        <p:spPr>
          <a:xfrm>
            <a:off x="1642670" y="852083"/>
            <a:ext cx="4478174" cy="584775"/>
          </a:xfrm>
          <a:prstGeom prst="rect">
            <a:avLst/>
          </a:prstGeom>
          <a:noFill/>
        </p:spPr>
        <p:txBody>
          <a:bodyPr wrap="square" rtlCol="0">
            <a:spAutoFit/>
          </a:bodyPr>
          <a:lstStyle/>
          <a:p>
            <a:r>
              <a:rPr lang="en-US" sz="1600" b="1" dirty="0">
                <a:solidFill>
                  <a:srgbClr val="002060"/>
                </a:solidFill>
              </a:rPr>
              <a:t>The possibility of creation of </a:t>
            </a:r>
            <a:r>
              <a:rPr lang="en-US" altLang="ru-RU" sz="1600" b="1" dirty="0">
                <a:solidFill>
                  <a:srgbClr val="002060"/>
                </a:solidFill>
                <a:latin typeface="Times New Roman" panose="02020603050405020304" pitchFamily="18" charset="0"/>
                <a:cs typeface="Arial" panose="020B0604020202020204" pitchFamily="34" charset="0"/>
              </a:rPr>
              <a:t>Superconducting </a:t>
            </a:r>
            <a:r>
              <a:rPr lang="en-US" sz="1600" b="1" dirty="0">
                <a:solidFill>
                  <a:srgbClr val="002060"/>
                </a:solidFill>
              </a:rPr>
              <a:t>pre-separator is under discussion</a:t>
            </a:r>
          </a:p>
        </p:txBody>
      </p:sp>
      <p:graphicFrame>
        <p:nvGraphicFramePr>
          <p:cNvPr id="12" name="Объект 11"/>
          <p:cNvGraphicFramePr>
            <a:graphicFrameLocks noChangeAspect="1"/>
          </p:cNvGraphicFramePr>
          <p:nvPr>
            <p:extLst/>
          </p:nvPr>
        </p:nvGraphicFramePr>
        <p:xfrm>
          <a:off x="5873916" y="3628644"/>
          <a:ext cx="3979847" cy="2300636"/>
        </p:xfrm>
        <a:graphic>
          <a:graphicData uri="http://schemas.openxmlformats.org/presentationml/2006/ole">
            <mc:AlternateContent xmlns:mc="http://schemas.openxmlformats.org/markup-compatibility/2006">
              <mc:Choice xmlns:v="urn:schemas-microsoft-com:vml" Requires="v">
                <p:oleObj spid="_x0000_s4123" name="CorelDRAW" r:id="rId7" imgW="10555920" imgH="7239960" progId="">
                  <p:embed/>
                </p:oleObj>
              </mc:Choice>
              <mc:Fallback>
                <p:oleObj name="CorelDRAW" r:id="rId7" imgW="10555920" imgH="723996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73916" y="3628644"/>
                        <a:ext cx="3979847" cy="23006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rot="16200000">
            <a:off x="5897507" y="3928210"/>
            <a:ext cx="626141" cy="300082"/>
          </a:xfrm>
          <a:prstGeom prst="rect">
            <a:avLst/>
          </a:prstGeom>
          <a:noFill/>
        </p:spPr>
        <p:txBody>
          <a:bodyPr wrap="square" rtlCol="0">
            <a:spAutoFit/>
          </a:bodyPr>
          <a:lstStyle/>
          <a:p>
            <a:pPr algn="ctr"/>
            <a:r>
              <a:rPr lang="en-US" sz="1350" dirty="0"/>
              <a:t>Sep.</a:t>
            </a:r>
            <a:endParaRPr lang="ru-RU" sz="1350" dirty="0"/>
          </a:p>
        </p:txBody>
      </p:sp>
      <p:sp>
        <p:nvSpPr>
          <p:cNvPr id="14" name="Прямоугольник 13"/>
          <p:cNvSpPr/>
          <p:nvPr/>
        </p:nvSpPr>
        <p:spPr>
          <a:xfrm>
            <a:off x="6406100" y="3859549"/>
            <a:ext cx="88750" cy="413166"/>
          </a:xfrm>
          <a:prstGeom prst="rect">
            <a:avLst/>
          </a:prstGeom>
          <a:blipFill>
            <a:blip r:embed="rId9" cstate="print"/>
            <a:srcRect/>
            <a:stretch>
              <a:fillRect l="5" t="15" r="-404357" b="-152089"/>
            </a:stretch>
          </a:blipFill>
          <a:ln>
            <a:solidFill>
              <a:schemeClr val="tx1">
                <a:alpha val="9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5" name="TextBox 14"/>
          <p:cNvSpPr txBox="1"/>
          <p:nvPr/>
        </p:nvSpPr>
        <p:spPr>
          <a:xfrm>
            <a:off x="5520991" y="3751371"/>
            <a:ext cx="476412" cy="300082"/>
          </a:xfrm>
          <a:prstGeom prst="rect">
            <a:avLst/>
          </a:prstGeom>
          <a:noFill/>
        </p:spPr>
        <p:txBody>
          <a:bodyPr wrap="none" rtlCol="0">
            <a:spAutoFit/>
          </a:bodyPr>
          <a:lstStyle/>
          <a:p>
            <a:r>
              <a:rPr lang="ru-RU" sz="1350" baseline="30000" dirty="0"/>
              <a:t>48</a:t>
            </a:r>
            <a:r>
              <a:rPr lang="en-US" sz="1350" dirty="0"/>
              <a:t>Ca</a:t>
            </a:r>
            <a:endParaRPr lang="ru-RU" sz="1350" dirty="0"/>
          </a:p>
        </p:txBody>
      </p:sp>
      <p:sp>
        <p:nvSpPr>
          <p:cNvPr id="16" name="TextBox 15"/>
          <p:cNvSpPr txBox="1"/>
          <p:nvPr/>
        </p:nvSpPr>
        <p:spPr>
          <a:xfrm>
            <a:off x="7390195" y="3539446"/>
            <a:ext cx="845937" cy="461665"/>
          </a:xfrm>
          <a:prstGeom prst="rect">
            <a:avLst/>
          </a:prstGeom>
          <a:noFill/>
        </p:spPr>
        <p:txBody>
          <a:bodyPr wrap="none" rtlCol="0">
            <a:spAutoFit/>
          </a:bodyPr>
          <a:lstStyle/>
          <a:p>
            <a:pPr algn="ctr"/>
            <a:endParaRPr lang="en-US" sz="1200" dirty="0"/>
          </a:p>
          <a:p>
            <a:pPr algn="ctr"/>
            <a:r>
              <a:rPr lang="en-US" sz="1200" dirty="0"/>
              <a:t>Detector 1</a:t>
            </a:r>
            <a:endParaRPr lang="ru-RU" sz="1200" dirty="0"/>
          </a:p>
        </p:txBody>
      </p:sp>
      <p:sp>
        <p:nvSpPr>
          <p:cNvPr id="17" name="TextBox 16"/>
          <p:cNvSpPr txBox="1"/>
          <p:nvPr/>
        </p:nvSpPr>
        <p:spPr>
          <a:xfrm>
            <a:off x="8291014" y="3536182"/>
            <a:ext cx="845937" cy="461665"/>
          </a:xfrm>
          <a:prstGeom prst="rect">
            <a:avLst/>
          </a:prstGeom>
          <a:noFill/>
        </p:spPr>
        <p:txBody>
          <a:bodyPr wrap="none" rtlCol="0">
            <a:spAutoFit/>
          </a:bodyPr>
          <a:lstStyle/>
          <a:p>
            <a:pPr algn="ctr"/>
            <a:endParaRPr lang="en-US" sz="1200" dirty="0"/>
          </a:p>
          <a:p>
            <a:r>
              <a:rPr lang="en-US" sz="1200" dirty="0"/>
              <a:t>Detector 2</a:t>
            </a:r>
            <a:endParaRPr lang="ru-RU" sz="1200" dirty="0"/>
          </a:p>
        </p:txBody>
      </p:sp>
      <p:sp>
        <p:nvSpPr>
          <p:cNvPr id="18" name="TextBox 17"/>
          <p:cNvSpPr txBox="1"/>
          <p:nvPr/>
        </p:nvSpPr>
        <p:spPr>
          <a:xfrm>
            <a:off x="7928206" y="5849984"/>
            <a:ext cx="1453342" cy="415498"/>
          </a:xfrm>
          <a:prstGeom prst="rect">
            <a:avLst/>
          </a:prstGeom>
          <a:noFill/>
        </p:spPr>
        <p:txBody>
          <a:bodyPr wrap="square" rtlCol="0">
            <a:spAutoFit/>
          </a:bodyPr>
          <a:lstStyle/>
          <a:p>
            <a:pPr algn="ctr"/>
            <a:r>
              <a:rPr lang="en-US" sz="1050" dirty="0"/>
              <a:t>Gas purification system</a:t>
            </a:r>
          </a:p>
          <a:p>
            <a:pPr algn="ctr"/>
            <a:endParaRPr lang="ru-RU" sz="1050" dirty="0"/>
          </a:p>
        </p:txBody>
      </p:sp>
      <p:sp>
        <p:nvSpPr>
          <p:cNvPr id="19" name="TextBox 18"/>
          <p:cNvSpPr txBox="1"/>
          <p:nvPr/>
        </p:nvSpPr>
        <p:spPr>
          <a:xfrm rot="5400000">
            <a:off x="7405886" y="4921088"/>
            <a:ext cx="655949" cy="253916"/>
          </a:xfrm>
          <a:prstGeom prst="rect">
            <a:avLst/>
          </a:prstGeom>
          <a:noFill/>
        </p:spPr>
        <p:txBody>
          <a:bodyPr wrap="none" rtlCol="0">
            <a:spAutoFit/>
          </a:bodyPr>
          <a:lstStyle/>
          <a:p>
            <a:r>
              <a:rPr lang="en-US" sz="1050" dirty="0"/>
              <a:t>Gas flow</a:t>
            </a:r>
            <a:endParaRPr lang="ru-RU" sz="1050" dirty="0"/>
          </a:p>
        </p:txBody>
      </p:sp>
      <p:sp>
        <p:nvSpPr>
          <p:cNvPr id="20" name="TextBox 19"/>
          <p:cNvSpPr txBox="1"/>
          <p:nvPr/>
        </p:nvSpPr>
        <p:spPr>
          <a:xfrm>
            <a:off x="5937036" y="4524284"/>
            <a:ext cx="862737" cy="415498"/>
          </a:xfrm>
          <a:prstGeom prst="rect">
            <a:avLst/>
          </a:prstGeom>
          <a:noFill/>
        </p:spPr>
        <p:txBody>
          <a:bodyPr wrap="none" rtlCol="0">
            <a:spAutoFit/>
          </a:bodyPr>
          <a:lstStyle/>
          <a:p>
            <a:pPr algn="ctr"/>
            <a:r>
              <a:rPr lang="en-US" sz="1050" dirty="0"/>
              <a:t>Support grid</a:t>
            </a:r>
          </a:p>
          <a:p>
            <a:pPr algn="ctr"/>
            <a:r>
              <a:rPr lang="en-US" sz="1050" dirty="0"/>
              <a:t>and foil</a:t>
            </a:r>
            <a:endParaRPr lang="ru-RU" sz="1050" dirty="0"/>
          </a:p>
        </p:txBody>
      </p:sp>
      <p:sp>
        <p:nvSpPr>
          <p:cNvPr id="21" name="TextBox 20"/>
          <p:cNvSpPr txBox="1"/>
          <p:nvPr/>
        </p:nvSpPr>
        <p:spPr>
          <a:xfrm>
            <a:off x="5334716" y="4481252"/>
            <a:ext cx="647934" cy="415498"/>
          </a:xfrm>
          <a:prstGeom prst="rect">
            <a:avLst/>
          </a:prstGeom>
          <a:noFill/>
        </p:spPr>
        <p:txBody>
          <a:bodyPr wrap="none" rtlCol="0">
            <a:spAutoFit/>
          </a:bodyPr>
          <a:lstStyle/>
          <a:p>
            <a:pPr algn="ctr"/>
            <a:r>
              <a:rPr lang="en-US" sz="1050" dirty="0"/>
              <a:t>Rotating</a:t>
            </a:r>
            <a:br>
              <a:rPr lang="en-US" sz="1050" dirty="0"/>
            </a:br>
            <a:r>
              <a:rPr lang="en-US" sz="1050" dirty="0"/>
              <a:t>target</a:t>
            </a:r>
            <a:endParaRPr lang="ru-RU" sz="1050" dirty="0"/>
          </a:p>
        </p:txBody>
      </p:sp>
      <p:sp>
        <p:nvSpPr>
          <p:cNvPr id="22" name="TextBox 21"/>
          <p:cNvSpPr txBox="1"/>
          <p:nvPr/>
        </p:nvSpPr>
        <p:spPr>
          <a:xfrm>
            <a:off x="7346214" y="4161395"/>
            <a:ext cx="767394" cy="253916"/>
          </a:xfrm>
          <a:prstGeom prst="rect">
            <a:avLst/>
          </a:prstGeom>
          <a:noFill/>
        </p:spPr>
        <p:txBody>
          <a:bodyPr wrap="square" rtlCol="0">
            <a:spAutoFit/>
          </a:bodyPr>
          <a:lstStyle/>
          <a:p>
            <a:r>
              <a:rPr lang="en-US" sz="1050" dirty="0"/>
              <a:t>Gas flow</a:t>
            </a:r>
            <a:endParaRPr lang="ru-RU" sz="1050" dirty="0"/>
          </a:p>
        </p:txBody>
      </p:sp>
      <p:cxnSp>
        <p:nvCxnSpPr>
          <p:cNvPr id="23" name="Прямая соединительная линия 22"/>
          <p:cNvCxnSpPr/>
          <p:nvPr/>
        </p:nvCxnSpPr>
        <p:spPr>
          <a:xfrm flipH="1">
            <a:off x="5677522" y="4325695"/>
            <a:ext cx="177557" cy="1985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p:nvPr/>
        </p:nvCxnSpPr>
        <p:spPr>
          <a:xfrm>
            <a:off x="5619189" y="4080732"/>
            <a:ext cx="37181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928894" y="3921330"/>
            <a:ext cx="700833" cy="300082"/>
          </a:xfrm>
          <a:prstGeom prst="rect">
            <a:avLst/>
          </a:prstGeom>
          <a:noFill/>
        </p:spPr>
        <p:txBody>
          <a:bodyPr wrap="none" rtlCol="0">
            <a:spAutoFit/>
          </a:bodyPr>
          <a:lstStyle/>
          <a:p>
            <a:r>
              <a:rPr lang="en-US" sz="1350" dirty="0"/>
              <a:t>DC-280</a:t>
            </a:r>
            <a:endParaRPr lang="ru-RU" sz="1350" dirty="0"/>
          </a:p>
        </p:txBody>
      </p:sp>
      <p:sp>
        <p:nvSpPr>
          <p:cNvPr id="26" name="Овал 25"/>
          <p:cNvSpPr/>
          <p:nvPr/>
        </p:nvSpPr>
        <p:spPr>
          <a:xfrm>
            <a:off x="4916060" y="3725898"/>
            <a:ext cx="682904" cy="71607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1350"/>
          </a:p>
        </p:txBody>
      </p:sp>
      <p:sp>
        <p:nvSpPr>
          <p:cNvPr id="27" name="Прямоугольник 26"/>
          <p:cNvSpPr/>
          <p:nvPr/>
        </p:nvSpPr>
        <p:spPr>
          <a:xfrm>
            <a:off x="9469927" y="4778856"/>
            <a:ext cx="1077539" cy="577081"/>
          </a:xfrm>
          <a:prstGeom prst="rect">
            <a:avLst/>
          </a:prstGeom>
        </p:spPr>
        <p:txBody>
          <a:bodyPr wrap="none">
            <a:spAutoFit/>
          </a:bodyPr>
          <a:lstStyle/>
          <a:p>
            <a:r>
              <a:rPr lang="en-US" sz="1050" dirty="0"/>
              <a:t>Gas flow control</a:t>
            </a:r>
          </a:p>
          <a:p>
            <a:endParaRPr lang="en-US" sz="1050" dirty="0"/>
          </a:p>
          <a:p>
            <a:r>
              <a:rPr lang="en-US" sz="1050" dirty="0" err="1"/>
              <a:t>Ar</a:t>
            </a:r>
            <a:r>
              <a:rPr lang="en-US" sz="1050" dirty="0"/>
              <a:t> high purity </a:t>
            </a:r>
          </a:p>
        </p:txBody>
      </p:sp>
      <p:sp>
        <p:nvSpPr>
          <p:cNvPr id="28" name="TextBox 27"/>
          <p:cNvSpPr txBox="1"/>
          <p:nvPr/>
        </p:nvSpPr>
        <p:spPr>
          <a:xfrm>
            <a:off x="7014934" y="3403111"/>
            <a:ext cx="1114408" cy="253916"/>
          </a:xfrm>
          <a:prstGeom prst="rect">
            <a:avLst/>
          </a:prstGeom>
          <a:noFill/>
        </p:spPr>
        <p:txBody>
          <a:bodyPr wrap="none" rtlCol="0">
            <a:spAutoFit/>
          </a:bodyPr>
          <a:lstStyle/>
          <a:p>
            <a:r>
              <a:rPr lang="en-US" sz="1050" dirty="0"/>
              <a:t>Gas-jet transport</a:t>
            </a:r>
            <a:endParaRPr lang="ru-RU" sz="1050" dirty="0"/>
          </a:p>
        </p:txBody>
      </p:sp>
      <p:cxnSp>
        <p:nvCxnSpPr>
          <p:cNvPr id="29" name="Прямая соединительная линия 28"/>
          <p:cNvCxnSpPr>
            <a:endCxn id="20" idx="0"/>
          </p:cNvCxnSpPr>
          <p:nvPr/>
        </p:nvCxnSpPr>
        <p:spPr>
          <a:xfrm flipH="1">
            <a:off x="6368405" y="4293582"/>
            <a:ext cx="114719" cy="2307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p:cNvCxnSpPr/>
          <p:nvPr/>
        </p:nvCxnSpPr>
        <p:spPr>
          <a:xfrm>
            <a:off x="6364912" y="3385445"/>
            <a:ext cx="227766" cy="4741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Прямоугольник 30"/>
          <p:cNvSpPr/>
          <p:nvPr/>
        </p:nvSpPr>
        <p:spPr>
          <a:xfrm>
            <a:off x="7928206" y="2431860"/>
            <a:ext cx="2619259" cy="584775"/>
          </a:xfrm>
          <a:prstGeom prst="rect">
            <a:avLst/>
          </a:prstGeom>
        </p:spPr>
        <p:txBody>
          <a:bodyPr wrap="square">
            <a:spAutoFit/>
          </a:bodyPr>
          <a:lstStyle/>
          <a:p>
            <a:r>
              <a:rPr lang="ru-RU" sz="1600" dirty="0" err="1">
                <a:solidFill>
                  <a:srgbClr val="002060"/>
                </a:solidFill>
              </a:rPr>
              <a:t>a</a:t>
            </a:r>
            <a:r>
              <a:rPr lang="ru-RU" sz="1600" dirty="0">
                <a:solidFill>
                  <a:srgbClr val="002060"/>
                </a:solidFill>
              </a:rPr>
              <a:t> </a:t>
            </a:r>
            <a:r>
              <a:rPr lang="ru-RU" sz="1600" dirty="0" err="1">
                <a:solidFill>
                  <a:srgbClr val="002060"/>
                </a:solidFill>
              </a:rPr>
              <a:t>new</a:t>
            </a:r>
            <a:r>
              <a:rPr lang="ru-RU" sz="1600" dirty="0">
                <a:solidFill>
                  <a:srgbClr val="002060"/>
                </a:solidFill>
              </a:rPr>
              <a:t> </a:t>
            </a:r>
            <a:r>
              <a:rPr lang="ru-RU" sz="1600" dirty="0" err="1">
                <a:solidFill>
                  <a:srgbClr val="002060"/>
                </a:solidFill>
              </a:rPr>
              <a:t>separator</a:t>
            </a:r>
            <a:r>
              <a:rPr lang="ru-RU" sz="1600" dirty="0">
                <a:solidFill>
                  <a:srgbClr val="002060"/>
                </a:solidFill>
              </a:rPr>
              <a:t> </a:t>
            </a:r>
            <a:r>
              <a:rPr lang="ru-RU" sz="1600" dirty="0" err="1">
                <a:solidFill>
                  <a:srgbClr val="002060"/>
                </a:solidFill>
              </a:rPr>
              <a:t>for</a:t>
            </a:r>
            <a:r>
              <a:rPr lang="ru-RU" sz="1600" dirty="0">
                <a:solidFill>
                  <a:srgbClr val="002060"/>
                </a:solidFill>
              </a:rPr>
              <a:t> </a:t>
            </a:r>
            <a:r>
              <a:rPr lang="ru-RU" sz="1600" dirty="0" err="1">
                <a:solidFill>
                  <a:srgbClr val="002060"/>
                </a:solidFill>
              </a:rPr>
              <a:t>radiochemical</a:t>
            </a:r>
            <a:r>
              <a:rPr lang="ru-RU" sz="1600" dirty="0">
                <a:solidFill>
                  <a:srgbClr val="002060"/>
                </a:solidFill>
              </a:rPr>
              <a:t> </a:t>
            </a:r>
            <a:r>
              <a:rPr lang="ru-RU" sz="1600" dirty="0" err="1">
                <a:solidFill>
                  <a:srgbClr val="002060"/>
                </a:solidFill>
              </a:rPr>
              <a:t>research</a:t>
            </a:r>
            <a:r>
              <a:rPr lang="ru-RU" sz="1600" dirty="0">
                <a:solidFill>
                  <a:srgbClr val="002060"/>
                </a:solidFill>
              </a:rPr>
              <a:t> </a:t>
            </a:r>
          </a:p>
        </p:txBody>
      </p:sp>
      <p:sp>
        <p:nvSpPr>
          <p:cNvPr id="32" name="Прямоугольник 31"/>
          <p:cNvSpPr/>
          <p:nvPr/>
        </p:nvSpPr>
        <p:spPr>
          <a:xfrm>
            <a:off x="5429021" y="4912951"/>
            <a:ext cx="1438153" cy="507831"/>
          </a:xfrm>
          <a:prstGeom prst="rect">
            <a:avLst/>
          </a:prstGeom>
        </p:spPr>
        <p:txBody>
          <a:bodyPr wrap="square">
            <a:spAutoFit/>
          </a:bodyPr>
          <a:lstStyle/>
          <a:p>
            <a:r>
              <a:rPr lang="ru-RU" sz="1350" dirty="0" err="1">
                <a:solidFill>
                  <a:srgbClr val="002060"/>
                </a:solidFill>
              </a:rPr>
              <a:t>new</a:t>
            </a:r>
            <a:r>
              <a:rPr lang="ru-RU" sz="1350" dirty="0">
                <a:solidFill>
                  <a:srgbClr val="002060"/>
                </a:solidFill>
              </a:rPr>
              <a:t> </a:t>
            </a:r>
            <a:r>
              <a:rPr lang="ru-RU" sz="1350" dirty="0" err="1">
                <a:solidFill>
                  <a:srgbClr val="002060"/>
                </a:solidFill>
              </a:rPr>
              <a:t>high-power</a:t>
            </a:r>
            <a:endParaRPr lang="en-US" sz="1350" dirty="0">
              <a:solidFill>
                <a:srgbClr val="002060"/>
              </a:solidFill>
            </a:endParaRPr>
          </a:p>
          <a:p>
            <a:r>
              <a:rPr lang="ru-RU" sz="1350" dirty="0" err="1">
                <a:solidFill>
                  <a:srgbClr val="002060"/>
                </a:solidFill>
              </a:rPr>
              <a:t>heavy</a:t>
            </a:r>
            <a:r>
              <a:rPr lang="ru-RU" sz="1350" dirty="0">
                <a:solidFill>
                  <a:srgbClr val="002060"/>
                </a:solidFill>
              </a:rPr>
              <a:t> </a:t>
            </a:r>
            <a:r>
              <a:rPr lang="ru-RU" sz="1350" dirty="0" err="1">
                <a:solidFill>
                  <a:srgbClr val="002060"/>
                </a:solidFill>
              </a:rPr>
              <a:t>ion</a:t>
            </a:r>
            <a:r>
              <a:rPr lang="ru-RU" sz="1350" dirty="0">
                <a:solidFill>
                  <a:srgbClr val="002060"/>
                </a:solidFill>
              </a:rPr>
              <a:t> </a:t>
            </a:r>
            <a:r>
              <a:rPr lang="ru-RU" sz="1350" dirty="0" err="1">
                <a:solidFill>
                  <a:srgbClr val="002060"/>
                </a:solidFill>
              </a:rPr>
              <a:t>targets</a:t>
            </a:r>
            <a:r>
              <a:rPr lang="ru-RU" sz="1350" dirty="0">
                <a:solidFill>
                  <a:srgbClr val="002060"/>
                </a:solidFill>
              </a:rPr>
              <a:t> </a:t>
            </a:r>
          </a:p>
        </p:txBody>
      </p:sp>
    </p:spTree>
    <p:extLst>
      <p:ext uri="{BB962C8B-B14F-4D97-AF65-F5344CB8AC3E}">
        <p14:creationId xmlns:p14="http://schemas.microsoft.com/office/powerpoint/2010/main" val="275691576"/>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4"/>
          <p:cNvSpPr txBox="1">
            <a:spLocks/>
          </p:cNvSpPr>
          <p:nvPr/>
        </p:nvSpPr>
        <p:spPr>
          <a:xfrm>
            <a:off x="1971352" y="872146"/>
            <a:ext cx="2256222" cy="39684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ru-RU" sz="1500" b="1" dirty="0">
                <a:solidFill>
                  <a:srgbClr val="C00000"/>
                </a:solidFill>
                <a:latin typeface="Arial" panose="020B0604020202020204" pitchFamily="34" charset="0"/>
                <a:cs typeface="Arial" panose="020B0604020202020204" pitchFamily="34" charset="0"/>
              </a:rPr>
              <a:t>«</a:t>
            </a:r>
            <a:r>
              <a:rPr lang="en-US" sz="1500" b="1" dirty="0">
                <a:solidFill>
                  <a:srgbClr val="C00000"/>
                </a:solidFill>
                <a:latin typeface="Arial" panose="020B0604020202020204" pitchFamily="34" charset="0"/>
                <a:cs typeface="Arial" panose="020B0604020202020204" pitchFamily="34" charset="0"/>
              </a:rPr>
              <a:t>Hot</a:t>
            </a:r>
            <a:r>
              <a:rPr lang="ru-RU" sz="1500" b="1" dirty="0">
                <a:solidFill>
                  <a:srgbClr val="C00000"/>
                </a:solidFill>
                <a:latin typeface="Arial" panose="020B0604020202020204" pitchFamily="34" charset="0"/>
                <a:cs typeface="Arial" panose="020B0604020202020204" pitchFamily="34" charset="0"/>
              </a:rPr>
              <a:t>» </a:t>
            </a:r>
            <a:r>
              <a:rPr lang="en-US" sz="1500" b="1" dirty="0">
                <a:solidFill>
                  <a:srgbClr val="C00000"/>
                </a:solidFill>
                <a:latin typeface="Arial" panose="020B0604020202020204" pitchFamily="34" charset="0"/>
                <a:cs typeface="Arial" panose="020B0604020202020204" pitchFamily="34" charset="0"/>
              </a:rPr>
              <a:t>fusion reactions</a:t>
            </a:r>
            <a:endParaRPr lang="ru-RU" sz="1500" b="1" dirty="0">
              <a:solidFill>
                <a:srgbClr val="C00000"/>
              </a:solidFill>
              <a:latin typeface="Arial" panose="020B0604020202020204" pitchFamily="34" charset="0"/>
              <a:cs typeface="Arial" panose="020B0604020202020204" pitchFamily="34" charset="0"/>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4431" y="429776"/>
            <a:ext cx="5154477" cy="1688715"/>
          </a:xfrm>
          <a:prstGeom prst="rect">
            <a:avLst/>
          </a:prstGeom>
        </p:spPr>
      </p:pic>
      <p:sp>
        <p:nvSpPr>
          <p:cNvPr id="7" name="Заголовок 1"/>
          <p:cNvSpPr txBox="1">
            <a:spLocks/>
          </p:cNvSpPr>
          <p:nvPr/>
        </p:nvSpPr>
        <p:spPr>
          <a:xfrm>
            <a:off x="2122571" y="2419745"/>
            <a:ext cx="2779772" cy="264248"/>
          </a:xfrm>
          <a:prstGeom prst="rect">
            <a:avLst/>
          </a:prstGeom>
        </p:spPr>
        <p:txBody>
          <a:bodyPr>
            <a:noAutofit/>
          </a:bodyPr>
          <a:lstStyle/>
          <a:p>
            <a:pPr algn="ctr">
              <a:spcBef>
                <a:spcPct val="0"/>
              </a:spcBef>
              <a:defRPr/>
            </a:pPr>
            <a:r>
              <a:rPr lang="en-US" sz="1350" dirty="0">
                <a:solidFill>
                  <a:srgbClr val="002060"/>
                </a:solidFill>
                <a:latin typeface="Arial" panose="020B0604020202020204" pitchFamily="34" charset="0"/>
                <a:ea typeface="+mj-ea"/>
                <a:cs typeface="Arial" panose="020B0604020202020204" pitchFamily="34" charset="0"/>
              </a:rPr>
              <a:t>Fusion probability</a:t>
            </a:r>
            <a:r>
              <a:rPr lang="ru-RU" sz="1350" dirty="0">
                <a:solidFill>
                  <a:srgbClr val="002060"/>
                </a:solidFill>
                <a:latin typeface="Arial" panose="020B0604020202020204" pitchFamily="34" charset="0"/>
                <a:ea typeface="+mj-ea"/>
                <a:cs typeface="Arial" panose="020B0604020202020204" pitchFamily="34" charset="0"/>
              </a:rPr>
              <a:t> </a:t>
            </a:r>
            <a:r>
              <a:rPr lang="en-US" sz="1350" dirty="0">
                <a:solidFill>
                  <a:srgbClr val="002060"/>
                </a:solidFill>
                <a:latin typeface="Arial" panose="020B0604020202020204" pitchFamily="34" charset="0"/>
                <a:ea typeface="+mj-ea"/>
                <a:cs typeface="Arial" panose="020B0604020202020204" pitchFamily="34" charset="0"/>
              </a:rPr>
              <a:t>P</a:t>
            </a:r>
            <a:r>
              <a:rPr lang="en-US" sz="1350" baseline="-25000" dirty="0">
                <a:solidFill>
                  <a:srgbClr val="002060"/>
                </a:solidFill>
                <a:latin typeface="Arial" panose="020B0604020202020204" pitchFamily="34" charset="0"/>
                <a:ea typeface="+mj-ea"/>
                <a:cs typeface="Arial" panose="020B0604020202020204" pitchFamily="34" charset="0"/>
              </a:rPr>
              <a:t>CN</a:t>
            </a:r>
            <a:endParaRPr lang="ru-RU" sz="1350" baseline="-25000" dirty="0">
              <a:solidFill>
                <a:srgbClr val="002060"/>
              </a:solidFill>
              <a:latin typeface="Arial" panose="020B0604020202020204" pitchFamily="34" charset="0"/>
              <a:ea typeface="+mj-ea"/>
              <a:cs typeface="Arial" panose="020B0604020202020204" pitchFamily="34" charset="0"/>
            </a:endParaRPr>
          </a:p>
        </p:txBody>
      </p:sp>
      <p:graphicFrame>
        <p:nvGraphicFramePr>
          <p:cNvPr id="3" name="Объект 2"/>
          <p:cNvGraphicFramePr>
            <a:graphicFrameLocks noChangeAspect="1"/>
          </p:cNvGraphicFramePr>
          <p:nvPr>
            <p:extLst/>
          </p:nvPr>
        </p:nvGraphicFramePr>
        <p:xfrm>
          <a:off x="5475448" y="2745652"/>
          <a:ext cx="4494291" cy="3172744"/>
        </p:xfrm>
        <a:graphic>
          <a:graphicData uri="http://schemas.openxmlformats.org/presentationml/2006/ole">
            <mc:AlternateContent xmlns:mc="http://schemas.openxmlformats.org/markup-compatibility/2006">
              <mc:Choice xmlns:v="urn:schemas-microsoft-com:vml" Requires="v">
                <p:oleObj spid="_x0000_s5146" name="Graph" r:id="rId4" imgW="4276800" imgH="3024000" progId="Origin50.Graph">
                  <p:embed/>
                </p:oleObj>
              </mc:Choice>
              <mc:Fallback>
                <p:oleObj name="Graph" r:id="rId4" imgW="4276800" imgH="3024000"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5448" y="2745652"/>
                        <a:ext cx="4494291" cy="3172744"/>
                      </a:xfrm>
                      <a:prstGeom prst="rect">
                        <a:avLst/>
                      </a:prstGeom>
                      <a:noFill/>
                      <a:extLst/>
                    </p:spPr>
                  </p:pic>
                </p:oleObj>
              </mc:Fallback>
            </mc:AlternateContent>
          </a:graphicData>
        </a:graphic>
      </p:graphicFrame>
      <p:sp>
        <p:nvSpPr>
          <p:cNvPr id="8" name="Заголовок 1"/>
          <p:cNvSpPr txBox="1">
            <a:spLocks/>
          </p:cNvSpPr>
          <p:nvPr/>
        </p:nvSpPr>
        <p:spPr>
          <a:xfrm>
            <a:off x="5320937" y="2419745"/>
            <a:ext cx="5152924" cy="300328"/>
          </a:xfrm>
          <a:prstGeom prst="rect">
            <a:avLst/>
          </a:prstGeom>
        </p:spPr>
        <p:txBody>
          <a:bodyPr>
            <a:noAutofit/>
          </a:bodyPr>
          <a:lstStyle/>
          <a:p>
            <a:pPr algn="ctr">
              <a:spcBef>
                <a:spcPct val="0"/>
              </a:spcBef>
              <a:defRPr/>
            </a:pPr>
            <a:r>
              <a:rPr lang="en-US" sz="1350" dirty="0">
                <a:solidFill>
                  <a:srgbClr val="002060"/>
                </a:solidFill>
                <a:latin typeface="Arial" panose="020B0604020202020204" pitchFamily="34" charset="0"/>
                <a:ea typeface="+mj-ea"/>
                <a:cs typeface="Arial" panose="020B0604020202020204" pitchFamily="34" charset="0"/>
              </a:rPr>
              <a:t>Capture, fusion-fission and ER cross sections for Cn,  </a:t>
            </a:r>
            <a:r>
              <a:rPr lang="en-US" sz="1350" dirty="0" err="1">
                <a:solidFill>
                  <a:srgbClr val="002060"/>
                </a:solidFill>
                <a:latin typeface="Arial" panose="020B0604020202020204" pitchFamily="34" charset="0"/>
                <a:ea typeface="+mj-ea"/>
                <a:cs typeface="Arial" panose="020B0604020202020204" pitchFamily="34" charset="0"/>
              </a:rPr>
              <a:t>Fl</a:t>
            </a:r>
            <a:r>
              <a:rPr lang="en-US" sz="1350" dirty="0">
                <a:solidFill>
                  <a:srgbClr val="002060"/>
                </a:solidFill>
                <a:latin typeface="Arial" panose="020B0604020202020204" pitchFamily="34" charset="0"/>
                <a:ea typeface="+mj-ea"/>
                <a:cs typeface="Arial" panose="020B0604020202020204" pitchFamily="34" charset="0"/>
              </a:rPr>
              <a:t>,  </a:t>
            </a:r>
            <a:r>
              <a:rPr lang="en-US" sz="1350" dirty="0" err="1">
                <a:solidFill>
                  <a:srgbClr val="002060"/>
                </a:solidFill>
                <a:latin typeface="Arial" panose="020B0604020202020204" pitchFamily="34" charset="0"/>
                <a:ea typeface="+mj-ea"/>
                <a:cs typeface="Arial" panose="020B0604020202020204" pitchFamily="34" charset="0"/>
              </a:rPr>
              <a:t>Lv</a:t>
            </a:r>
            <a:endParaRPr lang="ru-RU" sz="1350" baseline="-25000" dirty="0">
              <a:solidFill>
                <a:srgbClr val="002060"/>
              </a:solidFill>
              <a:latin typeface="Arial" panose="020B0604020202020204" pitchFamily="34" charset="0"/>
              <a:ea typeface="+mj-ea"/>
              <a:cs typeface="Arial" panose="020B0604020202020204" pitchFamily="34" charset="0"/>
            </a:endParaRPr>
          </a:p>
        </p:txBody>
      </p:sp>
      <p:sp>
        <p:nvSpPr>
          <p:cNvPr id="9" name="Прямоугольник 8"/>
          <p:cNvSpPr/>
          <p:nvPr/>
        </p:nvSpPr>
        <p:spPr>
          <a:xfrm>
            <a:off x="2331138" y="2793492"/>
            <a:ext cx="2710543" cy="230832"/>
          </a:xfrm>
          <a:prstGeom prst="rect">
            <a:avLst/>
          </a:prstGeom>
        </p:spPr>
        <p:txBody>
          <a:bodyPr wrap="square">
            <a:spAutoFit/>
          </a:bodyPr>
          <a:lstStyle/>
          <a:p>
            <a:r>
              <a:rPr lang="en-US" sz="900" dirty="0">
                <a:solidFill>
                  <a:prstClr val="black"/>
                </a:solidFill>
                <a:latin typeface="Times New Roman" pitchFamily="18" charset="0"/>
                <a:cs typeface="Times New Roman" pitchFamily="18" charset="0"/>
              </a:rPr>
              <a:t>E.M. Kozulin </a:t>
            </a:r>
            <a:r>
              <a:rPr lang="en-US" sz="900" i="1" dirty="0">
                <a:solidFill>
                  <a:prstClr val="black"/>
                </a:solidFill>
                <a:latin typeface="Times New Roman" pitchFamily="18" charset="0"/>
                <a:cs typeface="Times New Roman" pitchFamily="18" charset="0"/>
              </a:rPr>
              <a:t>et al., </a:t>
            </a:r>
            <a:r>
              <a:rPr lang="en-US" sz="900" b="1" dirty="0">
                <a:solidFill>
                  <a:prstClr val="black"/>
                </a:solidFill>
                <a:latin typeface="Times New Roman" pitchFamily="18" charset="0"/>
                <a:cs typeface="Times New Roman" pitchFamily="18" charset="0"/>
              </a:rPr>
              <a:t>Phys. Rev. C90, 054608  (2014).</a:t>
            </a:r>
            <a:endParaRPr lang="ru-RU" sz="900" b="1" dirty="0">
              <a:solidFill>
                <a:prstClr val="black"/>
              </a:solidFill>
              <a:latin typeface="Times New Roman" pitchFamily="18" charset="0"/>
              <a:cs typeface="Times New Roman" pitchFamily="18" charset="0"/>
            </a:endParaRPr>
          </a:p>
        </p:txBody>
      </p:sp>
      <p:sp>
        <p:nvSpPr>
          <p:cNvPr id="4" name="Rectangle 117"/>
          <p:cNvSpPr>
            <a:spLocks noChangeArrowheads="1"/>
          </p:cNvSpPr>
          <p:nvPr/>
        </p:nvSpPr>
        <p:spPr bwMode="auto">
          <a:xfrm>
            <a:off x="2667001" y="71875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ru-RU" sz="1350"/>
          </a:p>
        </p:txBody>
      </p:sp>
      <p:graphicFrame>
        <p:nvGraphicFramePr>
          <p:cNvPr id="10" name="Объект 9"/>
          <p:cNvGraphicFramePr>
            <a:graphicFrameLocks noChangeAspect="1"/>
          </p:cNvGraphicFramePr>
          <p:nvPr>
            <p:extLst/>
          </p:nvPr>
        </p:nvGraphicFramePr>
        <p:xfrm>
          <a:off x="1561532" y="3133823"/>
          <a:ext cx="3759405" cy="2811338"/>
        </p:xfrm>
        <a:graphic>
          <a:graphicData uri="http://schemas.openxmlformats.org/presentationml/2006/ole">
            <mc:AlternateContent xmlns:mc="http://schemas.openxmlformats.org/markup-compatibility/2006">
              <mc:Choice xmlns:v="urn:schemas-microsoft-com:vml" Requires="v">
                <p:oleObj spid="_x0000_s5147" name="Graph" r:id="rId6" imgW="3450240" imgH="2577960" progId="Origin50.Graph">
                  <p:embed/>
                </p:oleObj>
              </mc:Choice>
              <mc:Fallback>
                <p:oleObj name="Graph" r:id="rId6" imgW="3450240" imgH="2577960" progId="Origin50.Grap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1532" y="3133823"/>
                        <a:ext cx="3759405" cy="2811338"/>
                      </a:xfrm>
                      <a:prstGeom prst="rect">
                        <a:avLst/>
                      </a:prstGeom>
                      <a:noFill/>
                      <a:extLst/>
                    </p:spPr>
                  </p:pic>
                </p:oleObj>
              </mc:Fallback>
            </mc:AlternateContent>
          </a:graphicData>
        </a:graphic>
      </p:graphicFrame>
      <p:sp>
        <p:nvSpPr>
          <p:cNvPr id="11" name="Текст 4"/>
          <p:cNvSpPr txBox="1">
            <a:spLocks/>
          </p:cNvSpPr>
          <p:nvPr/>
        </p:nvSpPr>
        <p:spPr>
          <a:xfrm>
            <a:off x="1937923" y="1181910"/>
            <a:ext cx="2256222" cy="39684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500" b="1" dirty="0">
                <a:solidFill>
                  <a:srgbClr val="C00000"/>
                </a:solidFill>
                <a:latin typeface="Arial" panose="020B0604020202020204" pitchFamily="34" charset="0"/>
                <a:cs typeface="Arial" panose="020B0604020202020204" pitchFamily="34" charset="0"/>
              </a:rPr>
              <a:t>2010-2016</a:t>
            </a:r>
            <a:endParaRPr lang="ru-RU" sz="15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38220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3384698" y="984844"/>
            <a:ext cx="5566144" cy="542261"/>
          </a:xfrm>
          <a:prstGeom prst="rect">
            <a:avLst/>
          </a:prstGeom>
        </p:spPr>
        <p:txBody>
          <a:bodyPr vert="horz" lIns="68579" tIns="34289" rIns="68579" bIns="34289"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100" b="1" dirty="0">
                <a:solidFill>
                  <a:srgbClr val="C00000"/>
                </a:solidFill>
                <a:latin typeface="Arial" panose="020B0604020202020204" pitchFamily="34" charset="0"/>
                <a:cs typeface="Arial" panose="020B0604020202020204" pitchFamily="34" charset="0"/>
              </a:rPr>
              <a:t>Further investigation of processes in heavy ion induced reactions  </a:t>
            </a:r>
            <a:endParaRPr lang="ru-RU" sz="2100" b="1" dirty="0">
              <a:solidFill>
                <a:srgbClr val="C00000"/>
              </a:solidFill>
              <a:latin typeface="Arial" panose="020B0604020202020204" pitchFamily="34" charset="0"/>
              <a:cs typeface="Arial" panose="020B0604020202020204" pitchFamily="34" charset="0"/>
            </a:endParaRPr>
          </a:p>
        </p:txBody>
      </p:sp>
      <p:sp>
        <p:nvSpPr>
          <p:cNvPr id="5" name="Rectangle 2"/>
          <p:cNvSpPr>
            <a:spLocks noChangeArrowheads="1"/>
          </p:cNvSpPr>
          <p:nvPr/>
        </p:nvSpPr>
        <p:spPr bwMode="auto">
          <a:xfrm>
            <a:off x="2667001" y="71875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ru-RU" sz="1350"/>
          </a:p>
        </p:txBody>
      </p:sp>
      <p:graphicFrame>
        <p:nvGraphicFramePr>
          <p:cNvPr id="6" name="Объект 5"/>
          <p:cNvGraphicFramePr>
            <a:graphicFrameLocks noChangeAspect="1"/>
          </p:cNvGraphicFramePr>
          <p:nvPr>
            <p:extLst/>
          </p:nvPr>
        </p:nvGraphicFramePr>
        <p:xfrm>
          <a:off x="1486452" y="2078627"/>
          <a:ext cx="5367196" cy="3764002"/>
        </p:xfrm>
        <a:graphic>
          <a:graphicData uri="http://schemas.openxmlformats.org/presentationml/2006/ole">
            <mc:AlternateContent xmlns:mc="http://schemas.openxmlformats.org/markup-compatibility/2006">
              <mc:Choice xmlns:v="urn:schemas-microsoft-com:vml" Requires="v">
                <p:oleObj spid="_x0000_s7182" name="Graph" r:id="rId3" imgW="4153680" imgH="2901600" progId="Origin50.Graph">
                  <p:embed/>
                </p:oleObj>
              </mc:Choice>
              <mc:Fallback>
                <p:oleObj name="Graph" r:id="rId3" imgW="4153680" imgH="2901600" progId="Origin50.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6452" y="2078627"/>
                        <a:ext cx="5367196" cy="376400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Прямоугольник 6"/>
          <p:cNvSpPr/>
          <p:nvPr/>
        </p:nvSpPr>
        <p:spPr>
          <a:xfrm>
            <a:off x="1896059" y="1935905"/>
            <a:ext cx="6248413" cy="507831"/>
          </a:xfrm>
          <a:prstGeom prst="rect">
            <a:avLst/>
          </a:prstGeom>
        </p:spPr>
        <p:txBody>
          <a:bodyPr wrap="square">
            <a:spAutoFit/>
          </a:bodyPr>
          <a:lstStyle/>
          <a:p>
            <a:pPr algn="just"/>
            <a:r>
              <a:rPr lang="ru-RU" sz="1350" b="1" dirty="0">
                <a:solidFill>
                  <a:srgbClr val="002060"/>
                </a:solidFill>
                <a:latin typeface="Arial" panose="020B0604020202020204" pitchFamily="34" charset="0"/>
                <a:cs typeface="Arial" panose="020B0604020202020204" pitchFamily="34" charset="0"/>
              </a:rPr>
              <a:t>Fusion </a:t>
            </a:r>
            <a:r>
              <a:rPr lang="ru-RU" sz="1350" b="1" dirty="0" err="1">
                <a:solidFill>
                  <a:srgbClr val="002060"/>
                </a:solidFill>
                <a:latin typeface="Arial" panose="020B0604020202020204" pitchFamily="34" charset="0"/>
                <a:cs typeface="Arial" panose="020B0604020202020204" pitchFamily="34" charset="0"/>
              </a:rPr>
              <a:t>probability</a:t>
            </a:r>
            <a:r>
              <a:rPr lang="ru-RU" sz="1350" b="1" dirty="0">
                <a:solidFill>
                  <a:srgbClr val="002060"/>
                </a:solidFill>
                <a:latin typeface="Arial" panose="020B0604020202020204" pitchFamily="34" charset="0"/>
                <a:cs typeface="Arial" panose="020B0604020202020204" pitchFamily="34" charset="0"/>
              </a:rPr>
              <a:t> </a:t>
            </a:r>
            <a:r>
              <a:rPr lang="ru-RU" sz="1350" b="1" dirty="0" err="1">
                <a:solidFill>
                  <a:srgbClr val="002060"/>
                </a:solidFill>
                <a:latin typeface="Arial" panose="020B0604020202020204" pitchFamily="34" charset="0"/>
                <a:cs typeface="Arial" panose="020B0604020202020204" pitchFamily="34" charset="0"/>
              </a:rPr>
              <a:t>in</a:t>
            </a:r>
            <a:r>
              <a:rPr lang="ru-RU" sz="1350" b="1" dirty="0">
                <a:solidFill>
                  <a:srgbClr val="002060"/>
                </a:solidFill>
                <a:latin typeface="Arial" panose="020B0604020202020204" pitchFamily="34" charset="0"/>
                <a:cs typeface="Arial" panose="020B0604020202020204" pitchFamily="34" charset="0"/>
              </a:rPr>
              <a:t> </a:t>
            </a:r>
            <a:r>
              <a:rPr lang="ru-RU" sz="1350" b="1" dirty="0" err="1">
                <a:solidFill>
                  <a:srgbClr val="002060"/>
                </a:solidFill>
                <a:latin typeface="Arial" panose="020B0604020202020204" pitchFamily="34" charset="0"/>
                <a:cs typeface="Arial" panose="020B0604020202020204" pitchFamily="34" charset="0"/>
              </a:rPr>
              <a:t>cold</a:t>
            </a:r>
            <a:r>
              <a:rPr lang="ru-RU" sz="1350" b="1" dirty="0">
                <a:solidFill>
                  <a:srgbClr val="002060"/>
                </a:solidFill>
                <a:latin typeface="Arial" panose="020B0604020202020204" pitchFamily="34" charset="0"/>
                <a:cs typeface="Arial" panose="020B0604020202020204" pitchFamily="34" charset="0"/>
              </a:rPr>
              <a:t> </a:t>
            </a:r>
            <a:r>
              <a:rPr lang="ru-RU" sz="1350" b="1" dirty="0" err="1">
                <a:solidFill>
                  <a:srgbClr val="002060"/>
                </a:solidFill>
                <a:latin typeface="Arial" panose="020B0604020202020204" pitchFamily="34" charset="0"/>
                <a:cs typeface="Arial" panose="020B0604020202020204" pitchFamily="34" charset="0"/>
              </a:rPr>
              <a:t>and</a:t>
            </a:r>
            <a:r>
              <a:rPr lang="ru-RU" sz="1350" b="1" dirty="0">
                <a:solidFill>
                  <a:srgbClr val="002060"/>
                </a:solidFill>
                <a:latin typeface="Arial" panose="020B0604020202020204" pitchFamily="34" charset="0"/>
                <a:cs typeface="Arial" panose="020B0604020202020204" pitchFamily="34" charset="0"/>
              </a:rPr>
              <a:t> </a:t>
            </a:r>
            <a:r>
              <a:rPr lang="ru-RU" sz="1350" b="1" dirty="0" err="1">
                <a:solidFill>
                  <a:srgbClr val="002060"/>
                </a:solidFill>
                <a:latin typeface="Arial" panose="020B0604020202020204" pitchFamily="34" charset="0"/>
                <a:cs typeface="Arial" panose="020B0604020202020204" pitchFamily="34" charset="0"/>
              </a:rPr>
              <a:t>hot</a:t>
            </a:r>
            <a:r>
              <a:rPr lang="ru-RU" sz="1350" b="1" dirty="0">
                <a:solidFill>
                  <a:srgbClr val="002060"/>
                </a:solidFill>
                <a:latin typeface="Arial" panose="020B0604020202020204" pitchFamily="34" charset="0"/>
                <a:cs typeface="Arial" panose="020B0604020202020204" pitchFamily="34" charset="0"/>
              </a:rPr>
              <a:t> </a:t>
            </a:r>
            <a:r>
              <a:rPr lang="ru-RU" sz="1350" b="1" dirty="0" err="1">
                <a:solidFill>
                  <a:srgbClr val="002060"/>
                </a:solidFill>
                <a:latin typeface="Arial" panose="020B0604020202020204" pitchFamily="34" charset="0"/>
                <a:cs typeface="Arial" panose="020B0604020202020204" pitchFamily="34" charset="0"/>
              </a:rPr>
              <a:t>fusion</a:t>
            </a:r>
            <a:r>
              <a:rPr lang="ru-RU" sz="1350" b="1" dirty="0">
                <a:solidFill>
                  <a:srgbClr val="002060"/>
                </a:solidFill>
                <a:latin typeface="Arial" panose="020B0604020202020204" pitchFamily="34" charset="0"/>
                <a:cs typeface="Arial" panose="020B0604020202020204" pitchFamily="34" charset="0"/>
              </a:rPr>
              <a:t> </a:t>
            </a:r>
            <a:r>
              <a:rPr lang="ru-RU" sz="1350" b="1" dirty="0" err="1">
                <a:solidFill>
                  <a:srgbClr val="002060"/>
                </a:solidFill>
                <a:latin typeface="Arial" panose="020B0604020202020204" pitchFamily="34" charset="0"/>
                <a:cs typeface="Arial" panose="020B0604020202020204" pitchFamily="34" charset="0"/>
              </a:rPr>
              <a:t>reactions</a:t>
            </a:r>
            <a:r>
              <a:rPr lang="ru-RU" sz="1350" b="1" dirty="0">
                <a:solidFill>
                  <a:srgbClr val="002060"/>
                </a:solidFill>
                <a:latin typeface="Arial" panose="020B0604020202020204" pitchFamily="34" charset="0"/>
                <a:cs typeface="Arial" panose="020B0604020202020204" pitchFamily="34" charset="0"/>
              </a:rPr>
              <a:t> </a:t>
            </a:r>
            <a:r>
              <a:rPr lang="ru-RU" sz="1350" b="1" dirty="0" err="1">
                <a:solidFill>
                  <a:srgbClr val="002060"/>
                </a:solidFill>
                <a:latin typeface="Arial" panose="020B0604020202020204" pitchFamily="34" charset="0"/>
                <a:cs typeface="Arial" panose="020B0604020202020204" pitchFamily="34" charset="0"/>
              </a:rPr>
              <a:t>at</a:t>
            </a:r>
            <a:r>
              <a:rPr lang="ru-RU" sz="1350" b="1" dirty="0">
                <a:solidFill>
                  <a:srgbClr val="002060"/>
                </a:solidFill>
                <a:latin typeface="Arial" panose="020B0604020202020204" pitchFamily="34" charset="0"/>
                <a:cs typeface="Arial" panose="020B0604020202020204" pitchFamily="34" charset="0"/>
              </a:rPr>
              <a:t> </a:t>
            </a:r>
            <a:r>
              <a:rPr lang="en-US" sz="1350" b="1" dirty="0">
                <a:solidFill>
                  <a:srgbClr val="002060"/>
                </a:solidFill>
                <a:latin typeface="Arial" panose="020B0604020202020204" pitchFamily="34" charset="0"/>
                <a:cs typeface="Arial" panose="020B0604020202020204" pitchFamily="34" charset="0"/>
              </a:rPr>
              <a:t>near barrier </a:t>
            </a:r>
            <a:r>
              <a:rPr lang="ru-RU" sz="1350" b="1" dirty="0" err="1">
                <a:solidFill>
                  <a:srgbClr val="002060"/>
                </a:solidFill>
                <a:latin typeface="Arial" panose="020B0604020202020204" pitchFamily="34" charset="0"/>
                <a:cs typeface="Arial" panose="020B0604020202020204" pitchFamily="34" charset="0"/>
              </a:rPr>
              <a:t>energies</a:t>
            </a:r>
            <a:endParaRPr lang="ru-RU" sz="1350" b="1" dirty="0">
              <a:solidFill>
                <a:srgbClr val="002060"/>
              </a:solidFill>
              <a:latin typeface="Arial" panose="020B0604020202020204" pitchFamily="34" charset="0"/>
              <a:cs typeface="Arial" panose="020B0604020202020204" pitchFamily="34" charset="0"/>
            </a:endParaRPr>
          </a:p>
        </p:txBody>
      </p:sp>
      <p:sp>
        <p:nvSpPr>
          <p:cNvPr id="9" name="TextBox 8"/>
          <p:cNvSpPr txBox="1"/>
          <p:nvPr/>
        </p:nvSpPr>
        <p:spPr>
          <a:xfrm>
            <a:off x="6429104" y="2605757"/>
            <a:ext cx="3918857" cy="2377574"/>
          </a:xfrm>
          <a:prstGeom prst="rect">
            <a:avLst/>
          </a:prstGeom>
          <a:noFill/>
        </p:spPr>
        <p:txBody>
          <a:bodyPr wrap="square" rtlCol="0">
            <a:spAutoFit/>
          </a:bodyPr>
          <a:lstStyle/>
          <a:p>
            <a:pPr algn="just"/>
            <a:r>
              <a:rPr lang="en-US" sz="1350" dirty="0">
                <a:latin typeface="Arial" panose="020B0604020202020204" pitchFamily="34" charset="0"/>
                <a:cs typeface="Arial" panose="020B0604020202020204" pitchFamily="34" charset="0"/>
              </a:rPr>
              <a:t>Study the fusion probability in dependence on the reaction entrance channel properties and the nucleon composition of the obtained composite system in the reactions </a:t>
            </a:r>
          </a:p>
          <a:p>
            <a:pPr algn="just"/>
            <a:r>
              <a:rPr lang="en-US" sz="1350" baseline="30000" dirty="0">
                <a:solidFill>
                  <a:srgbClr val="C00000"/>
                </a:solidFill>
                <a:latin typeface="Arial" panose="020B0604020202020204" pitchFamily="34" charset="0"/>
                <a:cs typeface="Arial" panose="020B0604020202020204" pitchFamily="34" charset="0"/>
              </a:rPr>
              <a:t>56,58</a:t>
            </a:r>
            <a:r>
              <a:rPr lang="en-US" sz="1350" dirty="0">
                <a:solidFill>
                  <a:srgbClr val="C00000"/>
                </a:solidFill>
                <a:latin typeface="Arial" panose="020B0604020202020204" pitchFamily="34" charset="0"/>
                <a:cs typeface="Arial" panose="020B0604020202020204" pitchFamily="34" charset="0"/>
              </a:rPr>
              <a:t>Fe + </a:t>
            </a:r>
            <a:r>
              <a:rPr lang="en-US" sz="1350" baseline="30000" dirty="0">
                <a:solidFill>
                  <a:srgbClr val="C00000"/>
                </a:solidFill>
                <a:latin typeface="Arial" panose="020B0604020202020204" pitchFamily="34" charset="0"/>
                <a:cs typeface="Arial" panose="020B0604020202020204" pitchFamily="34" charset="0"/>
              </a:rPr>
              <a:t>238</a:t>
            </a:r>
            <a:r>
              <a:rPr lang="en-US" sz="1350" dirty="0">
                <a:solidFill>
                  <a:srgbClr val="C00000"/>
                </a:solidFill>
                <a:latin typeface="Arial" panose="020B0604020202020204" pitchFamily="34" charset="0"/>
                <a:cs typeface="Arial" panose="020B0604020202020204" pitchFamily="34" charset="0"/>
              </a:rPr>
              <a:t>U, </a:t>
            </a:r>
          </a:p>
          <a:p>
            <a:pPr algn="just"/>
            <a:r>
              <a:rPr lang="en-US" sz="1350" baseline="30000" dirty="0">
                <a:solidFill>
                  <a:srgbClr val="C00000"/>
                </a:solidFill>
                <a:latin typeface="Arial" panose="020B0604020202020204" pitchFamily="34" charset="0"/>
                <a:cs typeface="Arial" panose="020B0604020202020204" pitchFamily="34" charset="0"/>
              </a:rPr>
              <a:t>64</a:t>
            </a:r>
            <a:r>
              <a:rPr lang="en-US" sz="1350" dirty="0">
                <a:solidFill>
                  <a:srgbClr val="C00000"/>
                </a:solidFill>
                <a:latin typeface="Arial" panose="020B0604020202020204" pitchFamily="34" charset="0"/>
                <a:cs typeface="Arial" panose="020B0604020202020204" pitchFamily="34" charset="0"/>
              </a:rPr>
              <a:t>Ni + </a:t>
            </a:r>
            <a:r>
              <a:rPr lang="en-US" sz="1350" baseline="30000" dirty="0">
                <a:solidFill>
                  <a:srgbClr val="C00000"/>
                </a:solidFill>
                <a:latin typeface="Arial" panose="020B0604020202020204" pitchFamily="34" charset="0"/>
                <a:cs typeface="Arial" panose="020B0604020202020204" pitchFamily="34" charset="0"/>
              </a:rPr>
              <a:t>232</a:t>
            </a:r>
            <a:r>
              <a:rPr lang="en-US" sz="1350" dirty="0">
                <a:solidFill>
                  <a:srgbClr val="C00000"/>
                </a:solidFill>
                <a:latin typeface="Arial" panose="020B0604020202020204" pitchFamily="34" charset="0"/>
                <a:cs typeface="Arial" panose="020B0604020202020204" pitchFamily="34" charset="0"/>
              </a:rPr>
              <a:t>Th,</a:t>
            </a:r>
            <a:endParaRPr lang="ru-RU" sz="1350" dirty="0">
              <a:solidFill>
                <a:srgbClr val="C00000"/>
              </a:solidFill>
              <a:latin typeface="Arial" panose="020B0604020202020204" pitchFamily="34" charset="0"/>
              <a:cs typeface="Arial" panose="020B0604020202020204" pitchFamily="34" charset="0"/>
            </a:endParaRPr>
          </a:p>
          <a:p>
            <a:pPr algn="just"/>
            <a:r>
              <a:rPr lang="en-US" sz="1350" baseline="30000" dirty="0">
                <a:solidFill>
                  <a:srgbClr val="C00000"/>
                </a:solidFill>
                <a:latin typeface="Arial" panose="020B0604020202020204" pitchFamily="34" charset="0"/>
                <a:cs typeface="Arial" panose="020B0604020202020204" pitchFamily="34" charset="0"/>
              </a:rPr>
              <a:t>86</a:t>
            </a:r>
            <a:r>
              <a:rPr lang="en-US" sz="1350" dirty="0">
                <a:solidFill>
                  <a:srgbClr val="C00000"/>
                </a:solidFill>
                <a:latin typeface="Arial" panose="020B0604020202020204" pitchFamily="34" charset="0"/>
                <a:cs typeface="Arial" panose="020B0604020202020204" pitchFamily="34" charset="0"/>
              </a:rPr>
              <a:t>Kr + </a:t>
            </a:r>
            <a:r>
              <a:rPr lang="en-US" sz="1350" baseline="30000" dirty="0">
                <a:solidFill>
                  <a:srgbClr val="C00000"/>
                </a:solidFill>
                <a:latin typeface="Arial" panose="020B0604020202020204" pitchFamily="34" charset="0"/>
                <a:cs typeface="Arial" panose="020B0604020202020204" pitchFamily="34" charset="0"/>
              </a:rPr>
              <a:t>208</a:t>
            </a:r>
            <a:r>
              <a:rPr lang="en-US" sz="1350" dirty="0">
                <a:solidFill>
                  <a:srgbClr val="C00000"/>
                </a:solidFill>
                <a:latin typeface="Arial" panose="020B0604020202020204" pitchFamily="34" charset="0"/>
                <a:cs typeface="Arial" panose="020B0604020202020204" pitchFamily="34" charset="0"/>
              </a:rPr>
              <a:t>Pb</a:t>
            </a:r>
            <a:endParaRPr lang="ru-RU" sz="1350" dirty="0">
              <a:solidFill>
                <a:srgbClr val="C00000"/>
              </a:solidFill>
              <a:latin typeface="Arial" panose="020B0604020202020204" pitchFamily="34" charset="0"/>
              <a:cs typeface="Arial" panose="020B0604020202020204" pitchFamily="34" charset="0"/>
            </a:endParaRPr>
          </a:p>
          <a:p>
            <a:pPr algn="just"/>
            <a:r>
              <a:rPr lang="en-US" sz="1350" dirty="0">
                <a:latin typeface="Arial" panose="020B0604020202020204" pitchFamily="34" charset="0"/>
                <a:cs typeface="Arial" panose="020B0604020202020204" pitchFamily="34" charset="0"/>
              </a:rPr>
              <a:t>at energies near the Coulomb barrier. The mentioned reactions lead to the formation of two isotopes of </a:t>
            </a:r>
            <a:r>
              <a:rPr lang="en-US" sz="1350" dirty="0" err="1">
                <a:latin typeface="Arial" panose="020B0604020202020204" pitchFamily="34" charset="0"/>
                <a:cs typeface="Arial" panose="020B0604020202020204" pitchFamily="34" charset="0"/>
              </a:rPr>
              <a:t>superheavy</a:t>
            </a:r>
            <a:r>
              <a:rPr lang="en-US" sz="1350" dirty="0">
                <a:latin typeface="Arial" panose="020B0604020202020204" pitchFamily="34" charset="0"/>
                <a:cs typeface="Arial" panose="020B0604020202020204" pitchFamily="34" charset="0"/>
              </a:rPr>
              <a:t> element Z = 118 with masses 294 and 296. </a:t>
            </a:r>
            <a:endParaRPr lang="ru-RU" sz="13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54357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889920" y="2174101"/>
            <a:ext cx="8340746" cy="1754326"/>
          </a:xfrm>
          <a:prstGeom prst="rect">
            <a:avLst/>
          </a:prstGeom>
        </p:spPr>
        <p:txBody>
          <a:bodyPr wrap="none">
            <a:spAutoFit/>
          </a:bodyPr>
          <a:lstStyle/>
          <a:p>
            <a:pPr algn="ctr"/>
            <a:r>
              <a:rPr lang="en-US" sz="2700" b="1" dirty="0">
                <a:solidFill>
                  <a:srgbClr val="C00000"/>
                </a:solidFill>
                <a:latin typeface="Times New Roman" panose="02020603050405020304" pitchFamily="18" charset="0"/>
                <a:cs typeface="Times New Roman" panose="02020603050405020304" pitchFamily="18" charset="0"/>
              </a:rPr>
              <a:t>Reactions induced by stable and radioactive ion beams.</a:t>
            </a:r>
          </a:p>
          <a:p>
            <a:pPr algn="ctr"/>
            <a:endParaRPr lang="ru-RU" sz="2700" b="1" dirty="0">
              <a:solidFill>
                <a:srgbClr val="C00000"/>
              </a:solidFill>
              <a:latin typeface="Times New Roman" panose="02020603050405020304" pitchFamily="18" charset="0"/>
              <a:cs typeface="Times New Roman" panose="02020603050405020304" pitchFamily="18" charset="0"/>
            </a:endParaRPr>
          </a:p>
          <a:p>
            <a:pPr algn="ctr"/>
            <a:r>
              <a:rPr lang="en-US" sz="2700" b="1" dirty="0">
                <a:solidFill>
                  <a:srgbClr val="C00000"/>
                </a:solidFill>
                <a:latin typeface="Times New Roman" panose="02020603050405020304" pitchFamily="18" charset="0"/>
                <a:cs typeface="Times New Roman" panose="02020603050405020304" pitchFamily="18" charset="0"/>
              </a:rPr>
              <a:t>Structure of exotic nuclei</a:t>
            </a:r>
          </a:p>
          <a:p>
            <a:pPr algn="ctr"/>
            <a:r>
              <a:rPr lang="en-US" sz="2700" b="1" dirty="0">
                <a:solidFill>
                  <a:srgbClr val="C00000"/>
                </a:solidFill>
                <a:latin typeface="Times New Roman" panose="02020603050405020304" pitchFamily="18" charset="0"/>
                <a:cs typeface="Times New Roman" panose="02020603050405020304" pitchFamily="18" charset="0"/>
              </a:rPr>
              <a:t>close and beyond the nucleon stability limits </a:t>
            </a:r>
            <a:endParaRPr lang="ru-RU" sz="2700" i="1" dirty="0">
              <a:solidFill>
                <a:srgbClr val="C00000"/>
              </a:solidFill>
            </a:endParaRPr>
          </a:p>
        </p:txBody>
      </p:sp>
    </p:spTree>
    <p:extLst>
      <p:ext uri="{BB962C8B-B14F-4D97-AF65-F5344CB8AC3E}">
        <p14:creationId xmlns:p14="http://schemas.microsoft.com/office/powerpoint/2010/main" val="1625355748"/>
      </p:ext>
    </p:extLst>
  </p:cSld>
  <p:clrMapOvr>
    <a:masterClrMapping/>
  </p:clrMapOvr>
  <mc:AlternateContent xmlns:mc="http://schemas.openxmlformats.org/markup-compatibility/2006" xmlns:p14="http://schemas.microsoft.com/office/powerpoint/2010/main">
    <mc:Choice Requires="p14">
      <p:transition spd="slow" p14:dur="2000" advTm="2808"/>
    </mc:Choice>
    <mc:Fallback xmlns="">
      <p:transition spd="slow" advTm="2808"/>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5720" y="657788"/>
            <a:ext cx="6552728" cy="2812049"/>
          </a:xfrm>
          <a:prstGeom prst="rect">
            <a:avLst/>
          </a:prstGeom>
        </p:spPr>
      </p:pic>
      <p:sp>
        <p:nvSpPr>
          <p:cNvPr id="5" name="TextBox 4"/>
          <p:cNvSpPr txBox="1"/>
          <p:nvPr/>
        </p:nvSpPr>
        <p:spPr>
          <a:xfrm>
            <a:off x="2995186" y="2828132"/>
            <a:ext cx="2088232" cy="323165"/>
          </a:xfrm>
          <a:prstGeom prst="rect">
            <a:avLst/>
          </a:prstGeom>
          <a:noFill/>
        </p:spPr>
        <p:txBody>
          <a:bodyPr wrap="square" rtlCol="0">
            <a:spAutoFit/>
          </a:bodyPr>
          <a:lstStyle/>
          <a:p>
            <a:r>
              <a:rPr lang="ru-RU" sz="1500" dirty="0">
                <a:latin typeface="Times New Roman" panose="02020603050405020304" pitchFamily="18" charset="0"/>
                <a:cs typeface="Times New Roman" panose="02020603050405020304" pitchFamily="18" charset="0"/>
              </a:rPr>
              <a:t>21.5А </a:t>
            </a:r>
            <a:r>
              <a:rPr lang="en-US" sz="1500" dirty="0">
                <a:latin typeface="Times New Roman" panose="02020603050405020304" pitchFamily="18" charset="0"/>
                <a:cs typeface="Times New Roman" panose="02020603050405020304" pitchFamily="18" charset="0"/>
              </a:rPr>
              <a:t>MeV</a:t>
            </a:r>
            <a:r>
              <a:rPr lang="ru-RU" sz="1500" dirty="0">
                <a:latin typeface="Times New Roman" panose="02020603050405020304" pitchFamily="18" charset="0"/>
                <a:cs typeface="Times New Roman" panose="02020603050405020304" pitchFamily="18" charset="0"/>
              </a:rPr>
              <a:t>, 1.5×10</a:t>
            </a:r>
            <a:r>
              <a:rPr lang="ru-RU" sz="1500" baseline="30000" dirty="0">
                <a:latin typeface="Times New Roman" panose="02020603050405020304" pitchFamily="18" charset="0"/>
                <a:cs typeface="Times New Roman" panose="02020603050405020304" pitchFamily="18" charset="0"/>
              </a:rPr>
              <a:t>4</a:t>
            </a:r>
            <a:r>
              <a:rPr lang="ru-RU" sz="1500" dirty="0">
                <a:latin typeface="Times New Roman" panose="02020603050405020304" pitchFamily="18" charset="0"/>
                <a:cs typeface="Times New Roman" panose="02020603050405020304" pitchFamily="18" charset="0"/>
              </a:rPr>
              <a:t> </a:t>
            </a:r>
            <a:r>
              <a:rPr lang="en-US" sz="1500" dirty="0">
                <a:latin typeface="Times New Roman" panose="02020603050405020304" pitchFamily="18" charset="0"/>
                <a:cs typeface="Times New Roman" panose="02020603050405020304" pitchFamily="18" charset="0"/>
              </a:rPr>
              <a:t>s</a:t>
            </a:r>
            <a:r>
              <a:rPr lang="ru-RU" sz="1500" baseline="30000" dirty="0">
                <a:latin typeface="Times New Roman" panose="02020603050405020304" pitchFamily="18" charset="0"/>
                <a:cs typeface="Times New Roman" panose="02020603050405020304" pitchFamily="18" charset="0"/>
              </a:rPr>
              <a:t>-1</a:t>
            </a:r>
          </a:p>
        </p:txBody>
      </p:sp>
      <p:sp>
        <p:nvSpPr>
          <p:cNvPr id="6" name="TextBox 5"/>
          <p:cNvSpPr txBox="1"/>
          <p:nvPr/>
        </p:nvSpPr>
        <p:spPr>
          <a:xfrm>
            <a:off x="6672064" y="2946617"/>
            <a:ext cx="1512168" cy="646331"/>
          </a:xfrm>
          <a:prstGeom prst="rect">
            <a:avLst/>
          </a:prstGeom>
          <a:noFill/>
        </p:spPr>
        <p:txBody>
          <a:bodyPr wrap="square" rtlCol="0">
            <a:spAutoFit/>
          </a:bodyPr>
          <a:lstStyle/>
          <a:p>
            <a:r>
              <a:rPr lang="ru-RU" dirty="0">
                <a:latin typeface="Times New Roman" panose="02020603050405020304" pitchFamily="18" charset="0"/>
                <a:cs typeface="Times New Roman" panose="02020603050405020304" pitchFamily="18" charset="0"/>
              </a:rPr>
              <a:t>1 </a:t>
            </a:r>
            <a:r>
              <a:rPr lang="en-US" dirty="0">
                <a:cs typeface="Times New Roman" panose="02020603050405020304" pitchFamily="18" charset="0"/>
              </a:rPr>
              <a:t>bar</a:t>
            </a:r>
            <a:r>
              <a:rPr lang="ru-RU" dirty="0">
                <a:latin typeface="Times New Roman" panose="02020603050405020304" pitchFamily="18" charset="0"/>
                <a:cs typeface="Times New Roman" panose="02020603050405020304" pitchFamily="18" charset="0"/>
              </a:rPr>
              <a:t>, 26 К,</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4</a:t>
            </a:r>
            <a:r>
              <a:rPr lang="ru-RU" dirty="0">
                <a:latin typeface="Times New Roman" panose="02020603050405020304" pitchFamily="18" charset="0"/>
                <a:cs typeface="Times New Roman" panose="02020603050405020304" pitchFamily="18" charset="0"/>
              </a:rPr>
              <a:t>×10</a:t>
            </a:r>
            <a:r>
              <a:rPr lang="ru-RU" baseline="30000" dirty="0">
                <a:latin typeface="Times New Roman" panose="02020603050405020304" pitchFamily="18" charset="0"/>
                <a:cs typeface="Times New Roman" panose="02020603050405020304" pitchFamily="18" charset="0"/>
              </a:rPr>
              <a:t>20</a:t>
            </a:r>
            <a:r>
              <a:rPr lang="ru-RU"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sm</a:t>
            </a:r>
            <a:r>
              <a:rPr lang="ru-RU" baseline="30000" dirty="0">
                <a:latin typeface="Times New Roman" panose="02020603050405020304" pitchFamily="18" charset="0"/>
                <a:cs typeface="Times New Roman" panose="02020603050405020304" pitchFamily="18" charset="0"/>
              </a:rPr>
              <a:t>-</a:t>
            </a:r>
            <a:r>
              <a:rPr lang="en-US" baseline="30000" dirty="0">
                <a:latin typeface="Times New Roman" panose="02020603050405020304" pitchFamily="18" charset="0"/>
                <a:cs typeface="Times New Roman" panose="02020603050405020304" pitchFamily="18" charset="0"/>
              </a:rPr>
              <a:t>2</a:t>
            </a:r>
            <a:endParaRPr lang="ru-RU" baseline="300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4178435" y="116633"/>
            <a:ext cx="4301177" cy="461665"/>
          </a:xfrm>
          <a:prstGeom prst="rect">
            <a:avLst/>
          </a:prstGeom>
          <a:noFill/>
        </p:spPr>
        <p:txBody>
          <a:bodyPr wrap="none" rtlCol="0">
            <a:spAutoFit/>
          </a:bodyPr>
          <a:lstStyle/>
          <a:p>
            <a:pPr algn="ctr"/>
            <a:r>
              <a:rPr lang="ru-RU" sz="2400" b="1" baseline="30000" dirty="0">
                <a:solidFill>
                  <a:srgbClr val="C00000"/>
                </a:solidFill>
                <a:latin typeface="Arial" panose="020B0604020202020204" pitchFamily="34" charset="0"/>
                <a:cs typeface="Arial" panose="020B0604020202020204" pitchFamily="34" charset="0"/>
              </a:rPr>
              <a:t>10</a:t>
            </a:r>
            <a:r>
              <a:rPr lang="ru-RU" sz="2400" b="1" dirty="0">
                <a:solidFill>
                  <a:srgbClr val="C00000"/>
                </a:solidFill>
                <a:latin typeface="Arial" panose="020B0604020202020204" pitchFamily="34" charset="0"/>
                <a:cs typeface="Arial" panose="020B0604020202020204" pitchFamily="34" charset="0"/>
              </a:rPr>
              <a:t>Не</a:t>
            </a:r>
            <a:r>
              <a:rPr lang="en-US" sz="2400" b="1" dirty="0">
                <a:solidFill>
                  <a:srgbClr val="C00000"/>
                </a:solidFill>
                <a:latin typeface="Arial" panose="020B0604020202020204" pitchFamily="34" charset="0"/>
                <a:cs typeface="Arial" panose="020B0604020202020204" pitchFamily="34" charset="0"/>
              </a:rPr>
              <a:t>: puzzle of N=8 </a:t>
            </a:r>
            <a:r>
              <a:rPr lang="en-US" sz="2400" b="1" dirty="0" err="1">
                <a:solidFill>
                  <a:srgbClr val="C00000"/>
                </a:solidFill>
                <a:latin typeface="Arial" panose="020B0604020202020204" pitchFamily="34" charset="0"/>
                <a:cs typeface="Arial" panose="020B0604020202020204" pitchFamily="34" charset="0"/>
              </a:rPr>
              <a:t>magicity</a:t>
            </a:r>
            <a:endParaRPr lang="en-US" sz="2400" b="1" dirty="0">
              <a:solidFill>
                <a:srgbClr val="C00000"/>
              </a:solidFill>
              <a:latin typeface="Arial" panose="020B0604020202020204" pitchFamily="34" charset="0"/>
              <a:cs typeface="Arial" panose="020B0604020202020204" pitchFamily="34" charset="0"/>
            </a:endParaRPr>
          </a:p>
        </p:txBody>
      </p:sp>
      <p:graphicFrame>
        <p:nvGraphicFramePr>
          <p:cNvPr id="9" name="Объект 2"/>
          <p:cNvGraphicFramePr>
            <a:graphicFrameLocks noChangeAspect="1"/>
          </p:cNvGraphicFramePr>
          <p:nvPr>
            <p:extLst/>
          </p:nvPr>
        </p:nvGraphicFramePr>
        <p:xfrm>
          <a:off x="1844142" y="3789041"/>
          <a:ext cx="3855814" cy="2804615"/>
        </p:xfrm>
        <a:graphic>
          <a:graphicData uri="http://schemas.openxmlformats.org/presentationml/2006/ole">
            <mc:AlternateContent xmlns:mc="http://schemas.openxmlformats.org/markup-compatibility/2006">
              <mc:Choice xmlns:v="urn:schemas-microsoft-com:vml" Requires="v">
                <p:oleObj spid="_x0000_s8206" name="Graph" r:id="rId5" imgW="9738360" imgH="7086600" progId="Origin50.Graph">
                  <p:embed/>
                </p:oleObj>
              </mc:Choice>
              <mc:Fallback>
                <p:oleObj name="Graph" r:id="rId5" imgW="9738360" imgH="7086600" progId="Origin50.Grap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4142" y="3789041"/>
                        <a:ext cx="3855814" cy="2804615"/>
                      </a:xfrm>
                      <a:prstGeom prst="rect">
                        <a:avLst/>
                      </a:prstGeom>
                      <a:noFill/>
                      <a:ln>
                        <a:noFill/>
                      </a:ln>
                      <a:extLst/>
                    </p:spPr>
                  </p:pic>
                </p:oleObj>
              </mc:Fallback>
            </mc:AlternateContent>
          </a:graphicData>
        </a:graphic>
      </p:graphicFrame>
      <p:sp>
        <p:nvSpPr>
          <p:cNvPr id="10" name="TextBox 9"/>
          <p:cNvSpPr txBox="1"/>
          <p:nvPr/>
        </p:nvSpPr>
        <p:spPr>
          <a:xfrm>
            <a:off x="1786703" y="3469836"/>
            <a:ext cx="2241191" cy="369332"/>
          </a:xfrm>
          <a:prstGeom prst="rect">
            <a:avLst/>
          </a:prstGeom>
          <a:noFill/>
        </p:spPr>
        <p:txBody>
          <a:bodyPr wrap="none" rtlCol="0">
            <a:spAutoFit/>
          </a:bodyPr>
          <a:lstStyle/>
          <a:p>
            <a:r>
              <a:rPr lang="en-US" dirty="0">
                <a:solidFill>
                  <a:srgbClr val="000066"/>
                </a:solidFill>
              </a:rPr>
              <a:t>N=8 nuclei level order</a:t>
            </a:r>
            <a:endParaRPr lang="ru-RU" dirty="0">
              <a:solidFill>
                <a:srgbClr val="000066"/>
              </a:solidFill>
            </a:endParaRPr>
          </a:p>
        </p:txBody>
      </p:sp>
      <p:sp>
        <p:nvSpPr>
          <p:cNvPr id="11" name="TextBox 10"/>
          <p:cNvSpPr txBox="1"/>
          <p:nvPr/>
        </p:nvSpPr>
        <p:spPr>
          <a:xfrm>
            <a:off x="6168008" y="4157984"/>
            <a:ext cx="4346062" cy="1200329"/>
          </a:xfrm>
          <a:prstGeom prst="rect">
            <a:avLst/>
          </a:prstGeom>
          <a:noFill/>
        </p:spPr>
        <p:txBody>
          <a:bodyPr wrap="none" rtlCol="0">
            <a:spAutoFit/>
          </a:bodyPr>
          <a:lstStyle/>
          <a:p>
            <a:r>
              <a:rPr lang="en-US" dirty="0">
                <a:solidFill>
                  <a:srgbClr val="C00000"/>
                </a:solidFill>
              </a:rPr>
              <a:t>Violation of the shell structure for </a:t>
            </a:r>
            <a:r>
              <a:rPr lang="en-US" baseline="30000" dirty="0">
                <a:solidFill>
                  <a:srgbClr val="C00000"/>
                </a:solidFill>
              </a:rPr>
              <a:t>10</a:t>
            </a:r>
            <a:r>
              <a:rPr lang="en-US" dirty="0">
                <a:solidFill>
                  <a:srgbClr val="C00000"/>
                </a:solidFill>
              </a:rPr>
              <a:t>He</a:t>
            </a:r>
          </a:p>
          <a:p>
            <a:r>
              <a:rPr lang="en-US" dirty="0">
                <a:solidFill>
                  <a:srgbClr val="C00000"/>
                </a:solidFill>
              </a:rPr>
              <a:t>(</a:t>
            </a:r>
            <a:r>
              <a:rPr lang="en-US" dirty="0" err="1">
                <a:solidFill>
                  <a:srgbClr val="C00000"/>
                </a:solidFill>
              </a:rPr>
              <a:t>magicity</a:t>
            </a:r>
            <a:r>
              <a:rPr lang="en-US" dirty="0">
                <a:solidFill>
                  <a:srgbClr val="C00000"/>
                </a:solidFill>
              </a:rPr>
              <a:t>) was observed for the first time.</a:t>
            </a:r>
          </a:p>
          <a:p>
            <a:endParaRPr lang="en-US" dirty="0">
              <a:solidFill>
                <a:srgbClr val="C00000"/>
              </a:solidFill>
            </a:endParaRPr>
          </a:p>
          <a:p>
            <a:r>
              <a:rPr lang="en-US" baseline="30000" dirty="0">
                <a:solidFill>
                  <a:srgbClr val="C00000"/>
                </a:solidFill>
              </a:rPr>
              <a:t>10</a:t>
            </a:r>
            <a:r>
              <a:rPr lang="en-US" dirty="0">
                <a:solidFill>
                  <a:srgbClr val="C00000"/>
                </a:solidFill>
              </a:rPr>
              <a:t>He is not any more a double-magic nucleus</a:t>
            </a:r>
            <a:endParaRPr lang="ru-RU" dirty="0">
              <a:solidFill>
                <a:srgbClr val="C00000"/>
              </a:solidFill>
            </a:endParaRPr>
          </a:p>
        </p:txBody>
      </p:sp>
      <p:sp>
        <p:nvSpPr>
          <p:cNvPr id="12" name="Прямоугольник 11"/>
          <p:cNvSpPr/>
          <p:nvPr/>
        </p:nvSpPr>
        <p:spPr>
          <a:xfrm>
            <a:off x="6329020" y="5946236"/>
            <a:ext cx="4015452" cy="646331"/>
          </a:xfrm>
          <a:prstGeom prst="rect">
            <a:avLst/>
          </a:prstGeom>
        </p:spPr>
        <p:txBody>
          <a:bodyPr wrap="square">
            <a:spAutoFit/>
          </a:bodyPr>
          <a:lstStyle/>
          <a:p>
            <a:pPr lvl="0"/>
            <a:r>
              <a:rPr lang="en-US" i="1" dirty="0">
                <a:solidFill>
                  <a:srgbClr val="000066"/>
                </a:solidFill>
              </a:rPr>
              <a:t>S</a:t>
            </a:r>
            <a:r>
              <a:rPr lang="ru-RU" i="1" dirty="0">
                <a:solidFill>
                  <a:srgbClr val="000066"/>
                </a:solidFill>
              </a:rPr>
              <a:t>.</a:t>
            </a:r>
            <a:r>
              <a:rPr lang="en-US" i="1" dirty="0">
                <a:solidFill>
                  <a:srgbClr val="000066"/>
                </a:solidFill>
              </a:rPr>
              <a:t>I</a:t>
            </a:r>
            <a:r>
              <a:rPr lang="ru-RU" i="1" dirty="0">
                <a:solidFill>
                  <a:srgbClr val="000066"/>
                </a:solidFill>
              </a:rPr>
              <a:t>. </a:t>
            </a:r>
            <a:r>
              <a:rPr lang="en-US" i="1" dirty="0" err="1">
                <a:solidFill>
                  <a:srgbClr val="000066"/>
                </a:solidFill>
              </a:rPr>
              <a:t>Sidorchuk</a:t>
            </a:r>
            <a:r>
              <a:rPr lang="ru-RU" i="1" dirty="0">
                <a:solidFill>
                  <a:srgbClr val="000066"/>
                </a:solidFill>
              </a:rPr>
              <a:t>, </a:t>
            </a:r>
            <a:r>
              <a:rPr lang="en-US" i="1" dirty="0">
                <a:solidFill>
                  <a:srgbClr val="000066"/>
                </a:solidFill>
              </a:rPr>
              <a:t>et al.</a:t>
            </a:r>
            <a:r>
              <a:rPr lang="ru-RU" i="1" dirty="0">
                <a:solidFill>
                  <a:srgbClr val="000066"/>
                </a:solidFill>
              </a:rPr>
              <a:t>, </a:t>
            </a:r>
            <a:r>
              <a:rPr lang="ru-RU" i="1" dirty="0" err="1">
                <a:solidFill>
                  <a:srgbClr val="000066"/>
                </a:solidFill>
              </a:rPr>
              <a:t>Phys</a:t>
            </a:r>
            <a:r>
              <a:rPr lang="ru-RU" i="1" dirty="0">
                <a:solidFill>
                  <a:srgbClr val="000066"/>
                </a:solidFill>
              </a:rPr>
              <a:t>. </a:t>
            </a:r>
            <a:r>
              <a:rPr lang="ru-RU" i="1" dirty="0" err="1">
                <a:solidFill>
                  <a:srgbClr val="000066"/>
                </a:solidFill>
              </a:rPr>
              <a:t>Rev</a:t>
            </a:r>
            <a:r>
              <a:rPr lang="ru-RU" i="1" dirty="0">
                <a:solidFill>
                  <a:srgbClr val="000066"/>
                </a:solidFill>
              </a:rPr>
              <a:t>. </a:t>
            </a:r>
            <a:r>
              <a:rPr lang="ru-RU" i="1" dirty="0" err="1">
                <a:solidFill>
                  <a:srgbClr val="000066"/>
                </a:solidFill>
              </a:rPr>
              <a:t>Lett</a:t>
            </a:r>
            <a:r>
              <a:rPr lang="ru-RU" i="1" dirty="0">
                <a:solidFill>
                  <a:srgbClr val="000066"/>
                </a:solidFill>
              </a:rPr>
              <a:t>.,</a:t>
            </a:r>
            <a:endParaRPr lang="en-US" i="1" dirty="0">
              <a:solidFill>
                <a:srgbClr val="000066"/>
              </a:solidFill>
            </a:endParaRPr>
          </a:p>
          <a:p>
            <a:pPr lvl="0"/>
            <a:r>
              <a:rPr lang="en-US" b="1" i="1" dirty="0">
                <a:solidFill>
                  <a:srgbClr val="000066"/>
                </a:solidFill>
              </a:rPr>
              <a:t>108</a:t>
            </a:r>
            <a:r>
              <a:rPr lang="en-US" i="1" dirty="0">
                <a:solidFill>
                  <a:srgbClr val="000066"/>
                </a:solidFill>
              </a:rPr>
              <a:t> </a:t>
            </a:r>
            <a:r>
              <a:rPr lang="ru-RU" i="1" dirty="0">
                <a:solidFill>
                  <a:srgbClr val="000066"/>
                </a:solidFill>
              </a:rPr>
              <a:t>(2012)</a:t>
            </a:r>
            <a:r>
              <a:rPr lang="en-US" i="1" dirty="0">
                <a:solidFill>
                  <a:srgbClr val="000066"/>
                </a:solidFill>
              </a:rPr>
              <a:t> 202502-1-5</a:t>
            </a:r>
            <a:r>
              <a:rPr lang="ru-RU" i="1" dirty="0">
                <a:solidFill>
                  <a:srgbClr val="000066"/>
                </a:solidFill>
              </a:rPr>
              <a:t>.</a:t>
            </a:r>
          </a:p>
        </p:txBody>
      </p:sp>
      <p:sp>
        <p:nvSpPr>
          <p:cNvPr id="13" name="Прямоугольник 12"/>
          <p:cNvSpPr/>
          <p:nvPr/>
        </p:nvSpPr>
        <p:spPr>
          <a:xfrm>
            <a:off x="1830653" y="1032210"/>
            <a:ext cx="2546930" cy="923330"/>
          </a:xfrm>
          <a:prstGeom prst="rect">
            <a:avLst/>
          </a:prstGeom>
        </p:spPr>
        <p:txBody>
          <a:bodyPr wrap="square">
            <a:spAutoFit/>
          </a:bodyPr>
          <a:lstStyle/>
          <a:p>
            <a:r>
              <a:rPr lang="en-US" dirty="0">
                <a:solidFill>
                  <a:srgbClr val="000066"/>
                </a:solidFill>
                <a:latin typeface="Arial" panose="020B0604020202020204" pitchFamily="34" charset="0"/>
                <a:cs typeface="Arial" panose="020B0604020202020204" pitchFamily="34" charset="0"/>
              </a:rPr>
              <a:t>Method:</a:t>
            </a:r>
          </a:p>
          <a:p>
            <a:r>
              <a:rPr lang="en-US" dirty="0">
                <a:solidFill>
                  <a:srgbClr val="000066"/>
                </a:solidFill>
                <a:latin typeface="Arial" panose="020B0604020202020204" pitchFamily="34" charset="0"/>
                <a:cs typeface="Arial" panose="020B0604020202020204" pitchFamily="34" charset="0"/>
              </a:rPr>
              <a:t>two-neutron transfer</a:t>
            </a:r>
          </a:p>
          <a:p>
            <a:r>
              <a:rPr lang="en-US" dirty="0">
                <a:solidFill>
                  <a:srgbClr val="000066"/>
                </a:solidFill>
                <a:latin typeface="Arial" panose="020B0604020202020204" pitchFamily="34" charset="0"/>
                <a:cs typeface="Arial" panose="020B0604020202020204" pitchFamily="34" charset="0"/>
              </a:rPr>
              <a:t>reaction</a:t>
            </a:r>
            <a:r>
              <a:rPr lang="ru-RU" dirty="0">
                <a:solidFill>
                  <a:srgbClr val="000066"/>
                </a:solidFill>
                <a:latin typeface="Arial" panose="020B0604020202020204" pitchFamily="34" charset="0"/>
                <a:cs typeface="Arial" panose="020B0604020202020204" pitchFamily="34" charset="0"/>
              </a:rPr>
              <a:t> </a:t>
            </a:r>
            <a:r>
              <a:rPr lang="ru-RU" baseline="30000" dirty="0">
                <a:solidFill>
                  <a:srgbClr val="000066"/>
                </a:solidFill>
                <a:latin typeface="Arial" panose="020B0604020202020204" pitchFamily="34" charset="0"/>
                <a:cs typeface="Arial" panose="020B0604020202020204" pitchFamily="34" charset="0"/>
              </a:rPr>
              <a:t>3</a:t>
            </a:r>
            <a:r>
              <a:rPr lang="ru-RU" dirty="0">
                <a:solidFill>
                  <a:srgbClr val="000066"/>
                </a:solidFill>
                <a:latin typeface="Arial" panose="020B0604020202020204" pitchFamily="34" charset="0"/>
                <a:cs typeface="Arial" panose="020B0604020202020204" pitchFamily="34" charset="0"/>
              </a:rPr>
              <a:t>Н(</a:t>
            </a:r>
            <a:r>
              <a:rPr lang="ru-RU" baseline="30000" dirty="0">
                <a:solidFill>
                  <a:srgbClr val="000066"/>
                </a:solidFill>
                <a:latin typeface="Arial" panose="020B0604020202020204" pitchFamily="34" charset="0"/>
                <a:cs typeface="Arial" panose="020B0604020202020204" pitchFamily="34" charset="0"/>
              </a:rPr>
              <a:t>8</a:t>
            </a:r>
            <a:r>
              <a:rPr lang="ru-RU" dirty="0">
                <a:solidFill>
                  <a:srgbClr val="000066"/>
                </a:solidFill>
                <a:latin typeface="Arial" panose="020B0604020202020204" pitchFamily="34" charset="0"/>
                <a:cs typeface="Arial" panose="020B0604020202020204" pitchFamily="34" charset="0"/>
              </a:rPr>
              <a:t>Не,</a:t>
            </a:r>
            <a:r>
              <a:rPr lang="ru-RU" i="1" dirty="0">
                <a:solidFill>
                  <a:srgbClr val="000066"/>
                </a:solidFill>
                <a:latin typeface="Arial" panose="020B0604020202020204" pitchFamily="34" charset="0"/>
                <a:cs typeface="Arial" panose="020B0604020202020204" pitchFamily="34" charset="0"/>
              </a:rPr>
              <a:t>р</a:t>
            </a:r>
            <a:r>
              <a:rPr lang="ru-RU" dirty="0">
                <a:solidFill>
                  <a:srgbClr val="000066"/>
                </a:solidFill>
                <a:latin typeface="Arial" panose="020B0604020202020204" pitchFamily="34" charset="0"/>
                <a:cs typeface="Arial" panose="020B0604020202020204" pitchFamily="34" charset="0"/>
              </a:rPr>
              <a:t>)</a:t>
            </a:r>
            <a:r>
              <a:rPr lang="en-US" baseline="30000" dirty="0">
                <a:solidFill>
                  <a:srgbClr val="000066"/>
                </a:solidFill>
                <a:latin typeface="Arial" panose="020B0604020202020204" pitchFamily="34" charset="0"/>
                <a:cs typeface="Arial" panose="020B0604020202020204" pitchFamily="34" charset="0"/>
              </a:rPr>
              <a:t>10</a:t>
            </a:r>
            <a:r>
              <a:rPr lang="ru-RU" dirty="0">
                <a:solidFill>
                  <a:srgbClr val="000066"/>
                </a:solidFill>
                <a:latin typeface="Arial" panose="020B0604020202020204" pitchFamily="34" charset="0"/>
                <a:cs typeface="Arial" panose="020B0604020202020204" pitchFamily="34" charset="0"/>
              </a:rPr>
              <a:t>Не</a:t>
            </a:r>
            <a:endParaRPr lang="ru-RU" dirty="0">
              <a:solidFill>
                <a:srgbClr val="000066"/>
              </a:solidFill>
            </a:endParaRPr>
          </a:p>
        </p:txBody>
      </p:sp>
    </p:spTree>
    <p:extLst>
      <p:ext uri="{BB962C8B-B14F-4D97-AF65-F5344CB8AC3E}">
        <p14:creationId xmlns:p14="http://schemas.microsoft.com/office/powerpoint/2010/main" val="1630604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Рисунок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4033" y="980729"/>
            <a:ext cx="3957043" cy="5188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547376" y="116633"/>
            <a:ext cx="7563288" cy="830997"/>
          </a:xfrm>
          <a:prstGeom prst="rect">
            <a:avLst/>
          </a:prstGeom>
          <a:noFill/>
        </p:spPr>
        <p:txBody>
          <a:bodyPr wrap="none" rtlCol="0">
            <a:spAutoFit/>
          </a:bodyPr>
          <a:lstStyle/>
          <a:p>
            <a:pPr algn="ctr"/>
            <a:r>
              <a:rPr lang="en-US" sz="2400" b="1" dirty="0">
                <a:solidFill>
                  <a:srgbClr val="C00000"/>
                </a:solidFill>
                <a:latin typeface="Arial" panose="020B0604020202020204" pitchFamily="34" charset="0"/>
                <a:cs typeface="Arial" panose="020B0604020202020204" pitchFamily="34" charset="0"/>
              </a:rPr>
              <a:t>Fragment separator ACCULINNA-2:</a:t>
            </a:r>
          </a:p>
          <a:p>
            <a:pPr algn="ctr"/>
            <a:r>
              <a:rPr lang="en-US" sz="2400" dirty="0">
                <a:solidFill>
                  <a:srgbClr val="C00000"/>
                </a:solidFill>
                <a:latin typeface="Arial" panose="020B0604020202020204" pitchFamily="34" charset="0"/>
                <a:cs typeface="Arial" panose="020B0604020202020204" pitchFamily="34" charset="0"/>
              </a:rPr>
              <a:t>future basic facility for light radioactive nuclei research</a:t>
            </a:r>
          </a:p>
        </p:txBody>
      </p:sp>
      <p:sp>
        <p:nvSpPr>
          <p:cNvPr id="2" name="Прямоугольник 1"/>
          <p:cNvSpPr/>
          <p:nvPr/>
        </p:nvSpPr>
        <p:spPr>
          <a:xfrm>
            <a:off x="5087889" y="6364623"/>
            <a:ext cx="5747489" cy="369332"/>
          </a:xfrm>
          <a:prstGeom prst="rect">
            <a:avLst/>
          </a:prstGeom>
        </p:spPr>
        <p:txBody>
          <a:bodyPr wrap="square">
            <a:spAutoFit/>
          </a:bodyPr>
          <a:lstStyle/>
          <a:p>
            <a:pPr algn="ctr"/>
            <a:r>
              <a:rPr lang="en-US" i="1" dirty="0">
                <a:solidFill>
                  <a:srgbClr val="C00000"/>
                </a:solidFill>
                <a:latin typeface="Arial" panose="020B0604020202020204" pitchFamily="34" charset="0"/>
                <a:cs typeface="Arial" panose="020B0604020202020204" pitchFamily="34" charset="0"/>
              </a:rPr>
              <a:t>included into the </a:t>
            </a:r>
            <a:r>
              <a:rPr lang="en-US" i="1" dirty="0" err="1">
                <a:solidFill>
                  <a:srgbClr val="C00000"/>
                </a:solidFill>
                <a:latin typeface="Arial" panose="020B0604020202020204" pitchFamily="34" charset="0"/>
                <a:cs typeface="Arial" panose="020B0604020202020204" pitchFamily="34" charset="0"/>
              </a:rPr>
              <a:t>NuPECC</a:t>
            </a:r>
            <a:r>
              <a:rPr lang="en-US" i="1" dirty="0">
                <a:solidFill>
                  <a:srgbClr val="C00000"/>
                </a:solidFill>
                <a:latin typeface="Arial" panose="020B0604020202020204" pitchFamily="34" charset="0"/>
                <a:cs typeface="Arial" panose="020B0604020202020204" pitchFamily="34" charset="0"/>
              </a:rPr>
              <a:t> Long-Range Plan</a:t>
            </a:r>
            <a:endParaRPr lang="ru-RU" i="1" dirty="0">
              <a:solidFill>
                <a:srgbClr val="C00000"/>
              </a:solidFill>
              <a:latin typeface="Arial" panose="020B0604020202020204" pitchFamily="34" charset="0"/>
              <a:cs typeface="Arial" panose="020B0604020202020204" pitchFamily="34" charset="0"/>
            </a:endParaRPr>
          </a:p>
        </p:txBody>
      </p:sp>
      <p:sp>
        <p:nvSpPr>
          <p:cNvPr id="7" name="Прямоугольник 10"/>
          <p:cNvSpPr>
            <a:spLocks noChangeArrowheads="1"/>
          </p:cNvSpPr>
          <p:nvPr/>
        </p:nvSpPr>
        <p:spPr bwMode="auto">
          <a:xfrm>
            <a:off x="1703513" y="1142881"/>
            <a:ext cx="4752529" cy="5093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25000"/>
              </a:lnSpc>
              <a:spcBef>
                <a:spcPct val="0"/>
              </a:spcBef>
              <a:buNone/>
            </a:pPr>
            <a:r>
              <a:rPr lang="en-US" altLang="ru-RU" sz="2000" dirty="0">
                <a:solidFill>
                  <a:srgbClr val="C00000"/>
                </a:solidFill>
                <a:cs typeface="Arial" panose="020B0604020202020204" pitchFamily="34" charset="0"/>
              </a:rPr>
              <a:t>Construction: phase-one :</a:t>
            </a:r>
          </a:p>
          <a:p>
            <a:pPr>
              <a:lnSpc>
                <a:spcPct val="125000"/>
              </a:lnSpc>
              <a:spcBef>
                <a:spcPct val="0"/>
              </a:spcBef>
              <a:buFontTx/>
              <a:buNone/>
            </a:pPr>
            <a:r>
              <a:rPr lang="en-US" altLang="ru-RU" sz="2000" b="1" dirty="0">
                <a:solidFill>
                  <a:srgbClr val="C00000"/>
                </a:solidFill>
                <a:cs typeface="Arial" panose="020B0604020202020204" pitchFamily="34" charset="0"/>
              </a:rPr>
              <a:t>2015: </a:t>
            </a:r>
            <a:r>
              <a:rPr lang="en-US" altLang="ru-RU" sz="2000" dirty="0">
                <a:solidFill>
                  <a:srgbClr val="000066"/>
                </a:solidFill>
                <a:cs typeface="Arial" panose="020B0604020202020204" pitchFamily="34" charset="0"/>
              </a:rPr>
              <a:t>assembled and tested with a primary beam;</a:t>
            </a:r>
          </a:p>
          <a:p>
            <a:pPr>
              <a:lnSpc>
                <a:spcPct val="125000"/>
              </a:lnSpc>
              <a:spcBef>
                <a:spcPct val="0"/>
              </a:spcBef>
              <a:buFontTx/>
              <a:buNone/>
            </a:pPr>
            <a:r>
              <a:rPr lang="en-US" altLang="ru-RU" sz="2000" b="1" dirty="0">
                <a:solidFill>
                  <a:srgbClr val="C00000"/>
                </a:solidFill>
                <a:cs typeface="Arial" panose="020B0604020202020204" pitchFamily="34" charset="0"/>
              </a:rPr>
              <a:t>2016:</a:t>
            </a:r>
            <a:r>
              <a:rPr lang="en-US" altLang="ru-RU" sz="2000" dirty="0">
                <a:solidFill>
                  <a:srgbClr val="000066"/>
                </a:solidFill>
                <a:cs typeface="Arial" panose="020B0604020202020204" pitchFamily="34" charset="0"/>
              </a:rPr>
              <a:t> </a:t>
            </a:r>
            <a:r>
              <a:rPr lang="en-US" altLang="ru-RU" sz="2000" dirty="0">
                <a:solidFill>
                  <a:srgbClr val="002060"/>
                </a:solidFill>
                <a:cs typeface="Arial" panose="020B0604020202020204" pitchFamily="34" charset="0"/>
              </a:rPr>
              <a:t>zero-angle spectrometer is delivered at FLNR;</a:t>
            </a:r>
            <a:endParaRPr lang="en-US" altLang="ru-RU" sz="2000" dirty="0">
              <a:solidFill>
                <a:srgbClr val="000066"/>
              </a:solidFill>
              <a:cs typeface="Arial" panose="020B0604020202020204" pitchFamily="34" charset="0"/>
            </a:endParaRPr>
          </a:p>
          <a:p>
            <a:pPr>
              <a:lnSpc>
                <a:spcPct val="125000"/>
              </a:lnSpc>
              <a:spcBef>
                <a:spcPct val="0"/>
              </a:spcBef>
              <a:buFontTx/>
              <a:buNone/>
            </a:pPr>
            <a:r>
              <a:rPr lang="en-US" altLang="ru-RU" sz="2000" b="1" dirty="0">
                <a:solidFill>
                  <a:srgbClr val="C00000"/>
                </a:solidFill>
                <a:cs typeface="Arial" panose="020B0604020202020204" pitchFamily="34" charset="0"/>
              </a:rPr>
              <a:t>2017:</a:t>
            </a:r>
            <a:r>
              <a:rPr lang="en-US" altLang="ru-RU" sz="2000" dirty="0">
                <a:solidFill>
                  <a:srgbClr val="002060"/>
                </a:solidFill>
                <a:cs typeface="Arial" panose="020B0604020202020204" pitchFamily="34" charset="0"/>
              </a:rPr>
              <a:t> first run with a radioactive-ion beam;</a:t>
            </a:r>
          </a:p>
          <a:p>
            <a:pPr>
              <a:lnSpc>
                <a:spcPct val="125000"/>
              </a:lnSpc>
              <a:spcBef>
                <a:spcPct val="0"/>
              </a:spcBef>
              <a:buFontTx/>
              <a:buNone/>
            </a:pPr>
            <a:r>
              <a:rPr lang="en-US" altLang="ru-RU" sz="2000" b="1" dirty="0">
                <a:solidFill>
                  <a:srgbClr val="C00000"/>
                </a:solidFill>
                <a:cs typeface="Arial" panose="020B0604020202020204" pitchFamily="34" charset="0"/>
              </a:rPr>
              <a:t>2017-2021:</a:t>
            </a:r>
            <a:r>
              <a:rPr lang="en-US" altLang="ru-RU" sz="2000" dirty="0">
                <a:solidFill>
                  <a:srgbClr val="002060"/>
                </a:solidFill>
                <a:cs typeface="Arial" panose="020B0604020202020204" pitchFamily="34" charset="0"/>
              </a:rPr>
              <a:t> </a:t>
            </a:r>
            <a:r>
              <a:rPr lang="en-US" altLang="ru-RU" sz="2000" dirty="0">
                <a:solidFill>
                  <a:srgbClr val="C00000"/>
                </a:solidFill>
                <a:cs typeface="Arial" panose="020B0604020202020204" pitchFamily="34" charset="0"/>
              </a:rPr>
              <a:t>Further development:</a:t>
            </a:r>
          </a:p>
          <a:p>
            <a:pPr marL="342900" indent="-342900">
              <a:lnSpc>
                <a:spcPct val="125000"/>
              </a:lnSpc>
              <a:spcBef>
                <a:spcPct val="0"/>
              </a:spcBef>
            </a:pPr>
            <a:r>
              <a:rPr lang="en-US" altLang="ru-RU" sz="2000" dirty="0">
                <a:solidFill>
                  <a:srgbClr val="002060"/>
                </a:solidFill>
                <a:cs typeface="Arial" panose="020B0604020202020204" pitchFamily="34" charset="0"/>
              </a:rPr>
              <a:t>RF kicker and detector arrays for particles, neutrons and gammas</a:t>
            </a:r>
          </a:p>
          <a:p>
            <a:pPr marL="342900" indent="-342900">
              <a:lnSpc>
                <a:spcPct val="125000"/>
              </a:lnSpc>
              <a:spcBef>
                <a:spcPct val="0"/>
              </a:spcBef>
            </a:pPr>
            <a:r>
              <a:rPr lang="en-US" altLang="ru-RU" sz="2000" dirty="0">
                <a:solidFill>
                  <a:srgbClr val="002060"/>
                </a:solidFill>
                <a:cs typeface="Arial" panose="020B0604020202020204" pitchFamily="34" charset="0"/>
              </a:rPr>
              <a:t>new cryogenic gas-vacuum system (including tritium target)</a:t>
            </a:r>
          </a:p>
          <a:p>
            <a:pPr marL="342900" indent="-342900">
              <a:lnSpc>
                <a:spcPct val="125000"/>
              </a:lnSpc>
              <a:spcBef>
                <a:spcPct val="0"/>
              </a:spcBef>
            </a:pPr>
            <a:r>
              <a:rPr lang="en-US" altLang="ru-RU" sz="2000" i="1" dirty="0">
                <a:solidFill>
                  <a:srgbClr val="002060"/>
                </a:solidFill>
                <a:cs typeface="Arial" panose="020B0604020202020204" pitchFamily="34" charset="0"/>
              </a:rPr>
              <a:t>etc.</a:t>
            </a:r>
          </a:p>
        </p:txBody>
      </p:sp>
    </p:spTree>
    <p:extLst>
      <p:ext uri="{BB962C8B-B14F-4D97-AF65-F5344CB8AC3E}">
        <p14:creationId xmlns:p14="http://schemas.microsoft.com/office/powerpoint/2010/main" val="22394693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5" name="Rectangle 7"/>
          <p:cNvSpPr>
            <a:spLocks noGrp="1" noChangeArrowheads="1"/>
          </p:cNvSpPr>
          <p:nvPr>
            <p:ph type="title"/>
          </p:nvPr>
        </p:nvSpPr>
        <p:spPr>
          <a:xfrm>
            <a:off x="1961606" y="908669"/>
            <a:ext cx="8229600" cy="364745"/>
          </a:xfrm>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normAutofit fontScale="90000"/>
          </a:bodyPr>
          <a:lstStyle/>
          <a:p>
            <a:pPr>
              <a:defRPr/>
            </a:pPr>
            <a:r>
              <a:rPr lang="en-US" altLang="ja-JP" sz="2100" b="1" dirty="0">
                <a:solidFill>
                  <a:srgbClr val="C00000"/>
                </a:solidFill>
                <a:latin typeface="Arial" panose="020B0604020202020204" pitchFamily="34" charset="0"/>
                <a:cs typeface="Arial" panose="020B0604020202020204" pitchFamily="34" charset="0"/>
              </a:rPr>
              <a:t>Research program for 2017-2021</a:t>
            </a:r>
            <a:r>
              <a:rPr lang="en-US" altLang="ja-JP" sz="2100" b="1" dirty="0">
                <a:solidFill>
                  <a:srgbClr val="C00000"/>
                </a:solidFill>
                <a:latin typeface="Arial" panose="020B0604020202020204" pitchFamily="34" charset="0"/>
                <a:ea typeface="ＭＳ Ｐゴシック" panose="020B0600070205080204" pitchFamily="34" charset="-128"/>
                <a:cs typeface="Arial" panose="020B0604020202020204" pitchFamily="34" charset="0"/>
              </a:rPr>
              <a:t> includes:</a:t>
            </a:r>
            <a:endParaRPr lang="ru-RU" altLang="ru-RU" sz="2100" b="1" dirty="0">
              <a:solidFill>
                <a:srgbClr val="C00000"/>
              </a:solidFill>
              <a:latin typeface="Arial" panose="020B0604020202020204" pitchFamily="34" charset="0"/>
              <a:cs typeface="Arial" panose="020B0604020202020204" pitchFamily="34" charset="0"/>
            </a:endParaRPr>
          </a:p>
        </p:txBody>
      </p:sp>
      <p:sp>
        <p:nvSpPr>
          <p:cNvPr id="252930" name="Rectangle 2"/>
          <p:cNvSpPr>
            <a:spLocks noGrp="1" noChangeArrowheads="1"/>
          </p:cNvSpPr>
          <p:nvPr>
            <p:ph type="body" sz="half" idx="1"/>
          </p:nvPr>
        </p:nvSpPr>
        <p:spPr>
          <a:xfrm>
            <a:off x="1693818" y="1598803"/>
            <a:ext cx="9100389" cy="4629003"/>
          </a:xfrm>
        </p:spPr>
        <p:txBody>
          <a:bodyPr>
            <a:noAutofit/>
          </a:bodyPr>
          <a:lstStyle/>
          <a:p>
            <a:pPr algn="just">
              <a:lnSpc>
                <a:spcPct val="160000"/>
              </a:lnSpc>
              <a:spcBef>
                <a:spcPct val="0"/>
              </a:spcBef>
              <a:defRPr/>
            </a:pPr>
            <a:r>
              <a:rPr lang="en-US" altLang="ja-JP" sz="1800" dirty="0">
                <a:solidFill>
                  <a:srgbClr val="002060"/>
                </a:solidFill>
                <a:latin typeface="Arial" panose="020B0604020202020204" pitchFamily="34" charset="0"/>
              </a:rPr>
              <a:t>Determination of proton and neutron drip-lines</a:t>
            </a:r>
          </a:p>
          <a:p>
            <a:pPr algn="just">
              <a:lnSpc>
                <a:spcPct val="160000"/>
              </a:lnSpc>
              <a:spcBef>
                <a:spcPct val="0"/>
              </a:spcBef>
              <a:defRPr/>
            </a:pPr>
            <a:r>
              <a:rPr lang="en-US" altLang="ja-JP" sz="1800" dirty="0">
                <a:solidFill>
                  <a:srgbClr val="002060"/>
                </a:solidFill>
                <a:latin typeface="Arial" panose="020B0604020202020204" pitchFamily="34" charset="0"/>
              </a:rPr>
              <a:t>Spectroscopy of light exotic nuclei and medium-mass nuclei with Z≤36</a:t>
            </a:r>
          </a:p>
          <a:p>
            <a:pPr algn="just">
              <a:lnSpc>
                <a:spcPct val="160000"/>
              </a:lnSpc>
              <a:spcBef>
                <a:spcPct val="0"/>
              </a:spcBef>
              <a:defRPr/>
            </a:pPr>
            <a:r>
              <a:rPr lang="en-US" altLang="ja-JP" sz="1800" dirty="0">
                <a:solidFill>
                  <a:srgbClr val="002060"/>
                </a:solidFill>
                <a:latin typeface="Arial" panose="020B0604020202020204" pitchFamily="34" charset="0"/>
              </a:rPr>
              <a:t>Search for 2n and 4n radioactivity, study of 2p radioactivity and the 2n, 4n, and 2p decays close to the nucleon drip lines</a:t>
            </a:r>
          </a:p>
          <a:p>
            <a:pPr algn="just">
              <a:lnSpc>
                <a:spcPct val="160000"/>
              </a:lnSpc>
              <a:spcBef>
                <a:spcPct val="0"/>
              </a:spcBef>
              <a:defRPr/>
            </a:pPr>
            <a:r>
              <a:rPr lang="en-US" altLang="ja-JP" sz="1800" dirty="0">
                <a:solidFill>
                  <a:srgbClr val="002060"/>
                </a:solidFill>
                <a:latin typeface="Arial" panose="020B0604020202020204" pitchFamily="34" charset="0"/>
              </a:rPr>
              <a:t>Study of peculiarities of nuclear reactions induced by loosely bound light nucl</a:t>
            </a:r>
            <a:r>
              <a:rPr lang="en-US" altLang="ja-JP" sz="1800" dirty="0">
                <a:latin typeface="Arial" panose="020B0604020202020204" pitchFamily="34" charset="0"/>
              </a:rPr>
              <a:t>ei</a:t>
            </a:r>
            <a:br>
              <a:rPr lang="en-US" altLang="ja-JP" sz="1800" dirty="0">
                <a:latin typeface="Arial" panose="020B0604020202020204" pitchFamily="34" charset="0"/>
              </a:rPr>
            </a:br>
            <a:r>
              <a:rPr lang="en-US" sz="1800" dirty="0">
                <a:solidFill>
                  <a:srgbClr val="C00000"/>
                </a:solidFill>
                <a:latin typeface="Arial" panose="020B0604020202020204" pitchFamily="34" charset="0"/>
                <a:cs typeface="Arial" panose="020B0604020202020204" pitchFamily="34" charset="0"/>
              </a:rPr>
              <a:t>(</a:t>
            </a:r>
            <a:r>
              <a:rPr lang="en-US" sz="1800" b="1" baseline="30000" dirty="0">
                <a:solidFill>
                  <a:srgbClr val="C00000"/>
                </a:solidFill>
                <a:latin typeface="Arial" panose="020B0604020202020204" pitchFamily="34" charset="0"/>
                <a:cs typeface="Arial" panose="020B0604020202020204" pitchFamily="34" charset="0"/>
              </a:rPr>
              <a:t>6,8</a:t>
            </a:r>
            <a:r>
              <a:rPr lang="en-US" sz="1800" b="1" dirty="0">
                <a:solidFill>
                  <a:srgbClr val="C00000"/>
                </a:solidFill>
                <a:latin typeface="Arial" panose="020B0604020202020204" pitchFamily="34" charset="0"/>
                <a:cs typeface="Arial" panose="020B0604020202020204" pitchFamily="34" charset="0"/>
              </a:rPr>
              <a:t>He, </a:t>
            </a:r>
            <a:r>
              <a:rPr lang="en-US" sz="1800" b="1" baseline="30000" dirty="0">
                <a:solidFill>
                  <a:srgbClr val="C00000"/>
                </a:solidFill>
                <a:latin typeface="Arial" panose="020B0604020202020204" pitchFamily="34" charset="0"/>
                <a:cs typeface="Arial" panose="020B0604020202020204" pitchFamily="34" charset="0"/>
              </a:rPr>
              <a:t>8,9,11</a:t>
            </a:r>
            <a:r>
              <a:rPr lang="en-US" sz="1800" b="1" dirty="0">
                <a:solidFill>
                  <a:srgbClr val="C00000"/>
                </a:solidFill>
                <a:latin typeface="Arial" panose="020B0604020202020204" pitchFamily="34" charset="0"/>
                <a:cs typeface="Arial" panose="020B0604020202020204" pitchFamily="34" charset="0"/>
              </a:rPr>
              <a:t>Li, </a:t>
            </a:r>
            <a:r>
              <a:rPr lang="en-US" sz="1800" b="1" baseline="30000" dirty="0">
                <a:solidFill>
                  <a:srgbClr val="C00000"/>
                </a:solidFill>
                <a:latin typeface="Arial" panose="020B0604020202020204" pitchFamily="34" charset="0"/>
                <a:cs typeface="Arial" panose="020B0604020202020204" pitchFamily="34" charset="0"/>
              </a:rPr>
              <a:t>14</a:t>
            </a:r>
            <a:r>
              <a:rPr lang="en-US" sz="1800" b="1" dirty="0">
                <a:solidFill>
                  <a:srgbClr val="C00000"/>
                </a:solidFill>
                <a:latin typeface="Arial" panose="020B0604020202020204" pitchFamily="34" charset="0"/>
                <a:cs typeface="Arial" panose="020B0604020202020204" pitchFamily="34" charset="0"/>
              </a:rPr>
              <a:t>Be, </a:t>
            </a:r>
            <a:r>
              <a:rPr lang="en-US" sz="1800" b="1" baseline="30000" dirty="0">
                <a:solidFill>
                  <a:srgbClr val="C00000"/>
                </a:solidFill>
                <a:latin typeface="Arial" panose="020B0604020202020204" pitchFamily="34" charset="0"/>
                <a:cs typeface="Arial" panose="020B0604020202020204" pitchFamily="34" charset="0"/>
              </a:rPr>
              <a:t>8</a:t>
            </a:r>
            <a:r>
              <a:rPr lang="en-US" sz="1800" b="1" dirty="0">
                <a:solidFill>
                  <a:srgbClr val="C00000"/>
                </a:solidFill>
                <a:latin typeface="Arial" panose="020B0604020202020204" pitchFamily="34" charset="0"/>
                <a:cs typeface="Arial" panose="020B0604020202020204" pitchFamily="34" charset="0"/>
              </a:rPr>
              <a:t>B, </a:t>
            </a:r>
            <a:r>
              <a:rPr lang="en-US" sz="1800" b="1" baseline="30000" dirty="0">
                <a:solidFill>
                  <a:srgbClr val="C00000"/>
                </a:solidFill>
                <a:latin typeface="Arial" panose="020B0604020202020204" pitchFamily="34" charset="0"/>
                <a:cs typeface="Arial" panose="020B0604020202020204" pitchFamily="34" charset="0"/>
              </a:rPr>
              <a:t>24</a:t>
            </a:r>
            <a:r>
              <a:rPr lang="en-US" sz="1800" b="1" dirty="0">
                <a:solidFill>
                  <a:srgbClr val="C00000"/>
                </a:solidFill>
                <a:latin typeface="Arial" panose="020B0604020202020204" pitchFamily="34" charset="0"/>
                <a:cs typeface="Arial" panose="020B0604020202020204" pitchFamily="34" charset="0"/>
              </a:rPr>
              <a:t>O</a:t>
            </a:r>
            <a:r>
              <a:rPr lang="en-US" sz="1800" dirty="0">
                <a:solidFill>
                  <a:srgbClr val="C00000"/>
                </a:solidFill>
                <a:latin typeface="Arial" panose="020B0604020202020204" pitchFamily="34" charset="0"/>
                <a:cs typeface="Arial" panose="020B0604020202020204" pitchFamily="34" charset="0"/>
              </a:rPr>
              <a:t>)</a:t>
            </a:r>
          </a:p>
          <a:p>
            <a:pPr algn="just">
              <a:lnSpc>
                <a:spcPct val="160000"/>
              </a:lnSpc>
              <a:spcBef>
                <a:spcPct val="0"/>
              </a:spcBef>
              <a:defRPr/>
            </a:pPr>
            <a:r>
              <a:rPr lang="en-US" sz="1800" dirty="0">
                <a:solidFill>
                  <a:srgbClr val="002060"/>
                </a:solidFill>
                <a:latin typeface="Arial" panose="020B0604020202020204" pitchFamily="34" charset="0"/>
                <a:cs typeface="Arial" panose="020B0604020202020204" pitchFamily="34" charset="0"/>
              </a:rPr>
              <a:t>Investigation of mechanisms of nuclear reactions (transfer, deep inelastic, sub-barrier fusion, high energy particles emission) induced by beams of rare stable nuclei, such as </a:t>
            </a:r>
            <a:r>
              <a:rPr lang="en-US" sz="1800" b="1" baseline="30000" dirty="0">
                <a:solidFill>
                  <a:srgbClr val="C00000"/>
                </a:solidFill>
                <a:latin typeface="Arial" panose="020B0604020202020204" pitchFamily="34" charset="0"/>
                <a:cs typeface="Arial" panose="020B0604020202020204" pitchFamily="34" charset="0"/>
              </a:rPr>
              <a:t>36</a:t>
            </a:r>
            <a:r>
              <a:rPr lang="en-US" sz="1800" b="1" dirty="0">
                <a:solidFill>
                  <a:srgbClr val="C00000"/>
                </a:solidFill>
                <a:latin typeface="Arial" panose="020B0604020202020204" pitchFamily="34" charset="0"/>
                <a:cs typeface="Arial" panose="020B0604020202020204" pitchFamily="34" charset="0"/>
              </a:rPr>
              <a:t>S, </a:t>
            </a:r>
            <a:r>
              <a:rPr lang="en-US" sz="1800" b="1" baseline="30000" dirty="0">
                <a:solidFill>
                  <a:srgbClr val="C00000"/>
                </a:solidFill>
                <a:latin typeface="Arial" panose="020B0604020202020204" pitchFamily="34" charset="0"/>
                <a:cs typeface="Arial" panose="020B0604020202020204" pitchFamily="34" charset="0"/>
              </a:rPr>
              <a:t>48</a:t>
            </a:r>
            <a:r>
              <a:rPr lang="ru-RU" sz="1800" b="1" dirty="0" err="1">
                <a:solidFill>
                  <a:srgbClr val="C00000"/>
                </a:solidFill>
                <a:latin typeface="Arial" panose="020B0604020202020204" pitchFamily="34" charset="0"/>
                <a:cs typeface="Arial" panose="020B0604020202020204" pitchFamily="34" charset="0"/>
              </a:rPr>
              <a:t>Са</a:t>
            </a:r>
            <a:r>
              <a:rPr lang="en-US" sz="1800" b="1" dirty="0">
                <a:solidFill>
                  <a:srgbClr val="C00000"/>
                </a:solidFill>
                <a:latin typeface="Arial" panose="020B0604020202020204" pitchFamily="34" charset="0"/>
                <a:cs typeface="Arial" panose="020B0604020202020204" pitchFamily="34" charset="0"/>
              </a:rPr>
              <a:t>, </a:t>
            </a:r>
            <a:r>
              <a:rPr lang="en-US" sz="1800" b="1" baseline="30000" dirty="0">
                <a:solidFill>
                  <a:srgbClr val="C00000"/>
                </a:solidFill>
                <a:latin typeface="Arial" panose="020B0604020202020204" pitchFamily="34" charset="0"/>
                <a:cs typeface="Arial" panose="020B0604020202020204" pitchFamily="34" charset="0"/>
              </a:rPr>
              <a:t>58</a:t>
            </a:r>
            <a:r>
              <a:rPr lang="en-US" sz="1800" b="1" dirty="0">
                <a:solidFill>
                  <a:srgbClr val="C00000"/>
                </a:solidFill>
                <a:latin typeface="Arial" panose="020B0604020202020204" pitchFamily="34" charset="0"/>
                <a:cs typeface="Arial" panose="020B0604020202020204" pitchFamily="34" charset="0"/>
              </a:rPr>
              <a:t>Fe, and </a:t>
            </a:r>
            <a:r>
              <a:rPr lang="en-US" sz="1800" b="1" baseline="30000" dirty="0">
                <a:solidFill>
                  <a:srgbClr val="C00000"/>
                </a:solidFill>
                <a:latin typeface="Arial" panose="020B0604020202020204" pitchFamily="34" charset="0"/>
                <a:cs typeface="Arial" panose="020B0604020202020204" pitchFamily="34" charset="0"/>
              </a:rPr>
              <a:t>64</a:t>
            </a:r>
            <a:r>
              <a:rPr lang="en-US" sz="1800" b="1" dirty="0">
                <a:solidFill>
                  <a:srgbClr val="C00000"/>
                </a:solidFill>
                <a:latin typeface="Arial" panose="020B0604020202020204" pitchFamily="34" charset="0"/>
                <a:cs typeface="Arial" panose="020B0604020202020204" pitchFamily="34" charset="0"/>
              </a:rPr>
              <a:t>Ni</a:t>
            </a:r>
            <a:endParaRPr lang="en-US" altLang="ru-RU" sz="1800" b="1" dirty="0">
              <a:solidFill>
                <a:srgbClr val="C00000"/>
              </a:solidFill>
              <a:latin typeface="Arial" panose="020B0604020202020204" pitchFamily="34" charset="0"/>
              <a:cs typeface="Arial" panose="020B0604020202020204" pitchFamily="34" charset="0"/>
            </a:endParaRPr>
          </a:p>
        </p:txBody>
      </p:sp>
      <p:sp>
        <p:nvSpPr>
          <p:cNvPr id="252931" name="Rectangle 3"/>
          <p:cNvSpPr>
            <a:spLocks noChangeArrowheads="1"/>
          </p:cNvSpPr>
          <p:nvPr/>
        </p:nvSpPr>
        <p:spPr bwMode="auto">
          <a:xfrm>
            <a:off x="2667001" y="3105150"/>
            <a:ext cx="8127206"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ru-RU" sz="1500" b="1" dirty="0">
                <a:solidFill>
                  <a:srgbClr val="4C4FDC"/>
                </a:solidFill>
                <a:effectLst>
                  <a:outerShdw blurRad="38100" dist="38100" dir="2700000" algn="tl">
                    <a:srgbClr val="000000"/>
                  </a:outerShdw>
                </a:effectLst>
              </a:rPr>
              <a:t>          </a:t>
            </a:r>
          </a:p>
          <a:p>
            <a:pPr eaLnBrk="1" hangingPunct="1">
              <a:defRPr/>
            </a:pPr>
            <a:r>
              <a:rPr lang="en-US" altLang="ru-RU" sz="1500" b="1" dirty="0">
                <a:solidFill>
                  <a:srgbClr val="4C4FDC"/>
                </a:solidFill>
                <a:effectLst>
                  <a:outerShdw blurRad="38100" dist="38100" dir="2700000" algn="tl">
                    <a:srgbClr val="000000"/>
                  </a:outerShdw>
                </a:effectLst>
              </a:rPr>
              <a:t>       </a:t>
            </a:r>
          </a:p>
          <a:p>
            <a:pPr eaLnBrk="1" hangingPunct="1">
              <a:defRPr/>
            </a:pPr>
            <a:r>
              <a:rPr lang="en-US" altLang="ru-RU" sz="1500" b="1" dirty="0">
                <a:solidFill>
                  <a:srgbClr val="4C4FDC"/>
                </a:solidFill>
                <a:effectLst>
                  <a:outerShdw blurRad="38100" dist="38100" dir="2700000" algn="tl">
                    <a:srgbClr val="000000"/>
                  </a:outerShdw>
                </a:effectLst>
              </a:rPr>
              <a:t>             </a:t>
            </a:r>
            <a:endParaRPr lang="en-US" altLang="ru-RU" sz="1500" b="1" dirty="0">
              <a:solidFill>
                <a:srgbClr val="CC0000"/>
              </a:solidFill>
              <a:latin typeface="Monotype Corsiva" panose="03010101010201010101" pitchFamily="66" charset="0"/>
            </a:endParaRPr>
          </a:p>
        </p:txBody>
      </p:sp>
    </p:spTree>
    <p:extLst>
      <p:ext uri="{BB962C8B-B14F-4D97-AF65-F5344CB8AC3E}">
        <p14:creationId xmlns:p14="http://schemas.microsoft.com/office/powerpoint/2010/main" val="13272905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Заголовок 1"/>
          <p:cNvSpPr>
            <a:spLocks noGrp="1"/>
          </p:cNvSpPr>
          <p:nvPr>
            <p:ph type="ctrTitle"/>
          </p:nvPr>
        </p:nvSpPr>
        <p:spPr>
          <a:xfrm>
            <a:off x="3156012" y="229045"/>
            <a:ext cx="6150256" cy="589562"/>
          </a:xfrm>
        </p:spPr>
        <p:txBody>
          <a:bodyPr>
            <a:noAutofit/>
          </a:bodyPr>
          <a:lstStyle/>
          <a:p>
            <a:r>
              <a:rPr lang="en-US" altLang="ru-RU" sz="2200" b="1" dirty="0">
                <a:solidFill>
                  <a:srgbClr val="C00000"/>
                </a:solidFill>
                <a:latin typeface="Times New Roman" pitchFamily="18" charset="0"/>
                <a:cs typeface="Times New Roman" pitchFamily="18" charset="0"/>
              </a:rPr>
              <a:t>2016÷2024 years FLNR accelerators running, construction and modernization schedule</a:t>
            </a:r>
            <a:endParaRPr lang="ru-RU" altLang="ru-RU" sz="2200" dirty="0">
              <a:solidFill>
                <a:srgbClr val="C00000"/>
              </a:solidFill>
              <a:latin typeface="Times New Roman" pitchFamily="18" charset="0"/>
              <a:cs typeface="Times New Roman" pitchFamily="18" charset="0"/>
            </a:endParaRPr>
          </a:p>
        </p:txBody>
      </p:sp>
      <p:pic>
        <p:nvPicPr>
          <p:cNvPr id="364547" name="Рисунок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8714" y="1215357"/>
            <a:ext cx="8235446" cy="4970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10575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t="2" b="11884"/>
          <a:stretch/>
        </p:blipFill>
        <p:spPr>
          <a:xfrm>
            <a:off x="1632931" y="592027"/>
            <a:ext cx="8782520" cy="4353101"/>
          </a:xfrm>
          <a:prstGeom prst="rect">
            <a:avLst/>
          </a:prstGeom>
        </p:spPr>
      </p:pic>
      <p:pic>
        <p:nvPicPr>
          <p:cNvPr id="3" name="Picture 3" descr="u400m-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484"/>
          <a:stretch/>
        </p:blipFill>
        <p:spPr bwMode="auto">
          <a:xfrm>
            <a:off x="7978705" y="5071814"/>
            <a:ext cx="2436746" cy="1624886"/>
          </a:xfrm>
          <a:prstGeom prst="rect">
            <a:avLst/>
          </a:prstGeom>
          <a:noFill/>
          <a:ln>
            <a:noFill/>
          </a:ln>
          <a:effectLst>
            <a:outerShdw blurRad="50800" dist="50800" dir="5400000" sx="2000" sy="2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u400c"/>
          <p:cNvPicPr>
            <a:picLocks noChangeAspect="1" noChangeArrowheads="1"/>
          </p:cNvPicPr>
          <p:nvPr/>
        </p:nvPicPr>
        <p:blipFill rotWithShape="1">
          <a:blip r:embed="rId4">
            <a:extLst>
              <a:ext uri="{28A0092B-C50C-407E-A947-70E740481C1C}">
                <a14:useLocalDpi xmlns:a14="http://schemas.microsoft.com/office/drawing/2010/main" val="0"/>
              </a:ext>
            </a:extLst>
          </a:blip>
          <a:srcRect l="-334" t="7242" r="334" b="2111"/>
          <a:stretch/>
        </p:blipFill>
        <p:spPr bwMode="auto">
          <a:xfrm>
            <a:off x="5012254" y="5071814"/>
            <a:ext cx="1986191" cy="1649236"/>
          </a:xfrm>
          <a:prstGeom prst="rect">
            <a:avLst/>
          </a:prstGeom>
          <a:noFill/>
          <a:ln>
            <a:noFill/>
          </a:ln>
          <a:effectLst>
            <a:outerShdw blurRad="50800" dist="50800" dir="5400000" sx="2000" sy="2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5"/>
          <a:srcRect/>
          <a:stretch>
            <a:fillRect/>
          </a:stretch>
        </p:blipFill>
        <p:spPr bwMode="auto">
          <a:xfrm>
            <a:off x="1632931" y="5054778"/>
            <a:ext cx="2290212" cy="1641923"/>
          </a:xfrm>
          <a:prstGeom prst="rect">
            <a:avLst/>
          </a:prstGeom>
          <a:noFill/>
          <a:ln w="9525">
            <a:noFill/>
            <a:miter lim="800000"/>
            <a:headEnd/>
            <a:tailEnd/>
          </a:ln>
          <a:effectLst>
            <a:outerShdw blurRad="50800" dist="50800" dir="5400000" sx="2000" sy="2000" algn="ctr" rotWithShape="0">
              <a:srgbClr val="000000">
                <a:alpha val="43137"/>
              </a:srgbClr>
            </a:outerShdw>
          </a:effectLst>
        </p:spPr>
      </p:pic>
      <p:sp>
        <p:nvSpPr>
          <p:cNvPr id="8" name="Rectangle 2"/>
          <p:cNvSpPr txBox="1">
            <a:spLocks noChangeArrowheads="1"/>
          </p:cNvSpPr>
          <p:nvPr/>
        </p:nvSpPr>
        <p:spPr>
          <a:xfrm>
            <a:off x="2582087" y="69513"/>
            <a:ext cx="6858000" cy="27003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Times New Roman" panose="02020603050405020304" pitchFamily="18" charset="0"/>
                <a:cs typeface="Times New Roman" panose="02020603050405020304" pitchFamily="18" charset="0"/>
              </a:rPr>
              <a:t>FLNR basic facilities</a:t>
            </a:r>
            <a:endParaRPr lang="ru-RU" altLang="ru-RU" sz="1800" b="1" dirty="0">
              <a:solidFill>
                <a:srgbClr val="C00000"/>
              </a:solidFill>
              <a:latin typeface="Times New Roman" pitchFamily="18" charset="0"/>
              <a:cs typeface="Times New Roman" panose="02020603050405020304" pitchFamily="18" charset="0"/>
            </a:endParaRPr>
          </a:p>
        </p:txBody>
      </p:sp>
    </p:spTree>
    <p:extLst>
      <p:ext uri="{BB962C8B-B14F-4D97-AF65-F5344CB8AC3E}">
        <p14:creationId xmlns:p14="http://schemas.microsoft.com/office/powerpoint/2010/main" val="12925766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Рисунок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0605" y="4581663"/>
            <a:ext cx="3651870" cy="3621021"/>
          </a:xfrm>
          <a:prstGeom prst="rect">
            <a:avLst/>
          </a:prstGeom>
        </p:spPr>
      </p:pic>
      <p:pic>
        <p:nvPicPr>
          <p:cNvPr id="30" name="Рисунок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39209" y="965603"/>
            <a:ext cx="3141282" cy="1766971"/>
          </a:xfrm>
          <a:prstGeom prst="rect">
            <a:avLst/>
          </a:prstGeom>
        </p:spPr>
      </p:pic>
      <p:sp>
        <p:nvSpPr>
          <p:cNvPr id="23" name="Номер слайда 22"/>
          <p:cNvSpPr>
            <a:spLocks noGrp="1"/>
          </p:cNvSpPr>
          <p:nvPr>
            <p:ph type="sldNum" sz="quarter" idx="12"/>
          </p:nvPr>
        </p:nvSpPr>
        <p:spPr>
          <a:xfrm>
            <a:off x="9448800" y="6302376"/>
            <a:ext cx="762000" cy="365125"/>
          </a:xfrm>
        </p:spPr>
        <p:txBody>
          <a:bodyPr/>
          <a:lstStyle/>
          <a:p>
            <a:pPr>
              <a:defRPr/>
            </a:pPr>
            <a:fld id="{C9805DD6-20E0-4DD9-9E48-88F691D5175A}" type="slidenum">
              <a:rPr lang="ru-RU" smtClean="0"/>
              <a:pPr>
                <a:defRPr/>
              </a:pPr>
              <a:t>19</a:t>
            </a:fld>
            <a:endParaRPr lang="ru-RU"/>
          </a:p>
        </p:txBody>
      </p:sp>
      <p:sp>
        <p:nvSpPr>
          <p:cNvPr id="44" name="TextBox 43"/>
          <p:cNvSpPr txBox="1"/>
          <p:nvPr/>
        </p:nvSpPr>
        <p:spPr>
          <a:xfrm>
            <a:off x="1571039" y="795878"/>
            <a:ext cx="3255234" cy="6047809"/>
          </a:xfrm>
          <a:prstGeom prst="rect">
            <a:avLst/>
          </a:prstGeom>
          <a:solidFill>
            <a:schemeClr val="bg2">
              <a:lumMod val="90000"/>
            </a:schemeClr>
          </a:solidFill>
        </p:spPr>
        <p:txBody>
          <a:bodyPr wrap="square" rtlCol="0">
            <a:spAutoFit/>
          </a:bodyPr>
          <a:lstStyle/>
          <a:p>
            <a:pPr algn="ctr">
              <a:buClr>
                <a:srgbClr val="00B050"/>
              </a:buClr>
            </a:pPr>
            <a:r>
              <a:rPr lang="en-US" sz="2000" b="1" u="sng" dirty="0">
                <a:solidFill>
                  <a:srgbClr val="FF0000"/>
                </a:solidFill>
              </a:rPr>
              <a:t>Status:</a:t>
            </a:r>
            <a:endParaRPr lang="en-US" sz="2000" dirty="0"/>
          </a:p>
          <a:p>
            <a:pPr>
              <a:spcBef>
                <a:spcPts val="600"/>
              </a:spcBef>
              <a:buClr>
                <a:srgbClr val="00B050"/>
              </a:buClr>
              <a:buFont typeface="Wingdings" pitchFamily="2" charset="2"/>
              <a:buChar char="ü"/>
            </a:pPr>
            <a:r>
              <a:rPr lang="en-US" sz="1600" dirty="0"/>
              <a:t> </a:t>
            </a:r>
            <a:r>
              <a:rPr lang="en-US" dirty="0"/>
              <a:t>The “DUBNA” cluster installed on April 2015</a:t>
            </a:r>
            <a:r>
              <a:rPr lang="ru-RU" dirty="0"/>
              <a:t> (192 </a:t>
            </a:r>
            <a:r>
              <a:rPr lang="en-US" dirty="0" err="1"/>
              <a:t>om</a:t>
            </a:r>
            <a:r>
              <a:rPr lang="en-US" dirty="0"/>
              <a:t>) has been upgraded to a final state one with 288 optical modules  in 2016 spring.</a:t>
            </a:r>
          </a:p>
          <a:p>
            <a:pPr>
              <a:spcBef>
                <a:spcPts val="600"/>
              </a:spcBef>
              <a:buClr>
                <a:srgbClr val="00B050"/>
              </a:buClr>
              <a:buFont typeface="Wingdings" pitchFamily="2" charset="2"/>
              <a:buChar char="ü"/>
            </a:pPr>
            <a:r>
              <a:rPr lang="en-US" dirty="0"/>
              <a:t>New facility for long-term tests of the prepared parts of the array extensions is operating in DLNP.</a:t>
            </a:r>
          </a:p>
          <a:p>
            <a:pPr>
              <a:spcBef>
                <a:spcPts val="600"/>
              </a:spcBef>
              <a:buClr>
                <a:srgbClr val="00B050"/>
              </a:buClr>
              <a:buFont typeface="Wingdings" pitchFamily="2" charset="2"/>
              <a:buChar char="ü"/>
            </a:pPr>
            <a:r>
              <a:rPr lang="en-US" dirty="0"/>
              <a:t>New production line of optical modules for the next detector extensions is started in </a:t>
            </a:r>
            <a:r>
              <a:rPr lang="en-US" dirty="0" err="1"/>
              <a:t>Dubna</a:t>
            </a:r>
            <a:r>
              <a:rPr lang="en-US" dirty="0"/>
              <a:t>.</a:t>
            </a:r>
          </a:p>
          <a:p>
            <a:pPr>
              <a:spcBef>
                <a:spcPts val="600"/>
              </a:spcBef>
              <a:buClr>
                <a:srgbClr val="00B050"/>
              </a:buClr>
              <a:buFont typeface="Wingdings" pitchFamily="2" charset="2"/>
              <a:buChar char="ü"/>
            </a:pPr>
            <a:r>
              <a:rPr lang="en-US" dirty="0"/>
              <a:t>The new data taking center at the array site has been installed. </a:t>
            </a:r>
          </a:p>
          <a:p>
            <a:pPr>
              <a:spcBef>
                <a:spcPts val="600"/>
              </a:spcBef>
              <a:buClr>
                <a:srgbClr val="00B050"/>
              </a:buClr>
              <a:buFont typeface="Wingdings" pitchFamily="2" charset="2"/>
              <a:buChar char="ü"/>
            </a:pPr>
            <a:r>
              <a:rPr lang="en-US" dirty="0"/>
              <a:t>The building in </a:t>
            </a:r>
            <a:r>
              <a:rPr lang="en-US" dirty="0" err="1"/>
              <a:t>Baikalsk</a:t>
            </a:r>
            <a:r>
              <a:rPr lang="en-US" dirty="0"/>
              <a:t> is prepared for a local lab and a  temporary store  for optical modules of the next stages of the detector.</a:t>
            </a:r>
          </a:p>
        </p:txBody>
      </p:sp>
      <p:sp>
        <p:nvSpPr>
          <p:cNvPr id="24" name="Прямоугольник 459"/>
          <p:cNvSpPr>
            <a:spLocks noChangeArrowheads="1"/>
          </p:cNvSpPr>
          <p:nvPr/>
        </p:nvSpPr>
        <p:spPr bwMode="auto">
          <a:xfrm>
            <a:off x="4802943" y="1"/>
            <a:ext cx="5840920" cy="830997"/>
          </a:xfrm>
          <a:prstGeom prst="rect">
            <a:avLst/>
          </a:prstGeom>
          <a:solidFill>
            <a:schemeClr val="bg1"/>
          </a:solidFill>
          <a:ln w="9525">
            <a:noFill/>
            <a:miter lim="800000"/>
            <a:headEnd/>
            <a:tailEnd/>
          </a:ln>
        </p:spPr>
        <p:txBody>
          <a:bodyPr wrap="square">
            <a:spAutoFit/>
          </a:bodyPr>
          <a:lstStyle/>
          <a:p>
            <a:pPr algn="ctr"/>
            <a:r>
              <a:rPr lang="en-US" sz="2400" b="1" i="1" dirty="0">
                <a:solidFill>
                  <a:srgbClr val="7030A0"/>
                </a:solidFill>
                <a:effectLst>
                  <a:outerShdw blurRad="38100" dist="38100" dir="2700000" algn="tl">
                    <a:srgbClr val="000000">
                      <a:alpha val="43137"/>
                    </a:srgbClr>
                  </a:outerShdw>
                </a:effectLst>
                <a:latin typeface="Comic Sans MS" pitchFamily="66" charset="0"/>
              </a:rPr>
              <a:t>Baikal project: </a:t>
            </a:r>
            <a:r>
              <a:rPr lang="en-GB" sz="2400" b="1" i="1" dirty="0" err="1">
                <a:solidFill>
                  <a:srgbClr val="7030A0"/>
                </a:solidFill>
                <a:effectLst>
                  <a:outerShdw blurRad="38100" dist="38100" dir="2700000" algn="tl">
                    <a:srgbClr val="000000">
                      <a:alpha val="43137"/>
                    </a:srgbClr>
                  </a:outerShdw>
                </a:effectLst>
                <a:latin typeface="Comic Sans MS" pitchFamily="66" charset="0"/>
              </a:rPr>
              <a:t>Gigaton</a:t>
            </a:r>
            <a:r>
              <a:rPr lang="en-GB" sz="2400" b="1" i="1" dirty="0">
                <a:solidFill>
                  <a:srgbClr val="7030A0"/>
                </a:solidFill>
                <a:effectLst>
                  <a:outerShdw blurRad="38100" dist="38100" dir="2700000" algn="tl">
                    <a:srgbClr val="000000">
                      <a:alpha val="43137"/>
                    </a:srgbClr>
                  </a:outerShdw>
                </a:effectLst>
                <a:latin typeface="Comic Sans MS" pitchFamily="66" charset="0"/>
              </a:rPr>
              <a:t> Volume Detector (GVD) </a:t>
            </a:r>
          </a:p>
        </p:txBody>
      </p:sp>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9966" y="2777942"/>
            <a:ext cx="3397790" cy="2083680"/>
          </a:xfrm>
          <a:prstGeom prst="rect">
            <a:avLst/>
          </a:prstGeom>
        </p:spPr>
      </p:pic>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52230" y="948963"/>
            <a:ext cx="3215770" cy="1808871"/>
          </a:xfrm>
          <a:prstGeom prst="rect">
            <a:avLst/>
          </a:prstGeom>
        </p:spPr>
      </p:pic>
      <p:sp>
        <p:nvSpPr>
          <p:cNvPr id="9" name="Rectangle 1"/>
          <p:cNvSpPr>
            <a:spLocks noChangeArrowheads="1"/>
          </p:cNvSpPr>
          <p:nvPr/>
        </p:nvSpPr>
        <p:spPr bwMode="auto">
          <a:xfrm>
            <a:off x="1580113" y="80875"/>
            <a:ext cx="35077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50800" tIns="50800" rIns="50800" bIns="50800" anchor="ctr"/>
          <a:lstStyle/>
          <a:p>
            <a:pPr marL="304800" indent="-304800">
              <a:spcBef>
                <a:spcPct val="20000"/>
              </a:spcBef>
              <a:buClr>
                <a:schemeClr val="folHlink"/>
              </a:buClr>
              <a:buSzPct val="60000"/>
            </a:pPr>
            <a:r>
              <a:rPr lang="en-US" sz="2400" b="1" dirty="0">
                <a:solidFill>
                  <a:srgbClr val="0070C0"/>
                </a:solidFill>
                <a:latin typeface="Times New Roman" pitchFamily="18" charset="0"/>
                <a:cs typeface="Times New Roman" pitchFamily="18" charset="0"/>
                <a:sym typeface="Times New Roman" pitchFamily="18" charset="0"/>
              </a:rPr>
              <a:t>JINR Neutrino Program</a:t>
            </a:r>
            <a:endParaRPr lang="en-US" sz="2400" b="1" dirty="0">
              <a:solidFill>
                <a:srgbClr val="0070C0"/>
              </a:solidFill>
              <a:latin typeface="Times New Roman" pitchFamily="18" charset="0"/>
              <a:ea typeface="ヒラギノ明朝 ProN W6" pitchFamily="-110" charset="-128"/>
              <a:sym typeface="Times New Roman" pitchFamily="18" charset="0"/>
            </a:endParaRPr>
          </a:p>
        </p:txBody>
      </p:sp>
    </p:spTree>
    <p:extLst>
      <p:ext uri="{BB962C8B-B14F-4D97-AF65-F5344CB8AC3E}">
        <p14:creationId xmlns:p14="http://schemas.microsoft.com/office/powerpoint/2010/main" val="11424844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descr="All FlerovLab_base 2"/>
          <p:cNvPicPr>
            <a:picLocks noChangeAspect="1" noChangeArrowheads="1"/>
          </p:cNvPicPr>
          <p:nvPr/>
        </p:nvPicPr>
        <p:blipFill>
          <a:blip r:embed="rId3"/>
          <a:srcRect/>
          <a:stretch>
            <a:fillRect/>
          </a:stretch>
        </p:blipFill>
        <p:spPr bwMode="auto">
          <a:xfrm>
            <a:off x="3049588" y="539750"/>
            <a:ext cx="6972300" cy="3176588"/>
          </a:xfrm>
          <a:prstGeom prst="rect">
            <a:avLst/>
          </a:prstGeom>
          <a:noFill/>
          <a:ln w="9525">
            <a:noFill/>
            <a:miter lim="800000"/>
            <a:headEnd/>
            <a:tailEnd/>
          </a:ln>
        </p:spPr>
      </p:pic>
      <p:pic>
        <p:nvPicPr>
          <p:cNvPr id="16386" name="Picture 4" descr="All FlerovLab_accelerators"/>
          <p:cNvPicPr>
            <a:picLocks noChangeAspect="1" noChangeArrowheads="1"/>
          </p:cNvPicPr>
          <p:nvPr/>
        </p:nvPicPr>
        <p:blipFill>
          <a:blip r:embed="rId4"/>
          <a:srcRect/>
          <a:stretch>
            <a:fillRect/>
          </a:stretch>
        </p:blipFill>
        <p:spPr bwMode="auto">
          <a:xfrm>
            <a:off x="3071813" y="531814"/>
            <a:ext cx="6972300" cy="3176587"/>
          </a:xfrm>
          <a:prstGeom prst="rect">
            <a:avLst/>
          </a:prstGeom>
          <a:solidFill>
            <a:schemeClr val="tx2"/>
          </a:solidFill>
          <a:ln w="9525">
            <a:noFill/>
            <a:miter lim="800000"/>
            <a:headEnd/>
            <a:tailEnd/>
          </a:ln>
        </p:spPr>
      </p:pic>
      <p:sp>
        <p:nvSpPr>
          <p:cNvPr id="16387" name="Text Box 7"/>
          <p:cNvSpPr txBox="1">
            <a:spLocks noChangeArrowheads="1"/>
          </p:cNvSpPr>
          <p:nvPr/>
        </p:nvSpPr>
        <p:spPr bwMode="auto">
          <a:xfrm>
            <a:off x="5461001" y="1938338"/>
            <a:ext cx="765175" cy="304800"/>
          </a:xfrm>
          <a:prstGeom prst="rect">
            <a:avLst/>
          </a:prstGeom>
          <a:noFill/>
          <a:ln w="9525">
            <a:noFill/>
            <a:miter lim="800000"/>
            <a:headEnd/>
            <a:tailEnd/>
          </a:ln>
        </p:spPr>
        <p:txBody>
          <a:bodyPr>
            <a:spAutoFit/>
          </a:bodyPr>
          <a:lstStyle/>
          <a:p>
            <a:pPr eaLnBrk="0" hangingPunct="0">
              <a:spcBef>
                <a:spcPct val="50000"/>
              </a:spcBef>
            </a:pPr>
            <a:r>
              <a:rPr lang="ru-RU" altLang="ru-RU" sz="1400">
                <a:solidFill>
                  <a:srgbClr val="FFFFFF"/>
                </a:solidFill>
                <a:latin typeface="Times New Roman" pitchFamily="18" charset="0"/>
                <a:cs typeface="Arial" charset="0"/>
              </a:rPr>
              <a:t>DRIBs</a:t>
            </a:r>
          </a:p>
        </p:txBody>
      </p:sp>
      <p:sp>
        <p:nvSpPr>
          <p:cNvPr id="16388" name="Text Box 9"/>
          <p:cNvSpPr txBox="1">
            <a:spLocks noChangeArrowheads="1"/>
          </p:cNvSpPr>
          <p:nvPr/>
        </p:nvSpPr>
        <p:spPr bwMode="auto">
          <a:xfrm>
            <a:off x="7596189" y="708025"/>
            <a:ext cx="765175" cy="336550"/>
          </a:xfrm>
          <a:prstGeom prst="rect">
            <a:avLst/>
          </a:prstGeom>
          <a:noFill/>
          <a:ln w="9525">
            <a:noFill/>
            <a:miter lim="800000"/>
            <a:headEnd/>
            <a:tailEnd/>
          </a:ln>
        </p:spPr>
        <p:txBody>
          <a:bodyPr>
            <a:spAutoFit/>
          </a:bodyPr>
          <a:lstStyle/>
          <a:p>
            <a:pPr eaLnBrk="0" hangingPunct="0">
              <a:spcBef>
                <a:spcPct val="50000"/>
              </a:spcBef>
            </a:pPr>
            <a:r>
              <a:rPr lang="en-US" altLang="ru-RU" sz="1600" b="1">
                <a:solidFill>
                  <a:srgbClr val="FF0000"/>
                </a:solidFill>
                <a:latin typeface="Times New Roman" pitchFamily="18" charset="0"/>
                <a:cs typeface="Arial" charset="0"/>
              </a:rPr>
              <a:t>U</a:t>
            </a:r>
            <a:r>
              <a:rPr lang="ru-RU" altLang="ru-RU" sz="1600" b="1">
                <a:solidFill>
                  <a:srgbClr val="FF0000"/>
                </a:solidFill>
                <a:latin typeface="Times New Roman" pitchFamily="18" charset="0"/>
                <a:cs typeface="Arial" charset="0"/>
              </a:rPr>
              <a:t>200</a:t>
            </a:r>
          </a:p>
        </p:txBody>
      </p:sp>
      <p:sp>
        <p:nvSpPr>
          <p:cNvPr id="16389" name="Text Box 10"/>
          <p:cNvSpPr txBox="1">
            <a:spLocks noChangeArrowheads="1"/>
          </p:cNvSpPr>
          <p:nvPr/>
        </p:nvSpPr>
        <p:spPr bwMode="auto">
          <a:xfrm>
            <a:off x="8310564" y="1258888"/>
            <a:ext cx="765175" cy="336550"/>
          </a:xfrm>
          <a:prstGeom prst="rect">
            <a:avLst/>
          </a:prstGeom>
          <a:noFill/>
          <a:ln w="9525">
            <a:noFill/>
            <a:miter lim="800000"/>
            <a:headEnd/>
            <a:tailEnd/>
          </a:ln>
        </p:spPr>
        <p:txBody>
          <a:bodyPr>
            <a:spAutoFit/>
          </a:bodyPr>
          <a:lstStyle/>
          <a:p>
            <a:pPr eaLnBrk="0" hangingPunct="0">
              <a:spcBef>
                <a:spcPct val="50000"/>
              </a:spcBef>
            </a:pPr>
            <a:r>
              <a:rPr lang="ru-RU" altLang="ru-RU" sz="1600" b="1">
                <a:solidFill>
                  <a:srgbClr val="FF0000"/>
                </a:solidFill>
                <a:latin typeface="Times New Roman" pitchFamily="18" charset="0"/>
                <a:cs typeface="Arial" charset="0"/>
              </a:rPr>
              <a:t>IC100</a:t>
            </a:r>
          </a:p>
        </p:txBody>
      </p:sp>
      <p:sp>
        <p:nvSpPr>
          <p:cNvPr id="16390" name="Text Box 13"/>
          <p:cNvSpPr txBox="1">
            <a:spLocks noChangeArrowheads="1"/>
          </p:cNvSpPr>
          <p:nvPr/>
        </p:nvSpPr>
        <p:spPr bwMode="auto">
          <a:xfrm>
            <a:off x="3648076" y="458788"/>
            <a:ext cx="2303463" cy="457200"/>
          </a:xfrm>
          <a:prstGeom prst="rect">
            <a:avLst/>
          </a:prstGeom>
          <a:noFill/>
          <a:ln w="9525">
            <a:noFill/>
            <a:miter lim="800000"/>
            <a:headEnd/>
            <a:tailEnd/>
          </a:ln>
        </p:spPr>
        <p:txBody>
          <a:bodyPr>
            <a:spAutoFit/>
          </a:bodyPr>
          <a:lstStyle/>
          <a:p>
            <a:pPr algn="ctr" eaLnBrk="0" hangingPunct="0"/>
            <a:r>
              <a:rPr lang="en-US" altLang="ru-RU" sz="1200" b="1" dirty="0">
                <a:solidFill>
                  <a:srgbClr val="0000CC"/>
                </a:solidFill>
                <a:latin typeface="Times New Roman" pitchFamily="18" charset="0"/>
                <a:cs typeface="Arial" charset="0"/>
              </a:rPr>
              <a:t>Study of reactions with stable</a:t>
            </a:r>
          </a:p>
          <a:p>
            <a:pPr algn="ctr" eaLnBrk="0" hangingPunct="0"/>
            <a:r>
              <a:rPr lang="en-US" altLang="ru-RU" sz="1200" b="1" dirty="0">
                <a:solidFill>
                  <a:srgbClr val="0000CC"/>
                </a:solidFill>
                <a:latin typeface="Times New Roman" pitchFamily="18" charset="0"/>
                <a:cs typeface="Arial" charset="0"/>
              </a:rPr>
              <a:t>and radioactive beams</a:t>
            </a:r>
            <a:endParaRPr lang="ru-RU" altLang="ru-RU" sz="1200" b="1" dirty="0">
              <a:solidFill>
                <a:srgbClr val="0000CC"/>
              </a:solidFill>
              <a:latin typeface="Times New Roman" pitchFamily="18" charset="0"/>
              <a:cs typeface="Arial" charset="0"/>
            </a:endParaRPr>
          </a:p>
        </p:txBody>
      </p:sp>
      <p:sp>
        <p:nvSpPr>
          <p:cNvPr id="16391" name="Text Box 20"/>
          <p:cNvSpPr txBox="1">
            <a:spLocks noChangeArrowheads="1"/>
          </p:cNvSpPr>
          <p:nvPr/>
        </p:nvSpPr>
        <p:spPr bwMode="auto">
          <a:xfrm>
            <a:off x="7608889" y="3051176"/>
            <a:ext cx="1152525" cy="549275"/>
          </a:xfrm>
          <a:prstGeom prst="rect">
            <a:avLst/>
          </a:prstGeom>
          <a:noFill/>
          <a:ln w="9525">
            <a:noFill/>
            <a:miter lim="800000"/>
            <a:headEnd/>
            <a:tailEnd/>
          </a:ln>
        </p:spPr>
        <p:txBody>
          <a:bodyPr>
            <a:spAutoFit/>
          </a:bodyPr>
          <a:lstStyle/>
          <a:p>
            <a:pPr eaLnBrk="0" hangingPunct="0">
              <a:spcBef>
                <a:spcPct val="50000"/>
              </a:spcBef>
            </a:pPr>
            <a:r>
              <a:rPr lang="en-US" altLang="ru-RU" sz="1600" b="1">
                <a:solidFill>
                  <a:srgbClr val="FF0000"/>
                </a:solidFill>
                <a:latin typeface="Times New Roman" pitchFamily="18" charset="0"/>
                <a:cs typeface="Arial" charset="0"/>
              </a:rPr>
              <a:t>U</a:t>
            </a:r>
            <a:r>
              <a:rPr lang="ru-RU" altLang="ru-RU" sz="1600" b="1">
                <a:solidFill>
                  <a:srgbClr val="FF0000"/>
                </a:solidFill>
                <a:latin typeface="Times New Roman" pitchFamily="18" charset="0"/>
                <a:cs typeface="Arial" charset="0"/>
              </a:rPr>
              <a:t>400M </a:t>
            </a:r>
          </a:p>
          <a:p>
            <a:pPr eaLnBrk="0" hangingPunct="0"/>
            <a:r>
              <a:rPr lang="ru-RU" altLang="ru-RU" sz="1400" b="1">
                <a:solidFill>
                  <a:srgbClr val="FF0000"/>
                </a:solidFill>
                <a:latin typeface="Times New Roman" pitchFamily="18" charset="0"/>
                <a:cs typeface="Arial" charset="0"/>
              </a:rPr>
              <a:t>&amp;SC ECR</a:t>
            </a:r>
          </a:p>
        </p:txBody>
      </p:sp>
      <p:pic>
        <p:nvPicPr>
          <p:cNvPr id="16392" name="Picture 22" descr="All FlerovLab_NanoLab"/>
          <p:cNvPicPr>
            <a:picLocks noChangeAspect="1" noChangeArrowheads="1"/>
          </p:cNvPicPr>
          <p:nvPr/>
        </p:nvPicPr>
        <p:blipFill>
          <a:blip r:embed="rId5"/>
          <a:srcRect/>
          <a:stretch>
            <a:fillRect/>
          </a:stretch>
        </p:blipFill>
        <p:spPr bwMode="auto">
          <a:xfrm>
            <a:off x="8832850" y="1765301"/>
            <a:ext cx="1835150" cy="949325"/>
          </a:xfrm>
          <a:prstGeom prst="rect">
            <a:avLst/>
          </a:prstGeom>
          <a:noFill/>
          <a:ln w="9525">
            <a:noFill/>
            <a:miter lim="800000"/>
            <a:headEnd/>
            <a:tailEnd/>
          </a:ln>
        </p:spPr>
      </p:pic>
      <p:sp>
        <p:nvSpPr>
          <p:cNvPr id="16393" name="Text Box 24"/>
          <p:cNvSpPr txBox="1">
            <a:spLocks noChangeArrowheads="1"/>
          </p:cNvSpPr>
          <p:nvPr/>
        </p:nvSpPr>
        <p:spPr bwMode="auto">
          <a:xfrm>
            <a:off x="9244014" y="1766889"/>
            <a:ext cx="1412875" cy="276225"/>
          </a:xfrm>
          <a:prstGeom prst="rect">
            <a:avLst/>
          </a:prstGeom>
          <a:noFill/>
          <a:ln w="9525">
            <a:noFill/>
            <a:miter lim="800000"/>
            <a:headEnd/>
            <a:tailEnd/>
          </a:ln>
        </p:spPr>
        <p:txBody>
          <a:bodyPr>
            <a:spAutoFit/>
          </a:bodyPr>
          <a:lstStyle/>
          <a:p>
            <a:pPr algn="ctr" eaLnBrk="0" hangingPunct="0">
              <a:spcBef>
                <a:spcPct val="50000"/>
              </a:spcBef>
            </a:pPr>
            <a:r>
              <a:rPr lang="en-US" altLang="ru-RU" sz="1200" b="1" dirty="0">
                <a:solidFill>
                  <a:srgbClr val="0000CC"/>
                </a:solidFill>
                <a:latin typeface="Times New Roman" pitchFamily="18" charset="0"/>
                <a:cs typeface="Arial" charset="0"/>
              </a:rPr>
              <a:t>Nano-laboratory</a:t>
            </a:r>
            <a:endParaRPr lang="ru-RU" altLang="ru-RU" sz="1200" b="1" dirty="0">
              <a:solidFill>
                <a:srgbClr val="0000CC"/>
              </a:solidFill>
              <a:latin typeface="Times New Roman" pitchFamily="18" charset="0"/>
              <a:cs typeface="Arial" charset="0"/>
            </a:endParaRPr>
          </a:p>
        </p:txBody>
      </p:sp>
      <p:sp>
        <p:nvSpPr>
          <p:cNvPr id="16394" name="Text Box 25"/>
          <p:cNvSpPr txBox="1">
            <a:spLocks noChangeArrowheads="1"/>
          </p:cNvSpPr>
          <p:nvPr/>
        </p:nvSpPr>
        <p:spPr bwMode="auto">
          <a:xfrm>
            <a:off x="9324976" y="2124075"/>
            <a:ext cx="1260475" cy="451406"/>
          </a:xfrm>
          <a:prstGeom prst="rect">
            <a:avLst/>
          </a:prstGeom>
          <a:noFill/>
          <a:ln w="9525">
            <a:noFill/>
            <a:miter lim="800000"/>
            <a:headEnd/>
            <a:tailEnd/>
          </a:ln>
        </p:spPr>
        <p:txBody>
          <a:bodyPr>
            <a:spAutoFit/>
          </a:bodyPr>
          <a:lstStyle/>
          <a:p>
            <a:pPr algn="ctr" eaLnBrk="0" hangingPunct="0">
              <a:spcBef>
                <a:spcPct val="50000"/>
              </a:spcBef>
            </a:pPr>
            <a:endParaRPr lang="ru-RU" altLang="ru-RU" sz="1400" b="1" baseline="30000" dirty="0">
              <a:solidFill>
                <a:srgbClr val="0000CC"/>
              </a:solidFill>
              <a:latin typeface="Times New Roman" pitchFamily="18" charset="0"/>
              <a:cs typeface="Arial" charset="0"/>
            </a:endParaRPr>
          </a:p>
          <a:p>
            <a:pPr algn="ctr" eaLnBrk="0" hangingPunct="0">
              <a:spcBef>
                <a:spcPct val="50000"/>
              </a:spcBef>
            </a:pPr>
            <a:r>
              <a:rPr lang="ru-RU" altLang="ru-RU" sz="1400" b="1" baseline="30000" dirty="0">
                <a:solidFill>
                  <a:srgbClr val="0000CC"/>
                </a:solidFill>
                <a:latin typeface="Times New Roman" pitchFamily="18" charset="0"/>
                <a:cs typeface="Arial" charset="0"/>
              </a:rPr>
              <a:t>1500</a:t>
            </a:r>
            <a:r>
              <a:rPr lang="en-US" altLang="ru-RU" sz="1400" b="1" baseline="30000" dirty="0">
                <a:solidFill>
                  <a:srgbClr val="0000CC"/>
                </a:solidFill>
                <a:latin typeface="Times New Roman" pitchFamily="18" charset="0"/>
                <a:cs typeface="Arial" charset="0"/>
              </a:rPr>
              <a:t>m</a:t>
            </a:r>
            <a:r>
              <a:rPr lang="ru-RU" altLang="ru-RU" sz="1400" b="1" baseline="30000" dirty="0">
                <a:solidFill>
                  <a:srgbClr val="0000CC"/>
                </a:solidFill>
                <a:latin typeface="Times New Roman" pitchFamily="18" charset="0"/>
                <a:cs typeface="Arial" charset="0"/>
              </a:rPr>
              <a:t>2</a:t>
            </a:r>
          </a:p>
        </p:txBody>
      </p:sp>
      <p:grpSp>
        <p:nvGrpSpPr>
          <p:cNvPr id="16395" name="Группа 39"/>
          <p:cNvGrpSpPr>
            <a:grpSpLocks/>
          </p:cNvGrpSpPr>
          <p:nvPr/>
        </p:nvGrpSpPr>
        <p:grpSpPr bwMode="auto">
          <a:xfrm>
            <a:off x="1774825" y="458789"/>
            <a:ext cx="3862388" cy="2903537"/>
            <a:chOff x="251192" y="1268087"/>
            <a:chExt cx="3862022" cy="2903303"/>
          </a:xfrm>
        </p:grpSpPr>
        <p:grpSp>
          <p:nvGrpSpPr>
            <p:cNvPr id="16404" name="Group 15"/>
            <p:cNvGrpSpPr>
              <a:grpSpLocks/>
            </p:cNvGrpSpPr>
            <p:nvPr/>
          </p:nvGrpSpPr>
          <p:grpSpPr bwMode="auto">
            <a:xfrm>
              <a:off x="2295526" y="1895475"/>
              <a:ext cx="1817688" cy="2035176"/>
              <a:chOff x="1446" y="1194"/>
              <a:chExt cx="1145" cy="1282"/>
            </a:xfrm>
          </p:grpSpPr>
          <p:pic>
            <p:nvPicPr>
              <p:cNvPr id="16410" name="Picture 17" descr="All FlerovLab_131 Build_last_2"/>
              <p:cNvPicPr>
                <a:picLocks noChangeAspect="1" noChangeArrowheads="1"/>
              </p:cNvPicPr>
              <p:nvPr/>
            </p:nvPicPr>
            <p:blipFill>
              <a:blip r:embed="rId6"/>
              <a:srcRect/>
              <a:stretch>
                <a:fillRect/>
              </a:stretch>
            </p:blipFill>
            <p:spPr bwMode="auto">
              <a:xfrm>
                <a:off x="1446" y="1194"/>
                <a:ext cx="1145" cy="1282"/>
              </a:xfrm>
              <a:prstGeom prst="rect">
                <a:avLst/>
              </a:prstGeom>
              <a:noFill/>
              <a:ln w="9525">
                <a:noFill/>
                <a:miter lim="800000"/>
                <a:headEnd/>
                <a:tailEnd/>
              </a:ln>
            </p:spPr>
          </p:pic>
          <p:sp>
            <p:nvSpPr>
              <p:cNvPr id="16411" name="Text Box 19"/>
              <p:cNvSpPr txBox="1">
                <a:spLocks noChangeArrowheads="1"/>
              </p:cNvSpPr>
              <p:nvPr/>
            </p:nvSpPr>
            <p:spPr bwMode="auto">
              <a:xfrm>
                <a:off x="1620" y="1426"/>
                <a:ext cx="776" cy="149"/>
              </a:xfrm>
              <a:prstGeom prst="rect">
                <a:avLst/>
              </a:prstGeom>
              <a:noFill/>
              <a:ln w="9525">
                <a:noFill/>
                <a:miter lim="800000"/>
                <a:headEnd/>
                <a:tailEnd/>
              </a:ln>
            </p:spPr>
            <p:txBody>
              <a:bodyPr>
                <a:spAutoFit/>
              </a:bodyPr>
              <a:lstStyle/>
              <a:p>
                <a:pPr algn="ctr" eaLnBrk="0" hangingPunct="0"/>
                <a:r>
                  <a:rPr lang="ru-RU" altLang="ru-RU" sz="1400" b="1" baseline="30000">
                    <a:solidFill>
                      <a:srgbClr val="FFFFFF"/>
                    </a:solidFill>
                    <a:latin typeface="Times New Roman" pitchFamily="18" charset="0"/>
                    <a:cs typeface="Arial" charset="0"/>
                  </a:rPr>
                  <a:t>1500м2</a:t>
                </a:r>
              </a:p>
            </p:txBody>
          </p:sp>
        </p:grpSp>
        <p:pic>
          <p:nvPicPr>
            <p:cNvPr id="16405" name="Picture 28" descr="All FlerovLab_DC280_new_with_build_gif"/>
            <p:cNvPicPr>
              <a:picLocks noChangeAspect="1" noChangeArrowheads="1"/>
            </p:cNvPicPr>
            <p:nvPr/>
          </p:nvPicPr>
          <p:blipFill>
            <a:blip r:embed="rId7"/>
            <a:srcRect/>
            <a:stretch>
              <a:fillRect/>
            </a:stretch>
          </p:blipFill>
          <p:spPr bwMode="auto">
            <a:xfrm>
              <a:off x="400050" y="1507566"/>
              <a:ext cx="2184400" cy="2663824"/>
            </a:xfrm>
            <a:prstGeom prst="rect">
              <a:avLst/>
            </a:prstGeom>
            <a:noFill/>
            <a:ln w="9525">
              <a:noFill/>
              <a:miter lim="800000"/>
              <a:headEnd/>
              <a:tailEnd/>
            </a:ln>
          </p:spPr>
        </p:pic>
        <p:sp>
          <p:nvSpPr>
            <p:cNvPr id="16406" name="Text Box 29"/>
            <p:cNvSpPr txBox="1">
              <a:spLocks noChangeArrowheads="1"/>
            </p:cNvSpPr>
            <p:nvPr/>
          </p:nvSpPr>
          <p:spPr bwMode="auto">
            <a:xfrm>
              <a:off x="971849" y="2277655"/>
              <a:ext cx="1231783" cy="235943"/>
            </a:xfrm>
            <a:prstGeom prst="rect">
              <a:avLst/>
            </a:prstGeom>
            <a:noFill/>
            <a:ln w="9525">
              <a:noFill/>
              <a:miter lim="800000"/>
              <a:headEnd/>
              <a:tailEnd/>
            </a:ln>
          </p:spPr>
          <p:txBody>
            <a:bodyPr>
              <a:spAutoFit/>
            </a:bodyPr>
            <a:lstStyle/>
            <a:p>
              <a:pPr algn="ctr" eaLnBrk="0" hangingPunct="0"/>
              <a:r>
                <a:rPr lang="ru-RU" altLang="ru-RU" sz="1400" b="1" baseline="30000">
                  <a:solidFill>
                    <a:srgbClr val="FFFFFF"/>
                  </a:solidFill>
                  <a:latin typeface="Times New Roman" pitchFamily="18" charset="0"/>
                  <a:cs typeface="Arial" charset="0"/>
                </a:rPr>
                <a:t>1000м2</a:t>
              </a:r>
            </a:p>
          </p:txBody>
        </p:sp>
        <p:pic>
          <p:nvPicPr>
            <p:cNvPr id="16407" name="Picture 30" descr="All FlerovLab_DC280_new_with_accel_gif_2"/>
            <p:cNvPicPr>
              <a:picLocks noChangeAspect="1" noChangeArrowheads="1"/>
            </p:cNvPicPr>
            <p:nvPr/>
          </p:nvPicPr>
          <p:blipFill>
            <a:blip r:embed="rId8"/>
            <a:srcRect/>
            <a:stretch>
              <a:fillRect/>
            </a:stretch>
          </p:blipFill>
          <p:spPr bwMode="auto">
            <a:xfrm>
              <a:off x="630238" y="2606675"/>
              <a:ext cx="1104900" cy="877888"/>
            </a:xfrm>
            <a:prstGeom prst="rect">
              <a:avLst/>
            </a:prstGeom>
            <a:noFill/>
            <a:ln w="9525">
              <a:noFill/>
              <a:miter lim="800000"/>
              <a:headEnd/>
              <a:tailEnd/>
            </a:ln>
          </p:spPr>
        </p:pic>
        <p:sp>
          <p:nvSpPr>
            <p:cNvPr id="16408" name="Text Box 6"/>
            <p:cNvSpPr txBox="1">
              <a:spLocks noChangeArrowheads="1"/>
            </p:cNvSpPr>
            <p:nvPr/>
          </p:nvSpPr>
          <p:spPr bwMode="auto">
            <a:xfrm>
              <a:off x="755969" y="3428500"/>
              <a:ext cx="1357184" cy="457163"/>
            </a:xfrm>
            <a:prstGeom prst="rect">
              <a:avLst/>
            </a:prstGeom>
            <a:noFill/>
            <a:ln w="9525">
              <a:noFill/>
              <a:miter lim="800000"/>
              <a:headEnd/>
              <a:tailEnd/>
            </a:ln>
          </p:spPr>
          <p:txBody>
            <a:bodyPr>
              <a:spAutoFit/>
            </a:bodyPr>
            <a:lstStyle/>
            <a:p>
              <a:pPr algn="ctr" eaLnBrk="0" hangingPunct="0">
                <a:spcBef>
                  <a:spcPct val="50000"/>
                </a:spcBef>
              </a:pPr>
              <a:r>
                <a:rPr lang="en-US" altLang="ru-RU" sz="1200" b="1">
                  <a:solidFill>
                    <a:srgbClr val="FF0000"/>
                  </a:solidFill>
                  <a:latin typeface="Times New Roman" pitchFamily="18" charset="0"/>
                  <a:cs typeface="Arial" charset="0"/>
                </a:rPr>
                <a:t>New accelerator</a:t>
              </a:r>
              <a:r>
                <a:rPr lang="ru-RU" altLang="ru-RU" sz="1200" b="1">
                  <a:solidFill>
                    <a:srgbClr val="FF0000"/>
                  </a:solidFill>
                  <a:latin typeface="Times New Roman" pitchFamily="18" charset="0"/>
                  <a:cs typeface="Arial" charset="0"/>
                </a:rPr>
                <a:t> </a:t>
              </a:r>
              <a:r>
                <a:rPr lang="en-US" altLang="ru-RU" sz="1200" b="1">
                  <a:solidFill>
                    <a:srgbClr val="FF0000"/>
                  </a:solidFill>
                  <a:latin typeface="Times New Roman" pitchFamily="18" charset="0"/>
                  <a:cs typeface="Arial" charset="0"/>
                </a:rPr>
                <a:t>DC</a:t>
              </a:r>
              <a:r>
                <a:rPr lang="ru-RU" altLang="ru-RU" sz="1200" b="1">
                  <a:solidFill>
                    <a:srgbClr val="FF0000"/>
                  </a:solidFill>
                  <a:latin typeface="Times New Roman" pitchFamily="18" charset="0"/>
                  <a:cs typeface="Arial" charset="0"/>
                </a:rPr>
                <a:t>-280</a:t>
              </a:r>
            </a:p>
          </p:txBody>
        </p:sp>
        <p:sp>
          <p:nvSpPr>
            <p:cNvPr id="2" name="Text Box 14"/>
            <p:cNvSpPr txBox="1">
              <a:spLocks noChangeArrowheads="1"/>
            </p:cNvSpPr>
            <p:nvPr/>
          </p:nvSpPr>
          <p:spPr bwMode="auto">
            <a:xfrm>
              <a:off x="251192" y="1268087"/>
              <a:ext cx="1500046" cy="366682"/>
            </a:xfrm>
            <a:prstGeom prst="rect">
              <a:avLst/>
            </a:prstGeom>
            <a:noFill/>
            <a:ln w="9525">
              <a:noFill/>
              <a:miter lim="800000"/>
              <a:headEnd/>
              <a:tailEnd/>
            </a:ln>
          </p:spPr>
          <p:txBody>
            <a:bodyPr>
              <a:spAutoFit/>
            </a:bodyPr>
            <a:lstStyle/>
            <a:p>
              <a:pPr eaLnBrk="0" hangingPunct="0">
                <a:defRPr/>
              </a:pPr>
              <a:r>
                <a:rPr lang="en-US" b="1" dirty="0">
                  <a:solidFill>
                    <a:srgbClr val="FF0000"/>
                  </a:solidFill>
                  <a:effectLst>
                    <a:outerShdw blurRad="38100" dist="38100" dir="2700000" algn="tl">
                      <a:srgbClr val="C0C0C0"/>
                    </a:outerShdw>
                  </a:effectLst>
                  <a:latin typeface="Times New Roman" pitchFamily="18" charset="0"/>
                  <a:cs typeface="Arial" charset="0"/>
                </a:rPr>
                <a:t>SHE factory</a:t>
              </a:r>
              <a:endParaRPr lang="ru-RU" b="1" dirty="0">
                <a:solidFill>
                  <a:srgbClr val="FF0000"/>
                </a:solidFill>
                <a:effectLst>
                  <a:outerShdw blurRad="38100" dist="38100" dir="2700000" algn="tl">
                    <a:srgbClr val="C0C0C0"/>
                  </a:outerShdw>
                </a:effectLst>
                <a:latin typeface="Times New Roman" pitchFamily="18" charset="0"/>
                <a:cs typeface="Arial" charset="0"/>
              </a:endParaRPr>
            </a:p>
          </p:txBody>
        </p:sp>
      </p:grpSp>
      <p:sp>
        <p:nvSpPr>
          <p:cNvPr id="16396" name="TextBox 37"/>
          <p:cNvSpPr txBox="1">
            <a:spLocks noChangeArrowheads="1"/>
          </p:cNvSpPr>
          <p:nvPr/>
        </p:nvSpPr>
        <p:spPr bwMode="auto">
          <a:xfrm>
            <a:off x="8616951" y="3051176"/>
            <a:ext cx="1622425" cy="646331"/>
          </a:xfrm>
          <a:prstGeom prst="rect">
            <a:avLst/>
          </a:prstGeom>
          <a:noFill/>
          <a:ln w="9525">
            <a:noFill/>
            <a:miter lim="800000"/>
            <a:headEnd/>
            <a:tailEnd/>
          </a:ln>
        </p:spPr>
        <p:txBody>
          <a:bodyPr>
            <a:spAutoFit/>
          </a:bodyPr>
          <a:lstStyle/>
          <a:p>
            <a:pPr eaLnBrk="0" hangingPunct="0"/>
            <a:r>
              <a:rPr lang="en-US" altLang="ru-RU" sz="1200" b="1">
                <a:latin typeface="Times New Roman" pitchFamily="18" charset="0"/>
                <a:cs typeface="Arial" charset="0"/>
              </a:rPr>
              <a:t>Synthesis of exotic nuclei an</a:t>
            </a:r>
            <a:r>
              <a:rPr lang="ru-RU" altLang="ru-RU" sz="1200" b="1">
                <a:latin typeface="Times New Roman" pitchFamily="18" charset="0"/>
                <a:cs typeface="Arial" charset="0"/>
              </a:rPr>
              <a:t>d</a:t>
            </a:r>
            <a:r>
              <a:rPr lang="en-US" altLang="ru-RU" sz="1200" b="1">
                <a:latin typeface="Times New Roman" pitchFamily="18" charset="0"/>
                <a:cs typeface="Arial" charset="0"/>
              </a:rPr>
              <a:t> study of their properties</a:t>
            </a:r>
            <a:endParaRPr lang="ru-RU" altLang="ru-RU" sz="900" b="1">
              <a:solidFill>
                <a:srgbClr val="FFFFFF"/>
              </a:solidFill>
              <a:latin typeface="Times New Roman" pitchFamily="18" charset="0"/>
              <a:cs typeface="Arial" charset="0"/>
            </a:endParaRPr>
          </a:p>
        </p:txBody>
      </p:sp>
      <p:sp>
        <p:nvSpPr>
          <p:cNvPr id="16397" name="TextBox 38"/>
          <p:cNvSpPr txBox="1">
            <a:spLocks noChangeArrowheads="1"/>
          </p:cNvSpPr>
          <p:nvPr/>
        </p:nvSpPr>
        <p:spPr bwMode="auto">
          <a:xfrm rot="2560300">
            <a:off x="7967663" y="747714"/>
            <a:ext cx="1460500" cy="274637"/>
          </a:xfrm>
          <a:prstGeom prst="rect">
            <a:avLst/>
          </a:prstGeom>
          <a:noFill/>
          <a:ln w="9525">
            <a:noFill/>
            <a:miter lim="800000"/>
            <a:headEnd/>
            <a:tailEnd/>
          </a:ln>
        </p:spPr>
        <p:txBody>
          <a:bodyPr>
            <a:spAutoFit/>
          </a:bodyPr>
          <a:lstStyle/>
          <a:p>
            <a:pPr eaLnBrk="0" hangingPunct="0"/>
            <a:r>
              <a:rPr lang="en-US" altLang="ru-RU" sz="1200" b="1" dirty="0">
                <a:solidFill>
                  <a:srgbClr val="0000CC"/>
                </a:solidFill>
                <a:latin typeface="Times New Roman" pitchFamily="18" charset="0"/>
                <a:cs typeface="Arial" charset="0"/>
              </a:rPr>
              <a:t>Applied re</a:t>
            </a:r>
            <a:r>
              <a:rPr lang="ru-RU" altLang="ru-RU" sz="1200" b="1" dirty="0">
                <a:solidFill>
                  <a:srgbClr val="0000CC"/>
                </a:solidFill>
                <a:latin typeface="Times New Roman" pitchFamily="18" charset="0"/>
                <a:cs typeface="Arial" charset="0"/>
              </a:rPr>
              <a:t>s</a:t>
            </a:r>
            <a:r>
              <a:rPr lang="en-US" altLang="ru-RU" sz="1200" b="1" dirty="0" err="1">
                <a:solidFill>
                  <a:srgbClr val="0000CC"/>
                </a:solidFill>
                <a:latin typeface="Times New Roman" pitchFamily="18" charset="0"/>
                <a:cs typeface="Arial" charset="0"/>
              </a:rPr>
              <a:t>earches</a:t>
            </a:r>
            <a:endParaRPr lang="ru-RU" altLang="ru-RU" sz="1200" b="1" dirty="0">
              <a:solidFill>
                <a:srgbClr val="0000CC"/>
              </a:solidFill>
              <a:latin typeface="Times New Roman" pitchFamily="18" charset="0"/>
              <a:cs typeface="Arial" charset="0"/>
            </a:endParaRPr>
          </a:p>
        </p:txBody>
      </p:sp>
      <p:sp>
        <p:nvSpPr>
          <p:cNvPr id="16398" name="Text Box 6"/>
          <p:cNvSpPr txBox="1">
            <a:spLocks noChangeArrowheads="1"/>
          </p:cNvSpPr>
          <p:nvPr/>
        </p:nvSpPr>
        <p:spPr bwMode="auto">
          <a:xfrm>
            <a:off x="3816351" y="2786064"/>
            <a:ext cx="1871663" cy="492443"/>
          </a:xfrm>
          <a:prstGeom prst="rect">
            <a:avLst/>
          </a:prstGeom>
          <a:noFill/>
          <a:ln w="9525">
            <a:noFill/>
            <a:miter lim="800000"/>
            <a:headEnd/>
            <a:tailEnd/>
          </a:ln>
        </p:spPr>
        <p:txBody>
          <a:bodyPr>
            <a:spAutoFit/>
          </a:bodyPr>
          <a:lstStyle/>
          <a:p>
            <a:pPr algn="ctr" eaLnBrk="0" hangingPunct="0"/>
            <a:endParaRPr lang="ru-RU" altLang="ru-RU" sz="1400" b="1">
              <a:solidFill>
                <a:srgbClr val="FF0000"/>
              </a:solidFill>
              <a:latin typeface="Times New Roman" pitchFamily="18" charset="0"/>
              <a:cs typeface="Arial" charset="0"/>
            </a:endParaRPr>
          </a:p>
          <a:p>
            <a:pPr algn="ctr" eaLnBrk="0" hangingPunct="0"/>
            <a:r>
              <a:rPr lang="en-US" altLang="ru-RU" sz="1200" b="1">
                <a:solidFill>
                  <a:srgbClr val="C00000"/>
                </a:solidFill>
                <a:latin typeface="Times New Roman" pitchFamily="18" charset="0"/>
                <a:cs typeface="Arial" charset="0"/>
              </a:rPr>
              <a:t>Upgraded </a:t>
            </a:r>
            <a:r>
              <a:rPr lang="en-US" altLang="ru-RU" sz="1200" b="1">
                <a:solidFill>
                  <a:srgbClr val="FF0000"/>
                </a:solidFill>
                <a:latin typeface="Times New Roman" pitchFamily="18" charset="0"/>
                <a:cs typeface="Arial" charset="0"/>
              </a:rPr>
              <a:t>U</a:t>
            </a:r>
            <a:r>
              <a:rPr lang="ru-RU" altLang="ru-RU" sz="1200" b="1">
                <a:solidFill>
                  <a:srgbClr val="FF0000"/>
                </a:solidFill>
                <a:latin typeface="Times New Roman" pitchFamily="18" charset="0"/>
                <a:cs typeface="Arial" charset="0"/>
              </a:rPr>
              <a:t>400</a:t>
            </a:r>
            <a:r>
              <a:rPr lang="en-US" altLang="ru-RU" sz="1200" b="1">
                <a:solidFill>
                  <a:srgbClr val="FF0000"/>
                </a:solidFill>
                <a:latin typeface="Times New Roman" pitchFamily="18" charset="0"/>
                <a:cs typeface="Arial" charset="0"/>
              </a:rPr>
              <a:t>R</a:t>
            </a:r>
            <a:endParaRPr lang="ru-RU" altLang="ru-RU" sz="1200" b="1">
              <a:solidFill>
                <a:srgbClr val="FF0000"/>
              </a:solidFill>
              <a:latin typeface="Times New Roman" pitchFamily="18" charset="0"/>
              <a:cs typeface="Arial" charset="0"/>
            </a:endParaRPr>
          </a:p>
        </p:txBody>
      </p:sp>
      <p:pic>
        <p:nvPicPr>
          <p:cNvPr id="16399" name="Picture 2" descr="http://flerovlab.jinr.ru/eng/FLNR_new_logotype_2012_07_04.jpg"/>
          <p:cNvPicPr>
            <a:picLocks noChangeAspect="1" noChangeArrowheads="1"/>
          </p:cNvPicPr>
          <p:nvPr/>
        </p:nvPicPr>
        <p:blipFill>
          <a:blip r:embed="rId9"/>
          <a:srcRect/>
          <a:stretch>
            <a:fillRect/>
          </a:stretch>
        </p:blipFill>
        <p:spPr bwMode="auto">
          <a:xfrm>
            <a:off x="9336088" y="115889"/>
            <a:ext cx="1223962" cy="998537"/>
          </a:xfrm>
          <a:prstGeom prst="rect">
            <a:avLst/>
          </a:prstGeom>
          <a:noFill/>
          <a:ln w="9525">
            <a:noFill/>
            <a:miter lim="800000"/>
            <a:headEnd/>
            <a:tailEnd/>
          </a:ln>
        </p:spPr>
      </p:pic>
      <p:sp>
        <p:nvSpPr>
          <p:cNvPr id="16400" name="Text Box 3"/>
          <p:cNvSpPr txBox="1">
            <a:spLocks noChangeArrowheads="1"/>
          </p:cNvSpPr>
          <p:nvPr/>
        </p:nvSpPr>
        <p:spPr bwMode="auto">
          <a:xfrm>
            <a:off x="1774826" y="4468814"/>
            <a:ext cx="3529013" cy="2047875"/>
          </a:xfrm>
          <a:prstGeom prst="rect">
            <a:avLst/>
          </a:prstGeom>
          <a:noFill/>
          <a:ln w="9525">
            <a:noFill/>
            <a:miter lim="800000"/>
            <a:headEnd/>
            <a:tailEnd/>
          </a:ln>
        </p:spPr>
        <p:txBody>
          <a:bodyPr>
            <a:spAutoFit/>
          </a:bodyPr>
          <a:lstStyle/>
          <a:p>
            <a:pPr marL="342900" indent="-342900">
              <a:buClr>
                <a:srgbClr val="FF3300"/>
              </a:buClr>
            </a:pPr>
            <a:r>
              <a:rPr lang="en-US" sz="1600" b="1">
                <a:solidFill>
                  <a:srgbClr val="000066"/>
                </a:solidFill>
                <a:latin typeface="Times New Roman" pitchFamily="18" charset="0"/>
              </a:rPr>
              <a:t>1. Heavy and superheavy nuclei:</a:t>
            </a:r>
          </a:p>
          <a:p>
            <a:pPr marL="342900" indent="-342900">
              <a:buClr>
                <a:srgbClr val="FF3300"/>
              </a:buClr>
              <a:buFontTx/>
              <a:buChar char="•"/>
            </a:pPr>
            <a:r>
              <a:rPr lang="en-US" sz="1600" b="1">
                <a:solidFill>
                  <a:srgbClr val="0033CC"/>
                </a:solidFill>
                <a:latin typeface="Times New Roman" pitchFamily="18" charset="0"/>
              </a:rPr>
              <a:t>synthesis and study of properties of superheavy elements;</a:t>
            </a:r>
          </a:p>
          <a:p>
            <a:pPr marL="342900" indent="-342900">
              <a:buClr>
                <a:srgbClr val="FF3300"/>
              </a:buClr>
              <a:buFontTx/>
              <a:buChar char="•"/>
            </a:pPr>
            <a:r>
              <a:rPr lang="en-US" sz="1600" b="1">
                <a:solidFill>
                  <a:srgbClr val="0033CC"/>
                </a:solidFill>
                <a:latin typeface="Times New Roman" pitchFamily="18" charset="0"/>
              </a:rPr>
              <a:t>chemistry of new elements;</a:t>
            </a:r>
          </a:p>
          <a:p>
            <a:pPr marL="342900" indent="-342900">
              <a:buClr>
                <a:srgbClr val="FF3300"/>
              </a:buClr>
              <a:buFontTx/>
              <a:buChar char="•"/>
            </a:pPr>
            <a:r>
              <a:rPr lang="en-US" sz="1600" b="1">
                <a:solidFill>
                  <a:srgbClr val="0033CC"/>
                </a:solidFill>
                <a:latin typeface="Times New Roman" pitchFamily="18" charset="0"/>
              </a:rPr>
              <a:t>fusion-fission and multi-nucleon transfer reactions;</a:t>
            </a:r>
          </a:p>
          <a:p>
            <a:pPr marL="342900" indent="-342900">
              <a:buClr>
                <a:srgbClr val="FF3300"/>
              </a:buClr>
              <a:buFontTx/>
              <a:buChar char="•"/>
            </a:pPr>
            <a:r>
              <a:rPr lang="en-US" sz="1600" b="1">
                <a:solidFill>
                  <a:srgbClr val="0033CC"/>
                </a:solidFill>
                <a:latin typeface="Times New Roman" pitchFamily="18" charset="0"/>
              </a:rPr>
              <a:t>nuclear- , mass-, &amp; laser-spectrometry of SH nuclei.</a:t>
            </a:r>
            <a:endParaRPr lang="ru-RU" sz="1600" b="1">
              <a:solidFill>
                <a:srgbClr val="0033CC"/>
              </a:solidFill>
              <a:latin typeface="Times New Roman" pitchFamily="18" charset="0"/>
            </a:endParaRPr>
          </a:p>
        </p:txBody>
      </p:sp>
      <p:sp>
        <p:nvSpPr>
          <p:cNvPr id="16401" name="Text Box 4"/>
          <p:cNvSpPr txBox="1">
            <a:spLocks noChangeArrowheads="1"/>
          </p:cNvSpPr>
          <p:nvPr/>
        </p:nvSpPr>
        <p:spPr bwMode="auto">
          <a:xfrm>
            <a:off x="5448301" y="4468813"/>
            <a:ext cx="4608513" cy="825500"/>
          </a:xfrm>
          <a:prstGeom prst="rect">
            <a:avLst/>
          </a:prstGeom>
          <a:noFill/>
          <a:ln w="9525">
            <a:noFill/>
            <a:miter lim="800000"/>
            <a:headEnd/>
            <a:tailEnd/>
          </a:ln>
        </p:spPr>
        <p:txBody>
          <a:bodyPr>
            <a:spAutoFit/>
          </a:bodyPr>
          <a:lstStyle/>
          <a:p>
            <a:pPr marL="342900" indent="-342900">
              <a:buClr>
                <a:srgbClr val="FF3300"/>
              </a:buClr>
            </a:pPr>
            <a:r>
              <a:rPr lang="en-US" sz="1600" b="1">
                <a:solidFill>
                  <a:srgbClr val="000066"/>
                </a:solidFill>
                <a:latin typeface="Times New Roman" pitchFamily="18" charset="0"/>
              </a:rPr>
              <a:t>2. Light exotic nuclei:</a:t>
            </a:r>
            <a:endParaRPr lang="en-US" sz="1600">
              <a:solidFill>
                <a:srgbClr val="465174"/>
              </a:solidFill>
              <a:latin typeface="Times New Roman" pitchFamily="18" charset="0"/>
            </a:endParaRPr>
          </a:p>
          <a:p>
            <a:pPr marL="342900" indent="-342900">
              <a:buClr>
                <a:srgbClr val="FF3300"/>
              </a:buClr>
              <a:buFontTx/>
              <a:buChar char="•"/>
            </a:pPr>
            <a:r>
              <a:rPr lang="en-US" sz="1600" b="1">
                <a:solidFill>
                  <a:srgbClr val="0033CC"/>
                </a:solidFill>
                <a:latin typeface="Times New Roman" pitchFamily="18" charset="0"/>
              </a:rPr>
              <a:t>properties and structure of light exotic nuclei;</a:t>
            </a:r>
          </a:p>
          <a:p>
            <a:pPr marL="342900" indent="-342900">
              <a:buClr>
                <a:srgbClr val="FF3300"/>
              </a:buClr>
              <a:buFontTx/>
              <a:buChar char="•"/>
            </a:pPr>
            <a:r>
              <a:rPr lang="en-US" sz="1600" b="1">
                <a:solidFill>
                  <a:srgbClr val="0033CC"/>
                </a:solidFill>
                <a:latin typeface="Times New Roman" pitchFamily="18" charset="0"/>
              </a:rPr>
              <a:t>reactions with exotic nuclei.</a:t>
            </a:r>
            <a:endParaRPr lang="ru-RU" sz="1600" b="1">
              <a:solidFill>
                <a:srgbClr val="0033CC"/>
              </a:solidFill>
              <a:latin typeface="Times New Roman" pitchFamily="18" charset="0"/>
            </a:endParaRPr>
          </a:p>
        </p:txBody>
      </p:sp>
      <p:sp>
        <p:nvSpPr>
          <p:cNvPr id="16402" name="Text Box 5"/>
          <p:cNvSpPr txBox="1">
            <a:spLocks noChangeArrowheads="1"/>
          </p:cNvSpPr>
          <p:nvPr/>
        </p:nvSpPr>
        <p:spPr bwMode="auto">
          <a:xfrm>
            <a:off x="5448300" y="5548314"/>
            <a:ext cx="4319588" cy="581025"/>
          </a:xfrm>
          <a:prstGeom prst="rect">
            <a:avLst/>
          </a:prstGeom>
          <a:noFill/>
          <a:ln w="9525">
            <a:noFill/>
            <a:miter lim="800000"/>
            <a:headEnd/>
            <a:tailEnd/>
          </a:ln>
        </p:spPr>
        <p:txBody>
          <a:bodyPr>
            <a:spAutoFit/>
          </a:bodyPr>
          <a:lstStyle/>
          <a:p>
            <a:pPr marL="342900" indent="-342900"/>
            <a:r>
              <a:rPr lang="en-US" sz="1600" b="1">
                <a:solidFill>
                  <a:srgbClr val="000066"/>
                </a:solidFill>
                <a:latin typeface="Times New Roman" pitchFamily="18" charset="0"/>
              </a:rPr>
              <a:t>3. Radiation effects and physical groundwork of nanotechnology.</a:t>
            </a:r>
            <a:r>
              <a:rPr lang="en-US" sz="1600" b="1">
                <a:solidFill>
                  <a:srgbClr val="465174"/>
                </a:solidFill>
                <a:latin typeface="Times New Roman" pitchFamily="18" charset="0"/>
              </a:rPr>
              <a:t> </a:t>
            </a:r>
            <a:endParaRPr lang="en-US" sz="1600">
              <a:solidFill>
                <a:srgbClr val="465174"/>
              </a:solidFill>
              <a:latin typeface="Times New Roman" pitchFamily="18" charset="0"/>
            </a:endParaRPr>
          </a:p>
        </p:txBody>
      </p:sp>
      <p:sp>
        <p:nvSpPr>
          <p:cNvPr id="4098" name="Rectangle 2"/>
          <p:cNvSpPr>
            <a:spLocks noChangeArrowheads="1"/>
          </p:cNvSpPr>
          <p:nvPr/>
        </p:nvSpPr>
        <p:spPr bwMode="auto">
          <a:xfrm>
            <a:off x="1847851" y="3789364"/>
            <a:ext cx="8080375" cy="523875"/>
          </a:xfrm>
          <a:prstGeom prst="rect">
            <a:avLst/>
          </a:prstGeom>
          <a:noFill/>
          <a:ln w="9525">
            <a:noFill/>
            <a:miter lim="800000"/>
            <a:headEnd/>
            <a:tailEnd/>
          </a:ln>
        </p:spPr>
        <p:txBody>
          <a:bodyPr lIns="36000" rIns="36000" anchorCtr="1"/>
          <a:lstStyle/>
          <a:p>
            <a:pPr algn="ctr">
              <a:defRPr/>
            </a:pPr>
            <a:r>
              <a:rPr lang="en-US" sz="2400" b="1">
                <a:solidFill>
                  <a:srgbClr val="000066"/>
                </a:solidFill>
                <a:effectLst>
                  <a:outerShdw blurRad="38100" dist="38100" dir="2700000" algn="tl">
                    <a:srgbClr val="C0C0C0"/>
                  </a:outerShdw>
                </a:effectLst>
                <a:latin typeface="Times New Roman" pitchFamily="18" charset="0"/>
              </a:rPr>
              <a:t>FLNR’s basic directions of research: </a:t>
            </a:r>
            <a:endParaRPr lang="ru-RU" sz="2400" b="1">
              <a:solidFill>
                <a:srgbClr val="000066"/>
              </a:solidFill>
              <a:effectLst>
                <a:outerShdw blurRad="38100" dist="38100" dir="2700000" algn="tl">
                  <a:srgbClr val="C0C0C0"/>
                </a:outerShdw>
              </a:effectLst>
              <a:latin typeface="Times New Roman" pitchFamily="18" charset="0"/>
            </a:endParaRPr>
          </a:p>
        </p:txBody>
      </p:sp>
    </p:spTree>
    <p:extLst>
      <p:ext uri="{BB962C8B-B14F-4D97-AF65-F5344CB8AC3E}">
        <p14:creationId xmlns:p14="http://schemas.microsoft.com/office/powerpoint/2010/main" val="4175941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Прямоугольник 3"/>
          <p:cNvSpPr>
            <a:spLocks noChangeArrowheads="1"/>
          </p:cNvSpPr>
          <p:nvPr/>
        </p:nvSpPr>
        <p:spPr bwMode="auto">
          <a:xfrm>
            <a:off x="4655840" y="332657"/>
            <a:ext cx="5399968"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just" defTabSz="685694" eaLnBrk="1" hangingPunct="1">
              <a:lnSpc>
                <a:spcPct val="150000"/>
              </a:lnSpc>
              <a:spcBef>
                <a:spcPct val="0"/>
              </a:spcBef>
              <a:buNone/>
            </a:pPr>
            <a:r>
              <a:rPr lang="en-US" altLang="ru-RU" sz="2100" b="1" dirty="0">
                <a:solidFill>
                  <a:srgbClr val="002060"/>
                </a:solidFill>
                <a:latin typeface="Times New Roman" pitchFamily="18" charset="0"/>
                <a:cs typeface="Times New Roman" pitchFamily="18" charset="0"/>
                <a:sym typeface="Symbol" pitchFamily="18" charset="2"/>
              </a:rPr>
              <a:t>Upgrade of DUBNA array in 2016</a:t>
            </a:r>
            <a:endParaRPr lang="ru-RU" altLang="ru-RU" sz="2100" dirty="0">
              <a:solidFill>
                <a:srgbClr val="002060"/>
              </a:solidFill>
              <a:latin typeface="Arial" pitchFamily="34" charset="0"/>
            </a:endParaRPr>
          </a:p>
        </p:txBody>
      </p:sp>
      <p:pic>
        <p:nvPicPr>
          <p:cNvPr id="6148"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8259" y="1008172"/>
            <a:ext cx="779860" cy="4916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Группа 7"/>
          <p:cNvGrpSpPr/>
          <p:nvPr/>
        </p:nvGrpSpPr>
        <p:grpSpPr>
          <a:xfrm>
            <a:off x="8256241" y="944724"/>
            <a:ext cx="1081839" cy="1566174"/>
            <a:chOff x="6804248" y="116632"/>
            <a:chExt cx="1442452" cy="2088232"/>
          </a:xfrm>
          <a:solidFill>
            <a:srgbClr val="F4FAFB"/>
          </a:solidFill>
        </p:grpSpPr>
        <p:sp>
          <p:nvSpPr>
            <p:cNvPr id="3" name="Прямоугольник 2"/>
            <p:cNvSpPr/>
            <p:nvPr/>
          </p:nvSpPr>
          <p:spPr>
            <a:xfrm>
              <a:off x="6804248" y="201228"/>
              <a:ext cx="648071" cy="19316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94"/>
              <a:endParaRPr lang="ru-RU" sz="1350">
                <a:solidFill>
                  <a:srgbClr val="FFFFFF"/>
                </a:solidFill>
                <a:latin typeface="Arial"/>
              </a:endParaRPr>
            </a:p>
          </p:txBody>
        </p:sp>
        <p:sp>
          <p:nvSpPr>
            <p:cNvPr id="6" name="Прямоугольник 5"/>
            <p:cNvSpPr/>
            <p:nvPr/>
          </p:nvSpPr>
          <p:spPr>
            <a:xfrm>
              <a:off x="7380312" y="116632"/>
              <a:ext cx="866388" cy="20882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94"/>
              <a:endParaRPr lang="ru-RU" sz="1350">
                <a:solidFill>
                  <a:srgbClr val="FFFFFF"/>
                </a:solidFill>
                <a:latin typeface="Arial"/>
              </a:endParaRPr>
            </a:p>
          </p:txBody>
        </p:sp>
      </p:grpSp>
      <p:sp>
        <p:nvSpPr>
          <p:cNvPr id="10" name="TextBox 9"/>
          <p:cNvSpPr txBox="1"/>
          <p:nvPr/>
        </p:nvSpPr>
        <p:spPr>
          <a:xfrm>
            <a:off x="1775520" y="260649"/>
            <a:ext cx="2283138" cy="3600897"/>
          </a:xfrm>
          <a:prstGeom prst="rect">
            <a:avLst/>
          </a:prstGeom>
          <a:noFill/>
          <a:ln w="9525">
            <a:solidFill>
              <a:schemeClr val="tx1"/>
            </a:solidFill>
          </a:ln>
        </p:spPr>
        <p:txBody>
          <a:bodyPr wrap="none" lIns="68491" tIns="34246" rIns="68491" bIns="34246" rtlCol="0">
            <a:spAutoFit/>
          </a:bodyPr>
          <a:lstStyle/>
          <a:p>
            <a:pPr marL="214043" indent="-214043" defTabSz="684605">
              <a:buFont typeface="Wingdings" panose="05000000000000000000" pitchFamily="2" charset="2"/>
              <a:buChar char="Ø"/>
            </a:pPr>
            <a:r>
              <a:rPr lang="en-US" sz="1350" dirty="0">
                <a:solidFill>
                  <a:srgbClr val="FF0000"/>
                </a:solidFill>
                <a:latin typeface="Arial"/>
              </a:rPr>
              <a:t>288 OMs at 8 Strings</a:t>
            </a:r>
          </a:p>
          <a:p>
            <a:pPr defTabSz="684605"/>
            <a:r>
              <a:rPr lang="en-US" sz="1350" dirty="0">
                <a:solidFill>
                  <a:srgbClr val="FF0000"/>
                </a:solidFill>
                <a:latin typeface="Arial"/>
              </a:rPr>
              <a:t>     3 Sections per String</a:t>
            </a:r>
          </a:p>
          <a:p>
            <a:pPr defTabSz="684605"/>
            <a:r>
              <a:rPr lang="en-US" sz="1350" dirty="0">
                <a:solidFill>
                  <a:srgbClr val="FF0000"/>
                </a:solidFill>
                <a:latin typeface="Arial"/>
              </a:rPr>
              <a:t>     12 OMs per Section</a:t>
            </a:r>
          </a:p>
          <a:p>
            <a:pPr marL="214043" indent="-214043" defTabSz="684605">
              <a:buFont typeface="Wingdings" panose="05000000000000000000" pitchFamily="2" charset="2"/>
              <a:buChar char="Ø"/>
            </a:pPr>
            <a:r>
              <a:rPr lang="en-US" sz="1350" dirty="0">
                <a:solidFill>
                  <a:srgbClr val="000000"/>
                </a:solidFill>
                <a:latin typeface="Arial"/>
              </a:rPr>
              <a:t>DAQ-Center</a:t>
            </a:r>
          </a:p>
          <a:p>
            <a:pPr marL="214043" indent="-214043" defTabSz="684605">
              <a:buFont typeface="Wingdings" panose="05000000000000000000" pitchFamily="2" charset="2"/>
              <a:buChar char="Ø"/>
            </a:pPr>
            <a:r>
              <a:rPr lang="en-US" sz="1350" dirty="0">
                <a:solidFill>
                  <a:srgbClr val="000000"/>
                </a:solidFill>
                <a:latin typeface="Arial"/>
              </a:rPr>
              <a:t>Cable to Shore</a:t>
            </a:r>
          </a:p>
          <a:p>
            <a:pPr marL="214043" indent="-214043" defTabSz="684605">
              <a:buFont typeface="Wingdings" panose="05000000000000000000" pitchFamily="2" charset="2"/>
              <a:buChar char="Ø"/>
            </a:pPr>
            <a:r>
              <a:rPr lang="en-US" sz="1350" dirty="0">
                <a:solidFill>
                  <a:srgbClr val="000000"/>
                </a:solidFill>
                <a:latin typeface="Arial"/>
              </a:rPr>
              <a:t>Acoustic Positioning</a:t>
            </a:r>
          </a:p>
          <a:p>
            <a:pPr defTabSz="684605"/>
            <a:r>
              <a:rPr lang="en-US" sz="1350" dirty="0">
                <a:solidFill>
                  <a:srgbClr val="000000"/>
                </a:solidFill>
                <a:latin typeface="Arial"/>
              </a:rPr>
              <a:t>    System</a:t>
            </a:r>
          </a:p>
          <a:p>
            <a:pPr marL="214043" indent="-214043" defTabSz="684605">
              <a:buFont typeface="Wingdings" panose="05000000000000000000" pitchFamily="2" charset="2"/>
              <a:buChar char="Ø"/>
            </a:pPr>
            <a:r>
              <a:rPr lang="en-US" sz="1350" dirty="0">
                <a:solidFill>
                  <a:srgbClr val="000000"/>
                </a:solidFill>
                <a:latin typeface="Arial"/>
              </a:rPr>
              <a:t>Instrumentation String</a:t>
            </a:r>
          </a:p>
          <a:p>
            <a:pPr defTabSz="684605"/>
            <a:r>
              <a:rPr lang="en-US" sz="1350" dirty="0">
                <a:solidFill>
                  <a:srgbClr val="000000"/>
                </a:solidFill>
                <a:latin typeface="Arial"/>
              </a:rPr>
              <a:t>    with detector calibration </a:t>
            </a:r>
          </a:p>
          <a:p>
            <a:pPr defTabSz="684605"/>
            <a:r>
              <a:rPr lang="en-US" sz="1350" dirty="0">
                <a:solidFill>
                  <a:srgbClr val="000000"/>
                </a:solidFill>
                <a:latin typeface="Arial"/>
              </a:rPr>
              <a:t>    and environment </a:t>
            </a:r>
            <a:r>
              <a:rPr lang="en-US" sz="1350" dirty="0" err="1">
                <a:solidFill>
                  <a:srgbClr val="000000"/>
                </a:solidFill>
                <a:latin typeface="Arial"/>
              </a:rPr>
              <a:t>moni</a:t>
            </a:r>
            <a:r>
              <a:rPr lang="en-US" sz="1350" dirty="0">
                <a:solidFill>
                  <a:srgbClr val="000000"/>
                </a:solidFill>
                <a:latin typeface="Arial"/>
              </a:rPr>
              <a:t>-</a:t>
            </a:r>
          </a:p>
          <a:p>
            <a:pPr defTabSz="684605"/>
            <a:r>
              <a:rPr lang="en-US" sz="1350" dirty="0">
                <a:solidFill>
                  <a:srgbClr val="000000"/>
                </a:solidFill>
                <a:latin typeface="Arial"/>
              </a:rPr>
              <a:t>    </a:t>
            </a:r>
            <a:r>
              <a:rPr lang="en-US" sz="1350" dirty="0" err="1">
                <a:solidFill>
                  <a:srgbClr val="000000"/>
                </a:solidFill>
                <a:latin typeface="Arial"/>
              </a:rPr>
              <a:t>toring</a:t>
            </a:r>
            <a:r>
              <a:rPr lang="en-US" sz="1350" dirty="0">
                <a:solidFill>
                  <a:srgbClr val="000000"/>
                </a:solidFill>
                <a:latin typeface="Arial"/>
              </a:rPr>
              <a:t> equipment </a:t>
            </a:r>
          </a:p>
          <a:p>
            <a:pPr marL="214313" indent="-214313" defTabSz="684605">
              <a:buFont typeface="Wingdings" panose="05000000000000000000" pitchFamily="2" charset="2"/>
              <a:buChar char="Ø"/>
            </a:pPr>
            <a:r>
              <a:rPr lang="en-US" sz="1350" dirty="0">
                <a:solidFill>
                  <a:srgbClr val="000000"/>
                </a:solidFill>
                <a:latin typeface="Arial"/>
              </a:rPr>
              <a:t>Two LED beacons for</a:t>
            </a:r>
          </a:p>
          <a:p>
            <a:pPr defTabSz="684605"/>
            <a:r>
              <a:rPr lang="en-US" sz="1350" dirty="0">
                <a:solidFill>
                  <a:srgbClr val="000000"/>
                </a:solidFill>
                <a:latin typeface="Arial"/>
              </a:rPr>
              <a:t>     </a:t>
            </a:r>
            <a:r>
              <a:rPr lang="en-US" sz="1350" dirty="0" err="1">
                <a:solidFill>
                  <a:srgbClr val="000000"/>
                </a:solidFill>
                <a:latin typeface="Arial"/>
              </a:rPr>
              <a:t>interstring</a:t>
            </a:r>
            <a:r>
              <a:rPr lang="en-US" sz="1350" dirty="0">
                <a:solidFill>
                  <a:srgbClr val="000000"/>
                </a:solidFill>
                <a:latin typeface="Arial"/>
              </a:rPr>
              <a:t> calibration</a:t>
            </a:r>
          </a:p>
          <a:p>
            <a:pPr defTabSz="684605"/>
            <a:endParaRPr lang="en-US" sz="1350" dirty="0">
              <a:solidFill>
                <a:srgbClr val="000000"/>
              </a:solidFill>
              <a:latin typeface="Arial"/>
            </a:endParaRPr>
          </a:p>
          <a:p>
            <a:pPr defTabSz="684605"/>
            <a:r>
              <a:rPr lang="en-US" sz="1350" dirty="0">
                <a:solidFill>
                  <a:srgbClr val="FF0000"/>
                </a:solidFill>
                <a:latin typeface="Arial"/>
              </a:rPr>
              <a:t>Active depth 750 – 1275 m</a:t>
            </a:r>
          </a:p>
          <a:p>
            <a:pPr defTabSz="684605"/>
            <a:endParaRPr lang="en-US" sz="1350" dirty="0">
              <a:solidFill>
                <a:srgbClr val="000000"/>
              </a:solidFill>
              <a:latin typeface="Arial"/>
            </a:endParaRPr>
          </a:p>
          <a:p>
            <a:pPr defTabSz="684605"/>
            <a:r>
              <a:rPr lang="en-US" sz="1350" dirty="0">
                <a:solidFill>
                  <a:srgbClr val="FF0000"/>
                </a:solidFill>
                <a:latin typeface="Arial"/>
              </a:rPr>
              <a:t>Instrumented volume 6.0 Mt</a:t>
            </a:r>
            <a:endParaRPr lang="ru-RU" sz="1350" dirty="0">
              <a:solidFill>
                <a:srgbClr val="FF0000"/>
              </a:solidFill>
              <a:latin typeface="Arial"/>
            </a:endParaRPr>
          </a:p>
        </p:txBody>
      </p:sp>
      <p:grpSp>
        <p:nvGrpSpPr>
          <p:cNvPr id="4" name="Группа 10"/>
          <p:cNvGrpSpPr/>
          <p:nvPr/>
        </p:nvGrpSpPr>
        <p:grpSpPr>
          <a:xfrm>
            <a:off x="5034450" y="2024846"/>
            <a:ext cx="2411700" cy="2278667"/>
            <a:chOff x="3289757" y="1701310"/>
            <a:chExt cx="4059812" cy="3649470"/>
          </a:xfrm>
        </p:grpSpPr>
        <p:grpSp>
          <p:nvGrpSpPr>
            <p:cNvPr id="5" name="Группа 11"/>
            <p:cNvGrpSpPr/>
            <p:nvPr/>
          </p:nvGrpSpPr>
          <p:grpSpPr>
            <a:xfrm>
              <a:off x="3650331" y="1701310"/>
              <a:ext cx="3699238" cy="3649470"/>
              <a:chOff x="3725002" y="3107414"/>
              <a:chExt cx="2990366" cy="3112268"/>
            </a:xfrm>
          </p:grpSpPr>
          <p:pic>
            <p:nvPicPr>
              <p:cNvPr id="14" name="Рисунок 13"/>
              <p:cNvPicPr>
                <a:picLocks noChangeAspect="1"/>
              </p:cNvPicPr>
              <p:nvPr/>
            </p:nvPicPr>
            <p:blipFill rotWithShape="1">
              <a:blip r:embed="rId4" cstate="print">
                <a:extLst>
                  <a:ext uri="{28A0092B-C50C-407E-A947-70E740481C1C}">
                    <a14:useLocalDpi xmlns:a14="http://schemas.microsoft.com/office/drawing/2010/main" val="0"/>
                  </a:ext>
                </a:extLst>
              </a:blip>
              <a:srcRect l="-1204" t="18010" r="30612" b="949"/>
              <a:stretch/>
            </p:blipFill>
            <p:spPr>
              <a:xfrm>
                <a:off x="3725002" y="3107414"/>
                <a:ext cx="2990366" cy="3112268"/>
              </a:xfrm>
              <a:prstGeom prst="rect">
                <a:avLst/>
              </a:prstGeom>
            </p:spPr>
          </p:pic>
          <p:sp>
            <p:nvSpPr>
              <p:cNvPr id="15" name="Овал 14"/>
              <p:cNvSpPr/>
              <p:nvPr/>
            </p:nvSpPr>
            <p:spPr>
              <a:xfrm>
                <a:off x="3787287" y="3587292"/>
                <a:ext cx="360652" cy="344259"/>
              </a:xfrm>
              <a:prstGeom prst="ellipse">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357"/>
                <a:endParaRPr lang="ru-RU" sz="1350">
                  <a:solidFill>
                    <a:srgbClr val="FFFFFF"/>
                  </a:solidFill>
                  <a:latin typeface="Arial"/>
                </a:endParaRPr>
              </a:p>
            </p:txBody>
          </p:sp>
          <p:sp>
            <p:nvSpPr>
              <p:cNvPr id="16" name="Овал 15"/>
              <p:cNvSpPr/>
              <p:nvPr/>
            </p:nvSpPr>
            <p:spPr>
              <a:xfrm>
                <a:off x="5870508" y="3213053"/>
                <a:ext cx="360652" cy="344259"/>
              </a:xfrm>
              <a:prstGeom prst="ellipse">
                <a:avLst/>
              </a:prstGeom>
              <a:noFill/>
              <a:ln w="476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357"/>
                <a:endParaRPr lang="ru-RU" sz="1350">
                  <a:solidFill>
                    <a:srgbClr val="FFFFFF"/>
                  </a:solidFill>
                  <a:latin typeface="Arial"/>
                </a:endParaRPr>
              </a:p>
            </p:txBody>
          </p:sp>
          <p:sp>
            <p:nvSpPr>
              <p:cNvPr id="17" name="Овал 16"/>
              <p:cNvSpPr/>
              <p:nvPr/>
            </p:nvSpPr>
            <p:spPr>
              <a:xfrm>
                <a:off x="5016405" y="4821866"/>
                <a:ext cx="360652" cy="344259"/>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357"/>
                <a:endParaRPr lang="ru-RU" sz="1350">
                  <a:solidFill>
                    <a:srgbClr val="FFFFFF"/>
                  </a:solidFill>
                  <a:latin typeface="Arial"/>
                </a:endParaRPr>
              </a:p>
            </p:txBody>
          </p:sp>
          <p:sp>
            <p:nvSpPr>
              <p:cNvPr id="18" name="Овал 17"/>
              <p:cNvSpPr/>
              <p:nvPr/>
            </p:nvSpPr>
            <p:spPr>
              <a:xfrm>
                <a:off x="5048276" y="4870501"/>
                <a:ext cx="282556" cy="246988"/>
              </a:xfrm>
              <a:prstGeom prst="ellipse">
                <a:avLst/>
              </a:prstGeom>
              <a:noFill/>
              <a:ln w="476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357"/>
                <a:endParaRPr lang="ru-RU" sz="1350">
                  <a:solidFill>
                    <a:srgbClr val="FFFFFF"/>
                  </a:solidFill>
                  <a:latin typeface="Arial"/>
                </a:endParaRPr>
              </a:p>
            </p:txBody>
          </p:sp>
        </p:grpSp>
        <p:sp>
          <p:nvSpPr>
            <p:cNvPr id="13" name="TextBox 12"/>
            <p:cNvSpPr txBox="1"/>
            <p:nvPr/>
          </p:nvSpPr>
          <p:spPr>
            <a:xfrm>
              <a:off x="3289757" y="1773798"/>
              <a:ext cx="1832799" cy="443636"/>
            </a:xfrm>
            <a:prstGeom prst="rect">
              <a:avLst/>
            </a:prstGeom>
            <a:noFill/>
          </p:spPr>
          <p:txBody>
            <a:bodyPr wrap="none" rtlCol="0">
              <a:spAutoFit/>
            </a:bodyPr>
            <a:lstStyle/>
            <a:p>
              <a:pPr defTabSz="684357"/>
              <a:r>
                <a:rPr lang="en-US" sz="1200" dirty="0">
                  <a:solidFill>
                    <a:srgbClr val="000000"/>
                  </a:solidFill>
                  <a:latin typeface="Arial"/>
                </a:rPr>
                <a:t>Cable MEOC</a:t>
              </a:r>
              <a:endParaRPr lang="ru-RU" sz="1200" dirty="0">
                <a:solidFill>
                  <a:srgbClr val="000000"/>
                </a:solidFill>
                <a:latin typeface="Arial"/>
              </a:endParaRPr>
            </a:p>
          </p:txBody>
        </p:sp>
      </p:grpSp>
      <p:pic>
        <p:nvPicPr>
          <p:cNvPr id="19" name="Picture 3" descr="GVD_cluster"/>
          <p:cNvPicPr>
            <a:picLocks noChangeAspect="1" noChangeArrowheads="1"/>
          </p:cNvPicPr>
          <p:nvPr/>
        </p:nvPicPr>
        <p:blipFill>
          <a:blip r:embed="rId5" cstate="print">
            <a:lum bright="-2000" contrast="14000"/>
          </a:blip>
          <a:srcRect/>
          <a:stretch>
            <a:fillRect/>
          </a:stretch>
        </p:blipFill>
        <p:spPr bwMode="auto">
          <a:xfrm>
            <a:off x="7392145" y="2186864"/>
            <a:ext cx="955929" cy="330494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pic>
      <p:grpSp>
        <p:nvGrpSpPr>
          <p:cNvPr id="7" name="Группа 19"/>
          <p:cNvGrpSpPr/>
          <p:nvPr/>
        </p:nvGrpSpPr>
        <p:grpSpPr>
          <a:xfrm>
            <a:off x="5199339" y="4671139"/>
            <a:ext cx="2128557" cy="783075"/>
            <a:chOff x="4318106" y="5281713"/>
            <a:chExt cx="2838076" cy="1044101"/>
          </a:xfrm>
        </p:grpSpPr>
        <p:sp>
          <p:nvSpPr>
            <p:cNvPr id="21" name="Овал 20"/>
            <p:cNvSpPr/>
            <p:nvPr/>
          </p:nvSpPr>
          <p:spPr>
            <a:xfrm>
              <a:off x="4330582" y="5680500"/>
              <a:ext cx="246330" cy="235134"/>
            </a:xfrm>
            <a:prstGeom prst="ellipse">
              <a:avLst/>
            </a:prstGeom>
            <a:noFill/>
            <a:ln w="476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357"/>
              <a:endParaRPr lang="ru-RU" sz="1350">
                <a:solidFill>
                  <a:srgbClr val="FFFFFF"/>
                </a:solidFill>
                <a:latin typeface="Arial"/>
              </a:endParaRPr>
            </a:p>
          </p:txBody>
        </p:sp>
        <p:sp>
          <p:nvSpPr>
            <p:cNvPr id="22" name="Овал 21"/>
            <p:cNvSpPr/>
            <p:nvPr/>
          </p:nvSpPr>
          <p:spPr>
            <a:xfrm>
              <a:off x="4330582" y="6017840"/>
              <a:ext cx="246330" cy="235134"/>
            </a:xfrm>
            <a:prstGeom prst="ellipse">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357"/>
              <a:endParaRPr lang="ru-RU" sz="1350">
                <a:solidFill>
                  <a:srgbClr val="FFFFFF"/>
                </a:solidFill>
                <a:latin typeface="Arial"/>
              </a:endParaRPr>
            </a:p>
          </p:txBody>
        </p:sp>
        <p:sp>
          <p:nvSpPr>
            <p:cNvPr id="23" name="Овал 22"/>
            <p:cNvSpPr/>
            <p:nvPr/>
          </p:nvSpPr>
          <p:spPr>
            <a:xfrm>
              <a:off x="4318106" y="5314343"/>
              <a:ext cx="256869" cy="246988"/>
            </a:xfrm>
            <a:prstGeom prst="ellipse">
              <a:avLst/>
            </a:prstGeom>
            <a:noFill/>
            <a:ln w="476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357"/>
              <a:endParaRPr lang="ru-RU" sz="1350">
                <a:solidFill>
                  <a:srgbClr val="FFFFFF"/>
                </a:solidFill>
                <a:latin typeface="Arial"/>
              </a:endParaRPr>
            </a:p>
          </p:txBody>
        </p:sp>
        <p:sp>
          <p:nvSpPr>
            <p:cNvPr id="24" name="TextBox 23"/>
            <p:cNvSpPr txBox="1"/>
            <p:nvPr/>
          </p:nvSpPr>
          <p:spPr>
            <a:xfrm>
              <a:off x="4678581" y="5956482"/>
              <a:ext cx="2477601" cy="369332"/>
            </a:xfrm>
            <a:prstGeom prst="rect">
              <a:avLst/>
            </a:prstGeom>
            <a:noFill/>
          </p:spPr>
          <p:txBody>
            <a:bodyPr wrap="none" rtlCol="0">
              <a:spAutoFit/>
            </a:bodyPr>
            <a:lstStyle/>
            <a:p>
              <a:pPr defTabSz="684357"/>
              <a:r>
                <a:rPr lang="en-US" sz="1200" dirty="0">
                  <a:solidFill>
                    <a:srgbClr val="000000"/>
                  </a:solidFill>
                  <a:latin typeface="Arial"/>
                </a:rPr>
                <a:t>- OE Cable Buoy Station</a:t>
              </a:r>
              <a:endParaRPr lang="ru-RU" sz="1200" dirty="0">
                <a:solidFill>
                  <a:srgbClr val="000000"/>
                </a:solidFill>
                <a:latin typeface="Arial"/>
              </a:endParaRPr>
            </a:p>
          </p:txBody>
        </p:sp>
        <p:sp>
          <p:nvSpPr>
            <p:cNvPr id="25" name="TextBox 24"/>
            <p:cNvSpPr txBox="1"/>
            <p:nvPr/>
          </p:nvSpPr>
          <p:spPr>
            <a:xfrm>
              <a:off x="4673999" y="5628791"/>
              <a:ext cx="2340812" cy="369332"/>
            </a:xfrm>
            <a:prstGeom prst="rect">
              <a:avLst/>
            </a:prstGeom>
            <a:noFill/>
          </p:spPr>
          <p:txBody>
            <a:bodyPr wrap="none" rtlCol="0">
              <a:spAutoFit/>
            </a:bodyPr>
            <a:lstStyle/>
            <a:p>
              <a:pPr defTabSz="684357"/>
              <a:r>
                <a:rPr lang="en-US" sz="1200" dirty="0">
                  <a:solidFill>
                    <a:srgbClr val="000000"/>
                  </a:solidFill>
                  <a:latin typeface="Arial"/>
                </a:rPr>
                <a:t>- Instrumentation string</a:t>
              </a:r>
              <a:endParaRPr lang="ru-RU" sz="1200" dirty="0">
                <a:solidFill>
                  <a:srgbClr val="000000"/>
                </a:solidFill>
                <a:latin typeface="Arial"/>
              </a:endParaRPr>
            </a:p>
          </p:txBody>
        </p:sp>
        <p:sp>
          <p:nvSpPr>
            <p:cNvPr id="26" name="TextBox 25"/>
            <p:cNvSpPr txBox="1"/>
            <p:nvPr/>
          </p:nvSpPr>
          <p:spPr>
            <a:xfrm>
              <a:off x="4673999" y="5281713"/>
              <a:ext cx="1443131" cy="369332"/>
            </a:xfrm>
            <a:prstGeom prst="rect">
              <a:avLst/>
            </a:prstGeom>
            <a:noFill/>
          </p:spPr>
          <p:txBody>
            <a:bodyPr wrap="none" rtlCol="0">
              <a:spAutoFit/>
            </a:bodyPr>
            <a:lstStyle/>
            <a:p>
              <a:pPr defTabSz="684357"/>
              <a:r>
                <a:rPr lang="en-US" sz="1200" dirty="0">
                  <a:solidFill>
                    <a:srgbClr val="000000"/>
                  </a:solidFill>
                  <a:latin typeface="Arial"/>
                </a:rPr>
                <a:t>- DAQ center</a:t>
              </a:r>
              <a:endParaRPr lang="ru-RU" sz="1200" dirty="0">
                <a:solidFill>
                  <a:srgbClr val="000000"/>
                </a:solidFill>
                <a:latin typeface="Arial"/>
              </a:endParaRPr>
            </a:p>
          </p:txBody>
        </p:sp>
      </p:grpSp>
      <p:sp>
        <p:nvSpPr>
          <p:cNvPr id="27" name="TextBox 26"/>
          <p:cNvSpPr txBox="1"/>
          <p:nvPr/>
        </p:nvSpPr>
        <p:spPr bwMode="auto">
          <a:xfrm>
            <a:off x="7392145" y="5319212"/>
            <a:ext cx="858465" cy="276999"/>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defTabSz="684357">
              <a:defRPr/>
            </a:pPr>
            <a:r>
              <a:rPr lang="en-US" sz="1200" b="1" dirty="0">
                <a:solidFill>
                  <a:prstClr val="black"/>
                </a:solidFill>
                <a:latin typeface="Times New Roman" pitchFamily="18" charset="0"/>
                <a:cs typeface="Times New Roman" pitchFamily="18" charset="0"/>
              </a:rPr>
              <a:t>R ~ 60 m</a:t>
            </a:r>
            <a:endParaRPr lang="ru-RU" sz="1200" b="1" dirty="0">
              <a:solidFill>
                <a:prstClr val="black"/>
              </a:solidFill>
              <a:latin typeface="Times New Roman" pitchFamily="18" charset="0"/>
              <a:cs typeface="Times New Roman" pitchFamily="18" charset="0"/>
            </a:endParaRPr>
          </a:p>
        </p:txBody>
      </p:sp>
      <p:cxnSp>
        <p:nvCxnSpPr>
          <p:cNvPr id="9" name="Прямая со стрелкой 8"/>
          <p:cNvCxnSpPr/>
          <p:nvPr/>
        </p:nvCxnSpPr>
        <p:spPr>
          <a:xfrm flipV="1">
            <a:off x="7446151" y="5185362"/>
            <a:ext cx="423959" cy="118811"/>
          </a:xfrm>
          <a:prstGeom prst="straightConnector1">
            <a:avLst/>
          </a:prstGeom>
          <a:ln w="38100">
            <a:solidFill>
              <a:srgbClr val="0070C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rot="16200000">
            <a:off x="9088073" y="3725343"/>
            <a:ext cx="665567" cy="300082"/>
          </a:xfrm>
          <a:prstGeom prst="rect">
            <a:avLst/>
          </a:prstGeom>
          <a:noFill/>
        </p:spPr>
        <p:txBody>
          <a:bodyPr wrap="none" rtlCol="0">
            <a:spAutoFit/>
          </a:bodyPr>
          <a:lstStyle/>
          <a:p>
            <a:pPr defTabSz="684357"/>
            <a:r>
              <a:rPr lang="en-US" sz="1350" dirty="0">
                <a:solidFill>
                  <a:srgbClr val="000000"/>
                </a:solidFill>
                <a:latin typeface="Arial"/>
              </a:rPr>
              <a:t>525 m</a:t>
            </a:r>
            <a:endParaRPr lang="ru-RU" sz="1350" dirty="0">
              <a:solidFill>
                <a:srgbClr val="000000"/>
              </a:solidFill>
              <a:latin typeface="Arial"/>
            </a:endParaRPr>
          </a:p>
        </p:txBody>
      </p:sp>
      <p:cxnSp>
        <p:nvCxnSpPr>
          <p:cNvPr id="30" name="Прямая со стрелкой 29"/>
          <p:cNvCxnSpPr/>
          <p:nvPr/>
        </p:nvCxnSpPr>
        <p:spPr>
          <a:xfrm flipV="1">
            <a:off x="9336360" y="1008172"/>
            <a:ext cx="0" cy="4564955"/>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9" name="Рисунок 28" descr="IMG_20161207_135227.jpg"/>
          <p:cNvPicPr>
            <a:picLocks noChangeAspect="1"/>
          </p:cNvPicPr>
          <p:nvPr/>
        </p:nvPicPr>
        <p:blipFill>
          <a:blip r:embed="rId6" cstate="print"/>
          <a:stretch>
            <a:fillRect/>
          </a:stretch>
        </p:blipFill>
        <p:spPr>
          <a:xfrm>
            <a:off x="1524000" y="4149081"/>
            <a:ext cx="3660162" cy="2708921"/>
          </a:xfrm>
          <a:prstGeom prst="rect">
            <a:avLst/>
          </a:prstGeom>
        </p:spPr>
      </p:pic>
    </p:spTree>
    <p:extLst>
      <p:ext uri="{BB962C8B-B14F-4D97-AF65-F5344CB8AC3E}">
        <p14:creationId xmlns:p14="http://schemas.microsoft.com/office/powerpoint/2010/main" val="10289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Прямая со стрелкой 23"/>
          <p:cNvCxnSpPr/>
          <p:nvPr/>
        </p:nvCxnSpPr>
        <p:spPr>
          <a:xfrm flipV="1">
            <a:off x="7638563" y="5483808"/>
            <a:ext cx="1502796" cy="13846"/>
          </a:xfrm>
          <a:prstGeom prst="straightConnector1">
            <a:avLst/>
          </a:prstGeom>
          <a:ln w="47625">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4" name="Группа 11"/>
          <p:cNvGrpSpPr/>
          <p:nvPr/>
        </p:nvGrpSpPr>
        <p:grpSpPr>
          <a:xfrm>
            <a:off x="2123747" y="1431073"/>
            <a:ext cx="7553197" cy="4658221"/>
            <a:chOff x="1255464" y="1017383"/>
            <a:chExt cx="6930004" cy="4275667"/>
          </a:xfrm>
        </p:grpSpPr>
        <p:sp>
          <p:nvSpPr>
            <p:cNvPr id="3" name="Цилиндр 2"/>
            <p:cNvSpPr/>
            <p:nvPr/>
          </p:nvSpPr>
          <p:spPr>
            <a:xfrm>
              <a:off x="1255464" y="1184291"/>
              <a:ext cx="1334709" cy="3961098"/>
            </a:xfrm>
            <a:prstGeom prst="can">
              <a:avLst>
                <a:gd name="adj" fmla="val 11269"/>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20"/>
            </a:p>
          </p:txBody>
        </p:sp>
        <p:sp>
          <p:nvSpPr>
            <p:cNvPr id="46" name="Цилиндр 45"/>
            <p:cNvSpPr/>
            <p:nvPr/>
          </p:nvSpPr>
          <p:spPr>
            <a:xfrm>
              <a:off x="2664616" y="1069452"/>
              <a:ext cx="1334709" cy="3961098"/>
            </a:xfrm>
            <a:prstGeom prst="can">
              <a:avLst>
                <a:gd name="adj" fmla="val 11269"/>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20"/>
            </a:p>
          </p:txBody>
        </p:sp>
        <p:sp>
          <p:nvSpPr>
            <p:cNvPr id="50" name="Цилиндр 49"/>
            <p:cNvSpPr/>
            <p:nvPr/>
          </p:nvSpPr>
          <p:spPr>
            <a:xfrm>
              <a:off x="4173061" y="1017383"/>
              <a:ext cx="1334709" cy="3961098"/>
            </a:xfrm>
            <a:prstGeom prst="can">
              <a:avLst>
                <a:gd name="adj" fmla="val 11269"/>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20"/>
            </a:p>
          </p:txBody>
        </p:sp>
        <p:sp>
          <p:nvSpPr>
            <p:cNvPr id="57" name="Цилиндр 56"/>
            <p:cNvSpPr/>
            <p:nvPr/>
          </p:nvSpPr>
          <p:spPr>
            <a:xfrm>
              <a:off x="5658114" y="1037209"/>
              <a:ext cx="1334709" cy="3961098"/>
            </a:xfrm>
            <a:prstGeom prst="can">
              <a:avLst>
                <a:gd name="adj" fmla="val 11269"/>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20"/>
            </a:p>
          </p:txBody>
        </p:sp>
        <p:sp>
          <p:nvSpPr>
            <p:cNvPr id="49" name="Цилиндр 48"/>
            <p:cNvSpPr/>
            <p:nvPr/>
          </p:nvSpPr>
          <p:spPr>
            <a:xfrm>
              <a:off x="3824627" y="1221350"/>
              <a:ext cx="1334709" cy="3961098"/>
            </a:xfrm>
            <a:prstGeom prst="can">
              <a:avLst>
                <a:gd name="adj" fmla="val 11269"/>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20"/>
            </a:p>
          </p:txBody>
        </p:sp>
        <p:sp>
          <p:nvSpPr>
            <p:cNvPr id="48" name="Цилиндр 47"/>
            <p:cNvSpPr/>
            <p:nvPr/>
          </p:nvSpPr>
          <p:spPr>
            <a:xfrm>
              <a:off x="2533390" y="1322028"/>
              <a:ext cx="1334709" cy="3961098"/>
            </a:xfrm>
            <a:prstGeom prst="can">
              <a:avLst>
                <a:gd name="adj" fmla="val 11269"/>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20"/>
            </a:p>
          </p:txBody>
        </p:sp>
        <p:sp>
          <p:nvSpPr>
            <p:cNvPr id="55" name="Цилиндр 54"/>
            <p:cNvSpPr/>
            <p:nvPr/>
          </p:nvSpPr>
          <p:spPr>
            <a:xfrm>
              <a:off x="4870031" y="1331952"/>
              <a:ext cx="1334709" cy="3961098"/>
            </a:xfrm>
            <a:prstGeom prst="can">
              <a:avLst>
                <a:gd name="adj" fmla="val 11269"/>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20"/>
            </a:p>
          </p:txBody>
        </p:sp>
        <p:sp>
          <p:nvSpPr>
            <p:cNvPr id="53" name="Цилиндр 52"/>
            <p:cNvSpPr/>
            <p:nvPr/>
          </p:nvSpPr>
          <p:spPr>
            <a:xfrm>
              <a:off x="6850759" y="1167372"/>
              <a:ext cx="1334709" cy="3961098"/>
            </a:xfrm>
            <a:prstGeom prst="can">
              <a:avLst>
                <a:gd name="adj" fmla="val 11269"/>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20"/>
            </a:p>
          </p:txBody>
        </p:sp>
      </p:grpSp>
      <p:sp>
        <p:nvSpPr>
          <p:cNvPr id="33" name="Цилиндр 32"/>
          <p:cNvSpPr/>
          <p:nvPr/>
        </p:nvSpPr>
        <p:spPr>
          <a:xfrm>
            <a:off x="1984827" y="1378943"/>
            <a:ext cx="7831036" cy="4720051"/>
          </a:xfrm>
          <a:prstGeom prst="can">
            <a:avLst>
              <a:gd name="adj" fmla="val 12656"/>
            </a:avLst>
          </a:prstGeom>
          <a:solidFill>
            <a:schemeClr val="accent1">
              <a:lumMod val="20000"/>
              <a:lumOff val="80000"/>
              <a:alpha val="79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20" dirty="0"/>
          </a:p>
        </p:txBody>
      </p:sp>
      <p:grpSp>
        <p:nvGrpSpPr>
          <p:cNvPr id="7" name="Группа 27"/>
          <p:cNvGrpSpPr/>
          <p:nvPr/>
        </p:nvGrpSpPr>
        <p:grpSpPr>
          <a:xfrm>
            <a:off x="1984828" y="6252947"/>
            <a:ext cx="7971827" cy="369332"/>
            <a:chOff x="1482947" y="-83132"/>
            <a:chExt cx="6719197" cy="349527"/>
          </a:xfrm>
        </p:grpSpPr>
        <p:cxnSp>
          <p:nvCxnSpPr>
            <p:cNvPr id="29" name="Прямая со стрелкой 28"/>
            <p:cNvCxnSpPr/>
            <p:nvPr/>
          </p:nvCxnSpPr>
          <p:spPr>
            <a:xfrm>
              <a:off x="1482947" y="-83132"/>
              <a:ext cx="6719197" cy="0"/>
            </a:xfrm>
            <a:prstGeom prst="straightConnector1">
              <a:avLst/>
            </a:prstGeom>
            <a:ln w="34925">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337920" y="-83132"/>
              <a:ext cx="647457" cy="349527"/>
            </a:xfrm>
            <a:prstGeom prst="rect">
              <a:avLst/>
            </a:prstGeom>
            <a:noFill/>
          </p:spPr>
          <p:txBody>
            <a:bodyPr wrap="none" rtlCol="0">
              <a:spAutoFit/>
            </a:bodyPr>
            <a:lstStyle/>
            <a:p>
              <a:r>
                <a:rPr lang="en-US" b="1" dirty="0">
                  <a:solidFill>
                    <a:schemeClr val="accent1"/>
                  </a:solidFill>
                </a:rPr>
                <a:t>~1 km</a:t>
              </a:r>
              <a:endParaRPr lang="ru-RU" b="1" dirty="0">
                <a:solidFill>
                  <a:schemeClr val="accent1"/>
                </a:solidFill>
              </a:endParaRPr>
            </a:p>
          </p:txBody>
        </p:sp>
      </p:grpSp>
      <p:grpSp>
        <p:nvGrpSpPr>
          <p:cNvPr id="8" name="Группа 24"/>
          <p:cNvGrpSpPr/>
          <p:nvPr/>
        </p:nvGrpSpPr>
        <p:grpSpPr>
          <a:xfrm>
            <a:off x="10209277" y="1620742"/>
            <a:ext cx="463976" cy="4348052"/>
            <a:chOff x="8686573" y="-3723"/>
            <a:chExt cx="438826" cy="4439013"/>
          </a:xfrm>
        </p:grpSpPr>
        <p:cxnSp>
          <p:nvCxnSpPr>
            <p:cNvPr id="26" name="Прямая со стрелкой 25"/>
            <p:cNvCxnSpPr/>
            <p:nvPr/>
          </p:nvCxnSpPr>
          <p:spPr>
            <a:xfrm flipH="1">
              <a:off x="8686573" y="-3723"/>
              <a:ext cx="10579" cy="4439013"/>
            </a:xfrm>
            <a:prstGeom prst="straightConnector1">
              <a:avLst/>
            </a:prstGeom>
            <a:ln w="34925">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rot="16200000">
              <a:off x="8495621" y="1792279"/>
              <a:ext cx="910243" cy="349312"/>
            </a:xfrm>
            <a:prstGeom prst="rect">
              <a:avLst/>
            </a:prstGeom>
            <a:noFill/>
          </p:spPr>
          <p:txBody>
            <a:bodyPr wrap="none" rtlCol="0">
              <a:spAutoFit/>
            </a:bodyPr>
            <a:lstStyle/>
            <a:p>
              <a:r>
                <a:rPr lang="en-US" b="1" dirty="0">
                  <a:solidFill>
                    <a:schemeClr val="accent1"/>
                  </a:solidFill>
                </a:rPr>
                <a:t>~600 m</a:t>
              </a:r>
              <a:endParaRPr lang="ru-RU" b="1" dirty="0">
                <a:solidFill>
                  <a:schemeClr val="accent1"/>
                </a:solidFill>
              </a:endParaRPr>
            </a:p>
          </p:txBody>
        </p:sp>
      </p:grpSp>
      <p:sp>
        <p:nvSpPr>
          <p:cNvPr id="139" name="TextBox 138"/>
          <p:cNvSpPr txBox="1"/>
          <p:nvPr/>
        </p:nvSpPr>
        <p:spPr>
          <a:xfrm>
            <a:off x="7960718" y="6181794"/>
            <a:ext cx="776175" cy="369332"/>
          </a:xfrm>
          <a:prstGeom prst="rect">
            <a:avLst/>
          </a:prstGeom>
          <a:solidFill>
            <a:srgbClr val="6699FF"/>
          </a:solidFill>
        </p:spPr>
        <p:txBody>
          <a:bodyPr wrap="none" rtlCol="0">
            <a:spAutoFit/>
          </a:bodyPr>
          <a:lstStyle/>
          <a:p>
            <a:r>
              <a:rPr lang="en-US" b="1" dirty="0">
                <a:solidFill>
                  <a:schemeClr val="bg1"/>
                </a:solidFill>
              </a:rPr>
              <a:t>120 m</a:t>
            </a:r>
            <a:endParaRPr lang="ru-RU" b="1" dirty="0">
              <a:solidFill>
                <a:schemeClr val="bg1"/>
              </a:solidFill>
            </a:endParaRPr>
          </a:p>
        </p:txBody>
      </p:sp>
      <p:grpSp>
        <p:nvGrpSpPr>
          <p:cNvPr id="9" name="Группа 17"/>
          <p:cNvGrpSpPr/>
          <p:nvPr/>
        </p:nvGrpSpPr>
        <p:grpSpPr>
          <a:xfrm>
            <a:off x="7559685" y="1129874"/>
            <a:ext cx="1550424" cy="4904061"/>
            <a:chOff x="6174228" y="839512"/>
            <a:chExt cx="1422502" cy="4501318"/>
          </a:xfrm>
        </p:grpSpPr>
        <p:grpSp>
          <p:nvGrpSpPr>
            <p:cNvPr id="10" name="Группа 60"/>
            <p:cNvGrpSpPr/>
            <p:nvPr/>
          </p:nvGrpSpPr>
          <p:grpSpPr>
            <a:xfrm>
              <a:off x="6174228" y="839512"/>
              <a:ext cx="1422502" cy="4485290"/>
              <a:chOff x="6045255" y="-420087"/>
              <a:chExt cx="1466381" cy="4774161"/>
            </a:xfrm>
          </p:grpSpPr>
          <p:grpSp>
            <p:nvGrpSpPr>
              <p:cNvPr id="11" name="Группа 21"/>
              <p:cNvGrpSpPr/>
              <p:nvPr/>
            </p:nvGrpSpPr>
            <p:grpSpPr>
              <a:xfrm>
                <a:off x="6045255" y="-420087"/>
                <a:ext cx="1466381" cy="4774161"/>
                <a:chOff x="7215582" y="-492313"/>
                <a:chExt cx="1466381" cy="4774161"/>
              </a:xfrm>
              <a:solidFill>
                <a:schemeClr val="accent1"/>
              </a:solidFill>
            </p:grpSpPr>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5795" y="159766"/>
                  <a:ext cx="1375879" cy="4122082"/>
                </a:xfrm>
                <a:prstGeom prst="rect">
                  <a:avLst/>
                </a:prstGeom>
                <a:grpFill/>
                <a:ln w="38100">
                  <a:solidFill>
                    <a:srgbClr val="00B050"/>
                  </a:solidFill>
                </a:ln>
              </p:spPr>
            </p:pic>
            <p:sp>
              <p:nvSpPr>
                <p:cNvPr id="20" name="TextBox 19"/>
                <p:cNvSpPr txBox="1"/>
                <p:nvPr/>
              </p:nvSpPr>
              <p:spPr>
                <a:xfrm>
                  <a:off x="7215582" y="-492313"/>
                  <a:ext cx="1466381" cy="571320"/>
                </a:xfrm>
                <a:prstGeom prst="rect">
                  <a:avLst/>
                </a:prstGeom>
                <a:solidFill>
                  <a:schemeClr val="bg1"/>
                </a:solidFill>
              </p:spPr>
              <p:txBody>
                <a:bodyPr wrap="none" rtlCol="0">
                  <a:spAutoFit/>
                </a:bodyPr>
                <a:lstStyle/>
                <a:p>
                  <a:r>
                    <a:rPr lang="en-US" sz="1600" b="1" dirty="0"/>
                    <a:t>Since April 2016</a:t>
                  </a:r>
                </a:p>
                <a:p>
                  <a:r>
                    <a:rPr lang="en-US" sz="1600" b="1" dirty="0"/>
                    <a:t>  taking data</a:t>
                  </a:r>
                  <a:endParaRPr lang="ru-RU" sz="1600" b="1" dirty="0"/>
                </a:p>
              </p:txBody>
            </p:sp>
          </p:grpSp>
          <p:sp>
            <p:nvSpPr>
              <p:cNvPr id="37" name="Овал 36"/>
              <p:cNvSpPr/>
              <p:nvPr/>
            </p:nvSpPr>
            <p:spPr>
              <a:xfrm>
                <a:off x="6095468" y="170845"/>
                <a:ext cx="1375879" cy="127487"/>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20"/>
              </a:p>
            </p:txBody>
          </p:sp>
        </p:grpSp>
        <p:sp>
          <p:nvSpPr>
            <p:cNvPr id="136" name="Овал 135"/>
            <p:cNvSpPr/>
            <p:nvPr/>
          </p:nvSpPr>
          <p:spPr>
            <a:xfrm>
              <a:off x="6234135" y="5248647"/>
              <a:ext cx="1344260" cy="92183"/>
            </a:xfrm>
            <a:prstGeom prst="ellipse">
              <a:avLst/>
            </a:prstGeom>
            <a:solidFill>
              <a:schemeClr val="tx2">
                <a:lumMod val="20000"/>
                <a:lumOff val="80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20"/>
            </a:p>
          </p:txBody>
        </p:sp>
      </p:grpSp>
      <p:grpSp>
        <p:nvGrpSpPr>
          <p:cNvPr id="12" name="Группа 18"/>
          <p:cNvGrpSpPr/>
          <p:nvPr/>
        </p:nvGrpSpPr>
        <p:grpSpPr>
          <a:xfrm>
            <a:off x="7871497" y="2714192"/>
            <a:ext cx="1338828" cy="3228325"/>
            <a:chOff x="4939001" y="1870085"/>
            <a:chExt cx="1228365" cy="2963201"/>
          </a:xfrm>
        </p:grpSpPr>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2946" y="2235188"/>
              <a:ext cx="923765" cy="2598098"/>
            </a:xfrm>
            <a:prstGeom prst="rect">
              <a:avLst/>
            </a:prstGeom>
            <a:ln w="38100">
              <a:solidFill>
                <a:srgbClr val="FF0000"/>
              </a:solidFill>
            </a:ln>
          </p:spPr>
        </p:pic>
        <p:sp>
          <p:nvSpPr>
            <p:cNvPr id="16" name="TextBox 15"/>
            <p:cNvSpPr txBox="1"/>
            <p:nvPr/>
          </p:nvSpPr>
          <p:spPr>
            <a:xfrm>
              <a:off x="4939001" y="1870085"/>
              <a:ext cx="1228365" cy="310750"/>
            </a:xfrm>
            <a:prstGeom prst="rect">
              <a:avLst/>
            </a:prstGeom>
            <a:solidFill>
              <a:schemeClr val="bg1"/>
            </a:solidFill>
          </p:spPr>
          <p:txBody>
            <a:bodyPr wrap="none" rtlCol="0">
              <a:spAutoFit/>
            </a:bodyPr>
            <a:lstStyle/>
            <a:p>
              <a:pPr algn="ctr"/>
              <a:r>
                <a:rPr lang="en-US" sz="1600" b="1" dirty="0" err="1"/>
                <a:t>Dubna</a:t>
              </a:r>
              <a:r>
                <a:rPr lang="en-US" sz="1600" b="1" dirty="0"/>
                <a:t> (2015)</a:t>
              </a:r>
            </a:p>
          </p:txBody>
        </p:sp>
      </p:grpSp>
      <p:grpSp>
        <p:nvGrpSpPr>
          <p:cNvPr id="13" name="Группа 31"/>
          <p:cNvGrpSpPr/>
          <p:nvPr/>
        </p:nvGrpSpPr>
        <p:grpSpPr>
          <a:xfrm>
            <a:off x="2812101" y="1011647"/>
            <a:ext cx="1465504" cy="1087718"/>
            <a:chOff x="1887023" y="836712"/>
            <a:chExt cx="1343522" cy="1087718"/>
          </a:xfrm>
        </p:grpSpPr>
        <p:sp>
          <p:nvSpPr>
            <p:cNvPr id="51" name="TextBox 50"/>
            <p:cNvSpPr txBox="1"/>
            <p:nvPr/>
          </p:nvSpPr>
          <p:spPr>
            <a:xfrm rot="206125">
              <a:off x="2176945" y="1582798"/>
              <a:ext cx="655725" cy="341632"/>
            </a:xfrm>
            <a:prstGeom prst="rect">
              <a:avLst/>
            </a:prstGeom>
            <a:noFill/>
          </p:spPr>
          <p:txBody>
            <a:bodyPr wrap="none" rtlCol="0">
              <a:spAutoFit/>
            </a:bodyPr>
            <a:lstStyle/>
            <a:p>
              <a:r>
                <a:rPr lang="en-US" sz="1620" dirty="0"/>
                <a:t>300 m</a:t>
              </a:r>
              <a:endParaRPr lang="ru-RU" sz="1620" dirty="0"/>
            </a:p>
          </p:txBody>
        </p:sp>
        <p:cxnSp>
          <p:nvCxnSpPr>
            <p:cNvPr id="54" name="Прямая соединительная линия 53"/>
            <p:cNvCxnSpPr/>
            <p:nvPr/>
          </p:nvCxnSpPr>
          <p:spPr>
            <a:xfrm>
              <a:off x="1887023" y="864609"/>
              <a:ext cx="0" cy="827403"/>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Прямая соединительная линия 55"/>
            <p:cNvCxnSpPr/>
            <p:nvPr/>
          </p:nvCxnSpPr>
          <p:spPr>
            <a:xfrm flipV="1">
              <a:off x="3194752" y="836712"/>
              <a:ext cx="1926" cy="916902"/>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Прямая со стрелкой 46"/>
            <p:cNvCxnSpPr/>
            <p:nvPr/>
          </p:nvCxnSpPr>
          <p:spPr>
            <a:xfrm>
              <a:off x="1922817" y="1540970"/>
              <a:ext cx="1307728" cy="99165"/>
            </a:xfrm>
            <a:prstGeom prst="straightConnector1">
              <a:avLst/>
            </a:prstGeom>
            <a:ln w="44450">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58" name="Прямая со стрелкой 57"/>
          <p:cNvCxnSpPr/>
          <p:nvPr/>
        </p:nvCxnSpPr>
        <p:spPr>
          <a:xfrm flipV="1">
            <a:off x="7587123" y="6105031"/>
            <a:ext cx="1534362" cy="4220"/>
          </a:xfrm>
          <a:prstGeom prst="straightConnector1">
            <a:avLst/>
          </a:prstGeom>
          <a:ln w="47625">
            <a:headEnd type="triangle"/>
            <a:tailEnd type="triangle"/>
          </a:ln>
        </p:spPr>
        <p:style>
          <a:lnRef idx="1">
            <a:schemeClr val="accent1"/>
          </a:lnRef>
          <a:fillRef idx="0">
            <a:schemeClr val="accent1"/>
          </a:fillRef>
          <a:effectRef idx="0">
            <a:schemeClr val="accent1"/>
          </a:effectRef>
          <a:fontRef idx="minor">
            <a:schemeClr val="tx1"/>
          </a:fontRef>
        </p:style>
      </p:cxnSp>
      <p:pic>
        <p:nvPicPr>
          <p:cNvPr id="60" name="Picture 6" descr="http://km-shop.su/images/sk-0066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3078" t="13009" r="39134"/>
          <a:stretch/>
        </p:blipFill>
        <p:spPr bwMode="auto">
          <a:xfrm>
            <a:off x="9291584" y="1952176"/>
            <a:ext cx="720080" cy="4105384"/>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3839691" y="867758"/>
            <a:ext cx="2024913" cy="707886"/>
          </a:xfrm>
          <a:prstGeom prst="rect">
            <a:avLst/>
          </a:prstGeom>
          <a:solidFill>
            <a:schemeClr val="bg1"/>
          </a:solidFill>
        </p:spPr>
        <p:txBody>
          <a:bodyPr wrap="none" rtlCol="0">
            <a:spAutoFit/>
          </a:bodyPr>
          <a:lstStyle/>
          <a:p>
            <a:pPr algn="ctr"/>
            <a:r>
              <a:rPr lang="en-US" sz="2000" b="1" dirty="0"/>
              <a:t>~2300 OM (2020)</a:t>
            </a:r>
          </a:p>
          <a:p>
            <a:pPr algn="ctr"/>
            <a:r>
              <a:rPr lang="en-US" sz="2000" b="1" dirty="0"/>
              <a:t>8 clusters</a:t>
            </a:r>
            <a:endParaRPr lang="ru-RU" sz="2000" b="1" dirty="0"/>
          </a:p>
        </p:txBody>
      </p:sp>
      <p:sp>
        <p:nvSpPr>
          <p:cNvPr id="63" name="TextBox 62"/>
          <p:cNvSpPr txBox="1"/>
          <p:nvPr/>
        </p:nvSpPr>
        <p:spPr>
          <a:xfrm>
            <a:off x="3061931" y="210656"/>
            <a:ext cx="5879495" cy="523220"/>
          </a:xfrm>
          <a:prstGeom prst="rect">
            <a:avLst/>
          </a:prstGeom>
          <a:noFill/>
        </p:spPr>
        <p:txBody>
          <a:bodyPr wrap="none" rtlCol="0">
            <a:spAutoFit/>
          </a:bodyPr>
          <a:lstStyle/>
          <a:p>
            <a:r>
              <a:rPr lang="en-US" sz="2800" b="1" dirty="0">
                <a:effectLst>
                  <a:outerShdw blurRad="38100" dist="38100" dir="2700000" algn="tl">
                    <a:srgbClr val="000000">
                      <a:alpha val="43137"/>
                    </a:srgbClr>
                  </a:outerShdw>
                </a:effectLst>
              </a:rPr>
              <a:t>Present and future of the BAIKAL-GVD</a:t>
            </a:r>
            <a:endParaRPr lang="ru-RU" sz="2800" b="1" dirty="0">
              <a:effectLst>
                <a:outerShdw blurRad="38100" dist="38100" dir="2700000" algn="tl">
                  <a:srgbClr val="000000">
                    <a:alpha val="43137"/>
                  </a:srgbClr>
                </a:outerShdw>
              </a:effectLst>
            </a:endParaRPr>
          </a:p>
        </p:txBody>
      </p:sp>
      <p:sp>
        <p:nvSpPr>
          <p:cNvPr id="59" name="TextBox 58"/>
          <p:cNvSpPr txBox="1"/>
          <p:nvPr/>
        </p:nvSpPr>
        <p:spPr>
          <a:xfrm>
            <a:off x="6254855" y="1420862"/>
            <a:ext cx="1056700" cy="338554"/>
          </a:xfrm>
          <a:prstGeom prst="rect">
            <a:avLst/>
          </a:prstGeom>
          <a:solidFill>
            <a:schemeClr val="bg1"/>
          </a:solidFill>
        </p:spPr>
        <p:txBody>
          <a:bodyPr wrap="none" rtlCol="0">
            <a:spAutoFit/>
          </a:bodyPr>
          <a:lstStyle/>
          <a:p>
            <a:r>
              <a:rPr lang="en-US" sz="1600" b="1" dirty="0"/>
              <a:t>April 2017</a:t>
            </a:r>
            <a:endParaRPr lang="ru-RU" sz="1600" b="1" dirty="0"/>
          </a:p>
        </p:txBody>
      </p:sp>
      <p:pic>
        <p:nvPicPr>
          <p:cNvPr id="2" name="Рисунок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18705" y="2211591"/>
            <a:ext cx="3422041" cy="3626584"/>
          </a:xfrm>
          <a:prstGeom prst="rect">
            <a:avLst/>
          </a:prstGeom>
          <a:solidFill>
            <a:schemeClr val="bg1">
              <a:lumMod val="95000"/>
            </a:schemeClr>
          </a:solidFill>
        </p:spPr>
      </p:pic>
      <p:sp>
        <p:nvSpPr>
          <p:cNvPr id="103" name="Овал 102"/>
          <p:cNvSpPr/>
          <p:nvPr/>
        </p:nvSpPr>
        <p:spPr>
          <a:xfrm>
            <a:off x="6065762" y="1794416"/>
            <a:ext cx="1454735" cy="130489"/>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20"/>
          </a:p>
        </p:txBody>
      </p:sp>
    </p:spTree>
    <p:extLst>
      <p:ext uri="{BB962C8B-B14F-4D97-AF65-F5344CB8AC3E}">
        <p14:creationId xmlns:p14="http://schemas.microsoft.com/office/powerpoint/2010/main" val="3309472366"/>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rotWithShape="1">
          <a:blip r:embed="rId3" cstate="print"/>
          <a:srcRect l="14210"/>
          <a:stretch/>
        </p:blipFill>
        <p:spPr>
          <a:xfrm>
            <a:off x="1605946" y="938292"/>
            <a:ext cx="9036496" cy="5919708"/>
          </a:xfrm>
          <a:prstGeom prst="rect">
            <a:avLst/>
          </a:prstGeom>
          <a:effectLst>
            <a:glow rad="127000">
              <a:schemeClr val="accent1"/>
            </a:glow>
            <a:outerShdw blurRad="50800" dist="50800" dir="5400000" algn="ctr" rotWithShape="0">
              <a:srgbClr val="000000"/>
            </a:outerShdw>
            <a:reflection stA="93000" endPos="65000" dist="50800" dir="5400000" sy="-100000" algn="bl" rotWithShape="0"/>
          </a:effectLst>
        </p:spPr>
      </p:pic>
      <p:grpSp>
        <p:nvGrpSpPr>
          <p:cNvPr id="2" name="Группа 12"/>
          <p:cNvGrpSpPr/>
          <p:nvPr/>
        </p:nvGrpSpPr>
        <p:grpSpPr>
          <a:xfrm>
            <a:off x="8452357" y="1343138"/>
            <a:ext cx="2042987" cy="5326223"/>
            <a:chOff x="6083529" y="1225839"/>
            <a:chExt cx="1482594" cy="4817814"/>
          </a:xfrm>
        </p:grpSpPr>
        <p:grpSp>
          <p:nvGrpSpPr>
            <p:cNvPr id="3" name="Группа 3"/>
            <p:cNvGrpSpPr/>
            <p:nvPr/>
          </p:nvGrpSpPr>
          <p:grpSpPr>
            <a:xfrm>
              <a:off x="6088768" y="1225839"/>
              <a:ext cx="1477355" cy="4808095"/>
              <a:chOff x="6222933" y="927597"/>
              <a:chExt cx="1355462" cy="4413233"/>
            </a:xfrm>
          </p:grpSpPr>
          <p:grpSp>
            <p:nvGrpSpPr>
              <p:cNvPr id="4" name="Группа 4"/>
              <p:cNvGrpSpPr/>
              <p:nvPr/>
            </p:nvGrpSpPr>
            <p:grpSpPr>
              <a:xfrm>
                <a:off x="6222933" y="927597"/>
                <a:ext cx="1334707" cy="4397205"/>
                <a:chOff x="6095468" y="-326328"/>
                <a:chExt cx="1375879" cy="4680402"/>
              </a:xfrm>
            </p:grpSpPr>
            <p:grpSp>
              <p:nvGrpSpPr>
                <p:cNvPr id="5" name="Группа 6"/>
                <p:cNvGrpSpPr/>
                <p:nvPr/>
              </p:nvGrpSpPr>
              <p:grpSpPr>
                <a:xfrm>
                  <a:off x="6095468" y="-326328"/>
                  <a:ext cx="1375879" cy="4680402"/>
                  <a:chOff x="7265795" y="-398554"/>
                  <a:chExt cx="1375879" cy="4680402"/>
                </a:xfrm>
                <a:solidFill>
                  <a:schemeClr val="accent1"/>
                </a:solidFill>
              </p:grpSpPr>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5795" y="159766"/>
                    <a:ext cx="1375879" cy="4122082"/>
                  </a:xfrm>
                  <a:prstGeom prst="rect">
                    <a:avLst/>
                  </a:prstGeom>
                  <a:grpFill/>
                  <a:ln w="38100">
                    <a:solidFill>
                      <a:srgbClr val="00B050"/>
                    </a:solidFill>
                  </a:ln>
                </p:spPr>
              </p:pic>
              <p:sp>
                <p:nvSpPr>
                  <p:cNvPr id="10" name="TextBox 9"/>
                  <p:cNvSpPr txBox="1"/>
                  <p:nvPr/>
                </p:nvSpPr>
                <p:spPr>
                  <a:xfrm>
                    <a:off x="7342172" y="-398554"/>
                    <a:ext cx="1213213" cy="407989"/>
                  </a:xfrm>
                  <a:prstGeom prst="rect">
                    <a:avLst/>
                  </a:prstGeom>
                  <a:solidFill>
                    <a:schemeClr val="bg1"/>
                  </a:solidFill>
                </p:spPr>
                <p:txBody>
                  <a:bodyPr wrap="none" rtlCol="0">
                    <a:spAutoFit/>
                  </a:bodyPr>
                  <a:lstStyle/>
                  <a:p>
                    <a:r>
                      <a:rPr lang="en-US" sz="2400" b="1" dirty="0"/>
                      <a:t>Cluster 2017</a:t>
                    </a:r>
                    <a:endParaRPr lang="ru-RU" sz="2400" b="1" dirty="0"/>
                  </a:p>
                </p:txBody>
              </p:sp>
            </p:grpSp>
            <p:sp>
              <p:nvSpPr>
                <p:cNvPr id="8" name="Овал 7"/>
                <p:cNvSpPr/>
                <p:nvPr/>
              </p:nvSpPr>
              <p:spPr>
                <a:xfrm>
                  <a:off x="6095468" y="170845"/>
                  <a:ext cx="1375879" cy="127487"/>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20"/>
                </a:p>
              </p:txBody>
            </p:sp>
          </p:grpSp>
          <p:sp>
            <p:nvSpPr>
              <p:cNvPr id="6" name="Овал 5"/>
              <p:cNvSpPr/>
              <p:nvPr/>
            </p:nvSpPr>
            <p:spPr>
              <a:xfrm>
                <a:off x="6234135" y="5248647"/>
                <a:ext cx="1344260" cy="92183"/>
              </a:xfrm>
              <a:prstGeom prst="ellipse">
                <a:avLst/>
              </a:prstGeom>
              <a:solidFill>
                <a:schemeClr val="tx2">
                  <a:lumMod val="20000"/>
                  <a:lumOff val="80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20"/>
              </a:p>
            </p:txBody>
          </p:sp>
        </p:grpSp>
        <p:sp>
          <p:nvSpPr>
            <p:cNvPr id="11" name="Прямоугольник 10"/>
            <p:cNvSpPr/>
            <p:nvPr/>
          </p:nvSpPr>
          <p:spPr>
            <a:xfrm>
              <a:off x="6088776" y="3429000"/>
              <a:ext cx="1454735" cy="2504503"/>
            </a:xfrm>
            <a:prstGeom prst="rect">
              <a:avLst/>
            </a:prstGeom>
            <a:solidFill>
              <a:srgbClr val="92D05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6083529" y="4365104"/>
              <a:ext cx="1454735" cy="1678549"/>
            </a:xfrm>
            <a:prstGeom prst="rect">
              <a:avLst/>
            </a:prstGeom>
            <a:solidFill>
              <a:srgbClr val="FF00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5" name="TextBox 14"/>
          <p:cNvSpPr txBox="1"/>
          <p:nvPr/>
        </p:nvSpPr>
        <p:spPr>
          <a:xfrm>
            <a:off x="4088197" y="-97585"/>
            <a:ext cx="4331763" cy="523220"/>
          </a:xfrm>
          <a:prstGeom prst="rect">
            <a:avLst/>
          </a:prstGeom>
          <a:noFill/>
        </p:spPr>
        <p:txBody>
          <a:bodyPr wrap="none" rtlCol="0">
            <a:spAutoFit/>
          </a:bodyPr>
          <a:lstStyle/>
          <a:p>
            <a:r>
              <a:rPr lang="en-US" sz="2800" b="1" u="sng" dirty="0">
                <a:effectLst>
                  <a:outerShdw blurRad="38100" dist="38100" dir="2700000" algn="tl">
                    <a:srgbClr val="000000">
                      <a:alpha val="43137"/>
                    </a:srgbClr>
                  </a:outerShdw>
                </a:effectLst>
              </a:rPr>
              <a:t>Optical modules production</a:t>
            </a:r>
            <a:endParaRPr lang="ru-RU" sz="2800" b="1" u="sng" dirty="0">
              <a:effectLst>
                <a:outerShdw blurRad="38100" dist="38100" dir="2700000" algn="tl">
                  <a:srgbClr val="000000">
                    <a:alpha val="43137"/>
                  </a:srgbClr>
                </a:outerShdw>
              </a:effectLst>
            </a:endParaRPr>
          </a:p>
        </p:txBody>
      </p:sp>
      <p:sp>
        <p:nvSpPr>
          <p:cNvPr id="16" name="TextBox 15"/>
          <p:cNvSpPr txBox="1"/>
          <p:nvPr/>
        </p:nvSpPr>
        <p:spPr>
          <a:xfrm>
            <a:off x="6124195" y="4163373"/>
            <a:ext cx="1382045" cy="461665"/>
          </a:xfrm>
          <a:prstGeom prst="rect">
            <a:avLst/>
          </a:prstGeom>
          <a:solidFill>
            <a:schemeClr val="bg1"/>
          </a:solidFill>
        </p:spPr>
        <p:txBody>
          <a:bodyPr wrap="none" rtlCol="0">
            <a:spAutoFit/>
          </a:bodyPr>
          <a:lstStyle/>
          <a:p>
            <a:r>
              <a:rPr lang="en-US" sz="2400" i="1" dirty="0"/>
              <a:t>Prepared</a:t>
            </a:r>
            <a:r>
              <a:rPr lang="en-US" dirty="0"/>
              <a:t> </a:t>
            </a:r>
            <a:endParaRPr lang="ru-RU" dirty="0"/>
          </a:p>
        </p:txBody>
      </p:sp>
      <p:sp>
        <p:nvSpPr>
          <p:cNvPr id="17" name="TextBox 16"/>
          <p:cNvSpPr txBox="1"/>
          <p:nvPr/>
        </p:nvSpPr>
        <p:spPr>
          <a:xfrm>
            <a:off x="6069758" y="2662335"/>
            <a:ext cx="2213491" cy="461665"/>
          </a:xfrm>
          <a:prstGeom prst="rect">
            <a:avLst/>
          </a:prstGeom>
          <a:solidFill>
            <a:schemeClr val="bg1"/>
          </a:solidFill>
        </p:spPr>
        <p:txBody>
          <a:bodyPr wrap="none" rtlCol="0">
            <a:spAutoFit/>
          </a:bodyPr>
          <a:lstStyle/>
          <a:p>
            <a:r>
              <a:rPr lang="en-US" sz="2400" i="1" dirty="0"/>
              <a:t>Plan to 10.02.17</a:t>
            </a:r>
            <a:endParaRPr lang="ru-RU" sz="2400" i="1" dirty="0"/>
          </a:p>
        </p:txBody>
      </p:sp>
      <p:sp>
        <p:nvSpPr>
          <p:cNvPr id="18" name="TextBox 17"/>
          <p:cNvSpPr txBox="1"/>
          <p:nvPr/>
        </p:nvSpPr>
        <p:spPr>
          <a:xfrm>
            <a:off x="6104046" y="5568478"/>
            <a:ext cx="2723246" cy="461665"/>
          </a:xfrm>
          <a:prstGeom prst="rect">
            <a:avLst/>
          </a:prstGeom>
          <a:solidFill>
            <a:schemeClr val="bg1"/>
          </a:solidFill>
        </p:spPr>
        <p:txBody>
          <a:bodyPr wrap="none" rtlCol="0">
            <a:spAutoFit/>
          </a:bodyPr>
          <a:lstStyle/>
          <a:p>
            <a:r>
              <a:rPr lang="en-US" sz="2400" i="1" dirty="0"/>
              <a:t>Prepared and tested</a:t>
            </a:r>
            <a:endParaRPr lang="ru-RU" sz="2400" i="1" dirty="0"/>
          </a:p>
        </p:txBody>
      </p:sp>
      <p:sp>
        <p:nvSpPr>
          <p:cNvPr id="19" name="TextBox 18"/>
          <p:cNvSpPr txBox="1"/>
          <p:nvPr/>
        </p:nvSpPr>
        <p:spPr>
          <a:xfrm>
            <a:off x="1877601" y="2547545"/>
            <a:ext cx="3600400" cy="3785652"/>
          </a:xfrm>
          <a:prstGeom prst="rect">
            <a:avLst/>
          </a:prstGeom>
          <a:solidFill>
            <a:schemeClr val="bg2"/>
          </a:solidFill>
        </p:spPr>
        <p:txBody>
          <a:bodyPr wrap="square" rtlCol="0">
            <a:spAutoFit/>
          </a:bodyPr>
          <a:lstStyle/>
          <a:p>
            <a:r>
              <a:rPr lang="en-US" sz="2400" dirty="0"/>
              <a:t>It’s first time when we are able to produce about 300 OM in a season!</a:t>
            </a:r>
          </a:p>
          <a:p>
            <a:endParaRPr lang="en-US" sz="2400" dirty="0"/>
          </a:p>
          <a:p>
            <a:r>
              <a:rPr lang="en-US" sz="2400" dirty="0"/>
              <a:t>Production rate (including testing) is 6 OM/day for 2-3 people at the moment  (will be up to 10 daily)</a:t>
            </a:r>
          </a:p>
          <a:p>
            <a:endParaRPr lang="en-US" sz="2400" dirty="0"/>
          </a:p>
          <a:p>
            <a:endParaRPr lang="ru-RU" sz="2400" dirty="0"/>
          </a:p>
        </p:txBody>
      </p:sp>
    </p:spTree>
    <p:extLst>
      <p:ext uri="{BB962C8B-B14F-4D97-AF65-F5344CB8AC3E}">
        <p14:creationId xmlns:p14="http://schemas.microsoft.com/office/powerpoint/2010/main" val="3180619072"/>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7330" y="1479812"/>
            <a:ext cx="3984205" cy="5378188"/>
          </a:xfrm>
          <a:prstGeom prst="rect">
            <a:avLst/>
          </a:prstGeom>
        </p:spPr>
      </p:pic>
      <p:pic>
        <p:nvPicPr>
          <p:cNvPr id="8" name="Рисунок 7"/>
          <p:cNvPicPr>
            <a:picLocks noChangeAspect="1"/>
          </p:cNvPicPr>
          <p:nvPr/>
        </p:nvPicPr>
        <p:blipFill rotWithShape="1">
          <a:blip r:embed="rId4" cstate="print">
            <a:extLst>
              <a:ext uri="{28A0092B-C50C-407E-A947-70E740481C1C}">
                <a14:useLocalDpi xmlns:a14="http://schemas.microsoft.com/office/drawing/2010/main" val="0"/>
              </a:ext>
            </a:extLst>
          </a:blip>
          <a:srcRect t="14537" b="-14763"/>
          <a:stretch/>
        </p:blipFill>
        <p:spPr>
          <a:xfrm>
            <a:off x="5866478" y="1412776"/>
            <a:ext cx="5040560" cy="6400800"/>
          </a:xfrm>
          <a:prstGeom prst="rect">
            <a:avLst/>
          </a:prstGeom>
        </p:spPr>
      </p:pic>
      <p:sp>
        <p:nvSpPr>
          <p:cNvPr id="9" name="TextBox 8"/>
          <p:cNvSpPr txBox="1"/>
          <p:nvPr/>
        </p:nvSpPr>
        <p:spPr>
          <a:xfrm>
            <a:off x="2783631" y="742500"/>
            <a:ext cx="1631601" cy="369332"/>
          </a:xfrm>
          <a:prstGeom prst="rect">
            <a:avLst/>
          </a:prstGeom>
          <a:noFill/>
        </p:spPr>
        <p:txBody>
          <a:bodyPr wrap="none" rtlCol="0">
            <a:spAutoFit/>
          </a:bodyPr>
          <a:lstStyle/>
          <a:p>
            <a:r>
              <a:rPr lang="en-US" b="1" dirty="0">
                <a:effectLst>
                  <a:outerShdw blurRad="38100" dist="38100" dir="2700000" algn="tl">
                    <a:srgbClr val="000000">
                      <a:alpha val="43137"/>
                    </a:srgbClr>
                  </a:outerShdw>
                </a:effectLst>
              </a:rPr>
              <a:t>Neutrino</a:t>
            </a:r>
            <a:r>
              <a:rPr lang="en-US" b="1" dirty="0"/>
              <a:t> </a:t>
            </a:r>
            <a:r>
              <a:rPr lang="en-US" b="1" dirty="0">
                <a:effectLst>
                  <a:outerShdw blurRad="38100" dist="38100" dir="2700000" algn="tl">
                    <a:srgbClr val="000000">
                      <a:alpha val="43137"/>
                    </a:srgbClr>
                  </a:outerShdw>
                </a:effectLst>
              </a:rPr>
              <a:t>event</a:t>
            </a:r>
            <a:endParaRPr lang="ru-RU" b="1" dirty="0">
              <a:effectLst>
                <a:outerShdw blurRad="38100" dist="38100" dir="2700000" algn="tl">
                  <a:srgbClr val="000000">
                    <a:alpha val="43137"/>
                  </a:srgbClr>
                </a:outerShdw>
              </a:effectLst>
            </a:endParaRPr>
          </a:p>
        </p:txBody>
      </p:sp>
      <p:sp>
        <p:nvSpPr>
          <p:cNvPr id="10" name="TextBox 9"/>
          <p:cNvSpPr txBox="1"/>
          <p:nvPr/>
        </p:nvSpPr>
        <p:spPr>
          <a:xfrm>
            <a:off x="7032105" y="1024038"/>
            <a:ext cx="2525371" cy="369332"/>
          </a:xfrm>
          <a:prstGeom prst="rect">
            <a:avLst/>
          </a:prstGeom>
          <a:noFill/>
        </p:spPr>
        <p:txBody>
          <a:bodyPr wrap="none" rtlCol="0">
            <a:spAutoFit/>
          </a:bodyPr>
          <a:lstStyle/>
          <a:p>
            <a:r>
              <a:rPr lang="en-US" b="1" dirty="0">
                <a:effectLst>
                  <a:outerShdw blurRad="38100" dist="38100" dir="2700000" algn="tl">
                    <a:srgbClr val="000000">
                      <a:alpha val="43137"/>
                    </a:srgbClr>
                  </a:outerShdw>
                </a:effectLst>
              </a:rPr>
              <a:t>Promising cascade event</a:t>
            </a:r>
            <a:endParaRPr lang="ru-RU" b="1" dirty="0">
              <a:effectLst>
                <a:outerShdw blurRad="38100" dist="38100" dir="2700000" algn="tl">
                  <a:srgbClr val="000000">
                    <a:alpha val="43137"/>
                  </a:srgbClr>
                </a:outerShdw>
              </a:effectLst>
            </a:endParaRPr>
          </a:p>
        </p:txBody>
      </p:sp>
      <p:sp>
        <p:nvSpPr>
          <p:cNvPr id="13" name="Прямоугольник 12"/>
          <p:cNvSpPr/>
          <p:nvPr/>
        </p:nvSpPr>
        <p:spPr>
          <a:xfrm>
            <a:off x="2992021" y="1110480"/>
            <a:ext cx="1214820" cy="369332"/>
          </a:xfrm>
          <a:prstGeom prst="rect">
            <a:avLst/>
          </a:prstGeom>
        </p:spPr>
        <p:txBody>
          <a:bodyPr wrap="none">
            <a:spAutoFit/>
          </a:bodyPr>
          <a:lstStyle/>
          <a:p>
            <a:pPr fontAlgn="base">
              <a:spcBef>
                <a:spcPct val="0"/>
              </a:spcBef>
              <a:spcAft>
                <a:spcPct val="0"/>
              </a:spcAft>
            </a:pPr>
            <a:r>
              <a:rPr lang="en-US" dirty="0">
                <a:solidFill>
                  <a:prstClr val="black"/>
                </a:solidFill>
                <a:latin typeface="Times New Roman" panose="02020603050405020304" pitchFamily="18" charset="0"/>
                <a:cs typeface="Times New Roman" panose="02020603050405020304" pitchFamily="18" charset="0"/>
              </a:rPr>
              <a:t>#</a:t>
            </a:r>
            <a:r>
              <a:rPr lang="ru-RU" dirty="0">
                <a:solidFill>
                  <a:prstClr val="black"/>
                </a:solidFill>
                <a:latin typeface="Times New Roman" panose="02020603050405020304" pitchFamily="18" charset="0"/>
                <a:cs typeface="Times New Roman" panose="02020603050405020304" pitchFamily="18" charset="0"/>
              </a:rPr>
              <a:t>11469229</a:t>
            </a:r>
            <a:endParaRPr lang="en-US" dirty="0">
              <a:solidFill>
                <a:prstClr val="black"/>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4007769" y="35290"/>
            <a:ext cx="4697953" cy="523220"/>
          </a:xfrm>
          <a:prstGeom prst="rect">
            <a:avLst/>
          </a:prstGeom>
          <a:noFill/>
        </p:spPr>
        <p:txBody>
          <a:bodyPr wrap="none" rtlCol="0">
            <a:spAutoFit/>
          </a:bodyPr>
          <a:lstStyle/>
          <a:p>
            <a:r>
              <a:rPr lang="en-US" sz="2800" b="1" u="sng" dirty="0">
                <a:effectLst>
                  <a:outerShdw blurRad="38100" dist="38100" dir="2700000" algn="tl">
                    <a:srgbClr val="000000">
                      <a:alpha val="43137"/>
                    </a:srgbClr>
                  </a:outerShdw>
                </a:effectLst>
              </a:rPr>
              <a:t>Events of the “DUBNA” cluster</a:t>
            </a:r>
            <a:endParaRPr lang="ru-RU" sz="2800" b="1" u="sng"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870733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edw"/>
          <p:cNvPicPr/>
          <p:nvPr/>
        </p:nvPicPr>
        <p:blipFill>
          <a:blip r:embed="rId3" cstate="print"/>
          <a:srcRect/>
          <a:stretch>
            <a:fillRect/>
          </a:stretch>
        </p:blipFill>
        <p:spPr bwMode="auto">
          <a:xfrm>
            <a:off x="1703512" y="116632"/>
            <a:ext cx="2232248" cy="1080120"/>
          </a:xfrm>
          <a:prstGeom prst="rect">
            <a:avLst/>
          </a:prstGeom>
          <a:noFill/>
          <a:ln w="9525">
            <a:noFill/>
            <a:miter lim="800000"/>
            <a:headEnd/>
            <a:tailEnd/>
          </a:ln>
        </p:spPr>
      </p:pic>
      <p:sp>
        <p:nvSpPr>
          <p:cNvPr id="1028" name="Rectangle 4"/>
          <p:cNvSpPr>
            <a:spLocks noChangeArrowheads="1"/>
          </p:cNvSpPr>
          <p:nvPr/>
        </p:nvSpPr>
        <p:spPr bwMode="auto">
          <a:xfrm>
            <a:off x="4079776" y="60593"/>
            <a:ext cx="6588224" cy="1107996"/>
          </a:xfrm>
          <a:prstGeom prst="rect">
            <a:avLst/>
          </a:prstGeom>
          <a:noFill/>
          <a:ln w="9525">
            <a:noFill/>
            <a:miter lim="800000"/>
            <a:headEnd/>
            <a:tailEnd/>
          </a:ln>
          <a:effectLst>
            <a:outerShdw blurRad="50800" dist="38100" dir="2700000" algn="tl" rotWithShape="0">
              <a:schemeClr val="bg1">
                <a:alpha val="40000"/>
              </a:schemeClr>
            </a:outerShdw>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altLang="zh-CN" sz="2200" b="1" dirty="0">
                <a:solidFill>
                  <a:srgbClr val="FF0000"/>
                </a:solidFill>
                <a:latin typeface="Comic Sans MS" pitchFamily="66" charset="0"/>
                <a:ea typeface="SimSun" pitchFamily="2" charset="-122"/>
                <a:cs typeface="Times New Roman" pitchFamily="18" charset="0"/>
              </a:rPr>
              <a:t>Direct search for weakly interacting </a:t>
            </a:r>
            <a:r>
              <a:rPr lang="en-US" altLang="zh-CN" sz="2200" b="1" dirty="0" err="1">
                <a:solidFill>
                  <a:srgbClr val="FF0000"/>
                </a:solidFill>
                <a:latin typeface="Comic Sans MS" pitchFamily="66" charset="0"/>
                <a:ea typeface="SimSun" pitchFamily="2" charset="-122"/>
                <a:cs typeface="Times New Roman" pitchFamily="18" charset="0"/>
              </a:rPr>
              <a:t>nonbaryonic</a:t>
            </a:r>
            <a:r>
              <a:rPr lang="en-US" altLang="zh-CN" sz="2200" b="1" dirty="0">
                <a:solidFill>
                  <a:srgbClr val="FF0000"/>
                </a:solidFill>
                <a:latin typeface="Comic Sans MS" pitchFamily="66" charset="0"/>
                <a:ea typeface="SimSun" pitchFamily="2" charset="-122"/>
                <a:cs typeface="Times New Roman" pitchFamily="18" charset="0"/>
              </a:rPr>
              <a:t> cold Dark Matter with phonon-ionization </a:t>
            </a:r>
            <a:r>
              <a:rPr lang="en-US" altLang="zh-CN" sz="2200" b="1" dirty="0" err="1">
                <a:solidFill>
                  <a:srgbClr val="FF0000"/>
                </a:solidFill>
                <a:latin typeface="Comic Sans MS" pitchFamily="66" charset="0"/>
                <a:ea typeface="SimSun" pitchFamily="2" charset="-122"/>
                <a:cs typeface="Times New Roman" pitchFamily="18" charset="0"/>
              </a:rPr>
              <a:t>HPGe</a:t>
            </a:r>
            <a:r>
              <a:rPr lang="en-US" altLang="zh-CN" sz="2200" b="1" dirty="0">
                <a:solidFill>
                  <a:srgbClr val="FF0000"/>
                </a:solidFill>
                <a:latin typeface="Comic Sans MS" pitchFamily="66" charset="0"/>
                <a:ea typeface="SimSun" pitchFamily="2" charset="-122"/>
                <a:cs typeface="Times New Roman" pitchFamily="18" charset="0"/>
              </a:rPr>
              <a:t> detectors</a:t>
            </a:r>
            <a:endParaRPr lang="en-US" altLang="zh-CN" sz="2200" b="1" dirty="0">
              <a:solidFill>
                <a:srgbClr val="FF0000"/>
              </a:solidFill>
              <a:latin typeface="Comic Sans MS" pitchFamily="66" charset="0"/>
              <a:cs typeface="Arial" pitchFamily="34" charset="0"/>
            </a:endParaRPr>
          </a:p>
        </p:txBody>
      </p:sp>
      <p:sp>
        <p:nvSpPr>
          <p:cNvPr id="8" name="TextBox 7"/>
          <p:cNvSpPr txBox="1"/>
          <p:nvPr/>
        </p:nvSpPr>
        <p:spPr>
          <a:xfrm>
            <a:off x="1530621" y="1196752"/>
            <a:ext cx="8784976" cy="5416868"/>
          </a:xfrm>
          <a:prstGeom prst="rect">
            <a:avLst/>
          </a:prstGeom>
          <a:noFill/>
          <a:effectLst>
            <a:glow rad="63500">
              <a:schemeClr val="accent1">
                <a:satMod val="175000"/>
                <a:alpha val="40000"/>
              </a:schemeClr>
            </a:glow>
            <a:outerShdw blurRad="50800" dist="38100" dir="2700000" algn="tl" rotWithShape="0">
              <a:schemeClr val="bg1">
                <a:alpha val="40000"/>
              </a:schemeClr>
            </a:outerShdw>
          </a:effectLst>
        </p:spPr>
        <p:txBody>
          <a:bodyPr wrap="square" rtlCol="0">
            <a:spAutoFit/>
          </a:bodyPr>
          <a:lstStyle/>
          <a:p>
            <a:pPr>
              <a:buFont typeface="Arial" pitchFamily="34" charset="0"/>
              <a:buChar char="•"/>
            </a:pPr>
            <a:r>
              <a:rPr lang="ru-RU" sz="2200" b="1" dirty="0">
                <a:latin typeface="Comic Sans MS" pitchFamily="66" charset="0"/>
                <a:cs typeface="Times New Roman" pitchFamily="18" charset="0"/>
              </a:rPr>
              <a:t> </a:t>
            </a:r>
            <a:r>
              <a:rPr lang="en-US" sz="2200" b="1" dirty="0" err="1">
                <a:latin typeface="Comic Sans MS" pitchFamily="66" charset="0"/>
                <a:cs typeface="Times New Roman" pitchFamily="18" charset="0"/>
              </a:rPr>
              <a:t>HPGe</a:t>
            </a:r>
            <a:r>
              <a:rPr lang="en-US" sz="2200" b="1" dirty="0">
                <a:latin typeface="Comic Sans MS" pitchFamily="66" charset="0"/>
                <a:cs typeface="Times New Roman" pitchFamily="18" charset="0"/>
              </a:rPr>
              <a:t> detector-</a:t>
            </a:r>
            <a:r>
              <a:rPr lang="en-US" sz="2200" b="1" dirty="0" err="1">
                <a:latin typeface="Comic Sans MS" pitchFamily="66" charset="0"/>
                <a:cs typeface="Times New Roman" pitchFamily="18" charset="0"/>
              </a:rPr>
              <a:t>bolometers</a:t>
            </a:r>
            <a:endParaRPr lang="en-US" sz="2200" b="1" dirty="0">
              <a:latin typeface="Comic Sans MS" pitchFamily="66" charset="0"/>
              <a:cs typeface="Times New Roman" pitchFamily="18" charset="0"/>
            </a:endParaRPr>
          </a:p>
          <a:p>
            <a:pPr>
              <a:buFont typeface="Arial" pitchFamily="34" charset="0"/>
              <a:buChar char="•"/>
            </a:pPr>
            <a:r>
              <a:rPr lang="en-US" sz="2200" b="1" dirty="0">
                <a:latin typeface="Comic Sans MS" pitchFamily="66" charset="0"/>
                <a:cs typeface="Times New Roman" pitchFamily="18" charset="0"/>
              </a:rPr>
              <a:t> 20 kg total, 820-890 g unit</a:t>
            </a:r>
          </a:p>
          <a:p>
            <a:pPr>
              <a:buFont typeface="Arial" pitchFamily="34" charset="0"/>
              <a:buChar char="•"/>
            </a:pPr>
            <a:r>
              <a:rPr lang="en-US" sz="2200" b="1" dirty="0">
                <a:latin typeface="Comic Sans MS" pitchFamily="66" charset="0"/>
                <a:cs typeface="Times New Roman" pitchFamily="18" charset="0"/>
              </a:rPr>
              <a:t> 20 </a:t>
            </a:r>
            <a:r>
              <a:rPr lang="en-US" sz="2200" b="1" dirty="0" err="1">
                <a:latin typeface="Comic Sans MS" pitchFamily="66" charset="0"/>
                <a:cs typeface="Times New Roman" pitchFamily="18" charset="0"/>
              </a:rPr>
              <a:t>mK</a:t>
            </a:r>
            <a:r>
              <a:rPr lang="en-US" sz="2200" b="1" dirty="0">
                <a:latin typeface="Comic Sans MS" pitchFamily="66" charset="0"/>
                <a:cs typeface="Times New Roman" pitchFamily="18" charset="0"/>
              </a:rPr>
              <a:t> for heat + ionization measurements </a:t>
            </a:r>
          </a:p>
          <a:p>
            <a:r>
              <a:rPr lang="en-US" sz="1600" b="1" dirty="0">
                <a:latin typeface="Comic Sans MS" pitchFamily="66" charset="0"/>
                <a:cs typeface="Times New Roman" pitchFamily="18" charset="0"/>
              </a:rPr>
              <a:t>(active discrimination of nuclear recoils from other backgrounds)</a:t>
            </a:r>
          </a:p>
          <a:p>
            <a:pPr>
              <a:buFont typeface="Arial" pitchFamily="34" charset="0"/>
              <a:buChar char="•"/>
            </a:pPr>
            <a:r>
              <a:rPr lang="en-US" sz="2200" b="1" dirty="0">
                <a:latin typeface="Comic Sans MS" pitchFamily="66" charset="0"/>
                <a:cs typeface="Times New Roman" pitchFamily="18" charset="0"/>
              </a:rPr>
              <a:t> </a:t>
            </a:r>
            <a:r>
              <a:rPr lang="en-US" sz="2200" b="1" dirty="0">
                <a:solidFill>
                  <a:prstClr val="black"/>
                </a:solidFill>
                <a:latin typeface="Comic Sans MS" pitchFamily="66" charset="0"/>
                <a:cs typeface="Times New Roman" pitchFamily="18" charset="0"/>
              </a:rPr>
              <a:t>Rejection of surface events</a:t>
            </a:r>
            <a:r>
              <a:rPr lang="en-US" sz="2200" b="1" dirty="0">
                <a:latin typeface="Comic Sans MS" pitchFamily="66" charset="0"/>
                <a:cs typeface="Times New Roman" pitchFamily="18" charset="0"/>
              </a:rPr>
              <a:t> </a:t>
            </a:r>
            <a:r>
              <a:rPr lang="ru-RU" sz="2200" b="1" dirty="0">
                <a:latin typeface="Comic Sans MS" pitchFamily="66" charset="0"/>
                <a:cs typeface="Times New Roman" pitchFamily="18" charset="0"/>
              </a:rPr>
              <a:t>(</a:t>
            </a:r>
            <a:r>
              <a:rPr lang="en-US" sz="2200" b="1" dirty="0">
                <a:latin typeface="Comic Sans MS" pitchFamily="66" charset="0"/>
                <a:cs typeface="Times New Roman" pitchFamily="18" charset="0"/>
              </a:rPr>
              <a:t>FID detectors)</a:t>
            </a:r>
          </a:p>
          <a:p>
            <a:pPr>
              <a:buFont typeface="Arial" pitchFamily="34" charset="0"/>
              <a:buChar char="•"/>
            </a:pPr>
            <a:r>
              <a:rPr lang="en-US" sz="2200" b="1" dirty="0">
                <a:latin typeface="Comic Sans MS" pitchFamily="66" charset="0"/>
                <a:cs typeface="Times New Roman" pitchFamily="18" charset="0"/>
              </a:rPr>
              <a:t> Simple &amp; robust design</a:t>
            </a:r>
          </a:p>
          <a:p>
            <a:pPr lvl="1">
              <a:buFont typeface="Wingdings" pitchFamily="2" charset="2"/>
              <a:buChar char="Ø"/>
            </a:pPr>
            <a:r>
              <a:rPr lang="en-US" sz="2200" b="1" dirty="0">
                <a:latin typeface="Comic Sans MS" pitchFamily="66" charset="0"/>
                <a:cs typeface="Times New Roman" pitchFamily="18" charset="0"/>
              </a:rPr>
              <a:t> Important for scalability to large arrays</a:t>
            </a:r>
          </a:p>
          <a:p>
            <a:pPr lvl="1">
              <a:buFont typeface="Wingdings" pitchFamily="2" charset="2"/>
              <a:buChar char="Ø"/>
            </a:pPr>
            <a:r>
              <a:rPr lang="en-US" sz="2200" b="1" dirty="0">
                <a:latin typeface="Comic Sans MS" pitchFamily="66" charset="0"/>
                <a:cs typeface="Times New Roman" pitchFamily="18" charset="0"/>
              </a:rPr>
              <a:t> Initially designed for &gt;20 </a:t>
            </a:r>
            <a:r>
              <a:rPr lang="en-US" sz="2200" b="1" dirty="0" err="1">
                <a:latin typeface="Comic Sans MS" pitchFamily="66" charset="0"/>
                <a:cs typeface="Times New Roman" pitchFamily="18" charset="0"/>
              </a:rPr>
              <a:t>GeV</a:t>
            </a:r>
            <a:r>
              <a:rPr lang="en-US" sz="2200" b="1" dirty="0">
                <a:latin typeface="Comic Sans MS" pitchFamily="66" charset="0"/>
                <a:cs typeface="Times New Roman" pitchFamily="18" charset="0"/>
              </a:rPr>
              <a:t> WIMP search, </a:t>
            </a:r>
          </a:p>
          <a:p>
            <a:pPr lvl="1"/>
            <a:r>
              <a:rPr lang="en-US" sz="2200" b="1" dirty="0">
                <a:latin typeface="Comic Sans MS" pitchFamily="66" charset="0"/>
                <a:cs typeface="Times New Roman" pitchFamily="18" charset="0"/>
              </a:rPr>
              <a:t>   extended below of 5 </a:t>
            </a:r>
            <a:r>
              <a:rPr lang="en-US" sz="2200" b="1" dirty="0" err="1">
                <a:latin typeface="Comic Sans MS" pitchFamily="66" charset="0"/>
                <a:cs typeface="Times New Roman" pitchFamily="18" charset="0"/>
              </a:rPr>
              <a:t>GeV</a:t>
            </a:r>
            <a:r>
              <a:rPr lang="en-US" sz="2200" b="1" dirty="0">
                <a:latin typeface="Comic Sans MS" pitchFamily="66" charset="0"/>
                <a:cs typeface="Times New Roman" pitchFamily="18" charset="0"/>
              </a:rPr>
              <a:t> </a:t>
            </a:r>
          </a:p>
          <a:p>
            <a:pPr lvl="1"/>
            <a:r>
              <a:rPr lang="en-US" sz="2200" b="1" dirty="0">
                <a:latin typeface="Comic Sans MS" pitchFamily="66" charset="0"/>
                <a:cs typeface="Times New Roman" pitchFamily="18" charset="0"/>
              </a:rPr>
              <a:t>   </a:t>
            </a:r>
            <a:r>
              <a:rPr lang="en-US" sz="1600" b="1" dirty="0">
                <a:latin typeface="Comic Sans MS" pitchFamily="66" charset="0"/>
                <a:cs typeface="Times New Roman" pitchFamily="18" charset="0"/>
              </a:rPr>
              <a:t>(due to excellent energy resolution and threshold)  </a:t>
            </a:r>
          </a:p>
          <a:p>
            <a:pPr marL="0" lvl="1">
              <a:buFont typeface="Arial" pitchFamily="34" charset="0"/>
              <a:buChar char="•"/>
            </a:pPr>
            <a:r>
              <a:rPr lang="en-US" sz="2200" b="1" dirty="0">
                <a:latin typeface="Comic Sans MS" pitchFamily="66" charset="0"/>
                <a:cs typeface="Times New Roman" pitchFamily="18" charset="0"/>
              </a:rPr>
              <a:t> </a:t>
            </a:r>
            <a:r>
              <a:rPr lang="en-US" sz="2200" b="1" i="1" dirty="0">
                <a:solidFill>
                  <a:srgbClr val="C00000"/>
                </a:solidFill>
                <a:latin typeface="Comic Sans MS" pitchFamily="66" charset="0"/>
                <a:cs typeface="Times New Roman" pitchFamily="18" charset="0"/>
              </a:rPr>
              <a:t>Located in the LSM underground laboratory </a:t>
            </a:r>
          </a:p>
          <a:p>
            <a:pPr marL="0" lvl="1"/>
            <a:r>
              <a:rPr lang="en-US" sz="2200" b="1" i="1" dirty="0">
                <a:solidFill>
                  <a:srgbClr val="C00000"/>
                </a:solidFill>
                <a:latin typeface="Comic Sans MS" pitchFamily="66" charset="0"/>
                <a:cs typeface="Times New Roman" pitchFamily="18" charset="0"/>
              </a:rPr>
              <a:t>in the French Alps (4800m.w.e.) </a:t>
            </a:r>
          </a:p>
          <a:p>
            <a:pPr marL="0" lvl="1"/>
            <a:r>
              <a:rPr lang="en-US" sz="2200" b="1" dirty="0">
                <a:latin typeface="Comic Sans MS" pitchFamily="66" charset="0"/>
                <a:cs typeface="Times New Roman" pitchFamily="18" charset="0"/>
              </a:rPr>
              <a:t>reduces the cosmic µ flux down to 5 µ/m</a:t>
            </a:r>
            <a:r>
              <a:rPr lang="en-US" sz="2200" b="1" baseline="30000" dirty="0">
                <a:latin typeface="Comic Sans MS" pitchFamily="66" charset="0"/>
                <a:cs typeface="Times New Roman" pitchFamily="18" charset="0"/>
              </a:rPr>
              <a:t>2</a:t>
            </a:r>
            <a:r>
              <a:rPr lang="en-US" sz="2200" b="1" dirty="0">
                <a:latin typeface="Comic Sans MS" pitchFamily="66" charset="0"/>
                <a:cs typeface="Times New Roman" pitchFamily="18" charset="0"/>
              </a:rPr>
              <a:t>/day</a:t>
            </a:r>
          </a:p>
          <a:p>
            <a:pPr marL="0" lvl="1">
              <a:buFont typeface="Arial" pitchFamily="34" charset="0"/>
              <a:buChar char="•"/>
            </a:pPr>
            <a:r>
              <a:rPr lang="en-US" sz="2200" b="1" dirty="0">
                <a:latin typeface="Comic Sans MS" pitchFamily="66" charset="0"/>
                <a:cs typeface="Times New Roman" pitchFamily="18" charset="0"/>
              </a:rPr>
              <a:t> Participation in the EDELWEISS project provides for JINR an important access to low background infrastructure needed for R&amp;D of own low background projects </a:t>
            </a:r>
            <a:r>
              <a:rPr lang="en-US" sz="2200" b="1" dirty="0" err="1">
                <a:latin typeface="Comic Sans MS" pitchFamily="66" charset="0"/>
                <a:cs typeface="Times New Roman" pitchFamily="18" charset="0"/>
              </a:rPr>
              <a:t>νGeN</a:t>
            </a:r>
            <a:r>
              <a:rPr lang="en-US" sz="2200" b="1" dirty="0">
                <a:latin typeface="Comic Sans MS" pitchFamily="66" charset="0"/>
                <a:cs typeface="Times New Roman" pitchFamily="18" charset="0"/>
              </a:rPr>
              <a:t>, GEMMA-2, … </a:t>
            </a:r>
          </a:p>
        </p:txBody>
      </p:sp>
      <p:pic>
        <p:nvPicPr>
          <p:cNvPr id="1029" name="Picture 5"/>
          <p:cNvPicPr>
            <a:picLocks noChangeAspect="1" noChangeArrowheads="1"/>
          </p:cNvPicPr>
          <p:nvPr/>
        </p:nvPicPr>
        <p:blipFill>
          <a:blip r:embed="rId4" cstate="print"/>
          <a:srcRect/>
          <a:stretch>
            <a:fillRect/>
          </a:stretch>
        </p:blipFill>
        <p:spPr bwMode="auto">
          <a:xfrm>
            <a:off x="8641942" y="980728"/>
            <a:ext cx="1990563" cy="1512168"/>
          </a:xfrm>
          <a:prstGeom prst="rect">
            <a:avLst/>
          </a:prstGeom>
          <a:noFill/>
          <a:ln w="9525">
            <a:noFill/>
            <a:miter lim="800000"/>
            <a:headEnd/>
            <a:tailEnd/>
          </a:ln>
        </p:spPr>
      </p:pic>
      <p:pic>
        <p:nvPicPr>
          <p:cNvPr id="1030" name="Picture 6"/>
          <p:cNvPicPr>
            <a:picLocks noChangeAspect="1" noChangeArrowheads="1"/>
          </p:cNvPicPr>
          <p:nvPr/>
        </p:nvPicPr>
        <p:blipFill>
          <a:blip r:embed="rId5" cstate="print"/>
          <a:srcRect/>
          <a:stretch>
            <a:fillRect/>
          </a:stretch>
        </p:blipFill>
        <p:spPr bwMode="auto">
          <a:xfrm>
            <a:off x="8616281" y="2547683"/>
            <a:ext cx="2016225" cy="2969550"/>
          </a:xfrm>
          <a:prstGeom prst="rect">
            <a:avLst/>
          </a:prstGeom>
          <a:noFill/>
          <a:ln w="9525">
            <a:noFill/>
            <a:miter lim="800000"/>
            <a:headEnd/>
            <a:tailEnd/>
          </a:ln>
        </p:spPr>
      </p:pic>
    </p:spTree>
    <p:extLst>
      <p:ext uri="{BB962C8B-B14F-4D97-AF65-F5344CB8AC3E}">
        <p14:creationId xmlns:p14="http://schemas.microsoft.com/office/powerpoint/2010/main" val="39786845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edelweiss-2016-DLNPreport-Fig2.jpg"/>
          <p:cNvPicPr/>
          <p:nvPr/>
        </p:nvPicPr>
        <p:blipFill>
          <a:blip r:embed="rId3" cstate="print"/>
          <a:stretch>
            <a:fillRect/>
          </a:stretch>
        </p:blipFill>
        <p:spPr>
          <a:xfrm>
            <a:off x="6384032" y="116632"/>
            <a:ext cx="4283968" cy="3672408"/>
          </a:xfrm>
          <a:prstGeom prst="rect">
            <a:avLst/>
          </a:prstGeom>
        </p:spPr>
      </p:pic>
      <p:sp>
        <p:nvSpPr>
          <p:cNvPr id="14337" name="Rectangle 1"/>
          <p:cNvSpPr>
            <a:spLocks noChangeArrowheads="1"/>
          </p:cNvSpPr>
          <p:nvPr/>
        </p:nvSpPr>
        <p:spPr bwMode="auto">
          <a:xfrm>
            <a:off x="1524000" y="419475"/>
            <a:ext cx="5148064" cy="418576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altLang="zh-CN" sz="2000" b="1" dirty="0">
                <a:latin typeface="Comic Sans MS" pitchFamily="66" charset="0"/>
                <a:ea typeface="SimSun" pitchFamily="2" charset="-122"/>
                <a:cs typeface="Times New Roman" pitchFamily="18" charset="0"/>
              </a:rPr>
              <a:t>EDELWEISS</a:t>
            </a:r>
          </a:p>
          <a:p>
            <a:pPr fontAlgn="base">
              <a:spcBef>
                <a:spcPct val="0"/>
              </a:spcBef>
              <a:spcAft>
                <a:spcPct val="0"/>
              </a:spcAft>
            </a:pPr>
            <a:r>
              <a:rPr lang="en-US" altLang="zh-CN" sz="2000" b="1" dirty="0">
                <a:latin typeface="Comic Sans MS" pitchFamily="66" charset="0"/>
                <a:ea typeface="SimSun" pitchFamily="2" charset="-122"/>
                <a:cs typeface="Times New Roman" pitchFamily="18" charset="0"/>
              </a:rPr>
              <a:t>WIMP search results achieved in 2016 </a:t>
            </a:r>
          </a:p>
          <a:p>
            <a:pPr fontAlgn="base">
              <a:spcBef>
                <a:spcPct val="0"/>
              </a:spcBef>
              <a:spcAft>
                <a:spcPct val="0"/>
              </a:spcAft>
            </a:pPr>
            <a:endParaRPr lang="en-US" altLang="zh-CN" sz="2400" b="1" i="1" dirty="0">
              <a:latin typeface="Comic Sans MS" pitchFamily="66" charset="0"/>
              <a:ea typeface="SimSun" pitchFamily="2" charset="-122"/>
              <a:cs typeface="Times New Roman" pitchFamily="18" charset="0"/>
            </a:endParaRPr>
          </a:p>
          <a:p>
            <a:pPr fontAlgn="base">
              <a:spcBef>
                <a:spcPct val="0"/>
              </a:spcBef>
              <a:spcAft>
                <a:spcPct val="0"/>
              </a:spcAft>
            </a:pPr>
            <a:endParaRPr lang="en-US" altLang="zh-CN" b="1" i="1" dirty="0">
              <a:latin typeface="Comic Sans MS" pitchFamily="66" charset="0"/>
              <a:ea typeface="SimSun" pitchFamily="2" charset="-122"/>
              <a:cs typeface="Times New Roman" pitchFamily="18" charset="0"/>
            </a:endParaRPr>
          </a:p>
          <a:p>
            <a:pPr fontAlgn="base">
              <a:spcBef>
                <a:spcPct val="0"/>
              </a:spcBef>
              <a:spcAft>
                <a:spcPct val="0"/>
              </a:spcAft>
            </a:pPr>
            <a:r>
              <a:rPr lang="en-US" altLang="zh-CN" b="1" dirty="0">
                <a:solidFill>
                  <a:srgbClr val="FF0000"/>
                </a:solidFill>
                <a:latin typeface="Comic Sans MS" pitchFamily="66" charset="0"/>
                <a:cs typeface="Arial" pitchFamily="34" charset="0"/>
              </a:rPr>
              <a:t>Positive results reported by some others experiments were directly verified.</a:t>
            </a:r>
            <a:r>
              <a:rPr lang="en-US" altLang="zh-CN" b="1" dirty="0">
                <a:latin typeface="Comic Sans MS" pitchFamily="66" charset="0"/>
                <a:cs typeface="Arial" pitchFamily="34" charset="0"/>
              </a:rPr>
              <a:t> </a:t>
            </a:r>
          </a:p>
          <a:p>
            <a:pPr fontAlgn="base">
              <a:spcBef>
                <a:spcPct val="0"/>
              </a:spcBef>
              <a:spcAft>
                <a:spcPct val="0"/>
              </a:spcAft>
            </a:pPr>
            <a:endParaRPr lang="en-US" altLang="zh-CN" b="1" dirty="0">
              <a:latin typeface="Comic Sans MS" pitchFamily="66" charset="0"/>
              <a:cs typeface="Arial" pitchFamily="34" charset="0"/>
            </a:endParaRPr>
          </a:p>
          <a:p>
            <a:pPr fontAlgn="base">
              <a:spcBef>
                <a:spcPct val="0"/>
              </a:spcBef>
              <a:spcAft>
                <a:spcPct val="0"/>
              </a:spcAft>
            </a:pPr>
            <a:r>
              <a:rPr lang="en-US" altLang="zh-CN" b="1" dirty="0">
                <a:solidFill>
                  <a:srgbClr val="FF0000"/>
                </a:solidFill>
                <a:latin typeface="Comic Sans MS" pitchFamily="66" charset="0"/>
                <a:cs typeface="Arial" pitchFamily="34" charset="0"/>
              </a:rPr>
              <a:t>The current EDELWEISS-III sensitivity completely covered region of positive </a:t>
            </a:r>
            <a:r>
              <a:rPr lang="en-US" altLang="zh-CN" b="1" dirty="0" err="1">
                <a:solidFill>
                  <a:srgbClr val="FF0000"/>
                </a:solidFill>
                <a:latin typeface="Comic Sans MS" pitchFamily="66" charset="0"/>
                <a:cs typeface="Arial" pitchFamily="34" charset="0"/>
              </a:rPr>
              <a:t>CoGeNT</a:t>
            </a:r>
            <a:r>
              <a:rPr lang="en-US" altLang="zh-CN" b="1" dirty="0">
                <a:solidFill>
                  <a:srgbClr val="FF0000"/>
                </a:solidFill>
                <a:latin typeface="Comic Sans MS" pitchFamily="66" charset="0"/>
                <a:cs typeface="Arial" pitchFamily="34" charset="0"/>
              </a:rPr>
              <a:t> results received on the same nuclear (</a:t>
            </a:r>
            <a:r>
              <a:rPr lang="en-US" altLang="zh-CN" b="1" dirty="0" err="1">
                <a:solidFill>
                  <a:srgbClr val="FF0000"/>
                </a:solidFill>
                <a:latin typeface="Comic Sans MS" pitchFamily="66" charset="0"/>
                <a:cs typeface="Arial" pitchFamily="34" charset="0"/>
              </a:rPr>
              <a:t>Ge</a:t>
            </a:r>
            <a:r>
              <a:rPr lang="en-US" altLang="zh-CN" b="1" dirty="0">
                <a:solidFill>
                  <a:srgbClr val="FF0000"/>
                </a:solidFill>
                <a:latin typeface="Comic Sans MS" pitchFamily="66" charset="0"/>
                <a:cs typeface="Arial" pitchFamily="34" charset="0"/>
              </a:rPr>
              <a:t>).</a:t>
            </a:r>
          </a:p>
          <a:p>
            <a:pPr fontAlgn="base">
              <a:spcBef>
                <a:spcPct val="0"/>
              </a:spcBef>
              <a:spcAft>
                <a:spcPct val="0"/>
              </a:spcAft>
            </a:pPr>
            <a:endParaRPr lang="en-US" altLang="zh-CN" b="1" dirty="0">
              <a:solidFill>
                <a:srgbClr val="FF0000"/>
              </a:solidFill>
              <a:latin typeface="Comic Sans MS" pitchFamily="66" charset="0"/>
              <a:cs typeface="Arial" pitchFamily="34" charset="0"/>
            </a:endParaRPr>
          </a:p>
          <a:p>
            <a:pPr fontAlgn="base">
              <a:spcBef>
                <a:spcPct val="0"/>
              </a:spcBef>
              <a:spcAft>
                <a:spcPct val="0"/>
              </a:spcAft>
            </a:pPr>
            <a:r>
              <a:rPr lang="en-US" altLang="zh-CN" sz="2000" b="1" dirty="0">
                <a:latin typeface="Comic Sans MS" pitchFamily="66" charset="0"/>
                <a:cs typeface="Arial" pitchFamily="34" charset="0"/>
              </a:rPr>
              <a:t>Future: even lower energy threshold, reduce backgrounds, increase mass,  </a:t>
            </a:r>
          </a:p>
        </p:txBody>
      </p:sp>
      <p:sp>
        <p:nvSpPr>
          <p:cNvPr id="14338" name="Rectangle 2"/>
          <p:cNvSpPr>
            <a:spLocks noChangeArrowheads="1"/>
          </p:cNvSpPr>
          <p:nvPr/>
        </p:nvSpPr>
        <p:spPr bwMode="auto">
          <a:xfrm>
            <a:off x="1524000" y="5500390"/>
            <a:ext cx="9144000"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tabLst>
                <a:tab pos="3198813" algn="ctr"/>
                <a:tab pos="6169025" algn="r"/>
              </a:tabLst>
            </a:pPr>
            <a:r>
              <a:rPr lang="en-US" altLang="zh-CN" sz="1200" u="sng" dirty="0">
                <a:latin typeface="Comic Sans MS" pitchFamily="66" charset="0"/>
                <a:ea typeface="SimSun" pitchFamily="2" charset="-122"/>
                <a:cs typeface="Times New Roman" pitchFamily="18" charset="0"/>
              </a:rPr>
              <a:t>Main EDELWEISS publications in 2016:</a:t>
            </a:r>
            <a:r>
              <a:rPr lang="en-US" altLang="zh-CN" sz="1200" dirty="0">
                <a:latin typeface="Comic Sans MS" pitchFamily="66" charset="0"/>
                <a:ea typeface="SimSun" pitchFamily="2" charset="-122"/>
                <a:cs typeface="Times New Roman" pitchFamily="18" charset="0"/>
              </a:rPr>
              <a:t>	</a:t>
            </a:r>
            <a:endParaRPr lang="ru-RU" altLang="zh-CN" sz="1200" dirty="0">
              <a:latin typeface="Comic Sans MS" pitchFamily="66" charset="0"/>
              <a:cs typeface="Arial" pitchFamily="34" charset="0"/>
            </a:endParaRPr>
          </a:p>
          <a:p>
            <a:pPr eaLnBrk="0" fontAlgn="base" hangingPunct="0">
              <a:spcBef>
                <a:spcPct val="0"/>
              </a:spcBef>
              <a:spcAft>
                <a:spcPct val="0"/>
              </a:spcAft>
              <a:tabLst>
                <a:tab pos="3198813" algn="ctr"/>
                <a:tab pos="6169025" algn="r"/>
              </a:tabLst>
            </a:pPr>
            <a:r>
              <a:rPr lang="en-US" altLang="zh-CN" sz="1200" dirty="0">
                <a:latin typeface="Comic Sans MS" pitchFamily="66" charset="0"/>
                <a:ea typeface="SimSun" pitchFamily="2" charset="-122"/>
                <a:cs typeface="Times New Roman" pitchFamily="18" charset="0"/>
              </a:rPr>
              <a:t>E. </a:t>
            </a:r>
            <a:r>
              <a:rPr lang="en-US" altLang="zh-CN" sz="1200" dirty="0" err="1">
                <a:latin typeface="Comic Sans MS" pitchFamily="66" charset="0"/>
                <a:ea typeface="SimSun" pitchFamily="2" charset="-122"/>
                <a:cs typeface="Times New Roman" pitchFamily="18" charset="0"/>
              </a:rPr>
              <a:t>Armengaud</a:t>
            </a:r>
            <a:r>
              <a:rPr lang="en-US" altLang="zh-CN" sz="1200" dirty="0">
                <a:latin typeface="Comic Sans MS" pitchFamily="66" charset="0"/>
                <a:ea typeface="SimSun" pitchFamily="2" charset="-122"/>
                <a:cs typeface="Times New Roman" pitchFamily="18" charset="0"/>
              </a:rPr>
              <a:t> et al. (EDELWEISS collaboration), Constraints on low-mass WIMPs from the EDELWEISS-III dark matter search; Journal of Cosmology and </a:t>
            </a:r>
            <a:r>
              <a:rPr lang="en-US" altLang="zh-CN" sz="1200" dirty="0" err="1">
                <a:latin typeface="Comic Sans MS" pitchFamily="66" charset="0"/>
                <a:ea typeface="SimSun" pitchFamily="2" charset="-122"/>
                <a:cs typeface="Times New Roman" pitchFamily="18" charset="0"/>
              </a:rPr>
              <a:t>Astroparticle</a:t>
            </a:r>
            <a:r>
              <a:rPr lang="en-US" altLang="zh-CN" sz="1200" dirty="0">
                <a:latin typeface="Comic Sans MS" pitchFamily="66" charset="0"/>
                <a:ea typeface="SimSun" pitchFamily="2" charset="-122"/>
                <a:cs typeface="Times New Roman" pitchFamily="18" charset="0"/>
              </a:rPr>
              <a:t> Physics, (2016); 05, 019;</a:t>
            </a:r>
            <a:endParaRPr lang="ru-RU" altLang="zh-CN" sz="1200" dirty="0">
              <a:latin typeface="Comic Sans MS" pitchFamily="66" charset="0"/>
              <a:cs typeface="Arial" pitchFamily="34" charset="0"/>
            </a:endParaRPr>
          </a:p>
          <a:p>
            <a:pPr eaLnBrk="0" fontAlgn="base" hangingPunct="0">
              <a:spcBef>
                <a:spcPct val="0"/>
              </a:spcBef>
              <a:spcAft>
                <a:spcPct val="0"/>
              </a:spcAft>
              <a:tabLst>
                <a:tab pos="3198813" algn="ctr"/>
                <a:tab pos="6169025" algn="r"/>
              </a:tabLst>
            </a:pPr>
            <a:r>
              <a:rPr lang="en-US" altLang="zh-CN" sz="1200" dirty="0">
                <a:latin typeface="Comic Sans MS" pitchFamily="66" charset="0"/>
                <a:ea typeface="SimSun" pitchFamily="2" charset="-122"/>
                <a:cs typeface="Times New Roman" pitchFamily="18" charset="0"/>
              </a:rPr>
              <a:t>L </a:t>
            </a:r>
            <a:r>
              <a:rPr lang="en-US" altLang="zh-CN" sz="1200" dirty="0" err="1">
                <a:latin typeface="Comic Sans MS" pitchFamily="66" charset="0"/>
                <a:ea typeface="SimSun" pitchFamily="2" charset="-122"/>
                <a:cs typeface="Times New Roman" pitchFamily="18" charset="0"/>
              </a:rPr>
              <a:t>Hehn</a:t>
            </a:r>
            <a:r>
              <a:rPr lang="en-US" altLang="zh-CN" sz="1200" dirty="0">
                <a:latin typeface="Comic Sans MS" pitchFamily="66" charset="0"/>
                <a:ea typeface="SimSun" pitchFamily="2" charset="-122"/>
                <a:cs typeface="Times New Roman" pitchFamily="18" charset="0"/>
              </a:rPr>
              <a:t>, et al. (EDELWEISS collaboration), Improved EDELWEISS-III sensitivity for low-mass WIMPs using a profile likelihood approach; Eur. Phys. J. C 76 (2016) 548.</a:t>
            </a:r>
            <a:endParaRPr lang="ru-RU" altLang="zh-CN" sz="1200" dirty="0">
              <a:latin typeface="Comic Sans MS" pitchFamily="66" charset="0"/>
              <a:cs typeface="Arial" pitchFamily="34" charset="0"/>
            </a:endParaRPr>
          </a:p>
          <a:p>
            <a:pPr eaLnBrk="0" fontAlgn="base" hangingPunct="0">
              <a:spcBef>
                <a:spcPct val="0"/>
              </a:spcBef>
              <a:spcAft>
                <a:spcPct val="0"/>
              </a:spcAft>
              <a:tabLst>
                <a:tab pos="3198813" algn="ctr"/>
                <a:tab pos="6169025" algn="r"/>
              </a:tabLst>
            </a:pPr>
            <a:r>
              <a:rPr lang="en-US" altLang="zh-CN" sz="1200" dirty="0">
                <a:latin typeface="Comic Sans MS" pitchFamily="66" charset="0"/>
                <a:ea typeface="SimSun" pitchFamily="2" charset="-122"/>
                <a:cs typeface="Times New Roman" pitchFamily="18" charset="0"/>
              </a:rPr>
              <a:t>Q. Arnaud et al. (EDELWEISS collaboration), Signals induced by charge-trapping in EDELWEISS FID detectors: analytical modeling and applications; Journal of Instrumentation, (2016) V11, N10, P10008.</a:t>
            </a:r>
            <a:endParaRPr lang="en-US" altLang="zh-CN" sz="1200" dirty="0">
              <a:latin typeface="Comic Sans MS" pitchFamily="66" charset="0"/>
              <a:cs typeface="Arial" pitchFamily="34" charset="0"/>
            </a:endParaRPr>
          </a:p>
        </p:txBody>
      </p:sp>
      <p:sp>
        <p:nvSpPr>
          <p:cNvPr id="5" name="Прямоугольник 4"/>
          <p:cNvSpPr/>
          <p:nvPr/>
        </p:nvSpPr>
        <p:spPr>
          <a:xfrm>
            <a:off x="6718003" y="3701350"/>
            <a:ext cx="3923928" cy="1815882"/>
          </a:xfrm>
          <a:prstGeom prst="rect">
            <a:avLst/>
          </a:prstGeom>
        </p:spPr>
        <p:txBody>
          <a:bodyPr wrap="square">
            <a:spAutoFit/>
          </a:bodyPr>
          <a:lstStyle/>
          <a:p>
            <a:pPr lvl="0" fontAlgn="base">
              <a:spcBef>
                <a:spcPct val="0"/>
              </a:spcBef>
              <a:spcAft>
                <a:spcPct val="0"/>
              </a:spcAft>
              <a:buFont typeface="Arial" pitchFamily="34" charset="0"/>
              <a:buChar char="•"/>
            </a:pPr>
            <a:r>
              <a:rPr lang="en-US" altLang="zh-CN" sz="1400" b="1" i="1" dirty="0">
                <a:latin typeface="Comic Sans MS" pitchFamily="66" charset="0"/>
                <a:ea typeface="SimSun" pitchFamily="2" charset="-122"/>
                <a:cs typeface="Times New Roman" pitchFamily="18" charset="0"/>
              </a:rPr>
              <a:t> EDELWEISS III BDT - Boosted Decision Tree analysis, </a:t>
            </a:r>
          </a:p>
          <a:p>
            <a:pPr lvl="0" fontAlgn="base">
              <a:spcBef>
                <a:spcPct val="0"/>
              </a:spcBef>
              <a:spcAft>
                <a:spcPct val="0"/>
              </a:spcAft>
              <a:buFont typeface="Arial" pitchFamily="34" charset="0"/>
              <a:buChar char="•"/>
            </a:pPr>
            <a:r>
              <a:rPr lang="en-US" altLang="zh-CN" sz="1400" b="1" i="1" dirty="0">
                <a:latin typeface="Comic Sans MS" pitchFamily="66" charset="0"/>
                <a:ea typeface="SimSun" pitchFamily="2" charset="-122"/>
                <a:cs typeface="Times New Roman" pitchFamily="18" charset="0"/>
              </a:rPr>
              <a:t> EDELWEISS-III MLHD - likelihood approach. </a:t>
            </a:r>
          </a:p>
          <a:p>
            <a:pPr fontAlgn="base">
              <a:spcBef>
                <a:spcPct val="0"/>
              </a:spcBef>
              <a:spcAft>
                <a:spcPct val="0"/>
              </a:spcAft>
              <a:buFont typeface="Arial" pitchFamily="34" charset="0"/>
              <a:buChar char="•"/>
            </a:pPr>
            <a:r>
              <a:rPr lang="en-US" altLang="zh-CN" sz="1400" b="1" i="1" dirty="0">
                <a:latin typeface="Comic Sans MS" pitchFamily="66" charset="0"/>
                <a:ea typeface="SimSun" pitchFamily="2" charset="-122"/>
                <a:cs typeface="Times New Roman" pitchFamily="18" charset="0"/>
              </a:rPr>
              <a:t> Shown for comparison are the possible positive results (contours) and exclusion limits (lines) from other Dark Matter search experiments.  </a:t>
            </a:r>
          </a:p>
        </p:txBody>
      </p:sp>
    </p:spTree>
    <p:extLst>
      <p:ext uri="{BB962C8B-B14F-4D97-AF65-F5344CB8AC3E}">
        <p14:creationId xmlns:p14="http://schemas.microsoft.com/office/powerpoint/2010/main" val="32835148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2" descr="nuGeN-logo-2-small.jpg"/>
          <p:cNvPicPr>
            <a:picLocks noChangeAspect="1"/>
          </p:cNvPicPr>
          <p:nvPr/>
        </p:nvPicPr>
        <p:blipFill>
          <a:blip r:embed="rId3" cstate="print"/>
          <a:srcRect/>
          <a:stretch>
            <a:fillRect/>
          </a:stretch>
        </p:blipFill>
        <p:spPr bwMode="auto">
          <a:xfrm>
            <a:off x="1695451" y="0"/>
            <a:ext cx="2733675" cy="1430450"/>
          </a:xfrm>
          <a:prstGeom prst="rect">
            <a:avLst/>
          </a:prstGeom>
          <a:noFill/>
          <a:ln w="9525">
            <a:noFill/>
            <a:miter lim="800000"/>
            <a:headEnd/>
            <a:tailEnd/>
          </a:ln>
        </p:spPr>
      </p:pic>
      <p:sp>
        <p:nvSpPr>
          <p:cNvPr id="3" name="Прямоугольник 2"/>
          <p:cNvSpPr/>
          <p:nvPr/>
        </p:nvSpPr>
        <p:spPr>
          <a:xfrm>
            <a:off x="4495801" y="8898"/>
            <a:ext cx="6162675" cy="1077218"/>
          </a:xfrm>
          <a:prstGeom prst="rect">
            <a:avLst/>
          </a:prstGeom>
        </p:spPr>
        <p:txBody>
          <a:bodyPr wrap="square">
            <a:spAutoFit/>
          </a:bodyPr>
          <a:lstStyle/>
          <a:p>
            <a:pPr algn="ctr"/>
            <a:r>
              <a:rPr lang="en-US" sz="3200" b="1" dirty="0">
                <a:latin typeface="Comic Sans MS" pitchFamily="66" charset="0"/>
              </a:rPr>
              <a:t>The </a:t>
            </a:r>
            <a:r>
              <a:rPr lang="en-US" sz="3200" b="1" dirty="0" err="1">
                <a:latin typeface="Comic Sans MS" pitchFamily="66" charset="0"/>
              </a:rPr>
              <a:t>νGeN</a:t>
            </a:r>
            <a:r>
              <a:rPr lang="en-US" sz="3200" b="1" dirty="0">
                <a:latin typeface="Comic Sans MS" pitchFamily="66" charset="0"/>
              </a:rPr>
              <a:t> Experiment at the Kalinin Nuclear Power Plant</a:t>
            </a:r>
            <a:endParaRPr lang="ru-RU" sz="3200" b="1" dirty="0">
              <a:latin typeface="Comic Sans MS" pitchFamily="66" charset="0"/>
            </a:endParaRPr>
          </a:p>
        </p:txBody>
      </p:sp>
      <p:sp>
        <p:nvSpPr>
          <p:cNvPr id="8" name="Прямоугольник 6"/>
          <p:cNvSpPr>
            <a:spLocks noChangeArrowheads="1"/>
          </p:cNvSpPr>
          <p:nvPr/>
        </p:nvSpPr>
        <p:spPr bwMode="auto">
          <a:xfrm>
            <a:off x="4481514" y="1095376"/>
            <a:ext cx="4033837" cy="923330"/>
          </a:xfrm>
          <a:prstGeom prst="rect">
            <a:avLst/>
          </a:prstGeom>
          <a:noFill/>
          <a:ln w="3175">
            <a:solidFill>
              <a:schemeClr val="tx1"/>
            </a:solidFill>
            <a:miter lim="800000"/>
            <a:headEnd/>
            <a:tailEnd/>
          </a:ln>
        </p:spPr>
        <p:txBody>
          <a:bodyPr wrap="square">
            <a:spAutoFit/>
          </a:bodyPr>
          <a:lstStyle/>
          <a:p>
            <a:pPr algn="ctr"/>
            <a:r>
              <a:rPr lang="en-US" b="1" dirty="0">
                <a:latin typeface="Comic Sans MS" pitchFamily="66" charset="0"/>
              </a:rPr>
              <a:t>Experiment for Detection Coherent</a:t>
            </a:r>
            <a:br>
              <a:rPr lang="en-US" b="1" dirty="0">
                <a:latin typeface="Comic Sans MS" pitchFamily="66" charset="0"/>
              </a:rPr>
            </a:br>
            <a:r>
              <a:rPr lang="it-IT" b="1" dirty="0">
                <a:solidFill>
                  <a:srgbClr val="FF0000"/>
                </a:solidFill>
                <a:latin typeface="Comic Sans MS" pitchFamily="66" charset="0"/>
              </a:rPr>
              <a:t>ν – Ge N</a:t>
            </a:r>
            <a:r>
              <a:rPr lang="it-IT" b="1" dirty="0">
                <a:latin typeface="Comic Sans MS" pitchFamily="66" charset="0"/>
              </a:rPr>
              <a:t>ucleus Elastic Scattering </a:t>
            </a:r>
            <a:endParaRPr lang="ru-RU" b="1" dirty="0">
              <a:solidFill>
                <a:srgbClr val="FF0000"/>
              </a:solidFill>
              <a:latin typeface="Calibri" pitchFamily="34" charset="0"/>
            </a:endParaRPr>
          </a:p>
        </p:txBody>
      </p:sp>
      <p:pic>
        <p:nvPicPr>
          <p:cNvPr id="9" name="Picture 2"/>
          <p:cNvPicPr>
            <a:picLocks noChangeAspect="1" noChangeArrowheads="1"/>
          </p:cNvPicPr>
          <p:nvPr/>
        </p:nvPicPr>
        <p:blipFill>
          <a:blip r:embed="rId4" cstate="print"/>
          <a:srcRect/>
          <a:stretch>
            <a:fillRect/>
          </a:stretch>
        </p:blipFill>
        <p:spPr bwMode="auto">
          <a:xfrm>
            <a:off x="8373156" y="2717572"/>
            <a:ext cx="2262187" cy="1571625"/>
          </a:xfrm>
          <a:prstGeom prst="rect">
            <a:avLst/>
          </a:prstGeom>
          <a:noFill/>
          <a:ln w="9525">
            <a:noFill/>
            <a:miter lim="800000"/>
            <a:headEnd/>
            <a:tailEnd/>
          </a:ln>
        </p:spPr>
      </p:pic>
      <p:sp>
        <p:nvSpPr>
          <p:cNvPr id="10" name="Прямоугольник 8"/>
          <p:cNvSpPr>
            <a:spLocks noChangeArrowheads="1"/>
          </p:cNvSpPr>
          <p:nvPr/>
        </p:nvSpPr>
        <p:spPr bwMode="auto">
          <a:xfrm>
            <a:off x="1638301" y="2288946"/>
            <a:ext cx="2314575" cy="2123658"/>
          </a:xfrm>
          <a:prstGeom prst="rect">
            <a:avLst/>
          </a:prstGeom>
          <a:noFill/>
          <a:ln w="3175">
            <a:solidFill>
              <a:schemeClr val="tx1"/>
            </a:solidFill>
            <a:miter lim="800000"/>
            <a:headEnd/>
            <a:tailEnd/>
          </a:ln>
        </p:spPr>
        <p:txBody>
          <a:bodyPr wrap="square">
            <a:spAutoFit/>
          </a:bodyPr>
          <a:lstStyle/>
          <a:p>
            <a:r>
              <a:rPr lang="en-US" sz="1200" b="1" dirty="0">
                <a:latin typeface="Comic Sans MS" pitchFamily="66" charset="0"/>
              </a:rPr>
              <a:t>Detectors with low energy threshold</a:t>
            </a:r>
          </a:p>
          <a:p>
            <a:endParaRPr lang="en-US" sz="1200" b="1" dirty="0">
              <a:latin typeface="Comic Sans MS" pitchFamily="66" charset="0"/>
            </a:endParaRPr>
          </a:p>
          <a:p>
            <a:pPr lvl="0"/>
            <a:r>
              <a:rPr lang="en-US" sz="1200" b="1" dirty="0">
                <a:solidFill>
                  <a:prstClr val="black"/>
                </a:solidFill>
                <a:latin typeface="Comic Sans MS" pitchFamily="66" charset="0"/>
              </a:rPr>
              <a:t>Point contact </a:t>
            </a:r>
            <a:r>
              <a:rPr lang="en-US" sz="1200" b="1" dirty="0" err="1">
                <a:solidFill>
                  <a:prstClr val="black"/>
                </a:solidFill>
                <a:latin typeface="Comic Sans MS" pitchFamily="66" charset="0"/>
              </a:rPr>
              <a:t>HPGe</a:t>
            </a:r>
            <a:r>
              <a:rPr lang="en-US" sz="1200" b="1" dirty="0">
                <a:solidFill>
                  <a:prstClr val="black"/>
                </a:solidFill>
                <a:latin typeface="Comic Sans MS" pitchFamily="66" charset="0"/>
              </a:rPr>
              <a:t> detectors produced by </a:t>
            </a:r>
            <a:r>
              <a:rPr lang="en-US" sz="1200" b="1" dirty="0" err="1">
                <a:solidFill>
                  <a:prstClr val="black"/>
                </a:solidFill>
                <a:latin typeface="Comic Sans MS" pitchFamily="66" charset="0"/>
              </a:rPr>
              <a:t>Dubna</a:t>
            </a:r>
            <a:r>
              <a:rPr lang="en-US" sz="1200" b="1" dirty="0">
                <a:solidFill>
                  <a:prstClr val="black"/>
                </a:solidFill>
                <a:latin typeface="Comic Sans MS" pitchFamily="66" charset="0"/>
              </a:rPr>
              <a:t> in cooperation with BSI (Riga)</a:t>
            </a:r>
            <a:r>
              <a:rPr lang="ru-RU" sz="1200" b="1" dirty="0">
                <a:solidFill>
                  <a:prstClr val="black"/>
                </a:solidFill>
                <a:latin typeface="Comic Sans MS" pitchFamily="66" charset="0"/>
              </a:rPr>
              <a:t> </a:t>
            </a:r>
            <a:endParaRPr lang="en-US" sz="1200" b="1" dirty="0">
              <a:solidFill>
                <a:prstClr val="black"/>
              </a:solidFill>
              <a:latin typeface="Comic Sans MS" pitchFamily="66" charset="0"/>
            </a:endParaRPr>
          </a:p>
          <a:p>
            <a:pPr lvl="0"/>
            <a:r>
              <a:rPr lang="ru-RU" sz="1200" b="1" dirty="0">
                <a:solidFill>
                  <a:prstClr val="black"/>
                </a:solidFill>
                <a:latin typeface="Comic Sans MS" pitchFamily="66" charset="0"/>
              </a:rPr>
              <a:t>(</a:t>
            </a:r>
            <a:r>
              <a:rPr lang="en-US" sz="1200" b="1" dirty="0">
                <a:solidFill>
                  <a:prstClr val="black"/>
                </a:solidFill>
                <a:latin typeface="Comic Sans MS" pitchFamily="66" charset="0"/>
              </a:rPr>
              <a:t>4x</a:t>
            </a:r>
            <a:r>
              <a:rPr lang="ru-RU" sz="1200" b="1" dirty="0">
                <a:solidFill>
                  <a:prstClr val="black"/>
                </a:solidFill>
                <a:latin typeface="Comic Sans MS" pitchFamily="66" charset="0"/>
              </a:rPr>
              <a:t>4</a:t>
            </a:r>
            <a:r>
              <a:rPr lang="en-US" sz="1200" b="1" dirty="0">
                <a:solidFill>
                  <a:prstClr val="black"/>
                </a:solidFill>
                <a:latin typeface="Comic Sans MS" pitchFamily="66" charset="0"/>
              </a:rPr>
              <a:t>00</a:t>
            </a:r>
            <a:r>
              <a:rPr lang="ru-RU" sz="1200" b="1" dirty="0">
                <a:solidFill>
                  <a:prstClr val="black"/>
                </a:solidFill>
                <a:latin typeface="Comic Sans MS" pitchFamily="66" charset="0"/>
              </a:rPr>
              <a:t> </a:t>
            </a:r>
            <a:r>
              <a:rPr lang="en-US" sz="1200" b="1" dirty="0">
                <a:solidFill>
                  <a:prstClr val="black"/>
                </a:solidFill>
                <a:latin typeface="Comic Sans MS" pitchFamily="66" charset="0"/>
              </a:rPr>
              <a:t>g</a:t>
            </a:r>
            <a:r>
              <a:rPr lang="ru-RU" sz="1200" b="1" dirty="0">
                <a:solidFill>
                  <a:prstClr val="black"/>
                </a:solidFill>
                <a:latin typeface="Comic Sans MS" pitchFamily="66" charset="0"/>
              </a:rPr>
              <a:t>).</a:t>
            </a:r>
            <a:endParaRPr lang="en-US" sz="1200" b="1" dirty="0">
              <a:solidFill>
                <a:prstClr val="black"/>
              </a:solidFill>
              <a:latin typeface="Comic Sans MS" pitchFamily="66" charset="0"/>
            </a:endParaRPr>
          </a:p>
          <a:p>
            <a:pPr lvl="0"/>
            <a:endParaRPr lang="en-US" sz="1200" b="1" dirty="0">
              <a:solidFill>
                <a:prstClr val="black"/>
              </a:solidFill>
              <a:latin typeface="Comic Sans MS" pitchFamily="66" charset="0"/>
            </a:endParaRPr>
          </a:p>
          <a:p>
            <a:pPr lvl="0"/>
            <a:r>
              <a:rPr lang="en-US" sz="1200" b="1" dirty="0">
                <a:solidFill>
                  <a:prstClr val="black"/>
                </a:solidFill>
                <a:latin typeface="Comic Sans MS" pitchFamily="66" charset="0"/>
              </a:rPr>
              <a:t>The energy thresholds from 300-350 </a:t>
            </a:r>
            <a:r>
              <a:rPr lang="en-US" sz="1200" b="1" dirty="0" err="1">
                <a:solidFill>
                  <a:prstClr val="black"/>
                </a:solidFill>
                <a:latin typeface="Comic Sans MS" pitchFamily="66" charset="0"/>
              </a:rPr>
              <a:t>eV</a:t>
            </a:r>
            <a:endParaRPr lang="ru-RU" b="1" dirty="0">
              <a:latin typeface="Comic Sans MS" pitchFamily="66" charset="0"/>
            </a:endParaRPr>
          </a:p>
        </p:txBody>
      </p:sp>
      <p:sp>
        <p:nvSpPr>
          <p:cNvPr id="11" name="Прямоугольник 9"/>
          <p:cNvSpPr>
            <a:spLocks noChangeArrowheads="1"/>
          </p:cNvSpPr>
          <p:nvPr/>
        </p:nvSpPr>
        <p:spPr bwMode="auto">
          <a:xfrm>
            <a:off x="4067176" y="2288947"/>
            <a:ext cx="1724025" cy="1200329"/>
          </a:xfrm>
          <a:prstGeom prst="rect">
            <a:avLst/>
          </a:prstGeom>
          <a:noFill/>
          <a:ln w="3175">
            <a:solidFill>
              <a:schemeClr val="tx1"/>
            </a:solidFill>
            <a:miter lim="800000"/>
            <a:headEnd/>
            <a:tailEnd/>
          </a:ln>
        </p:spPr>
        <p:txBody>
          <a:bodyPr wrap="square">
            <a:spAutoFit/>
          </a:bodyPr>
          <a:lstStyle/>
          <a:p>
            <a:r>
              <a:rPr lang="en-US" sz="1200" b="1" dirty="0">
                <a:latin typeface="Comic Sans MS" pitchFamily="66" charset="0"/>
              </a:rPr>
              <a:t>Low background cryostat (material selection: </a:t>
            </a:r>
            <a:r>
              <a:rPr lang="en-US" sz="1200" b="1" dirty="0" err="1">
                <a:latin typeface="Comic Sans MS" pitchFamily="66" charset="0"/>
              </a:rPr>
              <a:t>Dubna</a:t>
            </a:r>
            <a:r>
              <a:rPr lang="en-US" sz="1200" b="1" dirty="0">
                <a:latin typeface="Comic Sans MS" pitchFamily="66" charset="0"/>
              </a:rPr>
              <a:t>, production: BSI</a:t>
            </a:r>
            <a:r>
              <a:rPr lang="ru-RU" sz="1200" b="1" dirty="0">
                <a:latin typeface="Comic Sans MS" pitchFamily="66" charset="0"/>
              </a:rPr>
              <a:t>)</a:t>
            </a:r>
            <a:r>
              <a:rPr lang="en-US" sz="1200" b="1" dirty="0">
                <a:latin typeface="Comic Sans MS" pitchFamily="66" charset="0"/>
              </a:rPr>
              <a:t>, and low noise electronics</a:t>
            </a:r>
            <a:endParaRPr lang="ru-RU" b="1" dirty="0">
              <a:latin typeface="Comic Sans MS" pitchFamily="66" charset="0"/>
            </a:endParaRPr>
          </a:p>
        </p:txBody>
      </p:sp>
      <p:sp>
        <p:nvSpPr>
          <p:cNvPr id="12" name="Прямоугольник 10"/>
          <p:cNvSpPr>
            <a:spLocks noChangeArrowheads="1"/>
          </p:cNvSpPr>
          <p:nvPr/>
        </p:nvSpPr>
        <p:spPr bwMode="auto">
          <a:xfrm>
            <a:off x="5905501" y="2288946"/>
            <a:ext cx="2333625" cy="1938992"/>
          </a:xfrm>
          <a:prstGeom prst="rect">
            <a:avLst/>
          </a:prstGeom>
          <a:noFill/>
          <a:ln w="3175">
            <a:solidFill>
              <a:schemeClr val="tx1"/>
            </a:solidFill>
            <a:miter lim="800000"/>
            <a:headEnd/>
            <a:tailEnd/>
          </a:ln>
        </p:spPr>
        <p:txBody>
          <a:bodyPr wrap="square">
            <a:spAutoFit/>
          </a:bodyPr>
          <a:lstStyle/>
          <a:p>
            <a:r>
              <a:rPr lang="en-US" sz="1200" b="1" dirty="0">
                <a:latin typeface="Comic Sans MS" pitchFamily="66" charset="0"/>
              </a:rPr>
              <a:t>For correct interpretation of results  many methodical studies (energy calibration for E~1 </a:t>
            </a:r>
            <a:r>
              <a:rPr lang="en-US" sz="1200" b="1" dirty="0" err="1">
                <a:latin typeface="Comic Sans MS" pitchFamily="66" charset="0"/>
              </a:rPr>
              <a:t>keV</a:t>
            </a:r>
            <a:r>
              <a:rPr lang="en-US" sz="1200" b="1" dirty="0">
                <a:latin typeface="Comic Sans MS" pitchFamily="66" charset="0"/>
              </a:rPr>
              <a:t>, </a:t>
            </a:r>
            <a:r>
              <a:rPr lang="en-US" sz="1200" b="1" dirty="0" err="1">
                <a:latin typeface="Comic Sans MS" pitchFamily="66" charset="0"/>
              </a:rPr>
              <a:t>fiducial</a:t>
            </a:r>
            <a:r>
              <a:rPr lang="en-US" sz="1200" b="1" dirty="0">
                <a:latin typeface="Comic Sans MS" pitchFamily="66" charset="0"/>
              </a:rPr>
              <a:t> volume, own background).</a:t>
            </a:r>
          </a:p>
          <a:p>
            <a:r>
              <a:rPr lang="en-US" sz="1200" b="1" dirty="0">
                <a:latin typeface="Comic Sans MS" pitchFamily="66" charset="0"/>
              </a:rPr>
              <a:t>We use one of the best low background infrastructure available – EDELWEISS-I shield in the LSM underground laboratory.</a:t>
            </a:r>
            <a:endParaRPr lang="ru-RU" sz="1200" b="1" dirty="0">
              <a:latin typeface="Comic Sans MS" pitchFamily="66" charset="0"/>
            </a:endParaRPr>
          </a:p>
        </p:txBody>
      </p:sp>
      <p:sp>
        <p:nvSpPr>
          <p:cNvPr id="13" name="Прямоугольник 11"/>
          <p:cNvSpPr>
            <a:spLocks noChangeArrowheads="1"/>
          </p:cNvSpPr>
          <p:nvPr/>
        </p:nvSpPr>
        <p:spPr bwMode="auto">
          <a:xfrm>
            <a:off x="8399008" y="2146072"/>
            <a:ext cx="2214562" cy="461665"/>
          </a:xfrm>
          <a:prstGeom prst="rect">
            <a:avLst/>
          </a:prstGeom>
          <a:noFill/>
          <a:ln w="3175">
            <a:solidFill>
              <a:schemeClr val="tx1"/>
            </a:solidFill>
            <a:miter lim="800000"/>
            <a:headEnd/>
            <a:tailEnd/>
          </a:ln>
        </p:spPr>
        <p:txBody>
          <a:bodyPr wrap="square">
            <a:spAutoFit/>
          </a:bodyPr>
          <a:lstStyle/>
          <a:p>
            <a:r>
              <a:rPr lang="en-US" sz="1200" b="1">
                <a:latin typeface="Comic Sans MS" pitchFamily="66" charset="0"/>
              </a:rPr>
              <a:t>Measurements with highest available neutrino flux</a:t>
            </a:r>
            <a:endParaRPr lang="ru-RU" b="1">
              <a:latin typeface="Comic Sans MS" pitchFamily="66" charset="0"/>
            </a:endParaRPr>
          </a:p>
        </p:txBody>
      </p:sp>
      <p:cxnSp>
        <p:nvCxnSpPr>
          <p:cNvPr id="14" name="Прямая со стрелкой 13"/>
          <p:cNvCxnSpPr>
            <a:stCxn id="8" idx="1"/>
            <a:endCxn id="10" idx="0"/>
          </p:cNvCxnSpPr>
          <p:nvPr/>
        </p:nvCxnSpPr>
        <p:spPr>
          <a:xfrm flipH="1">
            <a:off x="2795589" y="1557042"/>
            <a:ext cx="1685925" cy="731905"/>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a:stCxn id="8" idx="2"/>
            <a:endCxn id="11" idx="0"/>
          </p:cNvCxnSpPr>
          <p:nvPr/>
        </p:nvCxnSpPr>
        <p:spPr>
          <a:xfrm flipH="1">
            <a:off x="4929188" y="2018706"/>
            <a:ext cx="1569244" cy="27024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a:stCxn id="8" idx="2"/>
            <a:endCxn id="12" idx="0"/>
          </p:cNvCxnSpPr>
          <p:nvPr/>
        </p:nvCxnSpPr>
        <p:spPr>
          <a:xfrm>
            <a:off x="6498433" y="2018706"/>
            <a:ext cx="573881" cy="27024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a:stCxn id="8" idx="3"/>
          </p:cNvCxnSpPr>
          <p:nvPr/>
        </p:nvCxnSpPr>
        <p:spPr>
          <a:xfrm>
            <a:off x="8515350" y="1557042"/>
            <a:ext cx="1181100" cy="576559"/>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1" name="Прямоугольник 19"/>
          <p:cNvSpPr>
            <a:spLocks noChangeArrowheads="1"/>
          </p:cNvSpPr>
          <p:nvPr/>
        </p:nvSpPr>
        <p:spPr bwMode="auto">
          <a:xfrm>
            <a:off x="8153400" y="4327517"/>
            <a:ext cx="2514600" cy="2539157"/>
          </a:xfrm>
          <a:prstGeom prst="rect">
            <a:avLst/>
          </a:prstGeom>
          <a:noFill/>
          <a:ln w="3175">
            <a:solidFill>
              <a:schemeClr val="tx1"/>
            </a:solidFill>
            <a:miter lim="800000"/>
            <a:headEnd/>
            <a:tailEnd/>
          </a:ln>
        </p:spPr>
        <p:txBody>
          <a:bodyPr wrap="square">
            <a:spAutoFit/>
          </a:bodyPr>
          <a:lstStyle/>
          <a:p>
            <a:r>
              <a:rPr lang="en-US" sz="1200" b="1" dirty="0">
                <a:latin typeface="Comic Sans MS" pitchFamily="66" charset="0"/>
              </a:rPr>
              <a:t>Kalinin Nuclear Power Plant at 10 m from the reactor core the flux is</a:t>
            </a:r>
            <a:r>
              <a:rPr lang="ru-RU" sz="1200" b="1" dirty="0">
                <a:latin typeface="Comic Sans MS" pitchFamily="66" charset="0"/>
              </a:rPr>
              <a:t> 5</a:t>
            </a:r>
            <a:r>
              <a:rPr lang="en-US" sz="1200" b="1" dirty="0">
                <a:latin typeface="Comic Sans MS" pitchFamily="66" charset="0"/>
              </a:rPr>
              <a:t>.</a:t>
            </a:r>
            <a:r>
              <a:rPr lang="ru-RU" sz="1200" b="1" dirty="0">
                <a:latin typeface="Comic Sans MS" pitchFamily="66" charset="0"/>
              </a:rPr>
              <a:t>4 х 10</a:t>
            </a:r>
            <a:r>
              <a:rPr lang="ru-RU" sz="1200" b="1" baseline="30000" dirty="0">
                <a:latin typeface="Comic Sans MS" pitchFamily="66" charset="0"/>
              </a:rPr>
              <a:t>13</a:t>
            </a:r>
            <a:r>
              <a:rPr lang="ru-RU" sz="1200" b="1" dirty="0">
                <a:latin typeface="Comic Sans MS" pitchFamily="66" charset="0"/>
              </a:rPr>
              <a:t> </a:t>
            </a:r>
            <a:r>
              <a:rPr lang="en-US" sz="1200" b="1" dirty="0">
                <a:latin typeface="Comic Sans MS" pitchFamily="66" charset="0"/>
              </a:rPr>
              <a:t>cm</a:t>
            </a:r>
            <a:r>
              <a:rPr lang="ru-RU" sz="1200" b="1" baseline="30000" dirty="0">
                <a:latin typeface="Comic Sans MS" pitchFamily="66" charset="0"/>
              </a:rPr>
              <a:t>2</a:t>
            </a:r>
            <a:r>
              <a:rPr lang="ru-RU" sz="1200" b="1" dirty="0">
                <a:latin typeface="Comic Sans MS" pitchFamily="66" charset="0"/>
              </a:rPr>
              <a:t> </a:t>
            </a:r>
            <a:r>
              <a:rPr lang="en-US" sz="1200" b="1" dirty="0">
                <a:latin typeface="Comic Sans MS" pitchFamily="66" charset="0"/>
              </a:rPr>
              <a:t>per sec</a:t>
            </a:r>
            <a:r>
              <a:rPr lang="ru-RU" sz="1200" b="1" dirty="0">
                <a:latin typeface="Comic Sans MS" pitchFamily="66" charset="0"/>
              </a:rPr>
              <a:t>.</a:t>
            </a:r>
            <a:endParaRPr lang="en-US" sz="1200" b="1" dirty="0">
              <a:latin typeface="Comic Sans MS" pitchFamily="66" charset="0"/>
            </a:endParaRPr>
          </a:p>
          <a:p>
            <a:endParaRPr lang="en-US" sz="1200" b="1" dirty="0">
              <a:latin typeface="Comic Sans MS" pitchFamily="66" charset="0"/>
            </a:endParaRPr>
          </a:p>
          <a:p>
            <a:r>
              <a:rPr lang="en-US" sz="1100" b="1" dirty="0">
                <a:latin typeface="Comic Sans MS" pitchFamily="66" charset="0"/>
              </a:rPr>
              <a:t>Improved low background shield of GEMMA experiment (world leader of neutrino magnetic moment </a:t>
            </a:r>
            <a:r>
              <a:rPr lang="en-US" sz="1100" b="1" dirty="0" err="1">
                <a:latin typeface="Comic Sans MS" pitchFamily="66" charset="0"/>
              </a:rPr>
              <a:t>measururements</a:t>
            </a:r>
            <a:r>
              <a:rPr lang="en-US" sz="1100" b="1" dirty="0">
                <a:latin typeface="Comic Sans MS" pitchFamily="66" charset="0"/>
              </a:rPr>
              <a:t>) .</a:t>
            </a:r>
          </a:p>
          <a:p>
            <a:r>
              <a:rPr lang="en-US" sz="1100" b="1" dirty="0">
                <a:latin typeface="Comic Sans MS" pitchFamily="66" charset="0"/>
              </a:rPr>
              <a:t>The available place for measurements is just under the reactor, which provides about 70 </a:t>
            </a:r>
            <a:r>
              <a:rPr lang="en-US" sz="1100" b="1" dirty="0" err="1">
                <a:latin typeface="Comic Sans MS" pitchFamily="66" charset="0"/>
              </a:rPr>
              <a:t>m.w.e</a:t>
            </a:r>
            <a:r>
              <a:rPr lang="en-US" sz="1100" b="1" dirty="0">
                <a:latin typeface="Comic Sans MS" pitchFamily="66" charset="0"/>
              </a:rPr>
              <a:t>. shielding from cosmic rays.</a:t>
            </a:r>
            <a:endParaRPr lang="ru-RU" sz="1100" b="1" dirty="0">
              <a:latin typeface="Comic Sans MS" pitchFamily="66" charset="0"/>
            </a:endParaRPr>
          </a:p>
        </p:txBody>
      </p:sp>
      <p:pic>
        <p:nvPicPr>
          <p:cNvPr id="22" name="Picture 2"/>
          <p:cNvPicPr>
            <a:picLocks noChangeAspect="1" noChangeArrowheads="1"/>
          </p:cNvPicPr>
          <p:nvPr/>
        </p:nvPicPr>
        <p:blipFill>
          <a:blip r:embed="rId5" cstate="print"/>
          <a:srcRect/>
          <a:stretch>
            <a:fillRect/>
          </a:stretch>
        </p:blipFill>
        <p:spPr bwMode="auto">
          <a:xfrm>
            <a:off x="6126857" y="4433342"/>
            <a:ext cx="1855093" cy="2234159"/>
          </a:xfrm>
          <a:prstGeom prst="rect">
            <a:avLst/>
          </a:prstGeom>
          <a:noFill/>
          <a:ln w="9525">
            <a:noFill/>
            <a:miter lim="800000"/>
            <a:headEnd/>
            <a:tailEnd/>
          </a:ln>
        </p:spPr>
      </p:pic>
      <p:pic>
        <p:nvPicPr>
          <p:cNvPr id="23" name="Picture 3"/>
          <p:cNvPicPr>
            <a:picLocks noChangeAspect="1" noChangeArrowheads="1"/>
          </p:cNvPicPr>
          <p:nvPr/>
        </p:nvPicPr>
        <p:blipFill>
          <a:blip r:embed="rId6" cstate="print"/>
          <a:srcRect/>
          <a:stretch>
            <a:fillRect/>
          </a:stretch>
        </p:blipFill>
        <p:spPr bwMode="auto">
          <a:xfrm>
            <a:off x="1743076" y="4762500"/>
            <a:ext cx="2428875" cy="1582738"/>
          </a:xfrm>
          <a:prstGeom prst="rect">
            <a:avLst/>
          </a:prstGeom>
          <a:noFill/>
          <a:ln w="9525">
            <a:noFill/>
            <a:miter lim="800000"/>
            <a:headEnd/>
            <a:tailEnd/>
          </a:ln>
        </p:spPr>
      </p:pic>
      <p:pic>
        <p:nvPicPr>
          <p:cNvPr id="36" name="Рисунок 35" descr="figure2-appendix1.jpg"/>
          <p:cNvPicPr/>
          <p:nvPr/>
        </p:nvPicPr>
        <p:blipFill>
          <a:blip r:embed="rId7" cstate="print"/>
          <a:stretch>
            <a:fillRect/>
          </a:stretch>
        </p:blipFill>
        <p:spPr>
          <a:xfrm>
            <a:off x="4233510" y="3535533"/>
            <a:ext cx="1491015" cy="2855742"/>
          </a:xfrm>
          <a:prstGeom prst="rect">
            <a:avLst/>
          </a:prstGeom>
        </p:spPr>
      </p:pic>
    </p:spTree>
    <p:extLst>
      <p:ext uri="{BB962C8B-B14F-4D97-AF65-F5344CB8AC3E}">
        <p14:creationId xmlns:p14="http://schemas.microsoft.com/office/powerpoint/2010/main" val="17391182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5"/>
          <p:cNvSpPr>
            <a:spLocks noChangeArrowheads="1"/>
          </p:cNvSpPr>
          <p:nvPr/>
        </p:nvSpPr>
        <p:spPr bwMode="auto">
          <a:xfrm>
            <a:off x="1524000" y="0"/>
            <a:ext cx="2013857" cy="338554"/>
          </a:xfrm>
          <a:prstGeom prst="rect">
            <a:avLst/>
          </a:prstGeom>
          <a:gradFill rotWithShape="1">
            <a:gsLst>
              <a:gs pos="0">
                <a:srgbClr val="5E9EFF"/>
              </a:gs>
              <a:gs pos="20000">
                <a:srgbClr val="85C2FF"/>
              </a:gs>
              <a:gs pos="35000">
                <a:srgbClr val="C4D6EB"/>
              </a:gs>
              <a:gs pos="50000">
                <a:srgbClr val="FFEBFA"/>
              </a:gs>
              <a:gs pos="65000">
                <a:srgbClr val="C4D6EB"/>
              </a:gs>
              <a:gs pos="80001">
                <a:srgbClr val="85C2FF"/>
              </a:gs>
              <a:gs pos="100000">
                <a:srgbClr val="5E9EFF"/>
              </a:gs>
            </a:gsLst>
            <a:lin ang="5400000" scaled="1"/>
          </a:gradFill>
          <a:ln w="9525">
            <a:noFill/>
            <a:miter lim="800000"/>
            <a:headEnd/>
            <a:tailEnd/>
          </a:ln>
          <a:effectLst>
            <a:outerShdw dist="35921" dir="2700000" algn="ctr" rotWithShape="0">
              <a:schemeClr val="bg1"/>
            </a:outerShdw>
          </a:effectLst>
        </p:spPr>
        <p:txBody>
          <a:bodyPr wrap="square">
            <a:spAutoFit/>
          </a:bodyPr>
          <a:lstStyle/>
          <a:p>
            <a:pPr algn="ctr">
              <a:defRPr/>
            </a:pPr>
            <a:r>
              <a:rPr lang="en-US" sz="1600" b="1" dirty="0" err="1">
                <a:latin typeface="Symbol" pitchFamily="18" charset="2"/>
                <a:cs typeface="Times New Roman" pitchFamily="18" charset="0"/>
              </a:rPr>
              <a:t>n</a:t>
            </a:r>
            <a:r>
              <a:rPr lang="en-US" sz="1600" b="1" dirty="0" err="1">
                <a:latin typeface="Times New Roman" pitchFamily="18" charset="0"/>
                <a:cs typeface="Times New Roman" pitchFamily="18" charset="0"/>
              </a:rPr>
              <a:t>GeN</a:t>
            </a:r>
            <a:r>
              <a:rPr lang="en-US" sz="1600" b="1" dirty="0">
                <a:latin typeface="Times New Roman" pitchFamily="18" charset="0"/>
                <a:cs typeface="Times New Roman" pitchFamily="18" charset="0"/>
              </a:rPr>
              <a:t> (+GEMMA)</a:t>
            </a:r>
            <a:endParaRPr lang="ru-RU" sz="1600" b="1" dirty="0">
              <a:latin typeface="Times New Roman" pitchFamily="18" charset="0"/>
              <a:cs typeface="Times New Roman" pitchFamily="18" charset="0"/>
            </a:endParaRPr>
          </a:p>
        </p:txBody>
      </p:sp>
      <p:pic>
        <p:nvPicPr>
          <p:cNvPr id="26" name="Picture 3"/>
          <p:cNvPicPr>
            <a:picLocks noChangeAspect="1" noChangeArrowheads="1"/>
          </p:cNvPicPr>
          <p:nvPr/>
        </p:nvPicPr>
        <p:blipFill>
          <a:blip r:embed="rId3" cstate="print"/>
          <a:srcRect/>
          <a:stretch>
            <a:fillRect/>
          </a:stretch>
        </p:blipFill>
        <p:spPr bwMode="auto">
          <a:xfrm>
            <a:off x="4600575" y="4124325"/>
            <a:ext cx="2411765" cy="2305050"/>
          </a:xfrm>
          <a:prstGeom prst="rect">
            <a:avLst/>
          </a:prstGeom>
          <a:noFill/>
          <a:ln w="9525">
            <a:noFill/>
            <a:miter lim="800000"/>
            <a:headEnd/>
            <a:tailEnd/>
          </a:ln>
        </p:spPr>
      </p:pic>
      <p:sp>
        <p:nvSpPr>
          <p:cNvPr id="27" name="TextBox 1"/>
          <p:cNvSpPr txBox="1">
            <a:spLocks noChangeArrowheads="1"/>
          </p:cNvSpPr>
          <p:nvPr/>
        </p:nvSpPr>
        <p:spPr bwMode="auto">
          <a:xfrm>
            <a:off x="1524000" y="395467"/>
            <a:ext cx="5257800" cy="3370153"/>
          </a:xfrm>
          <a:prstGeom prst="rect">
            <a:avLst/>
          </a:prstGeom>
          <a:noFill/>
          <a:ln w="9525">
            <a:noFill/>
            <a:miter lim="800000"/>
            <a:headEnd/>
            <a:tailEnd/>
          </a:ln>
        </p:spPr>
        <p:txBody>
          <a:bodyPr wrap="square">
            <a:spAutoFit/>
          </a:bodyPr>
          <a:lstStyle/>
          <a:p>
            <a:pPr algn="just"/>
            <a:r>
              <a:rPr lang="en-US" sz="1600" b="1" dirty="0">
                <a:latin typeface="Comic Sans MS" pitchFamily="66" charset="0"/>
                <a:cs typeface="Times New Roman" pitchFamily="18" charset="0"/>
              </a:rPr>
              <a:t>2015:</a:t>
            </a:r>
            <a:r>
              <a:rPr lang="en-US" sz="1600" dirty="0">
                <a:latin typeface="Comic Sans MS" pitchFamily="66" charset="0"/>
                <a:cs typeface="Times New Roman" pitchFamily="18" charset="0"/>
              </a:rPr>
              <a:t> test measurements in the LSM</a:t>
            </a:r>
            <a:r>
              <a:rPr lang="ru-RU" sz="1600" dirty="0">
                <a:latin typeface="Comic Sans MS" pitchFamily="66" charset="0"/>
                <a:cs typeface="Times New Roman" pitchFamily="18" charset="0"/>
              </a:rPr>
              <a:t> </a:t>
            </a:r>
            <a:r>
              <a:rPr lang="en-US" sz="1600" dirty="0">
                <a:latin typeface="Comic Sans MS" pitchFamily="66" charset="0"/>
                <a:cs typeface="Times New Roman" pitchFamily="18" charset="0"/>
              </a:rPr>
              <a:t>underground lab, </a:t>
            </a:r>
            <a:r>
              <a:rPr lang="en-US" sz="1600" dirty="0">
                <a:latin typeface="Comic Sans MS" pitchFamily="66" charset="0"/>
              </a:rPr>
              <a:t>conclusion of the tests was that achieved energy thresholds and values of the experimental background are adequate in order to start further commissioning of the setup with proper acquisition chain and the veto systems at the KNPP experimental site.</a:t>
            </a:r>
          </a:p>
          <a:p>
            <a:pPr algn="just"/>
            <a:endParaRPr lang="en-US" sz="800" b="1" dirty="0">
              <a:latin typeface="Comic Sans MS" pitchFamily="66" charset="0"/>
              <a:cs typeface="Times New Roman" pitchFamily="18" charset="0"/>
            </a:endParaRPr>
          </a:p>
          <a:p>
            <a:pPr algn="just"/>
            <a:r>
              <a:rPr lang="en-US" sz="1600" b="1" dirty="0">
                <a:latin typeface="Comic Sans MS" pitchFamily="66" charset="0"/>
                <a:cs typeface="Times New Roman" pitchFamily="18" charset="0"/>
              </a:rPr>
              <a:t>January-July 2016: </a:t>
            </a:r>
            <a:r>
              <a:rPr lang="en-US" sz="1600" dirty="0">
                <a:latin typeface="Comic Sans MS" pitchFamily="66" charset="0"/>
                <a:cs typeface="Times New Roman" pitchFamily="18" charset="0"/>
              </a:rPr>
              <a:t>tests in </a:t>
            </a:r>
            <a:r>
              <a:rPr lang="en-US" sz="1600" dirty="0" err="1">
                <a:latin typeface="Comic Sans MS" pitchFamily="66" charset="0"/>
                <a:cs typeface="Times New Roman" pitchFamily="18" charset="0"/>
              </a:rPr>
              <a:t>Dubna</a:t>
            </a:r>
            <a:r>
              <a:rPr lang="en-US" sz="1600" dirty="0">
                <a:latin typeface="Comic Sans MS" pitchFamily="66" charset="0"/>
                <a:cs typeface="Times New Roman" pitchFamily="18" charset="0"/>
              </a:rPr>
              <a:t> </a:t>
            </a:r>
          </a:p>
          <a:p>
            <a:pPr algn="just"/>
            <a:r>
              <a:rPr lang="en-US" sz="1600" dirty="0">
                <a:latin typeface="Comic Sans MS" pitchFamily="66" charset="0"/>
                <a:cs typeface="Times New Roman" pitchFamily="18" charset="0"/>
              </a:rPr>
              <a:t>(data acquisition, some reparations, …) </a:t>
            </a:r>
          </a:p>
          <a:p>
            <a:pPr algn="just"/>
            <a:endParaRPr lang="en-US" sz="500" b="1" dirty="0">
              <a:latin typeface="Comic Sans MS" pitchFamily="66" charset="0"/>
              <a:cs typeface="Times New Roman" pitchFamily="18" charset="0"/>
            </a:endParaRPr>
          </a:p>
          <a:p>
            <a:pPr algn="just"/>
            <a:r>
              <a:rPr lang="en-US" sz="1600" b="1" dirty="0">
                <a:latin typeface="Comic Sans MS" pitchFamily="66" charset="0"/>
                <a:cs typeface="Times New Roman" pitchFamily="18" charset="0"/>
              </a:rPr>
              <a:t>August 2016: </a:t>
            </a:r>
            <a:r>
              <a:rPr lang="en-US" sz="1600" dirty="0" err="1">
                <a:latin typeface="Symbol" pitchFamily="18" charset="2"/>
                <a:cs typeface="Times New Roman" pitchFamily="18" charset="0"/>
              </a:rPr>
              <a:t>n</a:t>
            </a:r>
            <a:r>
              <a:rPr lang="en-US" sz="1600" dirty="0" err="1">
                <a:latin typeface="Comic Sans MS" pitchFamily="66" charset="0"/>
                <a:cs typeface="Times New Roman" pitchFamily="18" charset="0"/>
              </a:rPr>
              <a:t>GeN</a:t>
            </a:r>
            <a:r>
              <a:rPr lang="en-US" sz="1600" dirty="0">
                <a:latin typeface="Times New Roman" pitchFamily="18" charset="0"/>
                <a:cs typeface="Times New Roman" pitchFamily="18" charset="0"/>
              </a:rPr>
              <a:t> </a:t>
            </a:r>
            <a:r>
              <a:rPr lang="en-US" sz="1600" dirty="0">
                <a:latin typeface="Comic Sans MS" pitchFamily="66" charset="0"/>
                <a:cs typeface="Times New Roman" pitchFamily="18" charset="0"/>
              </a:rPr>
              <a:t>spectrometer</a:t>
            </a:r>
            <a:r>
              <a:rPr lang="en-US" sz="1600" dirty="0">
                <a:latin typeface="Times New Roman" pitchFamily="18" charset="0"/>
                <a:cs typeface="Times New Roman" pitchFamily="18" charset="0"/>
              </a:rPr>
              <a:t> </a:t>
            </a:r>
            <a:r>
              <a:rPr lang="en-US" sz="1600" dirty="0">
                <a:latin typeface="Comic Sans MS" pitchFamily="66" charset="0"/>
                <a:cs typeface="Times New Roman" pitchFamily="18" charset="0"/>
              </a:rPr>
              <a:t>moved to </a:t>
            </a:r>
          </a:p>
          <a:p>
            <a:pPr algn="just"/>
            <a:r>
              <a:rPr lang="en-US" sz="1600" dirty="0">
                <a:latin typeface="Comic Sans MS" pitchFamily="66" charset="0"/>
                <a:cs typeface="Times New Roman" pitchFamily="18" charset="0"/>
              </a:rPr>
              <a:t>the KNPP site</a:t>
            </a:r>
          </a:p>
          <a:p>
            <a:pPr algn="just"/>
            <a:endParaRPr lang="en-US" sz="800" b="1" dirty="0">
              <a:latin typeface="Comic Sans MS" pitchFamily="66" charset="0"/>
              <a:cs typeface="Times New Roman" pitchFamily="18" charset="0"/>
            </a:endParaRPr>
          </a:p>
          <a:p>
            <a:pPr algn="just"/>
            <a:r>
              <a:rPr lang="en-US" sz="1600" b="1" dirty="0">
                <a:latin typeface="Comic Sans MS" pitchFamily="66" charset="0"/>
                <a:cs typeface="Times New Roman" pitchFamily="18" charset="0"/>
              </a:rPr>
              <a:t>Now: </a:t>
            </a:r>
            <a:r>
              <a:rPr lang="en-US" sz="1600" dirty="0">
                <a:latin typeface="Comic Sans MS" pitchFamily="66" charset="0"/>
                <a:cs typeface="Times New Roman" pitchFamily="18" charset="0"/>
              </a:rPr>
              <a:t>integration of all systems, commissioning   </a:t>
            </a:r>
          </a:p>
        </p:txBody>
      </p:sp>
      <p:sp>
        <p:nvSpPr>
          <p:cNvPr id="28" name="Прямоугольник 27"/>
          <p:cNvSpPr/>
          <p:nvPr/>
        </p:nvSpPr>
        <p:spPr>
          <a:xfrm>
            <a:off x="1524000" y="3795652"/>
            <a:ext cx="3276600" cy="3046988"/>
          </a:xfrm>
          <a:prstGeom prst="rect">
            <a:avLst/>
          </a:prstGeom>
          <a:noFill/>
        </p:spPr>
        <p:txBody>
          <a:bodyPr wrap="square">
            <a:spAutoFit/>
          </a:bodyPr>
          <a:lstStyle/>
          <a:p>
            <a:r>
              <a:rPr lang="en-US" sz="1600" b="1" dirty="0">
                <a:latin typeface="Comic Sans MS" pitchFamily="66" charset="0"/>
                <a:cs typeface="Times New Roman" pitchFamily="18" charset="0"/>
              </a:rPr>
              <a:t>The result will be confirmed in two ways: </a:t>
            </a:r>
            <a:endParaRPr lang="en-US" sz="1600" dirty="0">
              <a:latin typeface="Comic Sans MS" pitchFamily="66" charset="0"/>
              <a:cs typeface="Times New Roman" pitchFamily="18" charset="0"/>
            </a:endParaRPr>
          </a:p>
          <a:p>
            <a:pPr marL="342900" indent="-342900">
              <a:buAutoNum type="arabicParenR"/>
            </a:pPr>
            <a:r>
              <a:rPr lang="en-US" sz="1600" dirty="0">
                <a:latin typeface="Comic Sans MS" pitchFamily="66" charset="0"/>
                <a:cs typeface="Times New Roman" pitchFamily="18" charset="0"/>
              </a:rPr>
              <a:t>rector ON/OFF measurements;     </a:t>
            </a:r>
          </a:p>
          <a:p>
            <a:pPr marL="342900" indent="-342900">
              <a:buFontTx/>
              <a:buAutoNum type="arabicParenR"/>
            </a:pPr>
            <a:r>
              <a:rPr lang="en-US" sz="1600" dirty="0">
                <a:latin typeface="Comic Sans MS" pitchFamily="66" charset="0"/>
                <a:cs typeface="Times New Roman" pitchFamily="18" charset="0"/>
              </a:rPr>
              <a:t>comparison of spectra at distances from 10 to 12 m from the reactor (the </a:t>
            </a:r>
            <a:r>
              <a:rPr lang="en-US" sz="1600" dirty="0" err="1">
                <a:latin typeface="Symbol" pitchFamily="18" charset="2"/>
                <a:cs typeface="Times New Roman" pitchFamily="18" charset="0"/>
              </a:rPr>
              <a:t>n</a:t>
            </a:r>
            <a:r>
              <a:rPr lang="en-US" sz="1600" dirty="0" err="1">
                <a:latin typeface="Comic Sans MS" pitchFamily="66" charset="0"/>
                <a:cs typeface="Times New Roman" pitchFamily="18" charset="0"/>
              </a:rPr>
              <a:t>GeN</a:t>
            </a:r>
            <a:r>
              <a:rPr lang="en-US" sz="1600" dirty="0">
                <a:latin typeface="Comic Sans MS" pitchFamily="66" charset="0"/>
                <a:cs typeface="Times New Roman" pitchFamily="18" charset="0"/>
              </a:rPr>
              <a:t> is already mounted on the lifting device)</a:t>
            </a:r>
          </a:p>
          <a:p>
            <a:r>
              <a:rPr lang="en-US" sz="1600" b="1" dirty="0">
                <a:latin typeface="Comic Sans MS" pitchFamily="66" charset="0"/>
                <a:cs typeface="Times New Roman" pitchFamily="18" charset="0"/>
              </a:rPr>
              <a:t>With threshold at ~300 </a:t>
            </a:r>
            <a:r>
              <a:rPr lang="en-US" sz="1600" b="1" dirty="0" err="1">
                <a:latin typeface="Comic Sans MS" pitchFamily="66" charset="0"/>
                <a:cs typeface="Times New Roman" pitchFamily="18" charset="0"/>
              </a:rPr>
              <a:t>eV</a:t>
            </a:r>
            <a:r>
              <a:rPr lang="en-US" sz="1600" b="1" dirty="0">
                <a:latin typeface="Comic Sans MS" pitchFamily="66" charset="0"/>
                <a:cs typeface="Times New Roman" pitchFamily="18" charset="0"/>
              </a:rPr>
              <a:t> up to 10 neutrino events will be detected each day</a:t>
            </a:r>
            <a:endParaRPr lang="ru-RU" sz="1600" dirty="0"/>
          </a:p>
        </p:txBody>
      </p:sp>
      <p:grpSp>
        <p:nvGrpSpPr>
          <p:cNvPr id="2" name="Группа 33"/>
          <p:cNvGrpSpPr/>
          <p:nvPr/>
        </p:nvGrpSpPr>
        <p:grpSpPr>
          <a:xfrm>
            <a:off x="6606036" y="2314575"/>
            <a:ext cx="4061964" cy="4419600"/>
            <a:chOff x="5082036" y="2314575"/>
            <a:chExt cx="4061964" cy="4419600"/>
          </a:xfrm>
        </p:grpSpPr>
        <p:sp>
          <p:nvSpPr>
            <p:cNvPr id="29" name="Прямоугольник 28"/>
            <p:cNvSpPr/>
            <p:nvPr/>
          </p:nvSpPr>
          <p:spPr>
            <a:xfrm>
              <a:off x="6606011" y="4196834"/>
              <a:ext cx="2537989" cy="523220"/>
            </a:xfrm>
            <a:prstGeom prst="rect">
              <a:avLst/>
            </a:prstGeom>
          </p:spPr>
          <p:txBody>
            <a:bodyPr wrap="square">
              <a:spAutoFit/>
            </a:bodyPr>
            <a:lstStyle/>
            <a:p>
              <a:r>
                <a:rPr lang="en-US" sz="1400" dirty="0" err="1">
                  <a:latin typeface="Symbol" pitchFamily="18" charset="2"/>
                  <a:cs typeface="Times New Roman" pitchFamily="18" charset="0"/>
                </a:rPr>
                <a:t>n</a:t>
              </a:r>
              <a:r>
                <a:rPr lang="en-US" sz="1400" dirty="0" err="1">
                  <a:latin typeface="Times New Roman" pitchFamily="18" charset="0"/>
                  <a:cs typeface="Times New Roman" pitchFamily="18" charset="0"/>
                </a:rPr>
                <a:t>GeN</a:t>
              </a:r>
              <a:r>
                <a:rPr lang="en-US" sz="1400" dirty="0">
                  <a:latin typeface="Times New Roman" pitchFamily="18" charset="0"/>
                  <a:cs typeface="Times New Roman" pitchFamily="18" charset="0"/>
                </a:rPr>
                <a:t>  passive shield assembly under the reactor</a:t>
              </a:r>
              <a:endParaRPr lang="ru-RU" sz="1400" dirty="0"/>
            </a:p>
          </p:txBody>
        </p:sp>
        <p:pic>
          <p:nvPicPr>
            <p:cNvPr id="30" name="Рисунок 29" descr="nuGeN-2016-DLNPreport-Fig2_top-center.jpg"/>
            <p:cNvPicPr/>
            <p:nvPr/>
          </p:nvPicPr>
          <p:blipFill>
            <a:blip r:embed="rId4" cstate="print"/>
            <a:stretch>
              <a:fillRect/>
            </a:stretch>
          </p:blipFill>
          <p:spPr>
            <a:xfrm>
              <a:off x="5082036" y="2314575"/>
              <a:ext cx="1537839" cy="2360295"/>
            </a:xfrm>
            <a:prstGeom prst="rect">
              <a:avLst/>
            </a:prstGeom>
          </p:spPr>
        </p:pic>
        <p:pic>
          <p:nvPicPr>
            <p:cNvPr id="31" name="Рисунок 30" descr="nuGeN-2016-DLNPreport-Fig2_middle-right.jpg"/>
            <p:cNvPicPr/>
            <p:nvPr/>
          </p:nvPicPr>
          <p:blipFill>
            <a:blip r:embed="rId5" cstate="print"/>
            <a:stretch>
              <a:fillRect/>
            </a:stretch>
          </p:blipFill>
          <p:spPr>
            <a:xfrm>
              <a:off x="6457950" y="2648334"/>
              <a:ext cx="2686050" cy="1599816"/>
            </a:xfrm>
            <a:prstGeom prst="rect">
              <a:avLst/>
            </a:prstGeom>
          </p:spPr>
        </p:pic>
        <p:pic>
          <p:nvPicPr>
            <p:cNvPr id="32" name="Рисунок 31" descr="nuGeN-2016-DLNPreport-Fig2_bottom.jpg"/>
            <p:cNvPicPr/>
            <p:nvPr/>
          </p:nvPicPr>
          <p:blipFill>
            <a:blip r:embed="rId6" cstate="print"/>
            <a:stretch>
              <a:fillRect/>
            </a:stretch>
          </p:blipFill>
          <p:spPr>
            <a:xfrm>
              <a:off x="5308781" y="4648480"/>
              <a:ext cx="3708038" cy="2085695"/>
            </a:xfrm>
            <a:prstGeom prst="rect">
              <a:avLst/>
            </a:prstGeom>
          </p:spPr>
        </p:pic>
      </p:grpSp>
      <p:grpSp>
        <p:nvGrpSpPr>
          <p:cNvPr id="3" name="Группа 34"/>
          <p:cNvGrpSpPr/>
          <p:nvPr/>
        </p:nvGrpSpPr>
        <p:grpSpPr>
          <a:xfrm>
            <a:off x="6743620" y="0"/>
            <a:ext cx="3924381" cy="2373554"/>
            <a:chOff x="5219619" y="0"/>
            <a:chExt cx="3924381" cy="2373554"/>
          </a:xfrm>
        </p:grpSpPr>
        <p:pic>
          <p:nvPicPr>
            <p:cNvPr id="25" name="Рисунок 24"/>
            <p:cNvPicPr/>
            <p:nvPr/>
          </p:nvPicPr>
          <p:blipFill>
            <a:blip r:embed="rId7" cstate="print"/>
            <a:srcRect/>
            <a:stretch>
              <a:fillRect/>
            </a:stretch>
          </p:blipFill>
          <p:spPr bwMode="auto">
            <a:xfrm>
              <a:off x="5219619" y="0"/>
              <a:ext cx="3924381" cy="2373554"/>
            </a:xfrm>
            <a:prstGeom prst="rect">
              <a:avLst/>
            </a:prstGeom>
            <a:noFill/>
            <a:ln w="9525">
              <a:noFill/>
              <a:miter lim="800000"/>
              <a:headEnd/>
              <a:tailEnd/>
            </a:ln>
          </p:spPr>
        </p:pic>
        <p:sp>
          <p:nvSpPr>
            <p:cNvPr id="33" name="Прямоугольник 32"/>
            <p:cNvSpPr/>
            <p:nvPr/>
          </p:nvSpPr>
          <p:spPr>
            <a:xfrm>
              <a:off x="6867525" y="1177409"/>
              <a:ext cx="1819275" cy="584775"/>
            </a:xfrm>
            <a:prstGeom prst="rect">
              <a:avLst/>
            </a:prstGeom>
          </p:spPr>
          <p:txBody>
            <a:bodyPr wrap="square">
              <a:spAutoFit/>
            </a:bodyPr>
            <a:lstStyle/>
            <a:p>
              <a:r>
                <a:rPr lang="en-US" sz="1600" dirty="0" err="1">
                  <a:latin typeface="Symbol" pitchFamily="18" charset="2"/>
                  <a:cs typeface="Times New Roman" pitchFamily="18" charset="0"/>
                </a:rPr>
                <a:t>n</a:t>
              </a:r>
              <a:r>
                <a:rPr lang="en-US" sz="1600" dirty="0" err="1">
                  <a:latin typeface="Times New Roman" pitchFamily="18" charset="0"/>
                  <a:cs typeface="Times New Roman" pitchFamily="18" charset="0"/>
                </a:rPr>
                <a:t>GeN</a:t>
              </a:r>
              <a:r>
                <a:rPr lang="en-US" sz="1600" dirty="0">
                  <a:latin typeface="Times New Roman" pitchFamily="18" charset="0"/>
                  <a:cs typeface="Times New Roman" pitchFamily="18" charset="0"/>
                </a:rPr>
                <a:t>  efficiency at low energy region</a:t>
              </a:r>
              <a:endParaRPr lang="ru-RU" sz="1600" dirty="0"/>
            </a:p>
          </p:txBody>
        </p:sp>
      </p:grpSp>
    </p:spTree>
    <p:extLst>
      <p:ext uri="{BB962C8B-B14F-4D97-AF65-F5344CB8AC3E}">
        <p14:creationId xmlns:p14="http://schemas.microsoft.com/office/powerpoint/2010/main" val="26224424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descr="GerdaLogo"/>
          <p:cNvPicPr>
            <a:picLocks noChangeAspect="1" noChangeArrowheads="1"/>
          </p:cNvPicPr>
          <p:nvPr/>
        </p:nvPicPr>
        <p:blipFill>
          <a:blip r:embed="rId3" cstate="print"/>
          <a:srcRect/>
          <a:stretch>
            <a:fillRect/>
          </a:stretch>
        </p:blipFill>
        <p:spPr bwMode="auto">
          <a:xfrm>
            <a:off x="9810776" y="76388"/>
            <a:ext cx="796808" cy="852282"/>
          </a:xfrm>
          <a:prstGeom prst="rect">
            <a:avLst/>
          </a:prstGeom>
          <a:noFill/>
          <a:ln w="9525">
            <a:noFill/>
            <a:miter lim="800000"/>
            <a:headEnd/>
            <a:tailEnd/>
          </a:ln>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037993" y="2198975"/>
            <a:ext cx="3985342" cy="2989008"/>
          </a:xfrm>
          <a:prstGeom prst="rect">
            <a:avLst/>
          </a:prstGeom>
        </p:spPr>
      </p:pic>
      <p:sp>
        <p:nvSpPr>
          <p:cNvPr id="17" name="Заголовок 1"/>
          <p:cNvSpPr>
            <a:spLocks noGrp="1"/>
          </p:cNvSpPr>
          <p:nvPr>
            <p:ph type="title"/>
          </p:nvPr>
        </p:nvSpPr>
        <p:spPr>
          <a:xfrm>
            <a:off x="1703512" y="188640"/>
            <a:ext cx="8517632" cy="1143000"/>
          </a:xfrm>
        </p:spPr>
        <p:txBody>
          <a:bodyPr>
            <a:normAutofit fontScale="90000"/>
          </a:bodyPr>
          <a:lstStyle/>
          <a:p>
            <a:pPr algn="l"/>
            <a:r>
              <a:rPr lang="en-US" sz="4000" dirty="0"/>
              <a:t>GERDA Phase II</a:t>
            </a:r>
            <a:r>
              <a:rPr lang="en-US" sz="3600" dirty="0"/>
              <a:t/>
            </a:r>
            <a:br>
              <a:rPr lang="en-US" sz="3600" dirty="0"/>
            </a:br>
            <a:r>
              <a:rPr lang="en-US" sz="1800" dirty="0"/>
              <a:t>In June 2016 the </a:t>
            </a:r>
            <a:r>
              <a:rPr lang="en-US" sz="1800" b="1" dirty="0"/>
              <a:t>GERDA</a:t>
            </a:r>
            <a:r>
              <a:rPr lang="en-US" sz="1800" dirty="0"/>
              <a:t> Collaboration meeting released the first set of data accumulated </a:t>
            </a:r>
            <a:br>
              <a:rPr lang="en-US" sz="1800" dirty="0"/>
            </a:br>
            <a:r>
              <a:rPr lang="en-US" sz="1800" dirty="0"/>
              <a:t>during 6 months.</a:t>
            </a:r>
            <a:endParaRPr lang="ru-RU" sz="1800" dirty="0"/>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1268760"/>
            <a:ext cx="3257550" cy="497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5180" y="2136232"/>
            <a:ext cx="2244957" cy="3779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568393" y="1690306"/>
            <a:ext cx="1231748" cy="369332"/>
          </a:xfrm>
          <a:prstGeom prst="rect">
            <a:avLst/>
          </a:prstGeom>
          <a:noFill/>
        </p:spPr>
        <p:txBody>
          <a:bodyPr wrap="none" rtlCol="0">
            <a:spAutoFit/>
          </a:bodyPr>
          <a:lstStyle/>
          <a:p>
            <a:pPr algn="ctr"/>
            <a:r>
              <a:rPr lang="ru-RU" b="1" dirty="0"/>
              <a:t>А</a:t>
            </a:r>
            <a:r>
              <a:rPr lang="en-US" b="1" dirty="0" err="1"/>
              <a:t>rgon</a:t>
            </a:r>
            <a:r>
              <a:rPr lang="en-US" b="1" dirty="0"/>
              <a:t> veto</a:t>
            </a:r>
            <a:endParaRPr lang="ru-RU" b="1" dirty="0"/>
          </a:p>
        </p:txBody>
      </p:sp>
      <p:sp>
        <p:nvSpPr>
          <p:cNvPr id="19" name="TextBox 18"/>
          <p:cNvSpPr txBox="1"/>
          <p:nvPr/>
        </p:nvSpPr>
        <p:spPr>
          <a:xfrm>
            <a:off x="7752185" y="1340768"/>
            <a:ext cx="1738105" cy="369332"/>
          </a:xfrm>
          <a:prstGeom prst="rect">
            <a:avLst/>
          </a:prstGeom>
          <a:noFill/>
        </p:spPr>
        <p:txBody>
          <a:bodyPr wrap="none" rtlCol="0">
            <a:spAutoFit/>
          </a:bodyPr>
          <a:lstStyle/>
          <a:p>
            <a:r>
              <a:rPr lang="ru-RU" b="1" dirty="0"/>
              <a:t> </a:t>
            </a:r>
            <a:r>
              <a:rPr lang="en-US" b="1" dirty="0" err="1"/>
              <a:t>HPGe</a:t>
            </a:r>
            <a:r>
              <a:rPr lang="en-US" b="1" dirty="0"/>
              <a:t>-detectors</a:t>
            </a:r>
            <a:endParaRPr lang="ru-RU" b="1" dirty="0"/>
          </a:p>
        </p:txBody>
      </p:sp>
      <p:sp>
        <p:nvSpPr>
          <p:cNvPr id="12" name="TextBox 11"/>
          <p:cNvSpPr txBox="1"/>
          <p:nvPr/>
        </p:nvSpPr>
        <p:spPr>
          <a:xfrm>
            <a:off x="4943872" y="332656"/>
            <a:ext cx="4752528" cy="400110"/>
          </a:xfrm>
          <a:prstGeom prst="rect">
            <a:avLst/>
          </a:prstGeom>
          <a:noFill/>
        </p:spPr>
        <p:txBody>
          <a:bodyPr wrap="square" rtlCol="0">
            <a:spAutoFit/>
          </a:bodyPr>
          <a:lstStyle/>
          <a:p>
            <a:pPr algn="ctr"/>
            <a:r>
              <a:rPr lang="en-US" sz="2000" b="1" dirty="0">
                <a:latin typeface="Book Antiqua" pitchFamily="18" charset="0"/>
              </a:rPr>
              <a:t>Search for 0</a:t>
            </a:r>
            <a:r>
              <a:rPr lang="el-GR" sz="2000" b="1" dirty="0">
                <a:latin typeface="Book Antiqua" pitchFamily="18" charset="0"/>
                <a:cs typeface="Times New Roman"/>
              </a:rPr>
              <a:t>νββ</a:t>
            </a:r>
            <a:r>
              <a:rPr lang="en-US" sz="2000" b="1" dirty="0">
                <a:latin typeface="Book Antiqua" pitchFamily="18" charset="0"/>
              </a:rPr>
              <a:t> of </a:t>
            </a:r>
            <a:r>
              <a:rPr lang="en-US" sz="2000" b="1" baseline="30000" dirty="0">
                <a:latin typeface="Book Antiqua" pitchFamily="18" charset="0"/>
              </a:rPr>
              <a:t>76</a:t>
            </a:r>
            <a:r>
              <a:rPr lang="en-US" sz="2000" b="1" dirty="0">
                <a:latin typeface="Book Antiqua" pitchFamily="18" charset="0"/>
              </a:rPr>
              <a:t>Ge</a:t>
            </a:r>
            <a:endParaRPr lang="ru-RU" sz="2000" b="1" dirty="0">
              <a:latin typeface="Book Antiqua" pitchFamily="18" charset="0"/>
            </a:endParaRPr>
          </a:p>
        </p:txBody>
      </p:sp>
      <p:sp>
        <p:nvSpPr>
          <p:cNvPr id="14" name="Прямоугольник 13"/>
          <p:cNvSpPr/>
          <p:nvPr/>
        </p:nvSpPr>
        <p:spPr>
          <a:xfrm>
            <a:off x="9264353" y="980728"/>
            <a:ext cx="1209049" cy="369332"/>
          </a:xfrm>
          <a:prstGeom prst="rect">
            <a:avLst/>
          </a:prstGeom>
        </p:spPr>
        <p:txBody>
          <a:bodyPr wrap="none">
            <a:spAutoFit/>
          </a:bodyPr>
          <a:lstStyle/>
          <a:p>
            <a:r>
              <a:rPr lang="en-US" dirty="0"/>
              <a:t>Gran </a:t>
            </a:r>
            <a:r>
              <a:rPr lang="en-US" dirty="0" err="1"/>
              <a:t>Sasso</a:t>
            </a:r>
            <a:endParaRPr lang="ru-RU" dirty="0"/>
          </a:p>
        </p:txBody>
      </p:sp>
    </p:spTree>
    <p:extLst>
      <p:ext uri="{BB962C8B-B14F-4D97-AF65-F5344CB8AC3E}">
        <p14:creationId xmlns:p14="http://schemas.microsoft.com/office/powerpoint/2010/main" val="11337380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descr="GerdaLogo"/>
          <p:cNvPicPr>
            <a:picLocks noChangeAspect="1" noChangeArrowheads="1"/>
          </p:cNvPicPr>
          <p:nvPr/>
        </p:nvPicPr>
        <p:blipFill>
          <a:blip r:embed="rId3" cstate="print"/>
          <a:srcRect/>
          <a:stretch>
            <a:fillRect/>
          </a:stretch>
        </p:blipFill>
        <p:spPr bwMode="auto">
          <a:xfrm>
            <a:off x="9810776" y="76388"/>
            <a:ext cx="796808" cy="852282"/>
          </a:xfrm>
          <a:prstGeom prst="rect">
            <a:avLst/>
          </a:prstGeom>
          <a:noFill/>
          <a:ln w="9525">
            <a:noFill/>
            <a:miter lim="800000"/>
            <a:headEnd/>
            <a:tailEnd/>
          </a:ln>
        </p:spPr>
      </p:pic>
      <p:sp>
        <p:nvSpPr>
          <p:cNvPr id="8" name="Заголовок 1"/>
          <p:cNvSpPr>
            <a:spLocks noGrp="1"/>
          </p:cNvSpPr>
          <p:nvPr>
            <p:ph type="title"/>
          </p:nvPr>
        </p:nvSpPr>
        <p:spPr>
          <a:xfrm>
            <a:off x="1981200" y="274638"/>
            <a:ext cx="8229600" cy="1143000"/>
          </a:xfrm>
        </p:spPr>
        <p:txBody>
          <a:bodyPr>
            <a:normAutofit fontScale="90000"/>
          </a:bodyPr>
          <a:lstStyle/>
          <a:p>
            <a:pPr algn="l"/>
            <a:r>
              <a:rPr lang="en-US" sz="4000" dirty="0"/>
              <a:t>GERDA Phase II</a:t>
            </a:r>
            <a:r>
              <a:rPr lang="en-US" sz="3600" dirty="0"/>
              <a:t/>
            </a:r>
            <a:br>
              <a:rPr lang="en-US" sz="3600" dirty="0"/>
            </a:br>
            <a:r>
              <a:rPr lang="en-US" sz="3100" dirty="0"/>
              <a:t>Status of</a:t>
            </a:r>
            <a:r>
              <a:rPr lang="ru-RU" sz="3100" dirty="0"/>
              <a:t> 2016 </a:t>
            </a:r>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5591" y="1196752"/>
            <a:ext cx="3467700" cy="4501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9"/>
          <p:cNvSpPr/>
          <p:nvPr/>
        </p:nvSpPr>
        <p:spPr>
          <a:xfrm>
            <a:off x="10429535" y="6220873"/>
            <a:ext cx="179512"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mc:AlternateContent xmlns:mc="http://schemas.openxmlformats.org/markup-compatibility/2006" xmlns:a14="http://schemas.microsoft.com/office/drawing/2010/main">
        <mc:Choice Requires="a14">
          <p:sp>
            <p:nvSpPr>
              <p:cNvPr id="9" name="TextBox 8"/>
              <p:cNvSpPr txBox="1"/>
              <p:nvPr/>
            </p:nvSpPr>
            <p:spPr>
              <a:xfrm>
                <a:off x="1631504" y="1412776"/>
                <a:ext cx="6321642" cy="4128502"/>
              </a:xfrm>
              <a:prstGeom prst="rect">
                <a:avLst/>
              </a:prstGeom>
              <a:noFill/>
            </p:spPr>
            <p:txBody>
              <a:bodyPr wrap="square" rtlCol="0">
                <a:spAutoFit/>
              </a:bodyPr>
              <a:lstStyle/>
              <a:p>
                <a:pPr marL="285750" indent="-285750">
                  <a:buFont typeface="Arial" pitchFamily="34" charset="0"/>
                  <a:buChar char="•"/>
                </a:pPr>
                <a:r>
                  <a:rPr lang="ru-RU" sz="1600" dirty="0"/>
                  <a:t> </a:t>
                </a:r>
                <a:r>
                  <a:rPr lang="en-US" sz="1600" dirty="0"/>
                  <a:t>Phase I + Phase II - </a:t>
                </a:r>
                <a:r>
                  <a:rPr lang="en-US" dirty="0"/>
                  <a:t>total exposure 34.4 </a:t>
                </a:r>
                <a:r>
                  <a:rPr lang="en-US" dirty="0" err="1"/>
                  <a:t>kg·yr</a:t>
                </a:r>
                <a:endParaRPr lang="en-US" sz="1600" dirty="0"/>
              </a:p>
              <a:p>
                <a:pPr marL="742950" lvl="1" indent="-285750">
                  <a:buFont typeface="Arial" pitchFamily="34" charset="0"/>
                  <a:buChar char="•"/>
                </a:pPr>
                <a:r>
                  <a:rPr lang="en-US" sz="1600" dirty="0"/>
                  <a:t>37 detectors with isotopes of </a:t>
                </a:r>
                <a:r>
                  <a:rPr lang="en-US" sz="1600" baseline="30000" dirty="0"/>
                  <a:t>76</a:t>
                </a:r>
                <a:r>
                  <a:rPr lang="en-US" sz="1600" dirty="0"/>
                  <a:t>Ge (</a:t>
                </a:r>
                <a:r>
                  <a:rPr lang="en-US" sz="1600" b="1" dirty="0">
                    <a:solidFill>
                      <a:schemeClr val="tx2"/>
                    </a:solidFill>
                  </a:rPr>
                  <a:t>35</a:t>
                </a:r>
                <a:r>
                  <a:rPr lang="ru-RU" sz="1600" b="1" dirty="0">
                    <a:solidFill>
                      <a:schemeClr val="tx2"/>
                    </a:solidFill>
                  </a:rPr>
                  <a:t>,</a:t>
                </a:r>
                <a:r>
                  <a:rPr lang="en-US" sz="1600" b="1" dirty="0">
                    <a:solidFill>
                      <a:schemeClr val="tx2"/>
                    </a:solidFill>
                  </a:rPr>
                  <a:t>8 </a:t>
                </a:r>
                <a:r>
                  <a:rPr lang="ru-RU" sz="1600" b="1" dirty="0">
                    <a:solidFill>
                      <a:schemeClr val="tx2"/>
                    </a:solidFill>
                  </a:rPr>
                  <a:t>кг</a:t>
                </a:r>
                <a:r>
                  <a:rPr lang="en-US" sz="1600" dirty="0"/>
                  <a:t>)</a:t>
                </a:r>
              </a:p>
              <a:p>
                <a:pPr marL="742950" lvl="1" indent="-285750">
                  <a:buFont typeface="Arial" pitchFamily="34" charset="0"/>
                  <a:buChar char="•"/>
                </a:pPr>
                <a:r>
                  <a:rPr lang="en-US" sz="1600" dirty="0"/>
                  <a:t>3 detectors</a:t>
                </a:r>
                <a:r>
                  <a:rPr lang="ru-RU" sz="1600" dirty="0"/>
                  <a:t> </a:t>
                </a:r>
                <a:r>
                  <a:rPr lang="en-US" sz="1600" dirty="0" err="1"/>
                  <a:t>Ge</a:t>
                </a:r>
                <a:r>
                  <a:rPr lang="en-US" sz="1600" dirty="0"/>
                  <a:t> (7</a:t>
                </a:r>
                <a:r>
                  <a:rPr lang="ru-RU" sz="1600" dirty="0"/>
                  <a:t>,</a:t>
                </a:r>
                <a:r>
                  <a:rPr lang="en-US" sz="1600" dirty="0"/>
                  <a:t>6 </a:t>
                </a:r>
                <a:r>
                  <a:rPr lang="ru-RU" sz="1600" dirty="0"/>
                  <a:t>к</a:t>
                </a:r>
                <a:r>
                  <a:rPr lang="en-US" sz="1600" dirty="0"/>
                  <a:t>g)</a:t>
                </a:r>
              </a:p>
              <a:p>
                <a:pPr marL="285750" indent="-285750">
                  <a:buFont typeface="Arial" pitchFamily="34" charset="0"/>
                  <a:buChar char="•"/>
                </a:pPr>
                <a:r>
                  <a:rPr lang="ru-RU" sz="1600" dirty="0"/>
                  <a:t>40 </a:t>
                </a:r>
                <a:r>
                  <a:rPr lang="en-US" sz="1600" dirty="0"/>
                  <a:t>detectors and system of argon veto </a:t>
                </a:r>
                <a:r>
                  <a:rPr lang="ru-RU" sz="1600" dirty="0"/>
                  <a:t> </a:t>
                </a:r>
                <a:endParaRPr lang="en-US" sz="1600" dirty="0"/>
              </a:p>
              <a:p>
                <a:pPr marL="285750" indent="-285750">
                  <a:buFont typeface="Arial" pitchFamily="34" charset="0"/>
                  <a:buChar char="•"/>
                </a:pPr>
                <a:endParaRPr lang="en-US" sz="1600" dirty="0"/>
              </a:p>
              <a:p>
                <a:pPr marL="285750" indent="-285750">
                  <a:buFont typeface="Arial" pitchFamily="34" charset="0"/>
                  <a:buChar char="•"/>
                </a:pPr>
                <a:endParaRPr lang="en-US" sz="1600" dirty="0"/>
              </a:p>
              <a:p>
                <a:pPr marL="285750" indent="-285750">
                  <a:buFont typeface="Arial" pitchFamily="34" charset="0"/>
                  <a:buChar char="•"/>
                </a:pPr>
                <a:endParaRPr lang="en-US" sz="1600" dirty="0"/>
              </a:p>
              <a:p>
                <a:pPr marL="285750" indent="-285750">
                  <a:buFont typeface="Arial" pitchFamily="34" charset="0"/>
                  <a:buChar char="•"/>
                </a:pPr>
                <a:r>
                  <a:rPr lang="en-US" sz="1600" dirty="0"/>
                  <a:t>New results of Phase</a:t>
                </a:r>
                <a:r>
                  <a:rPr lang="ru-RU" sz="1600" dirty="0"/>
                  <a:t> </a:t>
                </a:r>
                <a:r>
                  <a:rPr lang="en-US" sz="1600" dirty="0"/>
                  <a:t>II</a:t>
                </a:r>
                <a:r>
                  <a:rPr lang="ru-RU" sz="1600" dirty="0"/>
                  <a:t>:</a:t>
                </a:r>
                <a:endParaRPr lang="en-US" sz="1600" dirty="0"/>
              </a:p>
              <a:p>
                <a:pPr marL="800100" lvl="1" indent="-342900">
                  <a:buFont typeface="Wingdings" pitchFamily="2" charset="2"/>
                  <a:buChar char="ü"/>
                </a:pPr>
                <a:r>
                  <a:rPr lang="en-US" sz="1600" dirty="0"/>
                  <a:t>The expected background </a:t>
                </a:r>
                <a:r>
                  <a:rPr lang="ru-RU" sz="1600" dirty="0"/>
                  <a:t>:</a:t>
                </a:r>
                <a:r>
                  <a:rPr lang="en-US" sz="1600" dirty="0"/>
                  <a:t> </a:t>
                </a:r>
                <a:r>
                  <a:rPr lang="en-US" sz="1600" b="1" dirty="0">
                    <a:solidFill>
                      <a:schemeClr val="tx2"/>
                    </a:solidFill>
                  </a:rPr>
                  <a:t>10</a:t>
                </a:r>
                <a:r>
                  <a:rPr lang="en-US" sz="1600" b="1" baseline="30000" dirty="0">
                    <a:solidFill>
                      <a:schemeClr val="tx2"/>
                    </a:solidFill>
                  </a:rPr>
                  <a:t>-3</a:t>
                </a:r>
                <a:r>
                  <a:rPr lang="en-US" sz="1600" dirty="0"/>
                  <a:t> counts/(</a:t>
                </a:r>
                <a:r>
                  <a:rPr lang="ru-RU" sz="1600" dirty="0"/>
                  <a:t>к</a:t>
                </a:r>
                <a:r>
                  <a:rPr lang="en-US" sz="1600" dirty="0"/>
                  <a:t>eV kg</a:t>
                </a:r>
                <a:r>
                  <a:rPr lang="ru-RU" sz="1600" dirty="0"/>
                  <a:t> </a:t>
                </a:r>
                <a:r>
                  <a:rPr lang="en-US" sz="1600" dirty="0" err="1"/>
                  <a:t>yr</a:t>
                </a:r>
                <a:r>
                  <a:rPr lang="en-US" sz="1600" dirty="0"/>
                  <a:t>) </a:t>
                </a:r>
              </a:p>
              <a:p>
                <a:pPr marL="800100" lvl="1" indent="-342900">
                  <a:buFont typeface="Calibri" pitchFamily="34" charset="0"/>
                  <a:buChar char="!"/>
                </a:pPr>
                <a:r>
                  <a:rPr lang="en-US" sz="1600" b="1" dirty="0">
                    <a:solidFill>
                      <a:schemeClr val="tx2"/>
                    </a:solidFill>
                  </a:rPr>
                  <a:t>The excellent result</a:t>
                </a:r>
                <a:r>
                  <a:rPr lang="en-US" sz="1600" dirty="0">
                    <a:solidFill>
                      <a:schemeClr val="tx2"/>
                    </a:solidFill>
                  </a:rPr>
                  <a:t>!</a:t>
                </a:r>
              </a:p>
              <a:p>
                <a:pPr marL="800100" lvl="1" indent="-342900">
                  <a:buFont typeface="Wingdings" pitchFamily="2" charset="2"/>
                  <a:buChar char="ü"/>
                </a:pPr>
                <a:endParaRPr lang="en-US" sz="1600" dirty="0"/>
              </a:p>
              <a:p>
                <a:pPr marL="342900" indent="-342900">
                  <a:buFont typeface="Arial" pitchFamily="34" charset="0"/>
                  <a:buChar char="•"/>
                </a:pPr>
                <a:r>
                  <a:rPr lang="en-US" sz="1600" dirty="0"/>
                  <a:t>New half-life limit for  </a:t>
                </a:r>
                <a14:m>
                  <m:oMath xmlns:m="http://schemas.openxmlformats.org/officeDocument/2006/math">
                    <m:sSubSup>
                      <m:sSubSupPr>
                        <m:ctrlPr>
                          <a:rPr lang="en-US" sz="1600" i="1">
                            <a:latin typeface="Cambria Math" panose="02040503050406030204" pitchFamily="18" charset="0"/>
                          </a:rPr>
                        </m:ctrlPr>
                      </m:sSubSupPr>
                      <m:e>
                        <m:r>
                          <a:rPr lang="en-US" sz="1600" i="1">
                            <a:latin typeface="Cambria Math"/>
                          </a:rPr>
                          <m:t>𝑇</m:t>
                        </m:r>
                      </m:e>
                      <m:sub>
                        <m:r>
                          <a:rPr lang="en-US" sz="1600" i="1">
                            <a:latin typeface="Cambria Math"/>
                          </a:rPr>
                          <m:t>1/2</m:t>
                        </m:r>
                      </m:sub>
                      <m:sup>
                        <m:r>
                          <a:rPr lang="en-US" sz="1600" i="1">
                            <a:latin typeface="Cambria Math"/>
                          </a:rPr>
                          <m:t>0</m:t>
                        </m:r>
                        <m:r>
                          <a:rPr lang="en-US" sz="1600" i="1">
                            <a:latin typeface="Cambria Math"/>
                            <a:ea typeface="Cambria Math"/>
                          </a:rPr>
                          <m:t>𝜈𝛽𝛽</m:t>
                        </m:r>
                      </m:sup>
                    </m:sSubSup>
                  </m:oMath>
                </a14:m>
                <a:r>
                  <a:rPr lang="en-US" sz="1600" dirty="0"/>
                  <a:t> (Phase I + Phase</a:t>
                </a:r>
                <a:r>
                  <a:rPr lang="ru-RU" sz="1600" dirty="0"/>
                  <a:t> </a:t>
                </a:r>
                <a:r>
                  <a:rPr lang="en-US" sz="1600" dirty="0"/>
                  <a:t>II):</a:t>
                </a:r>
              </a:p>
              <a:p>
                <a:pPr marL="800100" lvl="1" indent="-342900">
                  <a:buFont typeface="Wingdings" pitchFamily="2" charset="2"/>
                  <a:buChar char="ü"/>
                </a:pPr>
                <a:r>
                  <a:rPr lang="en-US" sz="1600" dirty="0"/>
                  <a:t>Sensitivity:</a:t>
                </a:r>
              </a:p>
              <a:p>
                <a:pPr marL="800100" lvl="1" indent="-342900">
                  <a:buFont typeface="Wingdings" pitchFamily="2" charset="2"/>
                  <a:buChar char="ü"/>
                </a:pPr>
                <a:endParaRPr lang="en-US" sz="1600" dirty="0"/>
              </a:p>
              <a:p>
                <a:pPr marL="800100" lvl="1" indent="-342900">
                  <a:buFont typeface="Wingdings" pitchFamily="2" charset="2"/>
                  <a:buChar char="ü"/>
                </a:pPr>
                <a:r>
                  <a:rPr lang="en-US" sz="1600" dirty="0"/>
                  <a:t>New half-life limit: </a:t>
                </a:r>
              </a:p>
              <a:p>
                <a:pPr marL="800100" lvl="1" indent="-342900">
                  <a:buFont typeface="Wingdings" pitchFamily="2" charset="2"/>
                  <a:buChar char="ü"/>
                </a:pPr>
                <a:endParaRPr lang="en-US" sz="1600" dirty="0"/>
              </a:p>
            </p:txBody>
          </p:sp>
        </mc:Choice>
        <mc:Fallback xmlns="">
          <p:sp>
            <p:nvSpPr>
              <p:cNvPr id="9" name="TextBox 8"/>
              <p:cNvSpPr txBox="1">
                <a:spLocks noRot="1" noChangeAspect="1" noMove="1" noResize="1" noEditPoints="1" noAdjustHandles="1" noChangeArrowheads="1" noChangeShapeType="1" noTextEdit="1"/>
              </p:cNvSpPr>
              <p:nvPr/>
            </p:nvSpPr>
            <p:spPr>
              <a:xfrm>
                <a:off x="107504" y="1412776"/>
                <a:ext cx="6321642" cy="4128502"/>
              </a:xfrm>
              <a:prstGeom prst="rect">
                <a:avLst/>
              </a:prstGeom>
              <a:blipFill>
                <a:blip r:embed="rId5"/>
                <a:stretch>
                  <a:fillRect l="-386" t="-886"/>
                </a:stretch>
              </a:blipFill>
            </p:spPr>
            <p:txBody>
              <a:bodyPr/>
              <a:lstStyle/>
              <a:p>
                <a:r>
                  <a:rPr lang="ru-RU">
                    <a:noFill/>
                  </a:rPr>
                  <a:t> </a:t>
                </a:r>
              </a:p>
            </p:txBody>
          </p:sp>
        </mc:Fallback>
      </mc:AlternateContent>
      <p:sp>
        <p:nvSpPr>
          <p:cNvPr id="4" name="TextBox 3"/>
          <p:cNvSpPr txBox="1"/>
          <p:nvPr/>
        </p:nvSpPr>
        <p:spPr>
          <a:xfrm>
            <a:off x="1631505" y="5297180"/>
            <a:ext cx="8053551" cy="1446550"/>
          </a:xfrm>
          <a:prstGeom prst="rect">
            <a:avLst/>
          </a:prstGeom>
          <a:noFill/>
        </p:spPr>
        <p:txBody>
          <a:bodyPr wrap="none" rtlCol="0">
            <a:spAutoFit/>
          </a:bodyPr>
          <a:lstStyle/>
          <a:p>
            <a:pPr marL="342900" indent="-342900">
              <a:buFont typeface="Arial" pitchFamily="34" charset="0"/>
              <a:buChar char="•"/>
            </a:pPr>
            <a:r>
              <a:rPr lang="en-US" sz="1600" dirty="0"/>
              <a:t>Publication in 2016:</a:t>
            </a:r>
          </a:p>
          <a:p>
            <a:pPr marL="342900" indent="-342900">
              <a:buFont typeface="Wingdings" pitchFamily="2" charset="2"/>
              <a:buChar char="ü"/>
            </a:pPr>
            <a:r>
              <a:rPr lang="en-US" sz="1200" dirty="0"/>
              <a:t>The performance of the </a:t>
            </a:r>
            <a:r>
              <a:rPr lang="en-US" sz="1200" dirty="0" err="1"/>
              <a:t>Muon</a:t>
            </a:r>
            <a:r>
              <a:rPr lang="en-US" sz="1200" dirty="0"/>
              <a:t> Veto of the GERDA experiment , </a:t>
            </a:r>
            <a:r>
              <a:rPr lang="en-US" sz="1200" b="1" dirty="0"/>
              <a:t>EPJC 76 (2016) 298</a:t>
            </a:r>
          </a:p>
          <a:p>
            <a:pPr marL="342900" indent="-342900">
              <a:buFont typeface="Wingdings" pitchFamily="2" charset="2"/>
              <a:buChar char="ü"/>
            </a:pPr>
            <a:r>
              <a:rPr lang="en-US" sz="1200" dirty="0"/>
              <a:t>Search of </a:t>
            </a:r>
            <a:r>
              <a:rPr lang="en-US" sz="1200" dirty="0" err="1"/>
              <a:t>Neutrinoless</a:t>
            </a:r>
            <a:r>
              <a:rPr lang="en-US" sz="1200" dirty="0"/>
              <a:t> Double Beta Decay with the GERDA Experiment, </a:t>
            </a:r>
            <a:r>
              <a:rPr lang="en-US" sz="1200" b="1" dirty="0" err="1"/>
              <a:t>Nucl</a:t>
            </a:r>
            <a:r>
              <a:rPr lang="en-US" sz="1200" b="1" dirty="0"/>
              <a:t>. Part. Ph. </a:t>
            </a:r>
            <a:r>
              <a:rPr lang="en-US" sz="1200" b="1" dirty="0" err="1"/>
              <a:t>Procs</a:t>
            </a:r>
            <a:r>
              <a:rPr lang="en-US" sz="1200" b="1" dirty="0"/>
              <a:t>. 273-275 (2016) 1876</a:t>
            </a:r>
          </a:p>
          <a:p>
            <a:pPr marL="342900" indent="-342900">
              <a:buFont typeface="Wingdings" pitchFamily="2" charset="2"/>
              <a:buChar char="ü"/>
            </a:pPr>
            <a:r>
              <a:rPr lang="en-US" sz="1200" dirty="0"/>
              <a:t>Flux modulations seen by the </a:t>
            </a:r>
            <a:r>
              <a:rPr lang="en-US" sz="1200" dirty="0" err="1"/>
              <a:t>muon</a:t>
            </a:r>
            <a:r>
              <a:rPr lang="en-US" sz="1200" dirty="0"/>
              <a:t> veto of the </a:t>
            </a:r>
            <a:r>
              <a:rPr lang="en-US" sz="1200" dirty="0" err="1"/>
              <a:t>Gerda</a:t>
            </a:r>
            <a:r>
              <a:rPr lang="en-US" sz="1200" dirty="0"/>
              <a:t> experiment, </a:t>
            </a:r>
            <a:r>
              <a:rPr lang="fr-FR" sz="1200" b="1" dirty="0"/>
              <a:t>Astroparticle Physics 84 (2016) 29</a:t>
            </a:r>
          </a:p>
          <a:p>
            <a:pPr marL="342900" indent="-342900">
              <a:buFont typeface="Wingdings" pitchFamily="2" charset="2"/>
              <a:buChar char="ü"/>
            </a:pPr>
            <a:r>
              <a:rPr lang="en-US" sz="1200" dirty="0"/>
              <a:t>Limit on the </a:t>
            </a:r>
            <a:r>
              <a:rPr lang="en-US" sz="1200" dirty="0" err="1"/>
              <a:t>radiative</a:t>
            </a:r>
            <a:r>
              <a:rPr lang="en-US" sz="1200" dirty="0"/>
              <a:t> </a:t>
            </a:r>
            <a:r>
              <a:rPr lang="en-US" sz="1200" dirty="0" err="1"/>
              <a:t>neutrinoless</a:t>
            </a:r>
            <a:r>
              <a:rPr lang="en-US" sz="1200" dirty="0"/>
              <a:t> double electron capture of Ar-36 from GERDA Phase I, </a:t>
            </a:r>
            <a:r>
              <a:rPr lang="en-US" sz="1200" b="1" dirty="0"/>
              <a:t>EPJC 76 (2016) 652</a:t>
            </a:r>
          </a:p>
          <a:p>
            <a:pPr marL="342900" indent="-342900">
              <a:buFont typeface="Wingdings" pitchFamily="2" charset="2"/>
              <a:buChar char="ü"/>
            </a:pPr>
            <a:r>
              <a:rPr lang="en-US" sz="1200" dirty="0"/>
              <a:t>Limits on uranium and thorium bulk content in </a:t>
            </a:r>
            <a:r>
              <a:rPr lang="en-US" sz="1200" dirty="0" err="1"/>
              <a:t>Gerda</a:t>
            </a:r>
            <a:r>
              <a:rPr lang="en-US" sz="1200" dirty="0"/>
              <a:t> Phase I detectors, </a:t>
            </a:r>
            <a:r>
              <a:rPr lang="ru-RU" sz="1200" b="1" i="1" dirty="0"/>
              <a:t>принято к публикации в</a:t>
            </a:r>
            <a:r>
              <a:rPr lang="en-US" sz="1200" b="1" i="1" dirty="0"/>
              <a:t> </a:t>
            </a:r>
            <a:r>
              <a:rPr lang="en-US" sz="1200" b="1" i="1" dirty="0" err="1"/>
              <a:t>Astroparticle</a:t>
            </a:r>
            <a:r>
              <a:rPr lang="en-US" sz="1200" b="1" i="1" dirty="0"/>
              <a:t> Physics</a:t>
            </a:r>
          </a:p>
          <a:p>
            <a:pPr marL="342900" indent="-342900">
              <a:buFont typeface="Wingdings" pitchFamily="2" charset="2"/>
              <a:buChar char="ü"/>
            </a:pPr>
            <a:r>
              <a:rPr lang="en-US" sz="1200" dirty="0"/>
              <a:t>Background free search for </a:t>
            </a:r>
            <a:r>
              <a:rPr lang="en-US" sz="1200" dirty="0" err="1"/>
              <a:t>neutrinoless</a:t>
            </a:r>
            <a:r>
              <a:rPr lang="en-US" sz="1200" dirty="0"/>
              <a:t> double beta decay with </a:t>
            </a:r>
            <a:r>
              <a:rPr lang="en-US" sz="1200" dirty="0" err="1"/>
              <a:t>Gerda</a:t>
            </a:r>
            <a:r>
              <a:rPr lang="en-US" sz="1200" dirty="0"/>
              <a:t> Phase II, </a:t>
            </a:r>
            <a:r>
              <a:rPr lang="ru-RU" sz="1200" b="1" i="1" dirty="0"/>
              <a:t>принято к публикации в</a:t>
            </a:r>
            <a:r>
              <a:rPr lang="en-US" sz="1200" b="1" i="1" dirty="0"/>
              <a:t> Nature</a:t>
            </a:r>
          </a:p>
        </p:txBody>
      </p:sp>
      <p:sp>
        <p:nvSpPr>
          <p:cNvPr id="7" name="TextBox 6"/>
          <p:cNvSpPr txBox="1"/>
          <p:nvPr/>
        </p:nvSpPr>
        <p:spPr>
          <a:xfrm>
            <a:off x="7752185" y="4621088"/>
            <a:ext cx="639919" cy="276999"/>
          </a:xfrm>
          <a:prstGeom prst="rect">
            <a:avLst/>
          </a:prstGeom>
          <a:noFill/>
        </p:spPr>
        <p:txBody>
          <a:bodyPr wrap="none" rtlCol="0">
            <a:spAutoFit/>
          </a:bodyPr>
          <a:lstStyle/>
          <a:p>
            <a:r>
              <a:rPr lang="en-US" sz="1200" b="1" dirty="0">
                <a:solidFill>
                  <a:srgbClr val="FF0000"/>
                </a:solidFill>
              </a:rPr>
              <a:t>Phase I</a:t>
            </a:r>
            <a:endParaRPr lang="ru-RU" sz="1200" b="1" dirty="0">
              <a:solidFill>
                <a:srgbClr val="FF0000"/>
              </a:solidFill>
            </a:endParaRPr>
          </a:p>
        </p:txBody>
      </p:sp>
      <p:sp>
        <p:nvSpPr>
          <p:cNvPr id="16" name="TextBox 15"/>
          <p:cNvSpPr txBox="1"/>
          <p:nvPr/>
        </p:nvSpPr>
        <p:spPr>
          <a:xfrm>
            <a:off x="7752183" y="2983289"/>
            <a:ext cx="986296" cy="276999"/>
          </a:xfrm>
          <a:prstGeom prst="rect">
            <a:avLst/>
          </a:prstGeom>
          <a:noFill/>
        </p:spPr>
        <p:txBody>
          <a:bodyPr wrap="none" rtlCol="0">
            <a:spAutoFit/>
          </a:bodyPr>
          <a:lstStyle/>
          <a:p>
            <a:r>
              <a:rPr lang="en-US" sz="1200" b="1" dirty="0">
                <a:solidFill>
                  <a:srgbClr val="FF0000"/>
                </a:solidFill>
              </a:rPr>
              <a:t>Phase II goal</a:t>
            </a:r>
            <a:endParaRPr lang="ru-RU" sz="1200" b="1" dirty="0">
              <a:solidFill>
                <a:srgbClr val="FF0000"/>
              </a:solidFill>
            </a:endParaRPr>
          </a:p>
        </p:txBody>
      </p:sp>
      <mc:AlternateContent xmlns:mc="http://schemas.openxmlformats.org/markup-compatibility/2006" xmlns:a14="http://schemas.microsoft.com/office/drawing/2010/main">
        <mc:Choice Requires="a14">
          <p:sp>
            <p:nvSpPr>
              <p:cNvPr id="11" name="TextBox 10"/>
              <p:cNvSpPr txBox="1"/>
              <p:nvPr/>
            </p:nvSpPr>
            <p:spPr>
              <a:xfrm>
                <a:off x="4269493" y="4406298"/>
                <a:ext cx="2779351" cy="390748"/>
              </a:xfrm>
              <a:prstGeom prst="rect">
                <a:avLst/>
              </a:prstGeom>
              <a:noFill/>
            </p:spPr>
            <p:txBody>
              <a:bodyPr wrap="none" rtlCol="0">
                <a:spAutoFit/>
              </a:bodyPr>
              <a:lstStyle/>
              <a:p>
                <a14:m>
                  <m:oMath xmlns:m="http://schemas.openxmlformats.org/officeDocument/2006/math">
                    <m:sSubSup>
                      <m:sSubSupPr>
                        <m:ctrlPr>
                          <a:rPr lang="en-US" sz="1600" b="1" i="1">
                            <a:solidFill>
                              <a:schemeClr val="tx2"/>
                            </a:solidFill>
                            <a:latin typeface="Cambria Math" panose="02040503050406030204" pitchFamily="18" charset="0"/>
                          </a:rPr>
                        </m:ctrlPr>
                      </m:sSubSupPr>
                      <m:e>
                        <m:r>
                          <a:rPr lang="en-US" sz="1600" b="1" i="1">
                            <a:solidFill>
                              <a:schemeClr val="tx2"/>
                            </a:solidFill>
                            <a:latin typeface="Cambria Math"/>
                          </a:rPr>
                          <m:t>𝑻</m:t>
                        </m:r>
                      </m:e>
                      <m:sub>
                        <m:r>
                          <a:rPr lang="en-US" sz="1600" b="1" i="1">
                            <a:solidFill>
                              <a:schemeClr val="tx2"/>
                            </a:solidFill>
                            <a:latin typeface="Cambria Math"/>
                          </a:rPr>
                          <m:t>𝟏</m:t>
                        </m:r>
                        <m:r>
                          <a:rPr lang="en-US" sz="1600" b="1" i="1">
                            <a:solidFill>
                              <a:schemeClr val="tx2"/>
                            </a:solidFill>
                            <a:latin typeface="Cambria Math"/>
                          </a:rPr>
                          <m:t>/</m:t>
                        </m:r>
                        <m:r>
                          <a:rPr lang="en-US" sz="1600" b="1" i="1">
                            <a:solidFill>
                              <a:schemeClr val="tx2"/>
                            </a:solidFill>
                            <a:latin typeface="Cambria Math"/>
                          </a:rPr>
                          <m:t>𝟐</m:t>
                        </m:r>
                      </m:sub>
                      <m:sup>
                        <m:r>
                          <a:rPr lang="en-US" sz="1600" b="1" i="1">
                            <a:solidFill>
                              <a:schemeClr val="tx2"/>
                            </a:solidFill>
                            <a:latin typeface="Cambria Math"/>
                          </a:rPr>
                          <m:t>𝟎</m:t>
                        </m:r>
                        <m:r>
                          <a:rPr lang="en-US" sz="1600" b="1" i="1">
                            <a:solidFill>
                              <a:schemeClr val="tx2"/>
                            </a:solidFill>
                            <a:latin typeface="Cambria Math"/>
                            <a:ea typeface="Cambria Math"/>
                          </a:rPr>
                          <m:t>𝝂</m:t>
                        </m:r>
                      </m:sup>
                    </m:sSubSup>
                    <m:r>
                      <a:rPr lang="en-US" sz="1600" b="1" i="1">
                        <a:solidFill>
                          <a:schemeClr val="tx2"/>
                        </a:solidFill>
                        <a:latin typeface="Cambria Math"/>
                        <a:ea typeface="Cambria Math"/>
                      </a:rPr>
                      <m:t>&gt;</m:t>
                    </m:r>
                    <m:sSup>
                      <m:sSupPr>
                        <m:ctrlPr>
                          <a:rPr lang="en-US" sz="1600" b="1" i="1">
                            <a:solidFill>
                              <a:schemeClr val="tx2"/>
                            </a:solidFill>
                            <a:latin typeface="Cambria Math" panose="02040503050406030204" pitchFamily="18" charset="0"/>
                            <a:ea typeface="Cambria Math"/>
                          </a:rPr>
                        </m:ctrlPr>
                      </m:sSupPr>
                      <m:e>
                        <m:r>
                          <a:rPr lang="en-US" sz="1600" b="1" i="1">
                            <a:solidFill>
                              <a:schemeClr val="tx2"/>
                            </a:solidFill>
                            <a:latin typeface="Cambria Math"/>
                            <a:ea typeface="Cambria Math"/>
                          </a:rPr>
                          <m:t>𝟒</m:t>
                        </m:r>
                        <m:r>
                          <a:rPr lang="en-US" sz="1600" b="1" i="1">
                            <a:solidFill>
                              <a:schemeClr val="tx2"/>
                            </a:solidFill>
                            <a:latin typeface="Cambria Math"/>
                            <a:ea typeface="Cambria Math"/>
                          </a:rPr>
                          <m:t>×</m:t>
                        </m:r>
                        <m:r>
                          <a:rPr lang="en-US" sz="1600" b="1" i="1">
                            <a:solidFill>
                              <a:schemeClr val="tx2"/>
                            </a:solidFill>
                            <a:latin typeface="Cambria Math"/>
                            <a:ea typeface="Cambria Math"/>
                          </a:rPr>
                          <m:t>𝟏𝟎</m:t>
                        </m:r>
                      </m:e>
                      <m:sup>
                        <m:r>
                          <a:rPr lang="en-US" sz="1600" b="1" i="1">
                            <a:solidFill>
                              <a:schemeClr val="tx2"/>
                            </a:solidFill>
                            <a:latin typeface="Cambria Math"/>
                            <a:ea typeface="Cambria Math"/>
                          </a:rPr>
                          <m:t>𝟐𝟓</m:t>
                        </m:r>
                      </m:sup>
                    </m:sSup>
                    <m:r>
                      <m:rPr>
                        <m:nor/>
                      </m:rPr>
                      <a:rPr lang="en-US" sz="1600" b="1">
                        <a:solidFill>
                          <a:schemeClr val="tx2"/>
                        </a:solidFill>
                        <a:latin typeface="Cambria Math" panose="02040503050406030204" pitchFamily="18" charset="0"/>
                        <a:ea typeface="Cambria Math"/>
                      </a:rPr>
                      <m:t>yr</m:t>
                    </m:r>
                    <m:r>
                      <a:rPr lang="en-US" sz="1600" b="1" i="1">
                        <a:solidFill>
                          <a:schemeClr val="tx2"/>
                        </a:solidFill>
                        <a:latin typeface="Cambria Math"/>
                        <a:ea typeface="Cambria Math"/>
                      </a:rPr>
                      <m:t> (</m:t>
                    </m:r>
                    <m:r>
                      <a:rPr lang="en-US" sz="1600" b="1" i="1">
                        <a:solidFill>
                          <a:schemeClr val="tx2"/>
                        </a:solidFill>
                        <a:latin typeface="Cambria Math"/>
                        <a:ea typeface="Cambria Math"/>
                      </a:rPr>
                      <m:t>𝟗𝟎</m:t>
                    </m:r>
                    <m:r>
                      <a:rPr lang="en-US" sz="1600" b="1" i="1">
                        <a:solidFill>
                          <a:schemeClr val="tx2"/>
                        </a:solidFill>
                        <a:latin typeface="Cambria Math"/>
                        <a:ea typeface="Cambria Math"/>
                      </a:rPr>
                      <m:t>% </m:t>
                    </m:r>
                    <m:r>
                      <m:rPr>
                        <m:nor/>
                      </m:rPr>
                      <a:rPr lang="en-US" sz="1600" b="1">
                        <a:solidFill>
                          <a:schemeClr val="tx2"/>
                        </a:solidFill>
                        <a:latin typeface="Cambria Math"/>
                        <a:ea typeface="Cambria Math"/>
                      </a:rPr>
                      <m:t>CL</m:t>
                    </m:r>
                    <m:r>
                      <a:rPr lang="en-US" sz="1600" b="1" i="1">
                        <a:solidFill>
                          <a:schemeClr val="tx2"/>
                        </a:solidFill>
                        <a:latin typeface="Cambria Math"/>
                        <a:ea typeface="Cambria Math"/>
                      </a:rPr>
                      <m:t>)</m:t>
                    </m:r>
                  </m:oMath>
                </a14:m>
                <a:r>
                  <a:rPr lang="en-US" sz="1600" b="1" dirty="0">
                    <a:solidFill>
                      <a:schemeClr val="tx2"/>
                    </a:solidFill>
                  </a:rPr>
                  <a:t> </a:t>
                </a:r>
                <a:endParaRPr lang="ru-RU" sz="1600" b="1" dirty="0">
                  <a:solidFill>
                    <a:schemeClr val="tx2"/>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2745492" y="4406298"/>
                <a:ext cx="2779351" cy="390748"/>
              </a:xfrm>
              <a:prstGeom prst="rect">
                <a:avLst/>
              </a:prstGeom>
              <a:blipFill>
                <a:blip r:embed="rId6"/>
                <a:stretch>
                  <a:fillRect b="-6250"/>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4269492" y="4876283"/>
                <a:ext cx="3023520" cy="390748"/>
              </a:xfrm>
              <a:prstGeom prst="rect">
                <a:avLst/>
              </a:prstGeom>
              <a:noFill/>
            </p:spPr>
            <p:txBody>
              <a:bodyPr wrap="none" rtlCol="0">
                <a:spAutoFit/>
              </a:bodyPr>
              <a:lstStyle/>
              <a:p>
                <a14:m>
                  <m:oMath xmlns:m="http://schemas.openxmlformats.org/officeDocument/2006/math">
                    <m:sSubSup>
                      <m:sSubSupPr>
                        <m:ctrlPr>
                          <a:rPr lang="en-US" sz="1600" b="1" i="1">
                            <a:solidFill>
                              <a:schemeClr val="tx2"/>
                            </a:solidFill>
                            <a:latin typeface="Cambria Math" panose="02040503050406030204" pitchFamily="18" charset="0"/>
                          </a:rPr>
                        </m:ctrlPr>
                      </m:sSubSupPr>
                      <m:e>
                        <m:r>
                          <a:rPr lang="en-US" sz="1600" b="1" i="1">
                            <a:solidFill>
                              <a:schemeClr val="tx2"/>
                            </a:solidFill>
                            <a:latin typeface="Cambria Math"/>
                          </a:rPr>
                          <m:t>𝑻</m:t>
                        </m:r>
                      </m:e>
                      <m:sub>
                        <m:r>
                          <a:rPr lang="en-US" sz="1600" b="1" i="1">
                            <a:solidFill>
                              <a:schemeClr val="tx2"/>
                            </a:solidFill>
                            <a:latin typeface="Cambria Math"/>
                          </a:rPr>
                          <m:t>𝟏</m:t>
                        </m:r>
                        <m:r>
                          <a:rPr lang="en-US" sz="1600" b="1" i="1">
                            <a:solidFill>
                              <a:schemeClr val="tx2"/>
                            </a:solidFill>
                            <a:latin typeface="Cambria Math"/>
                          </a:rPr>
                          <m:t>/</m:t>
                        </m:r>
                        <m:r>
                          <a:rPr lang="en-US" sz="1600" b="1" i="1">
                            <a:solidFill>
                              <a:schemeClr val="tx2"/>
                            </a:solidFill>
                            <a:latin typeface="Cambria Math"/>
                          </a:rPr>
                          <m:t>𝟐</m:t>
                        </m:r>
                      </m:sub>
                      <m:sup>
                        <m:r>
                          <a:rPr lang="en-US" sz="1600" b="1" i="1">
                            <a:solidFill>
                              <a:schemeClr val="tx2"/>
                            </a:solidFill>
                            <a:latin typeface="Cambria Math"/>
                          </a:rPr>
                          <m:t>𝟎</m:t>
                        </m:r>
                        <m:r>
                          <a:rPr lang="en-US" sz="1600" b="1" i="1">
                            <a:solidFill>
                              <a:schemeClr val="tx2"/>
                            </a:solidFill>
                            <a:latin typeface="Cambria Math"/>
                            <a:ea typeface="Cambria Math"/>
                          </a:rPr>
                          <m:t>𝝂</m:t>
                        </m:r>
                      </m:sup>
                    </m:sSubSup>
                    <m:r>
                      <a:rPr lang="en-US" sz="1600" b="1" i="1">
                        <a:solidFill>
                          <a:schemeClr val="tx2"/>
                        </a:solidFill>
                        <a:latin typeface="Cambria Math"/>
                        <a:ea typeface="Cambria Math"/>
                      </a:rPr>
                      <m:t>&gt;</m:t>
                    </m:r>
                    <m:sSup>
                      <m:sSupPr>
                        <m:ctrlPr>
                          <a:rPr lang="en-US" sz="1600" b="1" i="1">
                            <a:solidFill>
                              <a:schemeClr val="tx2"/>
                            </a:solidFill>
                            <a:latin typeface="Cambria Math" panose="02040503050406030204" pitchFamily="18" charset="0"/>
                            <a:ea typeface="Cambria Math"/>
                          </a:rPr>
                        </m:ctrlPr>
                      </m:sSupPr>
                      <m:e>
                        <m:r>
                          <a:rPr lang="en-US" sz="1600" b="1" i="1">
                            <a:solidFill>
                              <a:schemeClr val="tx2"/>
                            </a:solidFill>
                            <a:latin typeface="Cambria Math"/>
                            <a:ea typeface="Cambria Math"/>
                          </a:rPr>
                          <m:t>𝟓</m:t>
                        </m:r>
                        <m:r>
                          <a:rPr lang="en-US" sz="1600" b="1" i="1">
                            <a:solidFill>
                              <a:schemeClr val="tx2"/>
                            </a:solidFill>
                            <a:latin typeface="Cambria Math"/>
                            <a:ea typeface="Cambria Math"/>
                          </a:rPr>
                          <m:t>.</m:t>
                        </m:r>
                        <m:r>
                          <a:rPr lang="en-US" sz="1600" b="1" i="1">
                            <a:solidFill>
                              <a:schemeClr val="tx2"/>
                            </a:solidFill>
                            <a:latin typeface="Cambria Math"/>
                            <a:ea typeface="Cambria Math"/>
                          </a:rPr>
                          <m:t>𝟑</m:t>
                        </m:r>
                        <m:r>
                          <a:rPr lang="en-US" sz="1600" b="1" i="1">
                            <a:solidFill>
                              <a:schemeClr val="tx2"/>
                            </a:solidFill>
                            <a:latin typeface="Cambria Math"/>
                            <a:ea typeface="Cambria Math"/>
                          </a:rPr>
                          <m:t>×</m:t>
                        </m:r>
                        <m:r>
                          <a:rPr lang="en-US" sz="1600" b="1" i="1">
                            <a:solidFill>
                              <a:schemeClr val="tx2"/>
                            </a:solidFill>
                            <a:latin typeface="Cambria Math"/>
                            <a:ea typeface="Cambria Math"/>
                          </a:rPr>
                          <m:t>𝟏𝟎</m:t>
                        </m:r>
                      </m:e>
                      <m:sup>
                        <m:r>
                          <a:rPr lang="en-US" sz="1600" b="1" i="1">
                            <a:solidFill>
                              <a:schemeClr val="tx2"/>
                            </a:solidFill>
                            <a:latin typeface="Cambria Math"/>
                            <a:ea typeface="Cambria Math"/>
                          </a:rPr>
                          <m:t>𝟐𝟓</m:t>
                        </m:r>
                      </m:sup>
                    </m:sSup>
                    <m:r>
                      <m:rPr>
                        <m:nor/>
                      </m:rPr>
                      <a:rPr lang="en-US" sz="1600" b="1">
                        <a:solidFill>
                          <a:schemeClr val="tx2"/>
                        </a:solidFill>
                        <a:latin typeface="Cambria Math" panose="02040503050406030204" pitchFamily="18" charset="0"/>
                        <a:ea typeface="Cambria Math"/>
                      </a:rPr>
                      <m:t> </m:t>
                    </m:r>
                    <m:r>
                      <m:rPr>
                        <m:nor/>
                      </m:rPr>
                      <a:rPr lang="en-US" sz="1600" b="1">
                        <a:solidFill>
                          <a:schemeClr val="tx2"/>
                        </a:solidFill>
                        <a:latin typeface="Cambria Math" panose="02040503050406030204" pitchFamily="18" charset="0"/>
                        <a:ea typeface="Cambria Math"/>
                      </a:rPr>
                      <m:t>yr</m:t>
                    </m:r>
                    <m:r>
                      <m:rPr>
                        <m:nor/>
                      </m:rPr>
                      <a:rPr lang="ru-RU" sz="1600" b="1">
                        <a:solidFill>
                          <a:schemeClr val="tx2"/>
                        </a:solidFill>
                        <a:latin typeface="Cambria Math"/>
                        <a:ea typeface="Cambria Math"/>
                      </a:rPr>
                      <m:t> </m:t>
                    </m:r>
                    <m:r>
                      <a:rPr lang="en-US" sz="1600" b="1" i="1">
                        <a:solidFill>
                          <a:schemeClr val="tx2"/>
                        </a:solidFill>
                        <a:latin typeface="Cambria Math"/>
                        <a:ea typeface="Cambria Math"/>
                      </a:rPr>
                      <m:t>(</m:t>
                    </m:r>
                    <m:r>
                      <a:rPr lang="en-US" sz="1600" b="1" i="1">
                        <a:solidFill>
                          <a:schemeClr val="tx2"/>
                        </a:solidFill>
                        <a:latin typeface="Cambria Math"/>
                        <a:ea typeface="Cambria Math"/>
                      </a:rPr>
                      <m:t>𝟗𝟎</m:t>
                    </m:r>
                    <m:r>
                      <a:rPr lang="en-US" sz="1600" b="1" i="1">
                        <a:solidFill>
                          <a:schemeClr val="tx2"/>
                        </a:solidFill>
                        <a:latin typeface="Cambria Math"/>
                        <a:ea typeface="Cambria Math"/>
                      </a:rPr>
                      <m:t>% </m:t>
                    </m:r>
                    <m:r>
                      <m:rPr>
                        <m:nor/>
                      </m:rPr>
                      <a:rPr lang="en-US" sz="1600" b="1">
                        <a:solidFill>
                          <a:schemeClr val="tx2"/>
                        </a:solidFill>
                        <a:latin typeface="Cambria Math"/>
                        <a:ea typeface="Cambria Math"/>
                      </a:rPr>
                      <m:t>CL</m:t>
                    </m:r>
                    <m:r>
                      <a:rPr lang="en-US" sz="1600" b="1" i="1">
                        <a:solidFill>
                          <a:schemeClr val="tx2"/>
                        </a:solidFill>
                        <a:latin typeface="Cambria Math"/>
                        <a:ea typeface="Cambria Math"/>
                      </a:rPr>
                      <m:t>)</m:t>
                    </m:r>
                  </m:oMath>
                </a14:m>
                <a:r>
                  <a:rPr lang="en-US" sz="1600" b="1" dirty="0">
                    <a:solidFill>
                      <a:schemeClr val="tx2"/>
                    </a:solidFill>
                  </a:rPr>
                  <a:t> </a:t>
                </a:r>
                <a:endParaRPr lang="ru-RU" sz="1600" b="1" dirty="0">
                  <a:solidFill>
                    <a:schemeClr val="tx2"/>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2745492" y="4876283"/>
                <a:ext cx="3023520" cy="390748"/>
              </a:xfrm>
              <a:prstGeom prst="rect">
                <a:avLst/>
              </a:prstGeom>
              <a:blipFill>
                <a:blip r:embed="rId7"/>
                <a:stretch>
                  <a:fillRect b="-6250"/>
                </a:stretch>
              </a:blipFill>
            </p:spPr>
            <p:txBody>
              <a:bodyPr/>
              <a:lstStyle/>
              <a:p>
                <a:r>
                  <a:rPr lang="ru-RU">
                    <a:noFill/>
                  </a:rPr>
                  <a:t> </a:t>
                </a:r>
              </a:p>
            </p:txBody>
          </p:sp>
        </mc:Fallback>
      </mc:AlternateContent>
    </p:spTree>
    <p:extLst>
      <p:ext uri="{BB962C8B-B14F-4D97-AF65-F5344CB8AC3E}">
        <p14:creationId xmlns:p14="http://schemas.microsoft.com/office/powerpoint/2010/main" val="24719417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z2.bmp"/>
          <p:cNvPicPr>
            <a:picLocks noChangeAspect="1"/>
          </p:cNvPicPr>
          <p:nvPr/>
        </p:nvPicPr>
        <p:blipFill>
          <a:blip r:embed="rId2" cstate="print"/>
          <a:stretch>
            <a:fillRect/>
          </a:stretch>
        </p:blipFill>
        <p:spPr>
          <a:xfrm>
            <a:off x="5626408" y="3011047"/>
            <a:ext cx="4930823" cy="3262179"/>
          </a:xfrm>
          <a:prstGeom prst="rect">
            <a:avLst/>
          </a:prstGeom>
        </p:spPr>
      </p:pic>
      <p:sp useBgFill="1">
        <p:nvSpPr>
          <p:cNvPr id="6" name="Заголовок 1"/>
          <p:cNvSpPr txBox="1">
            <a:spLocks/>
          </p:cNvSpPr>
          <p:nvPr/>
        </p:nvSpPr>
        <p:spPr bwMode="auto">
          <a:xfrm>
            <a:off x="1695433" y="928691"/>
            <a:ext cx="8792129" cy="3670236"/>
          </a:xfrm>
          <a:prstGeom prst="rect">
            <a:avLst/>
          </a:prstGeom>
          <a:noFill/>
          <a:ln w="9525">
            <a:noFill/>
            <a:miter lim="800000"/>
            <a:headEnd/>
            <a:tailEnd/>
          </a:ln>
          <a:effectLst>
            <a:glow rad="228600">
              <a:schemeClr val="accent6">
                <a:satMod val="175000"/>
                <a:alpha val="40000"/>
              </a:schemeClr>
            </a:glow>
          </a:effectLst>
          <a:scene3d>
            <a:camera prst="orthographicFront"/>
            <a:lightRig rig="threePt" dir="t"/>
          </a:scene3d>
          <a:sp3d>
            <a:bevelT/>
          </a:sp3d>
        </p:spPr>
        <p:txBody>
          <a:bodyPr vert="horz" wrap="square" lIns="68580" tIns="34290" rIns="68580" bIns="34290" numCol="1" anchor="ctr" anchorCtr="0" compatLnSpc="1">
            <a:prstTxWarp prst="textNoShape">
              <a:avLst/>
            </a:prstTxWarp>
            <a:spAutoFit/>
          </a:bodyPr>
          <a:lstStyle/>
          <a:p>
            <a:pPr marL="214313" indent="-214313" eaLnBrk="0" fontAlgn="base" hangingPunct="0">
              <a:spcBef>
                <a:spcPct val="0"/>
              </a:spcBef>
              <a:spcAft>
                <a:spcPct val="0"/>
              </a:spcAft>
              <a:buFont typeface="Arial" panose="020B0604020202020204" pitchFamily="34" charset="0"/>
              <a:buChar char="•"/>
              <a:defRPr/>
            </a:pPr>
            <a:r>
              <a:rPr lang="en-US" b="1" kern="0" dirty="0">
                <a:latin typeface="Arial" panose="020B0604020202020204" pitchFamily="34" charset="0"/>
                <a:cs typeface="Arial" panose="020B0604020202020204" pitchFamily="34" charset="0"/>
              </a:rPr>
              <a:t>Discovery  of  the element  </a:t>
            </a:r>
            <a:r>
              <a:rPr lang="en-US" b="1" kern="0" dirty="0">
                <a:solidFill>
                  <a:srgbClr val="C00000"/>
                </a:solidFill>
                <a:latin typeface="Arial" panose="020B0604020202020204" pitchFamily="34" charset="0"/>
                <a:cs typeface="Arial" panose="020B0604020202020204" pitchFamily="34" charset="0"/>
              </a:rPr>
              <a:t>117</a:t>
            </a:r>
            <a:r>
              <a:rPr lang="en-US" b="1" kern="0" dirty="0">
                <a:latin typeface="Arial" panose="020B0604020202020204" pitchFamily="34" charset="0"/>
                <a:cs typeface="Arial" panose="020B0604020202020204" pitchFamily="34" charset="0"/>
              </a:rPr>
              <a:t>  in  the  </a:t>
            </a:r>
            <a:r>
              <a:rPr lang="en-US" b="1" kern="0" baseline="30000" dirty="0">
                <a:solidFill>
                  <a:srgbClr val="C00000"/>
                </a:solidFill>
                <a:latin typeface="Arial" panose="020B0604020202020204" pitchFamily="34" charset="0"/>
                <a:cs typeface="Arial" panose="020B0604020202020204" pitchFamily="34" charset="0"/>
              </a:rPr>
              <a:t>249</a:t>
            </a:r>
            <a:r>
              <a:rPr lang="en-US" b="1" kern="0" dirty="0">
                <a:solidFill>
                  <a:srgbClr val="C00000"/>
                </a:solidFill>
                <a:latin typeface="Arial" panose="020B0604020202020204" pitchFamily="34" charset="0"/>
                <a:cs typeface="Arial" panose="020B0604020202020204" pitchFamily="34" charset="0"/>
              </a:rPr>
              <a:t>Bk + </a:t>
            </a:r>
            <a:r>
              <a:rPr lang="en-US" b="1" kern="0" baseline="30000" dirty="0">
                <a:solidFill>
                  <a:srgbClr val="C00000"/>
                </a:solidFill>
                <a:latin typeface="Arial" panose="020B0604020202020204" pitchFamily="34" charset="0"/>
                <a:cs typeface="Arial" panose="020B0604020202020204" pitchFamily="34" charset="0"/>
              </a:rPr>
              <a:t>48</a:t>
            </a:r>
            <a:r>
              <a:rPr lang="en-US" b="1" kern="0" dirty="0">
                <a:solidFill>
                  <a:srgbClr val="C00000"/>
                </a:solidFill>
                <a:latin typeface="Arial" panose="020B0604020202020204" pitchFamily="34" charset="0"/>
                <a:cs typeface="Arial" panose="020B0604020202020204" pitchFamily="34" charset="0"/>
              </a:rPr>
              <a:t>Ca </a:t>
            </a:r>
            <a:r>
              <a:rPr lang="en-US" b="1" kern="0" dirty="0">
                <a:latin typeface="Arial" panose="020B0604020202020204" pitchFamily="34" charset="0"/>
                <a:cs typeface="Arial" panose="020B0604020202020204" pitchFamily="34" charset="0"/>
              </a:rPr>
              <a:t>reaction</a:t>
            </a:r>
            <a:br>
              <a:rPr lang="en-US" b="1" kern="0" dirty="0">
                <a:latin typeface="Arial" panose="020B0604020202020204" pitchFamily="34" charset="0"/>
                <a:cs typeface="Arial" panose="020B0604020202020204" pitchFamily="34" charset="0"/>
              </a:rPr>
            </a:br>
            <a:r>
              <a:rPr lang="en-US" kern="0" dirty="0">
                <a:latin typeface="Arial" panose="020B0604020202020204" pitchFamily="34" charset="0"/>
                <a:cs typeface="Arial" panose="020B0604020202020204" pitchFamily="34" charset="0"/>
              </a:rPr>
              <a:t>(</a:t>
            </a:r>
            <a:r>
              <a:rPr lang="en-US" kern="0" dirty="0">
                <a:solidFill>
                  <a:srgbClr val="C00000"/>
                </a:solidFill>
                <a:latin typeface="Arial" panose="020B0604020202020204" pitchFamily="34" charset="0"/>
                <a:cs typeface="Arial" panose="020B0604020202020204" pitchFamily="34" charset="0"/>
              </a:rPr>
              <a:t>12  new nuclides  </a:t>
            </a:r>
            <a:r>
              <a:rPr lang="en-US" kern="0" dirty="0">
                <a:latin typeface="Arial" panose="020B0604020202020204" pitchFamily="34" charset="0"/>
                <a:cs typeface="Arial" panose="020B0604020202020204" pitchFamily="34" charset="0"/>
              </a:rPr>
              <a:t>in  20  decay  chains  of  </a:t>
            </a:r>
            <a:r>
              <a:rPr lang="en-US" kern="0" baseline="30000" dirty="0">
                <a:latin typeface="Arial" panose="020B0604020202020204" pitchFamily="34" charset="0"/>
                <a:cs typeface="Arial" panose="020B0604020202020204" pitchFamily="34" charset="0"/>
              </a:rPr>
              <a:t>293</a:t>
            </a:r>
            <a:r>
              <a:rPr lang="en-US" kern="0" dirty="0">
                <a:latin typeface="Arial" panose="020B0604020202020204" pitchFamily="34" charset="0"/>
                <a:cs typeface="Arial" panose="020B0604020202020204" pitchFamily="34" charset="0"/>
              </a:rPr>
              <a:t>117  and  </a:t>
            </a:r>
            <a:r>
              <a:rPr lang="en-US" kern="0" baseline="30000" dirty="0">
                <a:latin typeface="Arial" panose="020B0604020202020204" pitchFamily="34" charset="0"/>
                <a:cs typeface="Arial" panose="020B0604020202020204" pitchFamily="34" charset="0"/>
              </a:rPr>
              <a:t>294</a:t>
            </a:r>
            <a:r>
              <a:rPr lang="en-US" kern="0" dirty="0">
                <a:latin typeface="Arial" panose="020B0604020202020204" pitchFamily="34" charset="0"/>
                <a:cs typeface="Arial" panose="020B0604020202020204" pitchFamily="34" charset="0"/>
              </a:rPr>
              <a:t>117)</a:t>
            </a:r>
          </a:p>
          <a:p>
            <a:pPr marL="214313" indent="-214313" eaLnBrk="0" fontAlgn="base" hangingPunct="0">
              <a:spcBef>
                <a:spcPct val="0"/>
              </a:spcBef>
              <a:spcAft>
                <a:spcPct val="0"/>
              </a:spcAft>
              <a:buFont typeface="Arial" panose="020B0604020202020204" pitchFamily="34" charset="0"/>
              <a:buChar char="•"/>
              <a:defRPr/>
            </a:pPr>
            <a:r>
              <a:rPr lang="en-US" b="1" kern="0" dirty="0">
                <a:latin typeface="Arial" panose="020B0604020202020204" pitchFamily="34" charset="0"/>
                <a:cs typeface="Arial" panose="020B0604020202020204" pitchFamily="34" charset="0"/>
              </a:rPr>
              <a:t>Confirmation  of  discovery  of  elements  </a:t>
            </a:r>
            <a:r>
              <a:rPr lang="en-US" b="1" kern="0" dirty="0">
                <a:solidFill>
                  <a:srgbClr val="C00000"/>
                </a:solidFill>
                <a:latin typeface="Arial" panose="020B0604020202020204" pitchFamily="34" charset="0"/>
                <a:cs typeface="Arial" panose="020B0604020202020204" pitchFamily="34" charset="0"/>
              </a:rPr>
              <a:t>113</a:t>
            </a:r>
            <a:r>
              <a:rPr lang="en-US" b="1" kern="0" dirty="0">
                <a:latin typeface="Arial" panose="020B0604020202020204" pitchFamily="34" charset="0"/>
                <a:cs typeface="Arial" panose="020B0604020202020204" pitchFamily="34" charset="0"/>
              </a:rPr>
              <a:t>  and  </a:t>
            </a:r>
            <a:r>
              <a:rPr lang="en-US" b="1" kern="0" dirty="0">
                <a:solidFill>
                  <a:srgbClr val="C00000"/>
                </a:solidFill>
                <a:latin typeface="Arial" panose="020B0604020202020204" pitchFamily="34" charset="0"/>
                <a:cs typeface="Arial" panose="020B0604020202020204" pitchFamily="34" charset="0"/>
              </a:rPr>
              <a:t>115</a:t>
            </a:r>
            <a:r>
              <a:rPr lang="en-US" b="1" kern="0" dirty="0">
                <a:latin typeface="Arial" panose="020B0604020202020204" pitchFamily="34" charset="0"/>
                <a:cs typeface="Arial" panose="020B0604020202020204" pitchFamily="34" charset="0"/>
              </a:rPr>
              <a:t/>
            </a:r>
            <a:br>
              <a:rPr lang="en-US" b="1" kern="0" dirty="0">
                <a:latin typeface="Arial" panose="020B0604020202020204" pitchFamily="34" charset="0"/>
                <a:cs typeface="Arial" panose="020B0604020202020204" pitchFamily="34" charset="0"/>
              </a:rPr>
            </a:br>
            <a:r>
              <a:rPr lang="en-US" kern="0" dirty="0">
                <a:latin typeface="Arial" panose="020B0604020202020204" pitchFamily="34" charset="0"/>
                <a:cs typeface="Arial" panose="020B0604020202020204" pitchFamily="34" charset="0"/>
              </a:rPr>
              <a:t>(33  new decay chains of isotopes </a:t>
            </a:r>
            <a:r>
              <a:rPr lang="en-US" kern="0" baseline="30000" dirty="0">
                <a:latin typeface="Arial" panose="020B0604020202020204" pitchFamily="34" charset="0"/>
                <a:cs typeface="Arial" panose="020B0604020202020204" pitchFamily="34" charset="0"/>
              </a:rPr>
              <a:t>287-289</a:t>
            </a:r>
            <a:r>
              <a:rPr lang="en-US" kern="0" dirty="0">
                <a:latin typeface="Arial" panose="020B0604020202020204" pitchFamily="34" charset="0"/>
                <a:cs typeface="Arial" panose="020B0604020202020204" pitchFamily="34" charset="0"/>
              </a:rPr>
              <a:t>115  in  the  </a:t>
            </a:r>
            <a:r>
              <a:rPr lang="en-US" kern="0" baseline="30000" dirty="0">
                <a:latin typeface="Arial" panose="020B0604020202020204" pitchFamily="34" charset="0"/>
                <a:cs typeface="Arial" panose="020B0604020202020204" pitchFamily="34" charset="0"/>
              </a:rPr>
              <a:t>243</a:t>
            </a:r>
            <a:r>
              <a:rPr lang="en-US" kern="0" dirty="0">
                <a:latin typeface="Arial" panose="020B0604020202020204" pitchFamily="34" charset="0"/>
                <a:cs typeface="Arial" panose="020B0604020202020204" pitchFamily="34" charset="0"/>
              </a:rPr>
              <a:t>Am+</a:t>
            </a:r>
            <a:r>
              <a:rPr lang="en-US" kern="0" baseline="30000" dirty="0">
                <a:latin typeface="Arial" panose="020B0604020202020204" pitchFamily="34" charset="0"/>
                <a:cs typeface="Arial" panose="020B0604020202020204" pitchFamily="34" charset="0"/>
              </a:rPr>
              <a:t>48</a:t>
            </a:r>
            <a:r>
              <a:rPr lang="en-US" kern="0" dirty="0">
                <a:latin typeface="Arial" panose="020B0604020202020204" pitchFamily="34" charset="0"/>
                <a:cs typeface="Arial" panose="020B0604020202020204" pitchFamily="34" charset="0"/>
              </a:rPr>
              <a:t>Ca reaction)</a:t>
            </a:r>
          </a:p>
          <a:p>
            <a:pPr marL="214313" indent="-214313" eaLnBrk="0" fontAlgn="base" hangingPunct="0">
              <a:spcBef>
                <a:spcPct val="0"/>
              </a:spcBef>
              <a:spcAft>
                <a:spcPct val="0"/>
              </a:spcAft>
              <a:buFont typeface="Arial" panose="020B0604020202020204" pitchFamily="34" charset="0"/>
              <a:buChar char="•"/>
              <a:defRPr/>
            </a:pPr>
            <a:r>
              <a:rPr lang="en-US" b="1" kern="0" dirty="0">
                <a:latin typeface="Arial" panose="020B0604020202020204" pitchFamily="34" charset="0"/>
                <a:cs typeface="Arial" panose="020B0604020202020204" pitchFamily="34" charset="0"/>
              </a:rPr>
              <a:t>Confirmation of discovery of element </a:t>
            </a:r>
            <a:r>
              <a:rPr lang="en-US" b="1" kern="0" dirty="0">
                <a:solidFill>
                  <a:srgbClr val="C00000"/>
                </a:solidFill>
                <a:latin typeface="Arial" panose="020B0604020202020204" pitchFamily="34" charset="0"/>
                <a:cs typeface="Arial" panose="020B0604020202020204" pitchFamily="34" charset="0"/>
              </a:rPr>
              <a:t>118</a:t>
            </a:r>
            <a:r>
              <a:rPr lang="en-US" b="1" kern="0" dirty="0">
                <a:latin typeface="Arial" panose="020B0604020202020204" pitchFamily="34" charset="0"/>
                <a:cs typeface="Arial" panose="020B0604020202020204" pitchFamily="34" charset="0"/>
              </a:rPr>
              <a:t/>
            </a:r>
            <a:br>
              <a:rPr lang="en-US" b="1" kern="0" dirty="0">
                <a:latin typeface="Arial" panose="020B0604020202020204" pitchFamily="34" charset="0"/>
                <a:cs typeface="Arial" panose="020B0604020202020204" pitchFamily="34" charset="0"/>
              </a:rPr>
            </a:br>
            <a:r>
              <a:rPr lang="en-US" kern="0" dirty="0">
                <a:latin typeface="Arial" panose="020B0604020202020204" pitchFamily="34" charset="0"/>
                <a:cs typeface="Arial" panose="020B0604020202020204" pitchFamily="34" charset="0"/>
              </a:rPr>
              <a:t>(2  new decay chains of  </a:t>
            </a:r>
            <a:r>
              <a:rPr lang="en-US" kern="0" baseline="30000" dirty="0">
                <a:latin typeface="Arial" panose="020B0604020202020204" pitchFamily="34" charset="0"/>
                <a:cs typeface="Arial" panose="020B0604020202020204" pitchFamily="34" charset="0"/>
              </a:rPr>
              <a:t>294</a:t>
            </a:r>
            <a:r>
              <a:rPr lang="en-US" kern="0" dirty="0">
                <a:latin typeface="Arial" panose="020B0604020202020204" pitchFamily="34" charset="0"/>
                <a:cs typeface="Arial" panose="020B0604020202020204" pitchFamily="34" charset="0"/>
              </a:rPr>
              <a:t>118)</a:t>
            </a:r>
          </a:p>
          <a:p>
            <a:pPr marL="214313" indent="-214313" eaLnBrk="0" fontAlgn="base" hangingPunct="0">
              <a:spcBef>
                <a:spcPct val="0"/>
              </a:spcBef>
              <a:spcAft>
                <a:spcPct val="0"/>
              </a:spcAft>
              <a:buFont typeface="Arial" panose="020B0604020202020204" pitchFamily="34" charset="0"/>
              <a:buChar char="•"/>
              <a:defRPr/>
            </a:pPr>
            <a:r>
              <a:rPr lang="en-US" b="1" dirty="0">
                <a:latin typeface="Arial" panose="020B0604020202020204" pitchFamily="34" charset="0"/>
                <a:cs typeface="Arial" panose="020B0604020202020204" pitchFamily="34" charset="0"/>
              </a:rPr>
              <a:t>Exploring neutron-deficient border of stability of SHN in  experiments  with  </a:t>
            </a:r>
            <a:r>
              <a:rPr lang="en-US" b="1" kern="0" baseline="30000" dirty="0">
                <a:latin typeface="Arial" panose="020B0604020202020204" pitchFamily="34" charset="0"/>
                <a:cs typeface="Arial" panose="020B0604020202020204" pitchFamily="34" charset="0"/>
              </a:rPr>
              <a:t>239</a:t>
            </a:r>
            <a:r>
              <a:rPr lang="en-US" b="1" kern="0" dirty="0">
                <a:latin typeface="Arial" panose="020B0604020202020204" pitchFamily="34" charset="0"/>
                <a:cs typeface="Arial" panose="020B0604020202020204" pitchFamily="34" charset="0"/>
              </a:rPr>
              <a:t>Pu  and  </a:t>
            </a:r>
            <a:r>
              <a:rPr lang="en-US" b="1" kern="0" baseline="30000" dirty="0">
                <a:latin typeface="Arial" panose="020B0604020202020204" pitchFamily="34" charset="0"/>
                <a:cs typeface="Arial" panose="020B0604020202020204" pitchFamily="34" charset="0"/>
              </a:rPr>
              <a:t>240</a:t>
            </a:r>
            <a:r>
              <a:rPr lang="en-US" b="1" kern="0" dirty="0">
                <a:latin typeface="Arial" panose="020B0604020202020204" pitchFamily="34" charset="0"/>
                <a:cs typeface="Arial" panose="020B0604020202020204" pitchFamily="34" charset="0"/>
              </a:rPr>
              <a:t>Pu</a:t>
            </a:r>
            <a:br>
              <a:rPr lang="en-US" b="1" kern="0" dirty="0">
                <a:latin typeface="Arial" panose="020B0604020202020204" pitchFamily="34" charset="0"/>
                <a:cs typeface="Arial" panose="020B0604020202020204" pitchFamily="34" charset="0"/>
              </a:rPr>
            </a:br>
            <a:r>
              <a:rPr lang="en-US" kern="0" dirty="0">
                <a:latin typeface="Arial" panose="020B0604020202020204" pitchFamily="34" charset="0"/>
                <a:cs typeface="Arial" panose="020B0604020202020204" pitchFamily="34" charset="0"/>
              </a:rPr>
              <a:t>(discovery of a new isotopes of</a:t>
            </a:r>
          </a:p>
          <a:p>
            <a:pPr eaLnBrk="0" fontAlgn="base" hangingPunct="0">
              <a:spcBef>
                <a:spcPct val="0"/>
              </a:spcBef>
              <a:spcAft>
                <a:spcPct val="0"/>
              </a:spcAft>
              <a:defRPr/>
            </a:pPr>
            <a:r>
              <a:rPr lang="en-US" kern="0" dirty="0">
                <a:latin typeface="Arial" panose="020B0604020202020204" pitchFamily="34" charset="0"/>
                <a:cs typeface="Arial" panose="020B0604020202020204" pitchFamily="34" charset="0"/>
              </a:rPr>
              <a:t>SHE: </a:t>
            </a:r>
            <a:r>
              <a:rPr lang="en-US" b="1" kern="0" baseline="30000" dirty="0">
                <a:solidFill>
                  <a:srgbClr val="C00000"/>
                </a:solidFill>
                <a:latin typeface="Arial" panose="020B0604020202020204" pitchFamily="34" charset="0"/>
                <a:cs typeface="Arial" panose="020B0604020202020204" pitchFamily="34" charset="0"/>
              </a:rPr>
              <a:t>28</a:t>
            </a:r>
            <a:r>
              <a:rPr lang="ru-RU" b="1" kern="0" baseline="30000" dirty="0">
                <a:solidFill>
                  <a:srgbClr val="C00000"/>
                </a:solidFill>
                <a:latin typeface="Arial" panose="020B0604020202020204" pitchFamily="34" charset="0"/>
                <a:cs typeface="Arial" panose="020B0604020202020204" pitchFamily="34" charset="0"/>
              </a:rPr>
              <a:t>4</a:t>
            </a:r>
            <a:r>
              <a:rPr lang="en-US" b="1" kern="0" dirty="0" err="1">
                <a:solidFill>
                  <a:srgbClr val="C00000"/>
                </a:solidFill>
                <a:latin typeface="Arial" panose="020B0604020202020204" pitchFamily="34" charset="0"/>
                <a:cs typeface="Arial" panose="020B0604020202020204" pitchFamily="34" charset="0"/>
              </a:rPr>
              <a:t>Fl</a:t>
            </a:r>
            <a:r>
              <a:rPr lang="en-US" b="1" kern="0" dirty="0">
                <a:solidFill>
                  <a:srgbClr val="C00000"/>
                </a:solidFill>
                <a:latin typeface="Arial" panose="020B0604020202020204" pitchFamily="34" charset="0"/>
                <a:cs typeface="Arial" panose="020B0604020202020204" pitchFamily="34" charset="0"/>
              </a:rPr>
              <a:t> </a:t>
            </a:r>
            <a:r>
              <a:rPr lang="en-US" kern="0" dirty="0">
                <a:latin typeface="Arial" panose="020B0604020202020204" pitchFamily="34" charset="0"/>
                <a:cs typeface="Arial" panose="020B0604020202020204" pitchFamily="34" charset="0"/>
              </a:rPr>
              <a:t>and first measuring of</a:t>
            </a:r>
          </a:p>
          <a:p>
            <a:pPr eaLnBrk="0" fontAlgn="base" hangingPunct="0">
              <a:spcBef>
                <a:spcPct val="0"/>
              </a:spcBef>
              <a:spcAft>
                <a:spcPct val="0"/>
              </a:spcAft>
              <a:defRPr/>
            </a:pPr>
            <a:r>
              <a:rPr lang="en-US" kern="0" dirty="0">
                <a:latin typeface="Symbol" panose="05050102010706020507" pitchFamily="18" charset="2"/>
                <a:cs typeface="Arial" panose="020B0604020202020204" pitchFamily="34" charset="0"/>
              </a:rPr>
              <a:t>a</a:t>
            </a:r>
            <a:r>
              <a:rPr lang="en-US" kern="0" dirty="0">
                <a:latin typeface="Arial" panose="020B0604020202020204" pitchFamily="34" charset="0"/>
                <a:cs typeface="Arial" panose="020B0604020202020204" pitchFamily="34" charset="0"/>
              </a:rPr>
              <a:t>-decay properties of </a:t>
            </a:r>
            <a:r>
              <a:rPr lang="en-US" b="1" kern="0" baseline="30000" dirty="0">
                <a:solidFill>
                  <a:srgbClr val="C00000"/>
                </a:solidFill>
                <a:latin typeface="Arial" panose="020B0604020202020204" pitchFamily="34" charset="0"/>
                <a:cs typeface="Arial" panose="020B0604020202020204" pitchFamily="34" charset="0"/>
              </a:rPr>
              <a:t>285</a:t>
            </a:r>
            <a:r>
              <a:rPr lang="en-US" b="1" kern="0" dirty="0">
                <a:solidFill>
                  <a:srgbClr val="C00000"/>
                </a:solidFill>
                <a:latin typeface="Arial" panose="020B0604020202020204" pitchFamily="34" charset="0"/>
                <a:cs typeface="Arial" panose="020B0604020202020204" pitchFamily="34" charset="0"/>
              </a:rPr>
              <a:t>Fl</a:t>
            </a:r>
            <a:r>
              <a:rPr lang="en-US" kern="0" dirty="0">
                <a:latin typeface="Arial" panose="020B0604020202020204" pitchFamily="34" charset="0"/>
                <a:cs typeface="Arial" panose="020B0604020202020204" pitchFamily="34" charset="0"/>
              </a:rPr>
              <a:t>)</a:t>
            </a:r>
            <a:endParaRPr lang="ru-RU" kern="0" dirty="0">
              <a:latin typeface="Arial" panose="020B0604020202020204" pitchFamily="34" charset="0"/>
              <a:cs typeface="Arial" panose="020B0604020202020204" pitchFamily="34" charset="0"/>
            </a:endParaRPr>
          </a:p>
          <a:p>
            <a:pPr marL="214313" indent="-214313" eaLnBrk="0" fontAlgn="base" hangingPunct="0">
              <a:spcBef>
                <a:spcPct val="0"/>
              </a:spcBef>
              <a:spcAft>
                <a:spcPct val="0"/>
              </a:spcAft>
              <a:buFont typeface="Arial" panose="020B0604020202020204" pitchFamily="34" charset="0"/>
              <a:buChar char="•"/>
              <a:defRPr/>
            </a:pPr>
            <a:r>
              <a:rPr lang="en-US" b="1" kern="0" dirty="0">
                <a:latin typeface="Arial" panose="020B0604020202020204" pitchFamily="34" charset="0"/>
                <a:cs typeface="Arial" panose="020B0604020202020204" pitchFamily="34" charset="0"/>
              </a:rPr>
              <a:t>First measurement of half-life</a:t>
            </a:r>
          </a:p>
          <a:p>
            <a:pPr eaLnBrk="0" fontAlgn="base" hangingPunct="0">
              <a:spcBef>
                <a:spcPct val="0"/>
              </a:spcBef>
              <a:spcAft>
                <a:spcPct val="0"/>
              </a:spcAft>
              <a:defRPr/>
            </a:pPr>
            <a:r>
              <a:rPr lang="en-US" b="1" dirty="0">
                <a:latin typeface="Arial" panose="020B0604020202020204" pitchFamily="34" charset="0"/>
                <a:cs typeface="Arial" panose="020B0604020202020204" pitchFamily="34" charset="0"/>
              </a:rPr>
              <a:t>of the doubly magic nucleus </a:t>
            </a:r>
            <a:r>
              <a:rPr lang="en-US" b="1" baseline="20000" dirty="0">
                <a:latin typeface="Arial" panose="020B0604020202020204" pitchFamily="34" charset="0"/>
                <a:cs typeface="Arial" panose="020B0604020202020204" pitchFamily="34" charset="0"/>
              </a:rPr>
              <a:t>270</a:t>
            </a:r>
            <a:r>
              <a:rPr lang="en-US" b="1" dirty="0">
                <a:latin typeface="Arial" panose="020B0604020202020204" pitchFamily="34" charset="0"/>
                <a:cs typeface="Arial" panose="020B0604020202020204" pitchFamily="34" charset="0"/>
              </a:rPr>
              <a:t>Hs</a:t>
            </a:r>
          </a:p>
        </p:txBody>
      </p:sp>
      <p:sp>
        <p:nvSpPr>
          <p:cNvPr id="7" name="Заголовок 1"/>
          <p:cNvSpPr txBox="1">
            <a:spLocks/>
          </p:cNvSpPr>
          <p:nvPr/>
        </p:nvSpPr>
        <p:spPr bwMode="auto">
          <a:xfrm>
            <a:off x="3316115" y="65334"/>
            <a:ext cx="6215416" cy="454382"/>
          </a:xfrm>
          <a:prstGeom prst="rect">
            <a:avLst/>
          </a:prstGeom>
          <a:noFill/>
          <a:ln w="9525">
            <a:noFill/>
            <a:miter lim="800000"/>
            <a:headEnd/>
            <a:tailEnd/>
          </a:ln>
          <a:effectLst>
            <a:glow rad="101600">
              <a:schemeClr val="accent6">
                <a:satMod val="175000"/>
                <a:alpha val="40000"/>
              </a:schemeClr>
            </a:glow>
          </a:effectLst>
          <a:scene3d>
            <a:camera prst="orthographicFront"/>
            <a:lightRig rig="threePt" dir="t"/>
          </a:scene3d>
          <a:sp3d>
            <a:bevelT/>
          </a:sp3d>
        </p:spPr>
        <p:txBody>
          <a:bodyPr vert="horz" wrap="square" lIns="68580" tIns="34290" rIns="68580" bIns="34290" numCol="1" anchor="ctr" anchorCtr="0" compatLnSpc="1">
            <a:prstTxWarp prst="textNoShape">
              <a:avLst/>
            </a:prstTxWarp>
          </a:bodyPr>
          <a:lstStyle/>
          <a:p>
            <a:pPr eaLnBrk="0" fontAlgn="base" hangingPunct="0">
              <a:spcBef>
                <a:spcPct val="0"/>
              </a:spcBef>
              <a:spcAft>
                <a:spcPct val="0"/>
              </a:spcAft>
              <a:defRPr/>
            </a:pPr>
            <a:r>
              <a:rPr lang="en-US" sz="2100" b="1" kern="0" dirty="0">
                <a:solidFill>
                  <a:srgbClr val="C00000"/>
                </a:solidFill>
                <a:latin typeface="Arial" panose="020B0604020202020204" pitchFamily="34" charset="0"/>
                <a:cs typeface="Arial" panose="020B0604020202020204" pitchFamily="34" charset="0"/>
              </a:rPr>
              <a:t>Main results in synthesis of SHN in 2010 - 2016</a:t>
            </a:r>
            <a:endParaRPr lang="ru-RU" sz="2100" b="1" kern="0" dirty="0">
              <a:solidFill>
                <a:srgbClr val="C00000"/>
              </a:solidFill>
              <a:latin typeface="Arial" panose="020B0604020202020204" pitchFamily="34" charset="0"/>
              <a:cs typeface="Arial" panose="020B0604020202020204" pitchFamily="34" charset="0"/>
            </a:endParaRPr>
          </a:p>
        </p:txBody>
      </p:sp>
      <p:sp>
        <p:nvSpPr>
          <p:cNvPr id="5" name="TextBox 4"/>
          <p:cNvSpPr txBox="1"/>
          <p:nvPr/>
        </p:nvSpPr>
        <p:spPr>
          <a:xfrm>
            <a:off x="1524000" y="6273226"/>
            <a:ext cx="4323620" cy="584775"/>
          </a:xfrm>
          <a:prstGeom prst="rect">
            <a:avLst/>
          </a:prstGeom>
          <a:noFill/>
        </p:spPr>
        <p:txBody>
          <a:bodyPr wrap="none" rtlCol="0">
            <a:spAutoFit/>
          </a:bodyPr>
          <a:lstStyle/>
          <a:p>
            <a:r>
              <a:rPr lang="en-US" sz="1600" dirty="0">
                <a:solidFill>
                  <a:srgbClr val="002060"/>
                </a:solidFill>
                <a:latin typeface="Times New Roman" pitchFamily="18" charset="0"/>
                <a:cs typeface="Times New Roman" pitchFamily="18" charset="0"/>
              </a:rPr>
              <a:t>Nuclides discovered or investigated in more detail</a:t>
            </a:r>
          </a:p>
          <a:p>
            <a:r>
              <a:rPr lang="en-US" sz="1600" dirty="0">
                <a:solidFill>
                  <a:srgbClr val="002060"/>
                </a:solidFill>
                <a:latin typeface="Times New Roman" pitchFamily="18" charset="0"/>
                <a:cs typeface="Times New Roman" pitchFamily="18" charset="0"/>
              </a:rPr>
              <a:t>in 2010 – 2016 are shown by red squares </a:t>
            </a:r>
            <a:endParaRPr lang="ru-RU" sz="16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6887638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529004" y="1"/>
            <a:ext cx="9138997" cy="6628365"/>
          </a:xfrm>
          <a:prstGeom prst="rect">
            <a:avLst/>
          </a:prstGeom>
          <a:noFill/>
          <a:ln w="9525">
            <a:noFill/>
            <a:miter lim="800000"/>
            <a:headEnd/>
            <a:tailEnd/>
          </a:ln>
        </p:spPr>
      </p:pic>
      <p:sp>
        <p:nvSpPr>
          <p:cNvPr id="4" name="Прямоугольник 3"/>
          <p:cNvSpPr/>
          <p:nvPr/>
        </p:nvSpPr>
        <p:spPr>
          <a:xfrm>
            <a:off x="3791744" y="764704"/>
            <a:ext cx="4463594" cy="369332"/>
          </a:xfrm>
          <a:prstGeom prst="rect">
            <a:avLst/>
          </a:prstGeom>
        </p:spPr>
        <p:txBody>
          <a:bodyPr wrap="none">
            <a:spAutoFit/>
          </a:bodyPr>
          <a:lstStyle/>
          <a:p>
            <a:r>
              <a:rPr lang="en-US" dirty="0"/>
              <a:t>The </a:t>
            </a:r>
            <a:r>
              <a:rPr lang="en-US" b="1" dirty="0" err="1"/>
              <a:t>Modane</a:t>
            </a:r>
            <a:r>
              <a:rPr lang="en-US" b="1" dirty="0"/>
              <a:t> Underground Laboratory</a:t>
            </a:r>
            <a:r>
              <a:rPr lang="en-US" dirty="0"/>
              <a:t> (</a:t>
            </a:r>
            <a:r>
              <a:rPr lang="en-US" b="1" dirty="0"/>
              <a:t>LSM</a:t>
            </a:r>
            <a:r>
              <a:rPr lang="en-US" dirty="0"/>
              <a:t>) </a:t>
            </a:r>
            <a:endParaRPr lang="ru-RU" dirty="0"/>
          </a:p>
        </p:txBody>
      </p:sp>
    </p:spTree>
    <p:extLst>
      <p:ext uri="{BB962C8B-B14F-4D97-AF65-F5344CB8AC3E}">
        <p14:creationId xmlns:p14="http://schemas.microsoft.com/office/powerpoint/2010/main" val="4143460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5560" y="0"/>
            <a:ext cx="8229600" cy="1143000"/>
          </a:xfrm>
        </p:spPr>
        <p:txBody>
          <a:bodyPr>
            <a:normAutofit/>
          </a:bodyPr>
          <a:lstStyle/>
          <a:p>
            <a:r>
              <a:rPr lang="en-GB" sz="2800" b="1" dirty="0" err="1">
                <a:latin typeface="Book Antiqua" pitchFamily="18" charset="0"/>
              </a:rPr>
              <a:t>SuperNEMO</a:t>
            </a:r>
            <a:r>
              <a:rPr lang="en-GB" sz="2800" b="1" dirty="0">
                <a:latin typeface="Book Antiqua" pitchFamily="18" charset="0"/>
              </a:rPr>
              <a:t> sensitivity</a:t>
            </a:r>
          </a:p>
        </p:txBody>
      </p:sp>
      <p:grpSp>
        <p:nvGrpSpPr>
          <p:cNvPr id="3" name="Group 21"/>
          <p:cNvGrpSpPr>
            <a:grpSpLocks noChangeAspect="1"/>
          </p:cNvGrpSpPr>
          <p:nvPr/>
        </p:nvGrpSpPr>
        <p:grpSpPr bwMode="auto">
          <a:xfrm>
            <a:off x="7499270" y="3980430"/>
            <a:ext cx="3056487" cy="2378677"/>
            <a:chOff x="3611" y="768"/>
            <a:chExt cx="1949" cy="1536"/>
          </a:xfrm>
        </p:grpSpPr>
        <p:pic>
          <p:nvPicPr>
            <p:cNvPr id="15" name="Picture 8" descr="supernemo_lsm_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0" y="768"/>
              <a:ext cx="1920" cy="14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Rectangle 9"/>
            <p:cNvSpPr>
              <a:spLocks noChangeArrowheads="1"/>
            </p:cNvSpPr>
            <p:nvPr/>
          </p:nvSpPr>
          <p:spPr bwMode="auto">
            <a:xfrm rot="-300000">
              <a:off x="3827" y="1748"/>
              <a:ext cx="274" cy="268"/>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dirty="0"/>
            </a:p>
          </p:txBody>
        </p:sp>
        <p:sp>
          <p:nvSpPr>
            <p:cNvPr id="17" name="Rectangle 11"/>
            <p:cNvSpPr>
              <a:spLocks noChangeArrowheads="1"/>
            </p:cNvSpPr>
            <p:nvPr/>
          </p:nvSpPr>
          <p:spPr bwMode="auto">
            <a:xfrm rot="900000">
              <a:off x="3611" y="2096"/>
              <a:ext cx="304" cy="208"/>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sz="2000" dirty="0"/>
            </a:p>
          </p:txBody>
        </p:sp>
        <p:sp>
          <p:nvSpPr>
            <p:cNvPr id="18" name="Rectangle 20"/>
            <p:cNvSpPr>
              <a:spLocks noChangeArrowheads="1"/>
            </p:cNvSpPr>
            <p:nvPr/>
          </p:nvSpPr>
          <p:spPr bwMode="auto">
            <a:xfrm rot="900000">
              <a:off x="3984" y="1768"/>
              <a:ext cx="336" cy="288"/>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sz="2000" dirty="0"/>
            </a:p>
          </p:txBody>
        </p:sp>
      </p:grpSp>
      <p:pic>
        <p:nvPicPr>
          <p:cNvPr id="19" name="Picture 13" descr="demonstrator_module_transpar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2710" y="3980427"/>
            <a:ext cx="2231790"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Text Box 42 1"/>
          <p:cNvSpPr txBox="1">
            <a:spLocks noChangeArrowheads="1"/>
          </p:cNvSpPr>
          <p:nvPr/>
        </p:nvSpPr>
        <p:spPr bwMode="auto">
          <a:xfrm>
            <a:off x="4001434" y="4700417"/>
            <a:ext cx="1800234" cy="29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2945" tIns="41473" rIns="82945" bIns="41473">
            <a:spAutoFit/>
          </a:bodyPr>
          <a:lstStyle>
            <a:lvl1pPr marL="193675" indent="-193675">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marL="0" indent="0">
              <a:spcBef>
                <a:spcPct val="25000"/>
              </a:spcBef>
              <a:buClr>
                <a:srgbClr val="FF0000"/>
              </a:buClr>
            </a:pPr>
            <a:r>
              <a:rPr lang="en-US" dirty="0">
                <a:latin typeface="+mn-lt"/>
              </a:rPr>
              <a:t>17.5 </a:t>
            </a:r>
            <a:r>
              <a:rPr lang="en-US" dirty="0" err="1">
                <a:latin typeface="+mn-lt"/>
              </a:rPr>
              <a:t>kg.yr</a:t>
            </a:r>
            <a:r>
              <a:rPr lang="en-US" dirty="0">
                <a:latin typeface="+mn-lt"/>
              </a:rPr>
              <a:t> :</a:t>
            </a:r>
          </a:p>
        </p:txBody>
      </p:sp>
      <p:sp>
        <p:nvSpPr>
          <p:cNvPr id="21" name="Text Box 42 2"/>
          <p:cNvSpPr txBox="1">
            <a:spLocks noChangeArrowheads="1"/>
          </p:cNvSpPr>
          <p:nvPr/>
        </p:nvSpPr>
        <p:spPr bwMode="auto">
          <a:xfrm>
            <a:off x="3628691" y="4428970"/>
            <a:ext cx="2096479" cy="299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2945" tIns="41473" rIns="82945" bIns="41473">
            <a:spAutoFit/>
          </a:bodyPr>
          <a:lstStyle>
            <a:lvl1pPr marL="193675" indent="-193675">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marL="0" indent="0">
              <a:spcBef>
                <a:spcPct val="25000"/>
              </a:spcBef>
              <a:buClr>
                <a:srgbClr val="FF0000"/>
              </a:buClr>
            </a:pPr>
            <a:r>
              <a:rPr lang="en-US" dirty="0">
                <a:latin typeface="+mn-lt"/>
              </a:rPr>
              <a:t>Demonstrator Module</a:t>
            </a:r>
          </a:p>
        </p:txBody>
      </p:sp>
      <p:sp>
        <p:nvSpPr>
          <p:cNvPr id="22" name="Text Box 42 3"/>
          <p:cNvSpPr txBox="1">
            <a:spLocks noChangeArrowheads="1"/>
          </p:cNvSpPr>
          <p:nvPr/>
        </p:nvSpPr>
        <p:spPr bwMode="auto">
          <a:xfrm>
            <a:off x="6006903" y="4428969"/>
            <a:ext cx="2304237" cy="29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2945" tIns="41473" rIns="82945" bIns="41473">
            <a:spAutoFit/>
          </a:bodyPr>
          <a:lstStyle>
            <a:lvl1pPr marL="193675" indent="-193675">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marL="0" indent="0">
              <a:spcBef>
                <a:spcPct val="25000"/>
              </a:spcBef>
              <a:buClr>
                <a:srgbClr val="FF0000"/>
              </a:buClr>
            </a:pPr>
            <a:r>
              <a:rPr lang="en-US" dirty="0">
                <a:latin typeface="+mn-lt"/>
              </a:rPr>
              <a:t>Full </a:t>
            </a:r>
            <a:r>
              <a:rPr lang="en-US" dirty="0" err="1">
                <a:latin typeface="+mn-lt"/>
              </a:rPr>
              <a:t>SuperNEMO</a:t>
            </a:r>
            <a:endParaRPr lang="en-US" dirty="0">
              <a:latin typeface="+mn-lt"/>
            </a:endParaRPr>
          </a:p>
        </p:txBody>
      </p:sp>
      <p:pic>
        <p:nvPicPr>
          <p:cNvPr id="23" name="Picture 22"/>
          <p:cNvPicPr>
            <a:picLocks noChangeAspect="1"/>
          </p:cNvPicPr>
          <p:nvPr/>
        </p:nvPicPr>
        <p:blipFill>
          <a:blip r:embed="rId5" cstate="print"/>
          <a:stretch>
            <a:fillRect/>
          </a:stretch>
        </p:blipFill>
        <p:spPr>
          <a:xfrm>
            <a:off x="3792226" y="5439598"/>
            <a:ext cx="1856737" cy="198000"/>
          </a:xfrm>
          <a:prstGeom prst="rect">
            <a:avLst/>
          </a:prstGeom>
        </p:spPr>
      </p:pic>
      <p:sp>
        <p:nvSpPr>
          <p:cNvPr id="24" name="Text Box 42 4"/>
          <p:cNvSpPr txBox="1">
            <a:spLocks noChangeArrowheads="1"/>
          </p:cNvSpPr>
          <p:nvPr/>
        </p:nvSpPr>
        <p:spPr bwMode="auto">
          <a:xfrm>
            <a:off x="6268427" y="4700417"/>
            <a:ext cx="1800234" cy="29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2945" tIns="41473" rIns="82945" bIns="41473">
            <a:spAutoFit/>
          </a:bodyPr>
          <a:lstStyle>
            <a:lvl1pPr marL="193675" indent="-193675">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marL="0" indent="0">
              <a:spcBef>
                <a:spcPct val="25000"/>
              </a:spcBef>
              <a:buClr>
                <a:srgbClr val="FF0000"/>
              </a:buClr>
            </a:pPr>
            <a:r>
              <a:rPr lang="en-US" dirty="0">
                <a:latin typeface="+mn-lt"/>
              </a:rPr>
              <a:t>500 </a:t>
            </a:r>
            <a:r>
              <a:rPr lang="en-US" dirty="0" err="1">
                <a:latin typeface="+mn-lt"/>
              </a:rPr>
              <a:t>kg.yr</a:t>
            </a:r>
            <a:r>
              <a:rPr lang="en-US" dirty="0">
                <a:latin typeface="+mn-lt"/>
              </a:rPr>
              <a:t> :</a:t>
            </a:r>
          </a:p>
        </p:txBody>
      </p:sp>
      <p:pic>
        <p:nvPicPr>
          <p:cNvPr id="25" name="Picture 24"/>
          <p:cNvPicPr>
            <a:picLocks noChangeAspect="1"/>
          </p:cNvPicPr>
          <p:nvPr/>
        </p:nvPicPr>
        <p:blipFill>
          <a:blip r:embed="rId6" cstate="print"/>
          <a:stretch>
            <a:fillRect/>
          </a:stretch>
        </p:blipFill>
        <p:spPr>
          <a:xfrm>
            <a:off x="6012123" y="5439598"/>
            <a:ext cx="1819269" cy="198000"/>
          </a:xfrm>
          <a:prstGeom prst="rect">
            <a:avLst/>
          </a:prstGeom>
        </p:spPr>
      </p:pic>
      <p:sp>
        <p:nvSpPr>
          <p:cNvPr id="26" name="Rounded Rectangle 25"/>
          <p:cNvSpPr/>
          <p:nvPr/>
        </p:nvSpPr>
        <p:spPr bwMode="auto">
          <a:xfrm>
            <a:off x="1572711" y="3888959"/>
            <a:ext cx="4152459" cy="2526360"/>
          </a:xfrm>
          <a:prstGeom prst="roundRect">
            <a:avLst>
              <a:gd name="adj" fmla="val 3470"/>
            </a:avLst>
          </a:prstGeom>
          <a:noFill/>
          <a:ln w="9525" cap="flat" cmpd="sng" algn="ctr">
            <a:solidFill>
              <a:schemeClr val="accent3"/>
            </a:solidFill>
            <a:prstDash val="solid"/>
            <a:round/>
            <a:headEnd type="none" w="med" len="med"/>
            <a:tailEnd type="none" w="med" len="med"/>
          </a:ln>
          <a:effectLst>
            <a:outerShdw blurRad="50800" dist="12700" dir="2700000" algn="tl" rotWithShape="0">
              <a:prstClr val="black">
                <a:alpha val="40000"/>
              </a:prstClr>
            </a:outerShdw>
          </a:effectLst>
        </p:spPr>
        <p:style>
          <a:lnRef idx="0">
            <a:scrgbClr r="0" g="0" b="0"/>
          </a:lnRef>
          <a:fillRef idx="0">
            <a:scrgbClr r="0" g="0" b="0"/>
          </a:fillRef>
          <a:effectRef idx="0">
            <a:scrgbClr r="0" g="0" b="0"/>
          </a:effectRef>
          <a:fontRef idx="minor">
            <a:schemeClr val="accent3"/>
          </a:fontRef>
        </p:style>
        <p:txBody>
          <a:bodyPr vert="horz" wrap="square" lIns="91432" tIns="45716" rIns="91432" bIns="45716" numCol="1" rtlCol="0" anchor="t" anchorCtr="0" compatLnSpc="1">
            <a:prstTxWarp prst="textNoShape">
              <a:avLst/>
            </a:prstTxWarp>
          </a:bodyPr>
          <a:lstStyle/>
          <a:p>
            <a:pPr algn="ctr" defTabSz="914305" eaLnBrk="0" fontAlgn="base" hangingPunct="0">
              <a:spcBef>
                <a:spcPct val="0"/>
              </a:spcBef>
              <a:spcAft>
                <a:spcPct val="0"/>
              </a:spcAft>
            </a:pPr>
            <a:endParaRPr lang="en-US" sz="2000" dirty="0">
              <a:solidFill>
                <a:schemeClr val="tx1"/>
              </a:solidFill>
              <a:latin typeface="Arial" pitchFamily="-112" charset="0"/>
              <a:ea typeface="ＭＳ Ｐゴシック" pitchFamily="-112" charset="-128"/>
              <a:cs typeface="ＭＳ Ｐゴシック" pitchFamily="-112" charset="-128"/>
            </a:endParaRPr>
          </a:p>
        </p:txBody>
      </p:sp>
      <p:sp>
        <p:nvSpPr>
          <p:cNvPr id="27" name="Rounded Rectangle 26"/>
          <p:cNvSpPr/>
          <p:nvPr/>
        </p:nvSpPr>
        <p:spPr bwMode="auto">
          <a:xfrm>
            <a:off x="5952000" y="3882257"/>
            <a:ext cx="4654631" cy="2526360"/>
          </a:xfrm>
          <a:prstGeom prst="roundRect">
            <a:avLst>
              <a:gd name="adj" fmla="val 3470"/>
            </a:avLst>
          </a:prstGeom>
          <a:noFill/>
          <a:ln w="9525" cap="flat" cmpd="sng" algn="ctr">
            <a:solidFill>
              <a:schemeClr val="accent3"/>
            </a:solidFill>
            <a:prstDash val="solid"/>
            <a:round/>
            <a:headEnd type="none" w="med" len="med"/>
            <a:tailEnd type="none" w="med" len="med"/>
          </a:ln>
          <a:effectLst>
            <a:outerShdw blurRad="50800" dist="12700" dir="2700000" algn="tl" rotWithShape="0">
              <a:prstClr val="black">
                <a:alpha val="40000"/>
              </a:prstClr>
            </a:outerShdw>
          </a:effectLst>
        </p:spPr>
        <p:style>
          <a:lnRef idx="0">
            <a:scrgbClr r="0" g="0" b="0"/>
          </a:lnRef>
          <a:fillRef idx="0">
            <a:scrgbClr r="0" g="0" b="0"/>
          </a:fillRef>
          <a:effectRef idx="0">
            <a:scrgbClr r="0" g="0" b="0"/>
          </a:effectRef>
          <a:fontRef idx="minor">
            <a:schemeClr val="accent3"/>
          </a:fontRef>
        </p:style>
        <p:txBody>
          <a:bodyPr vert="horz" wrap="square" lIns="91432" tIns="45716" rIns="91432" bIns="45716" numCol="1" rtlCol="0" anchor="t" anchorCtr="0" compatLnSpc="1">
            <a:prstTxWarp prst="textNoShape">
              <a:avLst/>
            </a:prstTxWarp>
          </a:bodyPr>
          <a:lstStyle/>
          <a:p>
            <a:pPr algn="ctr" defTabSz="914305" eaLnBrk="0" fontAlgn="base" hangingPunct="0">
              <a:spcBef>
                <a:spcPct val="0"/>
              </a:spcBef>
              <a:spcAft>
                <a:spcPct val="0"/>
              </a:spcAft>
            </a:pPr>
            <a:endParaRPr lang="en-US" sz="2000" dirty="0">
              <a:solidFill>
                <a:schemeClr val="tx1"/>
              </a:solidFill>
              <a:latin typeface="Arial" pitchFamily="-112" charset="0"/>
              <a:ea typeface="ＭＳ Ｐゴシック" pitchFamily="-112" charset="-128"/>
              <a:cs typeface="ＭＳ Ｐゴシック" pitchFamily="-112" charset="-128"/>
            </a:endParaRPr>
          </a:p>
        </p:txBody>
      </p:sp>
      <p:sp>
        <p:nvSpPr>
          <p:cNvPr id="28" name="Down Arrow 27"/>
          <p:cNvSpPr/>
          <p:nvPr/>
        </p:nvSpPr>
        <p:spPr bwMode="auto">
          <a:xfrm rot="2700000">
            <a:off x="5267909" y="3317230"/>
            <a:ext cx="576263" cy="998931"/>
          </a:xfrm>
          <a:prstGeom prst="downArrow">
            <a:avLst/>
          </a:prstGeom>
          <a:solidFill>
            <a:schemeClr val="accent4">
              <a:lumMod val="75000"/>
            </a:schemeClr>
          </a:solidFill>
          <a:ln w="9525" cap="flat" cmpd="sng" algn="ctr">
            <a:noFill/>
            <a:prstDash val="solid"/>
            <a:round/>
            <a:headEnd type="none" w="med" len="med"/>
            <a:tailEnd type="none" w="med" len="med"/>
          </a:ln>
          <a:effectLst/>
        </p:spPr>
        <p:txBody>
          <a:bodyPr lIns="82945" tIns="41473" rIns="82945" bIns="41473"/>
          <a:lstStyle/>
          <a:p>
            <a:pPr>
              <a:defRPr/>
            </a:pPr>
            <a:r>
              <a:rPr lang="en-US" sz="2000" dirty="0">
                <a:latin typeface="Arial" pitchFamily="-112" charset="0"/>
                <a:ea typeface="ＭＳ Ｐゴシック" pitchFamily="-112" charset="-128"/>
                <a:cs typeface="ＭＳ Ｐゴシック" pitchFamily="-112" charset="-128"/>
              </a:rPr>
              <a:t> </a:t>
            </a:r>
          </a:p>
        </p:txBody>
      </p:sp>
      <p:sp>
        <p:nvSpPr>
          <p:cNvPr id="29" name="Down Arrow 28"/>
          <p:cNvSpPr/>
          <p:nvPr/>
        </p:nvSpPr>
        <p:spPr bwMode="auto">
          <a:xfrm rot="18900000">
            <a:off x="5843942" y="3317177"/>
            <a:ext cx="576202" cy="999036"/>
          </a:xfrm>
          <a:prstGeom prst="downArrow">
            <a:avLst/>
          </a:prstGeom>
          <a:solidFill>
            <a:schemeClr val="accent4">
              <a:lumMod val="75000"/>
            </a:schemeClr>
          </a:solidFill>
          <a:ln w="9525" cap="flat" cmpd="sng" algn="ctr">
            <a:noFill/>
            <a:prstDash val="solid"/>
            <a:round/>
            <a:headEnd type="none" w="med" len="med"/>
            <a:tailEnd type="none" w="med" len="med"/>
          </a:ln>
          <a:effectLst/>
        </p:spPr>
        <p:txBody>
          <a:bodyPr lIns="82945" tIns="41473" rIns="82945" bIns="41473"/>
          <a:lstStyle/>
          <a:p>
            <a:pPr>
              <a:defRPr/>
            </a:pPr>
            <a:r>
              <a:rPr lang="en-US" sz="2000" dirty="0">
                <a:latin typeface="Arial" pitchFamily="-112" charset="0"/>
                <a:ea typeface="ＭＳ Ｐゴシック" pitchFamily="-112" charset="-128"/>
                <a:cs typeface="ＭＳ Ｐゴシック" pitchFamily="-112" charset="-128"/>
              </a:rPr>
              <a:t> </a:t>
            </a:r>
          </a:p>
        </p:txBody>
      </p:sp>
      <p:graphicFrame>
        <p:nvGraphicFramePr>
          <p:cNvPr id="30" name="Table 29"/>
          <p:cNvGraphicFramePr>
            <a:graphicFrameLocks noGrp="1"/>
          </p:cNvGraphicFramePr>
          <p:nvPr>
            <p:extLst/>
          </p:nvPr>
        </p:nvGraphicFramePr>
        <p:xfrm>
          <a:off x="2676885" y="1011309"/>
          <a:ext cx="6971567" cy="2592288"/>
        </p:xfrm>
        <a:graphic>
          <a:graphicData uri="http://schemas.openxmlformats.org/drawingml/2006/table">
            <a:tbl>
              <a:tblPr firstRow="1" bandRow="1">
                <a:tableStyleId>{5C22544A-7EE6-4342-B048-85BDC9FD1C3A}</a:tableStyleId>
              </a:tblPr>
              <a:tblGrid>
                <a:gridCol w="1910018">
                  <a:extLst>
                    <a:ext uri="{9D8B030D-6E8A-4147-A177-3AD203B41FA5}">
                      <a16:colId xmlns:a16="http://schemas.microsoft.com/office/drawing/2014/main" xmlns="" val="20000"/>
                    </a:ext>
                  </a:extLst>
                </a:gridCol>
                <a:gridCol w="1575189">
                  <a:extLst>
                    <a:ext uri="{9D8B030D-6E8A-4147-A177-3AD203B41FA5}">
                      <a16:colId xmlns:a16="http://schemas.microsoft.com/office/drawing/2014/main" xmlns="" val="20001"/>
                    </a:ext>
                  </a:extLst>
                </a:gridCol>
                <a:gridCol w="2367469">
                  <a:extLst>
                    <a:ext uri="{9D8B030D-6E8A-4147-A177-3AD203B41FA5}">
                      <a16:colId xmlns:a16="http://schemas.microsoft.com/office/drawing/2014/main" xmlns="" val="20002"/>
                    </a:ext>
                  </a:extLst>
                </a:gridCol>
                <a:gridCol w="1118891">
                  <a:extLst>
                    <a:ext uri="{9D8B030D-6E8A-4147-A177-3AD203B41FA5}">
                      <a16:colId xmlns:a16="http://schemas.microsoft.com/office/drawing/2014/main" xmlns="" val="20003"/>
                    </a:ext>
                  </a:extLst>
                </a:gridCol>
              </a:tblGrid>
              <a:tr h="360040">
                <a:tc>
                  <a:txBody>
                    <a:bodyPr/>
                    <a:lstStyle/>
                    <a:p>
                      <a:pPr algn="ctr"/>
                      <a:r>
                        <a:rPr lang="en-US" sz="1600" b="1" dirty="0">
                          <a:solidFill>
                            <a:schemeClr val="accent3">
                              <a:lumMod val="75000"/>
                            </a:schemeClr>
                          </a:solidFill>
                          <a:latin typeface="+mn-lt"/>
                          <a:ea typeface="Arial" charset="0"/>
                          <a:cs typeface="Arial" charset="0"/>
                        </a:rPr>
                        <a:t>NEMO-3</a:t>
                      </a:r>
                    </a:p>
                  </a:txBody>
                  <a:tcPr marL="91420" marR="91420" marT="45739" marB="457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b="1" dirty="0">
                        <a:solidFill>
                          <a:schemeClr val="accent3">
                            <a:lumMod val="75000"/>
                          </a:schemeClr>
                        </a:solidFill>
                        <a:latin typeface="+mn-lt"/>
                        <a:ea typeface="Arial" charset="0"/>
                        <a:cs typeface="Arial" charset="0"/>
                      </a:endParaRPr>
                    </a:p>
                  </a:txBody>
                  <a:tcPr marL="91420" marR="91420" marT="45739" marB="457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err="1">
                          <a:solidFill>
                            <a:schemeClr val="accent3">
                              <a:lumMod val="75000"/>
                            </a:schemeClr>
                          </a:solidFill>
                          <a:latin typeface="+mn-lt"/>
                          <a:ea typeface="Arial" charset="0"/>
                          <a:cs typeface="Arial" charset="0"/>
                          <a:sym typeface="Times New Roman Bold" charset="0"/>
                        </a:rPr>
                        <a:t>SuperNEMO</a:t>
                      </a:r>
                      <a:endParaRPr lang="en-US" sz="1600" b="1" dirty="0">
                        <a:solidFill>
                          <a:schemeClr val="accent3">
                            <a:lumMod val="75000"/>
                          </a:schemeClr>
                        </a:solidFill>
                        <a:latin typeface="+mn-lt"/>
                        <a:ea typeface="Arial" charset="0"/>
                        <a:cs typeface="Arial" charset="0"/>
                        <a:sym typeface="Times New Roman Bold" charset="0"/>
                      </a:endParaRPr>
                    </a:p>
                  </a:txBody>
                  <a:tcPr marL="91420" marR="91420" marT="45739" marB="457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a:solidFill>
                            <a:schemeClr val="accent3">
                              <a:lumMod val="75000"/>
                            </a:schemeClr>
                          </a:solidFill>
                          <a:latin typeface="+mn-lt"/>
                          <a:ea typeface="Arial" charset="0"/>
                          <a:cs typeface="Arial" charset="0"/>
                          <a:sym typeface="Times New Roman Bold" charset="0"/>
                        </a:rPr>
                        <a:t>Status</a:t>
                      </a:r>
                    </a:p>
                  </a:txBody>
                  <a:tcPr marL="91420" marR="91420" marT="45739" marB="457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0"/>
                  </a:ext>
                </a:extLst>
              </a:tr>
              <a:tr h="360040">
                <a:tc>
                  <a:txBody>
                    <a:bodyPr/>
                    <a:lstStyle/>
                    <a:p>
                      <a:pPr algn="ctr"/>
                      <a:r>
                        <a:rPr lang="en-US" sz="1400" b="0" baseline="31000" dirty="0">
                          <a:solidFill>
                            <a:schemeClr val="tx1"/>
                          </a:solidFill>
                          <a:latin typeface="+mn-lt"/>
                          <a:ea typeface="Arial" charset="0"/>
                          <a:cs typeface="Arial" charset="0"/>
                          <a:sym typeface="Times New Roman Bold" charset="0"/>
                        </a:rPr>
                        <a:t>100</a:t>
                      </a:r>
                      <a:r>
                        <a:rPr lang="en-US" sz="1400" b="0" dirty="0">
                          <a:solidFill>
                            <a:schemeClr val="tx1"/>
                          </a:solidFill>
                          <a:latin typeface="+mn-lt"/>
                          <a:ea typeface="Arial" charset="0"/>
                          <a:cs typeface="Arial" charset="0"/>
                          <a:sym typeface="Times New Roman Bold" charset="0"/>
                        </a:rPr>
                        <a:t>Mo </a:t>
                      </a:r>
                      <a:endParaRPr lang="en-US" sz="1400" b="0" dirty="0">
                        <a:solidFill>
                          <a:schemeClr val="tx1"/>
                        </a:solidFill>
                        <a:latin typeface="+mn-lt"/>
                        <a:ea typeface="Arial" charset="0"/>
                        <a:cs typeface="Arial" charset="0"/>
                      </a:endParaRPr>
                    </a:p>
                  </a:txBody>
                  <a:tcPr marL="91420" marR="91420" marT="45739" marB="457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dirty="0">
                          <a:solidFill>
                            <a:srgbClr val="C00000"/>
                          </a:solidFill>
                          <a:latin typeface="+mn-lt"/>
                          <a:ea typeface="Arial" charset="0"/>
                          <a:cs typeface="Arial" charset="0"/>
                          <a:sym typeface="Times New Roman Bold" charset="0"/>
                        </a:rPr>
                        <a:t>isotope </a:t>
                      </a:r>
                      <a:endParaRPr lang="en-US" sz="1400" b="0" dirty="0">
                        <a:solidFill>
                          <a:srgbClr val="C00000"/>
                        </a:solidFill>
                        <a:latin typeface="+mn-lt"/>
                        <a:ea typeface="Arial" charset="0"/>
                        <a:cs typeface="Arial" charset="0"/>
                      </a:endParaRPr>
                    </a:p>
                  </a:txBody>
                  <a:tcPr marL="91420" marR="91420" marT="45739" marB="457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baseline="31000" dirty="0">
                          <a:solidFill>
                            <a:schemeClr val="tx1"/>
                          </a:solidFill>
                          <a:latin typeface="+mn-lt"/>
                          <a:ea typeface="Arial" charset="0"/>
                          <a:cs typeface="Arial" charset="0"/>
                          <a:sym typeface="Times New Roman Bold" charset="0"/>
                        </a:rPr>
                        <a:t>82</a:t>
                      </a:r>
                      <a:r>
                        <a:rPr lang="en-US" sz="1400" b="0" dirty="0">
                          <a:solidFill>
                            <a:schemeClr val="tx1"/>
                          </a:solidFill>
                          <a:latin typeface="+mn-lt"/>
                          <a:ea typeface="Arial" charset="0"/>
                          <a:cs typeface="Arial" charset="0"/>
                          <a:sym typeface="Times New Roman Bold" charset="0"/>
                        </a:rPr>
                        <a:t>Se (or other, e.g. </a:t>
                      </a:r>
                      <a:r>
                        <a:rPr lang="en-US" sz="1400" b="0" baseline="30000" dirty="0">
                          <a:solidFill>
                            <a:schemeClr val="tx1"/>
                          </a:solidFill>
                          <a:latin typeface="+mn-lt"/>
                          <a:ea typeface="Arial" charset="0"/>
                          <a:cs typeface="Arial" charset="0"/>
                          <a:sym typeface="Times New Roman Bold" charset="0"/>
                        </a:rPr>
                        <a:t>150</a:t>
                      </a:r>
                      <a:r>
                        <a:rPr lang="en-US" sz="1400" b="0" dirty="0">
                          <a:solidFill>
                            <a:schemeClr val="tx1"/>
                          </a:solidFill>
                          <a:latin typeface="+mn-lt"/>
                          <a:ea typeface="Arial" charset="0"/>
                          <a:cs typeface="Arial" charset="0"/>
                          <a:sym typeface="Times New Roman Bold" charset="0"/>
                        </a:rPr>
                        <a:t>Nd)  </a:t>
                      </a:r>
                    </a:p>
                  </a:txBody>
                  <a:tcPr marL="91420" marR="91420" marT="45739" marB="457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dirty="0">
                          <a:solidFill>
                            <a:srgbClr val="FF0000"/>
                          </a:solidFill>
                          <a:latin typeface="+mn-lt"/>
                          <a:ea typeface="Arial" charset="0"/>
                          <a:cs typeface="Arial" charset="0"/>
                          <a:sym typeface="Times New Roman Bold" charset="0"/>
                        </a:rPr>
                        <a:t>✓</a:t>
                      </a:r>
                      <a:endParaRPr lang="en-US" sz="1400" b="0" dirty="0">
                        <a:solidFill>
                          <a:schemeClr val="tx1"/>
                        </a:solidFill>
                        <a:latin typeface="+mn-lt"/>
                        <a:ea typeface="Arial" charset="0"/>
                        <a:cs typeface="Arial" charset="0"/>
                        <a:sym typeface="Times New Roman Bold" charset="0"/>
                      </a:endParaRPr>
                    </a:p>
                  </a:txBody>
                  <a:tcPr marL="91420" marR="91420" marT="45739" marB="457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r h="3600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mn-lt"/>
                          <a:ea typeface="Arial" charset="0"/>
                          <a:cs typeface="Arial" charset="0"/>
                          <a:sym typeface="Times New Roman Bold" charset="0"/>
                        </a:rPr>
                        <a:t>7 kg</a:t>
                      </a:r>
                      <a:r>
                        <a:rPr lang="en-US" sz="1400" b="0" dirty="0">
                          <a:solidFill>
                            <a:schemeClr val="tx1"/>
                          </a:solidFill>
                          <a:latin typeface="+mn-lt"/>
                          <a:ea typeface="Arial" charset="0"/>
                          <a:cs typeface="Arial" charset="0"/>
                          <a:sym typeface="Times New Roman" charset="0"/>
                        </a:rPr>
                        <a:t> </a:t>
                      </a:r>
                    </a:p>
                  </a:txBody>
                  <a:tcPr marL="91420" marR="91420" marT="45739" marB="457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dirty="0">
                          <a:solidFill>
                            <a:srgbClr val="C00000"/>
                          </a:solidFill>
                          <a:latin typeface="+mn-lt"/>
                          <a:ea typeface="Arial" charset="0"/>
                          <a:cs typeface="Arial" charset="0"/>
                          <a:sym typeface="Times New Roman" charset="0"/>
                        </a:rPr>
                        <a:t> </a:t>
                      </a:r>
                      <a:r>
                        <a:rPr lang="en-US" sz="1400" b="0" dirty="0">
                          <a:solidFill>
                            <a:srgbClr val="C00000"/>
                          </a:solidFill>
                          <a:latin typeface="+mn-lt"/>
                          <a:ea typeface="Arial" charset="0"/>
                          <a:cs typeface="Arial" charset="0"/>
                          <a:sym typeface="Times New Roman Bold" charset="0"/>
                        </a:rPr>
                        <a:t>isotope mass</a:t>
                      </a:r>
                    </a:p>
                  </a:txBody>
                  <a:tcPr marL="91420" marR="91420" marT="45739" marB="457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mn-lt"/>
                          <a:ea typeface="Arial" charset="0"/>
                          <a:cs typeface="Arial" charset="0"/>
                          <a:sym typeface="Times New Roman Bold" charset="0"/>
                        </a:rPr>
                        <a:t>7 ➔ 100 kg</a:t>
                      </a:r>
                      <a:r>
                        <a:rPr lang="en-US" sz="1400" b="0" dirty="0">
                          <a:solidFill>
                            <a:schemeClr val="tx1"/>
                          </a:solidFill>
                          <a:latin typeface="+mn-lt"/>
                          <a:ea typeface="Arial" charset="0"/>
                          <a:cs typeface="Arial" charset="0"/>
                          <a:sym typeface="Times New Roman" charset="0"/>
                        </a:rPr>
                        <a:t> </a:t>
                      </a:r>
                    </a:p>
                  </a:txBody>
                  <a:tcPr marL="91420" marR="91420" marT="45739" marB="457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dirty="0">
                          <a:solidFill>
                            <a:srgbClr val="FF0000"/>
                          </a:solidFill>
                          <a:latin typeface="+mn-lt"/>
                          <a:ea typeface="Arial" charset="0"/>
                          <a:cs typeface="Arial" charset="0"/>
                          <a:sym typeface="Times New Roman Bold" charset="0"/>
                        </a:rPr>
                        <a:t>✓</a:t>
                      </a:r>
                      <a:endParaRPr lang="en-US" sz="1400" b="0" dirty="0">
                        <a:solidFill>
                          <a:schemeClr val="tx1"/>
                        </a:solidFill>
                        <a:latin typeface="+mn-lt"/>
                        <a:ea typeface="Arial" charset="0"/>
                        <a:cs typeface="Arial" charset="0"/>
                        <a:sym typeface="Times New Roman Bold" charset="0"/>
                      </a:endParaRPr>
                    </a:p>
                  </a:txBody>
                  <a:tcPr marL="91420" marR="91420" marT="45739" marB="457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2"/>
                  </a:ext>
                </a:extLst>
              </a:tr>
              <a:tr h="432048">
                <a:tc>
                  <a:txBody>
                    <a:bodyPr/>
                    <a:lstStyle/>
                    <a:p>
                      <a:pPr marL="39688" marR="0" indent="0" algn="ctr" defTabSz="457200" rtl="0" eaLnBrk="1" fontAlgn="auto" latinLnBrk="0" hangingPunct="1">
                        <a:lnSpc>
                          <a:spcPct val="120000"/>
                        </a:lnSpc>
                        <a:spcBef>
                          <a:spcPts val="0"/>
                        </a:spcBef>
                        <a:spcAft>
                          <a:spcPts val="0"/>
                        </a:spcAft>
                        <a:buClrTx/>
                        <a:buSzTx/>
                        <a:buFontTx/>
                        <a:buNone/>
                        <a:tabLst/>
                        <a:defRPr/>
                      </a:pPr>
                      <a:r>
                        <a:rPr lang="en-US" sz="1400" b="0" dirty="0">
                          <a:solidFill>
                            <a:schemeClr val="tx1"/>
                          </a:solidFill>
                          <a:latin typeface="+mn-lt"/>
                          <a:ea typeface="Arial" charset="0"/>
                          <a:cs typeface="Arial" charset="0"/>
                          <a:sym typeface="Times New Roman Bold" charset="0"/>
                        </a:rPr>
                        <a:t> 5 </a:t>
                      </a:r>
                      <a:r>
                        <a:rPr lang="en-US" sz="1400" b="0" dirty="0" err="1">
                          <a:solidFill>
                            <a:schemeClr val="tx1"/>
                          </a:solidFill>
                          <a:latin typeface="+mn-lt"/>
                          <a:ea typeface="Arial" charset="0"/>
                          <a:cs typeface="Arial" charset="0"/>
                          <a:sym typeface="Times New Roman Bold" charset="0"/>
                        </a:rPr>
                        <a:t>mBq</a:t>
                      </a:r>
                      <a:r>
                        <a:rPr lang="en-US" sz="1400" b="0" dirty="0">
                          <a:solidFill>
                            <a:schemeClr val="tx1"/>
                          </a:solidFill>
                          <a:latin typeface="+mn-lt"/>
                          <a:ea typeface="Arial" charset="0"/>
                          <a:cs typeface="Arial" charset="0"/>
                          <a:sym typeface="Times New Roman Bold" charset="0"/>
                        </a:rPr>
                        <a:t>/m</a:t>
                      </a:r>
                      <a:r>
                        <a:rPr lang="en-US" sz="1400" b="0" baseline="32000" dirty="0">
                          <a:solidFill>
                            <a:schemeClr val="tx1"/>
                          </a:solidFill>
                          <a:latin typeface="+mn-lt"/>
                          <a:ea typeface="Arial" charset="0"/>
                          <a:cs typeface="Arial" charset="0"/>
                          <a:sym typeface="Times New Roman Bold" charset="0"/>
                        </a:rPr>
                        <a:t>3</a:t>
                      </a:r>
                      <a:r>
                        <a:rPr lang="en-US" sz="1400" b="0" dirty="0">
                          <a:solidFill>
                            <a:schemeClr val="tx1"/>
                          </a:solidFill>
                          <a:latin typeface="+mn-lt"/>
                          <a:ea typeface="Arial" charset="0"/>
                          <a:cs typeface="Arial" charset="0"/>
                          <a:sym typeface="Times New Roman Bold" charset="0"/>
                        </a:rPr>
                        <a:t> </a:t>
                      </a:r>
                    </a:p>
                  </a:txBody>
                  <a:tcPr marL="91420" marR="91420" marT="45739" marB="457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9688" algn="ctr" defTabSz="457200" eaLnBrk="1" hangingPunct="1"/>
                      <a:r>
                        <a:rPr lang="en-US" sz="1400" b="0" dirty="0">
                          <a:solidFill>
                            <a:srgbClr val="C00000"/>
                          </a:solidFill>
                          <a:latin typeface="+mn-lt"/>
                          <a:ea typeface="Arial" charset="0"/>
                          <a:cs typeface="Arial" charset="0"/>
                          <a:sym typeface="Times New Roman Bold" charset="0"/>
                        </a:rPr>
                        <a:t>radon</a:t>
                      </a:r>
                    </a:p>
                  </a:txBody>
                  <a:tcPr marL="91420" marR="91420" marT="45739" marB="457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9688" algn="ctr" defTabSz="457200" eaLnBrk="1" hangingPunct="1">
                        <a:lnSpc>
                          <a:spcPct val="120000"/>
                        </a:lnSpc>
                      </a:pPr>
                      <a:r>
                        <a:rPr lang="en-US" sz="1400" b="0" dirty="0">
                          <a:solidFill>
                            <a:schemeClr val="tx1"/>
                          </a:solidFill>
                          <a:latin typeface="+mn-lt"/>
                          <a:ea typeface="Arial" charset="0"/>
                          <a:cs typeface="Arial" charset="0"/>
                          <a:sym typeface="Times New Roman Bold" charset="0"/>
                        </a:rPr>
                        <a:t>0.15 </a:t>
                      </a:r>
                      <a:r>
                        <a:rPr lang="en-US" sz="1400" b="0" dirty="0" err="1">
                          <a:solidFill>
                            <a:schemeClr val="tx1"/>
                          </a:solidFill>
                          <a:latin typeface="+mn-lt"/>
                          <a:ea typeface="Arial" charset="0"/>
                          <a:cs typeface="Arial" charset="0"/>
                          <a:sym typeface="Times New Roman Bold" charset="0"/>
                        </a:rPr>
                        <a:t>mBq</a:t>
                      </a:r>
                      <a:r>
                        <a:rPr lang="en-US" sz="1400" b="0" dirty="0">
                          <a:solidFill>
                            <a:schemeClr val="tx1"/>
                          </a:solidFill>
                          <a:latin typeface="+mn-lt"/>
                          <a:ea typeface="Arial" charset="0"/>
                          <a:cs typeface="Arial" charset="0"/>
                          <a:sym typeface="Times New Roman Bold" charset="0"/>
                        </a:rPr>
                        <a:t>/m</a:t>
                      </a:r>
                      <a:r>
                        <a:rPr lang="en-US" sz="1400" b="0" baseline="30000" dirty="0">
                          <a:solidFill>
                            <a:schemeClr val="tx1"/>
                          </a:solidFill>
                          <a:latin typeface="+mn-lt"/>
                          <a:ea typeface="Arial" charset="0"/>
                          <a:cs typeface="Arial" charset="0"/>
                          <a:sym typeface="Times New Roman Bold" charset="0"/>
                        </a:rPr>
                        <a:t>3</a:t>
                      </a:r>
                      <a:endParaRPr lang="en-US" sz="1400" b="0" dirty="0">
                        <a:solidFill>
                          <a:schemeClr val="tx1"/>
                        </a:solidFill>
                        <a:latin typeface="+mn-lt"/>
                        <a:ea typeface="Arial" charset="0"/>
                        <a:cs typeface="Arial" charset="0"/>
                        <a:sym typeface="Times New Roman Bold" charset="0"/>
                      </a:endParaRPr>
                    </a:p>
                  </a:txBody>
                  <a:tcPr marL="91420" marR="91420" marT="45739" marB="457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9688" algn="ctr" defTabSz="457200" eaLnBrk="1" hangingPunct="1">
                        <a:lnSpc>
                          <a:spcPct val="120000"/>
                        </a:lnSpc>
                      </a:pPr>
                      <a:r>
                        <a:rPr lang="en-US" sz="1400" b="0" dirty="0">
                          <a:solidFill>
                            <a:srgbClr val="FF0000"/>
                          </a:solidFill>
                          <a:latin typeface="+mn-lt"/>
                          <a:ea typeface="Arial" charset="0"/>
                          <a:cs typeface="Arial" charset="0"/>
                          <a:sym typeface="Times New Roman Bold" charset="0"/>
                        </a:rPr>
                        <a:t>✓</a:t>
                      </a:r>
                    </a:p>
                  </a:txBody>
                  <a:tcPr marL="91420" marR="91420" marT="45739" marB="457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3"/>
                  </a:ext>
                </a:extLst>
              </a:tr>
              <a:tr h="720080">
                <a:tc>
                  <a:txBody>
                    <a:bodyPr/>
                    <a:lstStyle/>
                    <a:p>
                      <a:pPr marL="39688" algn="ctr" defTabSz="457200" eaLnBrk="1" hangingPunct="1">
                        <a:lnSpc>
                          <a:spcPct val="120000"/>
                        </a:lnSpc>
                      </a:pPr>
                      <a:r>
                        <a:rPr lang="en-US" sz="1400" b="0" baseline="31000" dirty="0">
                          <a:solidFill>
                            <a:schemeClr val="tx1"/>
                          </a:solidFill>
                          <a:latin typeface="+mn-lt"/>
                          <a:ea typeface="Arial" charset="0"/>
                          <a:cs typeface="Arial" charset="0"/>
                          <a:sym typeface="Times New Roman Bold" charset="0"/>
                        </a:rPr>
                        <a:t>208</a:t>
                      </a:r>
                      <a:r>
                        <a:rPr lang="en-US" sz="1400" b="0" dirty="0">
                          <a:solidFill>
                            <a:schemeClr val="tx1"/>
                          </a:solidFill>
                          <a:latin typeface="+mn-lt"/>
                          <a:ea typeface="Arial" charset="0"/>
                          <a:cs typeface="Arial" charset="0"/>
                          <a:sym typeface="Times New Roman Bold" charset="0"/>
                        </a:rPr>
                        <a:t>Tl: 100 </a:t>
                      </a:r>
                      <a:r>
                        <a:rPr lang="en-US" sz="1400" b="0" dirty="0" err="1">
                          <a:solidFill>
                            <a:schemeClr val="tx1"/>
                          </a:solidFill>
                          <a:latin typeface="+mn-lt"/>
                          <a:ea typeface="Arial" charset="0"/>
                          <a:cs typeface="Arial" charset="0"/>
                          <a:sym typeface="Symbol" charset="0"/>
                        </a:rPr>
                        <a:t>μ</a:t>
                      </a:r>
                      <a:r>
                        <a:rPr lang="en-US" sz="1400" b="0" dirty="0" err="1">
                          <a:solidFill>
                            <a:schemeClr val="tx1"/>
                          </a:solidFill>
                          <a:latin typeface="+mn-lt"/>
                          <a:ea typeface="Arial" charset="0"/>
                          <a:cs typeface="Arial" charset="0"/>
                          <a:sym typeface="Times New Roman Bold" charset="0"/>
                        </a:rPr>
                        <a:t>Bq</a:t>
                      </a:r>
                      <a:r>
                        <a:rPr lang="en-US" sz="1400" b="0" dirty="0">
                          <a:solidFill>
                            <a:schemeClr val="tx1"/>
                          </a:solidFill>
                          <a:latin typeface="+mn-lt"/>
                          <a:ea typeface="Arial" charset="0"/>
                          <a:cs typeface="Arial" charset="0"/>
                          <a:sym typeface="Times New Roman Bold" charset="0"/>
                        </a:rPr>
                        <a:t>/kg</a:t>
                      </a:r>
                    </a:p>
                    <a:p>
                      <a:pPr marL="39688" algn="ctr" defTabSz="457200" eaLnBrk="1" hangingPunct="1">
                        <a:lnSpc>
                          <a:spcPct val="120000"/>
                        </a:lnSpc>
                      </a:pPr>
                      <a:r>
                        <a:rPr lang="en-US" sz="1400" b="0" baseline="31000" dirty="0">
                          <a:solidFill>
                            <a:schemeClr val="tx1"/>
                          </a:solidFill>
                          <a:latin typeface="+mn-lt"/>
                          <a:ea typeface="Arial" charset="0"/>
                          <a:cs typeface="Arial" charset="0"/>
                          <a:sym typeface="Times New Roman Bold" charset="0"/>
                        </a:rPr>
                        <a:t>214</a:t>
                      </a:r>
                      <a:r>
                        <a:rPr lang="en-US" sz="1400" b="0" dirty="0">
                          <a:solidFill>
                            <a:schemeClr val="tx1"/>
                          </a:solidFill>
                          <a:latin typeface="+mn-lt"/>
                          <a:ea typeface="Arial" charset="0"/>
                          <a:cs typeface="Arial" charset="0"/>
                          <a:sym typeface="Times New Roman Bold" charset="0"/>
                        </a:rPr>
                        <a:t>Bi: 300 </a:t>
                      </a:r>
                      <a:r>
                        <a:rPr lang="en-US" sz="1400" b="0" dirty="0" err="1">
                          <a:solidFill>
                            <a:schemeClr val="tx1"/>
                          </a:solidFill>
                          <a:latin typeface="+mn-lt"/>
                          <a:ea typeface="Arial" charset="0"/>
                          <a:cs typeface="Arial" charset="0"/>
                          <a:sym typeface="Symbol" charset="0"/>
                        </a:rPr>
                        <a:t>μ</a:t>
                      </a:r>
                      <a:r>
                        <a:rPr lang="en-US" sz="1400" b="0" dirty="0" err="1">
                          <a:solidFill>
                            <a:schemeClr val="tx1"/>
                          </a:solidFill>
                          <a:latin typeface="+mn-lt"/>
                          <a:ea typeface="Arial" charset="0"/>
                          <a:cs typeface="Arial" charset="0"/>
                          <a:sym typeface="Times New Roman Bold" charset="0"/>
                        </a:rPr>
                        <a:t>Bq</a:t>
                      </a:r>
                      <a:r>
                        <a:rPr lang="en-US" sz="1400" b="0" dirty="0">
                          <a:solidFill>
                            <a:schemeClr val="tx1"/>
                          </a:solidFill>
                          <a:latin typeface="+mn-lt"/>
                          <a:ea typeface="Arial" charset="0"/>
                          <a:cs typeface="Arial" charset="0"/>
                          <a:sym typeface="Times New Roman Bold" charset="0"/>
                        </a:rPr>
                        <a:t>/kg</a:t>
                      </a:r>
                    </a:p>
                  </a:txBody>
                  <a:tcPr marL="91420" marR="91420" marT="45739" marB="457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9688" algn="ctr" defTabSz="457200" eaLnBrk="1" hangingPunct="1"/>
                      <a:r>
                        <a:rPr lang="en-US" sz="1400" b="0" dirty="0">
                          <a:solidFill>
                            <a:srgbClr val="C00000"/>
                          </a:solidFill>
                          <a:latin typeface="+mn-lt"/>
                          <a:ea typeface="Arial" charset="0"/>
                          <a:cs typeface="Arial" charset="0"/>
                          <a:sym typeface="Times New Roman Bold" charset="0"/>
                        </a:rPr>
                        <a:t>internal contamination </a:t>
                      </a:r>
                    </a:p>
                  </a:txBody>
                  <a:tcPr marL="91420" marR="91420" marT="45739" marB="457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9688" algn="ctr" defTabSz="457200" eaLnBrk="1" hangingPunct="1">
                        <a:lnSpc>
                          <a:spcPct val="120000"/>
                        </a:lnSpc>
                      </a:pPr>
                      <a:r>
                        <a:rPr lang="en-US" sz="1400" b="0" baseline="31000" dirty="0">
                          <a:solidFill>
                            <a:schemeClr val="tx1"/>
                          </a:solidFill>
                          <a:latin typeface="+mn-lt"/>
                          <a:ea typeface="Arial" charset="0"/>
                          <a:cs typeface="Arial" charset="0"/>
                          <a:sym typeface="Times New Roman Bold" charset="0"/>
                        </a:rPr>
                        <a:t>208</a:t>
                      </a:r>
                      <a:r>
                        <a:rPr lang="en-US" sz="1400" b="0" dirty="0">
                          <a:solidFill>
                            <a:schemeClr val="tx1"/>
                          </a:solidFill>
                          <a:latin typeface="+mn-lt"/>
                          <a:ea typeface="Arial" charset="0"/>
                          <a:cs typeface="Arial" charset="0"/>
                          <a:sym typeface="Times New Roman Bold" charset="0"/>
                        </a:rPr>
                        <a:t>Tl </a:t>
                      </a:r>
                      <a:r>
                        <a:rPr lang="en-US" sz="1400" b="0" dirty="0">
                          <a:solidFill>
                            <a:schemeClr val="tx1"/>
                          </a:solidFill>
                          <a:latin typeface="+mn-lt"/>
                          <a:ea typeface="Arial" charset="0"/>
                          <a:cs typeface="Arial" charset="0"/>
                          <a:sym typeface="Symbol" charset="0"/>
                        </a:rPr>
                        <a:t>≤</a:t>
                      </a:r>
                      <a:r>
                        <a:rPr lang="en-US" sz="1400" b="0" dirty="0">
                          <a:solidFill>
                            <a:schemeClr val="tx1"/>
                          </a:solidFill>
                          <a:latin typeface="+mn-lt"/>
                          <a:ea typeface="Arial" charset="0"/>
                          <a:cs typeface="Arial" charset="0"/>
                          <a:sym typeface="Times New Roman Bold" charset="0"/>
                        </a:rPr>
                        <a:t> </a:t>
                      </a:r>
                      <a:r>
                        <a:rPr lang="en-US" sz="1400" b="0" dirty="0">
                          <a:solidFill>
                            <a:schemeClr val="tx1"/>
                          </a:solidFill>
                          <a:latin typeface="+mn-lt"/>
                          <a:ea typeface="Arial" charset="0"/>
                          <a:cs typeface="Arial" charset="0"/>
                          <a:sym typeface="Symbol" charset="0"/>
                        </a:rPr>
                        <a:t>2 </a:t>
                      </a:r>
                      <a:r>
                        <a:rPr lang="en-US" sz="1400" b="0" dirty="0" err="1">
                          <a:solidFill>
                            <a:schemeClr val="tx1"/>
                          </a:solidFill>
                          <a:latin typeface="+mn-lt"/>
                          <a:ea typeface="Arial" charset="0"/>
                          <a:cs typeface="Arial" charset="0"/>
                          <a:sym typeface="Symbol" charset="0"/>
                        </a:rPr>
                        <a:t>μ</a:t>
                      </a:r>
                      <a:r>
                        <a:rPr lang="en-US" sz="1400" b="0" dirty="0" err="1">
                          <a:solidFill>
                            <a:schemeClr val="tx1"/>
                          </a:solidFill>
                          <a:latin typeface="+mn-lt"/>
                          <a:ea typeface="Arial" charset="0"/>
                          <a:cs typeface="Arial" charset="0"/>
                          <a:sym typeface="Times New Roman Bold" charset="0"/>
                        </a:rPr>
                        <a:t>Bq</a:t>
                      </a:r>
                      <a:r>
                        <a:rPr lang="en-US" sz="1400" b="0" dirty="0">
                          <a:solidFill>
                            <a:schemeClr val="tx1"/>
                          </a:solidFill>
                          <a:latin typeface="+mn-lt"/>
                          <a:ea typeface="Arial" charset="0"/>
                          <a:cs typeface="Arial" charset="0"/>
                          <a:sym typeface="Times New Roman Bold" charset="0"/>
                        </a:rPr>
                        <a:t>/kg</a:t>
                      </a:r>
                    </a:p>
                    <a:p>
                      <a:pPr marL="39688" algn="ctr" defTabSz="457200" eaLnBrk="1" hangingPunct="1">
                        <a:lnSpc>
                          <a:spcPct val="120000"/>
                        </a:lnSpc>
                      </a:pPr>
                      <a:r>
                        <a:rPr lang="en-US" sz="1400" b="0" baseline="31000" dirty="0">
                          <a:solidFill>
                            <a:schemeClr val="tx1"/>
                          </a:solidFill>
                          <a:latin typeface="+mn-lt"/>
                          <a:ea typeface="Arial" charset="0"/>
                          <a:cs typeface="Arial" charset="0"/>
                          <a:sym typeface="Times New Roman Bold" charset="0"/>
                        </a:rPr>
                        <a:t>214</a:t>
                      </a:r>
                      <a:r>
                        <a:rPr lang="en-US" sz="1400" b="0" dirty="0">
                          <a:solidFill>
                            <a:schemeClr val="tx1"/>
                          </a:solidFill>
                          <a:latin typeface="+mn-lt"/>
                          <a:ea typeface="Arial" charset="0"/>
                          <a:cs typeface="Arial" charset="0"/>
                          <a:sym typeface="Times New Roman Bold" charset="0"/>
                        </a:rPr>
                        <a:t>Bi </a:t>
                      </a:r>
                      <a:r>
                        <a:rPr lang="en-US" sz="1400" b="0" dirty="0">
                          <a:solidFill>
                            <a:schemeClr val="tx1"/>
                          </a:solidFill>
                          <a:latin typeface="+mn-lt"/>
                          <a:ea typeface="Arial" charset="0"/>
                          <a:cs typeface="Arial" charset="0"/>
                          <a:sym typeface="Symbol" charset="0"/>
                        </a:rPr>
                        <a:t>≤</a:t>
                      </a:r>
                      <a:r>
                        <a:rPr lang="en-US" sz="1400" b="0" dirty="0">
                          <a:solidFill>
                            <a:schemeClr val="tx1"/>
                          </a:solidFill>
                          <a:latin typeface="+mn-lt"/>
                          <a:ea typeface="Arial" charset="0"/>
                          <a:cs typeface="Arial" charset="0"/>
                          <a:sym typeface="Times New Roman Bold" charset="0"/>
                        </a:rPr>
                        <a:t> 10 </a:t>
                      </a:r>
                      <a:r>
                        <a:rPr lang="en-US" sz="1400" b="0" dirty="0" err="1">
                          <a:solidFill>
                            <a:schemeClr val="tx1"/>
                          </a:solidFill>
                          <a:latin typeface="+mn-lt"/>
                          <a:ea typeface="Arial" charset="0"/>
                          <a:cs typeface="Arial" charset="0"/>
                          <a:sym typeface="Symbol" charset="0"/>
                        </a:rPr>
                        <a:t>μ</a:t>
                      </a:r>
                      <a:r>
                        <a:rPr lang="en-US" sz="1400" b="0" dirty="0" err="1">
                          <a:solidFill>
                            <a:schemeClr val="tx1"/>
                          </a:solidFill>
                          <a:latin typeface="+mn-lt"/>
                          <a:ea typeface="Arial" charset="0"/>
                          <a:cs typeface="Arial" charset="0"/>
                          <a:sym typeface="Times New Roman Bold" charset="0"/>
                        </a:rPr>
                        <a:t>Bq</a:t>
                      </a:r>
                      <a:r>
                        <a:rPr lang="en-US" sz="1400" b="0" dirty="0">
                          <a:solidFill>
                            <a:schemeClr val="tx1"/>
                          </a:solidFill>
                          <a:latin typeface="+mn-lt"/>
                          <a:ea typeface="Arial" charset="0"/>
                          <a:cs typeface="Arial" charset="0"/>
                          <a:sym typeface="Times New Roman Bold" charset="0"/>
                        </a:rPr>
                        <a:t>/kg</a:t>
                      </a:r>
                    </a:p>
                  </a:txBody>
                  <a:tcPr marL="91420" marR="91420" marT="45739" marB="457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9688" algn="ctr" defTabSz="457200" eaLnBrk="1" hangingPunct="1">
                        <a:lnSpc>
                          <a:spcPct val="120000"/>
                        </a:lnSpc>
                      </a:pPr>
                      <a:r>
                        <a:rPr lang="en-US" sz="1400" b="0" dirty="0">
                          <a:solidFill>
                            <a:schemeClr val="tx1"/>
                          </a:solidFill>
                          <a:latin typeface="+mn-lt"/>
                          <a:ea typeface="Arial" charset="0"/>
                          <a:cs typeface="Arial" charset="0"/>
                          <a:sym typeface="Times New Roman Bold" charset="0"/>
                        </a:rPr>
                        <a:t>in</a:t>
                      </a:r>
                      <a:r>
                        <a:rPr lang="en-US" sz="1400" b="0" baseline="0" dirty="0">
                          <a:solidFill>
                            <a:schemeClr val="tx1"/>
                          </a:solidFill>
                          <a:latin typeface="+mn-lt"/>
                          <a:ea typeface="Arial" charset="0"/>
                          <a:cs typeface="Arial" charset="0"/>
                          <a:sym typeface="Times New Roman Bold" charset="0"/>
                        </a:rPr>
                        <a:t> progress</a:t>
                      </a:r>
                      <a:endParaRPr lang="en-US" sz="1400" b="0" dirty="0">
                        <a:solidFill>
                          <a:schemeClr val="tx1"/>
                        </a:solidFill>
                        <a:latin typeface="+mn-lt"/>
                        <a:ea typeface="Arial" charset="0"/>
                        <a:cs typeface="Arial" charset="0"/>
                        <a:sym typeface="Times New Roman Bold" charset="0"/>
                      </a:endParaRPr>
                    </a:p>
                  </a:txBody>
                  <a:tcPr marL="91420" marR="91420" marT="45739" marB="457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4"/>
                  </a:ext>
                </a:extLst>
              </a:tr>
              <a:tr h="3600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mn-lt"/>
                          <a:ea typeface="Arial" charset="0"/>
                          <a:cs typeface="Arial" charset="0"/>
                          <a:sym typeface="Times New Roman Bold" charset="0"/>
                        </a:rPr>
                        <a:t>14% @</a:t>
                      </a:r>
                      <a:r>
                        <a:rPr lang="en-US" sz="1400" b="0" baseline="0" dirty="0">
                          <a:solidFill>
                            <a:schemeClr val="tx1"/>
                          </a:solidFill>
                          <a:latin typeface="+mn-lt"/>
                          <a:ea typeface="Arial" charset="0"/>
                          <a:cs typeface="Arial" charset="0"/>
                          <a:sym typeface="Times New Roman Bold" charset="0"/>
                        </a:rPr>
                        <a:t> 1 </a:t>
                      </a:r>
                      <a:r>
                        <a:rPr lang="en-US" sz="1400" b="0" dirty="0">
                          <a:solidFill>
                            <a:schemeClr val="tx1"/>
                          </a:solidFill>
                          <a:latin typeface="+mn-lt"/>
                          <a:ea typeface="Arial" charset="0"/>
                          <a:cs typeface="Arial" charset="0"/>
                          <a:sym typeface="Times New Roman Bold" charset="0"/>
                        </a:rPr>
                        <a:t>MeV</a:t>
                      </a:r>
                    </a:p>
                  </a:txBody>
                  <a:tcPr marL="91420" marR="91420" marT="45739" marB="457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dirty="0">
                          <a:solidFill>
                            <a:srgbClr val="C00000"/>
                          </a:solidFill>
                          <a:latin typeface="+mn-lt"/>
                          <a:ea typeface="Arial" charset="0"/>
                          <a:cs typeface="Arial" charset="0"/>
                          <a:sym typeface="Times New Roman Bold" charset="0"/>
                        </a:rPr>
                        <a:t>FWHM </a:t>
                      </a:r>
                    </a:p>
                  </a:txBody>
                  <a:tcPr marL="91420" marR="91420" marT="45739" marB="457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mn-lt"/>
                          <a:ea typeface="Arial" charset="0"/>
                          <a:cs typeface="Arial" charset="0"/>
                          <a:sym typeface="Times New Roman Bold" charset="0"/>
                        </a:rPr>
                        <a:t>8% @ 1 MeV</a:t>
                      </a:r>
                    </a:p>
                  </a:txBody>
                  <a:tcPr marL="91420" marR="91420" marT="45739" marB="457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dirty="0">
                          <a:solidFill>
                            <a:srgbClr val="FF0000"/>
                          </a:solidFill>
                          <a:latin typeface="+mn-lt"/>
                          <a:ea typeface="Arial" charset="0"/>
                          <a:cs typeface="Arial" charset="0"/>
                          <a:sym typeface="Times New Roman Bold" charset="0"/>
                        </a:rPr>
                        <a:t>✓</a:t>
                      </a:r>
                    </a:p>
                  </a:txBody>
                  <a:tcPr marL="91420" marR="91420" marT="45739" marB="457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5"/>
                  </a:ext>
                </a:extLst>
              </a:tr>
            </a:tbl>
          </a:graphicData>
        </a:graphic>
      </p:graphicFrame>
      <p:pic>
        <p:nvPicPr>
          <p:cNvPr id="31" name="Picture 30"/>
          <p:cNvPicPr>
            <a:picLocks noChangeAspect="1"/>
          </p:cNvPicPr>
          <p:nvPr/>
        </p:nvPicPr>
        <p:blipFill>
          <a:blip r:embed="rId7" cstate="print"/>
          <a:stretch>
            <a:fillRect/>
          </a:stretch>
        </p:blipFill>
        <p:spPr>
          <a:xfrm>
            <a:off x="3884233" y="5052117"/>
            <a:ext cx="1648327" cy="252000"/>
          </a:xfrm>
          <a:prstGeom prst="rect">
            <a:avLst/>
          </a:prstGeom>
        </p:spPr>
      </p:pic>
      <p:pic>
        <p:nvPicPr>
          <p:cNvPr id="32" name="Picture 31"/>
          <p:cNvPicPr>
            <a:picLocks noChangeAspect="1"/>
          </p:cNvPicPr>
          <p:nvPr/>
        </p:nvPicPr>
        <p:blipFill>
          <a:blip r:embed="rId8" cstate="print"/>
          <a:stretch>
            <a:fillRect/>
          </a:stretch>
        </p:blipFill>
        <p:spPr>
          <a:xfrm>
            <a:off x="6313933" y="5052117"/>
            <a:ext cx="1175876" cy="252000"/>
          </a:xfrm>
          <a:prstGeom prst="rect">
            <a:avLst/>
          </a:prstGeom>
        </p:spPr>
      </p:pic>
      <p:sp>
        <p:nvSpPr>
          <p:cNvPr id="33" name="TextBox 32"/>
          <p:cNvSpPr txBox="1"/>
          <p:nvPr/>
        </p:nvSpPr>
        <p:spPr>
          <a:xfrm>
            <a:off x="9184981" y="1531113"/>
            <a:ext cx="552231" cy="268422"/>
          </a:xfrm>
          <a:prstGeom prst="rect">
            <a:avLst/>
          </a:prstGeom>
          <a:noFill/>
        </p:spPr>
        <p:txBody>
          <a:bodyPr wrap="none" lIns="82945" tIns="41473" rIns="82945" bIns="41473" rtlCol="0">
            <a:spAutoFit/>
          </a:bodyPr>
          <a:lstStyle/>
          <a:p>
            <a:pPr defTabSz="457153">
              <a:defRPr/>
            </a:pPr>
            <a:r>
              <a:rPr lang="en-US" sz="1200" dirty="0">
                <a:ea typeface="Arial" charset="0"/>
                <a:cs typeface="Arial" charset="0"/>
                <a:sym typeface="Times New Roman Bold" charset="0"/>
              </a:rPr>
              <a:t>(7 kg)</a:t>
            </a:r>
            <a:r>
              <a:rPr lang="en-US" sz="1200" dirty="0">
                <a:ea typeface="Arial" charset="0"/>
                <a:cs typeface="Arial" charset="0"/>
                <a:sym typeface="Times New Roman" charset="0"/>
              </a:rPr>
              <a:t> </a:t>
            </a:r>
          </a:p>
        </p:txBody>
      </p:sp>
      <p:sp>
        <p:nvSpPr>
          <p:cNvPr id="34" name="Прямоугольник 33"/>
          <p:cNvSpPr/>
          <p:nvPr/>
        </p:nvSpPr>
        <p:spPr>
          <a:xfrm>
            <a:off x="1524000" y="6488668"/>
            <a:ext cx="5868144" cy="369332"/>
          </a:xfrm>
          <a:prstGeom prst="rect">
            <a:avLst/>
          </a:prstGeom>
        </p:spPr>
        <p:txBody>
          <a:bodyPr wrap="square">
            <a:spAutoFit/>
          </a:bodyPr>
          <a:lstStyle/>
          <a:p>
            <a:pPr marL="314982" indent="-314982"/>
            <a:r>
              <a:rPr lang="en-GB" dirty="0">
                <a:cs typeface="Segoe UI Semilight" panose="020B0402040204020203" pitchFamily="34" charset="0"/>
              </a:rPr>
              <a:t>Demonstrator module will be complete by </a:t>
            </a:r>
            <a:r>
              <a:rPr lang="en-GB" b="1" dirty="0">
                <a:cs typeface="Segoe UI Semilight" panose="020B0402040204020203" pitchFamily="34" charset="0"/>
              </a:rPr>
              <a:t>early 2017</a:t>
            </a:r>
          </a:p>
        </p:txBody>
      </p:sp>
    </p:spTree>
    <p:extLst>
      <p:ext uri="{BB962C8B-B14F-4D97-AF65-F5344CB8AC3E}">
        <p14:creationId xmlns:p14="http://schemas.microsoft.com/office/powerpoint/2010/main" val="18452084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Содержимое 3" descr="Drawing1.bmp"/>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3481" t="6335" r="15598" b="2844"/>
          <a:stretch/>
        </p:blipFill>
        <p:spPr>
          <a:xfrm>
            <a:off x="1678535" y="2564905"/>
            <a:ext cx="4287794" cy="4118919"/>
          </a:xfrm>
        </p:spPr>
      </p:pic>
      <p:sp>
        <p:nvSpPr>
          <p:cNvPr id="12" name="TextBox 1"/>
          <p:cNvSpPr txBox="1">
            <a:spLocks noChangeArrowheads="1"/>
          </p:cNvSpPr>
          <p:nvPr/>
        </p:nvSpPr>
        <p:spPr bwMode="auto">
          <a:xfrm>
            <a:off x="4547157" y="3494693"/>
            <a:ext cx="8899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r>
              <a:rPr lang="en-US" altLang="ru-RU" sz="1800" dirty="0">
                <a:solidFill>
                  <a:srgbClr val="FF0000"/>
                </a:solidFill>
              </a:rPr>
              <a:t>SC202</a:t>
            </a:r>
            <a:endParaRPr lang="ru-RU" altLang="ru-RU" sz="1800" dirty="0">
              <a:solidFill>
                <a:srgbClr val="FF0000"/>
              </a:solidFill>
            </a:endParaRPr>
          </a:p>
        </p:txBody>
      </p:sp>
      <p:pic>
        <p:nvPicPr>
          <p:cNvPr id="10" name="Рисунок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9074" y="2276872"/>
            <a:ext cx="4645320" cy="429905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91545" y="658732"/>
            <a:ext cx="7920880" cy="1472110"/>
          </a:xfrm>
        </p:spPr>
        <p:style>
          <a:lnRef idx="1">
            <a:schemeClr val="accent1"/>
          </a:lnRef>
          <a:fillRef idx="2">
            <a:schemeClr val="accent1"/>
          </a:fillRef>
          <a:effectRef idx="1">
            <a:schemeClr val="accent1"/>
          </a:effectRef>
          <a:fontRef idx="minor">
            <a:schemeClr val="dk1"/>
          </a:fontRef>
        </p:style>
        <p:txBody>
          <a:bodyPr>
            <a:noAutofit/>
          </a:bodyPr>
          <a:lstStyle/>
          <a:p>
            <a:r>
              <a:rPr lang="en-US" sz="2400" dirty="0"/>
              <a:t>According to the agreement between  ASIPP (Hefei, China) and the JINR the project of a superconducting isochronous cyclotron for proton therapy </a:t>
            </a:r>
            <a:r>
              <a:rPr lang="en-US" sz="2400" b="1" dirty="0"/>
              <a:t>SC202</a:t>
            </a:r>
            <a:r>
              <a:rPr lang="en-US" sz="2400" dirty="0"/>
              <a:t> is developed at JINR</a:t>
            </a:r>
          </a:p>
        </p:txBody>
      </p:sp>
      <p:sp>
        <p:nvSpPr>
          <p:cNvPr id="8" name="Rectangle 1"/>
          <p:cNvSpPr>
            <a:spLocks noChangeArrowheads="1"/>
          </p:cNvSpPr>
          <p:nvPr/>
        </p:nvSpPr>
        <p:spPr bwMode="auto">
          <a:xfrm>
            <a:off x="1775520" y="347676"/>
            <a:ext cx="295007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50800" tIns="50800" rIns="50800" bIns="50800" anchor="ctr"/>
          <a:lstStyle/>
          <a:p>
            <a:pPr marL="304800" indent="-304800">
              <a:spcBef>
                <a:spcPct val="20000"/>
              </a:spcBef>
              <a:buClr>
                <a:schemeClr val="folHlink"/>
              </a:buClr>
              <a:buSzPct val="60000"/>
            </a:pPr>
            <a:r>
              <a:rPr lang="en-US" sz="2400" b="1" dirty="0">
                <a:solidFill>
                  <a:srgbClr val="0070C0"/>
                </a:solidFill>
                <a:latin typeface="Times New Roman" pitchFamily="18" charset="0"/>
                <a:cs typeface="Times New Roman" pitchFamily="18" charset="0"/>
                <a:sym typeface="Times New Roman" pitchFamily="18" charset="0"/>
              </a:rPr>
              <a:t> </a:t>
            </a:r>
            <a:r>
              <a:rPr lang="en-US" sz="2400" b="1" dirty="0">
                <a:solidFill>
                  <a:srgbClr val="0070C0"/>
                </a:solidFill>
                <a:latin typeface="Times New Roman" panose="02020603050405020304" pitchFamily="18" charset="0"/>
                <a:cs typeface="Times New Roman" panose="02020603050405020304" pitchFamily="18" charset="0"/>
              </a:rPr>
              <a:t>Accelerator physics</a:t>
            </a:r>
            <a:endParaRPr lang="ru-RU" sz="2400" dirty="0">
              <a:solidFill>
                <a:srgbClr val="0070C0"/>
              </a:solidFill>
              <a:latin typeface="Times New Roman" panose="02020603050405020304" pitchFamily="18" charset="0"/>
              <a:cs typeface="Times New Roman" panose="02020603050405020304" pitchFamily="18" charset="0"/>
            </a:endParaRPr>
          </a:p>
          <a:p>
            <a:pPr marL="304800" indent="-304800">
              <a:spcBef>
                <a:spcPct val="20000"/>
              </a:spcBef>
              <a:buClr>
                <a:schemeClr val="folHlink"/>
              </a:buClr>
              <a:buSzPct val="60000"/>
            </a:pPr>
            <a:endParaRPr lang="en-US" sz="2400" b="1" dirty="0">
              <a:solidFill>
                <a:srgbClr val="0070C0"/>
              </a:solidFill>
              <a:latin typeface="Times New Roman" pitchFamily="18" charset="0"/>
              <a:ea typeface="ヒラギノ明朝 ProN W6" pitchFamily="-110" charset="-128"/>
              <a:sym typeface="Times New Roman" pitchFamily="18" charset="0"/>
            </a:endParaRPr>
          </a:p>
        </p:txBody>
      </p:sp>
    </p:spTree>
    <p:extLst>
      <p:ext uri="{BB962C8B-B14F-4D97-AF65-F5344CB8AC3E}">
        <p14:creationId xmlns:p14="http://schemas.microsoft.com/office/powerpoint/2010/main" val="9378187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34374" y="2045369"/>
            <a:ext cx="11251474" cy="3158290"/>
          </a:xfrm>
        </p:spPr>
        <p:txBody>
          <a:bodyPr>
            <a:noAutofit/>
          </a:bodyPr>
          <a:lstStyle/>
          <a:p>
            <a:pPr>
              <a:lnSpc>
                <a:spcPct val="150000"/>
              </a:lnSpc>
            </a:pPr>
            <a:r>
              <a:rPr lang="en-US" sz="4800" dirty="0"/>
              <a:t>Frank Laboratory of Neutron Physics in 2009-2016 and Prospects for </a:t>
            </a:r>
            <a:br>
              <a:rPr lang="en-US" sz="4800" dirty="0"/>
            </a:br>
            <a:r>
              <a:rPr lang="en-US" sz="4800" dirty="0"/>
              <a:t>2017 - 2023</a:t>
            </a:r>
            <a:endParaRPr lang="en-US" sz="3200" dirty="0"/>
          </a:p>
        </p:txBody>
      </p:sp>
    </p:spTree>
    <p:extLst>
      <p:ext uri="{BB962C8B-B14F-4D97-AF65-F5344CB8AC3E}">
        <p14:creationId xmlns:p14="http://schemas.microsoft.com/office/powerpoint/2010/main" val="22697410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solidFill>
          <a:ln>
            <a:noFill/>
          </a:ln>
          <a:effectLst/>
        </p:spPr>
      </p:sp>
      <p:pic>
        <p:nvPicPr>
          <p:cNvPr id="3" name="Рисунок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0"/>
            <a:ext cx="12191980" cy="6857990"/>
          </a:xfrm>
          <a:prstGeom prst="rect">
            <a:avLst/>
          </a:prstGeom>
        </p:spPr>
      </p:pic>
      <p:sp>
        <p:nvSpPr>
          <p:cNvPr id="11" name="Down Arrow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00100" y="-4763"/>
            <a:ext cx="3333749" cy="3338514"/>
          </a:xfrm>
          <a:prstGeom prst="downArrow">
            <a:avLst>
              <a:gd name="adj1" fmla="val 100000"/>
              <a:gd name="adj2" fmla="val 2689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p:cNvSpPr>
            <a:spLocks noGrp="1"/>
          </p:cNvSpPr>
          <p:nvPr>
            <p:ph type="title"/>
          </p:nvPr>
        </p:nvSpPr>
        <p:spPr>
          <a:xfrm>
            <a:off x="800100" y="190501"/>
            <a:ext cx="3238500" cy="2486024"/>
          </a:xfrm>
          <a:noFill/>
        </p:spPr>
        <p:txBody>
          <a:bodyPr vert="horz" lIns="91440" tIns="45720" rIns="91440" bIns="45720" rtlCol="0" anchor="ctr">
            <a:normAutofit/>
          </a:bodyPr>
          <a:lstStyle/>
          <a:p>
            <a:pPr algn="ctr"/>
            <a:r>
              <a:rPr lang="en-US" sz="3600" dirty="0">
                <a:solidFill>
                  <a:schemeClr val="bg1"/>
                </a:solidFill>
                <a:latin typeface="+mj-lt"/>
                <a:cs typeface="+mj-cs"/>
              </a:rPr>
              <a:t>2011: IBR-2 Recommissioned </a:t>
            </a:r>
          </a:p>
        </p:txBody>
      </p:sp>
      <p:sp>
        <p:nvSpPr>
          <p:cNvPr id="4" name="Нижний колонтитул 3"/>
          <p:cNvSpPr>
            <a:spLocks noGrp="1"/>
          </p:cNvSpPr>
          <p:nvPr>
            <p:ph type="ftr" sz="quarter" idx="11"/>
          </p:nvPr>
        </p:nvSpPr>
        <p:spPr/>
        <p:txBody>
          <a:bodyPr vert="horz" lIns="91440" tIns="45720" rIns="91440" bIns="45720" rtlCol="0" anchor="ctr">
            <a:normAutofit/>
          </a:bodyPr>
          <a:lstStyle/>
          <a:p>
            <a:pPr defTabSz="457200"/>
            <a:r>
              <a:rPr lang="en-US">
                <a:solidFill>
                  <a:srgbClr val="FFFFFF"/>
                </a:solidFill>
              </a:rPr>
              <a:t>JINR SC February 2017</a:t>
            </a:r>
          </a:p>
        </p:txBody>
      </p:sp>
      <p:sp>
        <p:nvSpPr>
          <p:cNvPr id="5" name="Номер слайда 4"/>
          <p:cNvSpPr>
            <a:spLocks noGrp="1"/>
          </p:cNvSpPr>
          <p:nvPr>
            <p:ph type="sldNum" sz="quarter" idx="12"/>
          </p:nvPr>
        </p:nvSpPr>
        <p:spPr/>
        <p:txBody>
          <a:bodyPr vert="horz" lIns="91440" tIns="45720" rIns="91440" bIns="45720" rtlCol="0" anchor="ctr">
            <a:normAutofit/>
          </a:bodyPr>
          <a:lstStyle/>
          <a:p>
            <a:pPr defTabSz="457200"/>
            <a:fld id="{30256231-FEA0-45F5-A774-D2D6082717E8}" type="slidenum">
              <a:rPr lang="en-US" smtClean="0">
                <a:solidFill>
                  <a:srgbClr val="FFFFFF"/>
                </a:solidFill>
              </a:rPr>
              <a:pPr defTabSz="457200"/>
              <a:t>34</a:t>
            </a:fld>
            <a:endParaRPr lang="en-US">
              <a:solidFill>
                <a:srgbClr val="FFFFFF"/>
              </a:solidFill>
            </a:endParaRPr>
          </a:p>
        </p:txBody>
      </p:sp>
    </p:spTree>
    <p:extLst>
      <p:ext uri="{BB962C8B-B14F-4D97-AF65-F5344CB8AC3E}">
        <p14:creationId xmlns:p14="http://schemas.microsoft.com/office/powerpoint/2010/main" val="2524234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838200" y="568673"/>
            <a:ext cx="10515600" cy="946618"/>
          </a:xfrm>
        </p:spPr>
        <p:txBody>
          <a:bodyPr/>
          <a:lstStyle/>
          <a:p>
            <a:r>
              <a:rPr lang="en-US" dirty="0"/>
              <a:t>New Cryogenic Moderators at IBR-2</a:t>
            </a:r>
            <a:endParaRPr lang="ru-RU" dirty="0"/>
          </a:p>
        </p:txBody>
      </p:sp>
      <p:sp>
        <p:nvSpPr>
          <p:cNvPr id="4" name="Нижний колонтитул 3"/>
          <p:cNvSpPr>
            <a:spLocks noGrp="1"/>
          </p:cNvSpPr>
          <p:nvPr>
            <p:ph type="ftr" sz="quarter" idx="11"/>
          </p:nvPr>
        </p:nvSpPr>
        <p:spPr/>
        <p:txBody>
          <a:bodyPr/>
          <a:lstStyle/>
          <a:p>
            <a:r>
              <a:rPr lang="en-US"/>
              <a:t>JINR SC February 2017</a:t>
            </a:r>
          </a:p>
        </p:txBody>
      </p:sp>
      <p:sp>
        <p:nvSpPr>
          <p:cNvPr id="5" name="Номер слайда 4"/>
          <p:cNvSpPr>
            <a:spLocks noGrp="1"/>
          </p:cNvSpPr>
          <p:nvPr>
            <p:ph type="sldNum" sz="quarter" idx="12"/>
          </p:nvPr>
        </p:nvSpPr>
        <p:spPr/>
        <p:txBody>
          <a:bodyPr/>
          <a:lstStyle/>
          <a:p>
            <a:fld id="{30256231-FEA0-45F5-A774-D2D6082717E8}" type="slidenum">
              <a:rPr lang="en-US" smtClean="0"/>
              <a:t>35</a:t>
            </a:fld>
            <a:endParaRPr lang="en-US"/>
          </a:p>
        </p:txBody>
      </p:sp>
      <p:pic>
        <p:nvPicPr>
          <p:cNvPr id="7" name="Рисунок 10"/>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9882" y="2819313"/>
            <a:ext cx="3365759" cy="2229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Прямоугольник 11"/>
          <p:cNvSpPr>
            <a:spLocks noChangeArrowheads="1"/>
          </p:cNvSpPr>
          <p:nvPr/>
        </p:nvSpPr>
        <p:spPr bwMode="auto">
          <a:xfrm>
            <a:off x="223044" y="1476397"/>
            <a:ext cx="311943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2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2012: </a:t>
            </a:r>
            <a:r>
              <a:rPr lang="en-US" altLang="ru-RU" sz="2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first in the world </a:t>
            </a:r>
            <a:r>
              <a:rPr lang="en-US" altLang="ru-RU" sz="2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pelletized cold neutron moderator was created </a:t>
            </a:r>
            <a:endParaRPr lang="en-US" altLang="ru-RU" sz="2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eaLnBrk="1" hangingPunct="1">
              <a:spcBef>
                <a:spcPct val="0"/>
              </a:spcBef>
              <a:buFontTx/>
              <a:buNone/>
            </a:pPr>
            <a:r>
              <a:rPr lang="en-US" altLang="ru-RU" sz="2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ru-RU" altLang="ru-RU" sz="2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 name="Рисунок 1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9299702" y="1341547"/>
            <a:ext cx="2395597" cy="207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13"/>
          <p:cNvSpPr>
            <a:spLocks noChangeArrowheads="1"/>
          </p:cNvSpPr>
          <p:nvPr/>
        </p:nvSpPr>
        <p:spPr bwMode="auto">
          <a:xfrm>
            <a:off x="6478757" y="1436301"/>
            <a:ext cx="279859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ru-RU" sz="1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2013: indispensable for experiments cold neutron flux  </a:t>
            </a:r>
            <a:r>
              <a:rPr lang="en-US" altLang="ru-RU" sz="1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increased up to a factor of 13 </a:t>
            </a:r>
            <a:r>
              <a:rPr lang="en-US" altLang="ru-RU" sz="1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10 A wavelength</a:t>
            </a:r>
            <a:endParaRPr lang="ru-RU" altLang="ru-RU" sz="1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TextBox 14"/>
          <p:cNvSpPr txBox="1">
            <a:spLocks noChangeArrowheads="1"/>
          </p:cNvSpPr>
          <p:nvPr/>
        </p:nvSpPr>
        <p:spPr bwMode="auto">
          <a:xfrm>
            <a:off x="8966200" y="3627368"/>
            <a:ext cx="29921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1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Since 2013 &gt; 4000 h for physical experiments with cold neutrons</a:t>
            </a:r>
            <a:endParaRPr lang="ru-RU" altLang="ru-RU" sz="1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 name="TextBox 39"/>
          <p:cNvSpPr txBox="1">
            <a:spLocks noChangeArrowheads="1"/>
          </p:cNvSpPr>
          <p:nvPr/>
        </p:nvSpPr>
        <p:spPr bwMode="auto">
          <a:xfrm>
            <a:off x="8966200" y="4797425"/>
            <a:ext cx="322580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1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2014: A new moderator for other 5 instruments is under development</a:t>
            </a:r>
          </a:p>
          <a:p>
            <a:pPr algn="ctr" eaLnBrk="1" hangingPunct="1">
              <a:spcBef>
                <a:spcPct val="0"/>
              </a:spcBef>
              <a:buFontTx/>
              <a:buNone/>
            </a:pPr>
            <a:endParaRPr lang="en-US" altLang="ru-RU" sz="1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eaLnBrk="1" hangingPunct="1">
              <a:spcBef>
                <a:spcPct val="0"/>
              </a:spcBef>
              <a:buFontTx/>
              <a:buNone/>
            </a:pPr>
            <a:r>
              <a:rPr lang="en-US" altLang="ru-RU" sz="1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2015: a full-scale prototype is tested </a:t>
            </a:r>
            <a:endParaRPr lang="ru-RU" altLang="ru-RU" sz="1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3" name="Прямоугольник 41"/>
          <p:cNvSpPr>
            <a:spLocks noChangeArrowheads="1"/>
          </p:cNvSpPr>
          <p:nvPr/>
        </p:nvSpPr>
        <p:spPr bwMode="auto">
          <a:xfrm>
            <a:off x="6672261" y="2997777"/>
            <a:ext cx="24917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1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 of 15 instruments have more cold neutrons now!</a:t>
            </a:r>
            <a:endParaRPr lang="ru-RU" altLang="ru-RU" sz="1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4" name="Рисунок 1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700698" y="4042866"/>
            <a:ext cx="5343507" cy="278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671687" y="1515291"/>
            <a:ext cx="2671368" cy="234054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beads_mesitilene"/>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13514" y="4716145"/>
            <a:ext cx="2817366" cy="2113734"/>
          </a:xfrm>
          <a:prstGeom prst="rect">
            <a:avLst/>
          </a:prstGeom>
          <a:noFill/>
          <a:ln w="9525">
            <a:noFill/>
            <a:miter lim="800000"/>
            <a:headEnd/>
            <a:tailEnd/>
          </a:ln>
        </p:spPr>
      </p:pic>
    </p:spTree>
    <p:extLst>
      <p:ext uri="{BB962C8B-B14F-4D97-AF65-F5344CB8AC3E}">
        <p14:creationId xmlns:p14="http://schemas.microsoft.com/office/powerpoint/2010/main" val="20061556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731521"/>
            <a:ext cx="10515600" cy="580170"/>
          </a:xfrm>
        </p:spPr>
        <p:txBody>
          <a:bodyPr>
            <a:normAutofit fontScale="90000"/>
          </a:bodyPr>
          <a:lstStyle/>
          <a:p>
            <a:r>
              <a:rPr lang="en-US" dirty="0"/>
              <a:t>IBR-2 User Program after Recommissioning</a:t>
            </a:r>
            <a:endParaRPr lang="ru-RU" dirty="0"/>
          </a:p>
        </p:txBody>
      </p:sp>
      <p:sp>
        <p:nvSpPr>
          <p:cNvPr id="3" name="Нижний колонтитул 2"/>
          <p:cNvSpPr>
            <a:spLocks noGrp="1"/>
          </p:cNvSpPr>
          <p:nvPr>
            <p:ph type="ftr" sz="quarter" idx="11"/>
          </p:nvPr>
        </p:nvSpPr>
        <p:spPr/>
        <p:txBody>
          <a:bodyPr/>
          <a:lstStyle/>
          <a:p>
            <a:r>
              <a:rPr lang="en-US"/>
              <a:t>JINR SC February 2017</a:t>
            </a:r>
          </a:p>
        </p:txBody>
      </p:sp>
      <p:sp>
        <p:nvSpPr>
          <p:cNvPr id="4" name="Номер слайда 3"/>
          <p:cNvSpPr>
            <a:spLocks noGrp="1"/>
          </p:cNvSpPr>
          <p:nvPr>
            <p:ph type="sldNum" sz="quarter" idx="12"/>
          </p:nvPr>
        </p:nvSpPr>
        <p:spPr/>
        <p:txBody>
          <a:bodyPr/>
          <a:lstStyle/>
          <a:p>
            <a:fld id="{30256231-FEA0-45F5-A774-D2D6082717E8}" type="slidenum">
              <a:rPr lang="en-US" smtClean="0"/>
              <a:t>36</a:t>
            </a:fld>
            <a:endParaRPr lang="en-US"/>
          </a:p>
        </p:txBody>
      </p:sp>
      <p:sp>
        <p:nvSpPr>
          <p:cNvPr id="5" name="TextBox 4"/>
          <p:cNvSpPr txBox="1"/>
          <p:nvPr/>
        </p:nvSpPr>
        <p:spPr>
          <a:xfrm>
            <a:off x="1085377" y="1311691"/>
            <a:ext cx="9582623" cy="584775"/>
          </a:xfrm>
          <a:prstGeom prst="rect">
            <a:avLst/>
          </a:prstGeom>
          <a:noFill/>
        </p:spPr>
        <p:txBody>
          <a:bodyPr wrap="none" rtlCol="0">
            <a:spAutoFit/>
          </a:bodyPr>
          <a:lstStyle/>
          <a:p>
            <a:r>
              <a:rPr lang="en-US" sz="3200" b="1" dirty="0">
                <a:solidFill>
                  <a:srgbClr val="0070C0"/>
                </a:solidFill>
                <a:latin typeface="Times New Roman" panose="02020603050405020304" pitchFamily="18" charset="0"/>
                <a:cs typeface="Times New Roman" panose="02020603050405020304" pitchFamily="18" charset="0"/>
              </a:rPr>
              <a:t>User Program</a:t>
            </a:r>
            <a:r>
              <a:rPr lang="ru-RU" sz="3200" b="1" dirty="0">
                <a:solidFill>
                  <a:srgbClr val="0070C0"/>
                </a:solidFill>
                <a:latin typeface="Times New Roman" panose="02020603050405020304" pitchFamily="18" charset="0"/>
                <a:cs typeface="Times New Roman" panose="02020603050405020304" pitchFamily="18" charset="0"/>
              </a:rPr>
              <a:t> </a:t>
            </a:r>
            <a:r>
              <a:rPr lang="en-US" sz="3200" b="1" dirty="0">
                <a:solidFill>
                  <a:srgbClr val="0070C0"/>
                </a:solidFill>
                <a:latin typeface="Times New Roman" panose="02020603050405020304" pitchFamily="18" charset="0"/>
                <a:cs typeface="Times New Roman" panose="02020603050405020304" pitchFamily="18" charset="0"/>
              </a:rPr>
              <a:t>Resumption in the Second Half of 2012</a:t>
            </a:r>
            <a:endParaRPr lang="ru-RU" sz="3200" b="1" dirty="0">
              <a:solidFill>
                <a:srgbClr val="0070C0"/>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1423100" y="1910416"/>
            <a:ext cx="9144000" cy="147732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pl-PL" b="1" dirty="0">
                <a:solidFill>
                  <a:srgbClr val="C00000"/>
                </a:solidFill>
                <a:latin typeface="Times New Roman" panose="02020603050405020304" pitchFamily="18" charset="0"/>
                <a:cs typeface="Times New Roman" panose="02020603050405020304" pitchFamily="18" charset="0"/>
              </a:rPr>
              <a:t>2014</a:t>
            </a:r>
            <a:r>
              <a:rPr lang="pl-PL" b="1" dirty="0">
                <a:solidFill>
                  <a:srgbClr val="3333CC"/>
                </a:solidFill>
                <a:latin typeface="Times New Roman" panose="02020603050405020304" pitchFamily="18" charset="0"/>
                <a:cs typeface="Times New Roman" panose="02020603050405020304" pitchFamily="18" charset="0"/>
              </a:rPr>
              <a:t> – </a:t>
            </a:r>
            <a:r>
              <a:rPr lang="ru-RU" altLang="ru-RU" b="1" dirty="0">
                <a:solidFill>
                  <a:srgbClr val="3333CC"/>
                </a:solidFill>
                <a:latin typeface="Times New Roman" panose="02020603050405020304" pitchFamily="18" charset="0"/>
                <a:cs typeface="Times New Roman" panose="02020603050405020304" pitchFamily="18" charset="0"/>
              </a:rPr>
              <a:t>163</a:t>
            </a:r>
            <a:r>
              <a:rPr lang="en-US" altLang="ru-RU" b="1" dirty="0">
                <a:solidFill>
                  <a:srgbClr val="3333CC"/>
                </a:solidFill>
                <a:latin typeface="Times New Roman" panose="02020603050405020304" pitchFamily="18" charset="0"/>
                <a:cs typeface="Times New Roman" panose="02020603050405020304" pitchFamily="18" charset="0"/>
              </a:rPr>
              <a:t> proposals</a:t>
            </a:r>
            <a:r>
              <a:rPr lang="pl-PL" altLang="ru-RU" b="1" dirty="0">
                <a:solidFill>
                  <a:srgbClr val="3333CC"/>
                </a:solidFill>
                <a:latin typeface="Times New Roman" panose="02020603050405020304" pitchFamily="18" charset="0"/>
                <a:cs typeface="Times New Roman" panose="02020603050405020304" pitchFamily="18" charset="0"/>
              </a:rPr>
              <a:t>;   150  accepted;   </a:t>
            </a:r>
            <a:r>
              <a:rPr lang="en-US" b="1" dirty="0">
                <a:solidFill>
                  <a:srgbClr val="3333CC"/>
                </a:solidFill>
                <a:latin typeface="Times New Roman" panose="02020603050405020304" pitchFamily="18" charset="0"/>
                <a:cs typeface="Times New Roman" panose="02020603050405020304" pitchFamily="18" charset="0"/>
              </a:rPr>
              <a:t>17 countries</a:t>
            </a:r>
            <a:r>
              <a:rPr lang="pl-PL" b="1" dirty="0">
                <a:solidFill>
                  <a:srgbClr val="3333CC"/>
                </a:solidFill>
                <a:latin typeface="Times New Roman" panose="02020603050405020304" pitchFamily="18" charset="0"/>
                <a:cs typeface="Times New Roman" panose="02020603050405020304" pitchFamily="18" charset="0"/>
              </a:rPr>
              <a:t>; </a:t>
            </a:r>
            <a:r>
              <a:rPr lang="en-US" altLang="ru-RU" b="1" dirty="0">
                <a:solidFill>
                  <a:srgbClr val="3333CC"/>
                </a:solidFill>
                <a:latin typeface="Times New Roman" panose="02020603050405020304" pitchFamily="18" charset="0"/>
                <a:cs typeface="Times New Roman" panose="02020603050405020304" pitchFamily="18" charset="0"/>
              </a:rPr>
              <a:t>59</a:t>
            </a:r>
            <a:r>
              <a:rPr lang="pl-PL" altLang="ru-RU" b="1" dirty="0">
                <a:solidFill>
                  <a:srgbClr val="3333CC"/>
                </a:solidFill>
                <a:latin typeface="Times New Roman" panose="02020603050405020304" pitchFamily="18" charset="0"/>
                <a:cs typeface="Times New Roman" panose="02020603050405020304" pitchFamily="18" charset="0"/>
              </a:rPr>
              <a:t> </a:t>
            </a:r>
            <a:r>
              <a:rPr lang="en-US" altLang="ru-RU" b="1" dirty="0">
                <a:solidFill>
                  <a:srgbClr val="3333CC"/>
                </a:solidFill>
                <a:latin typeface="Times New Roman" panose="02020603050405020304" pitchFamily="18" charset="0"/>
                <a:cs typeface="Times New Roman" panose="02020603050405020304" pitchFamily="18" charset="0"/>
              </a:rPr>
              <a:t>visiting users from 12 countries</a:t>
            </a:r>
            <a:endParaRPr lang="pl-PL" altLang="ru-RU" b="1" dirty="0">
              <a:solidFill>
                <a:srgbClr val="3333CC"/>
              </a:solidFill>
              <a:latin typeface="Times New Roman" panose="02020603050405020304" pitchFamily="18" charset="0"/>
              <a:cs typeface="Times New Roman" panose="02020603050405020304" pitchFamily="18" charset="0"/>
            </a:endParaRPr>
          </a:p>
          <a:p>
            <a:endParaRPr lang="en-US" altLang="ru-RU" b="1" dirty="0">
              <a:solidFill>
                <a:srgbClr val="3333CC"/>
              </a:solidFill>
              <a:latin typeface="Times New Roman" panose="02020603050405020304" pitchFamily="18" charset="0"/>
              <a:cs typeface="Times New Roman" panose="02020603050405020304" pitchFamily="18" charset="0"/>
            </a:endParaRPr>
          </a:p>
          <a:p>
            <a:r>
              <a:rPr lang="pl-PL" altLang="ru-RU" b="1" dirty="0">
                <a:solidFill>
                  <a:srgbClr val="C00000"/>
                </a:solidFill>
                <a:latin typeface="Times New Roman" panose="02020603050405020304" pitchFamily="18" charset="0"/>
                <a:cs typeface="Times New Roman" panose="02020603050405020304" pitchFamily="18" charset="0"/>
              </a:rPr>
              <a:t>2015</a:t>
            </a:r>
            <a:r>
              <a:rPr lang="pl-PL" altLang="ru-RU" b="1" dirty="0">
                <a:solidFill>
                  <a:srgbClr val="3333CC"/>
                </a:solidFill>
                <a:latin typeface="Times New Roman" panose="02020603050405020304" pitchFamily="18" charset="0"/>
                <a:cs typeface="Times New Roman" panose="02020603050405020304" pitchFamily="18" charset="0"/>
              </a:rPr>
              <a:t> – </a:t>
            </a:r>
            <a:r>
              <a:rPr lang="ru-RU" altLang="ru-RU" b="1" dirty="0">
                <a:solidFill>
                  <a:srgbClr val="3333CC"/>
                </a:solidFill>
                <a:latin typeface="Times New Roman" panose="02020603050405020304" pitchFamily="18" charset="0"/>
                <a:cs typeface="Times New Roman" panose="02020603050405020304" pitchFamily="18" charset="0"/>
              </a:rPr>
              <a:t>1</a:t>
            </a:r>
            <a:r>
              <a:rPr lang="pl-PL" altLang="ru-RU" b="1" dirty="0">
                <a:solidFill>
                  <a:srgbClr val="3333CC"/>
                </a:solidFill>
                <a:latin typeface="Times New Roman" panose="02020603050405020304" pitchFamily="18" charset="0"/>
                <a:cs typeface="Times New Roman" panose="02020603050405020304" pitchFamily="18" charset="0"/>
              </a:rPr>
              <a:t>97</a:t>
            </a:r>
            <a:r>
              <a:rPr lang="en-US" altLang="ru-RU" b="1" dirty="0">
                <a:solidFill>
                  <a:srgbClr val="3333CC"/>
                </a:solidFill>
                <a:latin typeface="Times New Roman" panose="02020603050405020304" pitchFamily="18" charset="0"/>
                <a:cs typeface="Times New Roman" panose="02020603050405020304" pitchFamily="18" charset="0"/>
              </a:rPr>
              <a:t> proposals</a:t>
            </a:r>
            <a:r>
              <a:rPr lang="pl-PL" altLang="ru-RU" b="1" dirty="0">
                <a:solidFill>
                  <a:srgbClr val="3333CC"/>
                </a:solidFill>
                <a:latin typeface="Times New Roman" panose="02020603050405020304" pitchFamily="18" charset="0"/>
                <a:cs typeface="Times New Roman" panose="02020603050405020304" pitchFamily="18" charset="0"/>
              </a:rPr>
              <a:t>;   174  accepted;   19 </a:t>
            </a:r>
            <a:r>
              <a:rPr lang="en-US" altLang="ru-RU" b="1" dirty="0">
                <a:solidFill>
                  <a:srgbClr val="3333CC"/>
                </a:solidFill>
                <a:latin typeface="Times New Roman" panose="02020603050405020304" pitchFamily="18" charset="0"/>
                <a:cs typeface="Times New Roman" panose="02020603050405020304" pitchFamily="18" charset="0"/>
              </a:rPr>
              <a:t>countries</a:t>
            </a:r>
            <a:r>
              <a:rPr lang="pl-PL" altLang="ru-RU" b="1" dirty="0">
                <a:solidFill>
                  <a:srgbClr val="3333CC"/>
                </a:solidFill>
                <a:latin typeface="Times New Roman" panose="02020603050405020304" pitchFamily="18" charset="0"/>
                <a:cs typeface="Times New Roman" panose="02020603050405020304" pitchFamily="18" charset="0"/>
              </a:rPr>
              <a:t>; </a:t>
            </a:r>
            <a:r>
              <a:rPr lang="en-US" altLang="ru-RU" b="1" dirty="0">
                <a:solidFill>
                  <a:srgbClr val="3333CC"/>
                </a:solidFill>
                <a:latin typeface="Times New Roman" panose="02020603050405020304" pitchFamily="18" charset="0"/>
                <a:cs typeface="Times New Roman" panose="02020603050405020304" pitchFamily="18" charset="0"/>
              </a:rPr>
              <a:t>67 visiting users from 14</a:t>
            </a:r>
            <a:r>
              <a:rPr lang="pl-PL" altLang="ru-RU" b="1" dirty="0">
                <a:solidFill>
                  <a:srgbClr val="3333CC"/>
                </a:solidFill>
                <a:latin typeface="Times New Roman" panose="02020603050405020304" pitchFamily="18" charset="0"/>
                <a:cs typeface="Times New Roman" panose="02020603050405020304" pitchFamily="18" charset="0"/>
              </a:rPr>
              <a:t> </a:t>
            </a:r>
            <a:r>
              <a:rPr lang="en-US" altLang="ru-RU" b="1" dirty="0">
                <a:solidFill>
                  <a:srgbClr val="3333CC"/>
                </a:solidFill>
                <a:latin typeface="Times New Roman" panose="02020603050405020304" pitchFamily="18" charset="0"/>
                <a:cs typeface="Times New Roman" panose="02020603050405020304" pitchFamily="18" charset="0"/>
              </a:rPr>
              <a:t>countries</a:t>
            </a:r>
            <a:endParaRPr lang="pl-PL" altLang="ru-RU" b="1" dirty="0">
              <a:solidFill>
                <a:srgbClr val="3333CC"/>
              </a:solidFill>
              <a:latin typeface="Times New Roman" panose="02020603050405020304" pitchFamily="18" charset="0"/>
              <a:cs typeface="Times New Roman" panose="02020603050405020304" pitchFamily="18" charset="0"/>
            </a:endParaRPr>
          </a:p>
          <a:p>
            <a:r>
              <a:rPr lang="en-US" altLang="ru-RU" b="1" dirty="0">
                <a:solidFill>
                  <a:srgbClr val="3333CC"/>
                </a:solidFill>
                <a:latin typeface="Times New Roman" panose="02020603050405020304" pitchFamily="18" charset="0"/>
                <a:cs typeface="Times New Roman" panose="02020603050405020304" pitchFamily="18" charset="0"/>
              </a:rPr>
              <a:t> </a:t>
            </a:r>
          </a:p>
          <a:p>
            <a:r>
              <a:rPr lang="pl-PL" altLang="ru-RU" b="1" dirty="0">
                <a:solidFill>
                  <a:srgbClr val="C00000"/>
                </a:solidFill>
                <a:latin typeface="Times New Roman" panose="02020603050405020304" pitchFamily="18" charset="0"/>
                <a:cs typeface="Times New Roman" panose="02020603050405020304" pitchFamily="18" charset="0"/>
              </a:rPr>
              <a:t>2016</a:t>
            </a:r>
            <a:r>
              <a:rPr lang="pl-PL" altLang="ru-RU" b="1" dirty="0">
                <a:solidFill>
                  <a:srgbClr val="3333CC"/>
                </a:solidFill>
                <a:latin typeface="Times New Roman" panose="02020603050405020304" pitchFamily="18" charset="0"/>
                <a:cs typeface="Times New Roman" panose="02020603050405020304" pitchFamily="18" charset="0"/>
              </a:rPr>
              <a:t> – 238 proposals;   208  accepted;   19 countries; 102</a:t>
            </a:r>
            <a:r>
              <a:rPr lang="en-US" altLang="ru-RU" b="1" dirty="0">
                <a:solidFill>
                  <a:srgbClr val="3333CC"/>
                </a:solidFill>
                <a:latin typeface="Times New Roman" panose="02020603050405020304" pitchFamily="18" charset="0"/>
                <a:cs typeface="Times New Roman" panose="02020603050405020304" pitchFamily="18" charset="0"/>
              </a:rPr>
              <a:t> visiting users from 1</a:t>
            </a:r>
            <a:r>
              <a:rPr lang="pl-PL" altLang="ru-RU" b="1" dirty="0">
                <a:solidFill>
                  <a:srgbClr val="3333CC"/>
                </a:solidFill>
                <a:latin typeface="Times New Roman" panose="02020603050405020304" pitchFamily="18" charset="0"/>
                <a:cs typeface="Times New Roman" panose="02020603050405020304" pitchFamily="18" charset="0"/>
              </a:rPr>
              <a:t>1 </a:t>
            </a:r>
            <a:r>
              <a:rPr lang="en-US" altLang="ru-RU" b="1" dirty="0">
                <a:solidFill>
                  <a:srgbClr val="3333CC"/>
                </a:solidFill>
                <a:latin typeface="Times New Roman" panose="02020603050405020304" pitchFamily="18" charset="0"/>
                <a:cs typeface="Times New Roman" panose="02020603050405020304" pitchFamily="18" charset="0"/>
              </a:rPr>
              <a:t>countries</a:t>
            </a:r>
            <a:endParaRPr lang="pl-PL" altLang="ru-RU" b="1" dirty="0">
              <a:solidFill>
                <a:srgbClr val="3333CC"/>
              </a:solidFill>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51022" y="3628823"/>
            <a:ext cx="8488155" cy="309265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866097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Box 22"/>
          <p:cNvSpPr txBox="1">
            <a:spLocks noChangeArrowheads="1"/>
          </p:cNvSpPr>
          <p:nvPr/>
        </p:nvSpPr>
        <p:spPr bwMode="auto">
          <a:xfrm>
            <a:off x="8447089" y="3889850"/>
            <a:ext cx="3744912" cy="523220"/>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2800" b="1" dirty="0">
                <a:solidFill>
                  <a:srgbClr val="002060"/>
                </a:solidFill>
                <a:latin typeface="Times New Roman" panose="02020603050405020304" pitchFamily="18" charset="0"/>
                <a:cs typeface="Times New Roman" panose="02020603050405020304" pitchFamily="18" charset="0"/>
              </a:rPr>
              <a:t>2016 – 15 instruments</a:t>
            </a:r>
          </a:p>
        </p:txBody>
      </p:sp>
      <p:pic>
        <p:nvPicPr>
          <p:cNvPr id="3078" name="Рисунок 54"/>
          <p:cNvPicPr>
            <a:picLocks noChangeAspect="1"/>
          </p:cNvPicPr>
          <p:nvPr/>
        </p:nvPicPr>
        <p:blipFill>
          <a:blip r:embed="rId3" cstate="screen">
            <a:extLst>
              <a:ext uri="{28A0092B-C50C-407E-A947-70E740481C1C}">
                <a14:useLocalDpi xmlns:a14="http://schemas.microsoft.com/office/drawing/2010/main"/>
              </a:ext>
            </a:extLst>
          </a:blip>
          <a:srcRect r="-429"/>
          <a:stretch>
            <a:fillRect/>
          </a:stretch>
        </p:blipFill>
        <p:spPr bwMode="auto">
          <a:xfrm>
            <a:off x="1768475" y="1489075"/>
            <a:ext cx="2376488"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Прямоугольник 55"/>
          <p:cNvSpPr>
            <a:spLocks noChangeArrowheads="1"/>
          </p:cNvSpPr>
          <p:nvPr/>
        </p:nvSpPr>
        <p:spPr bwMode="auto">
          <a:xfrm>
            <a:off x="2259013" y="1000126"/>
            <a:ext cx="1389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1400" b="1">
                <a:solidFill>
                  <a:srgbClr val="C00000"/>
                </a:solidFill>
                <a:latin typeface="Arial" panose="020B0604020202020204" pitchFamily="34" charset="0"/>
                <a:cs typeface="Arial" panose="020B0604020202020204" pitchFamily="34" charset="0"/>
              </a:rPr>
              <a:t>DN-6</a:t>
            </a:r>
          </a:p>
          <a:p>
            <a:pPr algn="ctr" eaLnBrk="1" hangingPunct="1">
              <a:spcBef>
                <a:spcPct val="0"/>
              </a:spcBef>
              <a:buFontTx/>
              <a:buNone/>
            </a:pPr>
            <a:r>
              <a:rPr lang="en-US" altLang="ru-RU" sz="1400" b="1">
                <a:solidFill>
                  <a:srgbClr val="C00000"/>
                </a:solidFill>
                <a:latin typeface="Arial" panose="020B0604020202020204" pitchFamily="34" charset="0"/>
                <a:cs typeface="Arial" panose="020B0604020202020204" pitchFamily="34" charset="0"/>
              </a:rPr>
              <a:t>diffractometer</a:t>
            </a:r>
            <a:endParaRPr lang="ru-RU" altLang="ru-RU" sz="1400">
              <a:latin typeface="Arial" panose="020B0604020202020204" pitchFamily="34" charset="0"/>
              <a:cs typeface="Arial" panose="020B0604020202020204" pitchFamily="34" charset="0"/>
            </a:endParaRPr>
          </a:p>
        </p:txBody>
      </p:sp>
      <p:sp>
        <p:nvSpPr>
          <p:cNvPr id="3080" name="Прямоугольник 56"/>
          <p:cNvSpPr>
            <a:spLocks noChangeArrowheads="1"/>
          </p:cNvSpPr>
          <p:nvPr/>
        </p:nvSpPr>
        <p:spPr bwMode="auto">
          <a:xfrm>
            <a:off x="1495426" y="3313114"/>
            <a:ext cx="2924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1400" b="1">
                <a:solidFill>
                  <a:srgbClr val="C00000"/>
                </a:solidFill>
                <a:latin typeface="Arial" panose="020B0604020202020204" pitchFamily="34" charset="0"/>
                <a:cs typeface="Arial" panose="020B0604020202020204" pitchFamily="34" charset="0"/>
              </a:rPr>
              <a:t>microsamples </a:t>
            </a:r>
            <a:r>
              <a:rPr lang="en-US" altLang="ru-RU" sz="1400" b="1">
                <a:solidFill>
                  <a:srgbClr val="002060"/>
                </a:solidFill>
                <a:latin typeface="Arial" panose="020B0604020202020204" pitchFamily="34" charset="0"/>
                <a:cs typeface="Arial" panose="020B0604020202020204" pitchFamily="34" charset="0"/>
              </a:rPr>
              <a:t>under</a:t>
            </a:r>
            <a:r>
              <a:rPr lang="en-US" altLang="ru-RU" sz="1400" b="1">
                <a:solidFill>
                  <a:srgbClr val="C00000"/>
                </a:solidFill>
                <a:latin typeface="Arial" panose="020B0604020202020204" pitchFamily="34" charset="0"/>
                <a:cs typeface="Arial" panose="020B0604020202020204" pitchFamily="34" charset="0"/>
              </a:rPr>
              <a:t> extreme </a:t>
            </a:r>
            <a:r>
              <a:rPr lang="en-US" altLang="ru-RU" sz="1400" b="1">
                <a:solidFill>
                  <a:srgbClr val="002060"/>
                </a:solidFill>
                <a:latin typeface="Arial" panose="020B0604020202020204" pitchFamily="34" charset="0"/>
                <a:cs typeface="Arial" panose="020B0604020202020204" pitchFamily="34" charset="0"/>
              </a:rPr>
              <a:t>conditions </a:t>
            </a:r>
            <a:r>
              <a:rPr lang="en-US" altLang="ru-RU" sz="1400" b="1">
                <a:solidFill>
                  <a:srgbClr val="C00000"/>
                </a:solidFill>
                <a:latin typeface="Arial" panose="020B0604020202020204" pitchFamily="34" charset="0"/>
                <a:cs typeface="Arial" panose="020B0604020202020204" pitchFamily="34" charset="0"/>
              </a:rPr>
              <a:t>(P ≤  0.5 Mbar)</a:t>
            </a:r>
            <a:endParaRPr lang="ru-RU" altLang="ru-RU" sz="1400" b="1">
              <a:solidFill>
                <a:srgbClr val="C00000"/>
              </a:solidFill>
              <a:latin typeface="Arial" panose="020B0604020202020204" pitchFamily="34" charset="0"/>
              <a:cs typeface="Arial" panose="020B0604020202020204" pitchFamily="34" charset="0"/>
            </a:endParaRPr>
          </a:p>
        </p:txBody>
      </p:sp>
      <p:pic>
        <p:nvPicPr>
          <p:cNvPr id="3081" name="Рисунок 5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597400" y="1408114"/>
            <a:ext cx="1079500" cy="192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Прямоугольник 58"/>
          <p:cNvSpPr/>
          <p:nvPr/>
        </p:nvSpPr>
        <p:spPr>
          <a:xfrm rot="18931839">
            <a:off x="1360866" y="1325457"/>
            <a:ext cx="923651" cy="523220"/>
          </a:xfrm>
          <a:prstGeom prst="rect">
            <a:avLst/>
          </a:prstGeom>
          <a:noFill/>
        </p:spPr>
        <p:txBody>
          <a:bodyPr wrap="none">
            <a:spAutoFit/>
          </a:bodyPr>
          <a:lstStyle/>
          <a:p>
            <a:pPr algn="ctr">
              <a:defRPr/>
            </a:pPr>
            <a:r>
              <a:rPr lang="en-US" sz="28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New</a:t>
            </a:r>
            <a:endParaRPr lang="ru-RU" sz="28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endParaRPr>
          </a:p>
        </p:txBody>
      </p:sp>
      <p:sp>
        <p:nvSpPr>
          <p:cNvPr id="60" name="Прямоугольник 59"/>
          <p:cNvSpPr/>
          <p:nvPr/>
        </p:nvSpPr>
        <p:spPr>
          <a:xfrm rot="18931839">
            <a:off x="4143077" y="1325456"/>
            <a:ext cx="923651" cy="523220"/>
          </a:xfrm>
          <a:prstGeom prst="rect">
            <a:avLst/>
          </a:prstGeom>
          <a:noFill/>
        </p:spPr>
        <p:txBody>
          <a:bodyPr wrap="none">
            <a:spAutoFit/>
          </a:bodyPr>
          <a:lstStyle/>
          <a:p>
            <a:pPr algn="ctr">
              <a:defRPr/>
            </a:pPr>
            <a:r>
              <a:rPr lang="en-US" sz="28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New</a:t>
            </a:r>
            <a:endParaRPr lang="ru-RU" sz="28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endParaRPr>
          </a:p>
        </p:txBody>
      </p:sp>
      <p:sp>
        <p:nvSpPr>
          <p:cNvPr id="3084" name="Прямоугольник 60"/>
          <p:cNvSpPr>
            <a:spLocks noChangeArrowheads="1"/>
          </p:cNvSpPr>
          <p:nvPr/>
        </p:nvSpPr>
        <p:spPr bwMode="auto">
          <a:xfrm>
            <a:off x="4470401" y="901701"/>
            <a:ext cx="1319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1400" b="1">
                <a:solidFill>
                  <a:srgbClr val="002060"/>
                </a:solidFill>
                <a:latin typeface="Arial" panose="020B0604020202020204" pitchFamily="34" charset="0"/>
                <a:cs typeface="Arial" panose="020B0604020202020204" pitchFamily="34" charset="0"/>
              </a:rPr>
              <a:t>NRT </a:t>
            </a:r>
          </a:p>
          <a:p>
            <a:pPr algn="ctr" eaLnBrk="1" hangingPunct="1">
              <a:spcBef>
                <a:spcPct val="0"/>
              </a:spcBef>
              <a:buFontTx/>
              <a:buNone/>
            </a:pPr>
            <a:r>
              <a:rPr lang="en-US" altLang="ru-RU" sz="1400" b="1">
                <a:solidFill>
                  <a:srgbClr val="002060"/>
                </a:solidFill>
                <a:latin typeface="Arial" panose="020B0604020202020204" pitchFamily="34" charset="0"/>
                <a:cs typeface="Arial" panose="020B0604020202020204" pitchFamily="34" charset="0"/>
              </a:rPr>
              <a:t>spectrometer</a:t>
            </a:r>
            <a:endParaRPr lang="ru-RU" altLang="ru-RU" sz="1400">
              <a:latin typeface="Arial" panose="020B0604020202020204" pitchFamily="34" charset="0"/>
              <a:cs typeface="Arial" panose="020B0604020202020204" pitchFamily="34" charset="0"/>
            </a:endParaRPr>
          </a:p>
        </p:txBody>
      </p:sp>
      <p:sp>
        <p:nvSpPr>
          <p:cNvPr id="3085" name="Прямоугольник 61"/>
          <p:cNvSpPr>
            <a:spLocks noChangeArrowheads="1"/>
          </p:cNvSpPr>
          <p:nvPr/>
        </p:nvSpPr>
        <p:spPr bwMode="auto">
          <a:xfrm>
            <a:off x="4462464" y="3343276"/>
            <a:ext cx="13223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1400" b="1">
                <a:solidFill>
                  <a:srgbClr val="002060"/>
                </a:solidFill>
                <a:latin typeface="Arial" panose="020B0604020202020204" pitchFamily="34" charset="0"/>
                <a:cs typeface="Arial" panose="020B0604020202020204" pitchFamily="34" charset="0"/>
              </a:rPr>
              <a:t>radiography tomography</a:t>
            </a:r>
            <a:endParaRPr lang="ru-RU" altLang="ru-RU" sz="1400" b="1">
              <a:solidFill>
                <a:srgbClr val="002060"/>
              </a:solidFill>
              <a:latin typeface="Arial" panose="020B0604020202020204" pitchFamily="34" charset="0"/>
              <a:cs typeface="Arial" panose="020B0604020202020204" pitchFamily="34" charset="0"/>
            </a:endParaRPr>
          </a:p>
        </p:txBody>
      </p:sp>
      <p:pic>
        <p:nvPicPr>
          <p:cNvPr id="3086" name="Рисунок 6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05526" y="1879601"/>
            <a:ext cx="1882775"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7" name="Прямоугольник 63"/>
          <p:cNvSpPr>
            <a:spLocks noChangeArrowheads="1"/>
          </p:cNvSpPr>
          <p:nvPr/>
        </p:nvSpPr>
        <p:spPr bwMode="auto">
          <a:xfrm>
            <a:off x="6426201" y="1362076"/>
            <a:ext cx="1319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1400" b="1">
                <a:solidFill>
                  <a:srgbClr val="002060"/>
                </a:solidFill>
                <a:latin typeface="Arial" panose="020B0604020202020204" pitchFamily="34" charset="0"/>
                <a:cs typeface="Arial" panose="020B0604020202020204" pitchFamily="34" charset="0"/>
              </a:rPr>
              <a:t>GRAINS </a:t>
            </a:r>
          </a:p>
          <a:p>
            <a:pPr algn="ctr" eaLnBrk="1" hangingPunct="1">
              <a:spcBef>
                <a:spcPct val="0"/>
              </a:spcBef>
              <a:buFontTx/>
              <a:buNone/>
            </a:pPr>
            <a:r>
              <a:rPr lang="en-US" altLang="ru-RU" sz="1400" b="1">
                <a:solidFill>
                  <a:srgbClr val="002060"/>
                </a:solidFill>
                <a:latin typeface="Arial" panose="020B0604020202020204" pitchFamily="34" charset="0"/>
                <a:cs typeface="Arial" panose="020B0604020202020204" pitchFamily="34" charset="0"/>
              </a:rPr>
              <a:t>reflectometer</a:t>
            </a:r>
            <a:endParaRPr lang="ru-RU" altLang="ru-RU" sz="1400">
              <a:latin typeface="Arial" panose="020B0604020202020204" pitchFamily="34" charset="0"/>
              <a:cs typeface="Arial" panose="020B0604020202020204" pitchFamily="34" charset="0"/>
            </a:endParaRPr>
          </a:p>
        </p:txBody>
      </p:sp>
      <p:sp>
        <p:nvSpPr>
          <p:cNvPr id="3088" name="Прямоугольник 64"/>
          <p:cNvSpPr>
            <a:spLocks noChangeArrowheads="1"/>
          </p:cNvSpPr>
          <p:nvPr/>
        </p:nvSpPr>
        <p:spPr bwMode="auto">
          <a:xfrm>
            <a:off x="5857876" y="3363914"/>
            <a:ext cx="2443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1400" b="1">
                <a:solidFill>
                  <a:srgbClr val="002060"/>
                </a:solidFill>
                <a:latin typeface="Arial" panose="020B0604020202020204" pitchFamily="34" charset="0"/>
                <a:cs typeface="Arial" panose="020B0604020202020204" pitchFamily="34" charset="0"/>
              </a:rPr>
              <a:t>soft and liquid interfaces</a:t>
            </a:r>
            <a:endParaRPr lang="ru-RU" altLang="ru-RU" sz="1400" b="1">
              <a:solidFill>
                <a:srgbClr val="002060"/>
              </a:solidFill>
              <a:latin typeface="Arial" panose="020B0604020202020204" pitchFamily="34" charset="0"/>
              <a:cs typeface="Arial" panose="020B0604020202020204" pitchFamily="34" charset="0"/>
            </a:endParaRPr>
          </a:p>
        </p:txBody>
      </p:sp>
      <p:sp>
        <p:nvSpPr>
          <p:cNvPr id="66" name="Прямоугольник 65"/>
          <p:cNvSpPr/>
          <p:nvPr/>
        </p:nvSpPr>
        <p:spPr>
          <a:xfrm rot="18931839">
            <a:off x="5700262" y="1580051"/>
            <a:ext cx="923651" cy="523220"/>
          </a:xfrm>
          <a:prstGeom prst="rect">
            <a:avLst/>
          </a:prstGeom>
          <a:noFill/>
        </p:spPr>
        <p:txBody>
          <a:bodyPr wrap="none">
            <a:spAutoFit/>
          </a:bodyPr>
          <a:lstStyle/>
          <a:p>
            <a:pPr algn="ctr">
              <a:defRPr/>
            </a:pPr>
            <a:r>
              <a:rPr lang="en-US" sz="28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New</a:t>
            </a:r>
            <a:endParaRPr lang="ru-RU" sz="28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endParaRPr>
          </a:p>
        </p:txBody>
      </p:sp>
      <p:pic>
        <p:nvPicPr>
          <p:cNvPr id="3090" name="Рисунок 66"/>
          <p:cNvPicPr>
            <a:picLocks noChangeAspect="1"/>
          </p:cNvPicPr>
          <p:nvPr/>
        </p:nvPicPr>
        <p:blipFill>
          <a:blip r:embed="rId6" cstate="screen">
            <a:extLst>
              <a:ext uri="{28A0092B-C50C-407E-A947-70E740481C1C}">
                <a14:useLocalDpi xmlns:a14="http://schemas.microsoft.com/office/drawing/2010/main"/>
              </a:ext>
            </a:extLst>
          </a:blip>
          <a:srcRect t="-3112" r="-2679"/>
          <a:stretch>
            <a:fillRect/>
          </a:stretch>
        </p:blipFill>
        <p:spPr bwMode="auto">
          <a:xfrm>
            <a:off x="8447088" y="1835151"/>
            <a:ext cx="1947862"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1" name="Прямоугольник 67"/>
          <p:cNvSpPr>
            <a:spLocks noChangeArrowheads="1"/>
          </p:cNvSpPr>
          <p:nvPr/>
        </p:nvSpPr>
        <p:spPr bwMode="auto">
          <a:xfrm>
            <a:off x="8634414" y="1268413"/>
            <a:ext cx="1476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1800" b="1">
                <a:solidFill>
                  <a:srgbClr val="002060"/>
                </a:solidFill>
                <a:latin typeface="Times New Roman" panose="02020603050405020304" pitchFamily="18" charset="0"/>
                <a:cs typeface="Times New Roman" panose="02020603050405020304" pitchFamily="18" charset="0"/>
              </a:rPr>
              <a:t>FSS </a:t>
            </a:r>
          </a:p>
          <a:p>
            <a:pPr algn="ctr" eaLnBrk="1" hangingPunct="1">
              <a:spcBef>
                <a:spcPct val="0"/>
              </a:spcBef>
              <a:buFontTx/>
              <a:buNone/>
            </a:pPr>
            <a:r>
              <a:rPr lang="en-US" altLang="ru-RU" sz="1800" b="1">
                <a:solidFill>
                  <a:srgbClr val="002060"/>
                </a:solidFill>
                <a:latin typeface="Times New Roman" panose="02020603050405020304" pitchFamily="18" charset="0"/>
                <a:cs typeface="Times New Roman" panose="02020603050405020304" pitchFamily="18" charset="0"/>
              </a:rPr>
              <a:t>spectrometer</a:t>
            </a:r>
            <a:endParaRPr lang="ru-RU" altLang="ru-RU" sz="1800"/>
          </a:p>
        </p:txBody>
      </p:sp>
      <p:sp>
        <p:nvSpPr>
          <p:cNvPr id="3092" name="Прямоугольник 68"/>
          <p:cNvSpPr>
            <a:spLocks noChangeArrowheads="1"/>
          </p:cNvSpPr>
          <p:nvPr/>
        </p:nvSpPr>
        <p:spPr bwMode="auto">
          <a:xfrm>
            <a:off x="8178800" y="3313114"/>
            <a:ext cx="2590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400" b="1">
                <a:solidFill>
                  <a:srgbClr val="002060"/>
                </a:solidFill>
                <a:latin typeface="Arial" panose="020B0604020202020204" pitchFamily="34" charset="0"/>
                <a:cs typeface="Arial" panose="020B0604020202020204" pitchFamily="34" charset="0"/>
              </a:rPr>
              <a:t>bulk industrial components </a:t>
            </a:r>
          </a:p>
          <a:p>
            <a:pPr eaLnBrk="1" hangingPunct="1">
              <a:spcBef>
                <a:spcPct val="0"/>
              </a:spcBef>
              <a:buFontTx/>
              <a:buNone/>
            </a:pPr>
            <a:r>
              <a:rPr lang="en-US" altLang="ru-RU" sz="1400" b="1">
                <a:solidFill>
                  <a:srgbClr val="002060"/>
                </a:solidFill>
                <a:latin typeface="Arial" panose="020B0604020202020204" pitchFamily="34" charset="0"/>
                <a:cs typeface="Arial" panose="020B0604020202020204" pitchFamily="34" charset="0"/>
              </a:rPr>
              <a:t>new advanced materials</a:t>
            </a:r>
            <a:endParaRPr lang="ru-RU" altLang="ru-RU" sz="1400" b="1">
              <a:solidFill>
                <a:srgbClr val="002060"/>
              </a:solidFill>
              <a:latin typeface="Arial" panose="020B0604020202020204" pitchFamily="34" charset="0"/>
              <a:cs typeface="Arial" panose="020B0604020202020204" pitchFamily="34" charset="0"/>
            </a:endParaRPr>
          </a:p>
        </p:txBody>
      </p:sp>
      <p:sp>
        <p:nvSpPr>
          <p:cNvPr id="70" name="Прямоугольник 69"/>
          <p:cNvSpPr/>
          <p:nvPr/>
        </p:nvSpPr>
        <p:spPr>
          <a:xfrm rot="18931839">
            <a:off x="7991107" y="1510448"/>
            <a:ext cx="923651" cy="523220"/>
          </a:xfrm>
          <a:prstGeom prst="rect">
            <a:avLst/>
          </a:prstGeom>
          <a:noFill/>
        </p:spPr>
        <p:txBody>
          <a:bodyPr wrap="none">
            <a:spAutoFit/>
          </a:bodyPr>
          <a:lstStyle/>
          <a:p>
            <a:pPr algn="ctr">
              <a:defRPr/>
            </a:pPr>
            <a:r>
              <a:rPr lang="en-US" sz="28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New</a:t>
            </a:r>
            <a:endParaRPr lang="ru-RU" sz="28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endParaRPr>
          </a:p>
        </p:txBody>
      </p:sp>
      <p:sp>
        <p:nvSpPr>
          <p:cNvPr id="71" name="Скругленный прямоугольник 70"/>
          <p:cNvSpPr/>
          <p:nvPr/>
        </p:nvSpPr>
        <p:spPr>
          <a:xfrm>
            <a:off x="1703388" y="876300"/>
            <a:ext cx="8475662" cy="444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graphicFrame>
        <p:nvGraphicFramePr>
          <p:cNvPr id="73" name="Chart 296"/>
          <p:cNvGraphicFramePr/>
          <p:nvPr>
            <p:extLst>
              <p:ext uri="{D42A27DB-BD31-4B8C-83A1-F6EECF244321}">
                <p14:modId xmlns:p14="http://schemas.microsoft.com/office/powerpoint/2010/main" val="179069267"/>
              </p:ext>
            </p:extLst>
          </p:nvPr>
        </p:nvGraphicFramePr>
        <p:xfrm>
          <a:off x="1671573" y="3803129"/>
          <a:ext cx="5321935" cy="2915285"/>
        </p:xfrm>
        <a:graphic>
          <a:graphicData uri="http://schemas.openxmlformats.org/drawingml/2006/chart">
            <c:chart xmlns:c="http://schemas.openxmlformats.org/drawingml/2006/chart" xmlns:r="http://schemas.openxmlformats.org/officeDocument/2006/relationships" r:id="rId7"/>
          </a:graphicData>
        </a:graphic>
      </p:graphicFrame>
      <p:sp>
        <p:nvSpPr>
          <p:cNvPr id="7186" name="Выгнутая влево стрелка 7185"/>
          <p:cNvSpPr/>
          <p:nvPr/>
        </p:nvSpPr>
        <p:spPr>
          <a:xfrm rot="966783" flipV="1">
            <a:off x="7200725" y="3888972"/>
            <a:ext cx="894026" cy="224699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chemeClr val="tx1"/>
              </a:solidFill>
            </a:endParaRPr>
          </a:p>
        </p:txBody>
      </p:sp>
      <p:sp>
        <p:nvSpPr>
          <p:cNvPr id="3098" name="TextBox 7186"/>
          <p:cNvSpPr txBox="1">
            <a:spLocks noChangeArrowheads="1"/>
          </p:cNvSpPr>
          <p:nvPr/>
        </p:nvSpPr>
        <p:spPr bwMode="auto">
          <a:xfrm>
            <a:off x="8070851" y="4595813"/>
            <a:ext cx="2549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1800" b="1">
                <a:solidFill>
                  <a:srgbClr val="002060"/>
                </a:solidFill>
                <a:latin typeface="Arial" panose="020B0604020202020204" pitchFamily="34" charset="0"/>
                <a:cs typeface="Arial" panose="020B0604020202020204" pitchFamily="34" charset="0"/>
              </a:rPr>
              <a:t>+ 2 new</a:t>
            </a:r>
          </a:p>
          <a:p>
            <a:pPr algn="ctr" eaLnBrk="1" hangingPunct="1">
              <a:spcBef>
                <a:spcPct val="0"/>
              </a:spcBef>
              <a:buFontTx/>
              <a:buNone/>
            </a:pPr>
            <a:r>
              <a:rPr lang="en-US" altLang="ru-RU" sz="1800" b="1">
                <a:solidFill>
                  <a:srgbClr val="002060"/>
                </a:solidFill>
                <a:latin typeface="Arial" panose="020B0604020202020204" pitchFamily="34" charset="0"/>
                <a:cs typeface="Arial" panose="020B0604020202020204" pitchFamily="34" charset="0"/>
              </a:rPr>
              <a:t>instruments for users</a:t>
            </a:r>
            <a:endParaRPr lang="ru-RU" altLang="ru-RU" sz="1800" b="1">
              <a:solidFill>
                <a:srgbClr val="002060"/>
              </a:solidFill>
              <a:latin typeface="Arial" panose="020B0604020202020204" pitchFamily="34" charset="0"/>
              <a:cs typeface="Arial" panose="020B0604020202020204" pitchFamily="34" charset="0"/>
            </a:endParaRPr>
          </a:p>
        </p:txBody>
      </p:sp>
      <p:sp>
        <p:nvSpPr>
          <p:cNvPr id="3099" name="TextBox 75"/>
          <p:cNvSpPr txBox="1">
            <a:spLocks noChangeArrowheads="1"/>
          </p:cNvSpPr>
          <p:nvPr/>
        </p:nvSpPr>
        <p:spPr bwMode="auto">
          <a:xfrm>
            <a:off x="8070851" y="5291964"/>
            <a:ext cx="25495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1800" b="1" dirty="0">
                <a:solidFill>
                  <a:srgbClr val="FF0000"/>
                </a:solidFill>
                <a:latin typeface="Arial" panose="020B0604020202020204" pitchFamily="34" charset="0"/>
                <a:cs typeface="Arial" panose="020B0604020202020204" pitchFamily="34" charset="0"/>
              </a:rPr>
              <a:t>+ 64% more</a:t>
            </a:r>
          </a:p>
          <a:p>
            <a:pPr algn="ctr" eaLnBrk="1" hangingPunct="1">
              <a:spcBef>
                <a:spcPct val="0"/>
              </a:spcBef>
              <a:buFontTx/>
              <a:buNone/>
            </a:pPr>
            <a:r>
              <a:rPr lang="en-US" altLang="ru-RU" sz="1800" b="1" dirty="0">
                <a:solidFill>
                  <a:srgbClr val="FF0000"/>
                </a:solidFill>
                <a:latin typeface="Arial" panose="020B0604020202020204" pitchFamily="34" charset="0"/>
                <a:cs typeface="Arial" panose="020B0604020202020204" pitchFamily="34" charset="0"/>
              </a:rPr>
              <a:t>applications for experiments</a:t>
            </a:r>
          </a:p>
        </p:txBody>
      </p:sp>
      <p:sp>
        <p:nvSpPr>
          <p:cNvPr id="3100" name="TextBox 7187"/>
          <p:cNvSpPr txBox="1">
            <a:spLocks noChangeArrowheads="1"/>
          </p:cNvSpPr>
          <p:nvPr/>
        </p:nvSpPr>
        <p:spPr bwMode="auto">
          <a:xfrm>
            <a:off x="1747245" y="6414537"/>
            <a:ext cx="2525050" cy="261610"/>
          </a:xfrm>
          <a:prstGeom prst="rect">
            <a:avLst/>
          </a:prstGeom>
          <a:ln/>
        </p:spPr>
        <p:style>
          <a:lnRef idx="2">
            <a:schemeClr val="accent2"/>
          </a:lnRef>
          <a:fillRef idx="1">
            <a:schemeClr val="lt1"/>
          </a:fillRef>
          <a:effectRef idx="0">
            <a:schemeClr val="accent2"/>
          </a:effectRef>
          <a:fontRef idx="minor">
            <a:schemeClr val="dk1"/>
          </a:fontRef>
        </p:style>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1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2016 user distribution by countries</a:t>
            </a:r>
            <a:endParaRPr lang="ru-RU" altLang="ru-RU" sz="11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074" name="TextBox 6"/>
          <p:cNvSpPr txBox="1">
            <a:spLocks noChangeArrowheads="1"/>
          </p:cNvSpPr>
          <p:nvPr/>
        </p:nvSpPr>
        <p:spPr bwMode="auto">
          <a:xfrm>
            <a:off x="6426199" y="6294439"/>
            <a:ext cx="3852917" cy="523220"/>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2800" b="1" dirty="0">
                <a:solidFill>
                  <a:srgbClr val="002060"/>
                </a:solidFill>
                <a:latin typeface="Times New Roman" panose="02020603050405020304" pitchFamily="18" charset="0"/>
                <a:cs typeface="Times New Roman" panose="02020603050405020304" pitchFamily="18" charset="0"/>
              </a:rPr>
              <a:t>2011 – 11 instruments</a:t>
            </a:r>
          </a:p>
        </p:txBody>
      </p:sp>
    </p:spTree>
    <p:extLst>
      <p:ext uri="{BB962C8B-B14F-4D97-AF65-F5344CB8AC3E}">
        <p14:creationId xmlns:p14="http://schemas.microsoft.com/office/powerpoint/2010/main" val="24526213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3"/>
          <p:cNvSpPr txBox="1">
            <a:spLocks noChangeArrowheads="1"/>
          </p:cNvSpPr>
          <p:nvPr/>
        </p:nvSpPr>
        <p:spPr bwMode="auto">
          <a:xfrm>
            <a:off x="2312989" y="99219"/>
            <a:ext cx="7413625" cy="708025"/>
          </a:xfrm>
          <a:prstGeom prst="rect">
            <a:avLst/>
          </a:prstGeom>
          <a:ln/>
        </p:spPr>
        <p:style>
          <a:lnRef idx="2">
            <a:schemeClr val="accent5"/>
          </a:lnRef>
          <a:fillRef idx="1">
            <a:schemeClr val="lt1"/>
          </a:fillRef>
          <a:effectRef idx="0">
            <a:schemeClr val="accent5"/>
          </a:effectRef>
          <a:fontRef idx="minor">
            <a:schemeClr val="dk1"/>
          </a:fontRef>
        </p:style>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2000" b="1" dirty="0">
                <a:solidFill>
                  <a:srgbClr val="002060"/>
                </a:solidFill>
                <a:latin typeface="Arial" panose="020B0604020202020204" pitchFamily="34" charset="0"/>
                <a:cs typeface="Arial" panose="020B0604020202020204" pitchFamily="34" charset="0"/>
              </a:rPr>
              <a:t>Novel type of the charge ordering state in iron oxide Fe</a:t>
            </a:r>
            <a:r>
              <a:rPr lang="en-US" altLang="ru-RU" sz="2000" b="1" baseline="-25000" dirty="0">
                <a:solidFill>
                  <a:srgbClr val="002060"/>
                </a:solidFill>
                <a:latin typeface="Arial" panose="020B0604020202020204" pitchFamily="34" charset="0"/>
                <a:cs typeface="Arial" panose="020B0604020202020204" pitchFamily="34" charset="0"/>
              </a:rPr>
              <a:t>4</a:t>
            </a:r>
            <a:r>
              <a:rPr lang="en-US" altLang="ru-RU" sz="2000" b="1" dirty="0">
                <a:solidFill>
                  <a:srgbClr val="002060"/>
                </a:solidFill>
                <a:latin typeface="Arial" panose="020B0604020202020204" pitchFamily="34" charset="0"/>
                <a:cs typeface="Arial" panose="020B0604020202020204" pitchFamily="34" charset="0"/>
              </a:rPr>
              <a:t>O</a:t>
            </a:r>
            <a:r>
              <a:rPr lang="en-US" altLang="ru-RU" sz="2000" b="1" baseline="-25000" dirty="0">
                <a:solidFill>
                  <a:srgbClr val="002060"/>
                </a:solidFill>
                <a:latin typeface="Arial" panose="020B0604020202020204" pitchFamily="34" charset="0"/>
                <a:cs typeface="Arial" panose="020B0604020202020204" pitchFamily="34" charset="0"/>
              </a:rPr>
              <a:t>5</a:t>
            </a:r>
            <a:r>
              <a:rPr lang="en-US" altLang="ru-RU" sz="2000" b="1" dirty="0">
                <a:solidFill>
                  <a:srgbClr val="002060"/>
                </a:solidFill>
                <a:latin typeface="Arial" panose="020B0604020202020204" pitchFamily="34" charset="0"/>
                <a:cs typeface="Arial" panose="020B0604020202020204" pitchFamily="34" charset="0"/>
              </a:rPr>
              <a:t> involving competing dimer and trimer formation</a:t>
            </a:r>
            <a:endParaRPr lang="ru-RU" altLang="ru-RU" sz="2000" b="1" dirty="0">
              <a:solidFill>
                <a:srgbClr val="002060"/>
              </a:solidFill>
              <a:latin typeface="Arial" panose="020B0604020202020204" pitchFamily="34" charset="0"/>
              <a:cs typeface="Arial" panose="020B0604020202020204" pitchFamily="34" charset="0"/>
            </a:endParaRPr>
          </a:p>
        </p:txBody>
      </p:sp>
      <p:pic>
        <p:nvPicPr>
          <p:cNvPr id="4099" name="Рисунок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31100" y="1050926"/>
            <a:ext cx="2757488" cy="2536825"/>
          </a:xfrm>
          <a:prstGeom prst="rect">
            <a:avLst/>
          </a:prstGeom>
          <a:ln/>
        </p:spPr>
        <p:style>
          <a:lnRef idx="2">
            <a:schemeClr val="accent2"/>
          </a:lnRef>
          <a:fillRef idx="1">
            <a:schemeClr val="lt1"/>
          </a:fillRef>
          <a:effectRef idx="0">
            <a:schemeClr val="accent2"/>
          </a:effectRef>
          <a:fontRef idx="minor">
            <a:schemeClr val="dk1"/>
          </a:fontRef>
        </p:style>
      </p:pic>
      <p:sp>
        <p:nvSpPr>
          <p:cNvPr id="4100" name="Прямоугольник 8"/>
          <p:cNvSpPr>
            <a:spLocks noChangeArrowheads="1"/>
          </p:cNvSpPr>
          <p:nvPr/>
        </p:nvSpPr>
        <p:spPr bwMode="auto">
          <a:xfrm>
            <a:off x="1646239" y="5994401"/>
            <a:ext cx="5545137" cy="739775"/>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Crystal structure of Fe</a:t>
            </a:r>
            <a:r>
              <a:rPr lang="ru-RU" altLang="ru-RU" sz="1400" baseline="-25000" dirty="0">
                <a:solidFill>
                  <a:srgbClr val="002060"/>
                </a:solidFill>
                <a:latin typeface="Arial" panose="020B0604020202020204" pitchFamily="34" charset="0"/>
                <a:ea typeface="Times New Roman" panose="02020603050405020304" pitchFamily="18" charset="0"/>
                <a:cs typeface="Arial" panose="020B0604020202020204" pitchFamily="34" charset="0"/>
              </a:rPr>
              <a:t>4</a:t>
            </a:r>
            <a:r>
              <a:rPr lang="en-US"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O</a:t>
            </a:r>
            <a:r>
              <a:rPr lang="ru-RU" altLang="ru-RU" sz="1400" baseline="-25000" dirty="0">
                <a:solidFill>
                  <a:srgbClr val="002060"/>
                </a:solidFill>
                <a:latin typeface="Arial" panose="020B0604020202020204" pitchFamily="34" charset="0"/>
                <a:ea typeface="Times New Roman" panose="02020603050405020304" pitchFamily="18" charset="0"/>
                <a:cs typeface="Arial" panose="020B0604020202020204" pitchFamily="34" charset="0"/>
              </a:rPr>
              <a:t>5</a:t>
            </a:r>
            <a:r>
              <a:rPr lang="ru-RU"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a</a:t>
            </a:r>
            <a:r>
              <a:rPr lang="ru-RU"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neutron diffraction patterns, measured at different temperatures and processed by the Rietveld method</a:t>
            </a:r>
            <a:r>
              <a:rPr lang="ru-RU"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b</a:t>
            </a:r>
            <a:r>
              <a:rPr lang="ru-RU"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magnetic structures</a:t>
            </a:r>
            <a:r>
              <a:rPr lang="ru-RU"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at</a:t>
            </a:r>
            <a:r>
              <a:rPr lang="ru-RU"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ru-RU" altLang="ru-RU" sz="1400" i="1" dirty="0">
                <a:solidFill>
                  <a:srgbClr val="002060"/>
                </a:solidFill>
                <a:latin typeface="Arial" panose="020B0604020202020204" pitchFamily="34" charset="0"/>
                <a:ea typeface="Times New Roman" panose="02020603050405020304" pitchFamily="18" charset="0"/>
                <a:cs typeface="Arial" panose="020B0604020202020204" pitchFamily="34" charset="0"/>
              </a:rPr>
              <a:t>Т</a:t>
            </a:r>
            <a:r>
              <a:rPr lang="ru-RU"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 = 150 К</a:t>
            </a:r>
            <a:r>
              <a:rPr lang="en-US"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ru-RU"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r>
              <a:rPr lang="en-US"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c</a:t>
            </a:r>
            <a:r>
              <a:rPr lang="ru-RU"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and</a:t>
            </a:r>
            <a:r>
              <a:rPr lang="ru-RU"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ru-RU" altLang="ru-RU" sz="1400" i="1" dirty="0">
                <a:solidFill>
                  <a:srgbClr val="002060"/>
                </a:solidFill>
                <a:latin typeface="Arial" panose="020B0604020202020204" pitchFamily="34" charset="0"/>
                <a:ea typeface="Times New Roman" panose="02020603050405020304" pitchFamily="18" charset="0"/>
                <a:cs typeface="Arial" panose="020B0604020202020204" pitchFamily="34" charset="0"/>
              </a:rPr>
              <a:t>Т</a:t>
            </a:r>
            <a:r>
              <a:rPr lang="ru-RU"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 = 10 К (</a:t>
            </a:r>
            <a:r>
              <a:rPr lang="en-US"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d</a:t>
            </a:r>
            <a:r>
              <a:rPr lang="ru-RU"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r>
              <a:rPr lang="en-US"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endParaRPr lang="ru-RU"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sp>
        <p:nvSpPr>
          <p:cNvPr id="4101" name="TextBox 9"/>
          <p:cNvSpPr txBox="1">
            <a:spLocks noChangeArrowheads="1"/>
          </p:cNvSpPr>
          <p:nvPr/>
        </p:nvSpPr>
        <p:spPr bwMode="auto">
          <a:xfrm>
            <a:off x="7386639" y="3487739"/>
            <a:ext cx="3005137" cy="522287"/>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1400">
                <a:solidFill>
                  <a:srgbClr val="002060"/>
                </a:solidFill>
                <a:latin typeface="Arial" panose="020B0604020202020204" pitchFamily="34" charset="0"/>
                <a:cs typeface="Arial" panose="020B0604020202020204" pitchFamily="34" charset="0"/>
              </a:rPr>
              <a:t>Formation mechanism of the dimeric and trimeric states</a:t>
            </a:r>
            <a:endParaRPr lang="ru-RU" altLang="ru-RU" sz="1400">
              <a:solidFill>
                <a:srgbClr val="002060"/>
              </a:solidFill>
              <a:latin typeface="Arial" panose="020B0604020202020204" pitchFamily="34" charset="0"/>
              <a:cs typeface="Arial" panose="020B0604020202020204" pitchFamily="34" charset="0"/>
            </a:endParaRPr>
          </a:p>
        </p:txBody>
      </p:sp>
      <p:sp>
        <p:nvSpPr>
          <p:cNvPr id="4102" name="TextBox 1"/>
          <p:cNvSpPr txBox="1">
            <a:spLocks noChangeArrowheads="1"/>
          </p:cNvSpPr>
          <p:nvPr/>
        </p:nvSpPr>
        <p:spPr bwMode="auto">
          <a:xfrm>
            <a:off x="1847851" y="2003425"/>
            <a:ext cx="5070475" cy="369888"/>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800" b="1" i="1" dirty="0">
                <a:solidFill>
                  <a:srgbClr val="002060"/>
                </a:solidFill>
                <a:latin typeface="Times New Roman" panose="02020603050405020304" pitchFamily="18" charset="0"/>
                <a:cs typeface="Times New Roman" panose="02020603050405020304" pitchFamily="18" charset="0"/>
              </a:rPr>
              <a:t>Previously known: Fe</a:t>
            </a:r>
            <a:r>
              <a:rPr lang="en-US" altLang="ru-RU" sz="1800" b="1" i="1" baseline="-25000" dirty="0">
                <a:solidFill>
                  <a:srgbClr val="002060"/>
                </a:solidFill>
                <a:latin typeface="Times New Roman" panose="02020603050405020304" pitchFamily="18" charset="0"/>
                <a:cs typeface="Times New Roman" panose="02020603050405020304" pitchFamily="18" charset="0"/>
              </a:rPr>
              <a:t>3</a:t>
            </a:r>
            <a:r>
              <a:rPr lang="en-US" altLang="ru-RU" sz="1800" b="1" i="1" dirty="0">
                <a:solidFill>
                  <a:srgbClr val="002060"/>
                </a:solidFill>
                <a:latin typeface="Times New Roman" panose="02020603050405020304" pitchFamily="18" charset="0"/>
                <a:cs typeface="Times New Roman" panose="02020603050405020304" pitchFamily="18" charset="0"/>
              </a:rPr>
              <a:t>O</a:t>
            </a:r>
            <a:r>
              <a:rPr lang="en-US" altLang="ru-RU" sz="1800" b="1" i="1" baseline="-25000" dirty="0">
                <a:solidFill>
                  <a:srgbClr val="002060"/>
                </a:solidFill>
                <a:latin typeface="Times New Roman" panose="02020603050405020304" pitchFamily="18" charset="0"/>
                <a:cs typeface="Times New Roman" panose="02020603050405020304" pitchFamily="18" charset="0"/>
              </a:rPr>
              <a:t>4</a:t>
            </a:r>
            <a:r>
              <a:rPr lang="en-US" altLang="ru-RU" sz="1800" b="1" i="1" dirty="0">
                <a:solidFill>
                  <a:srgbClr val="002060"/>
                </a:solidFill>
                <a:latin typeface="Times New Roman" panose="02020603050405020304" pitchFamily="18" charset="0"/>
                <a:cs typeface="Times New Roman" panose="02020603050405020304" pitchFamily="18" charset="0"/>
              </a:rPr>
              <a:t>, Fe</a:t>
            </a:r>
            <a:r>
              <a:rPr lang="en-US" altLang="ru-RU" sz="1800" b="1" i="1" baseline="-25000" dirty="0">
                <a:solidFill>
                  <a:srgbClr val="002060"/>
                </a:solidFill>
                <a:latin typeface="Times New Roman" panose="02020603050405020304" pitchFamily="18" charset="0"/>
                <a:cs typeface="Times New Roman" panose="02020603050405020304" pitchFamily="18" charset="0"/>
              </a:rPr>
              <a:t>2</a:t>
            </a:r>
            <a:r>
              <a:rPr lang="en-US" altLang="ru-RU" sz="1800" b="1" i="1" dirty="0">
                <a:solidFill>
                  <a:srgbClr val="002060"/>
                </a:solidFill>
                <a:latin typeface="Times New Roman" panose="02020603050405020304" pitchFamily="18" charset="0"/>
                <a:cs typeface="Times New Roman" panose="02020603050405020304" pitchFamily="18" charset="0"/>
              </a:rPr>
              <a:t>O</a:t>
            </a:r>
            <a:r>
              <a:rPr lang="en-US" altLang="ru-RU" sz="1800" b="1" i="1" baseline="-25000" dirty="0">
                <a:solidFill>
                  <a:srgbClr val="002060"/>
                </a:solidFill>
                <a:latin typeface="Times New Roman" panose="02020603050405020304" pitchFamily="18" charset="0"/>
                <a:cs typeface="Times New Roman" panose="02020603050405020304" pitchFamily="18" charset="0"/>
              </a:rPr>
              <a:t>3</a:t>
            </a:r>
            <a:r>
              <a:rPr lang="en-US" altLang="ru-RU" sz="1800" b="1" i="1" dirty="0">
                <a:solidFill>
                  <a:srgbClr val="002060"/>
                </a:solidFill>
                <a:latin typeface="Times New Roman" panose="02020603050405020304" pitchFamily="18" charset="0"/>
                <a:cs typeface="Times New Roman" panose="02020603050405020304" pitchFamily="18" charset="0"/>
              </a:rPr>
              <a:t>, </a:t>
            </a:r>
            <a:r>
              <a:rPr lang="en-US" altLang="ru-RU" sz="1800" b="1" i="1" dirty="0" err="1">
                <a:solidFill>
                  <a:srgbClr val="002060"/>
                </a:solidFill>
                <a:latin typeface="Times New Roman" panose="02020603050405020304" pitchFamily="18" charset="0"/>
                <a:cs typeface="Times New Roman" panose="02020603050405020304" pitchFamily="18" charset="0"/>
              </a:rPr>
              <a:t>FeO</a:t>
            </a:r>
            <a:endParaRPr lang="en-US" altLang="ru-RU" sz="1800" b="1" i="1" dirty="0">
              <a:solidFill>
                <a:srgbClr val="002060"/>
              </a:solidFill>
              <a:latin typeface="Times New Roman" panose="02020603050405020304" pitchFamily="18" charset="0"/>
              <a:cs typeface="Times New Roman" panose="02020603050405020304" pitchFamily="18" charset="0"/>
            </a:endParaRPr>
          </a:p>
        </p:txBody>
      </p:sp>
      <p:sp>
        <p:nvSpPr>
          <p:cNvPr id="14" name="Скругленный прямоугольник 13"/>
          <p:cNvSpPr/>
          <p:nvPr/>
        </p:nvSpPr>
        <p:spPr>
          <a:xfrm>
            <a:off x="1703388" y="876300"/>
            <a:ext cx="8475662" cy="444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4105" name="Rectangle 2"/>
          <p:cNvSpPr>
            <a:spLocks noChangeArrowheads="1"/>
          </p:cNvSpPr>
          <p:nvPr/>
        </p:nvSpPr>
        <p:spPr bwMode="auto">
          <a:xfrm>
            <a:off x="1919288" y="2387878"/>
            <a:ext cx="78676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p>
        </p:txBody>
      </p:sp>
      <p:graphicFrame>
        <p:nvGraphicFramePr>
          <p:cNvPr id="4106" name="Объект 4"/>
          <p:cNvGraphicFramePr>
            <a:graphicFrameLocks noChangeAspect="1"/>
          </p:cNvGraphicFramePr>
          <p:nvPr/>
        </p:nvGraphicFramePr>
        <p:xfrm>
          <a:off x="1874838" y="2543176"/>
          <a:ext cx="2341562" cy="1527175"/>
        </p:xfrm>
        <a:graphic>
          <a:graphicData uri="http://schemas.openxmlformats.org/presentationml/2006/ole">
            <mc:AlternateContent xmlns:mc="http://schemas.openxmlformats.org/markup-compatibility/2006">
              <mc:Choice xmlns:v="urn:schemas-microsoft-com:vml" Requires="v">
                <p:oleObj spid="_x0000_s1071" name="Точечный рисунок" r:id="rId5" imgW="7226671" imgH="4724643" progId="Paint.Picture">
                  <p:embed/>
                </p:oleObj>
              </mc:Choice>
              <mc:Fallback>
                <p:oleObj name="Точечный рисунок" r:id="rId5" imgW="7226671" imgH="4724643" progId="Paint.Picture">
                  <p:embed/>
                  <p:pic>
                    <p:nvPicPr>
                      <p:cNvPr id="4106" name="Объект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4838" y="2543176"/>
                        <a:ext cx="2341562"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107" name="Рисунок 14" descr="ND_spectra"/>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287839" y="2354264"/>
            <a:ext cx="2827337" cy="198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Рисунок 15" descr="fe4o5_150k_mag_st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919288" y="4033838"/>
            <a:ext cx="2895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Рисунок 16" descr="fe4o5_10k_mag_st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540250" y="4143376"/>
            <a:ext cx="2832100"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0" name="TextBox 5"/>
          <p:cNvSpPr txBox="1">
            <a:spLocks noChangeArrowheads="1"/>
          </p:cNvSpPr>
          <p:nvPr/>
        </p:nvSpPr>
        <p:spPr bwMode="auto">
          <a:xfrm>
            <a:off x="1992314" y="4033839"/>
            <a:ext cx="320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200">
                <a:solidFill>
                  <a:srgbClr val="002060"/>
                </a:solidFill>
                <a:latin typeface="Arial" panose="020B0604020202020204" pitchFamily="34" charset="0"/>
                <a:cs typeface="Arial" panose="020B0604020202020204" pitchFamily="34" charset="0"/>
              </a:rPr>
              <a:t>a)</a:t>
            </a:r>
            <a:endParaRPr lang="ru-RU" altLang="ru-RU" sz="1200">
              <a:solidFill>
                <a:srgbClr val="002060"/>
              </a:solidFill>
              <a:latin typeface="Arial" panose="020B0604020202020204" pitchFamily="34" charset="0"/>
              <a:cs typeface="Arial" panose="020B0604020202020204" pitchFamily="34" charset="0"/>
            </a:endParaRPr>
          </a:p>
        </p:txBody>
      </p:sp>
      <p:sp>
        <p:nvSpPr>
          <p:cNvPr id="4111" name="TextBox 17"/>
          <p:cNvSpPr txBox="1">
            <a:spLocks noChangeArrowheads="1"/>
          </p:cNvSpPr>
          <p:nvPr/>
        </p:nvSpPr>
        <p:spPr bwMode="auto">
          <a:xfrm>
            <a:off x="4418014" y="4010026"/>
            <a:ext cx="3206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200">
                <a:solidFill>
                  <a:srgbClr val="002060"/>
                </a:solidFill>
                <a:latin typeface="Arial" panose="020B0604020202020204" pitchFamily="34" charset="0"/>
                <a:cs typeface="Arial" panose="020B0604020202020204" pitchFamily="34" charset="0"/>
              </a:rPr>
              <a:t>b)</a:t>
            </a:r>
            <a:endParaRPr lang="ru-RU" altLang="ru-RU" sz="1200">
              <a:solidFill>
                <a:srgbClr val="002060"/>
              </a:solidFill>
              <a:latin typeface="Arial" panose="020B0604020202020204" pitchFamily="34" charset="0"/>
              <a:cs typeface="Arial" panose="020B0604020202020204" pitchFamily="34" charset="0"/>
            </a:endParaRPr>
          </a:p>
        </p:txBody>
      </p:sp>
      <p:sp>
        <p:nvSpPr>
          <p:cNvPr id="4112" name="TextBox 18"/>
          <p:cNvSpPr txBox="1">
            <a:spLocks noChangeArrowheads="1"/>
          </p:cNvSpPr>
          <p:nvPr/>
        </p:nvSpPr>
        <p:spPr bwMode="auto">
          <a:xfrm>
            <a:off x="1822450" y="5727701"/>
            <a:ext cx="3127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200">
                <a:solidFill>
                  <a:srgbClr val="002060"/>
                </a:solidFill>
                <a:latin typeface="Arial" panose="020B0604020202020204" pitchFamily="34" charset="0"/>
                <a:cs typeface="Arial" panose="020B0604020202020204" pitchFamily="34" charset="0"/>
              </a:rPr>
              <a:t>c)</a:t>
            </a:r>
            <a:endParaRPr lang="ru-RU" altLang="ru-RU" sz="1200">
              <a:solidFill>
                <a:srgbClr val="002060"/>
              </a:solidFill>
              <a:latin typeface="Arial" panose="020B0604020202020204" pitchFamily="34" charset="0"/>
              <a:cs typeface="Arial" panose="020B0604020202020204" pitchFamily="34" charset="0"/>
            </a:endParaRPr>
          </a:p>
        </p:txBody>
      </p:sp>
      <p:sp>
        <p:nvSpPr>
          <p:cNvPr id="4113" name="TextBox 19"/>
          <p:cNvSpPr txBox="1">
            <a:spLocks noChangeArrowheads="1"/>
          </p:cNvSpPr>
          <p:nvPr/>
        </p:nvSpPr>
        <p:spPr bwMode="auto">
          <a:xfrm>
            <a:off x="4481514" y="5745163"/>
            <a:ext cx="3206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200">
                <a:solidFill>
                  <a:srgbClr val="002060"/>
                </a:solidFill>
                <a:latin typeface="Arial" panose="020B0604020202020204" pitchFamily="34" charset="0"/>
                <a:cs typeface="Arial" panose="020B0604020202020204" pitchFamily="34" charset="0"/>
              </a:rPr>
              <a:t>d)</a:t>
            </a:r>
            <a:endParaRPr lang="ru-RU" altLang="ru-RU" sz="1200">
              <a:solidFill>
                <a:srgbClr val="002060"/>
              </a:solidFill>
              <a:latin typeface="Arial" panose="020B0604020202020204" pitchFamily="34" charset="0"/>
              <a:cs typeface="Arial" panose="020B0604020202020204" pitchFamily="34" charset="0"/>
            </a:endParaRPr>
          </a:p>
        </p:txBody>
      </p:sp>
      <p:sp>
        <p:nvSpPr>
          <p:cNvPr id="21" name="Прямоугольник 20"/>
          <p:cNvSpPr/>
          <p:nvPr/>
        </p:nvSpPr>
        <p:spPr>
          <a:xfrm>
            <a:off x="1703388" y="952501"/>
            <a:ext cx="5668962" cy="1108075"/>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defRPr/>
            </a:pPr>
            <a:r>
              <a:rPr lang="en-US" sz="1600" dirty="0">
                <a:solidFill>
                  <a:srgbClr val="002060"/>
                </a:solidFill>
                <a:latin typeface="Arial" panose="020B0604020202020204" pitchFamily="34" charset="0"/>
                <a:ea typeface="Calibri" panose="020F0502020204030204" pitchFamily="34" charset="0"/>
              </a:rPr>
              <a:t>Iron oxides: </a:t>
            </a:r>
          </a:p>
          <a:p>
            <a:pPr marL="285750" indent="-285750">
              <a:buFont typeface="Arial" panose="020B0604020202020204" pitchFamily="34" charset="0"/>
              <a:buChar char="•"/>
              <a:defRPr/>
            </a:pPr>
            <a:r>
              <a:rPr lang="en-US" sz="1600" dirty="0">
                <a:solidFill>
                  <a:srgbClr val="002060"/>
                </a:solidFill>
                <a:latin typeface="Arial" panose="020B0604020202020204" pitchFamily="34" charset="0"/>
                <a:ea typeface="Calibri" panose="020F0502020204030204" pitchFamily="34" charset="0"/>
              </a:rPr>
              <a:t>important role in the formation of magnetic and other physical properties of the Earth, </a:t>
            </a:r>
          </a:p>
          <a:p>
            <a:pPr marL="285750" indent="-285750">
              <a:buFont typeface="Arial" panose="020B0604020202020204" pitchFamily="34" charset="0"/>
              <a:buChar char="•"/>
              <a:defRPr/>
            </a:pPr>
            <a:r>
              <a:rPr lang="en-US" sz="1600" dirty="0">
                <a:solidFill>
                  <a:srgbClr val="002060"/>
                </a:solidFill>
                <a:latin typeface="Arial" panose="020B0604020202020204" pitchFamily="34" charset="0"/>
                <a:ea typeface="Calibri" panose="020F0502020204030204" pitchFamily="34" charset="0"/>
              </a:rPr>
              <a:t>find a wide range of technological applications</a:t>
            </a:r>
            <a:endParaRPr lang="ru-RU" sz="1600" dirty="0">
              <a:solidFill>
                <a:srgbClr val="002060"/>
              </a:solidFill>
            </a:endParaRPr>
          </a:p>
        </p:txBody>
      </p:sp>
      <p:sp>
        <p:nvSpPr>
          <p:cNvPr id="4115" name="Прямоугольник 21"/>
          <p:cNvSpPr>
            <a:spLocks noChangeArrowheads="1"/>
          </p:cNvSpPr>
          <p:nvPr/>
        </p:nvSpPr>
        <p:spPr bwMode="auto">
          <a:xfrm>
            <a:off x="7294563" y="4286251"/>
            <a:ext cx="3325812" cy="1635125"/>
          </a:xfrm>
          <a:prstGeom prst="rect">
            <a:avLst/>
          </a:prstGeom>
          <a:ln/>
        </p:spPr>
        <p:style>
          <a:lnRef idx="2">
            <a:schemeClr val="accent4"/>
          </a:lnRef>
          <a:fillRef idx="1">
            <a:schemeClr val="lt1"/>
          </a:fillRef>
          <a:effectRef idx="0">
            <a:schemeClr val="accent4"/>
          </a:effectRef>
          <a:fontRef idx="minor">
            <a:schemeClr val="dk1"/>
          </a:fontRef>
        </p:style>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spcAft>
                <a:spcPts val="600"/>
              </a:spcAft>
            </a:pPr>
            <a:r>
              <a:rPr lang="en-US" altLang="ru-RU" sz="1600" dirty="0">
                <a:solidFill>
                  <a:srgbClr val="FF0000"/>
                </a:solidFill>
                <a:latin typeface="Arial" panose="020B0604020202020204" pitchFamily="34" charset="0"/>
              </a:rPr>
              <a:t>a new iron oxide</a:t>
            </a:r>
            <a:r>
              <a:rPr lang="en-US" altLang="ru-RU" sz="1600" dirty="0">
                <a:solidFill>
                  <a:srgbClr val="002060"/>
                </a:solidFill>
                <a:latin typeface="Arial" panose="020B0604020202020204" pitchFamily="34" charset="0"/>
              </a:rPr>
              <a:t>, Fe</a:t>
            </a:r>
            <a:r>
              <a:rPr lang="en-US" altLang="ru-RU" sz="1600" baseline="-25000" dirty="0">
                <a:solidFill>
                  <a:srgbClr val="002060"/>
                </a:solidFill>
                <a:latin typeface="Arial" panose="020B0604020202020204" pitchFamily="34" charset="0"/>
              </a:rPr>
              <a:t>4</a:t>
            </a:r>
            <a:r>
              <a:rPr lang="en-US" altLang="ru-RU" sz="1600" dirty="0">
                <a:solidFill>
                  <a:srgbClr val="002060"/>
                </a:solidFill>
                <a:latin typeface="Arial" panose="020B0604020202020204" pitchFamily="34" charset="0"/>
              </a:rPr>
              <a:t>O</a:t>
            </a:r>
            <a:r>
              <a:rPr lang="en-US" altLang="ru-RU" sz="1600" baseline="-25000" dirty="0">
                <a:solidFill>
                  <a:srgbClr val="002060"/>
                </a:solidFill>
                <a:latin typeface="Arial" panose="020B0604020202020204" pitchFamily="34" charset="0"/>
              </a:rPr>
              <a:t>5</a:t>
            </a:r>
            <a:r>
              <a:rPr lang="en-US" altLang="ru-RU" sz="1600" dirty="0">
                <a:solidFill>
                  <a:srgbClr val="002060"/>
                </a:solidFill>
                <a:latin typeface="Arial" panose="020B0604020202020204" pitchFamily="34" charset="0"/>
              </a:rPr>
              <a:t>, </a:t>
            </a:r>
            <a:r>
              <a:rPr lang="en-US" altLang="ru-RU" sz="1600" dirty="0">
                <a:solidFill>
                  <a:srgbClr val="FF0000"/>
                </a:solidFill>
                <a:latin typeface="Arial" panose="020B0604020202020204" pitchFamily="34" charset="0"/>
              </a:rPr>
              <a:t>was synthesized</a:t>
            </a:r>
            <a:r>
              <a:rPr lang="en-US" altLang="ru-RU" sz="1600" dirty="0">
                <a:solidFill>
                  <a:srgbClr val="002060"/>
                </a:solidFill>
                <a:latin typeface="Arial" panose="020B0604020202020204" pitchFamily="34" charset="0"/>
              </a:rPr>
              <a:t> under the combined effect of high pressures and temperatures; </a:t>
            </a:r>
          </a:p>
          <a:p>
            <a:pPr>
              <a:spcBef>
                <a:spcPct val="0"/>
              </a:spcBef>
              <a:spcAft>
                <a:spcPts val="600"/>
              </a:spcAft>
            </a:pPr>
            <a:r>
              <a:rPr lang="en-US" altLang="ru-RU" sz="1600" dirty="0">
                <a:solidFill>
                  <a:srgbClr val="FF0000"/>
                </a:solidFill>
                <a:latin typeface="Arial" panose="020B0604020202020204" pitchFamily="34" charset="0"/>
              </a:rPr>
              <a:t>new </a:t>
            </a:r>
            <a:r>
              <a:rPr lang="en-US" altLang="ru-RU" sz="1600" dirty="0">
                <a:solidFill>
                  <a:srgbClr val="002060"/>
                </a:solidFill>
                <a:latin typeface="Arial" panose="020B0604020202020204" pitchFamily="34" charset="0"/>
              </a:rPr>
              <a:t>type of charge-ordering state was revealed.</a:t>
            </a:r>
            <a:endParaRPr lang="ru-RU" altLang="ru-RU" sz="1600" dirty="0">
              <a:solidFill>
                <a:srgbClr val="002060"/>
              </a:solidFill>
              <a:latin typeface="Arial" panose="020B0604020202020204" pitchFamily="34" charset="0"/>
            </a:endParaRPr>
          </a:p>
        </p:txBody>
      </p:sp>
      <p:sp>
        <p:nvSpPr>
          <p:cNvPr id="4116" name="Прямоугольник 22"/>
          <p:cNvSpPr>
            <a:spLocks noChangeArrowheads="1"/>
          </p:cNvSpPr>
          <p:nvPr/>
        </p:nvSpPr>
        <p:spPr bwMode="auto">
          <a:xfrm>
            <a:off x="7836742" y="6519446"/>
            <a:ext cx="2342308" cy="338554"/>
          </a:xfrm>
          <a:prstGeom prst="rect">
            <a:avLst/>
          </a:prstGeom>
          <a:ln/>
        </p:spPr>
        <p:style>
          <a:lnRef idx="2">
            <a:schemeClr val="accent2"/>
          </a:lnRef>
          <a:fillRef idx="1">
            <a:schemeClr val="lt1"/>
          </a:fillRef>
          <a:effectRef idx="0">
            <a:schemeClr val="accent2"/>
          </a:effectRef>
          <a:fontRef idx="minor">
            <a:schemeClr val="dk1"/>
          </a:fontRef>
        </p:style>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600" b="1" dirty="0">
                <a:solidFill>
                  <a:srgbClr val="002060"/>
                </a:solidFill>
                <a:effectLst>
                  <a:outerShdw blurRad="38100" dist="38100" dir="2700000" algn="tl">
                    <a:srgbClr val="000000">
                      <a:alpha val="43137"/>
                    </a:srgbClr>
                  </a:outerShdw>
                </a:effectLst>
                <a:latin typeface="Arial" panose="020B0604020202020204" pitchFamily="34" charset="0"/>
              </a:rPr>
              <a:t> Impact Factor: 27.893</a:t>
            </a:r>
            <a:endParaRPr lang="ru-RU" altLang="ru-RU" sz="1600" b="1" dirty="0">
              <a:solidFill>
                <a:srgbClr val="002060"/>
              </a:solidFill>
              <a:effectLst>
                <a:outerShdw blurRad="38100" dist="38100" dir="2700000" algn="tl">
                  <a:srgbClr val="000000">
                    <a:alpha val="43137"/>
                  </a:srgbClr>
                </a:outerShdw>
              </a:effectLst>
            </a:endParaRPr>
          </a:p>
        </p:txBody>
      </p:sp>
      <p:sp>
        <p:nvSpPr>
          <p:cNvPr id="4117" name="TextBox 24"/>
          <p:cNvSpPr txBox="1">
            <a:spLocks noChangeArrowheads="1"/>
          </p:cNvSpPr>
          <p:nvPr/>
        </p:nvSpPr>
        <p:spPr bwMode="auto">
          <a:xfrm>
            <a:off x="7364120" y="5974663"/>
            <a:ext cx="3179762" cy="523875"/>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400" b="1" i="1" dirty="0">
                <a:solidFill>
                  <a:schemeClr val="bg1"/>
                </a:solidFill>
                <a:latin typeface="Arial" panose="020B0604020202020204" pitchFamily="34" charset="0"/>
                <a:cs typeface="Arial" panose="020B0604020202020204" pitchFamily="34" charset="0"/>
              </a:rPr>
              <a:t>S.V. </a:t>
            </a:r>
            <a:r>
              <a:rPr lang="en-US" altLang="ru-RU" sz="1400" b="1" i="1" dirty="0" err="1">
                <a:solidFill>
                  <a:schemeClr val="bg1"/>
                </a:solidFill>
                <a:latin typeface="Arial" panose="020B0604020202020204" pitchFamily="34" charset="0"/>
                <a:cs typeface="Arial" panose="020B0604020202020204" pitchFamily="34" charset="0"/>
              </a:rPr>
              <a:t>Ovsyannikov</a:t>
            </a:r>
            <a:r>
              <a:rPr lang="en-US" altLang="ru-RU" sz="1400" b="1" i="1" dirty="0">
                <a:solidFill>
                  <a:schemeClr val="bg1"/>
                </a:solidFill>
                <a:latin typeface="Arial" panose="020B0604020202020204" pitchFamily="34" charset="0"/>
                <a:cs typeface="Arial" panose="020B0604020202020204" pitchFamily="34" charset="0"/>
              </a:rPr>
              <a:t>,.., D.P. </a:t>
            </a:r>
            <a:r>
              <a:rPr lang="en-US" altLang="ru-RU" sz="1400" b="1" i="1" dirty="0" err="1">
                <a:solidFill>
                  <a:schemeClr val="bg1"/>
                </a:solidFill>
                <a:latin typeface="Arial" panose="020B0604020202020204" pitchFamily="34" charset="0"/>
                <a:cs typeface="Arial" panose="020B0604020202020204" pitchFamily="34" charset="0"/>
              </a:rPr>
              <a:t>Kozlenko</a:t>
            </a:r>
            <a:r>
              <a:rPr lang="en-US" altLang="ru-RU" sz="1400" b="1" i="1" dirty="0">
                <a:solidFill>
                  <a:schemeClr val="bg1"/>
                </a:solidFill>
                <a:latin typeface="Arial" panose="020B0604020202020204" pitchFamily="34" charset="0"/>
                <a:cs typeface="Arial" panose="020B0604020202020204" pitchFamily="34" charset="0"/>
              </a:rPr>
              <a:t>, et al., Nature Chemistry (</a:t>
            </a:r>
            <a:r>
              <a:rPr lang="en-US" altLang="ru-RU" sz="1400" b="1" i="1" dirty="0">
                <a:solidFill>
                  <a:srgbClr val="FFFF00"/>
                </a:solidFill>
                <a:latin typeface="Arial" panose="020B0604020202020204" pitchFamily="34" charset="0"/>
                <a:cs typeface="Arial" panose="020B0604020202020204" pitchFamily="34" charset="0"/>
              </a:rPr>
              <a:t>2016</a:t>
            </a:r>
            <a:r>
              <a:rPr lang="en-US" altLang="ru-RU" sz="1400" b="1" i="1" dirty="0">
                <a:solidFill>
                  <a:schemeClr val="bg1"/>
                </a:solidFill>
                <a:latin typeface="Arial" panose="020B0604020202020204" pitchFamily="34" charset="0"/>
                <a:cs typeface="Arial" panose="020B0604020202020204" pitchFamily="34" charset="0"/>
              </a:rPr>
              <a:t>)</a:t>
            </a:r>
            <a:endParaRPr lang="ru-RU" altLang="ru-RU" sz="1400" b="1"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18454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mp;Kcy;&amp;acy;&amp;rcy;&amp;tcy;&amp;icy;&amp;ncy;&amp;kcy;&amp;icy; &amp;pcy;&amp;ocy; &amp;zcy;&amp;acy;&amp;pcy;&amp;rcy;&amp;ocy;&amp;scy;&amp;ucy; &amp;icy;&amp;ncy;&amp;scy;&amp;tcy;&amp;icy;&amp;tcy;&amp;ucy;&amp;tcy; &amp;acy;&amp;rcy;&amp;khcy;&amp;iecy;&amp;ocy;&amp;lcy;&amp;ocy;&amp;gcy;&amp;icy;&amp;icy; &amp;Rcy;&amp;Acy;&amp;Ncy;"/>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9424" y="826228"/>
            <a:ext cx="1757282" cy="157796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25071" y="913424"/>
            <a:ext cx="2494209"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i="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Institute of Archaeology of</a:t>
            </a:r>
            <a:r>
              <a:rPr lang="ru-RU" b="1" i="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i="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Russian Academy of Science</a:t>
            </a:r>
            <a:endParaRPr lang="ru-RU" b="1" i="1" dirty="0">
              <a:solidFill>
                <a:srgbClr val="70AD47">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2" descr="&amp;Kcy;&amp;acy;&amp;rcy;&amp;tcy;&amp;icy;&amp;ncy;&amp;kcy;&amp;icy; &amp;pcy;&amp;ocy; &amp;zcy;&amp;acy;&amp;pcy;&amp;rcy;&amp;ocy;&amp;scy;&amp;ucy; &amp;kcy;&amp;lcy;&amp;acy;&amp;dcy; &amp;Tcy;&amp;vcy;&amp;iecy;&amp;rcy;&amp;ic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33539" y="1923949"/>
            <a:ext cx="3684491" cy="2203914"/>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7"/>
          <p:cNvSpPr/>
          <p:nvPr/>
        </p:nvSpPr>
        <p:spPr>
          <a:xfrm>
            <a:off x="1090974" y="-1"/>
            <a:ext cx="9730477" cy="461665"/>
          </a:xfrm>
          <a:prstGeom prst="rect">
            <a:avLst/>
          </a:prstGeom>
          <a:solidFill>
            <a:schemeClr val="accent1">
              <a:lumMod val="20000"/>
              <a:lumOff val="80000"/>
            </a:schemeClr>
          </a:solidFill>
        </p:spPr>
        <p:txBody>
          <a:bodyPr wrap="square">
            <a:spAutoFit/>
          </a:bodyPr>
          <a:lstStyle/>
          <a:p>
            <a:pPr algn="ct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Neutron radiography and tomography facility: cultural heritage studies</a:t>
            </a:r>
          </a:p>
        </p:txBody>
      </p:sp>
      <p:sp>
        <p:nvSpPr>
          <p:cNvPr id="8" name="TextBox 7"/>
          <p:cNvSpPr txBox="1"/>
          <p:nvPr/>
        </p:nvSpPr>
        <p:spPr>
          <a:xfrm>
            <a:off x="1560302" y="4086996"/>
            <a:ext cx="4230193"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ru-RU"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b="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Tver</a:t>
            </a:r>
            <a:r>
              <a:rPr lang="en-US"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treasure</a:t>
            </a:r>
            <a:r>
              <a:rPr lang="ru-RU"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was found in 2014</a:t>
            </a:r>
            <a:endParaRPr lang="ru-RU"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TextBox 8"/>
          <p:cNvSpPr txBox="1"/>
          <p:nvPr/>
        </p:nvSpPr>
        <p:spPr>
          <a:xfrm>
            <a:off x="1524001" y="6226367"/>
            <a:ext cx="4230193"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Photo of the part of Old-Russian ancient bracelet dated to XIV century.</a:t>
            </a:r>
            <a:endParaRPr lang="ru-RU"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TextBox 9"/>
          <p:cNvSpPr txBox="1"/>
          <p:nvPr/>
        </p:nvSpPr>
        <p:spPr>
          <a:xfrm>
            <a:off x="5790494" y="5924697"/>
            <a:ext cx="6311536" cy="707886"/>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000" b="1" dirty="0">
                <a:solidFill>
                  <a:srgbClr val="C00000"/>
                </a:solidFill>
                <a:effectLst>
                  <a:outerShdw blurRad="38100" dist="38100" dir="2700000" algn="tl">
                    <a:srgbClr val="000000">
                      <a:alpha val="43137"/>
                    </a:srgbClr>
                  </a:outerShdw>
                </a:effectLst>
                <a:latin typeface="Calibri" panose="020F0502020204030204"/>
              </a:rPr>
              <a:t>Neutron tomography reconstructed model of the bracelet</a:t>
            </a:r>
          </a:p>
          <a:p>
            <a:pPr algn="ctr"/>
            <a:r>
              <a:rPr lang="en-US" sz="2000" b="1" dirty="0">
                <a:solidFill>
                  <a:srgbClr val="C00000"/>
                </a:solidFill>
                <a:effectLst>
                  <a:outerShdw blurRad="38100" dist="38100" dir="2700000" algn="tl">
                    <a:srgbClr val="000000">
                      <a:alpha val="43137"/>
                    </a:srgbClr>
                  </a:outerShdw>
                </a:effectLst>
                <a:latin typeface="Calibri" panose="020F0502020204030204"/>
              </a:rPr>
              <a:t>with “hidden” gilding pattern</a:t>
            </a:r>
            <a:endParaRPr lang="ru-RU" sz="2000" b="1" dirty="0">
              <a:solidFill>
                <a:srgbClr val="C00000"/>
              </a:solidFill>
              <a:effectLst>
                <a:outerShdw blurRad="38100" dist="38100" dir="2700000" algn="tl">
                  <a:srgbClr val="000000">
                    <a:alpha val="43137"/>
                  </a:srgbClr>
                </a:outerShdw>
              </a:effectLst>
              <a:latin typeface="Calibri" panose="020F0502020204030204"/>
            </a:endParaRPr>
          </a:p>
        </p:txBody>
      </p:sp>
      <p:pic>
        <p:nvPicPr>
          <p:cNvPr id="1026" name="Рисунок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38860" y="1196752"/>
            <a:ext cx="4204773" cy="4383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0800000">
            <a:off x="1682189" y="4456328"/>
            <a:ext cx="3051636" cy="1930971"/>
          </a:xfrm>
          <a:prstGeom prst="rect">
            <a:avLst/>
          </a:prstGeom>
        </p:spPr>
      </p:pic>
    </p:spTree>
    <p:extLst>
      <p:ext uri="{BB962C8B-B14F-4D97-AF65-F5344CB8AC3E}">
        <p14:creationId xmlns:p14="http://schemas.microsoft.com/office/powerpoint/2010/main" val="399423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29736" y="188641"/>
            <a:ext cx="6830760" cy="923330"/>
          </a:xfrm>
          <a:prstGeom prst="rect">
            <a:avLst/>
          </a:prstGeom>
          <a:noFill/>
        </p:spPr>
        <p:txBody>
          <a:bodyPr wrap="square" rtlCol="0">
            <a:spAutoFit/>
          </a:bodyPr>
          <a:lstStyle/>
          <a:p>
            <a:r>
              <a:rPr lang="en-US" b="1" i="1" dirty="0">
                <a:latin typeface="Arial" panose="020B0604020202020204" pitchFamily="34" charset="0"/>
                <a:cs typeface="Arial" panose="020B0604020202020204" pitchFamily="34" charset="0"/>
              </a:rPr>
              <a:t>May 2012:</a:t>
            </a:r>
          </a:p>
          <a:p>
            <a:r>
              <a:rPr lang="en-US" dirty="0">
                <a:solidFill>
                  <a:srgbClr val="002060"/>
                </a:solidFill>
                <a:latin typeface="Arial" panose="020B0604020202020204" pitchFamily="34" charset="0"/>
                <a:cs typeface="Arial" panose="020B0604020202020204" pitchFamily="34" charset="0"/>
              </a:rPr>
              <a:t>Official approval of the name </a:t>
            </a:r>
            <a:r>
              <a:rPr lang="en-US" i="1" dirty="0" err="1">
                <a:solidFill>
                  <a:srgbClr val="C00000"/>
                </a:solidFill>
                <a:latin typeface="Arial" panose="020B0604020202020204" pitchFamily="34" charset="0"/>
                <a:cs typeface="Arial" panose="020B0604020202020204" pitchFamily="34" charset="0"/>
              </a:rPr>
              <a:t>Flerovium</a:t>
            </a:r>
            <a:r>
              <a:rPr lang="en-US" dirty="0">
                <a:solidFill>
                  <a:srgbClr val="002060"/>
                </a:solidFill>
                <a:latin typeface="Arial" panose="020B0604020202020204" pitchFamily="34" charset="0"/>
                <a:cs typeface="Arial" panose="020B0604020202020204" pitchFamily="34" charset="0"/>
              </a:rPr>
              <a:t> for element </a:t>
            </a:r>
            <a:r>
              <a:rPr lang="en-US" i="1" dirty="0">
                <a:solidFill>
                  <a:srgbClr val="C00000"/>
                </a:solidFill>
                <a:latin typeface="Arial" panose="020B0604020202020204" pitchFamily="34" charset="0"/>
                <a:cs typeface="Arial" panose="020B0604020202020204" pitchFamily="34" charset="0"/>
              </a:rPr>
              <a:t>114</a:t>
            </a:r>
          </a:p>
          <a:p>
            <a:r>
              <a:rPr lang="en-US" dirty="0">
                <a:solidFill>
                  <a:srgbClr val="002060"/>
                </a:solidFill>
                <a:latin typeface="Arial" panose="020B0604020202020204" pitchFamily="34" charset="0"/>
                <a:cs typeface="Arial" panose="020B0604020202020204" pitchFamily="34" charset="0"/>
              </a:rPr>
              <a:t>	</a:t>
            </a:r>
            <a:r>
              <a:rPr lang="ru-RU" dirty="0">
                <a:solidFill>
                  <a:srgbClr val="002060"/>
                </a:solidFill>
                <a:latin typeface="Arial" panose="020B0604020202020204" pitchFamily="34" charset="0"/>
                <a:cs typeface="Arial" panose="020B0604020202020204" pitchFamily="34" charset="0"/>
              </a:rPr>
              <a:t>       </a:t>
            </a:r>
            <a:r>
              <a:rPr lang="en-US" dirty="0">
                <a:solidFill>
                  <a:srgbClr val="002060"/>
                </a:solidFill>
                <a:latin typeface="Arial" panose="020B0604020202020204" pitchFamily="34" charset="0"/>
                <a:cs typeface="Arial" panose="020B0604020202020204" pitchFamily="34" charset="0"/>
              </a:rPr>
              <a:t>and the name </a:t>
            </a:r>
            <a:r>
              <a:rPr lang="en-US" i="1" dirty="0" err="1">
                <a:solidFill>
                  <a:srgbClr val="C00000"/>
                </a:solidFill>
                <a:latin typeface="Arial" panose="020B0604020202020204" pitchFamily="34" charset="0"/>
                <a:cs typeface="Arial" panose="020B0604020202020204" pitchFamily="34" charset="0"/>
              </a:rPr>
              <a:t>Livermorium</a:t>
            </a:r>
            <a:r>
              <a:rPr lang="en-US" dirty="0">
                <a:solidFill>
                  <a:srgbClr val="002060"/>
                </a:solidFill>
                <a:latin typeface="Arial" panose="020B0604020202020204" pitchFamily="34" charset="0"/>
                <a:cs typeface="Arial" panose="020B0604020202020204" pitchFamily="34" charset="0"/>
              </a:rPr>
              <a:t> for element </a:t>
            </a:r>
            <a:r>
              <a:rPr lang="en-US" i="1" dirty="0">
                <a:solidFill>
                  <a:srgbClr val="C00000"/>
                </a:solidFill>
                <a:latin typeface="Arial" panose="020B0604020202020204" pitchFamily="34" charset="0"/>
                <a:cs typeface="Arial" panose="020B0604020202020204" pitchFamily="34" charset="0"/>
              </a:rPr>
              <a:t>116</a:t>
            </a:r>
          </a:p>
        </p:txBody>
      </p:sp>
      <p:grpSp>
        <p:nvGrpSpPr>
          <p:cNvPr id="7" name="Группа 6"/>
          <p:cNvGrpSpPr/>
          <p:nvPr/>
        </p:nvGrpSpPr>
        <p:grpSpPr>
          <a:xfrm>
            <a:off x="1703515" y="188642"/>
            <a:ext cx="1802277" cy="1607769"/>
            <a:chOff x="255373" y="2996074"/>
            <a:chExt cx="2821786" cy="2448064"/>
          </a:xfrm>
        </p:grpSpPr>
        <p:pic>
          <p:nvPicPr>
            <p:cNvPr id="48130" name="Picture 2" descr="IUPA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3893" y="2996074"/>
              <a:ext cx="1206034" cy="1073370"/>
            </a:xfrm>
            <a:prstGeom prst="rect">
              <a:avLst/>
            </a:prstGeom>
            <a:noFill/>
            <a:extLst>
              <a:ext uri="{909E8E84-426E-40DD-AFC4-6F175D3DCCD1}">
                <a14:hiddenFill xmlns:a14="http://schemas.microsoft.com/office/drawing/2010/main">
                  <a:solidFill>
                    <a:srgbClr val="FFFFFF"/>
                  </a:solidFill>
                </a14:hiddenFill>
              </a:ext>
            </a:extLst>
          </p:spPr>
        </p:pic>
        <p:pic>
          <p:nvPicPr>
            <p:cNvPr id="48132" name="Picture 4" descr="IUPA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373" y="4185555"/>
              <a:ext cx="2803075" cy="56061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73225" y="4811482"/>
              <a:ext cx="2803934" cy="632656"/>
            </a:xfrm>
            <a:prstGeom prst="rect">
              <a:avLst/>
            </a:prstGeom>
            <a:noFill/>
          </p:spPr>
          <p:txBody>
            <a:bodyPr wrap="none" rtlCol="0">
              <a:spAutoFit/>
            </a:bodyPr>
            <a:lstStyle/>
            <a:p>
              <a:pPr algn="ctr"/>
              <a:r>
                <a:rPr lang="en-US" sz="1050" dirty="0">
                  <a:solidFill>
                    <a:srgbClr val="FF0000"/>
                  </a:solidFill>
                  <a:latin typeface="Arial" panose="020B0604020202020204" pitchFamily="34" charset="0"/>
                  <a:cs typeface="Arial" panose="020B0604020202020204" pitchFamily="34" charset="0"/>
                </a:rPr>
                <a:t>International Union of Pure</a:t>
              </a:r>
            </a:p>
            <a:p>
              <a:pPr algn="ctr"/>
              <a:r>
                <a:rPr lang="en-US" sz="1050" dirty="0">
                  <a:solidFill>
                    <a:srgbClr val="FF0000"/>
                  </a:solidFill>
                  <a:latin typeface="Arial" panose="020B0604020202020204" pitchFamily="34" charset="0"/>
                  <a:cs typeface="Arial" panose="020B0604020202020204" pitchFamily="34" charset="0"/>
                </a:rPr>
                <a:t>and Applied Chemistry</a:t>
              </a:r>
              <a:endParaRPr lang="ru-RU" sz="1050" dirty="0">
                <a:solidFill>
                  <a:srgbClr val="FF0000"/>
                </a:solidFill>
                <a:latin typeface="Arial" panose="020B0604020202020204" pitchFamily="34" charset="0"/>
                <a:cs typeface="Arial" panose="020B0604020202020204" pitchFamily="34" charset="0"/>
              </a:endParaRPr>
            </a:p>
          </p:txBody>
        </p:sp>
      </p:grpSp>
      <p:sp>
        <p:nvSpPr>
          <p:cNvPr id="29" name="Прямоугольник 28"/>
          <p:cNvSpPr/>
          <p:nvPr/>
        </p:nvSpPr>
        <p:spPr>
          <a:xfrm>
            <a:off x="1502881" y="5949281"/>
            <a:ext cx="9108504" cy="646331"/>
          </a:xfrm>
          <a:prstGeom prst="rect">
            <a:avLst/>
          </a:prstGeom>
        </p:spPr>
        <p:txBody>
          <a:bodyPr wrap="square">
            <a:spAutoFit/>
          </a:bodyPr>
          <a:lstStyle/>
          <a:p>
            <a:pPr algn="ctr"/>
            <a:r>
              <a:rPr lang="en-US" i="1" dirty="0">
                <a:solidFill>
                  <a:srgbClr val="000066"/>
                </a:solidFill>
                <a:latin typeface="Arial" panose="020B0604020202020204" pitchFamily="34" charset="0"/>
                <a:cs typeface="Arial" panose="020B0604020202020204" pitchFamily="34" charset="0"/>
              </a:rPr>
              <a:t>All these elements were synthesized for the first time at the U-400</a:t>
            </a:r>
            <a:br>
              <a:rPr lang="en-US" i="1" dirty="0">
                <a:solidFill>
                  <a:srgbClr val="000066"/>
                </a:solidFill>
                <a:latin typeface="Arial" panose="020B0604020202020204" pitchFamily="34" charset="0"/>
                <a:cs typeface="Arial" panose="020B0604020202020204" pitchFamily="34" charset="0"/>
              </a:rPr>
            </a:br>
            <a:r>
              <a:rPr lang="en-US" i="1" dirty="0">
                <a:solidFill>
                  <a:srgbClr val="000066"/>
                </a:solidFill>
                <a:latin typeface="Arial" panose="020B0604020202020204" pitchFamily="34" charset="0"/>
                <a:cs typeface="Arial" panose="020B0604020202020204" pitchFamily="34" charset="0"/>
              </a:rPr>
              <a:t>accelerator complex of the Flerov Laboratory of Nuclear Reactions of JINR.</a:t>
            </a:r>
          </a:p>
        </p:txBody>
      </p:sp>
      <p:sp>
        <p:nvSpPr>
          <p:cNvPr id="2" name="Прямоугольник 1"/>
          <p:cNvSpPr/>
          <p:nvPr/>
        </p:nvSpPr>
        <p:spPr>
          <a:xfrm>
            <a:off x="1991545" y="1926509"/>
            <a:ext cx="8845599" cy="923330"/>
          </a:xfrm>
          <a:prstGeom prst="rect">
            <a:avLst/>
          </a:prstGeom>
        </p:spPr>
        <p:txBody>
          <a:bodyPr wrap="square">
            <a:spAutoFit/>
          </a:bodyPr>
          <a:lstStyle/>
          <a:p>
            <a:pPr marL="342900" indent="-34290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element 113: RIKEN (Japan)</a:t>
            </a:r>
          </a:p>
          <a:p>
            <a:pPr marL="342900" indent="-34290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elements </a:t>
            </a:r>
            <a:r>
              <a:rPr lang="en-US" i="1" dirty="0">
                <a:solidFill>
                  <a:srgbClr val="C00000"/>
                </a:solidFill>
                <a:latin typeface="Arial" panose="020B0604020202020204" pitchFamily="34" charset="0"/>
                <a:cs typeface="Arial" panose="020B0604020202020204" pitchFamily="34" charset="0"/>
              </a:rPr>
              <a:t>115</a:t>
            </a:r>
            <a:r>
              <a:rPr lang="en-US" dirty="0">
                <a:solidFill>
                  <a:srgbClr val="002060"/>
                </a:solidFill>
                <a:latin typeface="Arial" panose="020B0604020202020204" pitchFamily="34" charset="0"/>
                <a:cs typeface="Arial" panose="020B0604020202020204" pitchFamily="34" charset="0"/>
              </a:rPr>
              <a:t> and </a:t>
            </a:r>
            <a:r>
              <a:rPr lang="en-US" i="1" dirty="0">
                <a:solidFill>
                  <a:srgbClr val="C00000"/>
                </a:solidFill>
                <a:latin typeface="Arial" panose="020B0604020202020204" pitchFamily="34" charset="0"/>
                <a:cs typeface="Arial" panose="020B0604020202020204" pitchFamily="34" charset="0"/>
              </a:rPr>
              <a:t>117</a:t>
            </a:r>
            <a:r>
              <a:rPr lang="en-US" dirty="0">
                <a:solidFill>
                  <a:srgbClr val="002060"/>
                </a:solidFill>
                <a:latin typeface="Arial" panose="020B0604020202020204" pitchFamily="34" charset="0"/>
                <a:cs typeface="Arial" panose="020B0604020202020204" pitchFamily="34" charset="0"/>
              </a:rPr>
              <a:t>: </a:t>
            </a:r>
            <a:r>
              <a:rPr lang="en-US" dirty="0">
                <a:solidFill>
                  <a:srgbClr val="C00000"/>
                </a:solidFill>
                <a:latin typeface="Arial" panose="020B0604020202020204" pitchFamily="34" charset="0"/>
                <a:cs typeface="Arial" panose="020B0604020202020204" pitchFamily="34" charset="0"/>
              </a:rPr>
              <a:t>JINR</a:t>
            </a:r>
            <a:r>
              <a:rPr lang="en-US" dirty="0">
                <a:solidFill>
                  <a:srgbClr val="002060"/>
                </a:solidFill>
                <a:latin typeface="Arial" panose="020B0604020202020204" pitchFamily="34" charset="0"/>
                <a:cs typeface="Arial" panose="020B0604020202020204" pitchFamily="34" charset="0"/>
              </a:rPr>
              <a:t> (Dubna) - </a:t>
            </a:r>
            <a:r>
              <a:rPr lang="en-US" dirty="0">
                <a:solidFill>
                  <a:srgbClr val="C00000"/>
                </a:solidFill>
                <a:latin typeface="Arial" panose="020B0604020202020204" pitchFamily="34" charset="0"/>
                <a:cs typeface="Arial" panose="020B0604020202020204" pitchFamily="34" charset="0"/>
              </a:rPr>
              <a:t>LLNL</a:t>
            </a:r>
            <a:r>
              <a:rPr lang="en-US" dirty="0">
                <a:solidFill>
                  <a:srgbClr val="002060"/>
                </a:solidFill>
                <a:latin typeface="Arial" panose="020B0604020202020204" pitchFamily="34" charset="0"/>
                <a:cs typeface="Arial" panose="020B0604020202020204" pitchFamily="34" charset="0"/>
              </a:rPr>
              <a:t> (USA) – </a:t>
            </a:r>
            <a:r>
              <a:rPr lang="en-US" dirty="0">
                <a:solidFill>
                  <a:srgbClr val="C00000"/>
                </a:solidFill>
                <a:latin typeface="Arial" panose="020B0604020202020204" pitchFamily="34" charset="0"/>
                <a:cs typeface="Arial" panose="020B0604020202020204" pitchFamily="34" charset="0"/>
              </a:rPr>
              <a:t>ORNL</a:t>
            </a:r>
            <a:r>
              <a:rPr lang="en-US" dirty="0">
                <a:solidFill>
                  <a:srgbClr val="002060"/>
                </a:solidFill>
                <a:latin typeface="Arial" panose="020B0604020202020204" pitchFamily="34" charset="0"/>
                <a:cs typeface="Arial" panose="020B0604020202020204" pitchFamily="34" charset="0"/>
              </a:rPr>
              <a:t> (USA) collaboration</a:t>
            </a:r>
          </a:p>
          <a:p>
            <a:pPr marL="342900" indent="-34290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element </a:t>
            </a:r>
            <a:r>
              <a:rPr lang="en-US" i="1" dirty="0">
                <a:solidFill>
                  <a:srgbClr val="C00000"/>
                </a:solidFill>
                <a:latin typeface="Arial" panose="020B0604020202020204" pitchFamily="34" charset="0"/>
                <a:cs typeface="Arial" panose="020B0604020202020204" pitchFamily="34" charset="0"/>
              </a:rPr>
              <a:t>118:</a:t>
            </a:r>
            <a:r>
              <a:rPr lang="en-US" dirty="0">
                <a:solidFill>
                  <a:srgbClr val="C00000"/>
                </a:solidFill>
                <a:latin typeface="Arial" panose="020B0604020202020204" pitchFamily="34" charset="0"/>
                <a:cs typeface="Arial" panose="020B0604020202020204" pitchFamily="34" charset="0"/>
              </a:rPr>
              <a:t> JINR</a:t>
            </a:r>
            <a:r>
              <a:rPr lang="en-US" dirty="0">
                <a:solidFill>
                  <a:srgbClr val="002060"/>
                </a:solidFill>
                <a:latin typeface="Arial" panose="020B0604020202020204" pitchFamily="34" charset="0"/>
                <a:cs typeface="Arial" panose="020B0604020202020204" pitchFamily="34" charset="0"/>
              </a:rPr>
              <a:t> (Dubna) – </a:t>
            </a:r>
            <a:r>
              <a:rPr lang="en-US" dirty="0">
                <a:solidFill>
                  <a:srgbClr val="C00000"/>
                </a:solidFill>
                <a:latin typeface="Arial" panose="020B0604020202020204" pitchFamily="34" charset="0"/>
                <a:cs typeface="Arial" panose="020B0604020202020204" pitchFamily="34" charset="0"/>
              </a:rPr>
              <a:t>LLNL</a:t>
            </a:r>
            <a:r>
              <a:rPr lang="en-US" dirty="0">
                <a:solidFill>
                  <a:srgbClr val="002060"/>
                </a:solidFill>
                <a:latin typeface="Arial" panose="020B0604020202020204" pitchFamily="34" charset="0"/>
                <a:cs typeface="Arial" panose="020B0604020202020204" pitchFamily="34" charset="0"/>
              </a:rPr>
              <a:t> collaboration.</a:t>
            </a:r>
          </a:p>
        </p:txBody>
      </p:sp>
      <p:sp>
        <p:nvSpPr>
          <p:cNvPr id="5" name="Прямоугольник 4"/>
          <p:cNvSpPr/>
          <p:nvPr/>
        </p:nvSpPr>
        <p:spPr>
          <a:xfrm>
            <a:off x="1991545" y="2852936"/>
            <a:ext cx="8561471" cy="1815882"/>
          </a:xfrm>
          <a:prstGeom prst="rect">
            <a:avLst/>
          </a:prstGeom>
        </p:spPr>
        <p:txBody>
          <a:bodyPr wrap="square">
            <a:spAutoFit/>
          </a:bodyPr>
          <a:lstStyle/>
          <a:p>
            <a:r>
              <a:rPr lang="en-US" b="1" i="1" dirty="0">
                <a:latin typeface="Arial" panose="020B0604020202020204" pitchFamily="34" charset="0"/>
                <a:cs typeface="Arial" panose="020B0604020202020204" pitchFamily="34" charset="0"/>
              </a:rPr>
              <a:t>28</a:t>
            </a:r>
            <a:r>
              <a:rPr lang="en-US" b="1" i="1" baseline="30000" dirty="0">
                <a:latin typeface="Arial" panose="020B0604020202020204" pitchFamily="34" charset="0"/>
                <a:cs typeface="Arial" panose="020B0604020202020204" pitchFamily="34" charset="0"/>
              </a:rPr>
              <a:t>th</a:t>
            </a:r>
            <a:r>
              <a:rPr lang="en-US" b="1" i="1" dirty="0">
                <a:latin typeface="Arial" panose="020B0604020202020204" pitchFamily="34" charset="0"/>
                <a:cs typeface="Arial" panose="020B0604020202020204" pitchFamily="34" charset="0"/>
              </a:rPr>
              <a:t> November 2016:</a:t>
            </a:r>
          </a:p>
          <a:p>
            <a:r>
              <a:rPr lang="en-US" dirty="0">
                <a:solidFill>
                  <a:srgbClr val="002060"/>
                </a:solidFill>
                <a:latin typeface="Arial" panose="020B0604020202020204" pitchFamily="34" charset="0"/>
                <a:cs typeface="Arial" panose="020B0604020202020204" pitchFamily="34" charset="0"/>
              </a:rPr>
              <a:t>IUPAC formally approved names and symbols of new elements:</a:t>
            </a:r>
          </a:p>
          <a:p>
            <a:pPr lvl="1"/>
            <a:r>
              <a:rPr lang="en-US" b="1" dirty="0" err="1">
                <a:solidFill>
                  <a:srgbClr val="002060"/>
                </a:solidFill>
                <a:latin typeface="Arial" panose="020B0604020202020204" pitchFamily="34" charset="0"/>
                <a:cs typeface="Arial" panose="020B0604020202020204" pitchFamily="34" charset="0"/>
              </a:rPr>
              <a:t>Nihonium</a:t>
            </a:r>
            <a:r>
              <a:rPr lang="ru-RU"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Nh</a:t>
            </a:r>
            <a:r>
              <a:rPr lang="ru-RU" dirty="0">
                <a:solidFill>
                  <a:srgbClr val="002060"/>
                </a:solidFill>
                <a:latin typeface="Arial" panose="020B0604020202020204" pitchFamily="34" charset="0"/>
                <a:cs typeface="Arial" panose="020B0604020202020204" pitchFamily="34" charset="0"/>
              </a:rPr>
              <a:t>) </a:t>
            </a:r>
            <a:r>
              <a:rPr lang="en-US" dirty="0">
                <a:solidFill>
                  <a:srgbClr val="002060"/>
                </a:solidFill>
                <a:latin typeface="Arial" panose="020B0604020202020204" pitchFamily="34" charset="0"/>
                <a:cs typeface="Arial" panose="020B0604020202020204" pitchFamily="34" charset="0"/>
              </a:rPr>
              <a:t>for element</a:t>
            </a:r>
            <a:r>
              <a:rPr lang="ru-RU" dirty="0">
                <a:solidFill>
                  <a:srgbClr val="002060"/>
                </a:solidFill>
                <a:latin typeface="Arial" panose="020B0604020202020204" pitchFamily="34" charset="0"/>
                <a:cs typeface="Arial" panose="020B0604020202020204" pitchFamily="34" charset="0"/>
              </a:rPr>
              <a:t> 113,</a:t>
            </a:r>
          </a:p>
          <a:p>
            <a:pPr lvl="1"/>
            <a:r>
              <a:rPr lang="en-US" b="1" dirty="0">
                <a:solidFill>
                  <a:srgbClr val="C00000"/>
                </a:solidFill>
                <a:latin typeface="Arial" panose="020B0604020202020204" pitchFamily="34" charset="0"/>
                <a:cs typeface="Arial" panose="020B0604020202020204" pitchFamily="34" charset="0"/>
              </a:rPr>
              <a:t>Moscovium</a:t>
            </a:r>
            <a:r>
              <a:rPr lang="ru-RU">
                <a:solidFill>
                  <a:srgbClr val="C00000"/>
                </a:solidFill>
                <a:latin typeface="Arial" panose="020B0604020202020204" pitchFamily="34" charset="0"/>
                <a:cs typeface="Arial" panose="020B0604020202020204" pitchFamily="34" charset="0"/>
              </a:rPr>
              <a:t>  </a:t>
            </a:r>
            <a:r>
              <a:rPr lang="ru-RU">
                <a:solidFill>
                  <a:srgbClr val="002060"/>
                </a:solidFill>
                <a:latin typeface="Arial" panose="020B0604020202020204" pitchFamily="34" charset="0"/>
                <a:cs typeface="Arial" panose="020B0604020202020204" pitchFamily="34" charset="0"/>
              </a:rPr>
              <a:t>(</a:t>
            </a:r>
            <a:r>
              <a:rPr lang="en-US" dirty="0">
                <a:solidFill>
                  <a:srgbClr val="002060"/>
                </a:solidFill>
                <a:latin typeface="Arial" panose="020B0604020202020204" pitchFamily="34" charset="0"/>
                <a:cs typeface="Arial" panose="020B0604020202020204" pitchFamily="34" charset="0"/>
              </a:rPr>
              <a:t>Mc</a:t>
            </a:r>
            <a:r>
              <a:rPr lang="ru-RU" dirty="0">
                <a:solidFill>
                  <a:srgbClr val="002060"/>
                </a:solidFill>
                <a:latin typeface="Arial" panose="020B0604020202020204" pitchFamily="34" charset="0"/>
                <a:cs typeface="Arial" panose="020B0604020202020204" pitchFamily="34" charset="0"/>
              </a:rPr>
              <a:t>) </a:t>
            </a:r>
            <a:r>
              <a:rPr lang="en-US" dirty="0">
                <a:solidFill>
                  <a:srgbClr val="002060"/>
                </a:solidFill>
                <a:latin typeface="Arial" panose="020B0604020202020204" pitchFamily="34" charset="0"/>
                <a:cs typeface="Arial" panose="020B0604020202020204" pitchFamily="34" charset="0"/>
              </a:rPr>
              <a:t>for element</a:t>
            </a:r>
            <a:r>
              <a:rPr lang="ru-RU" dirty="0">
                <a:solidFill>
                  <a:srgbClr val="002060"/>
                </a:solidFill>
                <a:latin typeface="Arial" panose="020B0604020202020204" pitchFamily="34" charset="0"/>
                <a:cs typeface="Arial" panose="020B0604020202020204" pitchFamily="34" charset="0"/>
              </a:rPr>
              <a:t> </a:t>
            </a:r>
            <a:r>
              <a:rPr lang="ru-RU" b="1" dirty="0">
                <a:solidFill>
                  <a:srgbClr val="C00000"/>
                </a:solidFill>
                <a:latin typeface="Arial" panose="020B0604020202020204" pitchFamily="34" charset="0"/>
                <a:cs typeface="Arial" panose="020B0604020202020204" pitchFamily="34" charset="0"/>
              </a:rPr>
              <a:t>115</a:t>
            </a:r>
            <a:r>
              <a:rPr lang="ru-RU" dirty="0">
                <a:solidFill>
                  <a:srgbClr val="002060"/>
                </a:solidFill>
                <a:latin typeface="Arial" panose="020B0604020202020204" pitchFamily="34" charset="0"/>
                <a:cs typeface="Arial" panose="020B0604020202020204" pitchFamily="34" charset="0"/>
              </a:rPr>
              <a:t>,</a:t>
            </a:r>
          </a:p>
          <a:p>
            <a:pPr lvl="1"/>
            <a:r>
              <a:rPr lang="en-US" b="1" dirty="0">
                <a:solidFill>
                  <a:srgbClr val="C00000"/>
                </a:solidFill>
                <a:latin typeface="Arial" panose="020B0604020202020204" pitchFamily="34" charset="0"/>
                <a:cs typeface="Arial" panose="020B0604020202020204" pitchFamily="34" charset="0"/>
              </a:rPr>
              <a:t>Tennessine</a:t>
            </a:r>
            <a:r>
              <a:rPr lang="ru-RU" dirty="0">
                <a:solidFill>
                  <a:srgbClr val="C00000"/>
                </a:solidFill>
                <a:latin typeface="Arial" panose="020B0604020202020204" pitchFamily="34" charset="0"/>
                <a:cs typeface="Arial" panose="020B0604020202020204" pitchFamily="34" charset="0"/>
              </a:rPr>
              <a:t> </a:t>
            </a:r>
            <a:r>
              <a:rPr lang="en-US" dirty="0">
                <a:solidFill>
                  <a:srgbClr val="C00000"/>
                </a:solidFill>
                <a:latin typeface="Arial" panose="020B0604020202020204" pitchFamily="34" charset="0"/>
                <a:cs typeface="Arial" panose="020B0604020202020204" pitchFamily="34" charset="0"/>
              </a:rPr>
              <a:t>  </a:t>
            </a:r>
            <a:r>
              <a:rPr lang="ru-RU" dirty="0">
                <a:solidFill>
                  <a:srgbClr val="002060"/>
                </a:solidFill>
                <a:latin typeface="Arial" panose="020B0604020202020204" pitchFamily="34" charset="0"/>
                <a:cs typeface="Arial" panose="020B0604020202020204" pitchFamily="34" charset="0"/>
              </a:rPr>
              <a:t>(</a:t>
            </a:r>
            <a:r>
              <a:rPr lang="en-US" dirty="0" err="1">
                <a:solidFill>
                  <a:srgbClr val="002060"/>
                </a:solidFill>
                <a:latin typeface="Arial" panose="020B0604020202020204" pitchFamily="34" charset="0"/>
                <a:cs typeface="Arial" panose="020B0604020202020204" pitchFamily="34" charset="0"/>
              </a:rPr>
              <a:t>Ts</a:t>
            </a:r>
            <a:r>
              <a:rPr lang="ru-RU" dirty="0">
                <a:solidFill>
                  <a:srgbClr val="002060"/>
                </a:solidFill>
                <a:latin typeface="Arial" panose="020B0604020202020204" pitchFamily="34" charset="0"/>
                <a:cs typeface="Arial" panose="020B0604020202020204" pitchFamily="34" charset="0"/>
              </a:rPr>
              <a:t>) </a:t>
            </a:r>
            <a:r>
              <a:rPr lang="en-US" dirty="0">
                <a:solidFill>
                  <a:srgbClr val="002060"/>
                </a:solidFill>
                <a:latin typeface="Arial" panose="020B0604020202020204" pitchFamily="34" charset="0"/>
                <a:cs typeface="Arial" panose="020B0604020202020204" pitchFamily="34" charset="0"/>
              </a:rPr>
              <a:t> for element</a:t>
            </a:r>
            <a:r>
              <a:rPr lang="ru-RU" dirty="0">
                <a:solidFill>
                  <a:srgbClr val="002060"/>
                </a:solidFill>
                <a:latin typeface="Arial" panose="020B0604020202020204" pitchFamily="34" charset="0"/>
                <a:cs typeface="Arial" panose="020B0604020202020204" pitchFamily="34" charset="0"/>
              </a:rPr>
              <a:t> </a:t>
            </a:r>
            <a:r>
              <a:rPr lang="ru-RU" b="1" dirty="0">
                <a:solidFill>
                  <a:srgbClr val="C00000"/>
                </a:solidFill>
                <a:latin typeface="Arial" panose="020B0604020202020204" pitchFamily="34" charset="0"/>
                <a:cs typeface="Arial" panose="020B0604020202020204" pitchFamily="34" charset="0"/>
              </a:rPr>
              <a:t>117</a:t>
            </a:r>
            <a:r>
              <a:rPr lang="en-US" b="1" dirty="0">
                <a:solidFill>
                  <a:srgbClr val="000066"/>
                </a:solidFill>
                <a:latin typeface="Arial" panose="020B0604020202020204" pitchFamily="34" charset="0"/>
                <a:cs typeface="Arial" panose="020B0604020202020204" pitchFamily="34" charset="0"/>
              </a:rPr>
              <a:t>,</a:t>
            </a:r>
            <a:r>
              <a:rPr lang="ru-RU" dirty="0">
                <a:solidFill>
                  <a:srgbClr val="C00000"/>
                </a:solidFill>
                <a:latin typeface="Arial" panose="020B0604020202020204" pitchFamily="34" charset="0"/>
                <a:cs typeface="Arial" panose="020B0604020202020204" pitchFamily="34" charset="0"/>
              </a:rPr>
              <a:t> </a:t>
            </a:r>
            <a:r>
              <a:rPr lang="en-US" dirty="0">
                <a:solidFill>
                  <a:srgbClr val="002060"/>
                </a:solidFill>
                <a:latin typeface="Arial" panose="020B0604020202020204" pitchFamily="34" charset="0"/>
                <a:cs typeface="Arial" panose="020B0604020202020204" pitchFamily="34" charset="0"/>
              </a:rPr>
              <a:t>and</a:t>
            </a:r>
            <a:r>
              <a:rPr lang="ru-RU" dirty="0">
                <a:solidFill>
                  <a:srgbClr val="002060"/>
                </a:solidFill>
                <a:latin typeface="Arial" panose="020B0604020202020204" pitchFamily="34" charset="0"/>
                <a:cs typeface="Arial" panose="020B0604020202020204" pitchFamily="34" charset="0"/>
              </a:rPr>
              <a:t> </a:t>
            </a:r>
          </a:p>
          <a:p>
            <a:pPr lvl="1"/>
            <a:r>
              <a:rPr lang="en-US" b="1" dirty="0">
                <a:solidFill>
                  <a:srgbClr val="C00000"/>
                </a:solidFill>
                <a:latin typeface="Arial" panose="020B0604020202020204" pitchFamily="34" charset="0"/>
                <a:cs typeface="Arial" panose="020B0604020202020204" pitchFamily="34" charset="0"/>
              </a:rPr>
              <a:t>Oganesson</a:t>
            </a:r>
            <a:r>
              <a:rPr lang="ru-RU" dirty="0">
                <a:solidFill>
                  <a:srgbClr val="C00000"/>
                </a:solidFill>
                <a:latin typeface="Arial" panose="020B0604020202020204" pitchFamily="34" charset="0"/>
                <a:cs typeface="Arial" panose="020B0604020202020204" pitchFamily="34" charset="0"/>
              </a:rPr>
              <a:t>   </a:t>
            </a:r>
            <a:r>
              <a:rPr lang="ru-RU" dirty="0">
                <a:solidFill>
                  <a:srgbClr val="002060"/>
                </a:solidFill>
                <a:latin typeface="Arial" panose="020B0604020202020204" pitchFamily="34" charset="0"/>
                <a:cs typeface="Arial" panose="020B0604020202020204" pitchFamily="34" charset="0"/>
              </a:rPr>
              <a:t>(</a:t>
            </a:r>
            <a:r>
              <a:rPr lang="en-US" dirty="0" err="1">
                <a:solidFill>
                  <a:srgbClr val="002060"/>
                </a:solidFill>
                <a:latin typeface="Arial" panose="020B0604020202020204" pitchFamily="34" charset="0"/>
                <a:cs typeface="Arial" panose="020B0604020202020204" pitchFamily="34" charset="0"/>
              </a:rPr>
              <a:t>Og</a:t>
            </a:r>
            <a:r>
              <a:rPr lang="ru-RU" dirty="0">
                <a:solidFill>
                  <a:srgbClr val="002060"/>
                </a:solidFill>
                <a:latin typeface="Arial" panose="020B0604020202020204" pitchFamily="34" charset="0"/>
                <a:cs typeface="Arial" panose="020B0604020202020204" pitchFamily="34" charset="0"/>
              </a:rPr>
              <a:t>) </a:t>
            </a:r>
            <a:r>
              <a:rPr lang="en-US" dirty="0">
                <a:solidFill>
                  <a:srgbClr val="002060"/>
                </a:solidFill>
                <a:latin typeface="Arial" panose="020B0604020202020204" pitchFamily="34" charset="0"/>
                <a:cs typeface="Arial" panose="020B0604020202020204" pitchFamily="34" charset="0"/>
              </a:rPr>
              <a:t>for element</a:t>
            </a:r>
            <a:r>
              <a:rPr lang="ru-RU" dirty="0">
                <a:solidFill>
                  <a:srgbClr val="002060"/>
                </a:solidFill>
                <a:latin typeface="Arial" panose="020B0604020202020204" pitchFamily="34" charset="0"/>
                <a:cs typeface="Arial" panose="020B0604020202020204" pitchFamily="34" charset="0"/>
              </a:rPr>
              <a:t> </a:t>
            </a:r>
            <a:r>
              <a:rPr lang="ru-RU" b="1" dirty="0">
                <a:solidFill>
                  <a:srgbClr val="C00000"/>
                </a:solidFill>
                <a:latin typeface="Arial" panose="020B0604020202020204" pitchFamily="34" charset="0"/>
                <a:cs typeface="Arial" panose="020B0604020202020204" pitchFamily="34" charset="0"/>
              </a:rPr>
              <a:t>118</a:t>
            </a:r>
            <a:r>
              <a:rPr lang="ru-RU" dirty="0">
                <a:solidFill>
                  <a:srgbClr val="002060"/>
                </a:solidFill>
                <a:latin typeface="Arial" panose="020B0604020202020204" pitchFamily="34" charset="0"/>
                <a:cs typeface="Arial" panose="020B0604020202020204" pitchFamily="34" charset="0"/>
              </a:rPr>
              <a:t>.</a:t>
            </a:r>
            <a:endParaRPr lang="en-US" dirty="0">
              <a:solidFill>
                <a:srgbClr val="002060"/>
              </a:solidFill>
              <a:latin typeface="Arial" panose="020B0604020202020204" pitchFamily="34" charset="0"/>
              <a:cs typeface="Arial" panose="020B0604020202020204" pitchFamily="34" charset="0"/>
            </a:endParaRPr>
          </a:p>
        </p:txBody>
      </p:sp>
      <p:sp>
        <p:nvSpPr>
          <p:cNvPr id="9" name="Прямоугольник 8"/>
          <p:cNvSpPr/>
          <p:nvPr/>
        </p:nvSpPr>
        <p:spPr>
          <a:xfrm>
            <a:off x="3729736" y="1193886"/>
            <a:ext cx="8727484" cy="646331"/>
          </a:xfrm>
          <a:prstGeom prst="rect">
            <a:avLst/>
          </a:prstGeom>
        </p:spPr>
        <p:txBody>
          <a:bodyPr wrap="square">
            <a:spAutoFit/>
          </a:bodyPr>
          <a:lstStyle/>
          <a:p>
            <a:r>
              <a:rPr lang="en-US" b="1" i="1" dirty="0">
                <a:latin typeface="Arial" panose="020B0604020202020204" pitchFamily="34" charset="0"/>
                <a:cs typeface="Arial" panose="020B0604020202020204" pitchFamily="34" charset="0"/>
              </a:rPr>
              <a:t>30</a:t>
            </a:r>
            <a:r>
              <a:rPr lang="en-US" b="1" i="1" baseline="30000" dirty="0">
                <a:latin typeface="Arial" panose="020B0604020202020204" pitchFamily="34" charset="0"/>
                <a:cs typeface="Arial" panose="020B0604020202020204" pitchFamily="34" charset="0"/>
              </a:rPr>
              <a:t>th</a:t>
            </a:r>
            <a:r>
              <a:rPr lang="en-US" b="1" i="1" dirty="0">
                <a:latin typeface="Arial" panose="020B0604020202020204" pitchFamily="34" charset="0"/>
                <a:cs typeface="Arial" panose="020B0604020202020204" pitchFamily="34" charset="0"/>
              </a:rPr>
              <a:t> December 2015:</a:t>
            </a:r>
          </a:p>
          <a:p>
            <a:r>
              <a:rPr lang="en-US" dirty="0">
                <a:solidFill>
                  <a:srgbClr val="002060"/>
                </a:solidFill>
                <a:latin typeface="Arial" panose="020B0604020202020204" pitchFamily="34" charset="0"/>
                <a:cs typeface="Arial" panose="020B0604020202020204" pitchFamily="34" charset="0"/>
              </a:rPr>
              <a:t>Approval of the discovery of new elements </a:t>
            </a:r>
            <a:r>
              <a:rPr lang="en-US" i="1" dirty="0">
                <a:solidFill>
                  <a:srgbClr val="C00000"/>
                </a:solidFill>
                <a:latin typeface="Arial" panose="020B0604020202020204" pitchFamily="34" charset="0"/>
                <a:cs typeface="Arial" panose="020B0604020202020204" pitchFamily="34" charset="0"/>
              </a:rPr>
              <a:t>11</a:t>
            </a:r>
            <a:r>
              <a:rPr lang="ru-RU" i="1" dirty="0">
                <a:solidFill>
                  <a:srgbClr val="C00000"/>
                </a:solidFill>
                <a:latin typeface="Arial" panose="020B0604020202020204" pitchFamily="34" charset="0"/>
                <a:cs typeface="Arial" panose="020B0604020202020204" pitchFamily="34" charset="0"/>
              </a:rPr>
              <a:t>3</a:t>
            </a:r>
            <a:r>
              <a:rPr lang="en-US" i="1" dirty="0">
                <a:solidFill>
                  <a:srgbClr val="C00000"/>
                </a:solidFill>
                <a:latin typeface="Arial" panose="020B0604020202020204" pitchFamily="34" charset="0"/>
                <a:cs typeface="Arial" panose="020B0604020202020204" pitchFamily="34" charset="0"/>
              </a:rPr>
              <a:t>,</a:t>
            </a:r>
            <a:r>
              <a:rPr lang="ru-RU" i="1" dirty="0">
                <a:solidFill>
                  <a:srgbClr val="C00000"/>
                </a:solidFill>
                <a:latin typeface="Arial" panose="020B0604020202020204" pitchFamily="34" charset="0"/>
                <a:cs typeface="Arial" panose="020B0604020202020204" pitchFamily="34" charset="0"/>
              </a:rPr>
              <a:t> 115,</a:t>
            </a:r>
            <a:r>
              <a:rPr lang="en-US" i="1" dirty="0">
                <a:solidFill>
                  <a:srgbClr val="C00000"/>
                </a:solidFill>
                <a:latin typeface="Arial" panose="020B0604020202020204" pitchFamily="34" charset="0"/>
                <a:cs typeface="Arial" panose="020B0604020202020204" pitchFamily="34" charset="0"/>
              </a:rPr>
              <a:t> 117, and 118</a:t>
            </a:r>
            <a:endParaRPr lang="en-US" dirty="0">
              <a:solidFill>
                <a:srgbClr val="C00000"/>
              </a:solidFill>
              <a:latin typeface="Arial" panose="020B0604020202020204" pitchFamily="34" charset="0"/>
              <a:cs typeface="Arial" panose="020B0604020202020204" pitchFamily="34" charset="0"/>
            </a:endParaRPr>
          </a:p>
        </p:txBody>
      </p:sp>
      <p:pic>
        <p:nvPicPr>
          <p:cNvPr id="13" name="Рисунок 12"/>
          <p:cNvPicPr>
            <a:picLocks noChangeAspect="1"/>
          </p:cNvPicPr>
          <p:nvPr/>
        </p:nvPicPr>
        <p:blipFill rotWithShape="1">
          <a:blip r:embed="rId4" cstate="print">
            <a:extLst>
              <a:ext uri="{28A0092B-C50C-407E-A947-70E740481C1C}">
                <a14:useLocalDpi xmlns:a14="http://schemas.microsoft.com/office/drawing/2010/main" val="0"/>
              </a:ext>
            </a:extLst>
          </a:blip>
          <a:srcRect l="16794" r="52"/>
          <a:stretch/>
        </p:blipFill>
        <p:spPr>
          <a:xfrm>
            <a:off x="2477121" y="4797153"/>
            <a:ext cx="6984000" cy="1039457"/>
          </a:xfrm>
          <a:prstGeom prst="rect">
            <a:avLst/>
          </a:prstGeom>
        </p:spPr>
      </p:pic>
    </p:spTree>
    <p:extLst>
      <p:ext uri="{BB962C8B-B14F-4D97-AF65-F5344CB8AC3E}">
        <p14:creationId xmlns:p14="http://schemas.microsoft.com/office/powerpoint/2010/main" val="726634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3"/>
          <p:cNvSpPr txBox="1">
            <a:spLocks noChangeArrowheads="1"/>
          </p:cNvSpPr>
          <p:nvPr/>
        </p:nvSpPr>
        <p:spPr bwMode="auto">
          <a:xfrm>
            <a:off x="2797175" y="2298700"/>
            <a:ext cx="6580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1800" b="1">
                <a:solidFill>
                  <a:srgbClr val="002060"/>
                </a:solidFill>
                <a:latin typeface="Arial" panose="020B0604020202020204" pitchFamily="34" charset="0"/>
                <a:cs typeface="Arial" panose="020B0604020202020204" pitchFamily="34" charset="0"/>
              </a:rPr>
              <a:t>Highly contrast and spectrally selective (1529cm</a:t>
            </a:r>
            <a:r>
              <a:rPr lang="en-US" altLang="ru-RU" sz="1800" b="1" baseline="30000">
                <a:solidFill>
                  <a:srgbClr val="002060"/>
                </a:solidFill>
                <a:latin typeface="Arial" panose="020B0604020202020204" pitchFamily="34" charset="0"/>
                <a:cs typeface="Arial" panose="020B0604020202020204" pitchFamily="34" charset="0"/>
              </a:rPr>
              <a:t>-1</a:t>
            </a:r>
            <a:r>
              <a:rPr lang="en-US" altLang="ru-RU" sz="1800" b="1">
                <a:solidFill>
                  <a:srgbClr val="002060"/>
                </a:solidFill>
                <a:latin typeface="Arial" panose="020B0604020202020204" pitchFamily="34" charset="0"/>
                <a:cs typeface="Arial" panose="020B0604020202020204" pitchFamily="34" charset="0"/>
              </a:rPr>
              <a:t>) images</a:t>
            </a:r>
            <a:endParaRPr lang="ru-RU" altLang="ru-RU" sz="1800" b="1">
              <a:solidFill>
                <a:srgbClr val="002060"/>
              </a:solidFill>
              <a:latin typeface="Arial" panose="020B0604020202020204" pitchFamily="34" charset="0"/>
              <a:cs typeface="Arial" panose="020B0604020202020204" pitchFamily="34" charset="0"/>
            </a:endParaRPr>
          </a:p>
        </p:txBody>
      </p:sp>
      <p:pic>
        <p:nvPicPr>
          <p:cNvPr id="5123"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70101" y="2708275"/>
            <a:ext cx="2436813"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89488" y="2700338"/>
            <a:ext cx="2457450"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Скругленный прямоугольник 8"/>
          <p:cNvSpPr/>
          <p:nvPr/>
        </p:nvSpPr>
        <p:spPr>
          <a:xfrm>
            <a:off x="1703388" y="876300"/>
            <a:ext cx="8475662" cy="444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5126" name="TextBox 10"/>
          <p:cNvSpPr txBox="1">
            <a:spLocks noChangeArrowheads="1"/>
          </p:cNvSpPr>
          <p:nvPr/>
        </p:nvSpPr>
        <p:spPr bwMode="auto">
          <a:xfrm>
            <a:off x="2457450" y="4770439"/>
            <a:ext cx="17272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600" b="1">
                <a:solidFill>
                  <a:srgbClr val="FFFFFF"/>
                </a:solidFill>
                <a:latin typeface="Arial" panose="020B0604020202020204" pitchFamily="34" charset="0"/>
                <a:cs typeface="Arial" panose="020B0604020202020204" pitchFamily="34" charset="0"/>
              </a:rPr>
              <a:t>P-CARS, 8x8µm</a:t>
            </a:r>
            <a:endParaRPr lang="ru-RU" altLang="ru-RU" sz="1600" b="1">
              <a:solidFill>
                <a:srgbClr val="FFFFFF"/>
              </a:solidFill>
              <a:latin typeface="Arial" panose="020B0604020202020204" pitchFamily="34" charset="0"/>
              <a:cs typeface="Arial" panose="020B0604020202020204" pitchFamily="34" charset="0"/>
            </a:endParaRPr>
          </a:p>
        </p:txBody>
      </p:sp>
      <p:sp>
        <p:nvSpPr>
          <p:cNvPr id="5127" name="TextBox 11"/>
          <p:cNvSpPr txBox="1">
            <a:spLocks noChangeArrowheads="1"/>
          </p:cNvSpPr>
          <p:nvPr/>
        </p:nvSpPr>
        <p:spPr bwMode="auto">
          <a:xfrm>
            <a:off x="7824789" y="6227764"/>
            <a:ext cx="1933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800" b="1">
                <a:solidFill>
                  <a:srgbClr val="FFFFFF"/>
                </a:solidFill>
                <a:latin typeface="Arial" panose="020B0604020202020204" pitchFamily="34" charset="0"/>
                <a:cs typeface="Arial" panose="020B0604020202020204" pitchFamily="34" charset="0"/>
              </a:rPr>
              <a:t>SONICC, 8x8µm</a:t>
            </a:r>
            <a:endParaRPr lang="ru-RU" altLang="ru-RU" sz="1800" b="1">
              <a:solidFill>
                <a:srgbClr val="FFFFFF"/>
              </a:solidFill>
              <a:latin typeface="Arial" panose="020B0604020202020204" pitchFamily="34" charset="0"/>
              <a:cs typeface="Arial" panose="020B0604020202020204" pitchFamily="34" charset="0"/>
            </a:endParaRPr>
          </a:p>
        </p:txBody>
      </p:sp>
      <p:sp>
        <p:nvSpPr>
          <p:cNvPr id="5128" name="TextBox 12"/>
          <p:cNvSpPr txBox="1">
            <a:spLocks noChangeArrowheads="1"/>
          </p:cNvSpPr>
          <p:nvPr/>
        </p:nvSpPr>
        <p:spPr bwMode="auto">
          <a:xfrm>
            <a:off x="1708151" y="5803900"/>
            <a:ext cx="3336925" cy="954088"/>
          </a:xfrm>
          <a:prstGeom prst="rect">
            <a:avLst/>
          </a:prstGeom>
          <a:ln/>
        </p:spPr>
        <p:style>
          <a:lnRef idx="2">
            <a:schemeClr val="accent2"/>
          </a:lnRef>
          <a:fillRef idx="1">
            <a:schemeClr val="lt1"/>
          </a:fillRef>
          <a:effectRef idx="0">
            <a:schemeClr val="accent2"/>
          </a:effectRef>
          <a:fontRef idx="minor">
            <a:schemeClr val="dk1"/>
          </a:fontRef>
        </p:style>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400" b="1" dirty="0">
                <a:solidFill>
                  <a:srgbClr val="002060"/>
                </a:solidFill>
                <a:latin typeface="Arial" panose="020B0604020202020204" pitchFamily="34" charset="0"/>
                <a:cs typeface="Arial" panose="020B0604020202020204" pitchFamily="34" charset="0"/>
              </a:rPr>
              <a:t>Scan area 8x8µm</a:t>
            </a:r>
          </a:p>
          <a:p>
            <a:pPr eaLnBrk="1" hangingPunct="1">
              <a:spcBef>
                <a:spcPct val="0"/>
              </a:spcBef>
              <a:buFontTx/>
              <a:buNone/>
            </a:pPr>
            <a:r>
              <a:rPr lang="en-US" altLang="ru-RU" sz="1400" b="1" dirty="0">
                <a:solidFill>
                  <a:srgbClr val="002060"/>
                </a:solidFill>
                <a:latin typeface="Arial" panose="020B0604020202020204" pitchFamily="34" charset="0"/>
                <a:cs typeface="Arial" panose="020B0604020202020204" pitchFamily="34" charset="0"/>
              </a:rPr>
              <a:t>Resolution: 2pl/1µm</a:t>
            </a:r>
          </a:p>
          <a:p>
            <a:pPr eaLnBrk="1" hangingPunct="1">
              <a:spcBef>
                <a:spcPct val="0"/>
              </a:spcBef>
              <a:buFontTx/>
              <a:buNone/>
            </a:pPr>
            <a:r>
              <a:rPr lang="en-US" altLang="ru-RU" sz="1400" b="1" dirty="0">
                <a:solidFill>
                  <a:srgbClr val="002060"/>
                </a:solidFill>
                <a:latin typeface="Arial" panose="020B0604020202020204" pitchFamily="34" charset="0"/>
                <a:cs typeface="Arial" panose="020B0604020202020204" pitchFamily="34" charset="0"/>
              </a:rPr>
              <a:t>Data accumulation time ~2s</a:t>
            </a:r>
          </a:p>
          <a:p>
            <a:pPr eaLnBrk="1" hangingPunct="1">
              <a:spcBef>
                <a:spcPct val="0"/>
              </a:spcBef>
              <a:buFontTx/>
              <a:buNone/>
            </a:pPr>
            <a:r>
              <a:rPr lang="en-US" altLang="ru-RU" sz="1400" b="1" dirty="0">
                <a:solidFill>
                  <a:srgbClr val="002060"/>
                </a:solidFill>
                <a:latin typeface="Arial" panose="020B0604020202020204" pitchFamily="34" charset="0"/>
                <a:cs typeface="Arial" panose="020B0604020202020204" pitchFamily="34" charset="0"/>
              </a:rPr>
              <a:t>P-CARS image at ~ 1529cm</a:t>
            </a:r>
            <a:r>
              <a:rPr lang="en-US" altLang="ru-RU" sz="1400" b="1" baseline="30000" dirty="0">
                <a:solidFill>
                  <a:srgbClr val="002060"/>
                </a:solidFill>
                <a:latin typeface="Arial" panose="020B0604020202020204" pitchFamily="34" charset="0"/>
                <a:cs typeface="Arial" panose="020B0604020202020204" pitchFamily="34" charset="0"/>
              </a:rPr>
              <a:t>-1 </a:t>
            </a:r>
            <a:r>
              <a:rPr lang="en-US" altLang="ru-RU" sz="1400" b="1" dirty="0">
                <a:solidFill>
                  <a:srgbClr val="002060"/>
                </a:solidFill>
                <a:latin typeface="Arial" panose="020B0604020202020204" pitchFamily="34" charset="0"/>
                <a:cs typeface="Arial" panose="020B0604020202020204" pitchFamily="34" charset="0"/>
              </a:rPr>
              <a:t>(802nm)</a:t>
            </a:r>
            <a:endParaRPr lang="ru-RU" altLang="ru-RU" sz="1400" b="1" dirty="0">
              <a:solidFill>
                <a:srgbClr val="002060"/>
              </a:solidFill>
              <a:latin typeface="Arial" panose="020B0604020202020204" pitchFamily="34" charset="0"/>
              <a:cs typeface="Arial" panose="020B0604020202020204" pitchFamily="34" charset="0"/>
            </a:endParaRPr>
          </a:p>
        </p:txBody>
      </p:sp>
      <p:pic>
        <p:nvPicPr>
          <p:cNvPr id="5129" name="Picture 2" descr="D:\CARS\24.01.2015\3.2x3.2_resol-100_30 accumulation_60x.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526338" y="2697164"/>
            <a:ext cx="2443162"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 name="TextBox 14"/>
          <p:cNvSpPr txBox="1">
            <a:spLocks noChangeArrowheads="1"/>
          </p:cNvSpPr>
          <p:nvPr/>
        </p:nvSpPr>
        <p:spPr bwMode="auto">
          <a:xfrm>
            <a:off x="5207000" y="4749800"/>
            <a:ext cx="1727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600" b="1">
                <a:solidFill>
                  <a:srgbClr val="FFFFFF"/>
                </a:solidFill>
                <a:latin typeface="Arial" panose="020B0604020202020204" pitchFamily="34" charset="0"/>
                <a:cs typeface="Arial" panose="020B0604020202020204" pitchFamily="34" charset="0"/>
              </a:rPr>
              <a:t>P-CARS, 8x8µm</a:t>
            </a:r>
            <a:endParaRPr lang="ru-RU" altLang="ru-RU" sz="1600" b="1">
              <a:solidFill>
                <a:srgbClr val="FFFFFF"/>
              </a:solidFill>
              <a:latin typeface="Arial" panose="020B0604020202020204" pitchFamily="34" charset="0"/>
              <a:cs typeface="Arial" panose="020B0604020202020204" pitchFamily="34" charset="0"/>
            </a:endParaRPr>
          </a:p>
        </p:txBody>
      </p:sp>
      <p:sp>
        <p:nvSpPr>
          <p:cNvPr id="5131" name="TextBox 15"/>
          <p:cNvSpPr txBox="1">
            <a:spLocks noChangeArrowheads="1"/>
          </p:cNvSpPr>
          <p:nvPr/>
        </p:nvSpPr>
        <p:spPr bwMode="auto">
          <a:xfrm rot="16200000">
            <a:off x="8951119" y="3875881"/>
            <a:ext cx="1727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600" b="1">
                <a:solidFill>
                  <a:srgbClr val="FFFFFF"/>
                </a:solidFill>
                <a:latin typeface="Arial" panose="020B0604020202020204" pitchFamily="34" charset="0"/>
                <a:cs typeface="Arial" panose="020B0604020202020204" pitchFamily="34" charset="0"/>
              </a:rPr>
              <a:t>P-CARS, 3x3µm</a:t>
            </a:r>
            <a:endParaRPr lang="ru-RU" altLang="ru-RU" sz="1600" b="1">
              <a:solidFill>
                <a:srgbClr val="FFFFFF"/>
              </a:solidFill>
              <a:latin typeface="Arial" panose="020B0604020202020204" pitchFamily="34" charset="0"/>
              <a:cs typeface="Arial" panose="020B0604020202020204" pitchFamily="34" charset="0"/>
            </a:endParaRPr>
          </a:p>
        </p:txBody>
      </p:sp>
      <p:sp>
        <p:nvSpPr>
          <p:cNvPr id="5132" name="TextBox 16"/>
          <p:cNvSpPr txBox="1">
            <a:spLocks noChangeArrowheads="1"/>
          </p:cNvSpPr>
          <p:nvPr/>
        </p:nvSpPr>
        <p:spPr bwMode="auto">
          <a:xfrm>
            <a:off x="7524750" y="5886450"/>
            <a:ext cx="2967038" cy="520700"/>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400" b="1" i="1">
                <a:solidFill>
                  <a:schemeClr val="bg1"/>
                </a:solidFill>
                <a:latin typeface="Arial" panose="020B0604020202020204" pitchFamily="34" charset="0"/>
                <a:cs typeface="Arial" panose="020B0604020202020204" pitchFamily="34" charset="0"/>
              </a:rPr>
              <a:t>G.M. Arzumanyan, V.I. Gordeliy et al. / </a:t>
            </a:r>
            <a:r>
              <a:rPr lang="en-US" altLang="ru-RU" sz="1400" b="1" i="1">
                <a:solidFill>
                  <a:schemeClr val="bg1"/>
                </a:solidFill>
                <a:latin typeface="Arial" panose="020B0604020202020204" pitchFamily="34" charset="0"/>
              </a:rPr>
              <a:t>JACS, (</a:t>
            </a:r>
            <a:r>
              <a:rPr lang="en-US" altLang="ru-RU" sz="1400" b="1" i="1">
                <a:solidFill>
                  <a:srgbClr val="FFFF00"/>
                </a:solidFill>
                <a:latin typeface="Arial" panose="020B0604020202020204" pitchFamily="34" charset="0"/>
              </a:rPr>
              <a:t>2016</a:t>
            </a:r>
            <a:r>
              <a:rPr lang="en-US" altLang="ru-RU" sz="1400" b="1" i="1">
                <a:solidFill>
                  <a:schemeClr val="bg1"/>
                </a:solidFill>
                <a:latin typeface="Arial" panose="020B0604020202020204" pitchFamily="34" charset="0"/>
              </a:rPr>
              <a:t>), 138 (41) </a:t>
            </a:r>
            <a:endParaRPr lang="ru-RU" altLang="ru-RU" sz="1800" b="1">
              <a:solidFill>
                <a:schemeClr val="bg1"/>
              </a:solidFill>
              <a:latin typeface="Arial" panose="020B0604020202020204" pitchFamily="34" charset="0"/>
            </a:endParaRPr>
          </a:p>
        </p:txBody>
      </p:sp>
      <p:sp>
        <p:nvSpPr>
          <p:cNvPr id="5133" name="TextBox 17"/>
          <p:cNvSpPr txBox="1">
            <a:spLocks noChangeArrowheads="1"/>
          </p:cNvSpPr>
          <p:nvPr/>
        </p:nvSpPr>
        <p:spPr bwMode="auto">
          <a:xfrm>
            <a:off x="2797175" y="57151"/>
            <a:ext cx="7227888" cy="708025"/>
          </a:xfrm>
          <a:prstGeom prst="rect">
            <a:avLst/>
          </a:prstGeom>
          <a:solidFill>
            <a:schemeClr val="accent1">
              <a:lumMod val="40000"/>
              <a:lumOff val="60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2000" b="1" dirty="0">
                <a:solidFill>
                  <a:srgbClr val="002060"/>
                </a:solidFill>
                <a:latin typeface="Arial" panose="020B0604020202020204" pitchFamily="34" charset="0"/>
                <a:cs typeface="Arial" panose="020B0604020202020204" pitchFamily="34" charset="0"/>
              </a:rPr>
              <a:t>Imaging of small sized (submicron) bacteriorhodopsin (BR) crystals by polarized CARS (P-CARS) microscopy</a:t>
            </a:r>
            <a:endParaRPr lang="ru-RU" altLang="ru-RU" sz="2000" b="1" dirty="0">
              <a:solidFill>
                <a:srgbClr val="002060"/>
              </a:solidFill>
              <a:latin typeface="Arial" panose="020B0604020202020204" pitchFamily="34" charset="0"/>
              <a:cs typeface="Arial" panose="020B0604020202020204" pitchFamily="34" charset="0"/>
            </a:endParaRPr>
          </a:p>
        </p:txBody>
      </p:sp>
      <p:graphicFrame>
        <p:nvGraphicFramePr>
          <p:cNvPr id="5134" name="Объект 1"/>
          <p:cNvGraphicFramePr>
            <a:graphicFrameLocks noChangeAspect="1"/>
          </p:cNvGraphicFramePr>
          <p:nvPr/>
        </p:nvGraphicFramePr>
        <p:xfrm>
          <a:off x="5329238" y="5322888"/>
          <a:ext cx="1911350" cy="1446212"/>
        </p:xfrm>
        <a:graphic>
          <a:graphicData uri="http://schemas.openxmlformats.org/presentationml/2006/ole">
            <mc:AlternateContent xmlns:mc="http://schemas.openxmlformats.org/markup-compatibility/2006">
              <mc:Choice xmlns:v="urn:schemas-microsoft-com:vml" Requires="v">
                <p:oleObj spid="_x0000_s2087" name="Graph" r:id="rId7" imgW="2353614" imgH="1801995" progId="Origin50.Graph">
                  <p:embed/>
                </p:oleObj>
              </mc:Choice>
              <mc:Fallback>
                <p:oleObj name="Graph" r:id="rId7" imgW="2353614" imgH="1801995" progId="Origin50.Graph">
                  <p:embed/>
                  <p:pic>
                    <p:nvPicPr>
                      <p:cNvPr id="5134" name="Объект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29238" y="5322888"/>
                        <a:ext cx="1911350" cy="14462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35" name="TextBox 18"/>
          <p:cNvSpPr txBox="1">
            <a:spLocks noChangeArrowheads="1"/>
          </p:cNvSpPr>
          <p:nvPr/>
        </p:nvSpPr>
        <p:spPr bwMode="auto">
          <a:xfrm>
            <a:off x="7731126" y="4799014"/>
            <a:ext cx="8366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200" b="1">
                <a:solidFill>
                  <a:srgbClr val="000000"/>
                </a:solidFill>
                <a:latin typeface="Arial" panose="020B0604020202020204" pitchFamily="34" charset="0"/>
                <a:cs typeface="Arial" panose="020B0604020202020204" pitchFamily="34" charset="0"/>
              </a:rPr>
              <a:t>1529cm</a:t>
            </a:r>
            <a:r>
              <a:rPr lang="en-US" altLang="ru-RU" sz="1200" b="1" baseline="30000">
                <a:solidFill>
                  <a:srgbClr val="000000"/>
                </a:solidFill>
                <a:latin typeface="Arial" panose="020B0604020202020204" pitchFamily="34" charset="0"/>
                <a:cs typeface="Arial" panose="020B0604020202020204" pitchFamily="34" charset="0"/>
              </a:rPr>
              <a:t>-1</a:t>
            </a:r>
            <a:endParaRPr lang="ru-RU" altLang="ru-RU" sz="1200" b="1" baseline="30000">
              <a:solidFill>
                <a:srgbClr val="000000"/>
              </a:solidFill>
              <a:latin typeface="Arial" panose="020B0604020202020204" pitchFamily="34" charset="0"/>
              <a:cs typeface="Arial" panose="020B0604020202020204" pitchFamily="34" charset="0"/>
            </a:endParaRPr>
          </a:p>
        </p:txBody>
      </p:sp>
      <p:sp>
        <p:nvSpPr>
          <p:cNvPr id="5137" name="Прямоугольник 5"/>
          <p:cNvSpPr>
            <a:spLocks noChangeArrowheads="1"/>
          </p:cNvSpPr>
          <p:nvPr/>
        </p:nvSpPr>
        <p:spPr bwMode="auto">
          <a:xfrm>
            <a:off x="7927976" y="6461126"/>
            <a:ext cx="2013693" cy="307777"/>
          </a:xfrm>
          <a:prstGeom prst="rect">
            <a:avLst/>
          </a:prstGeom>
          <a:ln/>
        </p:spPr>
        <p:style>
          <a:lnRef idx="2">
            <a:schemeClr val="accent2"/>
          </a:lnRef>
          <a:fillRef idx="1">
            <a:schemeClr val="lt1"/>
          </a:fillRef>
          <a:effectRef idx="0">
            <a:schemeClr val="accent2"/>
          </a:effectRef>
          <a:fontRef idx="minor">
            <a:schemeClr val="dk1"/>
          </a:fontRef>
        </p:style>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400" b="1" dirty="0">
                <a:solidFill>
                  <a:srgbClr val="002060"/>
                </a:solidFill>
                <a:effectLst>
                  <a:outerShdw blurRad="38100" dist="38100" dir="2700000" algn="tl">
                    <a:srgbClr val="000000">
                      <a:alpha val="43137"/>
                    </a:srgbClr>
                  </a:outerShdw>
                </a:effectLst>
                <a:latin typeface="Arial" panose="020B0604020202020204" pitchFamily="34" charset="0"/>
              </a:rPr>
              <a:t>Impact Factor: 13,038</a:t>
            </a:r>
            <a:endParaRPr lang="ru-RU" altLang="ru-RU" sz="1400" b="1" dirty="0">
              <a:solidFill>
                <a:srgbClr val="002060"/>
              </a:solidFill>
              <a:effectLst>
                <a:outerShdw blurRad="38100" dist="38100" dir="2700000" algn="tl">
                  <a:srgbClr val="000000">
                    <a:alpha val="43137"/>
                  </a:srgbClr>
                </a:outerShdw>
              </a:effectLst>
            </a:endParaRPr>
          </a:p>
        </p:txBody>
      </p:sp>
      <p:sp>
        <p:nvSpPr>
          <p:cNvPr id="8" name="TextBox 7"/>
          <p:cNvSpPr txBox="1"/>
          <p:nvPr/>
        </p:nvSpPr>
        <p:spPr>
          <a:xfrm>
            <a:off x="1627188" y="1108075"/>
            <a:ext cx="2908300" cy="1169988"/>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defRPr/>
            </a:pPr>
            <a:r>
              <a:rPr lang="en-US" sz="1400" b="1" dirty="0">
                <a:solidFill>
                  <a:srgbClr val="002060"/>
                </a:solidFill>
                <a:latin typeface="Arial" panose="020B0604020202020204" pitchFamily="34" charset="0"/>
                <a:cs typeface="Arial" panose="020B0604020202020204" pitchFamily="34" charset="0"/>
              </a:rPr>
              <a:t>Bacteriorhodopsin</a:t>
            </a:r>
            <a:r>
              <a:rPr lang="en-US" sz="1400" dirty="0">
                <a:solidFill>
                  <a:srgbClr val="002060"/>
                </a:solidFill>
                <a:latin typeface="Arial" panose="020B0604020202020204" pitchFamily="34" charset="0"/>
                <a:cs typeface="Arial" panose="020B0604020202020204" pitchFamily="34" charset="0"/>
              </a:rPr>
              <a:t> is a protein.  </a:t>
            </a:r>
          </a:p>
          <a:p>
            <a:pPr marL="285750" indent="-285750">
              <a:buFont typeface="Arial" panose="020B0604020202020204" pitchFamily="34" charset="0"/>
              <a:buChar char="•"/>
              <a:defRPr/>
            </a:pPr>
            <a:r>
              <a:rPr lang="en-US" sz="1400" dirty="0">
                <a:solidFill>
                  <a:srgbClr val="002060"/>
                </a:solidFill>
                <a:latin typeface="Arial" panose="020B0604020202020204" pitchFamily="34" charset="0"/>
                <a:cs typeface="Arial" panose="020B0604020202020204" pitchFamily="34" charset="0"/>
              </a:rPr>
              <a:t>It acts as a proton pump</a:t>
            </a:r>
          </a:p>
          <a:p>
            <a:pPr marL="285750" indent="-285750">
              <a:buFont typeface="Arial" panose="020B0604020202020204" pitchFamily="34" charset="0"/>
              <a:buChar char="•"/>
              <a:defRPr/>
            </a:pPr>
            <a:r>
              <a:rPr lang="en-US" sz="1400" dirty="0">
                <a:solidFill>
                  <a:srgbClr val="002060"/>
                </a:solidFill>
                <a:latin typeface="Arial" panose="020B0604020202020204" pitchFamily="34" charset="0"/>
                <a:cs typeface="Arial" panose="020B0604020202020204" pitchFamily="34" charset="0"/>
              </a:rPr>
              <a:t>The resulting proton gradient is converted into chemical energy.</a:t>
            </a:r>
            <a:endParaRPr lang="ru-RU" sz="1400" dirty="0">
              <a:solidFill>
                <a:srgbClr val="002060"/>
              </a:solidFill>
              <a:latin typeface="Arial" panose="020B0604020202020204" pitchFamily="34" charset="0"/>
              <a:cs typeface="Arial" panose="020B0604020202020204" pitchFamily="34" charset="0"/>
            </a:endParaRPr>
          </a:p>
        </p:txBody>
      </p:sp>
      <p:sp>
        <p:nvSpPr>
          <p:cNvPr id="5139" name="Прямоугольник 9"/>
          <p:cNvSpPr>
            <a:spLocks noChangeArrowheads="1"/>
          </p:cNvSpPr>
          <p:nvPr/>
        </p:nvSpPr>
        <p:spPr bwMode="auto">
          <a:xfrm>
            <a:off x="5341938" y="1279526"/>
            <a:ext cx="4508500" cy="646113"/>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1800" dirty="0">
                <a:solidFill>
                  <a:srgbClr val="002060"/>
                </a:solidFill>
                <a:latin typeface="Arial" panose="020B0604020202020204" pitchFamily="34" charset="0"/>
                <a:cs typeface="Arial" panose="020B0604020202020204" pitchFamily="34" charset="0"/>
              </a:rPr>
              <a:t>Imaging of small crystals is </a:t>
            </a:r>
          </a:p>
          <a:p>
            <a:pPr algn="ctr" eaLnBrk="1" hangingPunct="1">
              <a:spcBef>
                <a:spcPct val="0"/>
              </a:spcBef>
              <a:buFontTx/>
              <a:buNone/>
            </a:pPr>
            <a:r>
              <a:rPr lang="en-US" altLang="ru-RU" sz="1800" dirty="0">
                <a:solidFill>
                  <a:srgbClr val="FF0000"/>
                </a:solidFill>
                <a:latin typeface="Arial" panose="020B0604020202020204" pitchFamily="34" charset="0"/>
                <a:cs typeface="Arial" panose="020B0604020202020204" pitchFamily="34" charset="0"/>
              </a:rPr>
              <a:t>very difficult </a:t>
            </a:r>
            <a:r>
              <a:rPr lang="en-US" altLang="ru-RU" sz="1800" dirty="0">
                <a:solidFill>
                  <a:srgbClr val="002060"/>
                </a:solidFill>
                <a:latin typeface="Arial" panose="020B0604020202020204" pitchFamily="34" charset="0"/>
                <a:cs typeface="Arial" panose="020B0604020202020204" pitchFamily="34" charset="0"/>
              </a:rPr>
              <a:t>and  </a:t>
            </a:r>
            <a:r>
              <a:rPr lang="en-US" altLang="ru-RU" sz="1800" dirty="0">
                <a:solidFill>
                  <a:srgbClr val="FF0000"/>
                </a:solidFill>
                <a:latin typeface="Arial" panose="020B0604020202020204" pitchFamily="34" charset="0"/>
                <a:cs typeface="Arial" panose="020B0604020202020204" pitchFamily="34" charset="0"/>
              </a:rPr>
              <a:t>highly demanded</a:t>
            </a:r>
            <a:r>
              <a:rPr lang="en-US" altLang="ru-RU" sz="1800" dirty="0">
                <a:solidFill>
                  <a:srgbClr val="002060"/>
                </a:solidFill>
                <a:latin typeface="Arial" panose="020B0604020202020204" pitchFamily="34" charset="0"/>
                <a:cs typeface="Arial" panose="020B0604020202020204" pitchFamily="34" charset="0"/>
              </a:rPr>
              <a:t> !</a:t>
            </a:r>
            <a:endParaRPr lang="ru-RU" altLang="ru-RU" sz="18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6142646"/>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3"/>
          <p:cNvSpPr txBox="1">
            <a:spLocks noChangeArrowheads="1"/>
          </p:cNvSpPr>
          <p:nvPr/>
        </p:nvSpPr>
        <p:spPr bwMode="auto">
          <a:xfrm>
            <a:off x="3203458" y="218449"/>
            <a:ext cx="6798524" cy="707886"/>
          </a:xfrm>
          <a:prstGeom prst="rect">
            <a:avLst/>
          </a:prstGeom>
          <a:noFill/>
          <a:ln>
            <a:noFill/>
          </a:ln>
          <a:effectLs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ru-RU" sz="2000" b="1" i="1" kern="0" dirty="0">
                <a:solidFill>
                  <a:srgbClr val="0033CC"/>
                </a:solidFill>
                <a:effectLst>
                  <a:outerShdw blurRad="38100" dist="38100" dir="2700000" algn="tl">
                    <a:srgbClr val="C0C0C0"/>
                  </a:outerShdw>
                </a:effectLst>
                <a:latin typeface="Trebuchet MS" panose="020B0603020202020204" pitchFamily="34" charset="0"/>
              </a:rPr>
              <a:t>Moving grating as a non-stationary device </a:t>
            </a:r>
            <a:endParaRPr lang="ru-RU" altLang="ru-RU" sz="2000" b="1" i="1" kern="0" dirty="0">
              <a:solidFill>
                <a:srgbClr val="0033CC"/>
              </a:solidFill>
              <a:effectLst>
                <a:outerShdw blurRad="38100" dist="38100" dir="2700000" algn="tl">
                  <a:srgbClr val="C0C0C0"/>
                </a:outerShdw>
              </a:effectLst>
              <a:latin typeface="Trebuchet MS" panose="020B0603020202020204" pitchFamily="34" charset="0"/>
            </a:endParaRPr>
          </a:p>
          <a:p>
            <a:pPr algn="ctr">
              <a:defRPr/>
            </a:pPr>
            <a:r>
              <a:rPr lang="en-US" altLang="ru-RU" sz="2000" b="1" i="1" kern="0" dirty="0">
                <a:solidFill>
                  <a:srgbClr val="0033CC"/>
                </a:solidFill>
                <a:effectLst>
                  <a:outerShdw blurRad="38100" dist="38100" dir="2700000" algn="tl">
                    <a:srgbClr val="C0C0C0"/>
                  </a:outerShdw>
                </a:effectLst>
                <a:latin typeface="Trebuchet MS" panose="020B0603020202020204" pitchFamily="34" charset="0"/>
              </a:rPr>
              <a:t>and time-of-flight Fourier spectrometry of UCN</a:t>
            </a:r>
            <a:endParaRPr lang="ru-RU" altLang="ru-RU" sz="2000" b="1" i="1" kern="0" dirty="0">
              <a:solidFill>
                <a:srgbClr val="0033CC"/>
              </a:solidFill>
              <a:effectLst>
                <a:outerShdw blurRad="38100" dist="38100" dir="2700000" algn="tl">
                  <a:srgbClr val="C0C0C0"/>
                </a:outerShdw>
              </a:effectLst>
              <a:latin typeface="Trebuchet MS" panose="020B0603020202020204" pitchFamily="34" charset="0"/>
            </a:endParaRPr>
          </a:p>
        </p:txBody>
      </p:sp>
      <p:pic>
        <p:nvPicPr>
          <p:cNvPr id="2" name="Рисунок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01116" y="739022"/>
            <a:ext cx="2004687" cy="1115309"/>
          </a:xfrm>
          <a:prstGeom prst="rect">
            <a:avLst/>
          </a:prstGeom>
        </p:spPr>
      </p:pic>
      <p:pic>
        <p:nvPicPr>
          <p:cNvPr id="3" name="Рисунок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61305" y="1593668"/>
            <a:ext cx="2687158" cy="1147912"/>
          </a:xfrm>
          <a:prstGeom prst="rect">
            <a:avLst/>
          </a:prstGeom>
        </p:spPr>
      </p:pic>
      <p:pic>
        <p:nvPicPr>
          <p:cNvPr id="6" name="Рисунок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82354" y="2865314"/>
            <a:ext cx="3245063" cy="761114"/>
          </a:xfrm>
          <a:prstGeom prst="rect">
            <a:avLst/>
          </a:prstGeom>
        </p:spPr>
      </p:pic>
      <p:pic>
        <p:nvPicPr>
          <p:cNvPr id="7" name="Рисунок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48464" y="968263"/>
            <a:ext cx="1668617" cy="2361483"/>
          </a:xfrm>
          <a:prstGeom prst="rect">
            <a:avLst/>
          </a:prstGeom>
        </p:spPr>
      </p:pic>
      <p:pic>
        <p:nvPicPr>
          <p:cNvPr id="8" name="Picture 11" descr="P102061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628123" y="1126925"/>
            <a:ext cx="3184565" cy="239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Рисунок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99108" y="3659282"/>
            <a:ext cx="2665964" cy="1597600"/>
          </a:xfrm>
          <a:prstGeom prst="rect">
            <a:avLst/>
          </a:prstGeom>
        </p:spPr>
      </p:pic>
      <p:pic>
        <p:nvPicPr>
          <p:cNvPr id="12" name="Рисунок 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09204" y="3778305"/>
            <a:ext cx="3627907" cy="2580065"/>
          </a:xfrm>
          <a:prstGeom prst="rect">
            <a:avLst/>
          </a:prstGeom>
          <a:ln w="12700">
            <a:solidFill>
              <a:schemeClr val="accent2"/>
            </a:solidFill>
          </a:ln>
        </p:spPr>
      </p:pic>
      <p:sp>
        <p:nvSpPr>
          <p:cNvPr id="13" name="TextBox 12"/>
          <p:cNvSpPr txBox="1"/>
          <p:nvPr/>
        </p:nvSpPr>
        <p:spPr>
          <a:xfrm>
            <a:off x="5337111" y="5558151"/>
            <a:ext cx="5482591" cy="800219"/>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Aft>
                <a:spcPts val="600"/>
              </a:spcAft>
              <a:defRPr/>
            </a:pPr>
            <a:r>
              <a:rPr lang="en-US" altLang="ru-RU" sz="1200" b="1" kern="0" dirty="0">
                <a:solidFill>
                  <a:srgbClr val="C00000"/>
                </a:solidFill>
                <a:cs typeface="Times New Roman" pitchFamily="18" charset="0"/>
              </a:rPr>
              <a:t>V. A. </a:t>
            </a:r>
            <a:r>
              <a:rPr lang="en-US" altLang="ru-RU" sz="1200" b="1" kern="0" dirty="0" err="1">
                <a:solidFill>
                  <a:srgbClr val="C00000"/>
                </a:solidFill>
                <a:cs typeface="Times New Roman" pitchFamily="18" charset="0"/>
              </a:rPr>
              <a:t>Bushuev</a:t>
            </a:r>
            <a:r>
              <a:rPr lang="en-US" altLang="ru-RU" sz="1200" b="1" kern="0" dirty="0">
                <a:solidFill>
                  <a:srgbClr val="C00000"/>
                </a:solidFill>
                <a:cs typeface="Times New Roman" pitchFamily="18" charset="0"/>
              </a:rPr>
              <a:t>, A. I. Frank, and G. V. </a:t>
            </a:r>
            <a:r>
              <a:rPr lang="en-US" altLang="ru-RU" sz="1200" b="1" kern="0" dirty="0" err="1">
                <a:solidFill>
                  <a:srgbClr val="C00000"/>
                </a:solidFill>
                <a:cs typeface="Times New Roman" pitchFamily="18" charset="0"/>
              </a:rPr>
              <a:t>Kulin</a:t>
            </a:r>
            <a:r>
              <a:rPr lang="en-US" altLang="ru-RU" sz="1200" b="1" i="1" kern="0" dirty="0">
                <a:solidFill>
                  <a:srgbClr val="C00000"/>
                </a:solidFill>
                <a:cs typeface="Times New Roman" pitchFamily="18" charset="0"/>
              </a:rPr>
              <a:t>.</a:t>
            </a:r>
            <a:r>
              <a:rPr lang="en-US" altLang="ru-RU" sz="1200" b="1" kern="0" dirty="0">
                <a:solidFill>
                  <a:srgbClr val="C00000"/>
                </a:solidFill>
                <a:cs typeface="Times New Roman" pitchFamily="18" charset="0"/>
              </a:rPr>
              <a:t> JETP, </a:t>
            </a:r>
            <a:r>
              <a:rPr lang="en-US" altLang="ru-RU" sz="1200" b="1" u="sng" kern="0" dirty="0">
                <a:solidFill>
                  <a:srgbClr val="C00000"/>
                </a:solidFill>
                <a:cs typeface="Times New Roman" pitchFamily="18" charset="0"/>
              </a:rPr>
              <a:t>122</a:t>
            </a:r>
            <a:r>
              <a:rPr lang="en-US" altLang="ru-RU" sz="1200" b="1" kern="0" dirty="0">
                <a:solidFill>
                  <a:srgbClr val="C00000"/>
                </a:solidFill>
                <a:cs typeface="Times New Roman" pitchFamily="18" charset="0"/>
              </a:rPr>
              <a:t> (2016) 3</a:t>
            </a:r>
            <a:r>
              <a:rPr lang="ru-RU" altLang="ru-RU" sz="1200" b="1" kern="0" dirty="0">
                <a:solidFill>
                  <a:srgbClr val="C00000"/>
                </a:solidFill>
                <a:cs typeface="Times New Roman" pitchFamily="18" charset="0"/>
              </a:rPr>
              <a:t>2</a:t>
            </a:r>
            <a:endParaRPr lang="en-US" altLang="ru-RU" sz="1200" b="1" kern="0" dirty="0">
              <a:solidFill>
                <a:srgbClr val="C00000"/>
              </a:solidFill>
              <a:cs typeface="Times New Roman" pitchFamily="18" charset="0"/>
            </a:endParaRPr>
          </a:p>
          <a:p>
            <a:pPr>
              <a:spcAft>
                <a:spcPts val="600"/>
              </a:spcAft>
              <a:defRPr/>
            </a:pPr>
            <a:r>
              <a:rPr lang="en-US" sz="1200" b="1" kern="0" dirty="0">
                <a:solidFill>
                  <a:srgbClr val="C00000"/>
                </a:solidFill>
                <a:latin typeface="Arial" panose="020B0604020202020204" pitchFamily="34" charset="0"/>
                <a:cs typeface="Arial" panose="020B0604020202020204" pitchFamily="34" charset="0"/>
              </a:rPr>
              <a:t>G.V. </a:t>
            </a:r>
            <a:r>
              <a:rPr lang="en-US" sz="1200" b="1" kern="0" dirty="0" err="1">
                <a:solidFill>
                  <a:srgbClr val="C00000"/>
                </a:solidFill>
                <a:latin typeface="Arial" panose="020B0604020202020204" pitchFamily="34" charset="0"/>
                <a:cs typeface="Arial" panose="020B0604020202020204" pitchFamily="34" charset="0"/>
              </a:rPr>
              <a:t>Kulin</a:t>
            </a:r>
            <a:r>
              <a:rPr lang="en-US" sz="1200" b="1" kern="0" dirty="0">
                <a:solidFill>
                  <a:srgbClr val="C00000"/>
                </a:solidFill>
                <a:latin typeface="Arial" panose="020B0604020202020204" pitchFamily="34" charset="0"/>
                <a:cs typeface="Arial" panose="020B0604020202020204" pitchFamily="34" charset="0"/>
              </a:rPr>
              <a:t>, A.I. Frank, S.V. </a:t>
            </a:r>
            <a:r>
              <a:rPr lang="en-US" sz="1200" b="1" kern="0" dirty="0" err="1">
                <a:solidFill>
                  <a:srgbClr val="C00000"/>
                </a:solidFill>
                <a:latin typeface="Arial" panose="020B0604020202020204" pitchFamily="34" charset="0"/>
                <a:cs typeface="Arial" panose="020B0604020202020204" pitchFamily="34" charset="0"/>
              </a:rPr>
              <a:t>Goryunov</a:t>
            </a:r>
            <a:r>
              <a:rPr lang="en-US" sz="1200" b="1" kern="0" dirty="0">
                <a:solidFill>
                  <a:srgbClr val="C00000"/>
                </a:solidFill>
                <a:latin typeface="Arial" panose="020B0604020202020204" pitchFamily="34" charset="0"/>
                <a:cs typeface="Arial" panose="020B0604020202020204" pitchFamily="34" charset="0"/>
              </a:rPr>
              <a:t>, et al. NIM A 819 (2016) 67</a:t>
            </a:r>
          </a:p>
          <a:p>
            <a:pPr>
              <a:spcAft>
                <a:spcPts val="600"/>
              </a:spcAft>
              <a:defRPr/>
            </a:pPr>
            <a:r>
              <a:rPr lang="en-US" altLang="ru-RU" sz="1200" b="1" kern="0" dirty="0">
                <a:solidFill>
                  <a:srgbClr val="C00000"/>
                </a:solidFill>
              </a:rPr>
              <a:t>G.V. </a:t>
            </a:r>
            <a:r>
              <a:rPr lang="en-US" altLang="ru-RU" sz="1200" b="1" kern="0" dirty="0" err="1">
                <a:solidFill>
                  <a:srgbClr val="C00000"/>
                </a:solidFill>
              </a:rPr>
              <a:t>Kulin</a:t>
            </a:r>
            <a:r>
              <a:rPr lang="en-US" altLang="ru-RU" sz="1200" b="1" kern="0" dirty="0">
                <a:solidFill>
                  <a:srgbClr val="C00000"/>
                </a:solidFill>
              </a:rPr>
              <a:t>, A.I. Frank, S.V. </a:t>
            </a:r>
            <a:r>
              <a:rPr lang="en-US" altLang="ru-RU" sz="1200" b="1" kern="0" dirty="0" err="1">
                <a:solidFill>
                  <a:srgbClr val="C00000"/>
                </a:solidFill>
              </a:rPr>
              <a:t>Goryunov</a:t>
            </a:r>
            <a:r>
              <a:rPr lang="en-US" altLang="ru-RU" sz="1200" b="1" kern="0" dirty="0">
                <a:solidFill>
                  <a:srgbClr val="C00000"/>
                </a:solidFill>
              </a:rPr>
              <a:t>, et </a:t>
            </a:r>
            <a:r>
              <a:rPr lang="en-US" altLang="ru-RU" sz="1200" b="1" kern="0" dirty="0" err="1">
                <a:solidFill>
                  <a:srgbClr val="C00000"/>
                </a:solidFill>
              </a:rPr>
              <a:t>al.,Phys</a:t>
            </a:r>
            <a:r>
              <a:rPr lang="en-US" altLang="ru-RU" sz="1200" b="1" kern="0" dirty="0">
                <a:solidFill>
                  <a:srgbClr val="C00000"/>
                </a:solidFill>
              </a:rPr>
              <a:t>. </a:t>
            </a:r>
            <a:r>
              <a:rPr lang="en-US" altLang="ru-RU" sz="1200" b="1" kern="0" dirty="0" err="1">
                <a:solidFill>
                  <a:srgbClr val="C00000"/>
                </a:solidFill>
              </a:rPr>
              <a:t>Rev.A</a:t>
            </a:r>
            <a:r>
              <a:rPr lang="en-US" altLang="ru-RU" sz="1200" b="1" kern="0" dirty="0">
                <a:solidFill>
                  <a:srgbClr val="C00000"/>
                </a:solidFill>
              </a:rPr>
              <a:t> </a:t>
            </a:r>
            <a:r>
              <a:rPr lang="en-US" altLang="ru-RU" sz="1200" b="1" u="sng" kern="0" dirty="0">
                <a:solidFill>
                  <a:srgbClr val="C00000"/>
                </a:solidFill>
              </a:rPr>
              <a:t>93 </a:t>
            </a:r>
            <a:r>
              <a:rPr lang="en-US" altLang="ru-RU" sz="1200" b="1" kern="0" dirty="0">
                <a:solidFill>
                  <a:srgbClr val="C00000"/>
                </a:solidFill>
              </a:rPr>
              <a:t>(2016) 033606</a:t>
            </a:r>
          </a:p>
        </p:txBody>
      </p:sp>
      <p:pic>
        <p:nvPicPr>
          <p:cNvPr id="9" name="Рисунок 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09203" y="145934"/>
            <a:ext cx="1242630" cy="852916"/>
          </a:xfrm>
          <a:prstGeom prst="rect">
            <a:avLst/>
          </a:prstGeom>
          <a:ln w="28575">
            <a:solidFill>
              <a:schemeClr val="accent1"/>
            </a:solidFill>
          </a:ln>
        </p:spPr>
      </p:pic>
    </p:spTree>
    <p:extLst>
      <p:ext uri="{BB962C8B-B14F-4D97-AF65-F5344CB8AC3E}">
        <p14:creationId xmlns:p14="http://schemas.microsoft.com/office/powerpoint/2010/main" val="8776924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3"/>
          <p:cNvGraphicFramePr>
            <a:graphicFrameLocks noChangeAspect="1"/>
          </p:cNvGraphicFramePr>
          <p:nvPr>
            <p:extLst>
              <p:ext uri="{D42A27DB-BD31-4B8C-83A1-F6EECF244321}">
                <p14:modId xmlns:p14="http://schemas.microsoft.com/office/powerpoint/2010/main" val="2435624821"/>
              </p:ext>
            </p:extLst>
          </p:nvPr>
        </p:nvGraphicFramePr>
        <p:xfrm>
          <a:off x="5919789" y="2427752"/>
          <a:ext cx="4435475" cy="4395788"/>
        </p:xfrm>
        <a:graphic>
          <a:graphicData uri="http://schemas.openxmlformats.org/presentationml/2006/ole">
            <mc:AlternateContent xmlns:mc="http://schemas.openxmlformats.org/markup-compatibility/2006">
              <mc:Choice xmlns:v="urn:schemas-microsoft-com:vml" Requires="v">
                <p:oleObj spid="_x0000_s3106" name="Graph" r:id="rId4" imgW="4025900" imgH="2933700" progId="Origin50.Graph">
                  <p:embed/>
                </p:oleObj>
              </mc:Choice>
              <mc:Fallback>
                <p:oleObj name="Graph" r:id="rId4" imgW="4025900" imgH="2933700" progId="Origin50.Graph">
                  <p:embed/>
                  <p:pic>
                    <p:nvPicPr>
                      <p:cNvPr id="6146"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9789" y="2427752"/>
                        <a:ext cx="4435475" cy="4395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147" name="Заголовок 9"/>
          <p:cNvSpPr>
            <a:spLocks noGrp="1"/>
          </p:cNvSpPr>
          <p:nvPr>
            <p:ph type="ctrTitle"/>
          </p:nvPr>
        </p:nvSpPr>
        <p:spPr>
          <a:xfrm>
            <a:off x="3575050" y="147638"/>
            <a:ext cx="5829300" cy="500062"/>
          </a:xfrm>
          <a:solidFill>
            <a:schemeClr val="bg1"/>
          </a:solidFill>
        </p:spPr>
        <p:txBody>
          <a:bodyPr/>
          <a:lstStyle/>
          <a:p>
            <a:pPr eaLnBrk="1" hangingPunct="1"/>
            <a:r>
              <a:rPr lang="en-US" altLang="en-US" sz="2000" b="1">
                <a:solidFill>
                  <a:srgbClr val="002060"/>
                </a:solidFill>
                <a:latin typeface="Arial" panose="020B0604020202020204" pitchFamily="34" charset="0"/>
                <a:cs typeface="Arial" panose="020B0604020202020204" pitchFamily="34" charset="0"/>
              </a:rPr>
              <a:t>Development of IREN facility</a:t>
            </a:r>
            <a:endParaRPr lang="ru-RU" altLang="en-US" sz="2000" b="1">
              <a:solidFill>
                <a:srgbClr val="002060"/>
              </a:solidFill>
              <a:latin typeface="Arial" panose="020B0604020202020204" pitchFamily="34" charset="0"/>
              <a:cs typeface="Arial" panose="020B0604020202020204" pitchFamily="34" charset="0"/>
            </a:endParaRPr>
          </a:p>
        </p:txBody>
      </p:sp>
      <p:sp>
        <p:nvSpPr>
          <p:cNvPr id="6148" name="TextBox 18"/>
          <p:cNvSpPr txBox="1">
            <a:spLocks noChangeArrowheads="1"/>
          </p:cNvSpPr>
          <p:nvPr/>
        </p:nvSpPr>
        <p:spPr bwMode="auto">
          <a:xfrm>
            <a:off x="5807075" y="1051031"/>
            <a:ext cx="4660900" cy="1724025"/>
          </a:xfrm>
          <a:prstGeom prst="rect">
            <a:avLst/>
          </a:prstGeom>
          <a:ln/>
        </p:spPr>
        <p:style>
          <a:lnRef idx="2">
            <a:schemeClr val="accent6"/>
          </a:lnRef>
          <a:fillRef idx="1">
            <a:schemeClr val="lt1"/>
          </a:fillRef>
          <a:effectRef idx="0">
            <a:schemeClr val="accent6"/>
          </a:effectRef>
          <a:fontRef idx="minor">
            <a:schemeClr val="dk1"/>
          </a:fontRef>
        </p:style>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spcAft>
                <a:spcPts val="600"/>
              </a:spcAft>
            </a:pPr>
            <a:r>
              <a:rPr lang="en-US" altLang="en-US" sz="1600" kern="0" dirty="0">
                <a:solidFill>
                  <a:srgbClr val="002060"/>
                </a:solidFill>
                <a:latin typeface="Arial" panose="020B0604020202020204" pitchFamily="34" charset="0"/>
                <a:cs typeface="Arial" panose="020B0604020202020204" pitchFamily="34" charset="0"/>
              </a:rPr>
              <a:t>2</a:t>
            </a:r>
            <a:r>
              <a:rPr lang="en-US" altLang="en-US" sz="1600" kern="0" baseline="30000" dirty="0">
                <a:solidFill>
                  <a:srgbClr val="002060"/>
                </a:solidFill>
                <a:latin typeface="Arial" panose="020B0604020202020204" pitchFamily="34" charset="0"/>
                <a:cs typeface="Arial" panose="020B0604020202020204" pitchFamily="34" charset="0"/>
              </a:rPr>
              <a:t>nd</a:t>
            </a:r>
            <a:r>
              <a:rPr lang="en-US" altLang="en-US" sz="1600" kern="0" dirty="0">
                <a:solidFill>
                  <a:srgbClr val="002060"/>
                </a:solidFill>
                <a:latin typeface="Arial" panose="020B0604020202020204" pitchFamily="34" charset="0"/>
                <a:cs typeface="Arial" panose="020B0604020202020204" pitchFamily="34" charset="0"/>
              </a:rPr>
              <a:t> accelerating section was connected. </a:t>
            </a:r>
          </a:p>
          <a:p>
            <a:pPr algn="just">
              <a:spcBef>
                <a:spcPct val="0"/>
              </a:spcBef>
              <a:spcAft>
                <a:spcPts val="600"/>
              </a:spcAft>
            </a:pPr>
            <a:r>
              <a:rPr lang="en-US" altLang="en-US" sz="1600" kern="0" dirty="0">
                <a:solidFill>
                  <a:srgbClr val="002060"/>
                </a:solidFill>
                <a:latin typeface="Arial" panose="020B0604020202020204" pitchFamily="34" charset="0"/>
                <a:cs typeface="Arial" panose="020B0604020202020204" pitchFamily="34" charset="0"/>
              </a:rPr>
              <a:t>training of accelerator systems with gradual achievement of nominal operating parameters was carried out. </a:t>
            </a:r>
          </a:p>
          <a:p>
            <a:pPr algn="just">
              <a:spcBef>
                <a:spcPct val="0"/>
              </a:spcBef>
              <a:spcAft>
                <a:spcPts val="600"/>
              </a:spcAft>
            </a:pPr>
            <a:r>
              <a:rPr lang="en-US" altLang="en-US" sz="1600" kern="0" dirty="0">
                <a:solidFill>
                  <a:srgbClr val="002060"/>
                </a:solidFill>
                <a:latin typeface="Arial" panose="020B0604020202020204" pitchFamily="34" charset="0"/>
                <a:cs typeface="Arial" panose="020B0604020202020204" pitchFamily="34" charset="0"/>
              </a:rPr>
              <a:t>an increase of the neutron yield by 3 times as compared to 2009.</a:t>
            </a:r>
            <a:endParaRPr lang="ru-RU" altLang="en-US" sz="1600" kern="0" dirty="0">
              <a:solidFill>
                <a:srgbClr val="002060"/>
              </a:solidFill>
              <a:latin typeface="Arial" panose="020B0604020202020204" pitchFamily="34" charset="0"/>
              <a:cs typeface="Arial" panose="020B0604020202020204" pitchFamily="34" charset="0"/>
            </a:endParaRPr>
          </a:p>
        </p:txBody>
      </p:sp>
      <p:pic>
        <p:nvPicPr>
          <p:cNvPr id="6149" name="Picture 20" descr="C:\Users\dmn\Downloads\Fig4.tif"/>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736725" y="1149351"/>
            <a:ext cx="4040188" cy="538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Рисунок 6"/>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1703388" y="115888"/>
            <a:ext cx="1414462"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Скругленный прямоугольник 7"/>
          <p:cNvSpPr/>
          <p:nvPr/>
        </p:nvSpPr>
        <p:spPr>
          <a:xfrm>
            <a:off x="1703388" y="876300"/>
            <a:ext cx="8475662" cy="444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kern="0">
              <a:solidFill>
                <a:prstClr val="white"/>
              </a:solidFill>
            </a:endParaRPr>
          </a:p>
        </p:txBody>
      </p:sp>
      <p:sp>
        <p:nvSpPr>
          <p:cNvPr id="6152" name="TextBox 1"/>
          <p:cNvSpPr txBox="1">
            <a:spLocks noChangeArrowheads="1"/>
          </p:cNvSpPr>
          <p:nvPr/>
        </p:nvSpPr>
        <p:spPr bwMode="auto">
          <a:xfrm>
            <a:off x="7032626" y="3357563"/>
            <a:ext cx="6524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ru-RU" sz="1800" b="1" kern="0">
                <a:solidFill>
                  <a:srgbClr val="7030A0"/>
                </a:solidFill>
              </a:rPr>
              <a:t>2016</a:t>
            </a:r>
            <a:endParaRPr lang="ru-RU" altLang="ru-RU" sz="1800" b="1" kern="0">
              <a:solidFill>
                <a:srgbClr val="7030A0"/>
              </a:solidFill>
            </a:endParaRPr>
          </a:p>
        </p:txBody>
      </p:sp>
      <p:sp>
        <p:nvSpPr>
          <p:cNvPr id="9" name="TextBox 8"/>
          <p:cNvSpPr txBox="1"/>
          <p:nvPr/>
        </p:nvSpPr>
        <p:spPr>
          <a:xfrm>
            <a:off x="9078913" y="3749675"/>
            <a:ext cx="652462" cy="369888"/>
          </a:xfrm>
          <a:prstGeom prst="rect">
            <a:avLst/>
          </a:prstGeom>
          <a:noFill/>
        </p:spPr>
        <p:txBody>
          <a:bodyPr wrap="none">
            <a:spAutoFit/>
          </a:bodyPr>
          <a:lstStyle/>
          <a:p>
            <a:pPr>
              <a:defRPr/>
            </a:pPr>
            <a:r>
              <a:rPr lang="en-US" b="1" kern="0" dirty="0">
                <a:solidFill>
                  <a:schemeClr val="accent6">
                    <a:lumMod val="75000"/>
                  </a:schemeClr>
                </a:solidFill>
              </a:rPr>
              <a:t>2009</a:t>
            </a:r>
            <a:endParaRPr lang="ru-RU" b="1" kern="0" dirty="0">
              <a:solidFill>
                <a:schemeClr val="accent6">
                  <a:lumMod val="75000"/>
                </a:schemeClr>
              </a:solidFill>
            </a:endParaRPr>
          </a:p>
        </p:txBody>
      </p:sp>
    </p:spTree>
    <p:extLst>
      <p:ext uri="{BB962C8B-B14F-4D97-AF65-F5344CB8AC3E}">
        <p14:creationId xmlns:p14="http://schemas.microsoft.com/office/powerpoint/2010/main" val="1296819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838200" y="731520"/>
            <a:ext cx="10515600" cy="1309499"/>
          </a:xfrm>
        </p:spPr>
        <p:txBody>
          <a:bodyPr>
            <a:normAutofit/>
          </a:bodyPr>
          <a:lstStyle/>
          <a:p>
            <a:pPr algn="ctr"/>
            <a:r>
              <a:rPr lang="en-US" sz="4000" dirty="0"/>
              <a:t>Main FLNP Directions for the Next 7 years in Condensed Matter Physics</a:t>
            </a:r>
            <a:endParaRPr lang="ru-RU" sz="4000" dirty="0"/>
          </a:p>
        </p:txBody>
      </p:sp>
      <p:sp>
        <p:nvSpPr>
          <p:cNvPr id="2" name="Объект 1"/>
          <p:cNvSpPr>
            <a:spLocks noGrp="1"/>
          </p:cNvSpPr>
          <p:nvPr>
            <p:ph idx="1"/>
          </p:nvPr>
        </p:nvSpPr>
        <p:spPr>
          <a:xfrm>
            <a:off x="838200" y="2143432"/>
            <a:ext cx="10515600" cy="3805085"/>
          </a:xfrm>
        </p:spPr>
        <p:style>
          <a:lnRef idx="2">
            <a:schemeClr val="accent2"/>
          </a:lnRef>
          <a:fillRef idx="1">
            <a:schemeClr val="lt1"/>
          </a:fillRef>
          <a:effectRef idx="0">
            <a:schemeClr val="accent2"/>
          </a:effectRef>
          <a:fontRef idx="minor">
            <a:schemeClr val="dk1"/>
          </a:fontRef>
        </p:style>
        <p:txBody>
          <a:bodyPr>
            <a:normAutofit fontScale="70000" lnSpcReduction="20000"/>
          </a:bodyPr>
          <a:lstStyle/>
          <a:p>
            <a:pPr>
              <a:lnSpc>
                <a:spcPct val="150000"/>
              </a:lnSpc>
            </a:pPr>
            <a:r>
              <a:rPr lang="en-US" sz="3600" dirty="0"/>
              <a:t>Physics and chemistry of novel functional materials;</a:t>
            </a:r>
          </a:p>
          <a:p>
            <a:pPr>
              <a:lnSpc>
                <a:spcPct val="150000"/>
              </a:lnSpc>
            </a:pPr>
            <a:r>
              <a:rPr lang="en-US" sz="3600" dirty="0"/>
              <a:t>Physics of nanosystems and nanoscale phenomena;</a:t>
            </a:r>
          </a:p>
          <a:p>
            <a:pPr>
              <a:lnSpc>
                <a:spcPct val="150000"/>
              </a:lnSpc>
            </a:pPr>
            <a:r>
              <a:rPr lang="en-US" sz="3600" dirty="0"/>
              <a:t>Physics and chemistry of complex fluids and polymers;</a:t>
            </a:r>
          </a:p>
          <a:p>
            <a:pPr>
              <a:lnSpc>
                <a:spcPct val="150000"/>
              </a:lnSpc>
            </a:pPr>
            <a:r>
              <a:rPr lang="en-US" sz="3600" dirty="0"/>
              <a:t>Molecular biology and pharmacology;</a:t>
            </a:r>
          </a:p>
          <a:p>
            <a:pPr>
              <a:lnSpc>
                <a:spcPct val="150000"/>
              </a:lnSpc>
            </a:pPr>
            <a:r>
              <a:rPr lang="en-US" sz="3600" dirty="0"/>
              <a:t>Materials science and engineering;</a:t>
            </a:r>
          </a:p>
          <a:p>
            <a:pPr>
              <a:lnSpc>
                <a:spcPct val="150000"/>
              </a:lnSpc>
            </a:pPr>
            <a:r>
              <a:rPr lang="en-US" sz="3600" dirty="0"/>
              <a:t>Development of available spectrometers and construction of the new ones;</a:t>
            </a:r>
            <a:endParaRPr lang="en-US" dirty="0"/>
          </a:p>
          <a:p>
            <a:endParaRPr lang="en-US" dirty="0"/>
          </a:p>
          <a:p>
            <a:endParaRPr lang="en-US" dirty="0"/>
          </a:p>
          <a:p>
            <a:endParaRPr lang="en-US" dirty="0"/>
          </a:p>
        </p:txBody>
      </p:sp>
      <p:sp>
        <p:nvSpPr>
          <p:cNvPr id="4" name="Нижний колонтитул 3"/>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JINR SC February 2017</a:t>
            </a:r>
          </a:p>
        </p:txBody>
      </p:sp>
    </p:spTree>
    <p:extLst>
      <p:ext uri="{BB962C8B-B14F-4D97-AF65-F5344CB8AC3E}">
        <p14:creationId xmlns:p14="http://schemas.microsoft.com/office/powerpoint/2010/main" val="24651187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838200" y="731520"/>
            <a:ext cx="10515600" cy="1309499"/>
          </a:xfrm>
        </p:spPr>
        <p:txBody>
          <a:bodyPr>
            <a:normAutofit/>
          </a:bodyPr>
          <a:lstStyle/>
          <a:p>
            <a:pPr algn="ctr"/>
            <a:r>
              <a:rPr lang="en-US" sz="4000" dirty="0"/>
              <a:t>Main FLNP Directions for the Next 7 years in Neutron Nuclear Physics</a:t>
            </a:r>
            <a:endParaRPr lang="ru-RU" sz="4000" dirty="0"/>
          </a:p>
        </p:txBody>
      </p:sp>
      <p:sp>
        <p:nvSpPr>
          <p:cNvPr id="2" name="Объект 1"/>
          <p:cNvSpPr>
            <a:spLocks noGrp="1"/>
          </p:cNvSpPr>
          <p:nvPr>
            <p:ph idx="1"/>
          </p:nvPr>
        </p:nvSpPr>
        <p:spPr>
          <a:xfrm>
            <a:off x="838200" y="2143432"/>
            <a:ext cx="10515600" cy="3805085"/>
          </a:xfrm>
        </p:spPr>
        <p:style>
          <a:lnRef idx="2">
            <a:schemeClr val="accent2"/>
          </a:lnRef>
          <a:fillRef idx="1">
            <a:schemeClr val="lt1"/>
          </a:fillRef>
          <a:effectRef idx="0">
            <a:schemeClr val="accent2"/>
          </a:effectRef>
          <a:fontRef idx="minor">
            <a:schemeClr val="dk1"/>
          </a:fontRef>
        </p:style>
        <p:txBody>
          <a:bodyPr>
            <a:normAutofit fontScale="77500" lnSpcReduction="20000"/>
          </a:bodyPr>
          <a:lstStyle/>
          <a:p>
            <a:pPr>
              <a:lnSpc>
                <a:spcPct val="150000"/>
              </a:lnSpc>
            </a:pPr>
            <a:r>
              <a:rPr lang="en-US" sz="3600" dirty="0"/>
              <a:t>Investigations of the violation of fundamental symmetries in neutron-nuclear interactions and related nuclear data;</a:t>
            </a:r>
          </a:p>
          <a:p>
            <a:pPr>
              <a:lnSpc>
                <a:spcPct val="150000"/>
              </a:lnSpc>
            </a:pPr>
            <a:r>
              <a:rPr lang="en-US" sz="3600" dirty="0"/>
              <a:t>Investigations of fundamental properties of the neutron and UCN physics;</a:t>
            </a:r>
          </a:p>
          <a:p>
            <a:pPr>
              <a:lnSpc>
                <a:spcPct val="150000"/>
              </a:lnSpc>
            </a:pPr>
            <a:r>
              <a:rPr lang="en-US" sz="3600" dirty="0"/>
              <a:t>Applied and methodological research;</a:t>
            </a:r>
          </a:p>
          <a:p>
            <a:pPr>
              <a:lnSpc>
                <a:spcPct val="150000"/>
              </a:lnSpc>
            </a:pPr>
            <a:r>
              <a:rPr lang="en-US" sz="3600" dirty="0"/>
              <a:t>IREN and EG-5 development and upgrade;</a:t>
            </a:r>
          </a:p>
          <a:p>
            <a:endParaRPr lang="en-US" dirty="0"/>
          </a:p>
          <a:p>
            <a:endParaRPr lang="en-US" dirty="0"/>
          </a:p>
          <a:p>
            <a:endParaRPr lang="en-US" dirty="0"/>
          </a:p>
        </p:txBody>
      </p:sp>
      <p:sp>
        <p:nvSpPr>
          <p:cNvPr id="4" name="Нижний колонтитул 3"/>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JINR SC February 2017</a:t>
            </a:r>
          </a:p>
        </p:txBody>
      </p:sp>
    </p:spTree>
    <p:extLst>
      <p:ext uri="{BB962C8B-B14F-4D97-AF65-F5344CB8AC3E}">
        <p14:creationId xmlns:p14="http://schemas.microsoft.com/office/powerpoint/2010/main" val="286788259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0389" y="2014597"/>
            <a:ext cx="7976421" cy="452431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lnSpc>
                <a:spcPct val="150000"/>
              </a:lnSpc>
              <a:buFont typeface="Wingdings" panose="05000000000000000000" pitchFamily="2" charset="2"/>
              <a:buChar char="ü"/>
            </a:pPr>
            <a:r>
              <a:rPr lang="en-US" sz="2400" b="1" dirty="0">
                <a:solidFill>
                  <a:srgbClr val="002060"/>
                </a:solidFill>
                <a:effectLst>
                  <a:outerShdw blurRad="38100" dist="38100" dir="2700000" algn="tl">
                    <a:srgbClr val="000000">
                      <a:alpha val="43137"/>
                    </a:srgbClr>
                  </a:outerShdw>
                </a:effectLst>
              </a:rPr>
              <a:t>FLNP is working on development of the concept of the new advanced neutron source to replace IBR-2 after decommissioning;</a:t>
            </a:r>
          </a:p>
          <a:p>
            <a:pPr marL="285750" indent="-285750">
              <a:lnSpc>
                <a:spcPct val="150000"/>
              </a:lnSpc>
              <a:buFont typeface="Wingdings" panose="05000000000000000000" pitchFamily="2" charset="2"/>
              <a:buChar char="ü"/>
            </a:pPr>
            <a:r>
              <a:rPr lang="en-US" sz="2400" b="1" dirty="0">
                <a:solidFill>
                  <a:srgbClr val="002060"/>
                </a:solidFill>
                <a:effectLst>
                  <a:outerShdw blurRad="38100" dist="38100" dir="2700000" algn="tl">
                    <a:srgbClr val="000000">
                      <a:alpha val="43137"/>
                    </a:srgbClr>
                  </a:outerShdw>
                </a:effectLst>
              </a:rPr>
              <a:t>Peak intensity should exceed ESS by more than 1 order;</a:t>
            </a:r>
          </a:p>
          <a:p>
            <a:pPr marL="285750" indent="-285750">
              <a:lnSpc>
                <a:spcPct val="150000"/>
              </a:lnSpc>
              <a:buFont typeface="Wingdings" panose="05000000000000000000" pitchFamily="2" charset="2"/>
              <a:buChar char="ü"/>
            </a:pPr>
            <a:r>
              <a:rPr lang="en-US" sz="2400" b="1" dirty="0">
                <a:solidFill>
                  <a:srgbClr val="002060"/>
                </a:solidFill>
                <a:effectLst>
                  <a:outerShdw blurRad="38100" dist="38100" dir="2700000" algn="tl">
                    <a:srgbClr val="000000">
                      <a:alpha val="43137"/>
                    </a:srgbClr>
                  </a:outerShdw>
                </a:effectLst>
              </a:rPr>
              <a:t>Concept development will be done within first 3 years of the current 7 years plan;</a:t>
            </a:r>
          </a:p>
          <a:p>
            <a:pPr marL="285750" indent="-285750">
              <a:lnSpc>
                <a:spcPct val="150000"/>
              </a:lnSpc>
              <a:buFont typeface="Wingdings" panose="05000000000000000000" pitchFamily="2" charset="2"/>
              <a:buChar char="ü"/>
            </a:pPr>
            <a:r>
              <a:rPr lang="en-US" sz="2400" b="1" dirty="0">
                <a:solidFill>
                  <a:srgbClr val="002060"/>
                </a:solidFill>
                <a:effectLst>
                  <a:outerShdw blurRad="38100" dist="38100" dir="2700000" algn="tl">
                    <a:srgbClr val="000000">
                      <a:alpha val="43137"/>
                    </a:srgbClr>
                  </a:outerShdw>
                </a:effectLst>
              </a:rPr>
              <a:t>Decision on its construction have to be made before mid of 2020-th;</a:t>
            </a:r>
            <a:endParaRPr lang="en-US" b="1" dirty="0">
              <a:solidFill>
                <a:srgbClr val="002060"/>
              </a:solidFill>
              <a:effectLst>
                <a:outerShdw blurRad="38100" dist="38100" dir="2700000" algn="tl">
                  <a:srgbClr val="000000">
                    <a:alpha val="43137"/>
                  </a:srgbClr>
                </a:outerShdw>
              </a:effectLst>
            </a:endParaRPr>
          </a:p>
        </p:txBody>
      </p:sp>
      <p:sp>
        <p:nvSpPr>
          <p:cNvPr id="2" name="Заголовок 1"/>
          <p:cNvSpPr>
            <a:spLocks noGrp="1"/>
          </p:cNvSpPr>
          <p:nvPr>
            <p:ph type="title"/>
          </p:nvPr>
        </p:nvSpPr>
        <p:spPr>
          <a:xfrm>
            <a:off x="838200" y="731521"/>
            <a:ext cx="10515600" cy="1352918"/>
          </a:xfrm>
        </p:spPr>
        <p:txBody>
          <a:bodyPr>
            <a:normAutofit/>
          </a:bodyPr>
          <a:lstStyle/>
          <a:p>
            <a:pPr algn="ctr"/>
            <a:r>
              <a:rPr lang="en-US" dirty="0"/>
              <a:t>A 15-year Forward Outlook at World Class Neutron Facility at JINR</a:t>
            </a:r>
          </a:p>
        </p:txBody>
      </p:sp>
      <p:sp>
        <p:nvSpPr>
          <p:cNvPr id="4" name="Нижний колонтитул 3"/>
          <p:cNvSpPr>
            <a:spLocks noGrp="1"/>
          </p:cNvSpPr>
          <p:nvPr>
            <p:ph type="ftr" sz="quarter" idx="11"/>
          </p:nvPr>
        </p:nvSpPr>
        <p:spPr/>
        <p:txBody>
          <a:bodyPr/>
          <a:lstStyle/>
          <a:p>
            <a:r>
              <a:rPr lang="en-US"/>
              <a:t>JINR SC February 2017</a:t>
            </a:r>
          </a:p>
        </p:txBody>
      </p:sp>
      <p:sp>
        <p:nvSpPr>
          <p:cNvPr id="5" name="Номер слайда 4"/>
          <p:cNvSpPr>
            <a:spLocks noGrp="1"/>
          </p:cNvSpPr>
          <p:nvPr>
            <p:ph type="sldNum" sz="quarter" idx="12"/>
          </p:nvPr>
        </p:nvSpPr>
        <p:spPr/>
        <p:txBody>
          <a:bodyPr/>
          <a:lstStyle/>
          <a:p>
            <a:fld id="{30256231-FEA0-45F5-A774-D2D6082717E8}" type="slidenum">
              <a:rPr lang="en-US" smtClean="0"/>
              <a:t>45</a:t>
            </a:fld>
            <a:endParaRPr lang="en-US"/>
          </a:p>
        </p:txBody>
      </p:sp>
      <p:grpSp>
        <p:nvGrpSpPr>
          <p:cNvPr id="6" name="Группа 5"/>
          <p:cNvGrpSpPr/>
          <p:nvPr/>
        </p:nvGrpSpPr>
        <p:grpSpPr>
          <a:xfrm>
            <a:off x="7992557" y="2393859"/>
            <a:ext cx="3979285" cy="3653071"/>
            <a:chOff x="5207343" y="1254092"/>
            <a:chExt cx="3979285" cy="3653071"/>
          </a:xfrm>
        </p:grpSpPr>
        <p:sp>
          <p:nvSpPr>
            <p:cNvPr id="7" name="TextBox 6"/>
            <p:cNvSpPr txBox="1"/>
            <p:nvPr/>
          </p:nvSpPr>
          <p:spPr>
            <a:xfrm>
              <a:off x="5878450" y="1268760"/>
              <a:ext cx="1168910" cy="52322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Brightness,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peak</a:t>
              </a:r>
              <a:r>
                <a:rPr kumimoji="0" lang="en-US" sz="1400" b="1" i="0" u="none" strike="noStrike" kern="0" cap="none" spc="0" normalizeH="0" baseline="0" noProof="0" dirty="0">
                  <a:ln>
                    <a:noFill/>
                  </a:ln>
                  <a:solidFill>
                    <a:srgbClr val="0000FF"/>
                  </a:solidFill>
                  <a:effectLst/>
                  <a:uLnTx/>
                  <a:uFillTx/>
                  <a:latin typeface="Arial" panose="020B0604020202020204" pitchFamily="34" charset="0"/>
                  <a:cs typeface="Arial" panose="020B0604020202020204" pitchFamily="34" charset="0"/>
                  <a:sym typeface="Symbol"/>
                </a:rPr>
                <a:t>  10</a:t>
              </a:r>
              <a:r>
                <a:rPr kumimoji="0" lang="en-US" sz="1400" b="1" i="0" u="none" strike="noStrike" kern="0" cap="none" spc="0" normalizeH="0" baseline="30000" noProof="0" dirty="0">
                  <a:ln>
                    <a:noFill/>
                  </a:ln>
                  <a:solidFill>
                    <a:srgbClr val="0000FF"/>
                  </a:solidFill>
                  <a:effectLst/>
                  <a:uLnTx/>
                  <a:uFillTx/>
                  <a:latin typeface="Arial" panose="020B0604020202020204" pitchFamily="34" charset="0"/>
                  <a:cs typeface="Arial" panose="020B0604020202020204" pitchFamily="34" charset="0"/>
                  <a:sym typeface="Symbol"/>
                </a:rPr>
                <a:t>14</a:t>
              </a:r>
              <a:endParaRPr kumimoji="0" lang="ru-RU" sz="1400" b="1" i="0" u="none" strike="noStrike" kern="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8" name="TextBox 7"/>
            <p:cNvSpPr txBox="1"/>
            <p:nvPr/>
          </p:nvSpPr>
          <p:spPr>
            <a:xfrm>
              <a:off x="7236296" y="1270399"/>
              <a:ext cx="1011559" cy="738664"/>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Flux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density,</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time aver.</a:t>
              </a:r>
              <a:endParaRPr kumimoji="0" lang="ru-RU" sz="1400" b="1" i="0" u="none" strike="noStrike" kern="0" cap="none" spc="0" normalizeH="0" baseline="0" noProof="0" dirty="0">
                <a:ln>
                  <a:noFill/>
                </a:ln>
                <a:solidFill>
                  <a:srgbClr val="008000"/>
                </a:solidFill>
                <a:effectLst/>
                <a:uLnTx/>
                <a:uFillTx/>
                <a:latin typeface="Arial" panose="020B0604020202020204" pitchFamily="34" charset="0"/>
                <a:cs typeface="Arial" panose="020B0604020202020204" pitchFamily="34" charset="0"/>
              </a:endParaRPr>
            </a:p>
          </p:txBody>
        </p:sp>
        <p:sp>
          <p:nvSpPr>
            <p:cNvPr id="9" name="TextBox 8"/>
            <p:cNvSpPr txBox="1"/>
            <p:nvPr/>
          </p:nvSpPr>
          <p:spPr>
            <a:xfrm>
              <a:off x="5220970" y="2063169"/>
              <a:ext cx="3959542" cy="224676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IBR-2</a:t>
              </a:r>
              <a:r>
                <a:rPr kumimoji="0" lang="en-US" sz="1400" b="1" i="0" u="none" strike="noStrike" kern="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1400" b="1" i="0" u="none" strike="noStrike" kern="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9</a:t>
              </a:r>
              <a:r>
                <a:rPr kumimoji="0" lang="en-US" sz="1400" b="1" i="0" u="none" strike="noStrike" kern="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0.1                 58</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10 </a:t>
              </a:r>
              <a:r>
                <a:rPr kumimoji="0" lang="en-US" sz="1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MEu</a:t>
              </a:r>
              <a:endParaRPr kumimoji="0" lang="en-US" sz="1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008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ESS</a:t>
              </a:r>
              <a:r>
                <a:rPr kumimoji="0" lang="en-US" sz="1400" b="1" i="0" u="none" strike="noStrike" kern="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1400" b="1" i="0" u="none" strike="noStrike" kern="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8</a:t>
              </a:r>
              <a:r>
                <a:rPr kumimoji="0" lang="en-US" sz="1400" b="1" i="0" u="none" strike="noStrike" kern="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2                  75</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2000 </a:t>
              </a:r>
              <a:r>
                <a:rPr kumimoji="0" lang="en-US" sz="1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MEu</a:t>
              </a:r>
              <a:endParaRPr kumimoji="0" lang="en-US" sz="1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008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PIK</a:t>
              </a:r>
              <a:r>
                <a:rPr kumimoji="0" lang="en-US" sz="1400" b="1" i="0" u="none" strike="noStrike" kern="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1400" b="1" i="0" u="none" strike="noStrike" kern="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2</a:t>
              </a:r>
              <a:r>
                <a:rPr kumimoji="0" lang="en-US" sz="1400" b="1" i="0" u="none" strike="noStrike" kern="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10                  10</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  </a:t>
              </a:r>
              <a:r>
                <a:rPr kumimoji="0" lang="en-US" sz="1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200 </a:t>
              </a:r>
              <a:r>
                <a:rPr kumimoji="0" lang="en-US" sz="14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MEu</a:t>
              </a:r>
              <a:endParaRPr kumimoji="0" lang="en-US" sz="1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008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DNS-IV	  130	        3                  800</a:t>
              </a:r>
            </a:p>
          </p:txBody>
        </p:sp>
        <p:sp>
          <p:nvSpPr>
            <p:cNvPr id="10" name="TextBox 9"/>
            <p:cNvSpPr txBox="1"/>
            <p:nvPr/>
          </p:nvSpPr>
          <p:spPr>
            <a:xfrm>
              <a:off x="5207343" y="4245327"/>
              <a:ext cx="1308371" cy="52322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100</a:t>
              </a:r>
              <a:r>
                <a:rPr kumimoji="0" lang="en-US" sz="14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Symbol"/>
                </a:rPr>
                <a:t>600 </a:t>
              </a:r>
              <a:r>
                <a:rPr kumimoji="0" lang="en-US" sz="14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sym typeface="Symbol"/>
                </a:rPr>
                <a:t>MEu</a:t>
              </a:r>
              <a:endParaRPr kumimoji="0" lang="en-US" sz="14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ru-RU" sz="1400" b="0" i="0" u="none" strike="noStrike" kern="0" cap="none" spc="0" normalizeH="0" baseline="0" noProof="0" dirty="0">
                <a:ln>
                  <a:noFill/>
                </a:ln>
                <a:solidFill>
                  <a:prstClr val="black"/>
                </a:solidFill>
                <a:effectLst/>
                <a:uLnTx/>
                <a:uFillTx/>
              </a:endParaRPr>
            </a:p>
          </p:txBody>
        </p:sp>
        <p:sp>
          <p:nvSpPr>
            <p:cNvPr id="11" name="TextBox 10"/>
            <p:cNvSpPr txBox="1"/>
            <p:nvPr/>
          </p:nvSpPr>
          <p:spPr>
            <a:xfrm>
              <a:off x="8340434" y="1254092"/>
              <a:ext cx="846194" cy="738664"/>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Flux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density,</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8000"/>
                  </a:solidFill>
                  <a:effectLst/>
                  <a:uLnTx/>
                  <a:uFillTx/>
                  <a:latin typeface="Arial" panose="020B0604020202020204" pitchFamily="34" charset="0"/>
                  <a:cs typeface="Arial" panose="020B0604020202020204" pitchFamily="34" charset="0"/>
                </a:rPr>
                <a:t>peak</a:t>
              </a:r>
              <a:endParaRPr kumimoji="0" lang="ru-RU" sz="1400" b="1" i="0" u="none" strike="noStrike" kern="0" cap="none" spc="0" normalizeH="0" baseline="0" noProof="0" dirty="0">
                <a:ln>
                  <a:noFill/>
                </a:ln>
                <a:solidFill>
                  <a:srgbClr val="008000"/>
                </a:solidFill>
                <a:effectLst/>
                <a:uLnTx/>
                <a:uFillTx/>
                <a:latin typeface="Arial" panose="020B0604020202020204" pitchFamily="34" charset="0"/>
                <a:cs typeface="Arial" panose="020B0604020202020204" pitchFamily="34" charset="0"/>
              </a:endParaRPr>
            </a:p>
          </p:txBody>
        </p:sp>
        <p:pic>
          <p:nvPicPr>
            <p:cNvPr id="12" name="Рисунок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2240" y="4590604"/>
              <a:ext cx="2300626" cy="316559"/>
            </a:xfrm>
            <a:prstGeom prst="rect">
              <a:avLst/>
            </a:prstGeom>
          </p:spPr>
          <p:style>
            <a:lnRef idx="2">
              <a:schemeClr val="accent2"/>
            </a:lnRef>
            <a:fillRef idx="1">
              <a:schemeClr val="lt1"/>
            </a:fillRef>
            <a:effectRef idx="0">
              <a:schemeClr val="accent2"/>
            </a:effectRef>
            <a:fontRef idx="minor">
              <a:schemeClr val="dk1"/>
            </a:fontRef>
          </p:style>
        </p:pic>
      </p:grpSp>
    </p:spTree>
    <p:extLst>
      <p:ext uri="{BB962C8B-B14F-4D97-AF65-F5344CB8AC3E}">
        <p14:creationId xmlns:p14="http://schemas.microsoft.com/office/powerpoint/2010/main" val="16419448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0"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tretch>
            <a:fillRect/>
          </a:stretch>
        </p:blipFill>
        <p:spPr bwMode="auto">
          <a:xfrm>
            <a:off x="3935760" y="5013176"/>
            <a:ext cx="2901282" cy="1591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3" name="Skupina 337"/>
          <p:cNvGrpSpPr/>
          <p:nvPr/>
        </p:nvGrpSpPr>
        <p:grpSpPr>
          <a:xfrm>
            <a:off x="7090142" y="951468"/>
            <a:ext cx="3562343" cy="1829460"/>
            <a:chOff x="3310425" y="12741245"/>
            <a:chExt cx="7611375" cy="4163928"/>
          </a:xfrm>
        </p:grpSpPr>
        <p:sp>
          <p:nvSpPr>
            <p:cNvPr id="104" name="TextBox 103"/>
            <p:cNvSpPr txBox="1"/>
            <p:nvPr/>
          </p:nvSpPr>
          <p:spPr>
            <a:xfrm>
              <a:off x="3310425" y="13913074"/>
              <a:ext cx="1899351" cy="770563"/>
            </a:xfrm>
            <a:prstGeom prst="rect">
              <a:avLst/>
            </a:prstGeom>
            <a:noFill/>
          </p:spPr>
          <p:txBody>
            <a:bodyPr wrap="square" rtlCol="0">
              <a:spAutoFit/>
            </a:bodyPr>
            <a:lstStyle/>
            <a:p>
              <a:pPr algn="ctr"/>
              <a:r>
                <a:rPr lang="cs-CZ" sz="800" b="1" dirty="0">
                  <a:solidFill>
                    <a:prstClr val="black"/>
                  </a:solidFill>
                  <a:latin typeface="Calibri"/>
                </a:rPr>
                <a:t>IR of </a:t>
              </a:r>
              <a:r>
                <a:rPr lang="cs-CZ" sz="800" b="1" dirty="0" err="1">
                  <a:solidFill>
                    <a:prstClr val="black"/>
                  </a:solidFill>
                  <a:latin typeface="Calibri"/>
                </a:rPr>
                <a:t>different</a:t>
              </a:r>
              <a:r>
                <a:rPr lang="cs-CZ" sz="800" b="1" dirty="0">
                  <a:solidFill>
                    <a:prstClr val="black"/>
                  </a:solidFill>
                  <a:latin typeface="Calibri"/>
                </a:rPr>
                <a:t> </a:t>
              </a:r>
              <a:r>
                <a:rPr lang="cs-CZ" sz="800" b="1" dirty="0" err="1">
                  <a:solidFill>
                    <a:prstClr val="black"/>
                  </a:solidFill>
                  <a:latin typeface="Calibri"/>
                </a:rPr>
                <a:t>quality</a:t>
              </a:r>
              <a:endParaRPr lang="ru-RU" sz="800" b="1" dirty="0">
                <a:solidFill>
                  <a:prstClr val="black"/>
                </a:solidFill>
                <a:latin typeface="Calibri"/>
              </a:endParaRPr>
            </a:p>
          </p:txBody>
        </p:sp>
        <p:grpSp>
          <p:nvGrpSpPr>
            <p:cNvPr id="105" name="Группа 138"/>
            <p:cNvGrpSpPr/>
            <p:nvPr/>
          </p:nvGrpSpPr>
          <p:grpSpPr>
            <a:xfrm>
              <a:off x="8529678" y="12741245"/>
              <a:ext cx="2392122" cy="4163928"/>
              <a:chOff x="6111317" y="11326827"/>
              <a:chExt cx="2039452" cy="4076345"/>
            </a:xfrm>
          </p:grpSpPr>
          <p:sp>
            <p:nvSpPr>
              <p:cNvPr id="115" name="TextBox 12"/>
              <p:cNvSpPr txBox="1">
                <a:spLocks noChangeArrowheads="1"/>
              </p:cNvSpPr>
              <p:nvPr/>
            </p:nvSpPr>
            <p:spPr bwMode="auto">
              <a:xfrm>
                <a:off x="6177840" y="14645188"/>
                <a:ext cx="1857017" cy="445755"/>
              </a:xfrm>
              <a:prstGeom prst="rect">
                <a:avLst/>
              </a:prstGeom>
              <a:noFill/>
              <a:ln w="9525">
                <a:noFill/>
                <a:miter lim="800000"/>
                <a:headEnd/>
                <a:tailEnd/>
              </a:ln>
            </p:spPr>
            <p:txBody>
              <a:bodyPr wrap="square">
                <a:spAutoFit/>
              </a:bodyPr>
              <a:lstStyle/>
              <a:p>
                <a:r>
                  <a:rPr lang="en-US" sz="700" b="1" dirty="0">
                    <a:solidFill>
                      <a:prstClr val="black"/>
                    </a:solidFill>
                    <a:latin typeface="Times New Roman" pitchFamily="18" charset="0"/>
                    <a:cs typeface="Times New Roman" pitchFamily="18" charset="0"/>
                  </a:rPr>
                  <a:t>Single  DNA damage</a:t>
                </a:r>
                <a:endParaRPr lang="ru-RU" sz="700" b="1" dirty="0">
                  <a:solidFill>
                    <a:prstClr val="black"/>
                  </a:solidFill>
                  <a:latin typeface="Times New Roman" pitchFamily="18" charset="0"/>
                  <a:cs typeface="Times New Roman" pitchFamily="18" charset="0"/>
                </a:endParaRPr>
              </a:p>
            </p:txBody>
          </p:sp>
          <p:sp>
            <p:nvSpPr>
              <p:cNvPr id="116" name="TextBox 13"/>
              <p:cNvSpPr txBox="1">
                <a:spLocks noChangeArrowheads="1"/>
              </p:cNvSpPr>
              <p:nvPr/>
            </p:nvSpPr>
            <p:spPr bwMode="auto">
              <a:xfrm>
                <a:off x="6111317" y="14957417"/>
                <a:ext cx="2039452" cy="445755"/>
              </a:xfrm>
              <a:prstGeom prst="rect">
                <a:avLst/>
              </a:prstGeom>
              <a:noFill/>
              <a:ln w="9525">
                <a:noFill/>
                <a:miter lim="800000"/>
                <a:headEnd/>
                <a:tailEnd/>
              </a:ln>
            </p:spPr>
            <p:txBody>
              <a:bodyPr wrap="square">
                <a:spAutoFit/>
              </a:bodyPr>
              <a:lstStyle/>
              <a:p>
                <a:pPr algn="r"/>
                <a:r>
                  <a:rPr lang="en-US" sz="700" b="1" dirty="0">
                    <a:solidFill>
                      <a:prstClr val="black"/>
                    </a:solidFill>
                    <a:latin typeface="Times New Roman" pitchFamily="18" charset="0"/>
                    <a:cs typeface="Times New Roman" pitchFamily="18" charset="0"/>
                  </a:rPr>
                  <a:t>Clustered </a:t>
                </a:r>
                <a:r>
                  <a:rPr lang="cs-CZ" sz="700" b="1" dirty="0">
                    <a:solidFill>
                      <a:prstClr val="black"/>
                    </a:solidFill>
                    <a:latin typeface="Times New Roman" pitchFamily="18" charset="0"/>
                    <a:cs typeface="Times New Roman" pitchFamily="18" charset="0"/>
                  </a:rPr>
                  <a:t>DNA </a:t>
                </a:r>
                <a:r>
                  <a:rPr lang="en-US" sz="700" b="1" dirty="0">
                    <a:solidFill>
                      <a:prstClr val="black"/>
                    </a:solidFill>
                    <a:latin typeface="Times New Roman" pitchFamily="18" charset="0"/>
                    <a:cs typeface="Times New Roman" pitchFamily="18" charset="0"/>
                  </a:rPr>
                  <a:t>damage</a:t>
                </a:r>
                <a:endParaRPr lang="ru-RU" sz="700" b="1" dirty="0">
                  <a:solidFill>
                    <a:prstClr val="black"/>
                  </a:solidFill>
                  <a:latin typeface="Times New Roman" pitchFamily="18" charset="0"/>
                  <a:cs typeface="Times New Roman" pitchFamily="18" charset="0"/>
                </a:endParaRPr>
              </a:p>
            </p:txBody>
          </p:sp>
          <p:grpSp>
            <p:nvGrpSpPr>
              <p:cNvPr id="117" name="Группа 286"/>
              <p:cNvGrpSpPr/>
              <p:nvPr/>
            </p:nvGrpSpPr>
            <p:grpSpPr>
              <a:xfrm rot="21102516">
                <a:off x="6226556" y="11326827"/>
                <a:ext cx="1705079" cy="3220766"/>
                <a:chOff x="6297459" y="1740687"/>
                <a:chExt cx="2458556" cy="3893459"/>
              </a:xfrm>
            </p:grpSpPr>
            <p:pic>
              <p:nvPicPr>
                <p:cNvPr id="118" name="Picture 2"/>
                <p:cNvPicPr>
                  <a:picLocks noChangeAspect="1" noChangeArrowheads="1"/>
                </p:cNvPicPr>
                <p:nvPr/>
              </p:nvPicPr>
              <p:blipFill>
                <a:blip r:embed="rId5" cstate="print"/>
                <a:srcRect l="55600" b="8596"/>
                <a:stretch>
                  <a:fillRect/>
                </a:stretch>
              </p:blipFill>
              <p:spPr bwMode="auto">
                <a:xfrm>
                  <a:off x="6340163" y="1740687"/>
                  <a:ext cx="1697975" cy="3893459"/>
                </a:xfrm>
                <a:prstGeom prst="rect">
                  <a:avLst/>
                </a:prstGeom>
                <a:noFill/>
                <a:ln w="9525">
                  <a:noFill/>
                  <a:miter lim="800000"/>
                  <a:headEnd/>
                  <a:tailEnd/>
                </a:ln>
              </p:spPr>
            </p:pic>
            <p:sp>
              <p:nvSpPr>
                <p:cNvPr id="119" name="Стрелка вправо 118"/>
                <p:cNvSpPr/>
                <p:nvPr/>
              </p:nvSpPr>
              <p:spPr>
                <a:xfrm rot="19859998" flipV="1">
                  <a:off x="6297459" y="2845806"/>
                  <a:ext cx="2329687" cy="42621"/>
                </a:xfrm>
                <a:prstGeom prst="rightArrow">
                  <a:avLst/>
                </a:prstGeom>
                <a:solidFill>
                  <a:srgbClr val="008AF2"/>
                </a:solidFill>
                <a:ln>
                  <a:solidFill>
                    <a:srgbClr val="008A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srgbClr val="0070C0"/>
                    </a:solidFill>
                  </a:endParaRPr>
                </a:p>
              </p:txBody>
            </p:sp>
            <p:sp>
              <p:nvSpPr>
                <p:cNvPr id="120" name="Пятно 2 119"/>
                <p:cNvSpPr/>
                <p:nvPr/>
              </p:nvSpPr>
              <p:spPr>
                <a:xfrm flipH="1">
                  <a:off x="7528974" y="2662907"/>
                  <a:ext cx="193303" cy="181152"/>
                </a:xfrm>
                <a:prstGeom prst="irregularSeal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prstClr val="white"/>
                    </a:solidFill>
                  </a:endParaRPr>
                </a:p>
              </p:txBody>
            </p:sp>
            <p:sp>
              <p:nvSpPr>
                <p:cNvPr id="121" name="Пятно 2 120"/>
                <p:cNvSpPr/>
                <p:nvPr/>
              </p:nvSpPr>
              <p:spPr>
                <a:xfrm flipH="1">
                  <a:off x="7271237" y="3669836"/>
                  <a:ext cx="193303" cy="181152"/>
                </a:xfrm>
                <a:prstGeom prst="irregularSeal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prstClr val="white"/>
                    </a:solidFill>
                  </a:endParaRPr>
                </a:p>
              </p:txBody>
            </p:sp>
            <p:sp>
              <p:nvSpPr>
                <p:cNvPr id="122" name="Пятно 2 121"/>
                <p:cNvSpPr/>
                <p:nvPr/>
              </p:nvSpPr>
              <p:spPr>
                <a:xfrm flipH="1">
                  <a:off x="7657842" y="4475379"/>
                  <a:ext cx="193303" cy="181152"/>
                </a:xfrm>
                <a:prstGeom prst="irregularSeal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prstClr val="white"/>
                    </a:solidFill>
                  </a:endParaRPr>
                </a:p>
              </p:txBody>
            </p:sp>
            <p:sp>
              <p:nvSpPr>
                <p:cNvPr id="123" name="Блок-схема: узел 122"/>
                <p:cNvSpPr/>
                <p:nvPr/>
              </p:nvSpPr>
              <p:spPr>
                <a:xfrm>
                  <a:off x="6949065" y="3065679"/>
                  <a:ext cx="64434" cy="90576"/>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prstClr val="white"/>
                    </a:solidFill>
                  </a:endParaRPr>
                </a:p>
              </p:txBody>
            </p:sp>
            <p:sp>
              <p:nvSpPr>
                <p:cNvPr id="124" name="Блок-схема: узел 123"/>
                <p:cNvSpPr/>
                <p:nvPr/>
              </p:nvSpPr>
              <p:spPr>
                <a:xfrm>
                  <a:off x="6498026" y="3468450"/>
                  <a:ext cx="64434" cy="90576"/>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prstClr val="white"/>
                    </a:solidFill>
                  </a:endParaRPr>
                </a:p>
              </p:txBody>
            </p:sp>
            <p:sp>
              <p:nvSpPr>
                <p:cNvPr id="125" name="Блок-схема: узел 124"/>
                <p:cNvSpPr/>
                <p:nvPr/>
              </p:nvSpPr>
              <p:spPr>
                <a:xfrm>
                  <a:off x="8302185" y="2260136"/>
                  <a:ext cx="64434" cy="90576"/>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prstClr val="white"/>
                    </a:solidFill>
                  </a:endParaRPr>
                </a:p>
              </p:txBody>
            </p:sp>
            <p:sp>
              <p:nvSpPr>
                <p:cNvPr id="126" name="Стрелка вправо 125"/>
                <p:cNvSpPr/>
                <p:nvPr/>
              </p:nvSpPr>
              <p:spPr>
                <a:xfrm rot="19859998" flipV="1">
                  <a:off x="6426328" y="4524020"/>
                  <a:ext cx="2329687" cy="42621"/>
                </a:xfrm>
                <a:prstGeom prst="rightArrow">
                  <a:avLst/>
                </a:prstGeom>
                <a:solidFill>
                  <a:srgbClr val="008AF2"/>
                </a:solidFill>
                <a:ln>
                  <a:solidFill>
                    <a:srgbClr val="008A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srgbClr val="0070C0"/>
                    </a:solidFill>
                  </a:endParaRPr>
                </a:p>
              </p:txBody>
            </p:sp>
            <p:sp>
              <p:nvSpPr>
                <p:cNvPr id="127" name="Пятно 2 126"/>
                <p:cNvSpPr/>
                <p:nvPr/>
              </p:nvSpPr>
              <p:spPr>
                <a:xfrm flipH="1">
                  <a:off x="7400105" y="4475379"/>
                  <a:ext cx="193303" cy="181152"/>
                </a:xfrm>
                <a:prstGeom prst="irregularSeal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prstClr val="white"/>
                    </a:solidFill>
                  </a:endParaRPr>
                </a:p>
              </p:txBody>
            </p:sp>
            <p:sp>
              <p:nvSpPr>
                <p:cNvPr id="128" name="Пятно 2 127"/>
                <p:cNvSpPr/>
                <p:nvPr/>
              </p:nvSpPr>
              <p:spPr>
                <a:xfrm flipH="1">
                  <a:off x="7013500" y="4676765"/>
                  <a:ext cx="193303" cy="181152"/>
                </a:xfrm>
                <a:prstGeom prst="irregularSeal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prstClr val="white"/>
                    </a:solidFill>
                  </a:endParaRPr>
                </a:p>
              </p:txBody>
            </p:sp>
            <p:sp>
              <p:nvSpPr>
                <p:cNvPr id="129" name="Пятно 2 128"/>
                <p:cNvSpPr/>
                <p:nvPr/>
              </p:nvSpPr>
              <p:spPr>
                <a:xfrm flipH="1">
                  <a:off x="7206803" y="4676765"/>
                  <a:ext cx="193303" cy="181152"/>
                </a:xfrm>
                <a:prstGeom prst="irregularSeal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prstClr val="white"/>
                    </a:solidFill>
                  </a:endParaRPr>
                </a:p>
              </p:txBody>
            </p:sp>
            <p:sp>
              <p:nvSpPr>
                <p:cNvPr id="130" name="Блок-схема: узел 129"/>
                <p:cNvSpPr/>
                <p:nvPr/>
              </p:nvSpPr>
              <p:spPr>
                <a:xfrm>
                  <a:off x="6498026" y="5079536"/>
                  <a:ext cx="64434" cy="90576"/>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prstClr val="white"/>
                    </a:solidFill>
                  </a:endParaRPr>
                </a:p>
              </p:txBody>
            </p:sp>
            <p:sp>
              <p:nvSpPr>
                <p:cNvPr id="131" name="Блок-схема: узел 130"/>
                <p:cNvSpPr/>
                <p:nvPr/>
              </p:nvSpPr>
              <p:spPr>
                <a:xfrm>
                  <a:off x="6884631" y="4878150"/>
                  <a:ext cx="64434" cy="90576"/>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prstClr val="white"/>
                    </a:solidFill>
                  </a:endParaRPr>
                </a:p>
              </p:txBody>
            </p:sp>
            <p:sp>
              <p:nvSpPr>
                <p:cNvPr id="132" name="Блок-схема: узел 131"/>
                <p:cNvSpPr/>
                <p:nvPr/>
              </p:nvSpPr>
              <p:spPr>
                <a:xfrm>
                  <a:off x="6691328" y="5079536"/>
                  <a:ext cx="64434" cy="90576"/>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prstClr val="white"/>
                    </a:solidFill>
                  </a:endParaRPr>
                </a:p>
              </p:txBody>
            </p:sp>
            <p:sp>
              <p:nvSpPr>
                <p:cNvPr id="133" name="Блок-схема: узел 132"/>
                <p:cNvSpPr/>
                <p:nvPr/>
              </p:nvSpPr>
              <p:spPr>
                <a:xfrm>
                  <a:off x="6755763" y="4945279"/>
                  <a:ext cx="64434" cy="90576"/>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prstClr val="white"/>
                    </a:solidFill>
                  </a:endParaRPr>
                </a:p>
              </p:txBody>
            </p:sp>
            <p:sp>
              <p:nvSpPr>
                <p:cNvPr id="134" name="Блок-схема: узел 133"/>
                <p:cNvSpPr/>
                <p:nvPr/>
              </p:nvSpPr>
              <p:spPr>
                <a:xfrm>
                  <a:off x="6949065" y="4945279"/>
                  <a:ext cx="64434" cy="90576"/>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prstClr val="white"/>
                    </a:solidFill>
                  </a:endParaRPr>
                </a:p>
              </p:txBody>
            </p:sp>
            <p:sp>
              <p:nvSpPr>
                <p:cNvPr id="135" name="Блок-схема: узел 134"/>
                <p:cNvSpPr/>
                <p:nvPr/>
              </p:nvSpPr>
              <p:spPr>
                <a:xfrm>
                  <a:off x="7722277" y="4341122"/>
                  <a:ext cx="64434" cy="90576"/>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prstClr val="white"/>
                    </a:solidFill>
                  </a:endParaRPr>
                </a:p>
              </p:txBody>
            </p:sp>
            <p:sp>
              <p:nvSpPr>
                <p:cNvPr id="136" name="Блок-схема: узел 135"/>
                <p:cNvSpPr/>
                <p:nvPr/>
              </p:nvSpPr>
              <p:spPr>
                <a:xfrm>
                  <a:off x="7851145" y="4341122"/>
                  <a:ext cx="64434" cy="90576"/>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prstClr val="white"/>
                    </a:solidFill>
                  </a:endParaRPr>
                </a:p>
              </p:txBody>
            </p:sp>
            <p:sp>
              <p:nvSpPr>
                <p:cNvPr id="137" name="Блок-схема: узел 136"/>
                <p:cNvSpPr/>
                <p:nvPr/>
              </p:nvSpPr>
              <p:spPr>
                <a:xfrm>
                  <a:off x="7915579" y="4273993"/>
                  <a:ext cx="64434" cy="90576"/>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prstClr val="white"/>
                    </a:solidFill>
                  </a:endParaRPr>
                </a:p>
              </p:txBody>
            </p:sp>
            <p:sp>
              <p:nvSpPr>
                <p:cNvPr id="138" name="Блок-схема: узел 137"/>
                <p:cNvSpPr/>
                <p:nvPr/>
              </p:nvSpPr>
              <p:spPr>
                <a:xfrm>
                  <a:off x="8237751" y="4206865"/>
                  <a:ext cx="64434" cy="90576"/>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prstClr val="white"/>
                    </a:solidFill>
                  </a:endParaRPr>
                </a:p>
              </p:txBody>
            </p:sp>
            <p:sp>
              <p:nvSpPr>
                <p:cNvPr id="139" name="Блок-схема: узел 138"/>
                <p:cNvSpPr/>
                <p:nvPr/>
              </p:nvSpPr>
              <p:spPr>
                <a:xfrm>
                  <a:off x="8108882" y="4139736"/>
                  <a:ext cx="64434" cy="90576"/>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prstClr val="white"/>
                    </a:solidFill>
                  </a:endParaRPr>
                </a:p>
              </p:txBody>
            </p:sp>
            <p:sp>
              <p:nvSpPr>
                <p:cNvPr id="140" name="Блок-схема: узел 139"/>
                <p:cNvSpPr/>
                <p:nvPr/>
              </p:nvSpPr>
              <p:spPr>
                <a:xfrm>
                  <a:off x="8366619" y="4072607"/>
                  <a:ext cx="64434" cy="90576"/>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prstClr val="white"/>
                    </a:solidFill>
                  </a:endParaRPr>
                </a:p>
              </p:txBody>
            </p:sp>
            <p:sp>
              <p:nvSpPr>
                <p:cNvPr id="141" name="Блок-схема: узел 140"/>
                <p:cNvSpPr/>
                <p:nvPr/>
              </p:nvSpPr>
              <p:spPr>
                <a:xfrm>
                  <a:off x="8495488" y="3938350"/>
                  <a:ext cx="64434" cy="90576"/>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prstClr val="white"/>
                    </a:solidFill>
                  </a:endParaRPr>
                </a:p>
              </p:txBody>
            </p:sp>
            <p:sp>
              <p:nvSpPr>
                <p:cNvPr id="142" name="Блок-схема: узел 141"/>
                <p:cNvSpPr/>
                <p:nvPr/>
              </p:nvSpPr>
              <p:spPr>
                <a:xfrm>
                  <a:off x="8044448" y="4273993"/>
                  <a:ext cx="64434" cy="90576"/>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prstClr val="white"/>
                    </a:solidFill>
                  </a:endParaRPr>
                </a:p>
              </p:txBody>
            </p:sp>
            <p:sp>
              <p:nvSpPr>
                <p:cNvPr id="143" name="Блок-схема: узел 142"/>
                <p:cNvSpPr/>
                <p:nvPr/>
              </p:nvSpPr>
              <p:spPr>
                <a:xfrm>
                  <a:off x="6626894" y="5213793"/>
                  <a:ext cx="64434" cy="90576"/>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prstClr val="white"/>
                    </a:solidFill>
                  </a:endParaRPr>
                </a:p>
              </p:txBody>
            </p:sp>
            <p:sp>
              <p:nvSpPr>
                <p:cNvPr id="144" name="Блок-схема: узел 143"/>
                <p:cNvSpPr/>
                <p:nvPr/>
              </p:nvSpPr>
              <p:spPr>
                <a:xfrm>
                  <a:off x="6884631" y="3669836"/>
                  <a:ext cx="64434" cy="90576"/>
                </a:xfrm>
                <a:prstGeom prst="flowChartConnector">
                  <a:avLst/>
                </a:prstGeom>
                <a:solidFill>
                  <a:srgbClr val="008AF2"/>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prstClr val="white"/>
                    </a:solidFill>
                  </a:endParaRPr>
                </a:p>
              </p:txBody>
            </p:sp>
            <p:cxnSp>
              <p:nvCxnSpPr>
                <p:cNvPr id="145" name="Скругленная соединительная линия 144"/>
                <p:cNvCxnSpPr/>
                <p:nvPr/>
              </p:nvCxnSpPr>
              <p:spPr>
                <a:xfrm>
                  <a:off x="6626894" y="3535579"/>
                  <a:ext cx="644343" cy="268514"/>
                </a:xfrm>
                <a:prstGeom prst="curvedConnector3">
                  <a:avLst>
                    <a:gd name="adj1" fmla="val 39922"/>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46" name="Пятно 2 145"/>
                <p:cNvSpPr/>
                <p:nvPr/>
              </p:nvSpPr>
              <p:spPr>
                <a:xfrm flipH="1">
                  <a:off x="7251345" y="4266554"/>
                  <a:ext cx="193303" cy="181152"/>
                </a:xfrm>
                <a:prstGeom prst="irregularSeal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prstClr val="white"/>
                    </a:solidFill>
                  </a:endParaRPr>
                </a:p>
              </p:txBody>
            </p:sp>
            <p:sp>
              <p:nvSpPr>
                <p:cNvPr id="147" name="Пятно 2 146"/>
                <p:cNvSpPr/>
                <p:nvPr/>
              </p:nvSpPr>
              <p:spPr>
                <a:xfrm flipH="1">
                  <a:off x="7400105" y="4475379"/>
                  <a:ext cx="193303" cy="181152"/>
                </a:xfrm>
                <a:prstGeom prst="irregularSeal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prstClr val="white"/>
                    </a:solidFill>
                  </a:endParaRPr>
                </a:p>
              </p:txBody>
            </p:sp>
          </p:grpSp>
        </p:grpSp>
        <p:sp>
          <p:nvSpPr>
            <p:cNvPr id="106" name="Стрелка вправо 105"/>
            <p:cNvSpPr/>
            <p:nvPr/>
          </p:nvSpPr>
          <p:spPr>
            <a:xfrm>
              <a:off x="6228851" y="14290837"/>
              <a:ext cx="2160241" cy="217997"/>
            </a:xfrm>
            <a:prstGeom prst="rightArrow">
              <a:avLst/>
            </a:prstGeom>
            <a:solidFill>
              <a:schemeClr val="tx2">
                <a:lumMod val="40000"/>
                <a:lumOff val="60000"/>
              </a:schemeClr>
            </a:solidFill>
            <a:ln w="19050">
              <a:solidFill>
                <a:schemeClr val="accent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ru-RU" sz="600">
                <a:solidFill>
                  <a:prstClr val="black"/>
                </a:solidFill>
              </a:endParaRPr>
            </a:p>
          </p:txBody>
        </p:sp>
        <p:sp>
          <p:nvSpPr>
            <p:cNvPr id="107" name="TextBox 106"/>
            <p:cNvSpPr txBox="1"/>
            <p:nvPr/>
          </p:nvSpPr>
          <p:spPr>
            <a:xfrm>
              <a:off x="6032891" y="14679097"/>
              <a:ext cx="2841035" cy="1471078"/>
            </a:xfrm>
            <a:prstGeom prst="rect">
              <a:avLst/>
            </a:prstGeom>
            <a:noFill/>
          </p:spPr>
          <p:txBody>
            <a:bodyPr wrap="square" rtlCol="0">
              <a:spAutoFit/>
            </a:bodyPr>
            <a:lstStyle/>
            <a:p>
              <a:pPr algn="ctr">
                <a:spcAft>
                  <a:spcPts val="1200"/>
                </a:spcAft>
              </a:pPr>
              <a:r>
                <a:rPr lang="cs-CZ" sz="900" b="1" dirty="0">
                  <a:solidFill>
                    <a:prstClr val="black"/>
                  </a:solidFill>
                  <a:latin typeface="Calibri"/>
                </a:rPr>
                <a:t>High-LET</a:t>
              </a:r>
              <a:r>
                <a:rPr lang="cs-CZ" sz="900" dirty="0">
                  <a:solidFill>
                    <a:prstClr val="black"/>
                  </a:solidFill>
                  <a:latin typeface="Calibri"/>
                </a:rPr>
                <a:t> dense deposition of energy along the path of particle</a:t>
              </a:r>
            </a:p>
          </p:txBody>
        </p:sp>
        <p:grpSp>
          <p:nvGrpSpPr>
            <p:cNvPr id="108" name="Группа 107"/>
            <p:cNvGrpSpPr/>
            <p:nvPr/>
          </p:nvGrpSpPr>
          <p:grpSpPr>
            <a:xfrm>
              <a:off x="4893016" y="12933871"/>
              <a:ext cx="1498704" cy="3240213"/>
              <a:chOff x="3826246" y="11553961"/>
              <a:chExt cx="1060843" cy="2785416"/>
            </a:xfrm>
          </p:grpSpPr>
          <p:pic>
            <p:nvPicPr>
              <p:cNvPr id="112" name="Picture 2"/>
              <p:cNvPicPr>
                <a:picLocks noChangeAspect="1" noChangeArrowheads="1"/>
              </p:cNvPicPr>
              <p:nvPr/>
            </p:nvPicPr>
            <p:blipFill>
              <a:blip r:embed="rId5" cstate="print"/>
              <a:srcRect l="55600" b="51155"/>
              <a:stretch>
                <a:fillRect/>
              </a:stretch>
            </p:blipFill>
            <p:spPr bwMode="auto">
              <a:xfrm rot="21102516">
                <a:off x="3826246" y="11553961"/>
                <a:ext cx="878580" cy="1284110"/>
              </a:xfrm>
              <a:prstGeom prst="rect">
                <a:avLst/>
              </a:prstGeom>
              <a:noFill/>
              <a:ln w="9525">
                <a:noFill/>
                <a:miter lim="800000"/>
                <a:headEnd/>
                <a:tailEnd/>
              </a:ln>
            </p:spPr>
          </p:pic>
          <p:pic>
            <p:nvPicPr>
              <p:cNvPr id="114" name="Picture 2"/>
              <p:cNvPicPr>
                <a:picLocks noChangeAspect="1" noChangeArrowheads="1"/>
              </p:cNvPicPr>
              <p:nvPr/>
            </p:nvPicPr>
            <p:blipFill>
              <a:blip r:embed="rId5" cstate="print"/>
              <a:srcRect l="55600" t="47418" b="8596"/>
              <a:stretch>
                <a:fillRect/>
              </a:stretch>
            </p:blipFill>
            <p:spPr bwMode="auto">
              <a:xfrm rot="21102516">
                <a:off x="4008511" y="13184113"/>
                <a:ext cx="878578" cy="1155264"/>
              </a:xfrm>
              <a:prstGeom prst="rect">
                <a:avLst/>
              </a:prstGeom>
              <a:noFill/>
              <a:ln w="9525">
                <a:noFill/>
                <a:miter lim="800000"/>
                <a:headEnd/>
                <a:tailEnd/>
              </a:ln>
            </p:spPr>
          </p:pic>
        </p:grpSp>
        <p:sp>
          <p:nvSpPr>
            <p:cNvPr id="109" name="Прямоугольник 108"/>
            <p:cNvSpPr/>
            <p:nvPr/>
          </p:nvSpPr>
          <p:spPr>
            <a:xfrm>
              <a:off x="5916977" y="12927211"/>
              <a:ext cx="2783996" cy="1155843"/>
            </a:xfrm>
            <a:prstGeom prst="rect">
              <a:avLst/>
            </a:prstGeom>
          </p:spPr>
          <p:txBody>
            <a:bodyPr wrap="square">
              <a:spAutoFit/>
            </a:bodyPr>
            <a:lstStyle/>
            <a:p>
              <a:pPr algn="ctr"/>
              <a:r>
                <a:rPr lang="cs-CZ" sz="900" dirty="0">
                  <a:solidFill>
                    <a:prstClr val="black"/>
                  </a:solidFill>
                  <a:latin typeface="Calibri"/>
                </a:rPr>
                <a:t> </a:t>
              </a:r>
              <a:r>
                <a:rPr lang="cs-CZ" sz="900" b="1" dirty="0">
                  <a:solidFill>
                    <a:prstClr val="black"/>
                  </a:solidFill>
                  <a:latin typeface="Calibri"/>
                </a:rPr>
                <a:t>Low-LET</a:t>
              </a:r>
              <a:r>
                <a:rPr lang="cs-CZ" sz="900" dirty="0">
                  <a:solidFill>
                    <a:prstClr val="black"/>
                  </a:solidFill>
                  <a:latin typeface="Calibri"/>
                </a:rPr>
                <a:t> (</a:t>
              </a:r>
              <a:r>
                <a:rPr lang="en-US" sz="900" dirty="0">
                  <a:solidFill>
                    <a:prstClr val="black"/>
                  </a:solidFill>
                  <a:latin typeface="Calibri"/>
                </a:rPr>
                <a:t>γ-rays</a:t>
              </a:r>
              <a:r>
                <a:rPr lang="cs-CZ" sz="900" dirty="0">
                  <a:solidFill>
                    <a:prstClr val="black"/>
                  </a:solidFill>
                  <a:latin typeface="Calibri"/>
                </a:rPr>
                <a:t>) sparse and uniform deposition of energy</a:t>
              </a:r>
              <a:endParaRPr lang="ru-RU" sz="900" dirty="0">
                <a:solidFill>
                  <a:prstClr val="black"/>
                </a:solidFill>
                <a:latin typeface="Calibri"/>
              </a:endParaRPr>
            </a:p>
          </p:txBody>
        </p:sp>
        <p:sp>
          <p:nvSpPr>
            <p:cNvPr id="110" name="Блок-схема: узел 294"/>
            <p:cNvSpPr/>
            <p:nvPr/>
          </p:nvSpPr>
          <p:spPr>
            <a:xfrm rot="21102516" flipV="1">
              <a:off x="8540210" y="16275540"/>
              <a:ext cx="97684" cy="104058"/>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prstClr val="white"/>
                </a:solidFill>
              </a:endParaRPr>
            </a:p>
          </p:txBody>
        </p:sp>
        <p:sp>
          <p:nvSpPr>
            <p:cNvPr id="111" name="Пятно 2 389"/>
            <p:cNvSpPr/>
            <p:nvPr/>
          </p:nvSpPr>
          <p:spPr>
            <a:xfrm rot="21102516" flipH="1">
              <a:off x="8466231" y="16571640"/>
              <a:ext cx="220341" cy="169319"/>
            </a:xfrm>
            <a:prstGeom prst="irregularSeal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prstClr val="white"/>
                </a:solidFill>
              </a:endParaRPr>
            </a:p>
          </p:txBody>
        </p:sp>
      </p:grpSp>
      <p:grpSp>
        <p:nvGrpSpPr>
          <p:cNvPr id="153" name="Группа 152"/>
          <p:cNvGrpSpPr/>
          <p:nvPr/>
        </p:nvGrpSpPr>
        <p:grpSpPr>
          <a:xfrm rot="656742">
            <a:off x="7517056" y="1700890"/>
            <a:ext cx="792088" cy="360040"/>
            <a:chOff x="4139952" y="2996952"/>
            <a:chExt cx="1080120" cy="360040"/>
          </a:xfrm>
        </p:grpSpPr>
        <p:cxnSp>
          <p:nvCxnSpPr>
            <p:cNvPr id="148" name="Прямая соединительная линия 147"/>
            <p:cNvCxnSpPr/>
            <p:nvPr/>
          </p:nvCxnSpPr>
          <p:spPr>
            <a:xfrm flipV="1">
              <a:off x="4139952" y="3140968"/>
              <a:ext cx="591922" cy="216024"/>
            </a:xfrm>
            <a:prstGeom prst="line">
              <a:avLst/>
            </a:prstGeom>
            <a:ln w="57150" cmpd="tri">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0" name="Прямая соединительная линия 149"/>
            <p:cNvCxnSpPr/>
            <p:nvPr/>
          </p:nvCxnSpPr>
          <p:spPr>
            <a:xfrm flipH="1">
              <a:off x="4644008" y="3140968"/>
              <a:ext cx="87866" cy="108012"/>
            </a:xfrm>
            <a:prstGeom prst="line">
              <a:avLst/>
            </a:prstGeom>
            <a:ln w="57150" cmpd="tri">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2" name="Прямая соединительная линия 151"/>
            <p:cNvCxnSpPr/>
            <p:nvPr/>
          </p:nvCxnSpPr>
          <p:spPr>
            <a:xfrm flipV="1">
              <a:off x="4644008" y="2996952"/>
              <a:ext cx="576064" cy="252028"/>
            </a:xfrm>
            <a:prstGeom prst="line">
              <a:avLst/>
            </a:prstGeom>
            <a:ln w="57150" cmpd="tri">
              <a:solidFill>
                <a:srgbClr val="FF0000"/>
              </a:solidFill>
              <a:tailEnd type="stealth"/>
            </a:ln>
          </p:spPr>
          <p:style>
            <a:lnRef idx="1">
              <a:schemeClr val="accent1"/>
            </a:lnRef>
            <a:fillRef idx="0">
              <a:schemeClr val="accent1"/>
            </a:fillRef>
            <a:effectRef idx="0">
              <a:schemeClr val="accent1"/>
            </a:effectRef>
            <a:fontRef idx="minor">
              <a:schemeClr val="tx1"/>
            </a:fontRef>
          </p:style>
        </p:cxnSp>
      </p:grpSp>
      <p:grpSp>
        <p:nvGrpSpPr>
          <p:cNvPr id="156" name="Skupina 264"/>
          <p:cNvGrpSpPr/>
          <p:nvPr/>
        </p:nvGrpSpPr>
        <p:grpSpPr>
          <a:xfrm>
            <a:off x="1617359" y="2163210"/>
            <a:ext cx="3746846" cy="1974326"/>
            <a:chOff x="10618242" y="11502231"/>
            <a:chExt cx="9593475" cy="6408712"/>
          </a:xfrm>
        </p:grpSpPr>
        <p:graphicFrame>
          <p:nvGraphicFramePr>
            <p:cNvPr id="157" name="Object 60"/>
            <p:cNvGraphicFramePr>
              <a:graphicFrameLocks noChangeAspect="1"/>
            </p:cNvGraphicFramePr>
            <p:nvPr/>
          </p:nvGraphicFramePr>
          <p:xfrm>
            <a:off x="10618242" y="11502231"/>
            <a:ext cx="9593475" cy="6408712"/>
          </p:xfrm>
          <a:graphic>
            <a:graphicData uri="http://schemas.openxmlformats.org/presentationml/2006/ole">
              <mc:AlternateContent xmlns:mc="http://schemas.openxmlformats.org/markup-compatibility/2006">
                <mc:Choice xmlns:v="urn:schemas-microsoft-com:vml" Requires="v">
                  <p:oleObj spid="_x0000_s11275" name="Graph" r:id="rId6" imgW="4155034" imgH="2901696" progId="Origin50.Graph">
                    <p:embed/>
                  </p:oleObj>
                </mc:Choice>
                <mc:Fallback>
                  <p:oleObj name="Graph" r:id="rId6" imgW="4155034" imgH="2901696" progId="Origin50.Grap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18242" y="11502231"/>
                          <a:ext cx="9593475" cy="640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58" name="Группа 381"/>
            <p:cNvGrpSpPr>
              <a:grpSpLocks/>
            </p:cNvGrpSpPr>
            <p:nvPr/>
          </p:nvGrpSpPr>
          <p:grpSpPr bwMode="auto">
            <a:xfrm>
              <a:off x="14289117" y="13251718"/>
              <a:ext cx="1956142" cy="3583397"/>
              <a:chOff x="26671435" y="13627549"/>
              <a:chExt cx="2486989" cy="4004576"/>
            </a:xfrm>
          </p:grpSpPr>
          <p:grpSp>
            <p:nvGrpSpPr>
              <p:cNvPr id="159" name="Группа 378"/>
              <p:cNvGrpSpPr>
                <a:grpSpLocks/>
              </p:cNvGrpSpPr>
              <p:nvPr/>
            </p:nvGrpSpPr>
            <p:grpSpPr bwMode="auto">
              <a:xfrm>
                <a:off x="26931945" y="13627549"/>
                <a:ext cx="1102076" cy="688551"/>
                <a:chOff x="26931945" y="13627549"/>
                <a:chExt cx="1102076" cy="688551"/>
              </a:xfrm>
            </p:grpSpPr>
            <p:cxnSp>
              <p:nvCxnSpPr>
                <p:cNvPr id="169" name="Shape 486"/>
                <p:cNvCxnSpPr/>
                <p:nvPr/>
              </p:nvCxnSpPr>
              <p:spPr bwMode="auto">
                <a:xfrm rot="5400000" flipH="1" flipV="1">
                  <a:off x="27038291" y="14114506"/>
                  <a:ext cx="253968" cy="149220"/>
                </a:xfrm>
                <a:prstGeom prst="bentConnector2">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170" name="Прямоугольник 372"/>
                <p:cNvSpPr>
                  <a:spLocks noChangeArrowheads="1"/>
                </p:cNvSpPr>
                <p:nvPr/>
              </p:nvSpPr>
              <p:spPr bwMode="auto">
                <a:xfrm>
                  <a:off x="26931945" y="13627549"/>
                  <a:ext cx="1102076" cy="669887"/>
                </a:xfrm>
                <a:prstGeom prst="rect">
                  <a:avLst/>
                </a:prstGeom>
                <a:noFill/>
                <a:ln w="9525">
                  <a:noFill/>
                  <a:miter lim="800000"/>
                  <a:headEnd/>
                  <a:tailEnd/>
                </a:ln>
              </p:spPr>
              <p:txBody>
                <a:bodyPr wrap="none">
                  <a:spAutoFit/>
                </a:bodyPr>
                <a:lstStyle/>
                <a:p>
                  <a:pPr algn="ctr"/>
                  <a:r>
                    <a:rPr lang="es-ES" sz="600" b="1" dirty="0">
                      <a:solidFill>
                        <a:srgbClr val="002060"/>
                      </a:solidFill>
                      <a:latin typeface="Times New Roman" pitchFamily="18" charset="0"/>
                      <a:cs typeface="Times New Roman" pitchFamily="18" charset="0"/>
                    </a:rPr>
                    <a:t>85%</a:t>
                  </a:r>
                </a:p>
              </p:txBody>
            </p:sp>
          </p:grpSp>
          <p:grpSp>
            <p:nvGrpSpPr>
              <p:cNvPr id="160" name="Группа 379"/>
              <p:cNvGrpSpPr>
                <a:grpSpLocks/>
              </p:cNvGrpSpPr>
              <p:nvPr/>
            </p:nvGrpSpPr>
            <p:grpSpPr bwMode="auto">
              <a:xfrm>
                <a:off x="27023498" y="14235628"/>
                <a:ext cx="1102076" cy="724245"/>
                <a:chOff x="27023498" y="14235628"/>
                <a:chExt cx="1102076" cy="724245"/>
              </a:xfrm>
            </p:grpSpPr>
            <p:cxnSp>
              <p:nvCxnSpPr>
                <p:cNvPr id="167" name="Shape 484"/>
                <p:cNvCxnSpPr/>
                <p:nvPr/>
              </p:nvCxnSpPr>
              <p:spPr bwMode="auto">
                <a:xfrm rot="5400000" flipH="1" flipV="1">
                  <a:off x="27124945" y="14758279"/>
                  <a:ext cx="253968" cy="149220"/>
                </a:xfrm>
                <a:prstGeom prst="bentConnector2">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168" name="Прямоугольник 373"/>
                <p:cNvSpPr>
                  <a:spLocks noChangeArrowheads="1"/>
                </p:cNvSpPr>
                <p:nvPr/>
              </p:nvSpPr>
              <p:spPr bwMode="auto">
                <a:xfrm>
                  <a:off x="27023498" y="14235628"/>
                  <a:ext cx="1102076" cy="669887"/>
                </a:xfrm>
                <a:prstGeom prst="rect">
                  <a:avLst/>
                </a:prstGeom>
                <a:noFill/>
                <a:ln w="9525">
                  <a:noFill/>
                  <a:miter lim="800000"/>
                  <a:headEnd/>
                  <a:tailEnd/>
                </a:ln>
              </p:spPr>
              <p:txBody>
                <a:bodyPr wrap="none">
                  <a:spAutoFit/>
                </a:bodyPr>
                <a:lstStyle/>
                <a:p>
                  <a:pPr algn="ctr"/>
                  <a:r>
                    <a:rPr lang="es-ES" sz="600" b="1" dirty="0">
                      <a:solidFill>
                        <a:srgbClr val="002060"/>
                      </a:solidFill>
                      <a:latin typeface="Times New Roman" pitchFamily="18" charset="0"/>
                      <a:cs typeface="Times New Roman" pitchFamily="18" charset="0"/>
                    </a:rPr>
                    <a:t>80%</a:t>
                  </a:r>
                </a:p>
              </p:txBody>
            </p:sp>
          </p:grpSp>
          <p:sp>
            <p:nvSpPr>
              <p:cNvPr id="161" name="Прямоугольник 374"/>
              <p:cNvSpPr>
                <a:spLocks noChangeArrowheads="1"/>
              </p:cNvSpPr>
              <p:nvPr/>
            </p:nvSpPr>
            <p:spPr bwMode="auto">
              <a:xfrm>
                <a:off x="26671435" y="15810112"/>
                <a:ext cx="1102075" cy="669885"/>
              </a:xfrm>
              <a:prstGeom prst="rect">
                <a:avLst/>
              </a:prstGeom>
              <a:noFill/>
              <a:ln w="9525">
                <a:noFill/>
                <a:miter lim="800000"/>
                <a:headEnd/>
                <a:tailEnd/>
              </a:ln>
            </p:spPr>
            <p:txBody>
              <a:bodyPr wrap="none">
                <a:spAutoFit/>
              </a:bodyPr>
              <a:lstStyle/>
              <a:p>
                <a:pPr algn="ctr"/>
                <a:r>
                  <a:rPr lang="es-ES" sz="600" b="1">
                    <a:solidFill>
                      <a:srgbClr val="002060"/>
                    </a:solidFill>
                    <a:latin typeface="Times New Roman" pitchFamily="18" charset="0"/>
                    <a:cs typeface="Times New Roman" pitchFamily="18" charset="0"/>
                  </a:rPr>
                  <a:t>41%</a:t>
                </a:r>
              </a:p>
            </p:txBody>
          </p:sp>
          <p:grpSp>
            <p:nvGrpSpPr>
              <p:cNvPr id="162" name="Группа 380"/>
              <p:cNvGrpSpPr>
                <a:grpSpLocks/>
              </p:cNvGrpSpPr>
              <p:nvPr/>
            </p:nvGrpSpPr>
            <p:grpSpPr bwMode="auto">
              <a:xfrm>
                <a:off x="28056349" y="14820612"/>
                <a:ext cx="1102075" cy="702562"/>
                <a:chOff x="28056349" y="14820612"/>
                <a:chExt cx="1102075" cy="702562"/>
              </a:xfrm>
            </p:grpSpPr>
            <p:cxnSp>
              <p:nvCxnSpPr>
                <p:cNvPr id="165" name="Shape 482"/>
                <p:cNvCxnSpPr/>
                <p:nvPr/>
              </p:nvCxnSpPr>
              <p:spPr bwMode="auto">
                <a:xfrm rot="5400000" flipH="1" flipV="1">
                  <a:off x="28095381" y="15321580"/>
                  <a:ext cx="253968" cy="149220"/>
                </a:xfrm>
                <a:prstGeom prst="bentConnector2">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166" name="Прямоугольник 375"/>
                <p:cNvSpPr>
                  <a:spLocks noChangeArrowheads="1"/>
                </p:cNvSpPr>
                <p:nvPr/>
              </p:nvSpPr>
              <p:spPr bwMode="auto">
                <a:xfrm>
                  <a:off x="28056349" y="14820612"/>
                  <a:ext cx="1102075" cy="669887"/>
                </a:xfrm>
                <a:prstGeom prst="rect">
                  <a:avLst/>
                </a:prstGeom>
                <a:noFill/>
                <a:ln w="9525">
                  <a:noFill/>
                  <a:miter lim="800000"/>
                  <a:headEnd/>
                  <a:tailEnd/>
                </a:ln>
              </p:spPr>
              <p:txBody>
                <a:bodyPr wrap="none">
                  <a:spAutoFit/>
                </a:bodyPr>
                <a:lstStyle/>
                <a:p>
                  <a:pPr algn="ctr"/>
                  <a:r>
                    <a:rPr lang="ru-RU" sz="600" b="1" dirty="0">
                      <a:solidFill>
                        <a:srgbClr val="002060"/>
                      </a:solidFill>
                      <a:latin typeface="Times New Roman" pitchFamily="18" charset="0"/>
                      <a:cs typeface="Times New Roman" pitchFamily="18" charset="0"/>
                    </a:rPr>
                    <a:t>59</a:t>
                  </a:r>
                  <a:r>
                    <a:rPr lang="es-ES" sz="600" b="1" dirty="0">
                      <a:solidFill>
                        <a:srgbClr val="002060"/>
                      </a:solidFill>
                      <a:latin typeface="Times New Roman" pitchFamily="18" charset="0"/>
                      <a:cs typeface="Times New Roman" pitchFamily="18" charset="0"/>
                    </a:rPr>
                    <a:t>%</a:t>
                  </a:r>
                </a:p>
              </p:txBody>
            </p:sp>
          </p:grpSp>
          <p:sp>
            <p:nvSpPr>
              <p:cNvPr id="163" name="Прямоугольник 376"/>
              <p:cNvSpPr>
                <a:spLocks noChangeArrowheads="1"/>
              </p:cNvSpPr>
              <p:nvPr/>
            </p:nvSpPr>
            <p:spPr bwMode="auto">
              <a:xfrm>
                <a:off x="27371276" y="15810112"/>
                <a:ext cx="1102075" cy="669885"/>
              </a:xfrm>
              <a:prstGeom prst="rect">
                <a:avLst/>
              </a:prstGeom>
              <a:noFill/>
              <a:ln w="9525">
                <a:noFill/>
                <a:miter lim="800000"/>
                <a:headEnd/>
                <a:tailEnd/>
              </a:ln>
            </p:spPr>
            <p:txBody>
              <a:bodyPr wrap="none">
                <a:spAutoFit/>
              </a:bodyPr>
              <a:lstStyle/>
              <a:p>
                <a:pPr algn="ctr"/>
                <a:r>
                  <a:rPr lang="ru-RU" sz="600" b="1" dirty="0">
                    <a:solidFill>
                      <a:srgbClr val="002060"/>
                    </a:solidFill>
                    <a:latin typeface="Times New Roman" pitchFamily="18" charset="0"/>
                    <a:cs typeface="Times New Roman" pitchFamily="18" charset="0"/>
                  </a:rPr>
                  <a:t>26</a:t>
                </a:r>
                <a:r>
                  <a:rPr lang="es-ES" sz="600" b="1" dirty="0">
                    <a:solidFill>
                      <a:srgbClr val="002060"/>
                    </a:solidFill>
                    <a:latin typeface="Times New Roman" pitchFamily="18" charset="0"/>
                    <a:cs typeface="Times New Roman" pitchFamily="18" charset="0"/>
                  </a:rPr>
                  <a:t>%</a:t>
                </a:r>
              </a:p>
            </p:txBody>
          </p:sp>
          <p:sp>
            <p:nvSpPr>
              <p:cNvPr id="164" name="Прямоугольник 377"/>
              <p:cNvSpPr>
                <a:spLocks noChangeArrowheads="1"/>
              </p:cNvSpPr>
              <p:nvPr/>
            </p:nvSpPr>
            <p:spPr bwMode="auto">
              <a:xfrm>
                <a:off x="27958197" y="16962240"/>
                <a:ext cx="976840" cy="669885"/>
              </a:xfrm>
              <a:prstGeom prst="rect">
                <a:avLst/>
              </a:prstGeom>
              <a:noFill/>
              <a:ln w="9525">
                <a:noFill/>
                <a:miter lim="800000"/>
                <a:headEnd/>
                <a:tailEnd/>
              </a:ln>
            </p:spPr>
            <p:txBody>
              <a:bodyPr wrap="none">
                <a:spAutoFit/>
              </a:bodyPr>
              <a:lstStyle/>
              <a:p>
                <a:pPr algn="ctr"/>
                <a:r>
                  <a:rPr lang="ru-RU" sz="600" b="1" dirty="0">
                    <a:solidFill>
                      <a:srgbClr val="002060"/>
                    </a:solidFill>
                    <a:latin typeface="Times New Roman" pitchFamily="18" charset="0"/>
                    <a:cs typeface="Times New Roman" pitchFamily="18" charset="0"/>
                  </a:rPr>
                  <a:t>6</a:t>
                </a:r>
                <a:r>
                  <a:rPr lang="es-ES" sz="600" b="1" dirty="0">
                    <a:solidFill>
                      <a:srgbClr val="002060"/>
                    </a:solidFill>
                    <a:latin typeface="Times New Roman" pitchFamily="18" charset="0"/>
                    <a:cs typeface="Times New Roman" pitchFamily="18" charset="0"/>
                  </a:rPr>
                  <a:t>%</a:t>
                </a:r>
              </a:p>
            </p:txBody>
          </p:sp>
        </p:grpSp>
      </p:grpSp>
      <p:grpSp>
        <p:nvGrpSpPr>
          <p:cNvPr id="171" name="Группа 108"/>
          <p:cNvGrpSpPr/>
          <p:nvPr/>
        </p:nvGrpSpPr>
        <p:grpSpPr>
          <a:xfrm>
            <a:off x="1631505" y="1268762"/>
            <a:ext cx="5386629" cy="1395819"/>
            <a:chOff x="106214" y="4508500"/>
            <a:chExt cx="7202636" cy="1643120"/>
          </a:xfrm>
        </p:grpSpPr>
        <p:pic>
          <p:nvPicPr>
            <p:cNvPr id="172" name="Picture 20"/>
            <p:cNvPicPr>
              <a:picLocks noChangeAspect="1" noChangeArrowheads="1"/>
            </p:cNvPicPr>
            <p:nvPr/>
          </p:nvPicPr>
          <p:blipFill>
            <a:blip r:embed="rId8" cstate="print"/>
            <a:srcRect l="32518" t="10521" r="53780" b="71753"/>
            <a:stretch>
              <a:fillRect/>
            </a:stretch>
          </p:blipFill>
          <p:spPr bwMode="auto">
            <a:xfrm>
              <a:off x="106214" y="4509120"/>
              <a:ext cx="1441450" cy="1224136"/>
            </a:xfrm>
            <a:prstGeom prst="rect">
              <a:avLst/>
            </a:prstGeom>
            <a:noFill/>
            <a:ln w="9525">
              <a:noFill/>
              <a:miter lim="800000"/>
              <a:headEnd/>
              <a:tailEnd/>
            </a:ln>
          </p:spPr>
        </p:pic>
        <p:grpSp>
          <p:nvGrpSpPr>
            <p:cNvPr id="173" name="Группа 81"/>
            <p:cNvGrpSpPr/>
            <p:nvPr/>
          </p:nvGrpSpPr>
          <p:grpSpPr>
            <a:xfrm>
              <a:off x="207613" y="4508500"/>
              <a:ext cx="7101237" cy="1643120"/>
              <a:chOff x="207613" y="4508500"/>
              <a:chExt cx="7101237" cy="1643120"/>
            </a:xfrm>
          </p:grpSpPr>
          <p:sp>
            <p:nvSpPr>
              <p:cNvPr id="174" name="TextBox 231"/>
              <p:cNvSpPr txBox="1">
                <a:spLocks noChangeArrowheads="1"/>
              </p:cNvSpPr>
              <p:nvPr/>
            </p:nvSpPr>
            <p:spPr bwMode="auto">
              <a:xfrm>
                <a:off x="207613" y="4528891"/>
                <a:ext cx="994103" cy="326076"/>
              </a:xfrm>
              <a:prstGeom prst="rect">
                <a:avLst/>
              </a:prstGeom>
              <a:noFill/>
              <a:ln w="9525">
                <a:noFill/>
                <a:miter lim="800000"/>
                <a:headEnd/>
                <a:tailEnd/>
              </a:ln>
            </p:spPr>
            <p:txBody>
              <a:bodyPr>
                <a:spAutoFit/>
              </a:bodyPr>
              <a:lstStyle/>
              <a:p>
                <a:r>
                  <a:rPr lang="cs-CZ" sz="1200" dirty="0">
                    <a:solidFill>
                      <a:prstClr val="white"/>
                    </a:solidFill>
                    <a:latin typeface="Times New Roman" pitchFamily="18" charset="0"/>
                    <a:cs typeface="Times New Roman" pitchFamily="18" charset="0"/>
                  </a:rPr>
                  <a:t>15  min</a:t>
                </a:r>
                <a:endParaRPr lang="ru-RU" sz="1200" dirty="0">
                  <a:solidFill>
                    <a:prstClr val="white"/>
                  </a:solidFill>
                  <a:latin typeface="Times New Roman" pitchFamily="18" charset="0"/>
                  <a:cs typeface="Times New Roman" pitchFamily="18" charset="0"/>
                </a:endParaRPr>
              </a:p>
            </p:txBody>
          </p:sp>
          <p:pic>
            <p:nvPicPr>
              <p:cNvPr id="175" name="Picture 20"/>
              <p:cNvPicPr>
                <a:picLocks noChangeAspect="1" noChangeArrowheads="1"/>
              </p:cNvPicPr>
              <p:nvPr/>
            </p:nvPicPr>
            <p:blipFill>
              <a:blip r:embed="rId8" cstate="print"/>
              <a:srcRect l="32518" t="53275" r="53780" b="28999"/>
              <a:stretch>
                <a:fillRect/>
              </a:stretch>
            </p:blipFill>
            <p:spPr bwMode="auto">
              <a:xfrm>
                <a:off x="2914526" y="4581128"/>
                <a:ext cx="1441450" cy="1224136"/>
              </a:xfrm>
              <a:prstGeom prst="rect">
                <a:avLst/>
              </a:prstGeom>
              <a:noFill/>
              <a:ln w="9525">
                <a:noFill/>
                <a:miter lim="800000"/>
                <a:headEnd/>
                <a:tailEnd/>
              </a:ln>
            </p:spPr>
          </p:pic>
          <p:sp>
            <p:nvSpPr>
              <p:cNvPr id="176" name="TextBox 233"/>
              <p:cNvSpPr txBox="1">
                <a:spLocks noChangeArrowheads="1"/>
              </p:cNvSpPr>
              <p:nvPr/>
            </p:nvSpPr>
            <p:spPr bwMode="auto">
              <a:xfrm>
                <a:off x="2986534" y="4580514"/>
                <a:ext cx="695873" cy="326076"/>
              </a:xfrm>
              <a:prstGeom prst="rect">
                <a:avLst/>
              </a:prstGeom>
              <a:noFill/>
              <a:ln w="9525">
                <a:noFill/>
                <a:miter lim="800000"/>
                <a:headEnd/>
                <a:tailEnd/>
              </a:ln>
            </p:spPr>
            <p:txBody>
              <a:bodyPr>
                <a:spAutoFit/>
              </a:bodyPr>
              <a:lstStyle/>
              <a:p>
                <a:r>
                  <a:rPr lang="cs-CZ" sz="1200" dirty="0">
                    <a:solidFill>
                      <a:prstClr val="white"/>
                    </a:solidFill>
                    <a:latin typeface="Times New Roman" pitchFamily="18" charset="0"/>
                    <a:cs typeface="Times New Roman" pitchFamily="18" charset="0"/>
                  </a:rPr>
                  <a:t>4 h</a:t>
                </a:r>
                <a:endParaRPr lang="ru-RU" sz="1200" dirty="0">
                  <a:solidFill>
                    <a:prstClr val="white"/>
                  </a:solidFill>
                  <a:latin typeface="Times New Roman" pitchFamily="18" charset="0"/>
                  <a:cs typeface="Times New Roman" pitchFamily="18" charset="0"/>
                </a:endParaRPr>
              </a:p>
            </p:txBody>
          </p:sp>
          <p:grpSp>
            <p:nvGrpSpPr>
              <p:cNvPr id="177" name="Группа 370"/>
              <p:cNvGrpSpPr>
                <a:grpSpLocks/>
              </p:cNvGrpSpPr>
              <p:nvPr/>
            </p:nvGrpSpPr>
            <p:grpSpPr bwMode="auto">
              <a:xfrm>
                <a:off x="2931477" y="5468828"/>
                <a:ext cx="979975" cy="307960"/>
                <a:chOff x="24054321" y="27193784"/>
                <a:chExt cx="1223889" cy="366369"/>
              </a:xfrm>
            </p:grpSpPr>
            <p:sp>
              <p:nvSpPr>
                <p:cNvPr id="208" name="TextBox 553"/>
                <p:cNvSpPr txBox="1">
                  <a:spLocks noChangeArrowheads="1"/>
                </p:cNvSpPr>
                <p:nvPr/>
              </p:nvSpPr>
              <p:spPr bwMode="auto">
                <a:xfrm>
                  <a:off x="24054321" y="27193784"/>
                  <a:ext cx="1223889" cy="366369"/>
                </a:xfrm>
                <a:prstGeom prst="rect">
                  <a:avLst/>
                </a:prstGeom>
                <a:noFill/>
                <a:ln w="9525">
                  <a:noFill/>
                  <a:miter lim="800000"/>
                  <a:headEnd/>
                  <a:tailEnd/>
                </a:ln>
              </p:spPr>
              <p:txBody>
                <a:bodyPr wrap="none">
                  <a:spAutoFit/>
                </a:bodyPr>
                <a:lstStyle/>
                <a:p>
                  <a:r>
                    <a:rPr lang="en-US" sz="1100" dirty="0">
                      <a:solidFill>
                        <a:prstClr val="white"/>
                      </a:solidFill>
                      <a:latin typeface="Times New Roman" pitchFamily="18" charset="0"/>
                      <a:cs typeface="Times New Roman" pitchFamily="18" charset="0"/>
                    </a:rPr>
                    <a:t>1,23 </a:t>
                  </a:r>
                  <a:r>
                    <a:rPr lang="el-GR" sz="1100" dirty="0">
                      <a:solidFill>
                        <a:prstClr val="white"/>
                      </a:solidFill>
                      <a:latin typeface="Times New Roman" pitchFamily="18" charset="0"/>
                      <a:cs typeface="Times New Roman" pitchFamily="18" charset="0"/>
                    </a:rPr>
                    <a:t>μ</a:t>
                  </a:r>
                  <a:r>
                    <a:rPr lang="cs-CZ" sz="1100" dirty="0">
                      <a:solidFill>
                        <a:prstClr val="white"/>
                      </a:solidFill>
                      <a:latin typeface="Times New Roman" pitchFamily="18" charset="0"/>
                      <a:cs typeface="Times New Roman" pitchFamily="18" charset="0"/>
                    </a:rPr>
                    <a:t>m </a:t>
                  </a:r>
                  <a:r>
                    <a:rPr lang="en-US" sz="1100" baseline="30000" dirty="0">
                      <a:solidFill>
                        <a:prstClr val="white"/>
                      </a:solidFill>
                      <a:latin typeface="Times New Roman" pitchFamily="18" charset="0"/>
                      <a:cs typeface="Times New Roman" pitchFamily="18" charset="0"/>
                    </a:rPr>
                    <a:t>2</a:t>
                  </a:r>
                  <a:endParaRPr lang="ru-RU" sz="1100" dirty="0">
                    <a:solidFill>
                      <a:prstClr val="white"/>
                    </a:solidFill>
                    <a:latin typeface="Times New Roman" pitchFamily="18" charset="0"/>
                    <a:cs typeface="Times New Roman" pitchFamily="18" charset="0"/>
                  </a:endParaRPr>
                </a:p>
              </p:txBody>
            </p:sp>
            <p:cxnSp>
              <p:nvCxnSpPr>
                <p:cNvPr id="209" name="Прямая со стрелкой 208"/>
                <p:cNvCxnSpPr/>
                <p:nvPr/>
              </p:nvCxnSpPr>
              <p:spPr bwMode="auto">
                <a:xfrm flipV="1">
                  <a:off x="24933271" y="27201883"/>
                  <a:ext cx="251793" cy="134091"/>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178" name="Группа 74"/>
              <p:cNvGrpSpPr>
                <a:grpSpLocks/>
              </p:cNvGrpSpPr>
              <p:nvPr/>
            </p:nvGrpSpPr>
            <p:grpSpPr bwMode="auto">
              <a:xfrm>
                <a:off x="4356243" y="4580554"/>
                <a:ext cx="1340371" cy="1198886"/>
                <a:chOff x="4355974" y="4581128"/>
                <a:chExt cx="1340245" cy="1198106"/>
              </a:xfrm>
            </p:grpSpPr>
            <p:pic>
              <p:nvPicPr>
                <p:cNvPr id="195" name="Picture 2"/>
                <p:cNvPicPr>
                  <a:picLocks noChangeAspect="1" noChangeArrowheads="1"/>
                </p:cNvPicPr>
                <p:nvPr/>
              </p:nvPicPr>
              <p:blipFill>
                <a:blip r:embed="rId9" cstate="print"/>
                <a:srcRect r="5263" b="91103"/>
                <a:stretch>
                  <a:fillRect/>
                </a:stretch>
              </p:blipFill>
              <p:spPr bwMode="auto">
                <a:xfrm>
                  <a:off x="4355976" y="5517232"/>
                  <a:ext cx="1297306" cy="216024"/>
                </a:xfrm>
                <a:prstGeom prst="rect">
                  <a:avLst/>
                </a:prstGeom>
                <a:noFill/>
                <a:ln w="9525">
                  <a:noFill/>
                  <a:miter lim="800000"/>
                  <a:headEnd/>
                  <a:tailEnd/>
                </a:ln>
              </p:spPr>
            </p:pic>
            <p:grpSp>
              <p:nvGrpSpPr>
                <p:cNvPr id="196" name="Группа 70"/>
                <p:cNvGrpSpPr>
                  <a:grpSpLocks/>
                </p:cNvGrpSpPr>
                <p:nvPr/>
              </p:nvGrpSpPr>
              <p:grpSpPr bwMode="auto">
                <a:xfrm>
                  <a:off x="4355974" y="4581128"/>
                  <a:ext cx="1340245" cy="1198106"/>
                  <a:chOff x="2411825" y="4581128"/>
                  <a:chExt cx="1340245" cy="1198106"/>
                </a:xfrm>
              </p:grpSpPr>
              <p:pic>
                <p:nvPicPr>
                  <p:cNvPr id="197" name="Picture 2"/>
                  <p:cNvPicPr>
                    <a:picLocks noChangeAspect="1" noChangeArrowheads="1"/>
                  </p:cNvPicPr>
                  <p:nvPr/>
                </p:nvPicPr>
                <p:blipFill>
                  <a:blip r:embed="rId9" cstate="print"/>
                  <a:srcRect r="5263" b="91103"/>
                  <a:stretch>
                    <a:fillRect/>
                  </a:stretch>
                </p:blipFill>
                <p:spPr bwMode="auto">
                  <a:xfrm>
                    <a:off x="2411827" y="4591385"/>
                    <a:ext cx="1297306" cy="142783"/>
                  </a:xfrm>
                  <a:prstGeom prst="rect">
                    <a:avLst/>
                  </a:prstGeom>
                  <a:noFill/>
                  <a:ln w="9525">
                    <a:noFill/>
                    <a:miter lim="800000"/>
                    <a:headEnd/>
                    <a:tailEnd/>
                  </a:ln>
                </p:spPr>
              </p:pic>
              <p:grpSp>
                <p:nvGrpSpPr>
                  <p:cNvPr id="198" name="Группа 69"/>
                  <p:cNvGrpSpPr>
                    <a:grpSpLocks/>
                  </p:cNvGrpSpPr>
                  <p:nvPr/>
                </p:nvGrpSpPr>
                <p:grpSpPr bwMode="auto">
                  <a:xfrm>
                    <a:off x="2411825" y="4581128"/>
                    <a:ext cx="1340245" cy="1198106"/>
                    <a:chOff x="2411825" y="4581128"/>
                    <a:chExt cx="1340245" cy="1198106"/>
                  </a:xfrm>
                </p:grpSpPr>
                <p:grpSp>
                  <p:nvGrpSpPr>
                    <p:cNvPr id="199" name="Группа 54"/>
                    <p:cNvGrpSpPr>
                      <a:grpSpLocks/>
                    </p:cNvGrpSpPr>
                    <p:nvPr/>
                  </p:nvGrpSpPr>
                  <p:grpSpPr bwMode="auto">
                    <a:xfrm>
                      <a:off x="2411825" y="4589941"/>
                      <a:ext cx="1340245" cy="1189293"/>
                      <a:chOff x="5940152" y="4635528"/>
                      <a:chExt cx="1339045" cy="1189072"/>
                    </a:xfrm>
                  </p:grpSpPr>
                  <p:grpSp>
                    <p:nvGrpSpPr>
                      <p:cNvPr id="201" name="Группа 40"/>
                      <p:cNvGrpSpPr>
                        <a:grpSpLocks/>
                      </p:cNvGrpSpPr>
                      <p:nvPr/>
                    </p:nvGrpSpPr>
                    <p:grpSpPr bwMode="auto">
                      <a:xfrm>
                        <a:off x="5940152" y="4770730"/>
                        <a:ext cx="1296144" cy="818510"/>
                        <a:chOff x="5940152" y="4770730"/>
                        <a:chExt cx="1296144" cy="818510"/>
                      </a:xfrm>
                    </p:grpSpPr>
                    <p:pic>
                      <p:nvPicPr>
                        <p:cNvPr id="206" name="Picture 2"/>
                        <p:cNvPicPr>
                          <a:picLocks noChangeAspect="1" noChangeArrowheads="1"/>
                        </p:cNvPicPr>
                        <p:nvPr/>
                      </p:nvPicPr>
                      <p:blipFill>
                        <a:blip r:embed="rId9" cstate="print"/>
                        <a:srcRect r="5263"/>
                        <a:stretch>
                          <a:fillRect/>
                        </a:stretch>
                      </p:blipFill>
                      <p:spPr bwMode="auto">
                        <a:xfrm>
                          <a:off x="5940152" y="4780007"/>
                          <a:ext cx="1296144" cy="809233"/>
                        </a:xfrm>
                        <a:prstGeom prst="rect">
                          <a:avLst/>
                        </a:prstGeom>
                        <a:noFill/>
                        <a:ln w="9525">
                          <a:noFill/>
                          <a:miter lim="800000"/>
                          <a:headEnd/>
                          <a:tailEnd/>
                        </a:ln>
                      </p:spPr>
                    </p:pic>
                    <p:pic>
                      <p:nvPicPr>
                        <p:cNvPr id="207" name="Picture 2"/>
                        <p:cNvPicPr>
                          <a:picLocks noChangeAspect="1" noChangeArrowheads="1"/>
                        </p:cNvPicPr>
                        <p:nvPr/>
                      </p:nvPicPr>
                      <p:blipFill>
                        <a:blip r:embed="rId9" cstate="print"/>
                        <a:srcRect r="5263" b="91103"/>
                        <a:stretch>
                          <a:fillRect/>
                        </a:stretch>
                      </p:blipFill>
                      <p:spPr bwMode="auto">
                        <a:xfrm>
                          <a:off x="5940152" y="4770730"/>
                          <a:ext cx="1296144" cy="72008"/>
                        </a:xfrm>
                        <a:prstGeom prst="rect">
                          <a:avLst/>
                        </a:prstGeom>
                        <a:noFill/>
                        <a:ln w="9525">
                          <a:noFill/>
                          <a:miter lim="800000"/>
                          <a:headEnd/>
                          <a:tailEnd/>
                        </a:ln>
                      </p:spPr>
                    </p:pic>
                  </p:grpSp>
                  <p:grpSp>
                    <p:nvGrpSpPr>
                      <p:cNvPr id="202" name="Группа 53"/>
                      <p:cNvGrpSpPr>
                        <a:grpSpLocks/>
                      </p:cNvGrpSpPr>
                      <p:nvPr/>
                    </p:nvGrpSpPr>
                    <p:grpSpPr bwMode="auto">
                      <a:xfrm>
                        <a:off x="6228647" y="5228849"/>
                        <a:ext cx="1050550" cy="595751"/>
                        <a:chOff x="6228647" y="5228849"/>
                        <a:chExt cx="1050550" cy="595751"/>
                      </a:xfrm>
                    </p:grpSpPr>
                    <p:cxnSp>
                      <p:nvCxnSpPr>
                        <p:cNvPr id="204" name="Прямая со стрелкой 203"/>
                        <p:cNvCxnSpPr/>
                        <p:nvPr/>
                      </p:nvCxnSpPr>
                      <p:spPr bwMode="auto">
                        <a:xfrm flipH="1" flipV="1">
                          <a:off x="6228647" y="5228849"/>
                          <a:ext cx="287054" cy="333097"/>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05" name="TextBox 553"/>
                        <p:cNvSpPr txBox="1">
                          <a:spLocks noChangeArrowheads="1"/>
                        </p:cNvSpPr>
                        <p:nvPr/>
                      </p:nvSpPr>
                      <p:spPr bwMode="auto">
                        <a:xfrm>
                          <a:off x="6300192" y="5516897"/>
                          <a:ext cx="979005" cy="307703"/>
                        </a:xfrm>
                        <a:prstGeom prst="rect">
                          <a:avLst/>
                        </a:prstGeom>
                        <a:noFill/>
                        <a:ln w="9525">
                          <a:noFill/>
                          <a:miter lim="800000"/>
                          <a:headEnd/>
                          <a:tailEnd/>
                        </a:ln>
                      </p:spPr>
                      <p:txBody>
                        <a:bodyPr wrap="none">
                          <a:spAutoFit/>
                        </a:bodyPr>
                        <a:lstStyle/>
                        <a:p>
                          <a:r>
                            <a:rPr lang="en-US" sz="1100" dirty="0">
                              <a:solidFill>
                                <a:prstClr val="white"/>
                              </a:solidFill>
                              <a:latin typeface="Times New Roman" pitchFamily="18" charset="0"/>
                              <a:cs typeface="Times New Roman" pitchFamily="18" charset="0"/>
                            </a:rPr>
                            <a:t>1,</a:t>
                          </a:r>
                          <a:r>
                            <a:rPr lang="ru-RU" sz="1100" dirty="0">
                              <a:solidFill>
                                <a:prstClr val="white"/>
                              </a:solidFill>
                              <a:latin typeface="Times New Roman" pitchFamily="18" charset="0"/>
                              <a:cs typeface="Times New Roman" pitchFamily="18" charset="0"/>
                            </a:rPr>
                            <a:t>07</a:t>
                          </a:r>
                          <a:r>
                            <a:rPr lang="en-US" sz="1100" dirty="0">
                              <a:solidFill>
                                <a:prstClr val="white"/>
                              </a:solidFill>
                              <a:latin typeface="Times New Roman" pitchFamily="18" charset="0"/>
                              <a:cs typeface="Times New Roman" pitchFamily="18" charset="0"/>
                            </a:rPr>
                            <a:t> </a:t>
                          </a:r>
                          <a:r>
                            <a:rPr lang="el-GR" sz="1100" dirty="0">
                              <a:solidFill>
                                <a:prstClr val="white"/>
                              </a:solidFill>
                              <a:latin typeface="Times New Roman" pitchFamily="18" charset="0"/>
                              <a:cs typeface="Times New Roman" pitchFamily="18" charset="0"/>
                            </a:rPr>
                            <a:t>μ</a:t>
                          </a:r>
                          <a:r>
                            <a:rPr lang="cs-CZ" sz="1100" dirty="0">
                              <a:solidFill>
                                <a:prstClr val="white"/>
                              </a:solidFill>
                              <a:latin typeface="Times New Roman" pitchFamily="18" charset="0"/>
                              <a:cs typeface="Times New Roman" pitchFamily="18" charset="0"/>
                            </a:rPr>
                            <a:t>m </a:t>
                          </a:r>
                          <a:r>
                            <a:rPr lang="en-US" sz="1100" baseline="30000" dirty="0">
                              <a:solidFill>
                                <a:prstClr val="white"/>
                              </a:solidFill>
                              <a:latin typeface="Times New Roman" pitchFamily="18" charset="0"/>
                              <a:cs typeface="Times New Roman" pitchFamily="18" charset="0"/>
                            </a:rPr>
                            <a:t>2</a:t>
                          </a:r>
                          <a:endParaRPr lang="ru-RU" sz="1100" dirty="0">
                            <a:solidFill>
                              <a:prstClr val="white"/>
                            </a:solidFill>
                            <a:latin typeface="Times New Roman" pitchFamily="18" charset="0"/>
                            <a:cs typeface="Times New Roman" pitchFamily="18" charset="0"/>
                          </a:endParaRPr>
                        </a:p>
                      </p:txBody>
                    </p:sp>
                  </p:grpSp>
                  <p:sp>
                    <p:nvSpPr>
                      <p:cNvPr id="203" name="TextBox 233"/>
                      <p:cNvSpPr txBox="1">
                        <a:spLocks noChangeArrowheads="1"/>
                      </p:cNvSpPr>
                      <p:nvPr/>
                    </p:nvSpPr>
                    <p:spPr bwMode="auto">
                      <a:xfrm>
                        <a:off x="5940152" y="4635528"/>
                        <a:ext cx="695250" cy="325803"/>
                      </a:xfrm>
                      <a:prstGeom prst="rect">
                        <a:avLst/>
                      </a:prstGeom>
                      <a:noFill/>
                      <a:ln w="9525">
                        <a:noFill/>
                        <a:miter lim="800000"/>
                        <a:headEnd/>
                        <a:tailEnd/>
                      </a:ln>
                    </p:spPr>
                    <p:txBody>
                      <a:bodyPr>
                        <a:spAutoFit/>
                      </a:bodyPr>
                      <a:lstStyle/>
                      <a:p>
                        <a:r>
                          <a:rPr lang="ru-RU" sz="1200" dirty="0">
                            <a:solidFill>
                              <a:prstClr val="white"/>
                            </a:solidFill>
                            <a:latin typeface="Times New Roman" pitchFamily="18" charset="0"/>
                            <a:cs typeface="Times New Roman" pitchFamily="18" charset="0"/>
                          </a:rPr>
                          <a:t>2</a:t>
                        </a:r>
                        <a:r>
                          <a:rPr lang="cs-CZ" sz="1200" dirty="0">
                            <a:solidFill>
                              <a:prstClr val="white"/>
                            </a:solidFill>
                            <a:latin typeface="Times New Roman" pitchFamily="18" charset="0"/>
                            <a:cs typeface="Times New Roman" pitchFamily="18" charset="0"/>
                          </a:rPr>
                          <a:t>4 h</a:t>
                        </a:r>
                        <a:endParaRPr lang="ru-RU" sz="1200" dirty="0">
                          <a:solidFill>
                            <a:prstClr val="white"/>
                          </a:solidFill>
                          <a:latin typeface="Times New Roman" pitchFamily="18" charset="0"/>
                          <a:cs typeface="Times New Roman" pitchFamily="18" charset="0"/>
                        </a:endParaRPr>
                      </a:p>
                    </p:txBody>
                  </p:sp>
                </p:grpSp>
                <p:pic>
                  <p:nvPicPr>
                    <p:cNvPr id="200" name="Picture 2"/>
                    <p:cNvPicPr>
                      <a:picLocks noChangeAspect="1" noChangeArrowheads="1"/>
                    </p:cNvPicPr>
                    <p:nvPr/>
                  </p:nvPicPr>
                  <p:blipFill>
                    <a:blip r:embed="rId9" cstate="print"/>
                    <a:srcRect r="5263" b="91103"/>
                    <a:stretch>
                      <a:fillRect/>
                    </a:stretch>
                  </p:blipFill>
                  <p:spPr bwMode="auto">
                    <a:xfrm>
                      <a:off x="2411827" y="4581128"/>
                      <a:ext cx="1297306" cy="72021"/>
                    </a:xfrm>
                    <a:prstGeom prst="rect">
                      <a:avLst/>
                    </a:prstGeom>
                    <a:noFill/>
                    <a:ln w="9525">
                      <a:noFill/>
                      <a:miter lim="800000"/>
                      <a:headEnd/>
                      <a:tailEnd/>
                    </a:ln>
                  </p:spPr>
                </p:pic>
              </p:grpSp>
            </p:grpSp>
          </p:grpSp>
          <p:pic>
            <p:nvPicPr>
              <p:cNvPr id="179" name="Picture 20"/>
              <p:cNvPicPr>
                <a:picLocks noChangeAspect="1" noChangeArrowheads="1"/>
              </p:cNvPicPr>
              <p:nvPr/>
            </p:nvPicPr>
            <p:blipFill>
              <a:blip r:embed="rId8" cstate="print"/>
              <a:srcRect l="33202" t="29288" r="55163" b="49863"/>
              <a:stretch>
                <a:fillRect/>
              </a:stretch>
            </p:blipFill>
            <p:spPr bwMode="auto">
              <a:xfrm rot="5400000">
                <a:off x="1583422" y="4400731"/>
                <a:ext cx="1224758" cy="1440295"/>
              </a:xfrm>
              <a:prstGeom prst="rect">
                <a:avLst/>
              </a:prstGeom>
              <a:noFill/>
              <a:ln w="9525">
                <a:noFill/>
                <a:miter lim="800000"/>
                <a:headEnd/>
                <a:tailEnd/>
              </a:ln>
            </p:spPr>
          </p:pic>
          <p:sp>
            <p:nvSpPr>
              <p:cNvPr id="180" name="TextBox 554"/>
              <p:cNvSpPr txBox="1">
                <a:spLocks noChangeArrowheads="1"/>
              </p:cNvSpPr>
              <p:nvPr/>
            </p:nvSpPr>
            <p:spPr bwMode="auto">
              <a:xfrm>
                <a:off x="1866154" y="5445123"/>
                <a:ext cx="868554" cy="706497"/>
              </a:xfrm>
              <a:prstGeom prst="rect">
                <a:avLst/>
              </a:prstGeom>
              <a:noFill/>
              <a:ln w="9525">
                <a:noFill/>
                <a:miter lim="800000"/>
                <a:headEnd/>
                <a:tailEnd/>
              </a:ln>
            </p:spPr>
            <p:txBody>
              <a:bodyPr>
                <a:spAutoFit/>
              </a:bodyPr>
              <a:lstStyle/>
              <a:p>
                <a:r>
                  <a:rPr lang="en-US" sz="1100" dirty="0">
                    <a:solidFill>
                      <a:prstClr val="white"/>
                    </a:solidFill>
                    <a:latin typeface="Times New Roman" pitchFamily="18" charset="0"/>
                    <a:cs typeface="Times New Roman" pitchFamily="18" charset="0"/>
                  </a:rPr>
                  <a:t>0,83</a:t>
                </a:r>
                <a:r>
                  <a:rPr lang="el-GR" sz="1100" dirty="0">
                    <a:solidFill>
                      <a:prstClr val="white"/>
                    </a:solidFill>
                    <a:latin typeface="Times New Roman" pitchFamily="18" charset="0"/>
                    <a:cs typeface="Times New Roman" pitchFamily="18" charset="0"/>
                  </a:rPr>
                  <a:t>μ</a:t>
                </a:r>
                <a:r>
                  <a:rPr lang="cs-CZ" sz="1100" dirty="0">
                    <a:solidFill>
                      <a:prstClr val="white"/>
                    </a:solidFill>
                    <a:latin typeface="Times New Roman" pitchFamily="18" charset="0"/>
                    <a:cs typeface="Times New Roman" pitchFamily="18" charset="0"/>
                  </a:rPr>
                  <a:t>m</a:t>
                </a:r>
                <a:r>
                  <a:rPr lang="en-US" sz="1100" baseline="30000" dirty="0">
                    <a:solidFill>
                      <a:prstClr val="white"/>
                    </a:solidFill>
                    <a:latin typeface="Times New Roman" pitchFamily="18" charset="0"/>
                    <a:cs typeface="Times New Roman" pitchFamily="18" charset="0"/>
                  </a:rPr>
                  <a:t>2</a:t>
                </a:r>
                <a:r>
                  <a:rPr lang="en-US" sz="1100" dirty="0">
                    <a:solidFill>
                      <a:prstClr val="white"/>
                    </a:solidFill>
                    <a:latin typeface="Times New Roman" pitchFamily="18" charset="0"/>
                    <a:cs typeface="Times New Roman" pitchFamily="18" charset="0"/>
                  </a:rPr>
                  <a:t> </a:t>
                </a:r>
                <a:endParaRPr lang="ru-RU" sz="1100" dirty="0">
                  <a:solidFill>
                    <a:prstClr val="white"/>
                  </a:solidFill>
                  <a:latin typeface="Calibri" pitchFamily="34" charset="0"/>
                </a:endParaRPr>
              </a:p>
              <a:p>
                <a:r>
                  <a:rPr lang="ru-RU" sz="1100" dirty="0">
                    <a:solidFill>
                      <a:prstClr val="white"/>
                    </a:solidFill>
                    <a:latin typeface="Times New Roman" pitchFamily="18" charset="0"/>
                    <a:cs typeface="Times New Roman" pitchFamily="18" charset="0"/>
                  </a:rPr>
                  <a:t> </a:t>
                </a:r>
                <a:r>
                  <a:rPr lang="el-GR" sz="1100" dirty="0">
                    <a:solidFill>
                      <a:prstClr val="white"/>
                    </a:solidFill>
                    <a:latin typeface="Times New Roman" pitchFamily="18" charset="0"/>
                    <a:cs typeface="Times New Roman" pitchFamily="18" charset="0"/>
                  </a:rPr>
                  <a:t>μ</a:t>
                </a:r>
                <a:r>
                  <a:rPr lang="cs-CZ" sz="1100" dirty="0">
                    <a:solidFill>
                      <a:prstClr val="white"/>
                    </a:solidFill>
                    <a:latin typeface="Times New Roman" pitchFamily="18" charset="0"/>
                    <a:cs typeface="Times New Roman" pitchFamily="18" charset="0"/>
                  </a:rPr>
                  <a:t>m</a:t>
                </a:r>
                <a:r>
                  <a:rPr lang="en-US" sz="1100" baseline="30000" dirty="0">
                    <a:solidFill>
                      <a:prstClr val="white"/>
                    </a:solidFill>
                    <a:latin typeface="Times New Roman" pitchFamily="18" charset="0"/>
                    <a:cs typeface="Times New Roman" pitchFamily="18" charset="0"/>
                  </a:rPr>
                  <a:t>2</a:t>
                </a:r>
                <a:r>
                  <a:rPr lang="en-US" sz="1100" dirty="0">
                    <a:solidFill>
                      <a:prstClr val="white"/>
                    </a:solidFill>
                    <a:latin typeface="Times New Roman" pitchFamily="18" charset="0"/>
                    <a:cs typeface="Times New Roman" pitchFamily="18" charset="0"/>
                  </a:rPr>
                  <a:t> </a:t>
                </a:r>
                <a:endParaRPr lang="ru-RU" sz="1100" dirty="0">
                  <a:solidFill>
                    <a:prstClr val="white"/>
                  </a:solidFill>
                  <a:latin typeface="Calibri" pitchFamily="34" charset="0"/>
                </a:endParaRPr>
              </a:p>
            </p:txBody>
          </p:sp>
          <p:cxnSp>
            <p:nvCxnSpPr>
              <p:cNvPr id="181" name="Прямая со стрелкой 180"/>
              <p:cNvCxnSpPr/>
              <p:nvPr/>
            </p:nvCxnSpPr>
            <p:spPr bwMode="auto">
              <a:xfrm flipH="1" flipV="1">
                <a:off x="1763713" y="5445125"/>
                <a:ext cx="144462" cy="144463"/>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82" name="TextBox 232"/>
              <p:cNvSpPr txBox="1">
                <a:spLocks noChangeArrowheads="1"/>
              </p:cNvSpPr>
              <p:nvPr/>
            </p:nvSpPr>
            <p:spPr bwMode="auto">
              <a:xfrm>
                <a:off x="1475654" y="4589760"/>
                <a:ext cx="695939" cy="326076"/>
              </a:xfrm>
              <a:prstGeom prst="rect">
                <a:avLst/>
              </a:prstGeom>
              <a:noFill/>
              <a:ln w="9525">
                <a:noFill/>
                <a:miter lim="800000"/>
                <a:headEnd/>
                <a:tailEnd/>
              </a:ln>
            </p:spPr>
            <p:txBody>
              <a:bodyPr>
                <a:spAutoFit/>
              </a:bodyPr>
              <a:lstStyle/>
              <a:p>
                <a:r>
                  <a:rPr lang="cs-CZ" sz="1200" dirty="0">
                    <a:solidFill>
                      <a:prstClr val="white"/>
                    </a:solidFill>
                    <a:latin typeface="Times New Roman" pitchFamily="18" charset="0"/>
                    <a:cs typeface="Times New Roman" pitchFamily="18" charset="0"/>
                  </a:rPr>
                  <a:t>1 h</a:t>
                </a:r>
                <a:endParaRPr lang="ru-RU" sz="1200" dirty="0">
                  <a:solidFill>
                    <a:prstClr val="white"/>
                  </a:solidFill>
                  <a:latin typeface="Times New Roman" pitchFamily="18" charset="0"/>
                  <a:cs typeface="Times New Roman" pitchFamily="18" charset="0"/>
                </a:endParaRPr>
              </a:p>
            </p:txBody>
          </p:sp>
          <p:grpSp>
            <p:nvGrpSpPr>
              <p:cNvPr id="183" name="Группа 131"/>
              <p:cNvGrpSpPr>
                <a:grpSpLocks/>
              </p:cNvGrpSpPr>
              <p:nvPr/>
            </p:nvGrpSpPr>
            <p:grpSpPr bwMode="auto">
              <a:xfrm>
                <a:off x="5724524" y="4508501"/>
                <a:ext cx="1584326" cy="1270937"/>
                <a:chOff x="5724127" y="4509120"/>
                <a:chExt cx="1584177" cy="1270110"/>
              </a:xfrm>
            </p:grpSpPr>
            <p:grpSp>
              <p:nvGrpSpPr>
                <p:cNvPr id="186" name="Группа 105"/>
                <p:cNvGrpSpPr>
                  <a:grpSpLocks/>
                </p:cNvGrpSpPr>
                <p:nvPr/>
              </p:nvGrpSpPr>
              <p:grpSpPr bwMode="auto">
                <a:xfrm>
                  <a:off x="5724127" y="4581129"/>
                  <a:ext cx="1532179" cy="1198101"/>
                  <a:chOff x="5724127" y="4679363"/>
                  <a:chExt cx="1532179" cy="1198101"/>
                </a:xfrm>
              </p:grpSpPr>
              <p:pic>
                <p:nvPicPr>
                  <p:cNvPr id="188" name="Picture 2"/>
                  <p:cNvPicPr>
                    <a:picLocks noChangeAspect="1" noChangeArrowheads="1"/>
                  </p:cNvPicPr>
                  <p:nvPr/>
                </p:nvPicPr>
                <p:blipFill>
                  <a:blip r:embed="rId9" cstate="print"/>
                  <a:srcRect r="5263" b="91103"/>
                  <a:stretch>
                    <a:fillRect/>
                  </a:stretch>
                </p:blipFill>
                <p:spPr bwMode="auto">
                  <a:xfrm>
                    <a:off x="5724128" y="5661248"/>
                    <a:ext cx="1532178" cy="170242"/>
                  </a:xfrm>
                  <a:prstGeom prst="rect">
                    <a:avLst/>
                  </a:prstGeom>
                  <a:noFill/>
                  <a:ln w="9525">
                    <a:noFill/>
                    <a:miter lim="800000"/>
                    <a:headEnd/>
                    <a:tailEnd/>
                  </a:ln>
                </p:spPr>
              </p:pic>
              <p:grpSp>
                <p:nvGrpSpPr>
                  <p:cNvPr id="189" name="Группа 60"/>
                  <p:cNvGrpSpPr>
                    <a:grpSpLocks/>
                  </p:cNvGrpSpPr>
                  <p:nvPr/>
                </p:nvGrpSpPr>
                <p:grpSpPr bwMode="auto">
                  <a:xfrm>
                    <a:off x="5724127" y="4679363"/>
                    <a:ext cx="1484391" cy="1198101"/>
                    <a:chOff x="5940152" y="5733256"/>
                    <a:chExt cx="1483062" cy="1197878"/>
                  </a:xfrm>
                </p:grpSpPr>
                <p:pic>
                  <p:nvPicPr>
                    <p:cNvPr id="190" name="Picture 3"/>
                    <p:cNvPicPr>
                      <a:picLocks noChangeAspect="1" noChangeArrowheads="1"/>
                    </p:cNvPicPr>
                    <p:nvPr/>
                  </p:nvPicPr>
                  <p:blipFill>
                    <a:blip r:embed="rId10" cstate="print"/>
                    <a:srcRect b="17302"/>
                    <a:stretch>
                      <a:fillRect/>
                    </a:stretch>
                  </p:blipFill>
                  <p:spPr bwMode="auto">
                    <a:xfrm>
                      <a:off x="5940152" y="5733256"/>
                      <a:ext cx="1312198" cy="1008112"/>
                    </a:xfrm>
                    <a:prstGeom prst="rect">
                      <a:avLst/>
                    </a:prstGeom>
                    <a:noFill/>
                    <a:ln w="9525">
                      <a:noFill/>
                      <a:miter lim="800000"/>
                      <a:headEnd/>
                      <a:tailEnd/>
                    </a:ln>
                  </p:spPr>
                </p:pic>
                <p:sp>
                  <p:nvSpPr>
                    <p:cNvPr id="191" name="TextBox 233"/>
                    <p:cNvSpPr txBox="1">
                      <a:spLocks noChangeArrowheads="1"/>
                    </p:cNvSpPr>
                    <p:nvPr/>
                  </p:nvSpPr>
                  <p:spPr bwMode="auto">
                    <a:xfrm>
                      <a:off x="5940152" y="5742070"/>
                      <a:ext cx="695250" cy="325803"/>
                    </a:xfrm>
                    <a:prstGeom prst="rect">
                      <a:avLst/>
                    </a:prstGeom>
                    <a:noFill/>
                    <a:ln w="9525">
                      <a:noFill/>
                      <a:miter lim="800000"/>
                      <a:headEnd/>
                      <a:tailEnd/>
                    </a:ln>
                  </p:spPr>
                  <p:txBody>
                    <a:bodyPr>
                      <a:spAutoFit/>
                    </a:bodyPr>
                    <a:lstStyle/>
                    <a:p>
                      <a:r>
                        <a:rPr lang="ru-RU" sz="1200" dirty="0">
                          <a:solidFill>
                            <a:prstClr val="white"/>
                          </a:solidFill>
                          <a:latin typeface="Times New Roman" pitchFamily="18" charset="0"/>
                          <a:cs typeface="Times New Roman" pitchFamily="18" charset="0"/>
                        </a:rPr>
                        <a:t>96</a:t>
                      </a:r>
                      <a:r>
                        <a:rPr lang="cs-CZ" sz="1200" dirty="0">
                          <a:solidFill>
                            <a:prstClr val="white"/>
                          </a:solidFill>
                          <a:latin typeface="Times New Roman" pitchFamily="18" charset="0"/>
                          <a:cs typeface="Times New Roman" pitchFamily="18" charset="0"/>
                        </a:rPr>
                        <a:t> h</a:t>
                      </a:r>
                      <a:endParaRPr lang="ru-RU" sz="1200" dirty="0">
                        <a:solidFill>
                          <a:prstClr val="white"/>
                        </a:solidFill>
                        <a:latin typeface="Times New Roman" pitchFamily="18" charset="0"/>
                        <a:cs typeface="Times New Roman" pitchFamily="18" charset="0"/>
                      </a:endParaRPr>
                    </a:p>
                  </p:txBody>
                </p:sp>
                <p:grpSp>
                  <p:nvGrpSpPr>
                    <p:cNvPr id="192" name="Группа 59"/>
                    <p:cNvGrpSpPr>
                      <a:grpSpLocks/>
                    </p:cNvGrpSpPr>
                    <p:nvPr/>
                  </p:nvGrpSpPr>
                  <p:grpSpPr bwMode="auto">
                    <a:xfrm>
                      <a:off x="6368353" y="6381383"/>
                      <a:ext cx="1054861" cy="549751"/>
                      <a:chOff x="6368353" y="6381383"/>
                      <a:chExt cx="1054861" cy="549751"/>
                    </a:xfrm>
                  </p:grpSpPr>
                  <p:cxnSp>
                    <p:nvCxnSpPr>
                      <p:cNvPr id="193" name="Прямая со стрелкой 192"/>
                      <p:cNvCxnSpPr/>
                      <p:nvPr/>
                    </p:nvCxnSpPr>
                    <p:spPr bwMode="auto">
                      <a:xfrm flipH="1" flipV="1">
                        <a:off x="6368353" y="6381383"/>
                        <a:ext cx="144320" cy="215719"/>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94" name="TextBox 553"/>
                      <p:cNvSpPr txBox="1">
                        <a:spLocks noChangeArrowheads="1"/>
                      </p:cNvSpPr>
                      <p:nvPr/>
                    </p:nvSpPr>
                    <p:spPr bwMode="auto">
                      <a:xfrm>
                        <a:off x="6444210" y="6623431"/>
                        <a:ext cx="979004" cy="307703"/>
                      </a:xfrm>
                      <a:prstGeom prst="rect">
                        <a:avLst/>
                      </a:prstGeom>
                      <a:noFill/>
                      <a:ln w="9525">
                        <a:noFill/>
                        <a:miter lim="800000"/>
                        <a:headEnd/>
                        <a:tailEnd/>
                      </a:ln>
                    </p:spPr>
                    <p:txBody>
                      <a:bodyPr wrap="none">
                        <a:spAutoFit/>
                      </a:bodyPr>
                      <a:lstStyle/>
                      <a:p>
                        <a:r>
                          <a:rPr lang="ru-RU" sz="1100" dirty="0">
                            <a:solidFill>
                              <a:prstClr val="white"/>
                            </a:solidFill>
                            <a:latin typeface="Times New Roman" pitchFamily="18" charset="0"/>
                            <a:cs typeface="Times New Roman" pitchFamily="18" charset="0"/>
                          </a:rPr>
                          <a:t>0</a:t>
                        </a:r>
                        <a:r>
                          <a:rPr lang="en-US" sz="1100" dirty="0">
                            <a:solidFill>
                              <a:prstClr val="white"/>
                            </a:solidFill>
                            <a:latin typeface="Times New Roman" pitchFamily="18" charset="0"/>
                            <a:cs typeface="Times New Roman" pitchFamily="18" charset="0"/>
                          </a:rPr>
                          <a:t>,</a:t>
                        </a:r>
                        <a:r>
                          <a:rPr lang="ru-RU" sz="1100" dirty="0">
                            <a:solidFill>
                              <a:prstClr val="white"/>
                            </a:solidFill>
                            <a:latin typeface="Times New Roman" pitchFamily="18" charset="0"/>
                            <a:cs typeface="Times New Roman" pitchFamily="18" charset="0"/>
                          </a:rPr>
                          <a:t>74</a:t>
                        </a:r>
                        <a:r>
                          <a:rPr lang="en-US" sz="1100" dirty="0">
                            <a:solidFill>
                              <a:prstClr val="white"/>
                            </a:solidFill>
                            <a:latin typeface="Times New Roman" pitchFamily="18" charset="0"/>
                            <a:cs typeface="Times New Roman" pitchFamily="18" charset="0"/>
                          </a:rPr>
                          <a:t> </a:t>
                        </a:r>
                        <a:r>
                          <a:rPr lang="el-GR" sz="1100" dirty="0">
                            <a:solidFill>
                              <a:prstClr val="white"/>
                            </a:solidFill>
                            <a:latin typeface="Times New Roman" pitchFamily="18" charset="0"/>
                            <a:cs typeface="Times New Roman" pitchFamily="18" charset="0"/>
                          </a:rPr>
                          <a:t>μ</a:t>
                        </a:r>
                        <a:r>
                          <a:rPr lang="cs-CZ" sz="1100" dirty="0">
                            <a:solidFill>
                              <a:prstClr val="white"/>
                            </a:solidFill>
                            <a:latin typeface="Times New Roman" pitchFamily="18" charset="0"/>
                            <a:cs typeface="Times New Roman" pitchFamily="18" charset="0"/>
                          </a:rPr>
                          <a:t>m </a:t>
                        </a:r>
                        <a:r>
                          <a:rPr lang="en-US" sz="1100" baseline="30000" dirty="0">
                            <a:solidFill>
                              <a:prstClr val="white"/>
                            </a:solidFill>
                            <a:latin typeface="Times New Roman" pitchFamily="18" charset="0"/>
                            <a:cs typeface="Times New Roman" pitchFamily="18" charset="0"/>
                          </a:rPr>
                          <a:t>2</a:t>
                        </a:r>
                        <a:endParaRPr lang="ru-RU" sz="1100" dirty="0">
                          <a:solidFill>
                            <a:prstClr val="white"/>
                          </a:solidFill>
                          <a:latin typeface="Times New Roman" pitchFamily="18" charset="0"/>
                          <a:cs typeface="Times New Roman" pitchFamily="18" charset="0"/>
                        </a:endParaRPr>
                      </a:p>
                    </p:txBody>
                  </p:sp>
                </p:grpSp>
              </p:grpSp>
            </p:grpSp>
            <p:sp>
              <p:nvSpPr>
                <p:cNvPr id="187" name="Прямоугольник 186"/>
                <p:cNvSpPr/>
                <p:nvPr/>
              </p:nvSpPr>
              <p:spPr>
                <a:xfrm>
                  <a:off x="7020994" y="4509120"/>
                  <a:ext cx="287310" cy="1224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grpSp>
          <p:sp>
            <p:nvSpPr>
              <p:cNvPr id="184" name="TextBox 554"/>
              <p:cNvSpPr txBox="1">
                <a:spLocks noChangeArrowheads="1"/>
              </p:cNvSpPr>
              <p:nvPr/>
            </p:nvSpPr>
            <p:spPr bwMode="auto">
              <a:xfrm>
                <a:off x="569092" y="5445225"/>
                <a:ext cx="1050580" cy="307960"/>
              </a:xfrm>
              <a:prstGeom prst="rect">
                <a:avLst/>
              </a:prstGeom>
              <a:noFill/>
              <a:ln w="9525">
                <a:noFill/>
                <a:miter lim="800000"/>
                <a:headEnd/>
                <a:tailEnd/>
              </a:ln>
            </p:spPr>
            <p:txBody>
              <a:bodyPr wrap="square">
                <a:spAutoFit/>
              </a:bodyPr>
              <a:lstStyle/>
              <a:p>
                <a:r>
                  <a:rPr lang="en-US" sz="1100" dirty="0">
                    <a:solidFill>
                      <a:prstClr val="white"/>
                    </a:solidFill>
                    <a:latin typeface="Times New Roman" pitchFamily="18" charset="0"/>
                    <a:cs typeface="Times New Roman" pitchFamily="18" charset="0"/>
                  </a:rPr>
                  <a:t>0,</a:t>
                </a:r>
                <a:r>
                  <a:rPr lang="cs-CZ" sz="1100" dirty="0">
                    <a:solidFill>
                      <a:prstClr val="white"/>
                    </a:solidFill>
                    <a:latin typeface="Times New Roman" pitchFamily="18" charset="0"/>
                    <a:cs typeface="Times New Roman" pitchFamily="18" charset="0"/>
                  </a:rPr>
                  <a:t>55</a:t>
                </a:r>
                <a:r>
                  <a:rPr lang="en-US" sz="1100" dirty="0">
                    <a:solidFill>
                      <a:prstClr val="white"/>
                    </a:solidFill>
                    <a:latin typeface="Times New Roman" pitchFamily="18" charset="0"/>
                    <a:cs typeface="Times New Roman" pitchFamily="18" charset="0"/>
                  </a:rPr>
                  <a:t> </a:t>
                </a:r>
                <a:r>
                  <a:rPr lang="ru-RU" sz="1100" dirty="0">
                    <a:solidFill>
                      <a:prstClr val="white"/>
                    </a:solidFill>
                    <a:latin typeface="Times New Roman" pitchFamily="18" charset="0"/>
                    <a:cs typeface="Times New Roman" pitchFamily="18" charset="0"/>
                  </a:rPr>
                  <a:t> </a:t>
                </a:r>
                <a:r>
                  <a:rPr lang="el-GR" sz="1100" dirty="0">
                    <a:solidFill>
                      <a:prstClr val="white"/>
                    </a:solidFill>
                    <a:latin typeface="Times New Roman" pitchFamily="18" charset="0"/>
                    <a:cs typeface="Times New Roman" pitchFamily="18" charset="0"/>
                  </a:rPr>
                  <a:t>μ</a:t>
                </a:r>
                <a:r>
                  <a:rPr lang="cs-CZ" sz="1100" dirty="0">
                    <a:solidFill>
                      <a:prstClr val="white"/>
                    </a:solidFill>
                    <a:latin typeface="Times New Roman" pitchFamily="18" charset="0"/>
                    <a:cs typeface="Times New Roman" pitchFamily="18" charset="0"/>
                  </a:rPr>
                  <a:t>m</a:t>
                </a:r>
                <a:r>
                  <a:rPr lang="en-US" sz="1100" baseline="30000" dirty="0">
                    <a:solidFill>
                      <a:prstClr val="white"/>
                    </a:solidFill>
                    <a:latin typeface="Times New Roman" pitchFamily="18" charset="0"/>
                    <a:cs typeface="Times New Roman" pitchFamily="18" charset="0"/>
                  </a:rPr>
                  <a:t>2</a:t>
                </a:r>
                <a:r>
                  <a:rPr lang="en-US" sz="1100" dirty="0">
                    <a:solidFill>
                      <a:prstClr val="white"/>
                    </a:solidFill>
                    <a:latin typeface="Times New Roman" pitchFamily="18" charset="0"/>
                    <a:cs typeface="Times New Roman" pitchFamily="18" charset="0"/>
                  </a:rPr>
                  <a:t> </a:t>
                </a:r>
                <a:endParaRPr lang="ru-RU" sz="1100" dirty="0">
                  <a:solidFill>
                    <a:prstClr val="white"/>
                  </a:solidFill>
                  <a:latin typeface="Calibri" pitchFamily="34" charset="0"/>
                </a:endParaRPr>
              </a:p>
            </p:txBody>
          </p:sp>
          <p:cxnSp>
            <p:nvCxnSpPr>
              <p:cNvPr id="185" name="Прямая со стрелкой 184"/>
              <p:cNvCxnSpPr/>
              <p:nvPr/>
            </p:nvCxnSpPr>
            <p:spPr bwMode="auto">
              <a:xfrm flipH="1" flipV="1">
                <a:off x="1115170" y="5229200"/>
                <a:ext cx="144462" cy="144463"/>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sp>
        <p:nvSpPr>
          <p:cNvPr id="210" name="TextovéPole 5"/>
          <p:cNvSpPr txBox="1"/>
          <p:nvPr/>
        </p:nvSpPr>
        <p:spPr>
          <a:xfrm>
            <a:off x="1881335" y="980729"/>
            <a:ext cx="4224525" cy="307777"/>
          </a:xfrm>
          <a:prstGeom prst="rect">
            <a:avLst/>
          </a:prstGeom>
          <a:noFill/>
        </p:spPr>
        <p:txBody>
          <a:bodyPr wrap="square" rtlCol="0">
            <a:spAutoFit/>
          </a:bodyPr>
          <a:lstStyle/>
          <a:p>
            <a:pPr>
              <a:spcAft>
                <a:spcPts val="600"/>
              </a:spcAft>
            </a:pPr>
            <a:r>
              <a:rPr lang="en-US" sz="1400" b="1" baseline="30000" dirty="0">
                <a:solidFill>
                  <a:prstClr val="black"/>
                </a:solidFill>
                <a:latin typeface="Times New Roman" panose="02020603050405020304" pitchFamily="18" charset="0"/>
                <a:cs typeface="Times New Roman" panose="02020603050405020304" pitchFamily="18" charset="0"/>
              </a:rPr>
              <a:t>11</a:t>
            </a:r>
            <a:r>
              <a:rPr lang="en-US" sz="1400" b="1" dirty="0">
                <a:solidFill>
                  <a:prstClr val="black"/>
                </a:solidFill>
                <a:latin typeface="Times New Roman" panose="02020603050405020304" pitchFamily="18" charset="0"/>
                <a:cs typeface="Times New Roman" panose="02020603050405020304" pitchFamily="18" charset="0"/>
              </a:rPr>
              <a:t>B ions</a:t>
            </a:r>
            <a:r>
              <a:rPr lang="en-US" sz="1400" dirty="0">
                <a:solidFill>
                  <a:prstClr val="black"/>
                </a:solidFill>
                <a:latin typeface="Times New Roman" panose="02020603050405020304" pitchFamily="18" charset="0"/>
                <a:cs typeface="Times New Roman" panose="02020603050405020304" pitchFamily="18" charset="0"/>
              </a:rPr>
              <a:t> (</a:t>
            </a:r>
            <a:r>
              <a:rPr lang="cs-CZ" sz="1400" dirty="0">
                <a:solidFill>
                  <a:prstClr val="black"/>
                </a:solidFill>
                <a:latin typeface="Times New Roman" panose="02020603050405020304" pitchFamily="18" charset="0"/>
                <a:cs typeface="Times New Roman" panose="02020603050405020304" pitchFamily="18" charset="0"/>
              </a:rPr>
              <a:t>138</a:t>
            </a:r>
            <a:r>
              <a:rPr lang="en-US" sz="1400" dirty="0">
                <a:solidFill>
                  <a:prstClr val="black"/>
                </a:solidFill>
                <a:latin typeface="Times New Roman" panose="02020603050405020304" pitchFamily="18" charset="0"/>
                <a:cs typeface="Times New Roman" panose="02020603050405020304" pitchFamily="18" charset="0"/>
              </a:rPr>
              <a:t>.</a:t>
            </a:r>
            <a:r>
              <a:rPr lang="cs-CZ" sz="1400" dirty="0">
                <a:solidFill>
                  <a:prstClr val="black"/>
                </a:solidFill>
                <a:latin typeface="Times New Roman" panose="02020603050405020304" pitchFamily="18" charset="0"/>
                <a:cs typeface="Times New Roman" panose="02020603050405020304" pitchFamily="18" charset="0"/>
              </a:rPr>
              <a:t>9 keV/µm, 8</a:t>
            </a:r>
            <a:r>
              <a:rPr lang="en-US" sz="1400" dirty="0">
                <a:solidFill>
                  <a:prstClr val="black"/>
                </a:solidFill>
                <a:latin typeface="Times New Roman" panose="02020603050405020304" pitchFamily="18" charset="0"/>
                <a:cs typeface="Times New Roman" panose="02020603050405020304" pitchFamily="18" charset="0"/>
              </a:rPr>
              <a:t>.</a:t>
            </a:r>
            <a:r>
              <a:rPr lang="cs-CZ" sz="1400" dirty="0">
                <a:solidFill>
                  <a:prstClr val="black"/>
                </a:solidFill>
                <a:latin typeface="Times New Roman" panose="02020603050405020304" pitchFamily="18" charset="0"/>
                <a:cs typeface="Times New Roman" panose="02020603050405020304" pitchFamily="18" charset="0"/>
              </a:rPr>
              <a:t>11 MeV/</a:t>
            </a:r>
            <a:r>
              <a:rPr lang="en-US" sz="1400" dirty="0" err="1">
                <a:solidFill>
                  <a:prstClr val="black"/>
                </a:solidFill>
                <a:latin typeface="Times New Roman" panose="02020603050405020304" pitchFamily="18" charset="0"/>
                <a:cs typeface="Times New Roman" panose="02020603050405020304" pitchFamily="18" charset="0"/>
              </a:rPr>
              <a:t>amu</a:t>
            </a:r>
            <a:r>
              <a:rPr lang="en-US" sz="1400" dirty="0">
                <a:solidFill>
                  <a:prstClr val="black"/>
                </a:solidFill>
                <a:latin typeface="Times New Roman" panose="02020603050405020304" pitchFamily="18" charset="0"/>
                <a:cs typeface="Times New Roman" panose="02020603050405020304" pitchFamily="18" charset="0"/>
              </a:rPr>
              <a:t>);</a:t>
            </a:r>
            <a:r>
              <a:rPr lang="cs-CZ" sz="1400" dirty="0">
                <a:solidFill>
                  <a:prstClr val="black"/>
                </a:solidFill>
                <a:latin typeface="Times New Roman" panose="02020603050405020304" pitchFamily="18" charset="0"/>
                <a:cs typeface="Times New Roman" panose="02020603050405020304" pitchFamily="18" charset="0"/>
              </a:rPr>
              <a:t> </a:t>
            </a:r>
            <a:r>
              <a:rPr lang="en-US" sz="1400" dirty="0">
                <a:solidFill>
                  <a:prstClr val="black"/>
                </a:solidFill>
                <a:latin typeface="Times New Roman" panose="02020603050405020304" pitchFamily="18" charset="0"/>
                <a:cs typeface="Times New Roman" panose="02020603050405020304" pitchFamily="18" charset="0"/>
              </a:rPr>
              <a:t>D = </a:t>
            </a:r>
            <a:r>
              <a:rPr lang="cs-CZ" sz="1400" dirty="0">
                <a:solidFill>
                  <a:prstClr val="black"/>
                </a:solidFill>
                <a:latin typeface="Times New Roman" panose="02020603050405020304" pitchFamily="18" charset="0"/>
                <a:cs typeface="Times New Roman" panose="02020603050405020304" pitchFamily="18" charset="0"/>
              </a:rPr>
              <a:t>1</a:t>
            </a:r>
            <a:r>
              <a:rPr lang="en-US" sz="1400" dirty="0">
                <a:solidFill>
                  <a:prstClr val="black"/>
                </a:solidFill>
                <a:latin typeface="Times New Roman" panose="02020603050405020304" pitchFamily="18" charset="0"/>
                <a:cs typeface="Times New Roman" panose="02020603050405020304" pitchFamily="18" charset="0"/>
              </a:rPr>
              <a:t> </a:t>
            </a:r>
            <a:r>
              <a:rPr lang="cs-CZ" sz="1400" dirty="0">
                <a:solidFill>
                  <a:prstClr val="black"/>
                </a:solidFill>
                <a:latin typeface="Times New Roman" panose="02020603050405020304" pitchFamily="18" charset="0"/>
                <a:cs typeface="Times New Roman" panose="02020603050405020304" pitchFamily="18" charset="0"/>
              </a:rPr>
              <a:t>Gy</a:t>
            </a:r>
            <a:endParaRPr lang="en-US" sz="1400" dirty="0">
              <a:solidFill>
                <a:prstClr val="black"/>
              </a:solidFill>
              <a:latin typeface="Times New Roman" panose="02020603050405020304" pitchFamily="18" charset="0"/>
              <a:cs typeface="Times New Roman" panose="02020603050405020304" pitchFamily="18" charset="0"/>
            </a:endParaRPr>
          </a:p>
        </p:txBody>
      </p:sp>
      <p:sp>
        <p:nvSpPr>
          <p:cNvPr id="211" name="TextBox 310"/>
          <p:cNvSpPr txBox="1">
            <a:spLocks noChangeArrowheads="1"/>
          </p:cNvSpPr>
          <p:nvPr/>
        </p:nvSpPr>
        <p:spPr bwMode="auto">
          <a:xfrm>
            <a:off x="1645655" y="4077072"/>
            <a:ext cx="5695782" cy="523220"/>
          </a:xfrm>
          <a:prstGeom prst="rect">
            <a:avLst/>
          </a:prstGeom>
          <a:noFill/>
          <a:ln w="9525">
            <a:noFill/>
            <a:miter lim="800000"/>
            <a:headEnd/>
            <a:tailEnd/>
          </a:ln>
        </p:spPr>
        <p:txBody>
          <a:bodyPr wrap="square">
            <a:spAutoFit/>
          </a:bodyPr>
          <a:lstStyle/>
          <a:p>
            <a:pPr algn="ctr"/>
            <a:r>
              <a:rPr lang="en-US" sz="1400" b="1" dirty="0">
                <a:solidFill>
                  <a:prstClr val="black"/>
                </a:solidFill>
                <a:latin typeface="Times New Roman" panose="02020603050405020304" pitchFamily="18" charset="0"/>
                <a:cs typeface="Times New Roman" panose="02020603050405020304" pitchFamily="18" charset="0"/>
              </a:rPr>
              <a:t> Kinetics of γH2AX/53BP1 foci formation and elimination </a:t>
            </a:r>
            <a:r>
              <a:rPr lang="en-US" sz="1400" dirty="0">
                <a:solidFill>
                  <a:prstClr val="black"/>
                </a:solidFill>
                <a:latin typeface="Times New Roman" panose="02020603050405020304" pitchFamily="18" charset="0"/>
                <a:cs typeface="Times New Roman" panose="02020603050405020304" pitchFamily="18" charset="0"/>
              </a:rPr>
              <a:t>in human fibroblasts after 1 </a:t>
            </a:r>
            <a:r>
              <a:rPr lang="en-US" sz="1400" dirty="0" err="1">
                <a:solidFill>
                  <a:prstClr val="black"/>
                </a:solidFill>
                <a:latin typeface="Times New Roman" panose="02020603050405020304" pitchFamily="18" charset="0"/>
                <a:cs typeface="Times New Roman" panose="02020603050405020304" pitchFamily="18" charset="0"/>
              </a:rPr>
              <a:t>Gy</a:t>
            </a:r>
            <a:r>
              <a:rPr lang="en-US" sz="1400" dirty="0">
                <a:solidFill>
                  <a:prstClr val="black"/>
                </a:solidFill>
                <a:latin typeface="Times New Roman" panose="02020603050405020304" pitchFamily="18" charset="0"/>
                <a:cs typeface="Times New Roman" panose="02020603050405020304" pitchFamily="18" charset="0"/>
              </a:rPr>
              <a:t> of </a:t>
            </a:r>
            <a:r>
              <a:rPr lang="ru-RU" sz="1400" dirty="0">
                <a:solidFill>
                  <a:prstClr val="black"/>
                </a:solidFill>
                <a:latin typeface="Times New Roman" panose="02020603050405020304" pitchFamily="18" charset="0"/>
                <a:cs typeface="Times New Roman" panose="02020603050405020304" pitchFamily="18" charset="0"/>
              </a:rPr>
              <a:t> </a:t>
            </a:r>
            <a:r>
              <a:rPr lang="en-US" sz="1400" b="1" dirty="0">
                <a:solidFill>
                  <a:prstClr val="black"/>
                </a:solidFill>
                <a:latin typeface="Times New Roman" panose="02020603050405020304" pitchFamily="18" charset="0"/>
                <a:cs typeface="Times New Roman" panose="02020603050405020304" pitchFamily="18" charset="0"/>
              </a:rPr>
              <a:t>γ-rays</a:t>
            </a:r>
            <a:r>
              <a:rPr lang="en-US" sz="1400" dirty="0">
                <a:solidFill>
                  <a:prstClr val="black"/>
                </a:solidFill>
                <a:latin typeface="Times New Roman" panose="02020603050405020304" pitchFamily="18" charset="0"/>
                <a:cs typeface="Times New Roman" panose="02020603050405020304" pitchFamily="18" charset="0"/>
              </a:rPr>
              <a:t>, </a:t>
            </a:r>
            <a:r>
              <a:rPr lang="ru-RU" altLang="ru-RU" sz="1400" b="1" baseline="30000" dirty="0">
                <a:solidFill>
                  <a:srgbClr val="002060"/>
                </a:solidFill>
                <a:latin typeface="Times New Roman" pitchFamily="18" charset="0"/>
                <a:cs typeface="Times New Roman" pitchFamily="18" charset="0"/>
              </a:rPr>
              <a:t>11</a:t>
            </a:r>
            <a:r>
              <a:rPr lang="ru-RU" altLang="ru-RU" sz="1400" b="1" dirty="0">
                <a:solidFill>
                  <a:srgbClr val="002060"/>
                </a:solidFill>
                <a:latin typeface="Times New Roman" pitchFamily="18" charset="0"/>
                <a:cs typeface="Times New Roman" pitchFamily="18" charset="0"/>
              </a:rPr>
              <a:t>В</a:t>
            </a:r>
            <a:r>
              <a:rPr lang="en-US" altLang="ru-RU" sz="1400" b="1" dirty="0">
                <a:solidFill>
                  <a:srgbClr val="002060"/>
                </a:solidFill>
                <a:latin typeface="Times New Roman" pitchFamily="18" charset="0"/>
                <a:cs typeface="Times New Roman" pitchFamily="18" charset="0"/>
              </a:rPr>
              <a:t> </a:t>
            </a:r>
            <a:r>
              <a:rPr lang="en-US" altLang="ru-RU" sz="1400" dirty="0">
                <a:solidFill>
                  <a:srgbClr val="002060"/>
                </a:solidFill>
                <a:latin typeface="Times New Roman" pitchFamily="18" charset="0"/>
                <a:cs typeface="Times New Roman" pitchFamily="18" charset="0"/>
              </a:rPr>
              <a:t>ions</a:t>
            </a:r>
            <a:r>
              <a:rPr lang="en-US" sz="1400" dirty="0">
                <a:solidFill>
                  <a:prstClr val="black"/>
                </a:solidFill>
                <a:latin typeface="Times New Roman" panose="02020603050405020304" pitchFamily="18" charset="0"/>
                <a:cs typeface="Times New Roman" panose="02020603050405020304" pitchFamily="18" charset="0"/>
              </a:rPr>
              <a:t> and </a:t>
            </a:r>
            <a:r>
              <a:rPr lang="en-US" altLang="ru-RU" sz="1400" b="1" baseline="30000" dirty="0">
                <a:solidFill>
                  <a:srgbClr val="FF0000"/>
                </a:solidFill>
                <a:latin typeface="Times New Roman" pitchFamily="18" charset="0"/>
                <a:cs typeface="Times New Roman" pitchFamily="18" charset="0"/>
              </a:rPr>
              <a:t>20</a:t>
            </a:r>
            <a:r>
              <a:rPr lang="en-US" altLang="ru-RU" sz="1400" b="1" dirty="0">
                <a:solidFill>
                  <a:srgbClr val="FF0000"/>
                </a:solidFill>
                <a:latin typeface="Times New Roman" pitchFamily="18" charset="0"/>
                <a:cs typeface="Times New Roman" pitchFamily="18" charset="0"/>
              </a:rPr>
              <a:t>Ne</a:t>
            </a:r>
            <a:r>
              <a:rPr lang="en-US" sz="1400" dirty="0">
                <a:solidFill>
                  <a:prstClr val="black"/>
                </a:solidFill>
                <a:latin typeface="Times New Roman" panose="02020603050405020304" pitchFamily="18" charset="0"/>
                <a:cs typeface="Times New Roman" panose="02020603050405020304" pitchFamily="18" charset="0"/>
              </a:rPr>
              <a:t> ions irradiation</a:t>
            </a:r>
          </a:p>
        </p:txBody>
      </p:sp>
      <p:grpSp>
        <p:nvGrpSpPr>
          <p:cNvPr id="250" name="Группа 19"/>
          <p:cNvGrpSpPr>
            <a:grpSpLocks/>
          </p:cNvGrpSpPr>
          <p:nvPr/>
        </p:nvGrpSpPr>
        <p:grpSpPr bwMode="auto">
          <a:xfrm>
            <a:off x="5892778" y="2410700"/>
            <a:ext cx="1336089" cy="1264921"/>
            <a:chOff x="6131698" y="1441695"/>
            <a:chExt cx="2616765" cy="2059313"/>
          </a:xfrm>
        </p:grpSpPr>
        <p:sp>
          <p:nvSpPr>
            <p:cNvPr id="251" name="TextBox 10"/>
            <p:cNvSpPr txBox="1">
              <a:spLocks noChangeArrowheads="1"/>
            </p:cNvSpPr>
            <p:nvPr/>
          </p:nvSpPr>
          <p:spPr bwMode="auto">
            <a:xfrm>
              <a:off x="6131698" y="1441695"/>
              <a:ext cx="2592287" cy="50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altLang="ru-RU" sz="1400" b="1" baseline="30000" dirty="0">
                  <a:solidFill>
                    <a:srgbClr val="002060"/>
                  </a:solidFill>
                  <a:latin typeface="Times New Roman" pitchFamily="18" charset="0"/>
                  <a:cs typeface="Times New Roman" pitchFamily="18" charset="0"/>
                </a:rPr>
                <a:t>11</a:t>
              </a:r>
              <a:r>
                <a:rPr lang="ru-RU" altLang="ru-RU" sz="1400" b="1" dirty="0">
                  <a:solidFill>
                    <a:srgbClr val="002060"/>
                  </a:solidFill>
                  <a:latin typeface="Times New Roman" pitchFamily="18" charset="0"/>
                  <a:cs typeface="Times New Roman" pitchFamily="18" charset="0"/>
                </a:rPr>
                <a:t>В</a:t>
              </a:r>
              <a:r>
                <a:rPr lang="en-US" altLang="ru-RU" sz="1400" b="1" dirty="0">
                  <a:solidFill>
                    <a:srgbClr val="002060"/>
                  </a:solidFill>
                  <a:latin typeface="Times New Roman" pitchFamily="18" charset="0"/>
                  <a:cs typeface="Times New Roman" pitchFamily="18" charset="0"/>
                </a:rPr>
                <a:t> ions</a:t>
              </a:r>
              <a:endParaRPr lang="ru-RU" altLang="ru-RU" sz="1400" b="1" dirty="0">
                <a:solidFill>
                  <a:srgbClr val="002060"/>
                </a:solidFill>
                <a:latin typeface="Times New Roman" pitchFamily="18" charset="0"/>
                <a:cs typeface="Times New Roman" pitchFamily="18" charset="0"/>
              </a:endParaRPr>
            </a:p>
          </p:txBody>
        </p:sp>
        <p:pic>
          <p:nvPicPr>
            <p:cNvPr id="252" name="Picture 9" descr="D:\WORK\ОИЯИ\Конференции\Дубна ЛРБ  9-11 ноября 2016\B_3D.tif"/>
            <p:cNvPicPr>
              <a:picLocks noChangeAspect="1" noChangeArrowheads="1"/>
            </p:cNvPicPr>
            <p:nvPr/>
          </p:nvPicPr>
          <p:blipFill>
            <a:blip r:embed="rId11" cstate="print">
              <a:extLst>
                <a:ext uri="{28A0092B-C50C-407E-A947-70E740481C1C}">
                  <a14:useLocalDpi xmlns:a14="http://schemas.microsoft.com/office/drawing/2010/main" val="0"/>
                </a:ext>
              </a:extLst>
            </a:blip>
            <a:srcRect l="4041" t="14803" r="6129" b="27303"/>
            <a:stretch>
              <a:fillRect/>
            </a:stretch>
          </p:blipFill>
          <p:spPr bwMode="auto">
            <a:xfrm>
              <a:off x="6156176" y="1844825"/>
              <a:ext cx="2592287" cy="1656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3" name="Группа 21"/>
          <p:cNvGrpSpPr>
            <a:grpSpLocks/>
          </p:cNvGrpSpPr>
          <p:nvPr/>
        </p:nvGrpSpPr>
        <p:grpSpPr bwMode="auto">
          <a:xfrm>
            <a:off x="4643291" y="2398788"/>
            <a:ext cx="1223862" cy="1276833"/>
            <a:chOff x="6192192" y="3551239"/>
            <a:chExt cx="2610067" cy="2326033"/>
          </a:xfrm>
        </p:grpSpPr>
        <p:sp>
          <p:nvSpPr>
            <p:cNvPr id="254" name="TextBox 10"/>
            <p:cNvSpPr txBox="1">
              <a:spLocks noChangeArrowheads="1"/>
            </p:cNvSpPr>
            <p:nvPr/>
          </p:nvSpPr>
          <p:spPr bwMode="auto">
            <a:xfrm>
              <a:off x="6194593" y="3551239"/>
              <a:ext cx="2607666" cy="81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ru-RU" sz="1400" b="1" baseline="30000" dirty="0">
                  <a:solidFill>
                    <a:srgbClr val="FF0000"/>
                  </a:solidFill>
                  <a:latin typeface="Times New Roman" pitchFamily="18" charset="0"/>
                  <a:cs typeface="Times New Roman" pitchFamily="18" charset="0"/>
                </a:rPr>
                <a:t>20</a:t>
              </a:r>
              <a:r>
                <a:rPr lang="en-US" altLang="ru-RU" sz="1400" b="1" dirty="0">
                  <a:solidFill>
                    <a:srgbClr val="FF0000"/>
                  </a:solidFill>
                  <a:latin typeface="Times New Roman" pitchFamily="18" charset="0"/>
                  <a:cs typeface="Times New Roman" pitchFamily="18" charset="0"/>
                </a:rPr>
                <a:t>Ne ions</a:t>
              </a:r>
              <a:endParaRPr lang="ru-RU" altLang="ru-RU" sz="1400" b="1" dirty="0">
                <a:solidFill>
                  <a:srgbClr val="FF0000"/>
                </a:solidFill>
                <a:latin typeface="Times New Roman" pitchFamily="18" charset="0"/>
                <a:cs typeface="Times New Roman" pitchFamily="18" charset="0"/>
              </a:endParaRPr>
            </a:p>
            <a:p>
              <a:pPr algn="ctr" eaLnBrk="1" hangingPunct="1"/>
              <a:r>
                <a:rPr lang="ru-RU" altLang="ru-RU" sz="900" b="1" dirty="0">
                  <a:solidFill>
                    <a:prstClr val="black"/>
                  </a:solidFill>
                  <a:latin typeface="Times New Roman" pitchFamily="18" charset="0"/>
                  <a:cs typeface="Times New Roman" pitchFamily="18" charset="0"/>
                </a:rPr>
                <a:t> </a:t>
              </a:r>
            </a:p>
          </p:txBody>
        </p:sp>
        <p:pic>
          <p:nvPicPr>
            <p:cNvPr id="255" name="Picture 10" descr="D:\WORK\ОИЯИ\Конференции\Дубна ЛРБ  9-11 ноября 2016\Ne_3D.tif"/>
            <p:cNvPicPr>
              <a:picLocks noChangeAspect="1" noChangeArrowheads="1"/>
            </p:cNvPicPr>
            <p:nvPr/>
          </p:nvPicPr>
          <p:blipFill>
            <a:blip r:embed="rId12" cstate="print">
              <a:extLst>
                <a:ext uri="{28A0092B-C50C-407E-A947-70E740481C1C}">
                  <a14:useLocalDpi xmlns:a14="http://schemas.microsoft.com/office/drawing/2010/main" val="0"/>
                </a:ext>
              </a:extLst>
            </a:blip>
            <a:srcRect b="16106"/>
            <a:stretch>
              <a:fillRect/>
            </a:stretch>
          </p:blipFill>
          <p:spPr bwMode="auto">
            <a:xfrm>
              <a:off x="6192192" y="4005064"/>
              <a:ext cx="2590627"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1" name="Прямоугольник 2050"/>
          <p:cNvSpPr/>
          <p:nvPr/>
        </p:nvSpPr>
        <p:spPr>
          <a:xfrm>
            <a:off x="5993472" y="3671954"/>
            <a:ext cx="1122902" cy="338554"/>
          </a:xfrm>
          <a:prstGeom prst="rect">
            <a:avLst/>
          </a:prstGeom>
        </p:spPr>
        <p:txBody>
          <a:bodyPr wrap="square">
            <a:spAutoFit/>
          </a:bodyPr>
          <a:lstStyle/>
          <a:p>
            <a:r>
              <a:rPr lang="ru-RU" altLang="ru-RU" sz="800" b="1" dirty="0">
                <a:solidFill>
                  <a:prstClr val="black"/>
                </a:solidFill>
                <a:latin typeface="Times New Roman" pitchFamily="18" charset="0"/>
                <a:cs typeface="Times New Roman" pitchFamily="18" charset="0"/>
              </a:rPr>
              <a:t>Е = 8,3 М</a:t>
            </a:r>
            <a:r>
              <a:rPr lang="en-US" altLang="ru-RU" sz="800" b="1" dirty="0">
                <a:solidFill>
                  <a:prstClr val="black"/>
                </a:solidFill>
                <a:latin typeface="Times New Roman" pitchFamily="18" charset="0"/>
                <a:cs typeface="Times New Roman" pitchFamily="18" charset="0"/>
              </a:rPr>
              <a:t>eV/</a:t>
            </a:r>
            <a:r>
              <a:rPr lang="en-US" altLang="ru-RU" sz="800" b="1" dirty="0" err="1">
                <a:solidFill>
                  <a:prstClr val="black"/>
                </a:solidFill>
                <a:latin typeface="Times New Roman" pitchFamily="18" charset="0"/>
                <a:cs typeface="Times New Roman" pitchFamily="18" charset="0"/>
              </a:rPr>
              <a:t>amu</a:t>
            </a:r>
            <a:r>
              <a:rPr lang="ru-RU" altLang="ru-RU" sz="800" b="1" dirty="0">
                <a:solidFill>
                  <a:prstClr val="black"/>
                </a:solidFill>
                <a:latin typeface="Times New Roman" pitchFamily="18" charset="0"/>
                <a:cs typeface="Times New Roman" pitchFamily="18" charset="0"/>
              </a:rPr>
              <a:t>, </a:t>
            </a:r>
          </a:p>
          <a:p>
            <a:r>
              <a:rPr lang="en-US" altLang="ru-RU" sz="800" b="1" dirty="0">
                <a:solidFill>
                  <a:prstClr val="black"/>
                </a:solidFill>
                <a:latin typeface="Times New Roman" pitchFamily="18" charset="0"/>
                <a:cs typeface="Times New Roman" pitchFamily="18" charset="0"/>
              </a:rPr>
              <a:t>LET</a:t>
            </a:r>
            <a:r>
              <a:rPr lang="ru-RU" altLang="ru-RU" sz="800" b="1" dirty="0">
                <a:solidFill>
                  <a:prstClr val="black"/>
                </a:solidFill>
                <a:latin typeface="Times New Roman" pitchFamily="18" charset="0"/>
                <a:cs typeface="Times New Roman" pitchFamily="18" charset="0"/>
              </a:rPr>
              <a:t> = 135 </a:t>
            </a:r>
            <a:r>
              <a:rPr lang="en-US" altLang="ru-RU" sz="800" b="1" dirty="0" err="1">
                <a:solidFill>
                  <a:prstClr val="black"/>
                </a:solidFill>
                <a:latin typeface="Times New Roman" pitchFamily="18" charset="0"/>
                <a:cs typeface="Times New Roman" pitchFamily="18" charset="0"/>
              </a:rPr>
              <a:t>keV</a:t>
            </a:r>
            <a:r>
              <a:rPr lang="en-US" altLang="ru-RU" sz="800" b="1" dirty="0">
                <a:solidFill>
                  <a:prstClr val="black"/>
                </a:solidFill>
                <a:latin typeface="Times New Roman" pitchFamily="18" charset="0"/>
                <a:cs typeface="Times New Roman" pitchFamily="18" charset="0"/>
              </a:rPr>
              <a:t>/µm</a:t>
            </a:r>
            <a:endParaRPr lang="ru-RU" altLang="ru-RU" sz="800" b="1" dirty="0">
              <a:solidFill>
                <a:prstClr val="black"/>
              </a:solidFill>
              <a:latin typeface="Times New Roman" pitchFamily="18" charset="0"/>
              <a:cs typeface="Times New Roman" pitchFamily="18" charset="0"/>
            </a:endParaRPr>
          </a:p>
        </p:txBody>
      </p:sp>
      <p:sp>
        <p:nvSpPr>
          <p:cNvPr id="2052" name="Прямоугольник 2051"/>
          <p:cNvSpPr/>
          <p:nvPr/>
        </p:nvSpPr>
        <p:spPr>
          <a:xfrm>
            <a:off x="4637245" y="3679577"/>
            <a:ext cx="1226838" cy="353943"/>
          </a:xfrm>
          <a:prstGeom prst="rect">
            <a:avLst/>
          </a:prstGeom>
        </p:spPr>
        <p:txBody>
          <a:bodyPr wrap="square">
            <a:spAutoFit/>
          </a:bodyPr>
          <a:lstStyle/>
          <a:p>
            <a:pPr algn="ctr"/>
            <a:r>
              <a:rPr lang="ru-RU" altLang="ru-RU" sz="900" b="1" dirty="0">
                <a:solidFill>
                  <a:prstClr val="black"/>
                </a:solidFill>
                <a:latin typeface="Times New Roman" pitchFamily="18" charset="0"/>
                <a:cs typeface="Times New Roman" pitchFamily="18" charset="0"/>
              </a:rPr>
              <a:t> </a:t>
            </a:r>
            <a:r>
              <a:rPr lang="ru-RU" altLang="ru-RU" sz="800" b="1" dirty="0">
                <a:solidFill>
                  <a:prstClr val="black"/>
                </a:solidFill>
                <a:latin typeface="Times New Roman" pitchFamily="18" charset="0"/>
                <a:cs typeface="Times New Roman" pitchFamily="18" charset="0"/>
              </a:rPr>
              <a:t>Е = </a:t>
            </a:r>
            <a:r>
              <a:rPr lang="ru-RU" altLang="ru-RU" sz="800" b="1" dirty="0">
                <a:solidFill>
                  <a:srgbClr val="002060"/>
                </a:solidFill>
                <a:latin typeface="Times New Roman" pitchFamily="18" charset="0"/>
                <a:cs typeface="Times New Roman" pitchFamily="18" charset="0"/>
              </a:rPr>
              <a:t>46,8</a:t>
            </a:r>
            <a:r>
              <a:rPr lang="ru-RU" altLang="ru-RU" sz="800" b="1" dirty="0">
                <a:solidFill>
                  <a:srgbClr val="C00000"/>
                </a:solidFill>
                <a:latin typeface="Times New Roman" pitchFamily="18" charset="0"/>
                <a:cs typeface="Times New Roman" pitchFamily="18" charset="0"/>
              </a:rPr>
              <a:t> </a:t>
            </a:r>
            <a:r>
              <a:rPr lang="ru-RU" altLang="ru-RU" sz="800" b="1" dirty="0">
                <a:solidFill>
                  <a:prstClr val="black"/>
                </a:solidFill>
                <a:latin typeface="Times New Roman" pitchFamily="18" charset="0"/>
                <a:cs typeface="Times New Roman" pitchFamily="18" charset="0"/>
              </a:rPr>
              <a:t>М</a:t>
            </a:r>
            <a:r>
              <a:rPr lang="en-US" altLang="ru-RU" sz="800" b="1" dirty="0">
                <a:solidFill>
                  <a:prstClr val="black"/>
                </a:solidFill>
                <a:latin typeface="Times New Roman" pitchFamily="18" charset="0"/>
                <a:cs typeface="Times New Roman" pitchFamily="18" charset="0"/>
              </a:rPr>
              <a:t>eV/</a:t>
            </a:r>
            <a:r>
              <a:rPr lang="en-US" altLang="ru-RU" sz="800" b="1" dirty="0" err="1">
                <a:solidFill>
                  <a:prstClr val="black"/>
                </a:solidFill>
                <a:latin typeface="Times New Roman" pitchFamily="18" charset="0"/>
                <a:cs typeface="Times New Roman" pitchFamily="18" charset="0"/>
              </a:rPr>
              <a:t>amu</a:t>
            </a:r>
            <a:r>
              <a:rPr lang="ru-RU" altLang="ru-RU" sz="800" b="1" dirty="0">
                <a:solidFill>
                  <a:prstClr val="black"/>
                </a:solidFill>
                <a:latin typeface="Times New Roman" pitchFamily="18" charset="0"/>
                <a:cs typeface="Times New Roman" pitchFamily="18" charset="0"/>
              </a:rPr>
              <a:t>, </a:t>
            </a:r>
          </a:p>
          <a:p>
            <a:pPr algn="ctr"/>
            <a:r>
              <a:rPr lang="en-US" altLang="ru-RU" sz="800" b="1" dirty="0">
                <a:solidFill>
                  <a:prstClr val="black"/>
                </a:solidFill>
                <a:latin typeface="Times New Roman" pitchFamily="18" charset="0"/>
                <a:cs typeface="Times New Roman" pitchFamily="18" charset="0"/>
              </a:rPr>
              <a:t>LET</a:t>
            </a:r>
            <a:r>
              <a:rPr lang="ru-RU" altLang="ru-RU" sz="800" b="1" dirty="0">
                <a:solidFill>
                  <a:prstClr val="black"/>
                </a:solidFill>
                <a:latin typeface="Times New Roman" pitchFamily="18" charset="0"/>
                <a:cs typeface="Times New Roman" pitchFamily="18" charset="0"/>
              </a:rPr>
              <a:t> = 132 </a:t>
            </a:r>
            <a:r>
              <a:rPr lang="en-US" altLang="ru-RU" sz="800" b="1" dirty="0" err="1">
                <a:solidFill>
                  <a:prstClr val="black"/>
                </a:solidFill>
                <a:latin typeface="Times New Roman" pitchFamily="18" charset="0"/>
                <a:cs typeface="Times New Roman" pitchFamily="18" charset="0"/>
              </a:rPr>
              <a:t>keV</a:t>
            </a:r>
            <a:r>
              <a:rPr lang="en-US" altLang="ru-RU" sz="800" b="1" dirty="0">
                <a:solidFill>
                  <a:prstClr val="black"/>
                </a:solidFill>
                <a:latin typeface="Times New Roman" pitchFamily="18" charset="0"/>
                <a:cs typeface="Times New Roman" pitchFamily="18" charset="0"/>
              </a:rPr>
              <a:t>/µm</a:t>
            </a:r>
            <a:endParaRPr lang="ru-RU" altLang="ru-RU" sz="800" b="1" dirty="0">
              <a:solidFill>
                <a:prstClr val="black"/>
              </a:solidFill>
              <a:latin typeface="Times New Roman" pitchFamily="18" charset="0"/>
              <a:cs typeface="Times New Roman" pitchFamily="18" charset="0"/>
            </a:endParaRPr>
          </a:p>
        </p:txBody>
      </p:sp>
      <p:pic>
        <p:nvPicPr>
          <p:cNvPr id="260" name="Picture 25"/>
          <p:cNvPicPr>
            <a:picLocks noChangeAspect="1" noChangeArrowheads="1"/>
          </p:cNvPicPr>
          <p:nvPr/>
        </p:nvPicPr>
        <p:blipFill>
          <a:blip r:embed="rId13" cstate="print"/>
          <a:srcRect l="9838" t="29000" r="2278" b="12201"/>
          <a:stretch>
            <a:fillRect/>
          </a:stretch>
        </p:blipFill>
        <p:spPr bwMode="auto">
          <a:xfrm>
            <a:off x="7372375" y="3183134"/>
            <a:ext cx="3140663" cy="1181970"/>
          </a:xfrm>
          <a:prstGeom prst="rect">
            <a:avLst/>
          </a:prstGeom>
          <a:noFill/>
          <a:ln w="9525">
            <a:noFill/>
            <a:miter lim="800000"/>
            <a:headEnd/>
            <a:tailEnd/>
          </a:ln>
        </p:spPr>
      </p:pic>
      <p:sp>
        <p:nvSpPr>
          <p:cNvPr id="261" name="Заголовок 1"/>
          <p:cNvSpPr txBox="1">
            <a:spLocks/>
          </p:cNvSpPr>
          <p:nvPr/>
        </p:nvSpPr>
        <p:spPr>
          <a:xfrm>
            <a:off x="7398681" y="2883530"/>
            <a:ext cx="3125794" cy="401455"/>
          </a:xfrm>
          <a:prstGeom prst="rect">
            <a:avLst/>
          </a:prstGeom>
          <a:noFill/>
        </p:spPr>
        <p:txBody>
          <a:bodyPr vert="horz" lIns="91440" tIns="45720" rIns="91440" bIns="45720" rtlCol="0" anchor="ctr">
            <a:noAutofit/>
          </a:bodyPr>
          <a:lstStyle/>
          <a:p>
            <a:pPr algn="ctr">
              <a:defRPr/>
            </a:pPr>
            <a:r>
              <a:rPr lang="cs-CZ" sz="1400" b="1" dirty="0">
                <a:solidFill>
                  <a:prstClr val="black"/>
                </a:solidFill>
                <a:latin typeface="Times New Roman" panose="02020603050405020304" pitchFamily="18" charset="0"/>
                <a:cs typeface="Times New Roman" panose="02020603050405020304" pitchFamily="18" charset="0"/>
              </a:rPr>
              <a:t> Influence of </a:t>
            </a:r>
            <a:r>
              <a:rPr lang="en-US" sz="1400" b="1" dirty="0">
                <a:solidFill>
                  <a:prstClr val="black"/>
                </a:solidFill>
                <a:latin typeface="Times New Roman" panose="02020603050405020304" pitchFamily="18" charset="0"/>
                <a:cs typeface="Times New Roman" panose="02020603050405020304" pitchFamily="18" charset="0"/>
              </a:rPr>
              <a:t>c</a:t>
            </a:r>
            <a:r>
              <a:rPr lang="cs-CZ" sz="1400" b="1" dirty="0">
                <a:solidFill>
                  <a:prstClr val="black"/>
                </a:solidFill>
                <a:latin typeface="Times New Roman" panose="02020603050405020304" pitchFamily="18" charset="0"/>
                <a:cs typeface="Times New Roman" panose="02020603050405020304" pitchFamily="18" charset="0"/>
              </a:rPr>
              <a:t>hromatin </a:t>
            </a:r>
            <a:r>
              <a:rPr lang="en-US" sz="1400" b="1" dirty="0">
                <a:solidFill>
                  <a:prstClr val="black"/>
                </a:solidFill>
                <a:latin typeface="Times New Roman" panose="02020603050405020304" pitchFamily="18" charset="0"/>
                <a:cs typeface="Times New Roman" panose="02020603050405020304" pitchFamily="18" charset="0"/>
              </a:rPr>
              <a:t>s</a:t>
            </a:r>
            <a:r>
              <a:rPr lang="cs-CZ" sz="1400" b="1" dirty="0">
                <a:solidFill>
                  <a:prstClr val="black"/>
                </a:solidFill>
                <a:latin typeface="Times New Roman" panose="02020603050405020304" pitchFamily="18" charset="0"/>
                <a:cs typeface="Times New Roman" panose="02020603050405020304" pitchFamily="18" charset="0"/>
              </a:rPr>
              <a:t>tructure </a:t>
            </a:r>
            <a:endParaRPr lang="ru-RU" sz="1400" b="1" dirty="0">
              <a:solidFill>
                <a:prstClr val="black"/>
              </a:solidFill>
              <a:latin typeface="Times New Roman" panose="02020603050405020304" pitchFamily="18" charset="0"/>
              <a:cs typeface="Times New Roman" panose="02020603050405020304" pitchFamily="18" charset="0"/>
            </a:endParaRPr>
          </a:p>
          <a:p>
            <a:pPr algn="ctr">
              <a:defRPr/>
            </a:pPr>
            <a:r>
              <a:rPr lang="cs-CZ" sz="1400" b="1" dirty="0">
                <a:solidFill>
                  <a:prstClr val="black"/>
                </a:solidFill>
                <a:latin typeface="Times New Roman" panose="02020603050405020304" pitchFamily="18" charset="0"/>
                <a:cs typeface="Times New Roman" panose="02020603050405020304" pitchFamily="18" charset="0"/>
              </a:rPr>
              <a:t>on DSB </a:t>
            </a:r>
            <a:r>
              <a:rPr lang="en-US" sz="1400" b="1" dirty="0">
                <a:solidFill>
                  <a:prstClr val="black"/>
                </a:solidFill>
                <a:latin typeface="Times New Roman" panose="02020603050405020304" pitchFamily="18" charset="0"/>
                <a:cs typeface="Times New Roman" panose="02020603050405020304" pitchFamily="18" charset="0"/>
              </a:rPr>
              <a:t>r</a:t>
            </a:r>
            <a:r>
              <a:rPr lang="cs-CZ" sz="1400" b="1" dirty="0">
                <a:solidFill>
                  <a:prstClr val="black"/>
                </a:solidFill>
                <a:latin typeface="Times New Roman" panose="02020603050405020304" pitchFamily="18" charset="0"/>
                <a:cs typeface="Times New Roman" panose="02020603050405020304" pitchFamily="18" charset="0"/>
              </a:rPr>
              <a:t>epair</a:t>
            </a:r>
            <a:r>
              <a:rPr lang="ru-RU" sz="1400" b="1" dirty="0">
                <a:solidFill>
                  <a:prstClr val="black"/>
                </a:solidFill>
                <a:latin typeface="Times New Roman" panose="02020603050405020304" pitchFamily="18" charset="0"/>
                <a:cs typeface="Times New Roman" panose="02020603050405020304" pitchFamily="18" charset="0"/>
              </a:rPr>
              <a:t> </a:t>
            </a:r>
            <a:r>
              <a:rPr lang="en-US" sz="1400" b="1" dirty="0">
                <a:solidFill>
                  <a:prstClr val="black"/>
                </a:solidFill>
                <a:latin typeface="Times New Roman" pitchFamily="18" charset="0"/>
                <a:cs typeface="Times New Roman" pitchFamily="18" charset="0"/>
              </a:rPr>
              <a:t>in the p</a:t>
            </a:r>
            <a:r>
              <a:rPr lang="cs-CZ" sz="1400" b="1" dirty="0">
                <a:solidFill>
                  <a:prstClr val="black"/>
                </a:solidFill>
                <a:latin typeface="Times New Roman" pitchFamily="18" charset="0"/>
                <a:cs typeface="Times New Roman" pitchFamily="18" charset="0"/>
              </a:rPr>
              <a:t>article </a:t>
            </a:r>
            <a:r>
              <a:rPr lang="en-US" sz="1400" b="1" dirty="0">
                <a:solidFill>
                  <a:prstClr val="black"/>
                </a:solidFill>
                <a:latin typeface="Times New Roman" pitchFamily="18" charset="0"/>
                <a:cs typeface="Times New Roman" pitchFamily="18" charset="0"/>
              </a:rPr>
              <a:t>t</a:t>
            </a:r>
            <a:r>
              <a:rPr lang="cs-CZ" sz="1400" b="1" dirty="0">
                <a:solidFill>
                  <a:prstClr val="black"/>
                </a:solidFill>
                <a:latin typeface="Times New Roman" pitchFamily="18" charset="0"/>
                <a:cs typeface="Times New Roman" pitchFamily="18" charset="0"/>
              </a:rPr>
              <a:t>racks</a:t>
            </a:r>
          </a:p>
          <a:p>
            <a:pPr algn="ctr">
              <a:defRPr/>
            </a:pPr>
            <a:endParaRPr lang="ru-RU" sz="1400" b="1" dirty="0">
              <a:solidFill>
                <a:prstClr val="black"/>
              </a:solidFill>
              <a:latin typeface="Times New Roman" panose="02020603050405020304" pitchFamily="18" charset="0"/>
              <a:cs typeface="Times New Roman" panose="02020603050405020304" pitchFamily="18" charset="0"/>
            </a:endParaRPr>
          </a:p>
        </p:txBody>
      </p:sp>
      <p:pic>
        <p:nvPicPr>
          <p:cNvPr id="262" name="Picture 39" descr="G:\ОМУС\2.png"/>
          <p:cNvPicPr>
            <a:picLocks noChangeAspect="1" noChangeArrowheads="1"/>
          </p:cNvPicPr>
          <p:nvPr/>
        </p:nvPicPr>
        <p:blipFill>
          <a:blip r:embed="rId14" cstate="print"/>
          <a:srcRect/>
          <a:stretch>
            <a:fillRect/>
          </a:stretch>
        </p:blipFill>
        <p:spPr bwMode="auto">
          <a:xfrm>
            <a:off x="7957278" y="4986098"/>
            <a:ext cx="2543411" cy="1395230"/>
          </a:xfrm>
          <a:prstGeom prst="rect">
            <a:avLst/>
          </a:prstGeom>
          <a:noFill/>
          <a:ln w="9525">
            <a:noFill/>
            <a:miter lim="800000"/>
            <a:headEnd/>
            <a:tailEnd/>
          </a:ln>
        </p:spPr>
      </p:pic>
      <p:sp>
        <p:nvSpPr>
          <p:cNvPr id="2053" name="Прямоугольник 2052"/>
          <p:cNvSpPr/>
          <p:nvPr/>
        </p:nvSpPr>
        <p:spPr>
          <a:xfrm>
            <a:off x="7276174" y="4294838"/>
            <a:ext cx="3391826" cy="646331"/>
          </a:xfrm>
          <a:prstGeom prst="rect">
            <a:avLst/>
          </a:prstGeom>
        </p:spPr>
        <p:txBody>
          <a:bodyPr wrap="square">
            <a:spAutoFit/>
          </a:bodyPr>
          <a:lstStyle/>
          <a:p>
            <a:pPr algn="ctr"/>
            <a:r>
              <a:rPr lang="cs-CZ" sz="1200" b="1" dirty="0">
                <a:solidFill>
                  <a:prstClr val="black"/>
                </a:solidFill>
                <a:latin typeface="Times New Roman" panose="02020603050405020304" pitchFamily="18" charset="0"/>
                <a:cs typeface="Times New Roman" panose="02020603050405020304" pitchFamily="18" charset="0"/>
              </a:rPr>
              <a:t>Nuclelus</a:t>
            </a:r>
            <a:r>
              <a:rPr lang="cs-CZ" sz="1200" dirty="0">
                <a:solidFill>
                  <a:prstClr val="black"/>
                </a:solidFill>
                <a:latin typeface="Times New Roman" panose="02020603050405020304" pitchFamily="18" charset="0"/>
                <a:cs typeface="Times New Roman" panose="02020603050405020304" pitchFamily="18" charset="0"/>
              </a:rPr>
              <a:t> – where foci are not formed</a:t>
            </a:r>
            <a:r>
              <a:rPr lang="en-US" sz="1200" dirty="0">
                <a:solidFill>
                  <a:prstClr val="black"/>
                </a:solidFill>
                <a:latin typeface="Times New Roman" panose="02020603050405020304" pitchFamily="18" charset="0"/>
                <a:cs typeface="Times New Roman" panose="02020603050405020304" pitchFamily="18" charset="0"/>
              </a:rPr>
              <a:t>,</a:t>
            </a:r>
          </a:p>
          <a:p>
            <a:pPr algn="ctr"/>
            <a:r>
              <a:rPr lang="cs-CZ" sz="1200" b="1" dirty="0">
                <a:solidFill>
                  <a:srgbClr val="FF0000"/>
                </a:solidFill>
                <a:latin typeface="Times New Roman" panose="02020603050405020304" pitchFamily="18" charset="0"/>
                <a:cs typeface="Times New Roman" panose="02020603050405020304" pitchFamily="18" charset="0"/>
              </a:rPr>
              <a:t>Hc</a:t>
            </a:r>
            <a:r>
              <a:rPr lang="en-US" sz="1200" dirty="0">
                <a:solidFill>
                  <a:prstClr val="black"/>
                </a:solidFill>
                <a:latin typeface="Times New Roman" panose="02020603050405020304" pitchFamily="18" charset="0"/>
                <a:cs typeface="Times New Roman" panose="02020603050405020304" pitchFamily="18" charset="0"/>
              </a:rPr>
              <a:t> -</a:t>
            </a:r>
            <a:r>
              <a:rPr lang="cs-CZ" sz="1200" dirty="0">
                <a:solidFill>
                  <a:prstClr val="black"/>
                </a:solidFill>
                <a:latin typeface="Times New Roman" panose="02020603050405020304" pitchFamily="18" charset="0"/>
                <a:cs typeface="Times New Roman" panose="02020603050405020304" pitchFamily="18" charset="0"/>
              </a:rPr>
              <a:t> highly condensed chromatin where foci are also not formed. </a:t>
            </a:r>
          </a:p>
        </p:txBody>
      </p:sp>
      <p:sp>
        <p:nvSpPr>
          <p:cNvPr id="2054" name="Прямоугольник 2053"/>
          <p:cNvSpPr/>
          <p:nvPr/>
        </p:nvSpPr>
        <p:spPr>
          <a:xfrm>
            <a:off x="7957278" y="6338883"/>
            <a:ext cx="2598715" cy="523220"/>
          </a:xfrm>
          <a:prstGeom prst="rect">
            <a:avLst/>
          </a:prstGeom>
        </p:spPr>
        <p:txBody>
          <a:bodyPr wrap="square">
            <a:spAutoFit/>
          </a:bodyPr>
          <a:lstStyle/>
          <a:p>
            <a:pPr algn="ctr"/>
            <a:r>
              <a:rPr lang="en-US" sz="1400" b="1" dirty="0">
                <a:solidFill>
                  <a:prstClr val="black"/>
                </a:solidFill>
                <a:latin typeface="Times New Roman" panose="02020603050405020304" pitchFamily="18" charset="0"/>
                <a:cs typeface="Times New Roman" panose="02020603050405020304" pitchFamily="18" charset="0"/>
              </a:rPr>
              <a:t>T</a:t>
            </a:r>
            <a:r>
              <a:rPr lang="cs-CZ" sz="1400" b="1" dirty="0">
                <a:solidFill>
                  <a:prstClr val="black"/>
                </a:solidFill>
                <a:latin typeface="Times New Roman" panose="02020603050405020304" pitchFamily="18" charset="0"/>
                <a:cs typeface="Times New Roman" panose="02020603050405020304" pitchFamily="18" charset="0"/>
              </a:rPr>
              <a:t>he foci</a:t>
            </a:r>
            <a:r>
              <a:rPr lang="en-US" sz="1400" b="1" dirty="0">
                <a:solidFill>
                  <a:prstClr val="black"/>
                </a:solidFill>
                <a:latin typeface="Times New Roman" panose="02020603050405020304" pitchFamily="18" charset="0"/>
                <a:cs typeface="Times New Roman" panose="02020603050405020304" pitchFamily="18" charset="0"/>
              </a:rPr>
              <a:t> </a:t>
            </a:r>
            <a:r>
              <a:rPr lang="cs-CZ" sz="1400" b="1" dirty="0">
                <a:solidFill>
                  <a:prstClr val="black"/>
                </a:solidFill>
                <a:latin typeface="Times New Roman" panose="02020603050405020304" pitchFamily="18" charset="0"/>
                <a:cs typeface="Times New Roman" panose="02020603050405020304" pitchFamily="18" charset="0"/>
              </a:rPr>
              <a:t>pushed out of the heterochromatin</a:t>
            </a:r>
          </a:p>
        </p:txBody>
      </p:sp>
      <p:sp>
        <p:nvSpPr>
          <p:cNvPr id="2055" name="TextBox 2054"/>
          <p:cNvSpPr txBox="1"/>
          <p:nvPr/>
        </p:nvSpPr>
        <p:spPr>
          <a:xfrm>
            <a:off x="2646231" y="3895092"/>
            <a:ext cx="1396536" cy="230832"/>
          </a:xfrm>
          <a:prstGeom prst="rect">
            <a:avLst/>
          </a:prstGeom>
          <a:solidFill>
            <a:schemeClr val="bg1"/>
          </a:solidFill>
        </p:spPr>
        <p:txBody>
          <a:bodyPr wrap="none" rtlCol="0">
            <a:spAutoFit/>
          </a:bodyPr>
          <a:lstStyle/>
          <a:p>
            <a:r>
              <a:rPr lang="en-US" sz="900" b="1" dirty="0">
                <a:solidFill>
                  <a:prstClr val="black"/>
                </a:solidFill>
                <a:latin typeface="Times New Roman" panose="02020603050405020304" pitchFamily="18" charset="0"/>
                <a:cs typeface="Times New Roman" panose="02020603050405020304" pitchFamily="18" charset="0"/>
              </a:rPr>
              <a:t>Time after irradiation, h</a:t>
            </a:r>
            <a:endParaRPr lang="ru-RU" sz="900" b="1" dirty="0">
              <a:solidFill>
                <a:prstClr val="black"/>
              </a:solidFill>
              <a:latin typeface="Times New Roman" panose="02020603050405020304" pitchFamily="18" charset="0"/>
              <a:cs typeface="Times New Roman" panose="02020603050405020304" pitchFamily="18" charset="0"/>
            </a:endParaRPr>
          </a:p>
        </p:txBody>
      </p:sp>
      <p:sp>
        <p:nvSpPr>
          <p:cNvPr id="268" name="TextBox 267"/>
          <p:cNvSpPr txBox="1"/>
          <p:nvPr/>
        </p:nvSpPr>
        <p:spPr>
          <a:xfrm rot="16200000">
            <a:off x="1339304" y="3074315"/>
            <a:ext cx="1313180" cy="230832"/>
          </a:xfrm>
          <a:prstGeom prst="rect">
            <a:avLst/>
          </a:prstGeom>
          <a:solidFill>
            <a:schemeClr val="bg1"/>
          </a:solidFill>
        </p:spPr>
        <p:txBody>
          <a:bodyPr wrap="none" rtlCol="0">
            <a:spAutoFit/>
          </a:bodyPr>
          <a:lstStyle/>
          <a:p>
            <a:r>
              <a:rPr lang="en-US" sz="900" b="1" dirty="0">
                <a:solidFill>
                  <a:prstClr val="black"/>
                </a:solidFill>
                <a:latin typeface="Times New Roman" panose="02020603050405020304" pitchFamily="18" charset="0"/>
                <a:cs typeface="Times New Roman" panose="02020603050405020304" pitchFamily="18" charset="0"/>
              </a:rPr>
              <a:t>γH2AX/53BP1 foci/cell</a:t>
            </a:r>
            <a:endParaRPr lang="ru-RU" sz="900" b="1" dirty="0">
              <a:solidFill>
                <a:prstClr val="black"/>
              </a:solidFill>
              <a:latin typeface="Times New Roman" panose="02020603050405020304" pitchFamily="18" charset="0"/>
              <a:cs typeface="Times New Roman" panose="02020603050405020304" pitchFamily="18" charset="0"/>
            </a:endParaRPr>
          </a:p>
        </p:txBody>
      </p:sp>
      <p:sp>
        <p:nvSpPr>
          <p:cNvPr id="2056" name="TextBox 2055"/>
          <p:cNvSpPr txBox="1"/>
          <p:nvPr/>
        </p:nvSpPr>
        <p:spPr>
          <a:xfrm>
            <a:off x="4034766" y="2546636"/>
            <a:ext cx="423514" cy="415498"/>
          </a:xfrm>
          <a:prstGeom prst="rect">
            <a:avLst/>
          </a:prstGeom>
          <a:solidFill>
            <a:schemeClr val="bg1"/>
          </a:solidFill>
        </p:spPr>
        <p:txBody>
          <a:bodyPr wrap="none" rtlCol="0">
            <a:spAutoFit/>
          </a:bodyPr>
          <a:lstStyle/>
          <a:p>
            <a:r>
              <a:rPr lang="ru-RU" sz="700" b="1" dirty="0">
                <a:solidFill>
                  <a:prstClr val="black"/>
                </a:solidFill>
                <a:latin typeface="Times New Roman" panose="02020603050405020304" pitchFamily="18" charset="0"/>
                <a:cs typeface="Times New Roman" panose="02020603050405020304" pitchFamily="18" charset="0"/>
                <a:sym typeface="Symbol"/>
              </a:rPr>
              <a:t></a:t>
            </a:r>
            <a:r>
              <a:rPr lang="en-US" sz="700" b="1" dirty="0">
                <a:solidFill>
                  <a:prstClr val="black"/>
                </a:solidFill>
                <a:latin typeface="Times New Roman" panose="02020603050405020304" pitchFamily="18" charset="0"/>
                <a:cs typeface="Times New Roman" panose="02020603050405020304" pitchFamily="18" charset="0"/>
                <a:sym typeface="Symbol"/>
              </a:rPr>
              <a:t>-rays</a:t>
            </a:r>
          </a:p>
          <a:p>
            <a:r>
              <a:rPr lang="en-US" sz="700" b="1" dirty="0">
                <a:solidFill>
                  <a:prstClr val="black"/>
                </a:solidFill>
                <a:latin typeface="Times New Roman" panose="02020603050405020304" pitchFamily="18" charset="0"/>
                <a:cs typeface="Times New Roman" panose="02020603050405020304" pitchFamily="18" charset="0"/>
                <a:sym typeface="Symbol"/>
              </a:rPr>
              <a:t>Boron</a:t>
            </a:r>
          </a:p>
          <a:p>
            <a:r>
              <a:rPr lang="en-US" sz="700" b="1" dirty="0">
                <a:solidFill>
                  <a:prstClr val="black"/>
                </a:solidFill>
                <a:latin typeface="Times New Roman" panose="02020603050405020304" pitchFamily="18" charset="0"/>
                <a:cs typeface="Times New Roman" panose="02020603050405020304" pitchFamily="18" charset="0"/>
                <a:sym typeface="Symbol"/>
              </a:rPr>
              <a:t>Neon</a:t>
            </a:r>
            <a:endParaRPr lang="ru-RU" sz="700" b="1" dirty="0">
              <a:solidFill>
                <a:prstClr val="black"/>
              </a:solidFill>
              <a:latin typeface="Times New Roman" panose="02020603050405020304" pitchFamily="18" charset="0"/>
              <a:cs typeface="Times New Roman" panose="02020603050405020304" pitchFamily="18" charset="0"/>
            </a:endParaRPr>
          </a:p>
        </p:txBody>
      </p:sp>
      <p:sp>
        <p:nvSpPr>
          <p:cNvPr id="270" name="Заголовок 1"/>
          <p:cNvSpPr txBox="1">
            <a:spLocks/>
          </p:cNvSpPr>
          <p:nvPr/>
        </p:nvSpPr>
        <p:spPr>
          <a:xfrm>
            <a:off x="1703512" y="4738973"/>
            <a:ext cx="5423282" cy="401455"/>
          </a:xfrm>
          <a:prstGeom prst="rect">
            <a:avLst/>
          </a:prstGeom>
          <a:noFill/>
        </p:spPr>
        <p:txBody>
          <a:bodyPr vert="horz" lIns="91440" tIns="45720" rIns="91440" bIns="45720" rtlCol="0" anchor="ctr">
            <a:noAutofit/>
          </a:bodyPr>
          <a:lstStyle/>
          <a:p>
            <a:r>
              <a:rPr lang="en-US" sz="1400" b="1" dirty="0">
                <a:solidFill>
                  <a:prstClr val="black"/>
                </a:solidFill>
                <a:latin typeface="Times New Roman" pitchFamily="18" charset="0"/>
                <a:cs typeface="Times New Roman" pitchFamily="18" charset="0"/>
              </a:rPr>
              <a:t>Clustered s</a:t>
            </a:r>
            <a:r>
              <a:rPr lang="cs-CZ" sz="1400" b="1" dirty="0">
                <a:solidFill>
                  <a:prstClr val="black"/>
                </a:solidFill>
                <a:latin typeface="Times New Roman" pitchFamily="18" charset="0"/>
                <a:cs typeface="Times New Roman" pitchFamily="18" charset="0"/>
              </a:rPr>
              <a:t>tructure</a:t>
            </a:r>
            <a:r>
              <a:rPr lang="en-US" sz="1400" b="1" dirty="0">
                <a:solidFill>
                  <a:prstClr val="black"/>
                </a:solidFill>
                <a:latin typeface="Times New Roman" panose="02020603050405020304" pitchFamily="18" charset="0"/>
                <a:cs typeface="Times New Roman" panose="02020603050405020304" pitchFamily="18" charset="0"/>
              </a:rPr>
              <a:t> of </a:t>
            </a:r>
            <a:r>
              <a:rPr lang="en-US" sz="1400" b="1" dirty="0" err="1">
                <a:solidFill>
                  <a:prstClr val="black"/>
                </a:solidFill>
                <a:latin typeface="Times New Roman" pitchFamily="18" charset="0"/>
                <a:cs typeface="Times New Roman" pitchFamily="18" charset="0"/>
              </a:rPr>
              <a:t>γH</a:t>
            </a:r>
            <a:r>
              <a:rPr lang="ru-RU" sz="1400" b="1" dirty="0">
                <a:solidFill>
                  <a:prstClr val="black"/>
                </a:solidFill>
                <a:latin typeface="Times New Roman" pitchFamily="18" charset="0"/>
                <a:cs typeface="Times New Roman" pitchFamily="18" charset="0"/>
              </a:rPr>
              <a:t>2</a:t>
            </a:r>
            <a:r>
              <a:rPr lang="en-US" sz="1400" b="1" dirty="0">
                <a:solidFill>
                  <a:prstClr val="black"/>
                </a:solidFill>
                <a:latin typeface="Times New Roman" pitchFamily="18" charset="0"/>
                <a:cs typeface="Times New Roman" pitchFamily="18" charset="0"/>
              </a:rPr>
              <a:t>AX</a:t>
            </a:r>
            <a:r>
              <a:rPr lang="ru-RU" sz="1400" b="1" dirty="0">
                <a:solidFill>
                  <a:prstClr val="black"/>
                </a:solidFill>
                <a:latin typeface="Times New Roman" pitchFamily="18" charset="0"/>
                <a:cs typeface="Times New Roman" pitchFamily="18" charset="0"/>
              </a:rPr>
              <a:t>/53</a:t>
            </a:r>
            <a:r>
              <a:rPr lang="en-US" sz="1400" b="1" dirty="0">
                <a:solidFill>
                  <a:prstClr val="black"/>
                </a:solidFill>
                <a:latin typeface="Times New Roman" pitchFamily="18" charset="0"/>
                <a:cs typeface="Times New Roman" pitchFamily="18" charset="0"/>
              </a:rPr>
              <a:t>BP</a:t>
            </a:r>
            <a:r>
              <a:rPr lang="ru-RU" sz="1400" b="1" dirty="0">
                <a:solidFill>
                  <a:prstClr val="black"/>
                </a:solidFill>
                <a:latin typeface="Times New Roman" pitchFamily="18" charset="0"/>
                <a:cs typeface="Times New Roman" pitchFamily="18" charset="0"/>
              </a:rPr>
              <a:t>1</a:t>
            </a:r>
            <a:r>
              <a:rPr lang="cs-CZ" sz="1400" b="1" dirty="0">
                <a:solidFill>
                  <a:prstClr val="black"/>
                </a:solidFill>
                <a:latin typeface="Times New Roman" pitchFamily="18" charset="0"/>
                <a:cs typeface="Times New Roman" pitchFamily="18" charset="0"/>
              </a:rPr>
              <a:t> </a:t>
            </a:r>
            <a:r>
              <a:rPr lang="en-US" sz="1400" b="1" dirty="0">
                <a:solidFill>
                  <a:prstClr val="black"/>
                </a:solidFill>
                <a:latin typeface="Times New Roman" pitchFamily="18" charset="0"/>
                <a:cs typeface="Times New Roman" pitchFamily="18" charset="0"/>
              </a:rPr>
              <a:t>f</a:t>
            </a:r>
            <a:r>
              <a:rPr lang="cs-CZ" sz="1400" b="1" dirty="0">
                <a:solidFill>
                  <a:prstClr val="black"/>
                </a:solidFill>
                <a:latin typeface="Times New Roman" pitchFamily="18" charset="0"/>
                <a:cs typeface="Times New Roman" pitchFamily="18" charset="0"/>
              </a:rPr>
              <a:t>oci</a:t>
            </a:r>
            <a:r>
              <a:rPr lang="en-US" sz="1400" b="1" dirty="0">
                <a:solidFill>
                  <a:prstClr val="black"/>
                </a:solidFill>
                <a:latin typeface="Times New Roman" pitchFamily="18" charset="0"/>
                <a:cs typeface="Times New Roman" pitchFamily="18" charset="0"/>
              </a:rPr>
              <a:t> depends on type of radiation and time after irradiation</a:t>
            </a:r>
            <a:endParaRPr lang="ru-RU" sz="1400" b="1" dirty="0">
              <a:solidFill>
                <a:prstClr val="black"/>
              </a:solidFill>
              <a:latin typeface="Times New Roman" panose="02020603050405020304" pitchFamily="18" charset="0"/>
              <a:cs typeface="Times New Roman" panose="02020603050405020304" pitchFamily="18" charset="0"/>
            </a:endParaRPr>
          </a:p>
          <a:p>
            <a:endParaRPr lang="ru-RU" sz="1400" b="1" dirty="0">
              <a:solidFill>
                <a:prstClr val="black"/>
              </a:solidFill>
              <a:latin typeface="Times New Roman" panose="02020603050405020304" pitchFamily="18" charset="0"/>
              <a:cs typeface="Times New Roman" panose="02020603050405020304" pitchFamily="18" charset="0"/>
            </a:endParaRPr>
          </a:p>
        </p:txBody>
      </p:sp>
      <p:cxnSp>
        <p:nvCxnSpPr>
          <p:cNvPr id="2058" name="Прямая соединительная линия 2057"/>
          <p:cNvCxnSpPr/>
          <p:nvPr/>
        </p:nvCxnSpPr>
        <p:spPr>
          <a:xfrm>
            <a:off x="1633634" y="4578139"/>
            <a:ext cx="5627024" cy="0"/>
          </a:xfrm>
          <a:prstGeom prst="line">
            <a:avLst/>
          </a:prstGeom>
          <a:ln w="57150" cmpd="thickThin">
            <a:solidFill>
              <a:schemeClr val="accent1">
                <a:lumMod val="20000"/>
                <a:lumOff val="80000"/>
              </a:schemeClr>
            </a:solidFill>
          </a:ln>
          <a:scene3d>
            <a:camera prst="orthographicFront"/>
            <a:lightRig rig="threePt" dir="t"/>
          </a:scene3d>
          <a:sp3d>
            <a:bevelT w="101600" prst="riblet"/>
          </a:sp3d>
        </p:spPr>
        <p:style>
          <a:lnRef idx="1">
            <a:schemeClr val="accent1"/>
          </a:lnRef>
          <a:fillRef idx="0">
            <a:schemeClr val="accent1"/>
          </a:fillRef>
          <a:effectRef idx="0">
            <a:schemeClr val="accent1"/>
          </a:effectRef>
          <a:fontRef idx="minor">
            <a:schemeClr val="tx1"/>
          </a:fontRef>
        </p:style>
      </p:cxnSp>
      <p:sp>
        <p:nvSpPr>
          <p:cNvPr id="274" name="Прямоугольник 273"/>
          <p:cNvSpPr/>
          <p:nvPr/>
        </p:nvSpPr>
        <p:spPr>
          <a:xfrm>
            <a:off x="1652521" y="5077224"/>
            <a:ext cx="717949" cy="184666"/>
          </a:xfrm>
          <a:prstGeom prst="rect">
            <a:avLst/>
          </a:prstGeom>
        </p:spPr>
        <p:txBody>
          <a:bodyPr wrap="square">
            <a:spAutoFit/>
          </a:bodyPr>
          <a:lstStyle/>
          <a:p>
            <a:r>
              <a:rPr lang="en-US" sz="600" b="1" dirty="0" err="1">
                <a:solidFill>
                  <a:prstClr val="black"/>
                </a:solidFill>
                <a:latin typeface="Times New Roman" pitchFamily="18" charset="0"/>
                <a:cs typeface="Times New Roman" pitchFamily="18" charset="0"/>
              </a:rPr>
              <a:t>γH</a:t>
            </a:r>
            <a:r>
              <a:rPr lang="ru-RU" sz="600" b="1" dirty="0">
                <a:solidFill>
                  <a:prstClr val="black"/>
                </a:solidFill>
                <a:latin typeface="Times New Roman" pitchFamily="18" charset="0"/>
                <a:cs typeface="Times New Roman" pitchFamily="18" charset="0"/>
              </a:rPr>
              <a:t>2</a:t>
            </a:r>
            <a:r>
              <a:rPr lang="en-US" sz="600" b="1" dirty="0">
                <a:solidFill>
                  <a:prstClr val="black"/>
                </a:solidFill>
                <a:latin typeface="Times New Roman" pitchFamily="18" charset="0"/>
                <a:cs typeface="Times New Roman" pitchFamily="18" charset="0"/>
              </a:rPr>
              <a:t>AX</a:t>
            </a:r>
            <a:r>
              <a:rPr lang="ru-RU" sz="600" b="1" dirty="0">
                <a:solidFill>
                  <a:prstClr val="black"/>
                </a:solidFill>
                <a:latin typeface="Times New Roman" pitchFamily="18" charset="0"/>
                <a:cs typeface="Times New Roman" pitchFamily="18" charset="0"/>
              </a:rPr>
              <a:t>/53</a:t>
            </a:r>
            <a:r>
              <a:rPr lang="en-US" sz="600" b="1" dirty="0">
                <a:solidFill>
                  <a:prstClr val="black"/>
                </a:solidFill>
                <a:latin typeface="Times New Roman" pitchFamily="18" charset="0"/>
                <a:cs typeface="Times New Roman" pitchFamily="18" charset="0"/>
              </a:rPr>
              <a:t>BP</a:t>
            </a:r>
            <a:r>
              <a:rPr lang="ru-RU" sz="600" b="1" dirty="0">
                <a:solidFill>
                  <a:prstClr val="black"/>
                </a:solidFill>
                <a:latin typeface="Times New Roman" pitchFamily="18" charset="0"/>
                <a:cs typeface="Times New Roman" pitchFamily="18" charset="0"/>
              </a:rPr>
              <a:t>1</a:t>
            </a:r>
            <a:r>
              <a:rPr lang="cs-CZ" sz="600" b="1" dirty="0">
                <a:solidFill>
                  <a:prstClr val="black"/>
                </a:solidFill>
                <a:latin typeface="Times New Roman" pitchFamily="18" charset="0"/>
                <a:cs typeface="Times New Roman" pitchFamily="18" charset="0"/>
              </a:rPr>
              <a:t> </a:t>
            </a:r>
            <a:endParaRPr lang="ru-RU" sz="600" b="1" dirty="0">
              <a:solidFill>
                <a:prstClr val="black"/>
              </a:solidFill>
              <a:latin typeface="Calibri"/>
            </a:endParaRPr>
          </a:p>
        </p:txBody>
      </p:sp>
      <p:sp>
        <p:nvSpPr>
          <p:cNvPr id="275" name="Прямоугольник 274"/>
          <p:cNvSpPr/>
          <p:nvPr/>
        </p:nvSpPr>
        <p:spPr>
          <a:xfrm>
            <a:off x="2540376" y="5077224"/>
            <a:ext cx="497291" cy="184666"/>
          </a:xfrm>
          <a:prstGeom prst="rect">
            <a:avLst/>
          </a:prstGeom>
        </p:spPr>
        <p:txBody>
          <a:bodyPr wrap="square">
            <a:spAutoFit/>
          </a:bodyPr>
          <a:lstStyle/>
          <a:p>
            <a:r>
              <a:rPr lang="en-US" sz="600" b="1" dirty="0" err="1">
                <a:solidFill>
                  <a:prstClr val="black"/>
                </a:solidFill>
                <a:latin typeface="Times New Roman" pitchFamily="18" charset="0"/>
                <a:cs typeface="Times New Roman" pitchFamily="18" charset="0"/>
              </a:rPr>
              <a:t>γH</a:t>
            </a:r>
            <a:r>
              <a:rPr lang="ru-RU" sz="600" b="1" dirty="0">
                <a:solidFill>
                  <a:prstClr val="black"/>
                </a:solidFill>
                <a:latin typeface="Times New Roman" pitchFamily="18" charset="0"/>
                <a:cs typeface="Times New Roman" pitchFamily="18" charset="0"/>
              </a:rPr>
              <a:t>2</a:t>
            </a:r>
            <a:r>
              <a:rPr lang="en-US" sz="600" b="1" dirty="0">
                <a:solidFill>
                  <a:prstClr val="black"/>
                </a:solidFill>
                <a:latin typeface="Times New Roman" pitchFamily="18" charset="0"/>
                <a:cs typeface="Times New Roman" pitchFamily="18" charset="0"/>
              </a:rPr>
              <a:t>AX</a:t>
            </a:r>
            <a:endParaRPr lang="ru-RU" sz="600" b="1" dirty="0">
              <a:solidFill>
                <a:prstClr val="black"/>
              </a:solidFill>
              <a:latin typeface="Calibri"/>
            </a:endParaRPr>
          </a:p>
        </p:txBody>
      </p:sp>
      <p:sp>
        <p:nvSpPr>
          <p:cNvPr id="276" name="Прямоугольник 275"/>
          <p:cNvSpPr/>
          <p:nvPr/>
        </p:nvSpPr>
        <p:spPr>
          <a:xfrm>
            <a:off x="2254589" y="5077224"/>
            <a:ext cx="406981" cy="184666"/>
          </a:xfrm>
          <a:prstGeom prst="rect">
            <a:avLst/>
          </a:prstGeom>
        </p:spPr>
        <p:txBody>
          <a:bodyPr wrap="square">
            <a:spAutoFit/>
          </a:bodyPr>
          <a:lstStyle/>
          <a:p>
            <a:r>
              <a:rPr lang="ru-RU" sz="600" b="1" dirty="0">
                <a:solidFill>
                  <a:prstClr val="black"/>
                </a:solidFill>
                <a:latin typeface="Times New Roman" pitchFamily="18" charset="0"/>
                <a:cs typeface="Times New Roman" pitchFamily="18" charset="0"/>
              </a:rPr>
              <a:t>53</a:t>
            </a:r>
            <a:r>
              <a:rPr lang="en-US" sz="600" b="1" dirty="0">
                <a:solidFill>
                  <a:prstClr val="black"/>
                </a:solidFill>
                <a:latin typeface="Times New Roman" pitchFamily="18" charset="0"/>
                <a:cs typeface="Times New Roman" pitchFamily="18" charset="0"/>
              </a:rPr>
              <a:t>BP</a:t>
            </a:r>
            <a:r>
              <a:rPr lang="ru-RU" sz="600" b="1" dirty="0">
                <a:solidFill>
                  <a:prstClr val="black"/>
                </a:solidFill>
                <a:latin typeface="Times New Roman" pitchFamily="18" charset="0"/>
                <a:cs typeface="Times New Roman" pitchFamily="18" charset="0"/>
              </a:rPr>
              <a:t>1</a:t>
            </a:r>
            <a:r>
              <a:rPr lang="cs-CZ" sz="600" b="1" dirty="0">
                <a:solidFill>
                  <a:prstClr val="black"/>
                </a:solidFill>
                <a:latin typeface="Times New Roman" pitchFamily="18" charset="0"/>
                <a:cs typeface="Times New Roman" pitchFamily="18" charset="0"/>
              </a:rPr>
              <a:t> </a:t>
            </a:r>
            <a:endParaRPr lang="ru-RU" sz="600" b="1" dirty="0">
              <a:solidFill>
                <a:prstClr val="black"/>
              </a:solidFill>
              <a:latin typeface="Calibri"/>
            </a:endParaRPr>
          </a:p>
        </p:txBody>
      </p:sp>
      <p:sp>
        <p:nvSpPr>
          <p:cNvPr id="278" name="TextBox 277"/>
          <p:cNvSpPr txBox="1"/>
          <p:nvPr/>
        </p:nvSpPr>
        <p:spPr>
          <a:xfrm>
            <a:off x="3803763" y="6597352"/>
            <a:ext cx="3405469" cy="253916"/>
          </a:xfrm>
          <a:prstGeom prst="rect">
            <a:avLst/>
          </a:prstGeom>
          <a:noFill/>
        </p:spPr>
        <p:txBody>
          <a:bodyPr wrap="square" rtlCol="0">
            <a:spAutoFit/>
          </a:bodyPr>
          <a:lstStyle/>
          <a:p>
            <a:pPr algn="ctr"/>
            <a:r>
              <a:rPr lang="en-US" sz="1050" b="1" dirty="0">
                <a:solidFill>
                  <a:prstClr val="black"/>
                </a:solidFill>
                <a:latin typeface="Times New Roman" pitchFamily="18" charset="0"/>
                <a:cs typeface="Times New Roman" pitchFamily="18" charset="0"/>
              </a:rPr>
              <a:t>F</a:t>
            </a:r>
            <a:r>
              <a:rPr lang="cs-CZ" sz="1050" b="1" dirty="0">
                <a:solidFill>
                  <a:prstClr val="black"/>
                </a:solidFill>
                <a:latin typeface="Times New Roman" pitchFamily="18" charset="0"/>
                <a:cs typeface="Times New Roman" pitchFamily="18" charset="0"/>
              </a:rPr>
              <a:t>oci present in higher-order </a:t>
            </a:r>
            <a:r>
              <a:rPr lang="en-US" sz="1050" b="1" dirty="0" err="1">
                <a:solidFill>
                  <a:prstClr val="black"/>
                </a:solidFill>
                <a:latin typeface="Times New Roman" pitchFamily="18" charset="0"/>
                <a:cs typeface="Times New Roman" pitchFamily="18" charset="0"/>
              </a:rPr>
              <a:t>γH</a:t>
            </a:r>
            <a:r>
              <a:rPr lang="ru-RU" sz="1050" b="1" dirty="0">
                <a:solidFill>
                  <a:prstClr val="black"/>
                </a:solidFill>
                <a:latin typeface="Times New Roman" pitchFamily="18" charset="0"/>
                <a:cs typeface="Times New Roman" pitchFamily="18" charset="0"/>
              </a:rPr>
              <a:t>2</a:t>
            </a:r>
            <a:r>
              <a:rPr lang="en-US" sz="1050" b="1" dirty="0">
                <a:solidFill>
                  <a:prstClr val="black"/>
                </a:solidFill>
                <a:latin typeface="Times New Roman" pitchFamily="18" charset="0"/>
                <a:cs typeface="Times New Roman" pitchFamily="18" charset="0"/>
              </a:rPr>
              <a:t>AX</a:t>
            </a:r>
            <a:r>
              <a:rPr lang="ru-RU" sz="1050" b="1" dirty="0">
                <a:solidFill>
                  <a:prstClr val="black"/>
                </a:solidFill>
                <a:latin typeface="Times New Roman" pitchFamily="18" charset="0"/>
                <a:cs typeface="Times New Roman" pitchFamily="18" charset="0"/>
              </a:rPr>
              <a:t>/53</a:t>
            </a:r>
            <a:r>
              <a:rPr lang="en-US" sz="1050" b="1" dirty="0">
                <a:solidFill>
                  <a:prstClr val="black"/>
                </a:solidFill>
                <a:latin typeface="Times New Roman" pitchFamily="18" charset="0"/>
                <a:cs typeface="Times New Roman" pitchFamily="18" charset="0"/>
              </a:rPr>
              <a:t>BP</a:t>
            </a:r>
            <a:r>
              <a:rPr lang="ru-RU" sz="1050" b="1" dirty="0">
                <a:solidFill>
                  <a:prstClr val="black"/>
                </a:solidFill>
                <a:latin typeface="Times New Roman" pitchFamily="18" charset="0"/>
                <a:cs typeface="Times New Roman" pitchFamily="18" charset="0"/>
              </a:rPr>
              <a:t>1</a:t>
            </a:r>
            <a:r>
              <a:rPr lang="cs-CZ" sz="1050" b="1" dirty="0">
                <a:solidFill>
                  <a:prstClr val="black"/>
                </a:solidFill>
                <a:latin typeface="Times New Roman" pitchFamily="18" charset="0"/>
                <a:cs typeface="Times New Roman" pitchFamily="18" charset="0"/>
              </a:rPr>
              <a:t> clusters </a:t>
            </a:r>
            <a:endParaRPr lang="ru-RU" sz="1050" b="1" dirty="0">
              <a:solidFill>
                <a:prstClr val="black"/>
              </a:solidFill>
              <a:latin typeface="Times New Roman" panose="02020603050405020304" pitchFamily="18" charset="0"/>
              <a:cs typeface="Times New Roman" panose="02020603050405020304" pitchFamily="18" charset="0"/>
            </a:endParaRPr>
          </a:p>
        </p:txBody>
      </p:sp>
      <p:sp>
        <p:nvSpPr>
          <p:cNvPr id="2059" name="TextBox 2058"/>
          <p:cNvSpPr txBox="1"/>
          <p:nvPr/>
        </p:nvSpPr>
        <p:spPr>
          <a:xfrm>
            <a:off x="3804753" y="5209871"/>
            <a:ext cx="582211" cy="276999"/>
          </a:xfrm>
          <a:prstGeom prst="rect">
            <a:avLst/>
          </a:prstGeom>
          <a:solidFill>
            <a:schemeClr val="bg1"/>
          </a:solidFill>
        </p:spPr>
        <p:txBody>
          <a:bodyPr wrap="none" rtlCol="0">
            <a:spAutoFit/>
          </a:bodyPr>
          <a:lstStyle/>
          <a:p>
            <a:r>
              <a:rPr lang="ru-RU" sz="1200" b="1" dirty="0">
                <a:solidFill>
                  <a:prstClr val="black"/>
                </a:solidFill>
                <a:latin typeface="Times New Roman" panose="02020603050405020304" pitchFamily="18" charset="0"/>
                <a:cs typeface="Times New Roman" panose="02020603050405020304" pitchFamily="18" charset="0"/>
                <a:sym typeface="Symbol"/>
              </a:rPr>
              <a:t></a:t>
            </a:r>
            <a:r>
              <a:rPr lang="en-US" sz="1200" b="1" dirty="0">
                <a:solidFill>
                  <a:prstClr val="black"/>
                </a:solidFill>
                <a:latin typeface="Times New Roman" panose="02020603050405020304" pitchFamily="18" charset="0"/>
                <a:cs typeface="Times New Roman" panose="02020603050405020304" pitchFamily="18" charset="0"/>
                <a:sym typeface="Symbol"/>
              </a:rPr>
              <a:t>-rays</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061" name="Прямоугольник 2060"/>
          <p:cNvSpPr/>
          <p:nvPr/>
        </p:nvSpPr>
        <p:spPr>
          <a:xfrm>
            <a:off x="3840562" y="5716107"/>
            <a:ext cx="510590" cy="307777"/>
          </a:xfrm>
          <a:prstGeom prst="rect">
            <a:avLst/>
          </a:prstGeom>
          <a:solidFill>
            <a:schemeClr val="bg1"/>
          </a:solidFill>
        </p:spPr>
        <p:txBody>
          <a:bodyPr wrap="square">
            <a:spAutoFit/>
          </a:bodyPr>
          <a:lstStyle/>
          <a:p>
            <a:pPr algn="ctr"/>
            <a:r>
              <a:rPr lang="en-US" altLang="ru-RU" sz="1400" b="1" baseline="30000" dirty="0">
                <a:solidFill>
                  <a:prstClr val="black"/>
                </a:solidFill>
                <a:latin typeface="Times New Roman" pitchFamily="18" charset="0"/>
                <a:cs typeface="Times New Roman" pitchFamily="18" charset="0"/>
              </a:rPr>
              <a:t>Boron</a:t>
            </a:r>
            <a:endParaRPr lang="ru-RU" altLang="ru-RU" sz="1400" b="1" dirty="0">
              <a:solidFill>
                <a:prstClr val="black"/>
              </a:solidFill>
              <a:latin typeface="Times New Roman" pitchFamily="18" charset="0"/>
              <a:cs typeface="Times New Roman" pitchFamily="18" charset="0"/>
            </a:endParaRPr>
          </a:p>
        </p:txBody>
      </p:sp>
      <p:pic>
        <p:nvPicPr>
          <p:cNvPr id="273" name="Рисунок 272" descr="foky.png"/>
          <p:cNvPicPr>
            <a:picLocks noChangeAspect="1"/>
          </p:cNvPicPr>
          <p:nvPr/>
        </p:nvPicPr>
        <p:blipFill>
          <a:blip r:embed="rId15" cstate="print"/>
          <a:srcRect t="11111"/>
          <a:stretch>
            <a:fillRect/>
          </a:stretch>
        </p:blipFill>
        <p:spPr>
          <a:xfrm>
            <a:off x="1633634" y="5261891"/>
            <a:ext cx="2220722" cy="1216211"/>
          </a:xfrm>
          <a:prstGeom prst="rect">
            <a:avLst/>
          </a:prstGeom>
        </p:spPr>
      </p:pic>
      <p:sp>
        <p:nvSpPr>
          <p:cNvPr id="285" name="Прямоугольник 284"/>
          <p:cNvSpPr/>
          <p:nvPr/>
        </p:nvSpPr>
        <p:spPr>
          <a:xfrm>
            <a:off x="3828753" y="6223987"/>
            <a:ext cx="510590" cy="307777"/>
          </a:xfrm>
          <a:prstGeom prst="rect">
            <a:avLst/>
          </a:prstGeom>
          <a:solidFill>
            <a:schemeClr val="bg1"/>
          </a:solidFill>
        </p:spPr>
        <p:txBody>
          <a:bodyPr wrap="square">
            <a:spAutoFit/>
          </a:bodyPr>
          <a:lstStyle/>
          <a:p>
            <a:pPr algn="ctr"/>
            <a:r>
              <a:rPr lang="en-US" altLang="ru-RU" sz="1400" b="1" baseline="30000" dirty="0">
                <a:solidFill>
                  <a:prstClr val="black"/>
                </a:solidFill>
                <a:latin typeface="Times New Roman" pitchFamily="18" charset="0"/>
                <a:cs typeface="Times New Roman" pitchFamily="18" charset="0"/>
              </a:rPr>
              <a:t>Neon</a:t>
            </a:r>
            <a:endParaRPr lang="ru-RU" altLang="ru-RU" sz="1400" b="1" dirty="0">
              <a:solidFill>
                <a:prstClr val="black"/>
              </a:solidFill>
              <a:latin typeface="Times New Roman" pitchFamily="18" charset="0"/>
              <a:cs typeface="Times New Roman" pitchFamily="18" charset="0"/>
            </a:endParaRPr>
          </a:p>
        </p:txBody>
      </p:sp>
      <p:pic>
        <p:nvPicPr>
          <p:cNvPr id="2077" name="Picture 2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888088" y="4941168"/>
            <a:ext cx="774024" cy="1697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9" name="Заголовок 3"/>
          <p:cNvSpPr txBox="1">
            <a:spLocks/>
          </p:cNvSpPr>
          <p:nvPr/>
        </p:nvSpPr>
        <p:spPr>
          <a:xfrm>
            <a:off x="0" y="44624"/>
            <a:ext cx="12192000" cy="799742"/>
          </a:xfrm>
          <a:prstGeom prst="rect">
            <a:avLst/>
          </a:prstGeom>
          <a:solidFill>
            <a:schemeClr val="accent5">
              <a:lumMod val="75000"/>
            </a:schemeClr>
          </a:solidFill>
        </p:spPr>
        <p:txBody>
          <a:bodyPr/>
          <a:lstStyle>
            <a:lvl1pPr algn="l" rtl="0" eaLnBrk="0" fontAlgn="base" hangingPunct="0">
              <a:lnSpc>
                <a:spcPct val="90000"/>
              </a:lnSpc>
              <a:spcBef>
                <a:spcPct val="0"/>
              </a:spcBef>
              <a:spcAft>
                <a:spcPct val="0"/>
              </a:spcAft>
              <a:defRPr sz="2600" b="1">
                <a:solidFill>
                  <a:schemeClr val="bg1"/>
                </a:solidFill>
                <a:latin typeface="+mj-lt"/>
                <a:ea typeface="+mj-ea"/>
                <a:cs typeface="+mj-cs"/>
              </a:defRPr>
            </a:lvl1pPr>
            <a:lvl2pPr algn="l" rtl="0" eaLnBrk="0" fontAlgn="base" hangingPunct="0">
              <a:lnSpc>
                <a:spcPct val="90000"/>
              </a:lnSpc>
              <a:spcBef>
                <a:spcPct val="0"/>
              </a:spcBef>
              <a:spcAft>
                <a:spcPct val="0"/>
              </a:spcAft>
              <a:defRPr sz="2600" b="1">
                <a:solidFill>
                  <a:schemeClr val="bg1"/>
                </a:solidFill>
                <a:latin typeface="Arial" charset="0"/>
                <a:cs typeface="Arial" charset="0"/>
              </a:defRPr>
            </a:lvl2pPr>
            <a:lvl3pPr algn="l" rtl="0" eaLnBrk="0" fontAlgn="base" hangingPunct="0">
              <a:lnSpc>
                <a:spcPct val="90000"/>
              </a:lnSpc>
              <a:spcBef>
                <a:spcPct val="0"/>
              </a:spcBef>
              <a:spcAft>
                <a:spcPct val="0"/>
              </a:spcAft>
              <a:defRPr sz="2600" b="1">
                <a:solidFill>
                  <a:schemeClr val="bg1"/>
                </a:solidFill>
                <a:latin typeface="Arial" charset="0"/>
                <a:cs typeface="Arial" charset="0"/>
              </a:defRPr>
            </a:lvl3pPr>
            <a:lvl4pPr algn="l" rtl="0" eaLnBrk="0" fontAlgn="base" hangingPunct="0">
              <a:lnSpc>
                <a:spcPct val="90000"/>
              </a:lnSpc>
              <a:spcBef>
                <a:spcPct val="0"/>
              </a:spcBef>
              <a:spcAft>
                <a:spcPct val="0"/>
              </a:spcAft>
              <a:defRPr sz="2600" b="1">
                <a:solidFill>
                  <a:schemeClr val="bg1"/>
                </a:solidFill>
                <a:latin typeface="Arial" charset="0"/>
                <a:cs typeface="Arial" charset="0"/>
              </a:defRPr>
            </a:lvl4pPr>
            <a:lvl5pPr algn="l" rtl="0" eaLnBrk="0" fontAlgn="base" hangingPunct="0">
              <a:lnSpc>
                <a:spcPct val="90000"/>
              </a:lnSpc>
              <a:spcBef>
                <a:spcPct val="0"/>
              </a:spcBef>
              <a:spcAft>
                <a:spcPct val="0"/>
              </a:spcAft>
              <a:defRPr sz="2600" b="1">
                <a:solidFill>
                  <a:schemeClr val="bg1"/>
                </a:solidFill>
                <a:latin typeface="Arial" charset="0"/>
                <a:cs typeface="Arial" charset="0"/>
              </a:defRPr>
            </a:lvl5pPr>
            <a:lvl6pPr marL="457200" algn="l" rtl="0" fontAlgn="base">
              <a:lnSpc>
                <a:spcPct val="90000"/>
              </a:lnSpc>
              <a:spcBef>
                <a:spcPct val="0"/>
              </a:spcBef>
              <a:spcAft>
                <a:spcPct val="0"/>
              </a:spcAft>
              <a:defRPr sz="2600" b="1">
                <a:solidFill>
                  <a:schemeClr val="bg1"/>
                </a:solidFill>
                <a:latin typeface="Arial" charset="0"/>
                <a:cs typeface="Arial" charset="0"/>
              </a:defRPr>
            </a:lvl6pPr>
            <a:lvl7pPr marL="914400" algn="l" rtl="0" fontAlgn="base">
              <a:lnSpc>
                <a:spcPct val="90000"/>
              </a:lnSpc>
              <a:spcBef>
                <a:spcPct val="0"/>
              </a:spcBef>
              <a:spcAft>
                <a:spcPct val="0"/>
              </a:spcAft>
              <a:defRPr sz="2600" b="1">
                <a:solidFill>
                  <a:schemeClr val="bg1"/>
                </a:solidFill>
                <a:latin typeface="Arial" charset="0"/>
                <a:cs typeface="Arial" charset="0"/>
              </a:defRPr>
            </a:lvl7pPr>
            <a:lvl8pPr marL="1371600" algn="l" rtl="0" fontAlgn="base">
              <a:lnSpc>
                <a:spcPct val="90000"/>
              </a:lnSpc>
              <a:spcBef>
                <a:spcPct val="0"/>
              </a:spcBef>
              <a:spcAft>
                <a:spcPct val="0"/>
              </a:spcAft>
              <a:defRPr sz="2600" b="1">
                <a:solidFill>
                  <a:schemeClr val="bg1"/>
                </a:solidFill>
                <a:latin typeface="Arial" charset="0"/>
                <a:cs typeface="Arial" charset="0"/>
              </a:defRPr>
            </a:lvl8pPr>
            <a:lvl9pPr marL="1828800" algn="l" rtl="0" fontAlgn="base">
              <a:lnSpc>
                <a:spcPct val="90000"/>
              </a:lnSpc>
              <a:spcBef>
                <a:spcPct val="0"/>
              </a:spcBef>
              <a:spcAft>
                <a:spcPct val="0"/>
              </a:spcAft>
              <a:defRPr sz="2600" b="1">
                <a:solidFill>
                  <a:schemeClr val="bg1"/>
                </a:solidFill>
                <a:latin typeface="Arial" charset="0"/>
                <a:cs typeface="Arial" charset="0"/>
              </a:defRPr>
            </a:lvl9pPr>
          </a:lstStyle>
          <a:p>
            <a:pPr algn="ctr"/>
            <a:r>
              <a:rPr lang="en-US" altLang="ru-RU" sz="2800" b="0" kern="0" dirty="0">
                <a:latin typeface="Times New Roman" pitchFamily="18" charset="0"/>
                <a:cs typeface="Times New Roman" pitchFamily="18" charset="0"/>
              </a:rPr>
              <a:t>Laboratory of Radiation Biology </a:t>
            </a:r>
          </a:p>
          <a:p>
            <a:pPr algn="ctr"/>
            <a:r>
              <a:rPr lang="en-US" altLang="ru-RU" sz="2400" b="0" kern="0" dirty="0">
                <a:latin typeface="Times New Roman" pitchFamily="18" charset="0"/>
                <a:cs typeface="Times New Roman" pitchFamily="18" charset="0"/>
              </a:rPr>
              <a:t>(main results 20</a:t>
            </a:r>
            <a:r>
              <a:rPr lang="ru-RU" altLang="ru-RU" sz="2400" b="0" kern="0" dirty="0">
                <a:latin typeface="Times New Roman" pitchFamily="18" charset="0"/>
                <a:cs typeface="Times New Roman" pitchFamily="18" charset="0"/>
              </a:rPr>
              <a:t>10</a:t>
            </a:r>
            <a:r>
              <a:rPr lang="en-US" altLang="ru-RU" sz="2400" b="0" kern="0" dirty="0">
                <a:latin typeface="Times New Roman" pitchFamily="18" charset="0"/>
                <a:cs typeface="Times New Roman" pitchFamily="18" charset="0"/>
              </a:rPr>
              <a:t>-2016)</a:t>
            </a:r>
            <a:endParaRPr lang="ru-RU" altLang="ru-RU" sz="2400" b="0" kern="0" dirty="0">
              <a:latin typeface="Times New Roman" pitchFamily="18" charset="0"/>
              <a:cs typeface="Times New Roman" pitchFamily="18" charset="0"/>
            </a:endParaRPr>
          </a:p>
        </p:txBody>
      </p:sp>
    </p:spTree>
    <p:extLst>
      <p:ext uri="{BB962C8B-B14F-4D97-AF65-F5344CB8AC3E}">
        <p14:creationId xmlns:p14="http://schemas.microsoft.com/office/powerpoint/2010/main" val="181295357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7"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91" t="1021" r="1117" b="1473"/>
          <a:stretch/>
        </p:blipFill>
        <p:spPr bwMode="auto">
          <a:xfrm>
            <a:off x="8804118" y="4929434"/>
            <a:ext cx="1035720" cy="1345278"/>
          </a:xfrm>
          <a:prstGeom prst="rect">
            <a:avLst/>
          </a:prstGeom>
          <a:noFill/>
          <a:ln w="3175">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70008" y="5043879"/>
            <a:ext cx="1072133" cy="1401485"/>
          </a:xfrm>
          <a:prstGeom prst="rect">
            <a:avLst/>
          </a:prstGeom>
          <a:noFill/>
          <a:ln w="3175">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18" name="Text Box 15"/>
          <p:cNvSpPr txBox="1">
            <a:spLocks noChangeArrowheads="1"/>
          </p:cNvSpPr>
          <p:nvPr/>
        </p:nvSpPr>
        <p:spPr bwMode="auto">
          <a:xfrm>
            <a:off x="1656353" y="1002517"/>
            <a:ext cx="8921543" cy="71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ctr" eaLnBrk="1" fontAlgn="base" hangingPunct="1">
              <a:spcBef>
                <a:spcPct val="50000"/>
              </a:spcBef>
              <a:spcAft>
                <a:spcPct val="0"/>
              </a:spcAft>
              <a:buClr>
                <a:srgbClr val="FF0000"/>
              </a:buClr>
              <a:buSzPct val="150000"/>
            </a:pPr>
            <a:r>
              <a:rPr lang="en-US" dirty="0">
                <a:solidFill>
                  <a:srgbClr val="000066"/>
                </a:solidFill>
                <a:latin typeface="Times New Roman" pitchFamily="18" charset="0"/>
                <a:cs typeface="Times New Roman" pitchFamily="18" charset="0"/>
              </a:rPr>
              <a:t>Series of works on neurochemical study of the brain neurotransmitter metabolism in rats after exposure to </a:t>
            </a:r>
            <a:r>
              <a:rPr lang="en-US" baseline="30000" dirty="0">
                <a:solidFill>
                  <a:srgbClr val="000066"/>
                </a:solidFill>
                <a:latin typeface="Times New Roman" pitchFamily="18" charset="0"/>
                <a:cs typeface="Times New Roman" pitchFamily="18" charset="0"/>
              </a:rPr>
              <a:t>12</a:t>
            </a:r>
            <a:r>
              <a:rPr lang="en-US" dirty="0">
                <a:solidFill>
                  <a:srgbClr val="000066"/>
                </a:solidFill>
                <a:latin typeface="Times New Roman" pitchFamily="18" charset="0"/>
                <a:cs typeface="Times New Roman" pitchFamily="18" charset="0"/>
              </a:rPr>
              <a:t>C ions</a:t>
            </a:r>
            <a:r>
              <a:rPr lang="ru-RU" dirty="0">
                <a:solidFill>
                  <a:srgbClr val="000066"/>
                </a:solidFill>
                <a:latin typeface="Times New Roman" pitchFamily="18" charset="0"/>
                <a:cs typeface="Times New Roman" pitchFamily="18" charset="0"/>
              </a:rPr>
              <a:t> </a:t>
            </a:r>
            <a:r>
              <a:rPr lang="en-US" dirty="0">
                <a:solidFill>
                  <a:srgbClr val="000066"/>
                </a:solidFill>
                <a:latin typeface="Times New Roman" pitchFamily="18" charset="0"/>
                <a:cs typeface="Times New Roman" pitchFamily="18" charset="0"/>
              </a:rPr>
              <a:t>and </a:t>
            </a:r>
            <a:r>
              <a:rPr lang="el-GR" dirty="0">
                <a:solidFill>
                  <a:srgbClr val="000066"/>
                </a:solidFill>
                <a:latin typeface="Times New Roman"/>
                <a:cs typeface="Times New Roman"/>
              </a:rPr>
              <a:t>γ</a:t>
            </a:r>
            <a:r>
              <a:rPr lang="en-US" dirty="0">
                <a:solidFill>
                  <a:srgbClr val="000066"/>
                </a:solidFill>
                <a:latin typeface="Times New Roman"/>
                <a:cs typeface="Times New Roman"/>
              </a:rPr>
              <a:t>-rays</a:t>
            </a:r>
            <a:endParaRPr lang="ru-RU" b="1" dirty="0">
              <a:solidFill>
                <a:srgbClr val="000066"/>
              </a:solidFill>
              <a:latin typeface="Times New Roman" pitchFamily="18" charset="0"/>
            </a:endParaRPr>
          </a:p>
        </p:txBody>
      </p:sp>
      <p:sp>
        <p:nvSpPr>
          <p:cNvPr id="10" name="Text Box 15"/>
          <p:cNvSpPr txBox="1">
            <a:spLocks noChangeArrowheads="1"/>
          </p:cNvSpPr>
          <p:nvPr/>
        </p:nvSpPr>
        <p:spPr bwMode="auto">
          <a:xfrm>
            <a:off x="1524000" y="1928478"/>
            <a:ext cx="2669968" cy="64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r" eaLnBrk="1" fontAlgn="base" hangingPunct="1">
              <a:spcAft>
                <a:spcPct val="0"/>
              </a:spcAft>
              <a:buClr>
                <a:srgbClr val="FF0000"/>
              </a:buClr>
              <a:buSzPct val="150000"/>
            </a:pPr>
            <a:r>
              <a:rPr lang="en-US" sz="1800" i="1" u="sng" dirty="0">
                <a:solidFill>
                  <a:srgbClr val="002060"/>
                </a:solidFill>
                <a:latin typeface="Times New Roman" pitchFamily="18" charset="0"/>
                <a:cs typeface="Times New Roman" pitchFamily="18" charset="0"/>
              </a:rPr>
              <a:t>Most radiosensitive</a:t>
            </a:r>
            <a:br>
              <a:rPr lang="en-US" sz="1800" i="1" u="sng" dirty="0">
                <a:solidFill>
                  <a:srgbClr val="002060"/>
                </a:solidFill>
                <a:latin typeface="Times New Roman" pitchFamily="18" charset="0"/>
                <a:cs typeface="Times New Roman" pitchFamily="18" charset="0"/>
              </a:rPr>
            </a:br>
            <a:r>
              <a:rPr lang="en-US" sz="1800" i="1" u="sng" dirty="0">
                <a:solidFill>
                  <a:srgbClr val="002060"/>
                </a:solidFill>
                <a:latin typeface="Times New Roman" pitchFamily="18" charset="0"/>
                <a:cs typeface="Times New Roman" pitchFamily="18" charset="0"/>
              </a:rPr>
              <a:t>brain regions:</a:t>
            </a:r>
          </a:p>
        </p:txBody>
      </p:sp>
      <p:grpSp>
        <p:nvGrpSpPr>
          <p:cNvPr id="5" name="Группа 4"/>
          <p:cNvGrpSpPr/>
          <p:nvPr/>
        </p:nvGrpSpPr>
        <p:grpSpPr>
          <a:xfrm>
            <a:off x="4455922" y="2780928"/>
            <a:ext cx="3083934" cy="1921762"/>
            <a:chOff x="576875" y="3106927"/>
            <a:chExt cx="3282490" cy="2045489"/>
          </a:xfrm>
        </p:grpSpPr>
        <p:pic>
          <p:nvPicPr>
            <p:cNvPr id="11" name="Picture 62" descr="nrn2147-f1"/>
            <p:cNvPicPr>
              <a:picLocks noChangeAspect="1" noChangeArrowheads="1"/>
            </p:cNvPicPr>
            <p:nvPr/>
          </p:nvPicPr>
          <p:blipFill>
            <a:blip r:embed="rId5" cstate="print">
              <a:extLst>
                <a:ext uri="{28A0092B-C50C-407E-A947-70E740481C1C}">
                  <a14:useLocalDpi xmlns:a14="http://schemas.microsoft.com/office/drawing/2010/main" val="0"/>
                </a:ext>
              </a:extLst>
            </a:blip>
            <a:srcRect l="4105" r="56450" b="60526"/>
            <a:stretch>
              <a:fillRect/>
            </a:stretch>
          </p:blipFill>
          <p:spPr bwMode="auto">
            <a:xfrm>
              <a:off x="948643" y="3416635"/>
              <a:ext cx="2825750" cy="1550987"/>
            </a:xfrm>
            <a:prstGeom prst="rect">
              <a:avLst/>
            </a:prstGeom>
            <a:solidFill>
              <a:srgbClr val="FEA50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 name="Прямоугольник 1"/>
            <p:cNvSpPr>
              <a:spLocks noChangeArrowheads="1"/>
            </p:cNvSpPr>
            <p:nvPr/>
          </p:nvSpPr>
          <p:spPr bwMode="auto">
            <a:xfrm>
              <a:off x="818468" y="3299160"/>
              <a:ext cx="419100" cy="290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0000" tIns="46800" rIns="90000" bIns="46800" anchor="ctr"/>
            <a:lstStyle/>
            <a:p>
              <a:endParaRPr lang="ru-RU" sz="2000">
                <a:solidFill>
                  <a:srgbClr val="003399"/>
                </a:solidFill>
              </a:endParaRPr>
            </a:p>
          </p:txBody>
        </p:sp>
        <p:sp>
          <p:nvSpPr>
            <p:cNvPr id="13" name="Овал 2"/>
            <p:cNvSpPr>
              <a:spLocks noChangeArrowheads="1"/>
            </p:cNvSpPr>
            <p:nvPr/>
          </p:nvSpPr>
          <p:spPr bwMode="auto">
            <a:xfrm rot="1657134">
              <a:off x="1528080" y="4259597"/>
              <a:ext cx="285750" cy="212725"/>
            </a:xfrm>
            <a:prstGeom prst="ellipse">
              <a:avLst/>
            </a:prstGeom>
            <a:solidFill>
              <a:srgbClr val="00FF00"/>
            </a:solidFill>
            <a:ln w="9525" algn="ctr">
              <a:solidFill>
                <a:schemeClr val="tx1"/>
              </a:solidFill>
              <a:round/>
              <a:headEnd/>
              <a:tailEnd/>
            </a:ln>
          </p:spPr>
          <p:txBody>
            <a:bodyPr wrap="none" lIns="90000" tIns="46800" rIns="90000" bIns="46800" anchor="ctr"/>
            <a:lstStyle/>
            <a:p>
              <a:endParaRPr lang="ru-RU" sz="2000">
                <a:solidFill>
                  <a:srgbClr val="003399"/>
                </a:solidFill>
              </a:endParaRPr>
            </a:p>
          </p:txBody>
        </p:sp>
        <p:sp>
          <p:nvSpPr>
            <p:cNvPr id="14" name="Прямоугольник 11"/>
            <p:cNvSpPr>
              <a:spLocks noChangeArrowheads="1"/>
            </p:cNvSpPr>
            <p:nvPr/>
          </p:nvSpPr>
          <p:spPr bwMode="auto">
            <a:xfrm>
              <a:off x="576875" y="3106927"/>
              <a:ext cx="2232338" cy="327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dirty="0">
                  <a:solidFill>
                    <a:srgbClr val="FF0000"/>
                  </a:solidFill>
                  <a:latin typeface="Times New Roman" pitchFamily="18" charset="0"/>
                  <a:cs typeface="Times New Roman" pitchFamily="18" charset="0"/>
                </a:rPr>
                <a:t>Prefrontal cortex</a:t>
              </a:r>
            </a:p>
          </p:txBody>
        </p:sp>
        <p:cxnSp>
          <p:nvCxnSpPr>
            <p:cNvPr id="15" name="Прямая со стрелкой 4"/>
            <p:cNvCxnSpPr>
              <a:cxnSpLocks noChangeShapeType="1"/>
            </p:cNvCxnSpPr>
            <p:nvPr/>
          </p:nvCxnSpPr>
          <p:spPr bwMode="auto">
            <a:xfrm>
              <a:off x="1178350" y="3374153"/>
              <a:ext cx="40593" cy="313418"/>
            </a:xfrm>
            <a:prstGeom prst="straightConnector1">
              <a:avLst/>
            </a:prstGeom>
            <a:noFill/>
            <a:ln w="2222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6" name="Прямоугольник 11"/>
            <p:cNvSpPr>
              <a:spLocks noChangeArrowheads="1"/>
            </p:cNvSpPr>
            <p:nvPr/>
          </p:nvSpPr>
          <p:spPr bwMode="auto">
            <a:xfrm>
              <a:off x="664267" y="4824823"/>
              <a:ext cx="2211386" cy="327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dirty="0">
                  <a:solidFill>
                    <a:srgbClr val="FF0000"/>
                  </a:solidFill>
                  <a:latin typeface="Times New Roman" pitchFamily="18" charset="0"/>
                  <a:cs typeface="Times New Roman" pitchFamily="18" charset="0"/>
                </a:rPr>
                <a:t>Nucleus </a:t>
              </a:r>
              <a:r>
                <a:rPr lang="en-US" sz="1400" dirty="0" err="1">
                  <a:solidFill>
                    <a:srgbClr val="FF0000"/>
                  </a:solidFill>
                  <a:latin typeface="Times New Roman" pitchFamily="18" charset="0"/>
                  <a:cs typeface="Times New Roman" pitchFamily="18" charset="0"/>
                </a:rPr>
                <a:t>accumbens</a:t>
              </a:r>
              <a:endParaRPr lang="en-US" sz="1400" dirty="0">
                <a:solidFill>
                  <a:srgbClr val="FF0000"/>
                </a:solidFill>
                <a:latin typeface="Times New Roman" pitchFamily="18" charset="0"/>
                <a:cs typeface="Times New Roman" pitchFamily="18" charset="0"/>
              </a:endParaRPr>
            </a:p>
          </p:txBody>
        </p:sp>
        <p:sp>
          <p:nvSpPr>
            <p:cNvPr id="17" name="Полилиния 10"/>
            <p:cNvSpPr>
              <a:spLocks/>
            </p:cNvSpPr>
            <p:nvPr/>
          </p:nvSpPr>
          <p:spPr bwMode="auto">
            <a:xfrm>
              <a:off x="1135968" y="3667460"/>
              <a:ext cx="441325" cy="611187"/>
            </a:xfrm>
            <a:custGeom>
              <a:avLst/>
              <a:gdLst>
                <a:gd name="T0" fmla="*/ 40150 w 441003"/>
                <a:gd name="T1" fmla="*/ 67365 h 610843"/>
                <a:gd name="T2" fmla="*/ 8308 w 441003"/>
                <a:gd name="T3" fmla="*/ 150099 h 610843"/>
                <a:gd name="T4" fmla="*/ 1938 w 441003"/>
                <a:gd name="T5" fmla="*/ 248748 h 610843"/>
                <a:gd name="T6" fmla="*/ 36967 w 441003"/>
                <a:gd name="T7" fmla="*/ 366487 h 610843"/>
                <a:gd name="T8" fmla="*/ 135680 w 441003"/>
                <a:gd name="T9" fmla="*/ 481045 h 610843"/>
                <a:gd name="T10" fmla="*/ 269419 w 441003"/>
                <a:gd name="T11" fmla="*/ 592420 h 610843"/>
                <a:gd name="T12" fmla="*/ 355395 w 441003"/>
                <a:gd name="T13" fmla="*/ 608331 h 610843"/>
                <a:gd name="T14" fmla="*/ 428634 w 441003"/>
                <a:gd name="T15" fmla="*/ 547870 h 610843"/>
                <a:gd name="T16" fmla="*/ 441371 w 441003"/>
                <a:gd name="T17" fmla="*/ 458770 h 610843"/>
                <a:gd name="T18" fmla="*/ 415896 w 441003"/>
                <a:gd name="T19" fmla="*/ 376034 h 610843"/>
                <a:gd name="T20" fmla="*/ 380869 w 441003"/>
                <a:gd name="T21" fmla="*/ 315573 h 610843"/>
                <a:gd name="T22" fmla="*/ 358579 w 441003"/>
                <a:gd name="T23" fmla="*/ 232837 h 610843"/>
                <a:gd name="T24" fmla="*/ 243946 w 441003"/>
                <a:gd name="T25" fmla="*/ 64182 h 610843"/>
                <a:gd name="T26" fmla="*/ 167522 w 441003"/>
                <a:gd name="T27" fmla="*/ 538 h 610843"/>
                <a:gd name="T28" fmla="*/ 91098 w 441003"/>
                <a:gd name="T29" fmla="*/ 35543 h 610843"/>
                <a:gd name="T30" fmla="*/ 40150 w 441003"/>
                <a:gd name="T31" fmla="*/ 67365 h 6108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41003" h="610843">
                  <a:moveTo>
                    <a:pt x="40034" y="67213"/>
                  </a:moveTo>
                  <a:cubicBezTo>
                    <a:pt x="26276" y="86263"/>
                    <a:pt x="14634" y="119601"/>
                    <a:pt x="8284" y="149763"/>
                  </a:cubicBezTo>
                  <a:cubicBezTo>
                    <a:pt x="1934" y="179925"/>
                    <a:pt x="-2828" y="212205"/>
                    <a:pt x="1934" y="248188"/>
                  </a:cubicBezTo>
                  <a:cubicBezTo>
                    <a:pt x="6696" y="284171"/>
                    <a:pt x="14634" y="327034"/>
                    <a:pt x="36859" y="365663"/>
                  </a:cubicBezTo>
                  <a:cubicBezTo>
                    <a:pt x="59084" y="404292"/>
                    <a:pt x="96655" y="442392"/>
                    <a:pt x="135284" y="479963"/>
                  </a:cubicBezTo>
                  <a:cubicBezTo>
                    <a:pt x="173913" y="517534"/>
                    <a:pt x="232122" y="569921"/>
                    <a:pt x="268634" y="591088"/>
                  </a:cubicBezTo>
                  <a:cubicBezTo>
                    <a:pt x="305146" y="612255"/>
                    <a:pt x="327901" y="614371"/>
                    <a:pt x="354359" y="606963"/>
                  </a:cubicBezTo>
                  <a:cubicBezTo>
                    <a:pt x="380817" y="599555"/>
                    <a:pt x="413097" y="571509"/>
                    <a:pt x="427384" y="546638"/>
                  </a:cubicBezTo>
                  <a:cubicBezTo>
                    <a:pt x="441672" y="521767"/>
                    <a:pt x="442201" y="486313"/>
                    <a:pt x="440084" y="457738"/>
                  </a:cubicBezTo>
                  <a:cubicBezTo>
                    <a:pt x="437967" y="429163"/>
                    <a:pt x="424738" y="399000"/>
                    <a:pt x="414684" y="375188"/>
                  </a:cubicBezTo>
                  <a:cubicBezTo>
                    <a:pt x="404630" y="351376"/>
                    <a:pt x="389284" y="338676"/>
                    <a:pt x="379759" y="314863"/>
                  </a:cubicBezTo>
                  <a:cubicBezTo>
                    <a:pt x="370234" y="291051"/>
                    <a:pt x="380288" y="274117"/>
                    <a:pt x="357534" y="232313"/>
                  </a:cubicBezTo>
                  <a:cubicBezTo>
                    <a:pt x="334780" y="190509"/>
                    <a:pt x="274984" y="102667"/>
                    <a:pt x="243234" y="64038"/>
                  </a:cubicBezTo>
                  <a:cubicBezTo>
                    <a:pt x="211484" y="25409"/>
                    <a:pt x="192434" y="5300"/>
                    <a:pt x="167034" y="538"/>
                  </a:cubicBezTo>
                  <a:cubicBezTo>
                    <a:pt x="141634" y="-4224"/>
                    <a:pt x="104592" y="23821"/>
                    <a:pt x="90834" y="35463"/>
                  </a:cubicBezTo>
                  <a:cubicBezTo>
                    <a:pt x="77076" y="47105"/>
                    <a:pt x="53792" y="48163"/>
                    <a:pt x="40034" y="67213"/>
                  </a:cubicBezTo>
                  <a:close/>
                </a:path>
              </a:pathLst>
            </a:custGeom>
            <a:solidFill>
              <a:srgbClr val="FEA501"/>
            </a:solidFill>
            <a:ln w="9525">
              <a:solidFill>
                <a:schemeClr val="tx1"/>
              </a:solidFill>
              <a:round/>
              <a:headEnd/>
              <a:tailEnd/>
            </a:ln>
          </p:spPr>
          <p:txBody>
            <a:bodyPr wrap="none" lIns="90000" tIns="46800" rIns="90000" bIns="46800" anchor="ctr"/>
            <a:lstStyle/>
            <a:p>
              <a:endParaRPr lang="ru-RU">
                <a:solidFill>
                  <a:srgbClr val="003399"/>
                </a:solidFill>
              </a:endParaRPr>
            </a:p>
          </p:txBody>
        </p:sp>
        <p:cxnSp>
          <p:nvCxnSpPr>
            <p:cNvPr id="18" name="Прямая со стрелкой 12"/>
            <p:cNvCxnSpPr>
              <a:cxnSpLocks noChangeShapeType="1"/>
            </p:cNvCxnSpPr>
            <p:nvPr/>
          </p:nvCxnSpPr>
          <p:spPr bwMode="auto">
            <a:xfrm flipV="1">
              <a:off x="1423139" y="4463755"/>
              <a:ext cx="180050" cy="469031"/>
            </a:xfrm>
            <a:prstGeom prst="straightConnector1">
              <a:avLst/>
            </a:prstGeom>
            <a:noFill/>
            <a:ln w="2222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9" name="Прямоугольник 11"/>
            <p:cNvSpPr>
              <a:spLocks noChangeArrowheads="1"/>
            </p:cNvSpPr>
            <p:nvPr/>
          </p:nvSpPr>
          <p:spPr bwMode="auto">
            <a:xfrm>
              <a:off x="2773485" y="4616860"/>
              <a:ext cx="1085880" cy="294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200" b="1" i="1" dirty="0">
                  <a:solidFill>
                    <a:srgbClr val="000000"/>
                  </a:solidFill>
                  <a:cs typeface="Times New Roman" pitchFamily="18" charset="0"/>
                </a:rPr>
                <a:t>Rat brain</a:t>
              </a:r>
            </a:p>
          </p:txBody>
        </p:sp>
      </p:grpSp>
      <p:grpSp>
        <p:nvGrpSpPr>
          <p:cNvPr id="6" name="Группа 5"/>
          <p:cNvGrpSpPr/>
          <p:nvPr/>
        </p:nvGrpSpPr>
        <p:grpSpPr>
          <a:xfrm>
            <a:off x="7569478" y="2708921"/>
            <a:ext cx="2876065" cy="2070303"/>
            <a:chOff x="5354147" y="2953950"/>
            <a:chExt cx="3061223" cy="2203598"/>
          </a:xfrm>
        </p:grpSpPr>
        <p:pic>
          <p:nvPicPr>
            <p:cNvPr id="22" name="Picture 62" descr="nrn2147-f1"/>
            <p:cNvPicPr>
              <a:picLocks noChangeAspect="1" noChangeArrowheads="1"/>
            </p:cNvPicPr>
            <p:nvPr/>
          </p:nvPicPr>
          <p:blipFill>
            <a:blip r:embed="rId5" cstate="print">
              <a:extLst>
                <a:ext uri="{28A0092B-C50C-407E-A947-70E740481C1C}">
                  <a14:useLocalDpi xmlns:a14="http://schemas.microsoft.com/office/drawing/2010/main" val="0"/>
                </a:ext>
              </a:extLst>
            </a:blip>
            <a:srcRect l="4105" r="56450" b="60526"/>
            <a:stretch>
              <a:fillRect/>
            </a:stretch>
          </p:blipFill>
          <p:spPr bwMode="auto">
            <a:xfrm>
              <a:off x="5589620" y="3388853"/>
              <a:ext cx="2825750" cy="1550987"/>
            </a:xfrm>
            <a:prstGeom prst="rect">
              <a:avLst/>
            </a:prstGeom>
            <a:solidFill>
              <a:srgbClr val="FEA50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3" name="Прямоугольник 11"/>
            <p:cNvSpPr>
              <a:spLocks noChangeArrowheads="1"/>
            </p:cNvSpPr>
            <p:nvPr/>
          </p:nvSpPr>
          <p:spPr bwMode="auto">
            <a:xfrm>
              <a:off x="5459445" y="3271378"/>
              <a:ext cx="419100" cy="290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0000" tIns="46800" rIns="90000" bIns="46800" anchor="ctr"/>
            <a:lstStyle/>
            <a:p>
              <a:endParaRPr lang="ru-RU" sz="2000">
                <a:solidFill>
                  <a:srgbClr val="000000"/>
                </a:solidFill>
              </a:endParaRPr>
            </a:p>
          </p:txBody>
        </p:sp>
        <p:sp>
          <p:nvSpPr>
            <p:cNvPr id="24" name="Овал 12"/>
            <p:cNvSpPr>
              <a:spLocks noChangeArrowheads="1"/>
            </p:cNvSpPr>
            <p:nvPr/>
          </p:nvSpPr>
          <p:spPr bwMode="auto">
            <a:xfrm rot="1657134">
              <a:off x="6167470" y="4230228"/>
              <a:ext cx="287337" cy="214312"/>
            </a:xfrm>
            <a:prstGeom prst="ellipse">
              <a:avLst/>
            </a:prstGeom>
            <a:solidFill>
              <a:srgbClr val="00FF00">
                <a:alpha val="78038"/>
              </a:srgbClr>
            </a:solidFill>
            <a:ln w="9525" algn="ctr">
              <a:solidFill>
                <a:schemeClr val="tx1"/>
              </a:solidFill>
              <a:round/>
              <a:headEnd/>
              <a:tailEnd/>
            </a:ln>
          </p:spPr>
          <p:txBody>
            <a:bodyPr wrap="none" lIns="90000" tIns="46800" rIns="90000" bIns="46800" anchor="ctr"/>
            <a:lstStyle/>
            <a:p>
              <a:endParaRPr lang="ru-RU" sz="2000">
                <a:solidFill>
                  <a:srgbClr val="000000"/>
                </a:solidFill>
              </a:endParaRPr>
            </a:p>
          </p:txBody>
        </p:sp>
        <p:sp>
          <p:nvSpPr>
            <p:cNvPr id="25" name="Прямоугольник 11"/>
            <p:cNvSpPr>
              <a:spLocks noChangeArrowheads="1"/>
            </p:cNvSpPr>
            <p:nvPr/>
          </p:nvSpPr>
          <p:spPr bwMode="auto">
            <a:xfrm>
              <a:off x="6579601" y="2953950"/>
              <a:ext cx="1641475" cy="327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rgbClr val="FF0000"/>
                  </a:solidFill>
                  <a:latin typeface="Times New Roman" pitchFamily="18" charset="0"/>
                  <a:cs typeface="Times New Roman" pitchFamily="18" charset="0"/>
                </a:rPr>
                <a:t>Hippocampus</a:t>
              </a:r>
            </a:p>
          </p:txBody>
        </p:sp>
        <p:sp>
          <p:nvSpPr>
            <p:cNvPr id="27" name="Прямоугольник 11"/>
            <p:cNvSpPr>
              <a:spLocks noChangeArrowheads="1"/>
            </p:cNvSpPr>
            <p:nvPr/>
          </p:nvSpPr>
          <p:spPr bwMode="auto">
            <a:xfrm>
              <a:off x="7494025" y="4609202"/>
              <a:ext cx="913595" cy="294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200" b="1" i="1" dirty="0">
                  <a:solidFill>
                    <a:srgbClr val="000000"/>
                  </a:solidFill>
                  <a:cs typeface="Times New Roman" pitchFamily="18" charset="0"/>
                </a:rPr>
                <a:t>Rat brain</a:t>
              </a:r>
            </a:p>
          </p:txBody>
        </p:sp>
        <p:sp>
          <p:nvSpPr>
            <p:cNvPr id="28" name="Полилиния 20"/>
            <p:cNvSpPr>
              <a:spLocks/>
            </p:cNvSpPr>
            <p:nvPr/>
          </p:nvSpPr>
          <p:spPr bwMode="auto">
            <a:xfrm>
              <a:off x="6723095" y="3696828"/>
              <a:ext cx="447675" cy="290512"/>
            </a:xfrm>
            <a:custGeom>
              <a:avLst/>
              <a:gdLst>
                <a:gd name="T0" fmla="*/ 445247 w 448487"/>
                <a:gd name="T1" fmla="*/ 80910 h 290960"/>
                <a:gd name="T2" fmla="*/ 400332 w 448487"/>
                <a:gd name="T3" fmla="*/ 52511 h 290960"/>
                <a:gd name="T4" fmla="*/ 338865 w 448487"/>
                <a:gd name="T5" fmla="*/ 17012 h 290960"/>
                <a:gd name="T6" fmla="*/ 246668 w 448487"/>
                <a:gd name="T7" fmla="*/ 443 h 290960"/>
                <a:gd name="T8" fmla="*/ 175746 w 448487"/>
                <a:gd name="T9" fmla="*/ 33577 h 290960"/>
                <a:gd name="T10" fmla="*/ 88277 w 448487"/>
                <a:gd name="T11" fmla="*/ 83276 h 290960"/>
                <a:gd name="T12" fmla="*/ 40996 w 448487"/>
                <a:gd name="T13" fmla="*/ 116409 h 290960"/>
                <a:gd name="T14" fmla="*/ 14992 w 448487"/>
                <a:gd name="T15" fmla="*/ 144809 h 290960"/>
                <a:gd name="T16" fmla="*/ 808 w 448487"/>
                <a:gd name="T17" fmla="*/ 189773 h 290960"/>
                <a:gd name="T18" fmla="*/ 38632 w 448487"/>
                <a:gd name="T19" fmla="*/ 211074 h 290960"/>
                <a:gd name="T20" fmla="*/ 69364 w 448487"/>
                <a:gd name="T21" fmla="*/ 232374 h 290960"/>
                <a:gd name="T22" fmla="*/ 81184 w 448487"/>
                <a:gd name="T23" fmla="*/ 237106 h 290960"/>
                <a:gd name="T24" fmla="*/ 45724 w 448487"/>
                <a:gd name="T25" fmla="*/ 253673 h 290960"/>
                <a:gd name="T26" fmla="*/ 40996 w 448487"/>
                <a:gd name="T27" fmla="*/ 277339 h 290960"/>
                <a:gd name="T28" fmla="*/ 119009 w 448487"/>
                <a:gd name="T29" fmla="*/ 289172 h 290960"/>
                <a:gd name="T30" fmla="*/ 173383 w 448487"/>
                <a:gd name="T31" fmla="*/ 277339 h 290960"/>
                <a:gd name="T32" fmla="*/ 230120 w 448487"/>
                <a:gd name="T33" fmla="*/ 244206 h 290960"/>
                <a:gd name="T34" fmla="*/ 284492 w 448487"/>
                <a:gd name="T35" fmla="*/ 215807 h 290960"/>
                <a:gd name="T36" fmla="*/ 301041 w 448487"/>
                <a:gd name="T37" fmla="*/ 194508 h 290960"/>
                <a:gd name="T38" fmla="*/ 305768 w 448487"/>
                <a:gd name="T39" fmla="*/ 159008 h 290960"/>
                <a:gd name="T40" fmla="*/ 277401 w 448487"/>
                <a:gd name="T41" fmla="*/ 140075 h 290960"/>
                <a:gd name="T42" fmla="*/ 303406 w 448487"/>
                <a:gd name="T43" fmla="*/ 118776 h 290960"/>
                <a:gd name="T44" fmla="*/ 362506 w 448487"/>
                <a:gd name="T45" fmla="*/ 104575 h 290960"/>
                <a:gd name="T46" fmla="*/ 371963 w 448487"/>
                <a:gd name="T47" fmla="*/ 104575 h 2909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48487" h="290960">
                  <a:moveTo>
                    <a:pt x="448487" y="81410"/>
                  </a:moveTo>
                  <a:cubicBezTo>
                    <a:pt x="434795" y="72480"/>
                    <a:pt x="421103" y="63551"/>
                    <a:pt x="403244" y="52835"/>
                  </a:cubicBezTo>
                  <a:cubicBezTo>
                    <a:pt x="385385" y="42119"/>
                    <a:pt x="367128" y="25847"/>
                    <a:pt x="341331" y="17116"/>
                  </a:cubicBezTo>
                  <a:cubicBezTo>
                    <a:pt x="315534" y="8385"/>
                    <a:pt x="275846" y="-2331"/>
                    <a:pt x="248462" y="447"/>
                  </a:cubicBezTo>
                  <a:cubicBezTo>
                    <a:pt x="221078" y="3225"/>
                    <a:pt x="203615" y="19894"/>
                    <a:pt x="177025" y="33785"/>
                  </a:cubicBezTo>
                  <a:cubicBezTo>
                    <a:pt x="150435" y="47676"/>
                    <a:pt x="111541" y="69900"/>
                    <a:pt x="88919" y="83791"/>
                  </a:cubicBezTo>
                  <a:cubicBezTo>
                    <a:pt x="66297" y="97682"/>
                    <a:pt x="53597" y="106810"/>
                    <a:pt x="41294" y="117129"/>
                  </a:cubicBezTo>
                  <a:cubicBezTo>
                    <a:pt x="28991" y="127448"/>
                    <a:pt x="21847" y="133401"/>
                    <a:pt x="15100" y="145704"/>
                  </a:cubicBezTo>
                  <a:cubicBezTo>
                    <a:pt x="8353" y="158007"/>
                    <a:pt x="-3157" y="179835"/>
                    <a:pt x="812" y="190947"/>
                  </a:cubicBezTo>
                  <a:cubicBezTo>
                    <a:pt x="4781" y="202059"/>
                    <a:pt x="27402" y="205235"/>
                    <a:pt x="38912" y="212379"/>
                  </a:cubicBezTo>
                  <a:cubicBezTo>
                    <a:pt x="50422" y="219523"/>
                    <a:pt x="62725" y="229445"/>
                    <a:pt x="69869" y="233810"/>
                  </a:cubicBezTo>
                  <a:cubicBezTo>
                    <a:pt x="77013" y="238175"/>
                    <a:pt x="85744" y="235000"/>
                    <a:pt x="81775" y="238572"/>
                  </a:cubicBezTo>
                  <a:cubicBezTo>
                    <a:pt x="77806" y="242144"/>
                    <a:pt x="52803" y="248494"/>
                    <a:pt x="46056" y="255241"/>
                  </a:cubicBezTo>
                  <a:cubicBezTo>
                    <a:pt x="39309" y="261988"/>
                    <a:pt x="28991" y="273101"/>
                    <a:pt x="41294" y="279054"/>
                  </a:cubicBezTo>
                  <a:cubicBezTo>
                    <a:pt x="53597" y="285007"/>
                    <a:pt x="97650" y="290960"/>
                    <a:pt x="119875" y="290960"/>
                  </a:cubicBezTo>
                  <a:cubicBezTo>
                    <a:pt x="142100" y="290960"/>
                    <a:pt x="155991" y="286595"/>
                    <a:pt x="174644" y="279054"/>
                  </a:cubicBezTo>
                  <a:cubicBezTo>
                    <a:pt x="193297" y="271513"/>
                    <a:pt x="213141" y="256035"/>
                    <a:pt x="231794" y="245716"/>
                  </a:cubicBezTo>
                  <a:cubicBezTo>
                    <a:pt x="250447" y="235397"/>
                    <a:pt x="274656" y="225475"/>
                    <a:pt x="286562" y="217141"/>
                  </a:cubicBezTo>
                  <a:cubicBezTo>
                    <a:pt x="298468" y="208807"/>
                    <a:pt x="299659" y="205235"/>
                    <a:pt x="303231" y="195710"/>
                  </a:cubicBezTo>
                  <a:cubicBezTo>
                    <a:pt x="306803" y="186185"/>
                    <a:pt x="311963" y="169119"/>
                    <a:pt x="307994" y="159991"/>
                  </a:cubicBezTo>
                  <a:cubicBezTo>
                    <a:pt x="304025" y="150863"/>
                    <a:pt x="279816" y="147688"/>
                    <a:pt x="279419" y="140941"/>
                  </a:cubicBezTo>
                  <a:cubicBezTo>
                    <a:pt x="279022" y="134194"/>
                    <a:pt x="291325" y="125463"/>
                    <a:pt x="305612" y="119510"/>
                  </a:cubicBezTo>
                  <a:cubicBezTo>
                    <a:pt x="319899" y="113557"/>
                    <a:pt x="353635" y="107603"/>
                    <a:pt x="365144" y="105222"/>
                  </a:cubicBezTo>
                  <a:cubicBezTo>
                    <a:pt x="376653" y="102841"/>
                    <a:pt x="375661" y="104031"/>
                    <a:pt x="374669" y="105222"/>
                  </a:cubicBezTo>
                </a:path>
              </a:pathLst>
            </a:custGeom>
            <a:solidFill>
              <a:srgbClr val="FF0000">
                <a:alpha val="41176"/>
              </a:srgbClr>
            </a:solidFill>
            <a:ln w="9525">
              <a:solidFill>
                <a:srgbClr val="000000"/>
              </a:solidFill>
              <a:round/>
              <a:headEnd/>
              <a:tailEnd/>
            </a:ln>
          </p:spPr>
          <p:txBody>
            <a:bodyPr wrap="none" lIns="90000" tIns="46800" rIns="90000" bIns="46800" anchor="ctr"/>
            <a:lstStyle/>
            <a:p>
              <a:endParaRPr lang="ru-RU">
                <a:solidFill>
                  <a:srgbClr val="000000"/>
                </a:solidFill>
              </a:endParaRPr>
            </a:p>
          </p:txBody>
        </p:sp>
        <p:sp>
          <p:nvSpPr>
            <p:cNvPr id="29" name="Полилиния 23"/>
            <p:cNvSpPr>
              <a:spLocks/>
            </p:cNvSpPr>
            <p:nvPr/>
          </p:nvSpPr>
          <p:spPr bwMode="auto">
            <a:xfrm>
              <a:off x="7099332" y="3776203"/>
              <a:ext cx="71438" cy="25400"/>
            </a:xfrm>
            <a:custGeom>
              <a:avLst/>
              <a:gdLst>
                <a:gd name="T0" fmla="*/ 71438 w 71438"/>
                <a:gd name="T1" fmla="*/ 0 h 26103"/>
                <a:gd name="T2" fmla="*/ 23813 w 71438"/>
                <a:gd name="T3" fmla="*/ 21349 h 26103"/>
                <a:gd name="T4" fmla="*/ 0 w 71438"/>
                <a:gd name="T5" fmla="*/ 21349 h 26103"/>
                <a:gd name="T6" fmla="*/ 0 60000 65536"/>
                <a:gd name="T7" fmla="*/ 0 60000 65536"/>
                <a:gd name="T8" fmla="*/ 0 60000 65536"/>
              </a:gdLst>
              <a:ahLst/>
              <a:cxnLst>
                <a:cxn ang="T6">
                  <a:pos x="T0" y="T1"/>
                </a:cxn>
                <a:cxn ang="T7">
                  <a:pos x="T2" y="T3"/>
                </a:cxn>
                <a:cxn ang="T8">
                  <a:pos x="T4" y="T5"/>
                </a:cxn>
              </a:cxnLst>
              <a:rect l="0" t="0" r="r" b="b"/>
              <a:pathLst>
                <a:path w="71438" h="26103">
                  <a:moveTo>
                    <a:pt x="71438" y="0"/>
                  </a:moveTo>
                  <a:cubicBezTo>
                    <a:pt x="53578" y="9921"/>
                    <a:pt x="35719" y="19843"/>
                    <a:pt x="23813" y="23812"/>
                  </a:cubicBezTo>
                  <a:cubicBezTo>
                    <a:pt x="11907" y="27781"/>
                    <a:pt x="5953" y="25796"/>
                    <a:pt x="0" y="23812"/>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p>
              <a:endParaRPr lang="ru-RU">
                <a:solidFill>
                  <a:srgbClr val="000000"/>
                </a:solidFill>
              </a:endParaRPr>
            </a:p>
          </p:txBody>
        </p:sp>
        <p:cxnSp>
          <p:nvCxnSpPr>
            <p:cNvPr id="30" name="Прямая со стрелкой 25"/>
            <p:cNvCxnSpPr>
              <a:cxnSpLocks noChangeShapeType="1"/>
            </p:cNvCxnSpPr>
            <p:nvPr/>
          </p:nvCxnSpPr>
          <p:spPr bwMode="auto">
            <a:xfrm flipH="1">
              <a:off x="7027895" y="3245978"/>
              <a:ext cx="145256" cy="400050"/>
            </a:xfrm>
            <a:prstGeom prst="straightConnector1">
              <a:avLst/>
            </a:prstGeom>
            <a:noFill/>
            <a:ln w="1905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31" name="Полилиния 26"/>
            <p:cNvSpPr>
              <a:spLocks/>
            </p:cNvSpPr>
            <p:nvPr/>
          </p:nvSpPr>
          <p:spPr bwMode="auto">
            <a:xfrm>
              <a:off x="6238907" y="3933365"/>
              <a:ext cx="284163" cy="347663"/>
            </a:xfrm>
            <a:custGeom>
              <a:avLst/>
              <a:gdLst>
                <a:gd name="T0" fmla="*/ 270894 w 284419"/>
                <a:gd name="T1" fmla="*/ 5120 h 348167"/>
                <a:gd name="T2" fmla="*/ 194967 w 284419"/>
                <a:gd name="T3" fmla="*/ 9854 h 348167"/>
                <a:gd name="T4" fmla="*/ 157004 w 284419"/>
                <a:gd name="T5" fmla="*/ 28792 h 348167"/>
                <a:gd name="T6" fmla="*/ 121414 w 284419"/>
                <a:gd name="T7" fmla="*/ 54835 h 348167"/>
                <a:gd name="T8" fmla="*/ 81079 w 284419"/>
                <a:gd name="T9" fmla="*/ 95083 h 348167"/>
                <a:gd name="T10" fmla="*/ 38369 w 284419"/>
                <a:gd name="T11" fmla="*/ 140065 h 348167"/>
                <a:gd name="T12" fmla="*/ 28880 w 284419"/>
                <a:gd name="T13" fmla="*/ 180312 h 348167"/>
                <a:gd name="T14" fmla="*/ 14644 w 284419"/>
                <a:gd name="T15" fmla="*/ 227662 h 348167"/>
                <a:gd name="T16" fmla="*/ 409 w 284419"/>
                <a:gd name="T17" fmla="*/ 260807 h 348167"/>
                <a:gd name="T18" fmla="*/ 9898 w 284419"/>
                <a:gd name="T19" fmla="*/ 272645 h 348167"/>
                <a:gd name="T20" fmla="*/ 66844 w 284419"/>
                <a:gd name="T21" fmla="*/ 270277 h 348167"/>
                <a:gd name="T22" fmla="*/ 130905 w 284419"/>
                <a:gd name="T23" fmla="*/ 289218 h 348167"/>
                <a:gd name="T24" fmla="*/ 168868 w 284419"/>
                <a:gd name="T25" fmla="*/ 317628 h 348167"/>
                <a:gd name="T26" fmla="*/ 192594 w 284419"/>
                <a:gd name="T27" fmla="*/ 343669 h 348167"/>
                <a:gd name="T28" fmla="*/ 216322 w 284419"/>
                <a:gd name="T29" fmla="*/ 338935 h 348167"/>
                <a:gd name="T30" fmla="*/ 235303 w 284419"/>
                <a:gd name="T31" fmla="*/ 289218 h 348167"/>
                <a:gd name="T32" fmla="*/ 249540 w 284419"/>
                <a:gd name="T33" fmla="*/ 253705 h 348167"/>
                <a:gd name="T34" fmla="*/ 249540 w 284419"/>
                <a:gd name="T35" fmla="*/ 218192 h 348167"/>
                <a:gd name="T36" fmla="*/ 244793 w 284419"/>
                <a:gd name="T37" fmla="*/ 170842 h 348167"/>
                <a:gd name="T38" fmla="*/ 254285 w 284419"/>
                <a:gd name="T39" fmla="*/ 132962 h 348167"/>
                <a:gd name="T40" fmla="*/ 280384 w 284419"/>
                <a:gd name="T41" fmla="*/ 83245 h 348167"/>
                <a:gd name="T42" fmla="*/ 270894 w 284419"/>
                <a:gd name="T43" fmla="*/ 5120 h 34816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84419" h="348167">
                  <a:moveTo>
                    <a:pt x="271871" y="5148"/>
                  </a:moveTo>
                  <a:cubicBezTo>
                    <a:pt x="257584" y="-7155"/>
                    <a:pt x="214721" y="5941"/>
                    <a:pt x="195671" y="9910"/>
                  </a:cubicBezTo>
                  <a:cubicBezTo>
                    <a:pt x="176621" y="13879"/>
                    <a:pt x="169874" y="21419"/>
                    <a:pt x="157571" y="28960"/>
                  </a:cubicBezTo>
                  <a:cubicBezTo>
                    <a:pt x="145268" y="36501"/>
                    <a:pt x="134552" y="44042"/>
                    <a:pt x="121852" y="55154"/>
                  </a:cubicBezTo>
                  <a:cubicBezTo>
                    <a:pt x="109152" y="66266"/>
                    <a:pt x="95261" y="81348"/>
                    <a:pt x="81371" y="95635"/>
                  </a:cubicBezTo>
                  <a:cubicBezTo>
                    <a:pt x="67480" y="109923"/>
                    <a:pt x="47240" y="126592"/>
                    <a:pt x="38509" y="140879"/>
                  </a:cubicBezTo>
                  <a:cubicBezTo>
                    <a:pt x="29778" y="155166"/>
                    <a:pt x="32953" y="166676"/>
                    <a:pt x="28984" y="181360"/>
                  </a:cubicBezTo>
                  <a:cubicBezTo>
                    <a:pt x="25015" y="196044"/>
                    <a:pt x="19458" y="215491"/>
                    <a:pt x="14696" y="228985"/>
                  </a:cubicBezTo>
                  <a:cubicBezTo>
                    <a:pt x="9934" y="242479"/>
                    <a:pt x="1203" y="254782"/>
                    <a:pt x="409" y="262323"/>
                  </a:cubicBezTo>
                  <a:cubicBezTo>
                    <a:pt x="-385" y="269864"/>
                    <a:pt x="-1178" y="272642"/>
                    <a:pt x="9934" y="274229"/>
                  </a:cubicBezTo>
                  <a:cubicBezTo>
                    <a:pt x="21046" y="275816"/>
                    <a:pt x="46843" y="269070"/>
                    <a:pt x="67084" y="271848"/>
                  </a:cubicBezTo>
                  <a:cubicBezTo>
                    <a:pt x="87324" y="274626"/>
                    <a:pt x="114312" y="282961"/>
                    <a:pt x="131377" y="290898"/>
                  </a:cubicBezTo>
                  <a:cubicBezTo>
                    <a:pt x="148442" y="298835"/>
                    <a:pt x="159158" y="310345"/>
                    <a:pt x="169477" y="319473"/>
                  </a:cubicBezTo>
                  <a:cubicBezTo>
                    <a:pt x="179796" y="328601"/>
                    <a:pt x="185353" y="342094"/>
                    <a:pt x="193290" y="345666"/>
                  </a:cubicBezTo>
                  <a:cubicBezTo>
                    <a:pt x="201227" y="349238"/>
                    <a:pt x="209958" y="350032"/>
                    <a:pt x="217102" y="340904"/>
                  </a:cubicBezTo>
                  <a:cubicBezTo>
                    <a:pt x="224246" y="331776"/>
                    <a:pt x="230596" y="305186"/>
                    <a:pt x="236152" y="290898"/>
                  </a:cubicBezTo>
                  <a:cubicBezTo>
                    <a:pt x="241708" y="276610"/>
                    <a:pt x="248059" y="267085"/>
                    <a:pt x="250440" y="255179"/>
                  </a:cubicBezTo>
                  <a:cubicBezTo>
                    <a:pt x="252821" y="243273"/>
                    <a:pt x="251234" y="233351"/>
                    <a:pt x="250440" y="219460"/>
                  </a:cubicBezTo>
                  <a:cubicBezTo>
                    <a:pt x="249646" y="205569"/>
                    <a:pt x="244883" y="186122"/>
                    <a:pt x="245677" y="171835"/>
                  </a:cubicBezTo>
                  <a:cubicBezTo>
                    <a:pt x="246471" y="157548"/>
                    <a:pt x="249249" y="148419"/>
                    <a:pt x="255202" y="133735"/>
                  </a:cubicBezTo>
                  <a:cubicBezTo>
                    <a:pt x="261155" y="119051"/>
                    <a:pt x="276237" y="98810"/>
                    <a:pt x="281396" y="83729"/>
                  </a:cubicBezTo>
                  <a:cubicBezTo>
                    <a:pt x="286555" y="68648"/>
                    <a:pt x="286158" y="17451"/>
                    <a:pt x="271871" y="5148"/>
                  </a:cubicBezTo>
                  <a:close/>
                </a:path>
              </a:pathLst>
            </a:custGeom>
            <a:solidFill>
              <a:srgbClr val="F6E502"/>
            </a:solidFill>
            <a:ln w="9525">
              <a:solidFill>
                <a:schemeClr val="tx1"/>
              </a:solidFill>
              <a:round/>
              <a:headEnd/>
              <a:tailEnd/>
            </a:ln>
          </p:spPr>
          <p:txBody>
            <a:bodyPr wrap="none" lIns="90000" tIns="46800" rIns="90000" bIns="46800" anchor="ctr"/>
            <a:lstStyle/>
            <a:p>
              <a:endParaRPr lang="ru-RU">
                <a:solidFill>
                  <a:srgbClr val="000000"/>
                </a:solidFill>
              </a:endParaRPr>
            </a:p>
          </p:txBody>
        </p:sp>
        <p:sp>
          <p:nvSpPr>
            <p:cNvPr id="32" name="Прямоугольник 11"/>
            <p:cNvSpPr>
              <a:spLocks noChangeArrowheads="1"/>
            </p:cNvSpPr>
            <p:nvPr/>
          </p:nvSpPr>
          <p:spPr bwMode="auto">
            <a:xfrm>
              <a:off x="5650770" y="2975428"/>
              <a:ext cx="992186" cy="327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rgbClr val="FF0000"/>
                  </a:solidFill>
                  <a:latin typeface="Times New Roman" pitchFamily="18" charset="0"/>
                  <a:cs typeface="Times New Roman" pitchFamily="18" charset="0"/>
                </a:rPr>
                <a:t>Striatum</a:t>
              </a:r>
            </a:p>
          </p:txBody>
        </p:sp>
        <p:cxnSp>
          <p:nvCxnSpPr>
            <p:cNvPr id="33" name="Прямая со стрелкой 29"/>
            <p:cNvCxnSpPr>
              <a:cxnSpLocks noChangeShapeType="1"/>
            </p:cNvCxnSpPr>
            <p:nvPr/>
          </p:nvCxnSpPr>
          <p:spPr bwMode="auto">
            <a:xfrm>
              <a:off x="6191282" y="3285015"/>
              <a:ext cx="149832" cy="624726"/>
            </a:xfrm>
            <a:prstGeom prst="straightConnector1">
              <a:avLst/>
            </a:prstGeom>
            <a:noFill/>
            <a:ln w="1905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35" name="Прямоугольник 11"/>
            <p:cNvSpPr>
              <a:spLocks noChangeArrowheads="1"/>
            </p:cNvSpPr>
            <p:nvPr/>
          </p:nvSpPr>
          <p:spPr bwMode="auto">
            <a:xfrm>
              <a:off x="5354147" y="4829954"/>
              <a:ext cx="2211388" cy="327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dirty="0">
                  <a:solidFill>
                    <a:srgbClr val="FF0000"/>
                  </a:solidFill>
                  <a:latin typeface="Times New Roman" pitchFamily="18" charset="0"/>
                  <a:cs typeface="Times New Roman" pitchFamily="18" charset="0"/>
                </a:rPr>
                <a:t>Nucleus </a:t>
              </a:r>
              <a:r>
                <a:rPr lang="en-US" sz="1400" dirty="0" err="1">
                  <a:solidFill>
                    <a:srgbClr val="FF0000"/>
                  </a:solidFill>
                  <a:latin typeface="Times New Roman" pitchFamily="18" charset="0"/>
                  <a:cs typeface="Times New Roman" pitchFamily="18" charset="0"/>
                </a:rPr>
                <a:t>accumbens</a:t>
              </a:r>
              <a:endParaRPr lang="en-US" sz="1400" dirty="0">
                <a:solidFill>
                  <a:srgbClr val="FF0000"/>
                </a:solidFill>
                <a:latin typeface="Times New Roman" pitchFamily="18" charset="0"/>
                <a:cs typeface="Times New Roman" pitchFamily="18" charset="0"/>
              </a:endParaRPr>
            </a:p>
          </p:txBody>
        </p:sp>
        <p:cxnSp>
          <p:nvCxnSpPr>
            <p:cNvPr id="36" name="Прямая со стрелкой 12"/>
            <p:cNvCxnSpPr>
              <a:cxnSpLocks noChangeShapeType="1"/>
            </p:cNvCxnSpPr>
            <p:nvPr/>
          </p:nvCxnSpPr>
          <p:spPr bwMode="auto">
            <a:xfrm flipV="1">
              <a:off x="6134164" y="4463139"/>
              <a:ext cx="150142" cy="470485"/>
            </a:xfrm>
            <a:prstGeom prst="straightConnector1">
              <a:avLst/>
            </a:prstGeom>
            <a:noFill/>
            <a:ln w="22225" algn="ctr">
              <a:solidFill>
                <a:srgbClr val="FF0000"/>
              </a:solidFill>
              <a:round/>
              <a:headEnd/>
              <a:tailEnd type="arrow" w="med" len="med"/>
            </a:ln>
            <a:extLst>
              <a:ext uri="{909E8E84-426E-40DD-AFC4-6F175D3DCCD1}">
                <a14:hiddenFill xmlns:a14="http://schemas.microsoft.com/office/drawing/2010/main">
                  <a:noFill/>
                </a14:hiddenFill>
              </a:ext>
            </a:extLst>
          </p:spPr>
        </p:cxnSp>
      </p:grpSp>
      <p:sp>
        <p:nvSpPr>
          <p:cNvPr id="2" name="Прямоугольник 1"/>
          <p:cNvSpPr/>
          <p:nvPr/>
        </p:nvSpPr>
        <p:spPr>
          <a:xfrm>
            <a:off x="4966857" y="1990653"/>
            <a:ext cx="2176621" cy="646331"/>
          </a:xfrm>
          <a:prstGeom prst="rect">
            <a:avLst/>
          </a:prstGeom>
        </p:spPr>
        <p:txBody>
          <a:bodyPr wrap="none">
            <a:spAutoFit/>
          </a:bodyPr>
          <a:lstStyle/>
          <a:p>
            <a:pPr algn="ctr" fontAlgn="base">
              <a:spcAft>
                <a:spcPct val="0"/>
              </a:spcAft>
              <a:buClr>
                <a:srgbClr val="FF0000"/>
              </a:buClr>
              <a:buSzPct val="150000"/>
            </a:pPr>
            <a:r>
              <a:rPr lang="en-US" b="1" i="1" dirty="0">
                <a:solidFill>
                  <a:srgbClr val="002060"/>
                </a:solidFill>
                <a:latin typeface="Times New Roman" pitchFamily="18" charset="0"/>
                <a:cs typeface="Times New Roman" pitchFamily="18" charset="0"/>
              </a:rPr>
              <a:t>Early period</a:t>
            </a:r>
          </a:p>
          <a:p>
            <a:pPr algn="ctr" fontAlgn="base">
              <a:spcAft>
                <a:spcPct val="0"/>
              </a:spcAft>
              <a:buClr>
                <a:srgbClr val="FF0000"/>
              </a:buClr>
              <a:buSzPct val="150000"/>
            </a:pPr>
            <a:r>
              <a:rPr lang="en-US" i="1" dirty="0">
                <a:solidFill>
                  <a:srgbClr val="002060"/>
                </a:solidFill>
                <a:latin typeface="Times New Roman" pitchFamily="18" charset="0"/>
                <a:cs typeface="Times New Roman" pitchFamily="18" charset="0"/>
              </a:rPr>
              <a:t>(24 h after exposure )</a:t>
            </a:r>
          </a:p>
        </p:txBody>
      </p:sp>
      <p:sp>
        <p:nvSpPr>
          <p:cNvPr id="21" name="Прямоугольник 20"/>
          <p:cNvSpPr/>
          <p:nvPr/>
        </p:nvSpPr>
        <p:spPr>
          <a:xfrm>
            <a:off x="8181635" y="1991947"/>
            <a:ext cx="1755609" cy="646331"/>
          </a:xfrm>
          <a:prstGeom prst="rect">
            <a:avLst/>
          </a:prstGeom>
        </p:spPr>
        <p:txBody>
          <a:bodyPr wrap="none">
            <a:spAutoFit/>
          </a:bodyPr>
          <a:lstStyle/>
          <a:p>
            <a:pPr algn="ctr" fontAlgn="base">
              <a:spcAft>
                <a:spcPct val="0"/>
              </a:spcAft>
              <a:buClr>
                <a:srgbClr val="FF0000"/>
              </a:buClr>
              <a:buSzPct val="150000"/>
            </a:pPr>
            <a:r>
              <a:rPr lang="en-US" b="1" i="1" dirty="0">
                <a:solidFill>
                  <a:srgbClr val="002060"/>
                </a:solidFill>
                <a:latin typeface="Times New Roman" pitchFamily="18" charset="0"/>
                <a:cs typeface="Times New Roman" pitchFamily="18" charset="0"/>
              </a:rPr>
              <a:t>Late periods</a:t>
            </a:r>
          </a:p>
          <a:p>
            <a:pPr algn="ctr" fontAlgn="base">
              <a:spcAft>
                <a:spcPct val="0"/>
              </a:spcAft>
              <a:buClr>
                <a:srgbClr val="FF0000"/>
              </a:buClr>
              <a:buSzPct val="150000"/>
            </a:pPr>
            <a:r>
              <a:rPr lang="en-US" i="1" dirty="0">
                <a:solidFill>
                  <a:srgbClr val="002060"/>
                </a:solidFill>
                <a:latin typeface="Times New Roman" pitchFamily="18" charset="0"/>
                <a:cs typeface="Times New Roman" pitchFamily="18" charset="0"/>
              </a:rPr>
              <a:t>(1 and 3 months)</a:t>
            </a:r>
          </a:p>
        </p:txBody>
      </p:sp>
      <p:pic>
        <p:nvPicPr>
          <p:cNvPr id="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78518" y="5600701"/>
            <a:ext cx="3282883" cy="808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bwMode="auto">
          <a:xfrm>
            <a:off x="1792514" y="3086100"/>
            <a:ext cx="2303960" cy="1253792"/>
          </a:xfrm>
          <a:prstGeom prst="rect">
            <a:avLst/>
          </a:prstGeom>
          <a:solidFill>
            <a:schemeClr val="accent3">
              <a:lumMod val="95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fontAlgn="base">
              <a:spcBef>
                <a:spcPct val="0"/>
              </a:spcBef>
              <a:spcAft>
                <a:spcPct val="0"/>
              </a:spcAft>
            </a:pPr>
            <a:endParaRPr lang="ru-RU" sz="2000">
              <a:solidFill>
                <a:srgbClr val="000000"/>
              </a:solidFill>
            </a:endParaRPr>
          </a:p>
        </p:txBody>
      </p:sp>
      <p:sp>
        <p:nvSpPr>
          <p:cNvPr id="20" name="Прямоугольник 19"/>
          <p:cNvSpPr/>
          <p:nvPr/>
        </p:nvSpPr>
        <p:spPr>
          <a:xfrm>
            <a:off x="1792513" y="3137982"/>
            <a:ext cx="2316660" cy="1154162"/>
          </a:xfrm>
          <a:prstGeom prst="rect">
            <a:avLst/>
          </a:prstGeom>
        </p:spPr>
        <p:txBody>
          <a:bodyPr wrap="none">
            <a:spAutoFit/>
          </a:bodyPr>
          <a:lstStyle/>
          <a:p>
            <a:r>
              <a:rPr lang="en-US" sz="1600" b="1" i="1" u="sng" dirty="0">
                <a:solidFill>
                  <a:srgbClr val="000066"/>
                </a:solidFill>
                <a:latin typeface="Times New Roman" pitchFamily="18" charset="0"/>
                <a:cs typeface="Times New Roman" pitchFamily="18" charset="0"/>
              </a:rPr>
              <a:t>Brain neurotransmitters:</a:t>
            </a:r>
          </a:p>
          <a:p>
            <a:endParaRPr lang="en-US" sz="500" i="1" dirty="0">
              <a:solidFill>
                <a:srgbClr val="000066"/>
              </a:solidFill>
              <a:latin typeface="Times New Roman" pitchFamily="18" charset="0"/>
              <a:cs typeface="Times New Roman" pitchFamily="18" charset="0"/>
            </a:endParaRPr>
          </a:p>
          <a:p>
            <a:pPr marL="285750" indent="-196850">
              <a:buFont typeface="Wingdings" pitchFamily="2" charset="2"/>
              <a:buChar char="§"/>
            </a:pPr>
            <a:r>
              <a:rPr lang="en-US" sz="1600" b="1" i="1" dirty="0">
                <a:solidFill>
                  <a:srgbClr val="000066"/>
                </a:solidFill>
                <a:latin typeface="Times New Roman" pitchFamily="18" charset="0"/>
                <a:cs typeface="Times New Roman" pitchFamily="18" charset="0"/>
              </a:rPr>
              <a:t>Noradrenaline</a:t>
            </a:r>
          </a:p>
          <a:p>
            <a:pPr marL="285750" indent="-196850">
              <a:buFont typeface="Wingdings" pitchFamily="2" charset="2"/>
              <a:buChar char="§"/>
            </a:pPr>
            <a:r>
              <a:rPr lang="en-US" sz="1600" b="1" i="1" dirty="0">
                <a:solidFill>
                  <a:srgbClr val="000066"/>
                </a:solidFill>
                <a:latin typeface="Times New Roman" pitchFamily="18" charset="0"/>
                <a:cs typeface="Times New Roman" pitchFamily="18" charset="0"/>
              </a:rPr>
              <a:t>Dopamine</a:t>
            </a:r>
          </a:p>
          <a:p>
            <a:pPr marL="285750" indent="-196850">
              <a:buFont typeface="Wingdings" pitchFamily="2" charset="2"/>
              <a:buChar char="§"/>
            </a:pPr>
            <a:r>
              <a:rPr lang="en-US" sz="1600" b="1" i="1" dirty="0">
                <a:solidFill>
                  <a:srgbClr val="000066"/>
                </a:solidFill>
                <a:latin typeface="Times New Roman" pitchFamily="18" charset="0"/>
                <a:cs typeface="Times New Roman" pitchFamily="18" charset="0"/>
              </a:rPr>
              <a:t>Serotonin</a:t>
            </a:r>
            <a:endParaRPr lang="ru-RU" sz="1600" b="1" i="1" dirty="0">
              <a:solidFill>
                <a:srgbClr val="000000"/>
              </a:solidFill>
            </a:endParaRPr>
          </a:p>
        </p:txBody>
      </p:sp>
      <p:sp>
        <p:nvSpPr>
          <p:cNvPr id="4" name="Прямоугольник 3"/>
          <p:cNvSpPr/>
          <p:nvPr/>
        </p:nvSpPr>
        <p:spPr bwMode="auto">
          <a:xfrm>
            <a:off x="1716314" y="6021289"/>
            <a:ext cx="923303" cy="660537"/>
          </a:xfrm>
          <a:prstGeom prst="rect">
            <a:avLst/>
          </a:prstGeom>
          <a:solidFill>
            <a:schemeClr val="bg1"/>
          </a:soli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fontAlgn="base">
              <a:spcBef>
                <a:spcPct val="0"/>
              </a:spcBef>
              <a:spcAft>
                <a:spcPct val="0"/>
              </a:spcAft>
            </a:pPr>
            <a:endParaRPr lang="ru-RU" sz="2000">
              <a:latin typeface="Arial" charset="0"/>
            </a:endParaRPr>
          </a:p>
        </p:txBody>
      </p:sp>
      <p:pic>
        <p:nvPicPr>
          <p:cNvPr id="32774"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91" t="1021" r="1117" b="1473"/>
          <a:stretch/>
        </p:blipFill>
        <p:spPr bwMode="auto">
          <a:xfrm>
            <a:off x="9229230" y="5210177"/>
            <a:ext cx="1035720" cy="1345278"/>
          </a:xfrm>
          <a:prstGeom prst="rect">
            <a:avLst/>
          </a:prstGeom>
          <a:noFill/>
          <a:ln w="3175">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amp;Kcy;&amp;acy;&amp;rcy;&amp;tcy;&amp;icy;&amp;ncy;&amp;kcy;&amp;icy; &amp;pcy;&amp;ocy; &amp;zcy;&amp;acy;&amp;pcy;&amp;rcy;&amp;ocy;&amp;scy;&amp;ucy; physica medic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55084" y="5332661"/>
            <a:ext cx="1002512" cy="1344365"/>
          </a:xfrm>
          <a:prstGeom prst="rect">
            <a:avLst/>
          </a:prstGeom>
          <a:noFill/>
          <a:ln w="3175">
            <a:solidFill>
              <a:schemeClr val="tx1"/>
            </a:solidFill>
          </a:ln>
          <a:effectLst/>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404" t="5308" r="11319" b="3805"/>
          <a:stretch/>
        </p:blipFill>
        <p:spPr bwMode="auto">
          <a:xfrm>
            <a:off x="1631504" y="4776149"/>
            <a:ext cx="3725404" cy="203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Заголовок 3"/>
          <p:cNvSpPr txBox="1">
            <a:spLocks/>
          </p:cNvSpPr>
          <p:nvPr/>
        </p:nvSpPr>
        <p:spPr>
          <a:xfrm>
            <a:off x="0" y="44624"/>
            <a:ext cx="12192000" cy="799742"/>
          </a:xfrm>
          <a:prstGeom prst="rect">
            <a:avLst/>
          </a:prstGeom>
          <a:solidFill>
            <a:schemeClr val="accent5">
              <a:lumMod val="75000"/>
            </a:schemeClr>
          </a:solidFill>
        </p:spPr>
        <p:txBody>
          <a:bodyPr/>
          <a:lstStyle>
            <a:lvl1pPr algn="l" rtl="0" eaLnBrk="0" fontAlgn="base" hangingPunct="0">
              <a:lnSpc>
                <a:spcPct val="90000"/>
              </a:lnSpc>
              <a:spcBef>
                <a:spcPct val="0"/>
              </a:spcBef>
              <a:spcAft>
                <a:spcPct val="0"/>
              </a:spcAft>
              <a:defRPr sz="2600" b="1">
                <a:solidFill>
                  <a:schemeClr val="bg1"/>
                </a:solidFill>
                <a:latin typeface="+mj-lt"/>
                <a:ea typeface="+mj-ea"/>
                <a:cs typeface="+mj-cs"/>
              </a:defRPr>
            </a:lvl1pPr>
            <a:lvl2pPr algn="l" rtl="0" eaLnBrk="0" fontAlgn="base" hangingPunct="0">
              <a:lnSpc>
                <a:spcPct val="90000"/>
              </a:lnSpc>
              <a:spcBef>
                <a:spcPct val="0"/>
              </a:spcBef>
              <a:spcAft>
                <a:spcPct val="0"/>
              </a:spcAft>
              <a:defRPr sz="2600" b="1">
                <a:solidFill>
                  <a:schemeClr val="bg1"/>
                </a:solidFill>
                <a:latin typeface="Arial" charset="0"/>
                <a:cs typeface="Arial" charset="0"/>
              </a:defRPr>
            </a:lvl2pPr>
            <a:lvl3pPr algn="l" rtl="0" eaLnBrk="0" fontAlgn="base" hangingPunct="0">
              <a:lnSpc>
                <a:spcPct val="90000"/>
              </a:lnSpc>
              <a:spcBef>
                <a:spcPct val="0"/>
              </a:spcBef>
              <a:spcAft>
                <a:spcPct val="0"/>
              </a:spcAft>
              <a:defRPr sz="2600" b="1">
                <a:solidFill>
                  <a:schemeClr val="bg1"/>
                </a:solidFill>
                <a:latin typeface="Arial" charset="0"/>
                <a:cs typeface="Arial" charset="0"/>
              </a:defRPr>
            </a:lvl3pPr>
            <a:lvl4pPr algn="l" rtl="0" eaLnBrk="0" fontAlgn="base" hangingPunct="0">
              <a:lnSpc>
                <a:spcPct val="90000"/>
              </a:lnSpc>
              <a:spcBef>
                <a:spcPct val="0"/>
              </a:spcBef>
              <a:spcAft>
                <a:spcPct val="0"/>
              </a:spcAft>
              <a:defRPr sz="2600" b="1">
                <a:solidFill>
                  <a:schemeClr val="bg1"/>
                </a:solidFill>
                <a:latin typeface="Arial" charset="0"/>
                <a:cs typeface="Arial" charset="0"/>
              </a:defRPr>
            </a:lvl4pPr>
            <a:lvl5pPr algn="l" rtl="0" eaLnBrk="0" fontAlgn="base" hangingPunct="0">
              <a:lnSpc>
                <a:spcPct val="90000"/>
              </a:lnSpc>
              <a:spcBef>
                <a:spcPct val="0"/>
              </a:spcBef>
              <a:spcAft>
                <a:spcPct val="0"/>
              </a:spcAft>
              <a:defRPr sz="2600" b="1">
                <a:solidFill>
                  <a:schemeClr val="bg1"/>
                </a:solidFill>
                <a:latin typeface="Arial" charset="0"/>
                <a:cs typeface="Arial" charset="0"/>
              </a:defRPr>
            </a:lvl5pPr>
            <a:lvl6pPr marL="457200" algn="l" rtl="0" fontAlgn="base">
              <a:lnSpc>
                <a:spcPct val="90000"/>
              </a:lnSpc>
              <a:spcBef>
                <a:spcPct val="0"/>
              </a:spcBef>
              <a:spcAft>
                <a:spcPct val="0"/>
              </a:spcAft>
              <a:defRPr sz="2600" b="1">
                <a:solidFill>
                  <a:schemeClr val="bg1"/>
                </a:solidFill>
                <a:latin typeface="Arial" charset="0"/>
                <a:cs typeface="Arial" charset="0"/>
              </a:defRPr>
            </a:lvl6pPr>
            <a:lvl7pPr marL="914400" algn="l" rtl="0" fontAlgn="base">
              <a:lnSpc>
                <a:spcPct val="90000"/>
              </a:lnSpc>
              <a:spcBef>
                <a:spcPct val="0"/>
              </a:spcBef>
              <a:spcAft>
                <a:spcPct val="0"/>
              </a:spcAft>
              <a:defRPr sz="2600" b="1">
                <a:solidFill>
                  <a:schemeClr val="bg1"/>
                </a:solidFill>
                <a:latin typeface="Arial" charset="0"/>
                <a:cs typeface="Arial" charset="0"/>
              </a:defRPr>
            </a:lvl7pPr>
            <a:lvl8pPr marL="1371600" algn="l" rtl="0" fontAlgn="base">
              <a:lnSpc>
                <a:spcPct val="90000"/>
              </a:lnSpc>
              <a:spcBef>
                <a:spcPct val="0"/>
              </a:spcBef>
              <a:spcAft>
                <a:spcPct val="0"/>
              </a:spcAft>
              <a:defRPr sz="2600" b="1">
                <a:solidFill>
                  <a:schemeClr val="bg1"/>
                </a:solidFill>
                <a:latin typeface="Arial" charset="0"/>
                <a:cs typeface="Arial" charset="0"/>
              </a:defRPr>
            </a:lvl8pPr>
            <a:lvl9pPr marL="1828800" algn="l" rtl="0" fontAlgn="base">
              <a:lnSpc>
                <a:spcPct val="90000"/>
              </a:lnSpc>
              <a:spcBef>
                <a:spcPct val="0"/>
              </a:spcBef>
              <a:spcAft>
                <a:spcPct val="0"/>
              </a:spcAft>
              <a:defRPr sz="2600" b="1">
                <a:solidFill>
                  <a:schemeClr val="bg1"/>
                </a:solidFill>
                <a:latin typeface="Arial" charset="0"/>
                <a:cs typeface="Arial" charset="0"/>
              </a:defRPr>
            </a:lvl9pPr>
          </a:lstStyle>
          <a:p>
            <a:pPr algn="ctr"/>
            <a:r>
              <a:rPr lang="en-US" altLang="ru-RU" sz="2800" b="0" kern="0" dirty="0">
                <a:latin typeface="Times New Roman" pitchFamily="18" charset="0"/>
                <a:cs typeface="Times New Roman" pitchFamily="18" charset="0"/>
              </a:rPr>
              <a:t>Laboratory of Radiation Biology </a:t>
            </a:r>
          </a:p>
          <a:p>
            <a:pPr algn="ctr"/>
            <a:r>
              <a:rPr lang="en-US" altLang="ru-RU" sz="2400" b="0" kern="0" dirty="0">
                <a:latin typeface="Times New Roman" pitchFamily="18" charset="0"/>
                <a:cs typeface="Times New Roman" pitchFamily="18" charset="0"/>
              </a:rPr>
              <a:t>(main results 20</a:t>
            </a:r>
            <a:r>
              <a:rPr lang="ru-RU" altLang="ru-RU" sz="2400" b="0" kern="0" dirty="0">
                <a:latin typeface="Times New Roman" pitchFamily="18" charset="0"/>
                <a:cs typeface="Times New Roman" pitchFamily="18" charset="0"/>
              </a:rPr>
              <a:t>10</a:t>
            </a:r>
            <a:r>
              <a:rPr lang="en-US" altLang="ru-RU" sz="2400" b="0" kern="0" dirty="0">
                <a:latin typeface="Times New Roman" pitchFamily="18" charset="0"/>
                <a:cs typeface="Times New Roman" pitchFamily="18" charset="0"/>
              </a:rPr>
              <a:t>-2016)</a:t>
            </a:r>
            <a:endParaRPr lang="ru-RU" altLang="ru-RU" sz="2400" b="0" kern="0" dirty="0">
              <a:latin typeface="Times New Roman" pitchFamily="18" charset="0"/>
              <a:cs typeface="Times New Roman" pitchFamily="18" charset="0"/>
            </a:endParaRPr>
          </a:p>
        </p:txBody>
      </p:sp>
    </p:spTree>
    <p:extLst>
      <p:ext uri="{BB962C8B-B14F-4D97-AF65-F5344CB8AC3E}">
        <p14:creationId xmlns:p14="http://schemas.microsoft.com/office/powerpoint/2010/main" val="413857102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60096" y="1412776"/>
            <a:ext cx="3096344" cy="479944"/>
          </a:xfrm>
        </p:spPr>
        <p:txBody>
          <a:bodyPr>
            <a:noAutofit/>
          </a:bodyPr>
          <a:lstStyle/>
          <a:p>
            <a:r>
              <a:rPr lang="en-US" altLang="ru-RU" sz="1800" dirty="0">
                <a:solidFill>
                  <a:schemeClr val="tx1"/>
                </a:solidFill>
              </a:rPr>
              <a:t>Müller glial cells’ response</a:t>
            </a:r>
            <a:endParaRPr lang="ru-RU" altLang="ru-RU" sz="1800" dirty="0">
              <a:solidFill>
                <a:schemeClr val="tx1"/>
              </a:solidFill>
            </a:endParaRPr>
          </a:p>
        </p:txBody>
      </p:sp>
      <p:sp>
        <p:nvSpPr>
          <p:cNvPr id="17" name="Прямоугольник 16"/>
          <p:cNvSpPr/>
          <p:nvPr/>
        </p:nvSpPr>
        <p:spPr>
          <a:xfrm>
            <a:off x="1863266" y="1412777"/>
            <a:ext cx="3008598" cy="830997"/>
          </a:xfrm>
          <a:prstGeom prst="rect">
            <a:avLst/>
          </a:prstGeom>
        </p:spPr>
        <p:txBody>
          <a:bodyPr wrap="square">
            <a:spAutoFit/>
          </a:bodyPr>
          <a:lstStyle/>
          <a:p>
            <a:pPr algn="ctr"/>
            <a:r>
              <a:rPr lang="en-US" sz="1600" b="1" dirty="0"/>
              <a:t>Functional recovery of the mouse retina after exposure to </a:t>
            </a:r>
            <a:r>
              <a:rPr lang="en-US" sz="1600" b="1" dirty="0" err="1"/>
              <a:t>methylnitrosourea</a:t>
            </a:r>
            <a:endParaRPr lang="ru-RU" sz="1600" b="1" dirty="0"/>
          </a:p>
        </p:txBody>
      </p:sp>
      <p:sp>
        <p:nvSpPr>
          <p:cNvPr id="18" name="Заголовок 1"/>
          <p:cNvSpPr txBox="1">
            <a:spLocks/>
          </p:cNvSpPr>
          <p:nvPr/>
        </p:nvSpPr>
        <p:spPr>
          <a:xfrm>
            <a:off x="1972369" y="910886"/>
            <a:ext cx="8075959" cy="4376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000" b="1" kern="0" dirty="0"/>
              <a:t> </a:t>
            </a:r>
            <a:endParaRPr lang="en-US" sz="2000" b="1" kern="0" dirty="0"/>
          </a:p>
          <a:p>
            <a:r>
              <a:rPr lang="en-US" sz="2000" b="1" dirty="0"/>
              <a:t>Retinal recoverability</a:t>
            </a:r>
            <a:endParaRPr lang="ru-RU" sz="2000" b="1" dirty="0"/>
          </a:p>
          <a:p>
            <a:endParaRPr lang="ru-RU" sz="2000" b="1" dirty="0"/>
          </a:p>
        </p:txBody>
      </p:sp>
      <p:sp>
        <p:nvSpPr>
          <p:cNvPr id="3" name="Прямоугольник 2"/>
          <p:cNvSpPr/>
          <p:nvPr/>
        </p:nvSpPr>
        <p:spPr>
          <a:xfrm>
            <a:off x="7189639" y="4170566"/>
            <a:ext cx="1768176" cy="338554"/>
          </a:xfrm>
          <a:prstGeom prst="rect">
            <a:avLst/>
          </a:prstGeom>
        </p:spPr>
        <p:txBody>
          <a:bodyPr wrap="none">
            <a:spAutoFit/>
          </a:bodyPr>
          <a:lstStyle/>
          <a:p>
            <a:r>
              <a:rPr lang="en-US" altLang="ru-RU" sz="1600" b="1" dirty="0"/>
              <a:t>Adaptive response</a:t>
            </a:r>
            <a:endParaRPr lang="ru-RU" sz="1600"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1887" y="2564905"/>
            <a:ext cx="1390650"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Заголовок 3"/>
          <p:cNvSpPr txBox="1">
            <a:spLocks/>
          </p:cNvSpPr>
          <p:nvPr/>
        </p:nvSpPr>
        <p:spPr>
          <a:xfrm>
            <a:off x="0" y="44624"/>
            <a:ext cx="12192000" cy="799742"/>
          </a:xfrm>
          <a:prstGeom prst="rect">
            <a:avLst/>
          </a:prstGeom>
          <a:solidFill>
            <a:schemeClr val="accent5">
              <a:lumMod val="75000"/>
            </a:schemeClr>
          </a:solidFill>
        </p:spPr>
        <p:txBody>
          <a:bodyPr/>
          <a:lstStyle>
            <a:lvl1pPr algn="l" rtl="0" eaLnBrk="0" fontAlgn="base" hangingPunct="0">
              <a:lnSpc>
                <a:spcPct val="90000"/>
              </a:lnSpc>
              <a:spcBef>
                <a:spcPct val="0"/>
              </a:spcBef>
              <a:spcAft>
                <a:spcPct val="0"/>
              </a:spcAft>
              <a:defRPr sz="2600" b="1">
                <a:solidFill>
                  <a:schemeClr val="bg1"/>
                </a:solidFill>
                <a:latin typeface="+mj-lt"/>
                <a:ea typeface="+mj-ea"/>
                <a:cs typeface="+mj-cs"/>
              </a:defRPr>
            </a:lvl1pPr>
            <a:lvl2pPr algn="l" rtl="0" eaLnBrk="0" fontAlgn="base" hangingPunct="0">
              <a:lnSpc>
                <a:spcPct val="90000"/>
              </a:lnSpc>
              <a:spcBef>
                <a:spcPct val="0"/>
              </a:spcBef>
              <a:spcAft>
                <a:spcPct val="0"/>
              </a:spcAft>
              <a:defRPr sz="2600" b="1">
                <a:solidFill>
                  <a:schemeClr val="bg1"/>
                </a:solidFill>
                <a:latin typeface="Arial" charset="0"/>
                <a:cs typeface="Arial" charset="0"/>
              </a:defRPr>
            </a:lvl2pPr>
            <a:lvl3pPr algn="l" rtl="0" eaLnBrk="0" fontAlgn="base" hangingPunct="0">
              <a:lnSpc>
                <a:spcPct val="90000"/>
              </a:lnSpc>
              <a:spcBef>
                <a:spcPct val="0"/>
              </a:spcBef>
              <a:spcAft>
                <a:spcPct val="0"/>
              </a:spcAft>
              <a:defRPr sz="2600" b="1">
                <a:solidFill>
                  <a:schemeClr val="bg1"/>
                </a:solidFill>
                <a:latin typeface="Arial" charset="0"/>
                <a:cs typeface="Arial" charset="0"/>
              </a:defRPr>
            </a:lvl3pPr>
            <a:lvl4pPr algn="l" rtl="0" eaLnBrk="0" fontAlgn="base" hangingPunct="0">
              <a:lnSpc>
                <a:spcPct val="90000"/>
              </a:lnSpc>
              <a:spcBef>
                <a:spcPct val="0"/>
              </a:spcBef>
              <a:spcAft>
                <a:spcPct val="0"/>
              </a:spcAft>
              <a:defRPr sz="2600" b="1">
                <a:solidFill>
                  <a:schemeClr val="bg1"/>
                </a:solidFill>
                <a:latin typeface="Arial" charset="0"/>
                <a:cs typeface="Arial" charset="0"/>
              </a:defRPr>
            </a:lvl4pPr>
            <a:lvl5pPr algn="l" rtl="0" eaLnBrk="0" fontAlgn="base" hangingPunct="0">
              <a:lnSpc>
                <a:spcPct val="90000"/>
              </a:lnSpc>
              <a:spcBef>
                <a:spcPct val="0"/>
              </a:spcBef>
              <a:spcAft>
                <a:spcPct val="0"/>
              </a:spcAft>
              <a:defRPr sz="2600" b="1">
                <a:solidFill>
                  <a:schemeClr val="bg1"/>
                </a:solidFill>
                <a:latin typeface="Arial" charset="0"/>
                <a:cs typeface="Arial" charset="0"/>
              </a:defRPr>
            </a:lvl5pPr>
            <a:lvl6pPr marL="457200" algn="l" rtl="0" fontAlgn="base">
              <a:lnSpc>
                <a:spcPct val="90000"/>
              </a:lnSpc>
              <a:spcBef>
                <a:spcPct val="0"/>
              </a:spcBef>
              <a:spcAft>
                <a:spcPct val="0"/>
              </a:spcAft>
              <a:defRPr sz="2600" b="1">
                <a:solidFill>
                  <a:schemeClr val="bg1"/>
                </a:solidFill>
                <a:latin typeface="Arial" charset="0"/>
                <a:cs typeface="Arial" charset="0"/>
              </a:defRPr>
            </a:lvl6pPr>
            <a:lvl7pPr marL="914400" algn="l" rtl="0" fontAlgn="base">
              <a:lnSpc>
                <a:spcPct val="90000"/>
              </a:lnSpc>
              <a:spcBef>
                <a:spcPct val="0"/>
              </a:spcBef>
              <a:spcAft>
                <a:spcPct val="0"/>
              </a:spcAft>
              <a:defRPr sz="2600" b="1">
                <a:solidFill>
                  <a:schemeClr val="bg1"/>
                </a:solidFill>
                <a:latin typeface="Arial" charset="0"/>
                <a:cs typeface="Arial" charset="0"/>
              </a:defRPr>
            </a:lvl7pPr>
            <a:lvl8pPr marL="1371600" algn="l" rtl="0" fontAlgn="base">
              <a:lnSpc>
                <a:spcPct val="90000"/>
              </a:lnSpc>
              <a:spcBef>
                <a:spcPct val="0"/>
              </a:spcBef>
              <a:spcAft>
                <a:spcPct val="0"/>
              </a:spcAft>
              <a:defRPr sz="2600" b="1">
                <a:solidFill>
                  <a:schemeClr val="bg1"/>
                </a:solidFill>
                <a:latin typeface="Arial" charset="0"/>
                <a:cs typeface="Arial" charset="0"/>
              </a:defRPr>
            </a:lvl8pPr>
            <a:lvl9pPr marL="1828800" algn="l" rtl="0" fontAlgn="base">
              <a:lnSpc>
                <a:spcPct val="90000"/>
              </a:lnSpc>
              <a:spcBef>
                <a:spcPct val="0"/>
              </a:spcBef>
              <a:spcAft>
                <a:spcPct val="0"/>
              </a:spcAft>
              <a:defRPr sz="2600" b="1">
                <a:solidFill>
                  <a:schemeClr val="bg1"/>
                </a:solidFill>
                <a:latin typeface="Arial" charset="0"/>
                <a:cs typeface="Arial" charset="0"/>
              </a:defRPr>
            </a:lvl9pPr>
          </a:lstStyle>
          <a:p>
            <a:pPr algn="ctr"/>
            <a:r>
              <a:rPr lang="en-US" altLang="ru-RU" sz="2800" b="0" kern="0" dirty="0">
                <a:latin typeface="Times New Roman" pitchFamily="18" charset="0"/>
                <a:cs typeface="Times New Roman" pitchFamily="18" charset="0"/>
              </a:rPr>
              <a:t>Laboratory of Radiation Biology </a:t>
            </a:r>
          </a:p>
          <a:p>
            <a:pPr algn="ctr"/>
            <a:r>
              <a:rPr lang="en-US" altLang="ru-RU" sz="2400" b="0" kern="0" dirty="0">
                <a:latin typeface="Times New Roman" pitchFamily="18" charset="0"/>
                <a:cs typeface="Times New Roman" pitchFamily="18" charset="0"/>
              </a:rPr>
              <a:t>(main results 20</a:t>
            </a:r>
            <a:r>
              <a:rPr lang="ru-RU" altLang="ru-RU" sz="2400" b="0" kern="0" dirty="0">
                <a:latin typeface="Times New Roman" pitchFamily="18" charset="0"/>
                <a:cs typeface="Times New Roman" pitchFamily="18" charset="0"/>
              </a:rPr>
              <a:t>10</a:t>
            </a:r>
            <a:r>
              <a:rPr lang="en-US" altLang="ru-RU" sz="2400" b="0" kern="0" dirty="0">
                <a:latin typeface="Times New Roman" pitchFamily="18" charset="0"/>
                <a:cs typeface="Times New Roman" pitchFamily="18" charset="0"/>
              </a:rPr>
              <a:t>-2016)</a:t>
            </a:r>
            <a:endParaRPr lang="ru-RU" altLang="ru-RU" sz="2400" b="0" kern="0" dirty="0">
              <a:latin typeface="Times New Roman" pitchFamily="18" charset="0"/>
              <a:cs typeface="Times New Roman" pitchFamily="18" charset="0"/>
            </a:endParaRPr>
          </a:p>
        </p:txBody>
      </p:sp>
      <p:pic>
        <p:nvPicPr>
          <p:cNvPr id="12" name="Рисунок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5064" y="4459188"/>
            <a:ext cx="2990477" cy="2398813"/>
          </a:xfrm>
          <a:prstGeom prst="rect">
            <a:avLst/>
          </a:prstGeom>
        </p:spPr>
      </p:pic>
      <p:pic>
        <p:nvPicPr>
          <p:cNvPr id="20" name="Рисунок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1944" y="1740008"/>
            <a:ext cx="4913164" cy="2450456"/>
          </a:xfrm>
          <a:prstGeom prst="rect">
            <a:avLst/>
          </a:prstGeom>
        </p:spPr>
      </p:pic>
      <p:pic>
        <p:nvPicPr>
          <p:cNvPr id="21" name="Рисунок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5838" y="4634354"/>
            <a:ext cx="4656187" cy="2048479"/>
          </a:xfrm>
          <a:prstGeom prst="rect">
            <a:avLst/>
          </a:prstGeom>
        </p:spPr>
      </p:pic>
    </p:spTree>
    <p:extLst>
      <p:ext uri="{BB962C8B-B14F-4D97-AF65-F5344CB8AC3E}">
        <p14:creationId xmlns:p14="http://schemas.microsoft.com/office/powerpoint/2010/main" val="33717317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5106" name="Text Box 1"/>
          <p:cNvSpPr txBox="1">
            <a:spLocks noChangeArrowheads="1"/>
          </p:cNvSpPr>
          <p:nvPr/>
        </p:nvSpPr>
        <p:spPr bwMode="auto">
          <a:xfrm>
            <a:off x="0" y="44624"/>
            <a:ext cx="12192000" cy="844172"/>
          </a:xfrm>
          <a:prstGeom prst="rect">
            <a:avLst/>
          </a:prstGeom>
          <a:solidFill>
            <a:schemeClr val="accent5">
              <a:lumMod val="75000"/>
            </a:schemeClr>
          </a:solidFill>
          <a:ln w="9525">
            <a:noFill/>
            <a:round/>
            <a:headEnd/>
            <a:tailEnd/>
          </a:ln>
        </p:spPr>
        <p:txBody>
          <a:bodyPr wrap="none" anchor="ctr"/>
          <a:lstStyle/>
          <a:p>
            <a:endParaRPr lang="ru-RU" altLang="ru-RU"/>
          </a:p>
        </p:txBody>
      </p:sp>
      <p:sp>
        <p:nvSpPr>
          <p:cNvPr id="175107" name="Text Box 2"/>
          <p:cNvSpPr txBox="1">
            <a:spLocks noChangeArrowheads="1"/>
          </p:cNvSpPr>
          <p:nvPr/>
        </p:nvSpPr>
        <p:spPr bwMode="auto">
          <a:xfrm>
            <a:off x="1666844" y="2928934"/>
            <a:ext cx="4572032" cy="1857388"/>
          </a:xfrm>
          <a:prstGeom prst="rect">
            <a:avLst/>
          </a:prstGeom>
          <a:noFill/>
          <a:ln w="9525">
            <a:noFill/>
            <a:round/>
            <a:headEnd/>
            <a:tailEnd/>
          </a:ln>
        </p:spPr>
        <p:txBody>
          <a:bodyPr lIns="90000" tIns="45000" rIns="90000" bIns="45000"/>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ru-RU" sz="1400" b="1" dirty="0">
              <a:solidFill>
                <a:srgbClr val="FFFF00"/>
              </a:solidFill>
              <a:latin typeface="Times New Roman" pitchFamily="18" charset="0"/>
              <a:cs typeface="Times New Roman" pitchFamily="18" charset="0"/>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ru-RU" sz="1400" i="1" dirty="0">
              <a:solidFill>
                <a:schemeClr val="bg1"/>
              </a:solidFill>
              <a:latin typeface="Times New Roman" pitchFamily="18" charset="0"/>
              <a:cs typeface="Times New Roman" pitchFamily="18" charset="0"/>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ru-RU" sz="1400" i="1" dirty="0">
              <a:solidFill>
                <a:schemeClr val="bg1"/>
              </a:solidFill>
              <a:latin typeface="Times New Roman" pitchFamily="18" charset="0"/>
              <a:cs typeface="Times New Roman" pitchFamily="18" charset="0"/>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ru-RU" sz="1400" b="1" dirty="0">
              <a:solidFill>
                <a:schemeClr val="bg1"/>
              </a:solidFill>
              <a:latin typeface="Times New Roman" pitchFamily="18" charset="0"/>
              <a:cs typeface="Times New Roman" pitchFamily="18" charset="0"/>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ru-RU" sz="1400" b="1" dirty="0">
              <a:solidFill>
                <a:schemeClr val="bg1"/>
              </a:solidFill>
              <a:latin typeface="Times New Roman" pitchFamily="18" charset="0"/>
              <a:cs typeface="Times New Roman" pitchFamily="18" charset="0"/>
            </a:endParaRPr>
          </a:p>
          <a:p>
            <a:pPr>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ru-RU" sz="1300" i="1" dirty="0">
              <a:solidFill>
                <a:srgbClr val="FFFFFF"/>
              </a:solidFill>
            </a:endParaRPr>
          </a:p>
          <a:p>
            <a:pPr algn="jus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ru-RU" sz="1300" i="1" dirty="0">
              <a:solidFill>
                <a:srgbClr val="FFFFFF"/>
              </a:solidFill>
            </a:endParaRPr>
          </a:p>
        </p:txBody>
      </p:sp>
      <p:sp>
        <p:nvSpPr>
          <p:cNvPr id="175108" name="Text Box 3"/>
          <p:cNvSpPr txBox="1">
            <a:spLocks noChangeArrowheads="1"/>
          </p:cNvSpPr>
          <p:nvPr/>
        </p:nvSpPr>
        <p:spPr bwMode="auto">
          <a:xfrm>
            <a:off x="6312024" y="1484784"/>
            <a:ext cx="4355976" cy="1993518"/>
          </a:xfrm>
          <a:prstGeom prst="rect">
            <a:avLst/>
          </a:prstGeom>
          <a:noFill/>
          <a:ln w="9525">
            <a:noFill/>
            <a:round/>
            <a:headEnd/>
            <a:tailEnd/>
          </a:ln>
        </p:spPr>
        <p:txBody>
          <a:bodyPr lIns="90000" tIns="45000" rIns="90000" bIns="45000"/>
          <a:lstStyle/>
          <a:p>
            <a:pPr>
              <a:spcAft>
                <a:spcPts val="60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ru-RU" sz="1400" b="1" dirty="0">
                <a:latin typeface="Times New Roman" pitchFamily="18" charset="0"/>
                <a:cs typeface="Times New Roman" pitchFamily="18" charset="0"/>
              </a:rPr>
              <a:t>Mathematical models of key radiation-induced DNA damage repair systems in bacterial cells were developed.</a:t>
            </a:r>
          </a:p>
          <a:p>
            <a:pPr>
              <a:spcAft>
                <a:spcPts val="60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ru-RU" sz="1400" b="1" dirty="0">
                <a:latin typeface="Times New Roman" pitchFamily="18" charset="0"/>
                <a:cs typeface="Times New Roman" pitchFamily="18" charset="0"/>
              </a:rPr>
              <a:t>Comprehensive computational study of radiation induced mutagenesis was performed.</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ru-RU" sz="1400" b="1" dirty="0">
                <a:latin typeface="Times New Roman" pitchFamily="18" charset="0"/>
                <a:cs typeface="Times New Roman" pitchFamily="18" charset="0"/>
              </a:rPr>
              <a:t>Detailed model of radiation-induced DNA double-strand break repair in mammalian and human cells was developed</a:t>
            </a:r>
          </a:p>
          <a:p>
            <a:pPr>
              <a:spcBef>
                <a:spcPts val="12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ru-RU" sz="1400" b="1" dirty="0">
              <a:effectLst>
                <a:outerShdw blurRad="38100" dist="38100" dir="2700000" algn="tl">
                  <a:srgbClr val="000000">
                    <a:alpha val="43137"/>
                  </a:srgbClr>
                </a:outerShdw>
              </a:effectLst>
              <a:latin typeface="Times New Roman" pitchFamily="18" charset="0"/>
              <a:cs typeface="Times New Roman" pitchFamily="18" charset="0"/>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ru-RU" sz="1400" b="1" dirty="0">
              <a:effectLst>
                <a:outerShdw blurRad="38100" dist="38100" dir="2700000" algn="tl">
                  <a:srgbClr val="000000">
                    <a:alpha val="43137"/>
                  </a:srgbClr>
                </a:outerShdw>
              </a:effectLst>
              <a:latin typeface="Times New Roman" pitchFamily="18" charset="0"/>
              <a:cs typeface="Times New Roman" pitchFamily="18" charset="0"/>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ru-RU" sz="1400" b="1" dirty="0">
              <a:effectLst>
                <a:outerShdw blurRad="38100" dist="38100" dir="2700000" algn="tl">
                  <a:srgbClr val="000000">
                    <a:alpha val="43137"/>
                  </a:srgbClr>
                </a:outerShdw>
              </a:effectLst>
              <a:latin typeface="Times New Roman" pitchFamily="18" charset="0"/>
              <a:cs typeface="Times New Roman" pitchFamily="18" charset="0"/>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ru-RU" sz="1400" i="1" dirty="0">
              <a:latin typeface="Times New Roman" pitchFamily="18" charset="0"/>
              <a:cs typeface="Times New Roman" pitchFamily="18" charset="0"/>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ru-RU" sz="1400" i="1" dirty="0">
              <a:latin typeface="Times New Roman" pitchFamily="18" charset="0"/>
              <a:cs typeface="Times New Roman" pitchFamily="18" charset="0"/>
            </a:endParaRPr>
          </a:p>
        </p:txBody>
      </p:sp>
      <p:sp>
        <p:nvSpPr>
          <p:cNvPr id="175113" name="Text Box 8"/>
          <p:cNvSpPr txBox="1">
            <a:spLocks noChangeArrowheads="1"/>
          </p:cNvSpPr>
          <p:nvPr/>
        </p:nvSpPr>
        <p:spPr bwMode="auto">
          <a:xfrm>
            <a:off x="1523206" y="965198"/>
            <a:ext cx="9144000" cy="546100"/>
          </a:xfrm>
          <a:prstGeom prst="rect">
            <a:avLst/>
          </a:prstGeom>
          <a:noFill/>
          <a:ln w="9525">
            <a:noFill/>
            <a:round/>
            <a:headEnd/>
            <a:tailEnd/>
          </a:ln>
        </p:spPr>
        <p:txBody>
          <a:bodyPr lIns="90000" tIns="45000" rIns="90000" bIns="450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ru-RU" b="1" dirty="0">
                <a:effectLst>
                  <a:outerShdw blurRad="38100" dist="38100" dir="2700000" algn="tl">
                    <a:srgbClr val="000000">
                      <a:alpha val="43137"/>
                    </a:srgbClr>
                  </a:outerShdw>
                </a:effectLst>
                <a:latin typeface="Times New Roman" pitchFamily="18" charset="0"/>
                <a:cs typeface="Times New Roman" pitchFamily="18" charset="0"/>
              </a:rPr>
              <a:t>MATHEMATICAL MODELING IN RADIATION BIOLOGY </a:t>
            </a:r>
          </a:p>
        </p:txBody>
      </p:sp>
      <p:sp>
        <p:nvSpPr>
          <p:cNvPr id="16" name="Text Box 7"/>
          <p:cNvSpPr txBox="1">
            <a:spLocks noChangeArrowheads="1"/>
          </p:cNvSpPr>
          <p:nvPr/>
        </p:nvSpPr>
        <p:spPr bwMode="auto">
          <a:xfrm>
            <a:off x="1666844" y="5214950"/>
            <a:ext cx="5797308" cy="1500198"/>
          </a:xfrm>
          <a:prstGeom prst="rect">
            <a:avLst/>
          </a:prstGeom>
          <a:noFill/>
          <a:ln w="9525">
            <a:noFill/>
            <a:round/>
            <a:headEnd/>
            <a:tailEnd/>
          </a:ln>
        </p:spPr>
        <p:txBody>
          <a:bodyPr wrap="none" lIns="90000" tIns="45000" rIns="90000" bIns="45000"/>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ru-RU" sz="1400" b="1" dirty="0">
              <a:latin typeface="Times New Roman" pitchFamily="18" charset="0"/>
              <a:cs typeface="Times New Roman" pitchFamily="18" charset="0"/>
            </a:endParaRPr>
          </a:p>
        </p:txBody>
      </p:sp>
      <p:pic>
        <p:nvPicPr>
          <p:cNvPr id="18" name="Рисунок 17" descr="fig1e.png"/>
          <p:cNvPicPr>
            <a:picLocks noChangeAspect="1"/>
          </p:cNvPicPr>
          <p:nvPr/>
        </p:nvPicPr>
        <p:blipFill>
          <a:blip r:embed="rId3" cstate="print"/>
          <a:stretch>
            <a:fillRect/>
          </a:stretch>
        </p:blipFill>
        <p:spPr>
          <a:xfrm>
            <a:off x="1631505" y="1521372"/>
            <a:ext cx="2317703" cy="1835621"/>
          </a:xfrm>
          <a:prstGeom prst="rect">
            <a:avLst/>
          </a:prstGeom>
        </p:spPr>
      </p:pic>
      <p:pic>
        <p:nvPicPr>
          <p:cNvPr id="19" name="Рисунок 18" descr="fig2e.png"/>
          <p:cNvPicPr>
            <a:picLocks noChangeAspect="1"/>
          </p:cNvPicPr>
          <p:nvPr/>
        </p:nvPicPr>
        <p:blipFill>
          <a:blip r:embed="rId4" cstate="print"/>
          <a:stretch>
            <a:fillRect/>
          </a:stretch>
        </p:blipFill>
        <p:spPr>
          <a:xfrm>
            <a:off x="3809984" y="1538552"/>
            <a:ext cx="2340291" cy="1602417"/>
          </a:xfrm>
          <a:prstGeom prst="rect">
            <a:avLst/>
          </a:prstGeom>
        </p:spPr>
      </p:pic>
      <p:pic>
        <p:nvPicPr>
          <p:cNvPr id="21" name="Рисунок 20" descr="fig3e.png"/>
          <p:cNvPicPr>
            <a:picLocks noChangeAspect="1"/>
          </p:cNvPicPr>
          <p:nvPr/>
        </p:nvPicPr>
        <p:blipFill>
          <a:blip r:embed="rId5" cstate="print"/>
          <a:stretch>
            <a:fillRect/>
          </a:stretch>
        </p:blipFill>
        <p:spPr>
          <a:xfrm>
            <a:off x="5480482" y="3621750"/>
            <a:ext cx="2847767" cy="1967491"/>
          </a:xfrm>
          <a:prstGeom prst="rect">
            <a:avLst/>
          </a:prstGeom>
        </p:spPr>
      </p:pic>
      <p:pic>
        <p:nvPicPr>
          <p:cNvPr id="20484" name="Picture 4"/>
          <p:cNvPicPr>
            <a:picLocks noChangeAspect="1" noChangeArrowheads="1"/>
          </p:cNvPicPr>
          <p:nvPr/>
        </p:nvPicPr>
        <p:blipFill>
          <a:blip r:embed="rId6" cstate="print"/>
          <a:srcRect/>
          <a:stretch>
            <a:fillRect/>
          </a:stretch>
        </p:blipFill>
        <p:spPr bwMode="auto">
          <a:xfrm>
            <a:off x="8541198" y="5017570"/>
            <a:ext cx="1983959" cy="1291751"/>
          </a:xfrm>
          <a:prstGeom prst="rect">
            <a:avLst/>
          </a:prstGeom>
          <a:noFill/>
          <a:ln w="9525">
            <a:noFill/>
            <a:miter lim="800000"/>
            <a:headEnd/>
            <a:tailEnd/>
          </a:ln>
          <a:effectLst/>
        </p:spPr>
      </p:pic>
      <p:sp>
        <p:nvSpPr>
          <p:cNvPr id="23" name="Text Box 2"/>
          <p:cNvSpPr txBox="1">
            <a:spLocks noChangeArrowheads="1"/>
          </p:cNvSpPr>
          <p:nvPr/>
        </p:nvSpPr>
        <p:spPr bwMode="auto">
          <a:xfrm>
            <a:off x="1631504" y="3617558"/>
            <a:ext cx="3853662" cy="1899675"/>
          </a:xfrm>
          <a:prstGeom prst="rect">
            <a:avLst/>
          </a:prstGeom>
          <a:noFill/>
          <a:ln w="9525">
            <a:noFill/>
            <a:round/>
            <a:headEnd/>
            <a:tailEnd/>
          </a:ln>
        </p:spPr>
        <p:txBody>
          <a:bodyPr lIns="90000" tIns="45000" rIns="90000" bIns="45000"/>
          <a:lstStyle/>
          <a:p>
            <a:pPr algn="just">
              <a:spcAft>
                <a:spcPts val="60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ru-RU" sz="1400" b="1" dirty="0">
                <a:latin typeface="Times New Roman" pitchFamily="18" charset="0"/>
                <a:cs typeface="Times New Roman" pitchFamily="18" charset="0"/>
              </a:rPr>
              <a:t>Geant4-DNA toolkit was applied for the simulation of energy deposition processes in charged particle tracks and water radiation chemistry.</a:t>
            </a:r>
          </a:p>
          <a:p>
            <a:pPr algn="just">
              <a:spcAft>
                <a:spcPts val="60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ru-RU" sz="1400" b="1" dirty="0">
                <a:latin typeface="Times New Roman" pitchFamily="18" charset="0"/>
                <a:cs typeface="Times New Roman" pitchFamily="18" charset="0"/>
              </a:rPr>
              <a:t>The estimation of spatial energy and dose distributions, and the yield of </a:t>
            </a:r>
            <a:r>
              <a:rPr lang="en-US" altLang="ru-RU" sz="1400" b="1" dirty="0" err="1">
                <a:latin typeface="Times New Roman" pitchFamily="18" charset="0"/>
                <a:cs typeface="Times New Roman" pitchFamily="18" charset="0"/>
              </a:rPr>
              <a:t>radiolytic</a:t>
            </a:r>
            <a:r>
              <a:rPr lang="en-US" altLang="ru-RU" sz="1400" b="1" dirty="0">
                <a:latin typeface="Times New Roman" pitchFamily="18" charset="0"/>
                <a:cs typeface="Times New Roman" pitchFamily="18" charset="0"/>
              </a:rPr>
              <a:t> species was obtained within a single neuron and in a small neural network.</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ru-RU" sz="1400" b="1" dirty="0">
              <a:latin typeface="Times New Roman" pitchFamily="18" charset="0"/>
              <a:cs typeface="Times New Roman" pitchFamily="18" charset="0"/>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ru-RU" sz="1400" b="1" dirty="0">
              <a:latin typeface="Times New Roman" pitchFamily="18" charset="0"/>
              <a:cs typeface="Times New Roman" pitchFamily="18" charset="0"/>
            </a:endParaRPr>
          </a:p>
          <a:p>
            <a:pPr algn="jus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ru-RU" sz="1300" i="1" dirty="0"/>
          </a:p>
        </p:txBody>
      </p:sp>
      <p:pic>
        <p:nvPicPr>
          <p:cNvPr id="27" name="Рисунок 26" descr="fig4_en.jpg"/>
          <p:cNvPicPr>
            <a:picLocks noChangeAspect="1"/>
          </p:cNvPicPr>
          <p:nvPr/>
        </p:nvPicPr>
        <p:blipFill>
          <a:blip r:embed="rId7" cstate="print"/>
          <a:stretch>
            <a:fillRect/>
          </a:stretch>
        </p:blipFill>
        <p:spPr>
          <a:xfrm>
            <a:off x="8520789" y="6021288"/>
            <a:ext cx="1987391" cy="785794"/>
          </a:xfrm>
          <a:prstGeom prst="rect">
            <a:avLst/>
          </a:prstGeom>
        </p:spPr>
      </p:pic>
      <p:pic>
        <p:nvPicPr>
          <p:cNvPr id="20485" name="Picture 5"/>
          <p:cNvPicPr>
            <a:picLocks noChangeAspect="1" noChangeArrowheads="1"/>
          </p:cNvPicPr>
          <p:nvPr/>
        </p:nvPicPr>
        <p:blipFill>
          <a:blip r:embed="rId8" cstate="print"/>
          <a:srcRect/>
          <a:stretch>
            <a:fillRect/>
          </a:stretch>
        </p:blipFill>
        <p:spPr bwMode="auto">
          <a:xfrm>
            <a:off x="8328248" y="3563908"/>
            <a:ext cx="1426448" cy="1377260"/>
          </a:xfrm>
          <a:prstGeom prst="rect">
            <a:avLst/>
          </a:prstGeom>
          <a:noFill/>
          <a:ln w="9525">
            <a:noFill/>
            <a:miter lim="800000"/>
            <a:headEnd/>
            <a:tailEnd/>
          </a:ln>
          <a:effectLst/>
        </p:spPr>
      </p:pic>
      <p:sp>
        <p:nvSpPr>
          <p:cNvPr id="17" name="Text Box 2"/>
          <p:cNvSpPr txBox="1">
            <a:spLocks noChangeArrowheads="1"/>
          </p:cNvSpPr>
          <p:nvPr/>
        </p:nvSpPr>
        <p:spPr bwMode="auto">
          <a:xfrm>
            <a:off x="4511824" y="5741236"/>
            <a:ext cx="3888432" cy="1000132"/>
          </a:xfrm>
          <a:prstGeom prst="rect">
            <a:avLst/>
          </a:prstGeom>
          <a:noFill/>
          <a:ln w="9525">
            <a:noFill/>
            <a:round/>
            <a:headEnd/>
            <a:tailEnd/>
          </a:ln>
        </p:spPr>
        <p:txBody>
          <a:bodyPr lIns="90000" tIns="45000" rIns="90000" bIns="45000"/>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ru-RU" sz="1400" b="1" dirty="0">
                <a:latin typeface="Times New Roman" pitchFamily="18" charset="0"/>
                <a:cs typeface="Times New Roman" pitchFamily="18" charset="0"/>
              </a:rPr>
              <a:t>Comprehensive models of intracellular signal transport phenomena were developed. </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ru-RU" sz="1400" b="1" dirty="0">
                <a:latin typeface="Times New Roman" pitchFamily="18" charset="0"/>
                <a:cs typeface="Times New Roman" pitchFamily="18" charset="0"/>
              </a:rPr>
              <a:t>The influence of low energy radiation on signals in molecular systems was studied.</a:t>
            </a:r>
          </a:p>
          <a:p>
            <a:pPr algn="jus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ru-RU" sz="1400" i="1" dirty="0"/>
          </a:p>
        </p:txBody>
      </p:sp>
      <p:sp>
        <p:nvSpPr>
          <p:cNvPr id="20" name="Заголовок 3"/>
          <p:cNvSpPr txBox="1">
            <a:spLocks/>
          </p:cNvSpPr>
          <p:nvPr/>
        </p:nvSpPr>
        <p:spPr>
          <a:xfrm>
            <a:off x="1744742" y="44624"/>
            <a:ext cx="8520113" cy="799742"/>
          </a:xfrm>
          <a:prstGeom prst="rect">
            <a:avLst/>
          </a:prstGeom>
        </p:spPr>
        <p:txBody>
          <a:bodyPr/>
          <a:lstStyle>
            <a:lvl1pPr algn="l" rtl="0" eaLnBrk="0" fontAlgn="base" hangingPunct="0">
              <a:lnSpc>
                <a:spcPct val="90000"/>
              </a:lnSpc>
              <a:spcBef>
                <a:spcPct val="0"/>
              </a:spcBef>
              <a:spcAft>
                <a:spcPct val="0"/>
              </a:spcAft>
              <a:defRPr sz="2600" b="1">
                <a:solidFill>
                  <a:schemeClr val="bg1"/>
                </a:solidFill>
                <a:latin typeface="+mj-lt"/>
                <a:ea typeface="+mj-ea"/>
                <a:cs typeface="+mj-cs"/>
              </a:defRPr>
            </a:lvl1pPr>
            <a:lvl2pPr algn="l" rtl="0" eaLnBrk="0" fontAlgn="base" hangingPunct="0">
              <a:lnSpc>
                <a:spcPct val="90000"/>
              </a:lnSpc>
              <a:spcBef>
                <a:spcPct val="0"/>
              </a:spcBef>
              <a:spcAft>
                <a:spcPct val="0"/>
              </a:spcAft>
              <a:defRPr sz="2600" b="1">
                <a:solidFill>
                  <a:schemeClr val="bg1"/>
                </a:solidFill>
                <a:latin typeface="Arial" charset="0"/>
                <a:cs typeface="Arial" charset="0"/>
              </a:defRPr>
            </a:lvl2pPr>
            <a:lvl3pPr algn="l" rtl="0" eaLnBrk="0" fontAlgn="base" hangingPunct="0">
              <a:lnSpc>
                <a:spcPct val="90000"/>
              </a:lnSpc>
              <a:spcBef>
                <a:spcPct val="0"/>
              </a:spcBef>
              <a:spcAft>
                <a:spcPct val="0"/>
              </a:spcAft>
              <a:defRPr sz="2600" b="1">
                <a:solidFill>
                  <a:schemeClr val="bg1"/>
                </a:solidFill>
                <a:latin typeface="Arial" charset="0"/>
                <a:cs typeface="Arial" charset="0"/>
              </a:defRPr>
            </a:lvl3pPr>
            <a:lvl4pPr algn="l" rtl="0" eaLnBrk="0" fontAlgn="base" hangingPunct="0">
              <a:lnSpc>
                <a:spcPct val="90000"/>
              </a:lnSpc>
              <a:spcBef>
                <a:spcPct val="0"/>
              </a:spcBef>
              <a:spcAft>
                <a:spcPct val="0"/>
              </a:spcAft>
              <a:defRPr sz="2600" b="1">
                <a:solidFill>
                  <a:schemeClr val="bg1"/>
                </a:solidFill>
                <a:latin typeface="Arial" charset="0"/>
                <a:cs typeface="Arial" charset="0"/>
              </a:defRPr>
            </a:lvl4pPr>
            <a:lvl5pPr algn="l" rtl="0" eaLnBrk="0" fontAlgn="base" hangingPunct="0">
              <a:lnSpc>
                <a:spcPct val="90000"/>
              </a:lnSpc>
              <a:spcBef>
                <a:spcPct val="0"/>
              </a:spcBef>
              <a:spcAft>
                <a:spcPct val="0"/>
              </a:spcAft>
              <a:defRPr sz="2600" b="1">
                <a:solidFill>
                  <a:schemeClr val="bg1"/>
                </a:solidFill>
                <a:latin typeface="Arial" charset="0"/>
                <a:cs typeface="Arial" charset="0"/>
              </a:defRPr>
            </a:lvl5pPr>
            <a:lvl6pPr marL="457200" algn="l" rtl="0" fontAlgn="base">
              <a:lnSpc>
                <a:spcPct val="90000"/>
              </a:lnSpc>
              <a:spcBef>
                <a:spcPct val="0"/>
              </a:spcBef>
              <a:spcAft>
                <a:spcPct val="0"/>
              </a:spcAft>
              <a:defRPr sz="2600" b="1">
                <a:solidFill>
                  <a:schemeClr val="bg1"/>
                </a:solidFill>
                <a:latin typeface="Arial" charset="0"/>
                <a:cs typeface="Arial" charset="0"/>
              </a:defRPr>
            </a:lvl6pPr>
            <a:lvl7pPr marL="914400" algn="l" rtl="0" fontAlgn="base">
              <a:lnSpc>
                <a:spcPct val="90000"/>
              </a:lnSpc>
              <a:spcBef>
                <a:spcPct val="0"/>
              </a:spcBef>
              <a:spcAft>
                <a:spcPct val="0"/>
              </a:spcAft>
              <a:defRPr sz="2600" b="1">
                <a:solidFill>
                  <a:schemeClr val="bg1"/>
                </a:solidFill>
                <a:latin typeface="Arial" charset="0"/>
                <a:cs typeface="Arial" charset="0"/>
              </a:defRPr>
            </a:lvl7pPr>
            <a:lvl8pPr marL="1371600" algn="l" rtl="0" fontAlgn="base">
              <a:lnSpc>
                <a:spcPct val="90000"/>
              </a:lnSpc>
              <a:spcBef>
                <a:spcPct val="0"/>
              </a:spcBef>
              <a:spcAft>
                <a:spcPct val="0"/>
              </a:spcAft>
              <a:defRPr sz="2600" b="1">
                <a:solidFill>
                  <a:schemeClr val="bg1"/>
                </a:solidFill>
                <a:latin typeface="Arial" charset="0"/>
                <a:cs typeface="Arial" charset="0"/>
              </a:defRPr>
            </a:lvl8pPr>
            <a:lvl9pPr marL="1828800" algn="l" rtl="0" fontAlgn="base">
              <a:lnSpc>
                <a:spcPct val="90000"/>
              </a:lnSpc>
              <a:spcBef>
                <a:spcPct val="0"/>
              </a:spcBef>
              <a:spcAft>
                <a:spcPct val="0"/>
              </a:spcAft>
              <a:defRPr sz="2600" b="1">
                <a:solidFill>
                  <a:schemeClr val="bg1"/>
                </a:solidFill>
                <a:latin typeface="Arial" charset="0"/>
                <a:cs typeface="Arial" charset="0"/>
              </a:defRPr>
            </a:lvl9pPr>
          </a:lstStyle>
          <a:p>
            <a:pPr algn="ctr"/>
            <a:r>
              <a:rPr lang="en-US" altLang="ru-RU" sz="2800" b="0" kern="0" dirty="0">
                <a:latin typeface="Times New Roman" pitchFamily="18" charset="0"/>
                <a:cs typeface="Times New Roman" pitchFamily="18" charset="0"/>
              </a:rPr>
              <a:t>Laboratory of Radiation Biology </a:t>
            </a:r>
          </a:p>
          <a:p>
            <a:pPr algn="ctr"/>
            <a:r>
              <a:rPr lang="en-US" altLang="ru-RU" sz="2400" b="0" kern="0" dirty="0">
                <a:latin typeface="Times New Roman" pitchFamily="18" charset="0"/>
                <a:cs typeface="Times New Roman" pitchFamily="18" charset="0"/>
              </a:rPr>
              <a:t>(main results 20</a:t>
            </a:r>
            <a:r>
              <a:rPr lang="ru-RU" altLang="ru-RU" sz="2400" b="0" kern="0" dirty="0">
                <a:latin typeface="Times New Roman" pitchFamily="18" charset="0"/>
                <a:cs typeface="Times New Roman" pitchFamily="18" charset="0"/>
              </a:rPr>
              <a:t>10</a:t>
            </a:r>
            <a:r>
              <a:rPr lang="en-US" altLang="ru-RU" sz="2400" b="0" kern="0" dirty="0">
                <a:latin typeface="Times New Roman" pitchFamily="18" charset="0"/>
                <a:cs typeface="Times New Roman" pitchFamily="18" charset="0"/>
              </a:rPr>
              <a:t>-2016)</a:t>
            </a:r>
            <a:endParaRPr lang="ru-RU" altLang="ru-RU" sz="2400" b="0" kern="0" dirty="0">
              <a:latin typeface="Times New Roman" pitchFamily="18" charset="0"/>
              <a:cs typeface="Times New Roman" pitchFamily="18" charset="0"/>
            </a:endParaRPr>
          </a:p>
        </p:txBody>
      </p:sp>
    </p:spTree>
    <p:extLst>
      <p:ext uri="{BB962C8B-B14F-4D97-AF65-F5344CB8AC3E}">
        <p14:creationId xmlns:p14="http://schemas.microsoft.com/office/powerpoint/2010/main" val="69334483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Заголовок 1"/>
          <p:cNvSpPr>
            <a:spLocks noGrp="1"/>
          </p:cNvSpPr>
          <p:nvPr>
            <p:ph type="title"/>
          </p:nvPr>
        </p:nvSpPr>
        <p:spPr>
          <a:xfrm>
            <a:off x="2904324" y="202267"/>
            <a:ext cx="6243973" cy="447932"/>
          </a:xfrm>
        </p:spPr>
        <p:txBody>
          <a:bodyPr>
            <a:normAutofit/>
          </a:bodyPr>
          <a:lstStyle/>
          <a:p>
            <a:pPr algn="ctr"/>
            <a:r>
              <a:rPr lang="en-US" altLang="ru-RU" sz="2100" b="1" dirty="0">
                <a:solidFill>
                  <a:srgbClr val="C00000"/>
                </a:solidFill>
                <a:latin typeface="Arial" panose="020B0604020202020204" pitchFamily="34" charset="0"/>
                <a:cs typeface="Arial" panose="020B0604020202020204" pitchFamily="34" charset="0"/>
              </a:rPr>
              <a:t>Superheavy Element Factory – the Goals</a:t>
            </a:r>
            <a:endParaRPr lang="ru-RU" altLang="ru-RU" sz="2100" b="1" dirty="0">
              <a:solidFill>
                <a:srgbClr val="C00000"/>
              </a:solidFill>
              <a:latin typeface="Arial" panose="020B0604020202020204" pitchFamily="34" charset="0"/>
              <a:cs typeface="Arial" panose="020B0604020202020204" pitchFamily="34" charset="0"/>
            </a:endParaRPr>
          </a:p>
        </p:txBody>
      </p:sp>
      <p:sp>
        <p:nvSpPr>
          <p:cNvPr id="80900" name="TextBox 6"/>
          <p:cNvSpPr txBox="1">
            <a:spLocks noChangeArrowheads="1"/>
          </p:cNvSpPr>
          <p:nvPr/>
        </p:nvSpPr>
        <p:spPr bwMode="auto">
          <a:xfrm>
            <a:off x="1876241" y="1478071"/>
            <a:ext cx="8300137"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fontAlgn="base">
              <a:spcBef>
                <a:spcPct val="0"/>
              </a:spcBef>
              <a:spcAft>
                <a:spcPct val="0"/>
              </a:spcAft>
              <a:buClr>
                <a:srgbClr val="FF0000"/>
              </a:buClr>
              <a:buFont typeface="Wingdings" panose="05000000000000000000" pitchFamily="2" charset="2"/>
              <a:buChar char="Ø"/>
            </a:pPr>
            <a:r>
              <a:rPr lang="en-US" altLang="ru-RU" sz="2000" dirty="0">
                <a:solidFill>
                  <a:srgbClr val="C00000"/>
                </a:solidFill>
                <a:cs typeface="Arial" panose="020B0604020202020204" pitchFamily="34" charset="0"/>
              </a:rPr>
              <a:t>Experiments at the extremely low (</a:t>
            </a:r>
            <a:r>
              <a:rPr lang="el-GR" altLang="ru-RU" sz="2000" dirty="0">
                <a:solidFill>
                  <a:srgbClr val="C00000"/>
                </a:solidFill>
                <a:cs typeface="Arial" panose="020B0604020202020204" pitchFamily="34" charset="0"/>
              </a:rPr>
              <a:t>σ</a:t>
            </a:r>
            <a:r>
              <a:rPr lang="en-US" altLang="ru-RU" sz="2000" dirty="0">
                <a:solidFill>
                  <a:srgbClr val="C00000"/>
                </a:solidFill>
                <a:cs typeface="Arial" panose="020B0604020202020204" pitchFamily="34" charset="0"/>
              </a:rPr>
              <a:t>&lt;50 fb) cross sections:</a:t>
            </a:r>
          </a:p>
          <a:p>
            <a:pPr marL="597694" indent="-254794" fontAlgn="base">
              <a:spcBef>
                <a:spcPct val="0"/>
              </a:spcBef>
              <a:spcAft>
                <a:spcPct val="0"/>
              </a:spcAft>
              <a:buClr>
                <a:srgbClr val="FF0000"/>
              </a:buClr>
            </a:pPr>
            <a:r>
              <a:rPr lang="en-US" altLang="ru-RU" sz="2000" dirty="0">
                <a:solidFill>
                  <a:srgbClr val="002060"/>
                </a:solidFill>
                <a:cs typeface="Arial" panose="020B0604020202020204" pitchFamily="34" charset="0"/>
              </a:rPr>
              <a:t>Synthesis of new SHE in reactions with </a:t>
            </a:r>
            <a:r>
              <a:rPr lang="en-US" altLang="ru-RU" sz="2000" baseline="30000" dirty="0">
                <a:solidFill>
                  <a:srgbClr val="002060"/>
                </a:solidFill>
                <a:cs typeface="Arial" panose="020B0604020202020204" pitchFamily="34" charset="0"/>
              </a:rPr>
              <a:t>50</a:t>
            </a:r>
            <a:r>
              <a:rPr lang="en-US" altLang="ru-RU" sz="2000" dirty="0">
                <a:solidFill>
                  <a:srgbClr val="002060"/>
                </a:solidFill>
                <a:cs typeface="Arial" panose="020B0604020202020204" pitchFamily="34" charset="0"/>
              </a:rPr>
              <a:t>Ti, </a:t>
            </a:r>
            <a:r>
              <a:rPr lang="en-US" altLang="ru-RU" sz="2000" baseline="30000" dirty="0">
                <a:solidFill>
                  <a:srgbClr val="002060"/>
                </a:solidFill>
                <a:cs typeface="Arial" panose="020B0604020202020204" pitchFamily="34" charset="0"/>
              </a:rPr>
              <a:t>54</a:t>
            </a:r>
            <a:r>
              <a:rPr lang="en-US" altLang="ru-RU" sz="2000" dirty="0">
                <a:solidFill>
                  <a:srgbClr val="002060"/>
                </a:solidFill>
                <a:cs typeface="Arial" panose="020B0604020202020204" pitchFamily="34" charset="0"/>
              </a:rPr>
              <a:t>Cr ...;</a:t>
            </a:r>
          </a:p>
          <a:p>
            <a:pPr marL="597694" indent="-254794" fontAlgn="base">
              <a:spcBef>
                <a:spcPct val="0"/>
              </a:spcBef>
              <a:spcAft>
                <a:spcPct val="0"/>
              </a:spcAft>
              <a:buClr>
                <a:srgbClr val="FF0000"/>
              </a:buClr>
            </a:pPr>
            <a:r>
              <a:rPr lang="en-US" altLang="ru-RU" sz="2000" dirty="0">
                <a:solidFill>
                  <a:srgbClr val="002060"/>
                </a:solidFill>
                <a:cs typeface="Arial" panose="020B0604020202020204" pitchFamily="34" charset="0"/>
              </a:rPr>
              <a:t>Synthesis of new isotopes of SHE;</a:t>
            </a:r>
          </a:p>
          <a:p>
            <a:pPr marL="597694" indent="-254794" fontAlgn="base">
              <a:spcBef>
                <a:spcPct val="0"/>
              </a:spcBef>
              <a:spcAft>
                <a:spcPct val="0"/>
              </a:spcAft>
              <a:buClr>
                <a:srgbClr val="FF0000"/>
              </a:buClr>
            </a:pPr>
            <a:r>
              <a:rPr lang="en-US" altLang="ru-RU" sz="2000" dirty="0">
                <a:solidFill>
                  <a:srgbClr val="002060"/>
                </a:solidFill>
                <a:cs typeface="Arial" panose="020B0604020202020204" pitchFamily="34" charset="0"/>
              </a:rPr>
              <a:t>Study of decay properties of SHE;</a:t>
            </a:r>
          </a:p>
          <a:p>
            <a:pPr marL="597694" indent="-254794" fontAlgn="base">
              <a:spcBef>
                <a:spcPct val="0"/>
              </a:spcBef>
              <a:spcAft>
                <a:spcPct val="0"/>
              </a:spcAft>
              <a:buClr>
                <a:srgbClr val="FF0000"/>
              </a:buClr>
            </a:pPr>
            <a:r>
              <a:rPr lang="en-US" altLang="ru-RU" sz="2000" dirty="0">
                <a:solidFill>
                  <a:srgbClr val="002060"/>
                </a:solidFill>
                <a:cs typeface="Arial" panose="020B0604020202020204" pitchFamily="34" charset="0"/>
              </a:rPr>
              <a:t>Study of excitation functions.</a:t>
            </a:r>
          </a:p>
          <a:p>
            <a:pPr marL="342900" fontAlgn="base">
              <a:spcBef>
                <a:spcPct val="0"/>
              </a:spcBef>
              <a:spcAft>
                <a:spcPct val="0"/>
              </a:spcAft>
              <a:buClr>
                <a:srgbClr val="FF0000"/>
              </a:buClr>
              <a:buNone/>
            </a:pPr>
            <a:endParaRPr lang="en-US" altLang="ru-RU" sz="2000" dirty="0">
              <a:solidFill>
                <a:srgbClr val="002060"/>
              </a:solidFill>
              <a:cs typeface="Arial" panose="020B0604020202020204" pitchFamily="34" charset="0"/>
            </a:endParaRPr>
          </a:p>
          <a:p>
            <a:pPr marL="342900" indent="-342900" fontAlgn="base">
              <a:spcBef>
                <a:spcPts val="1200"/>
              </a:spcBef>
              <a:spcAft>
                <a:spcPct val="0"/>
              </a:spcAft>
              <a:buClr>
                <a:srgbClr val="FF0000"/>
              </a:buClr>
              <a:buFont typeface="Wingdings" panose="05000000000000000000" pitchFamily="2" charset="2"/>
              <a:buChar char="Ø"/>
            </a:pPr>
            <a:r>
              <a:rPr lang="en-US" altLang="ru-RU" sz="2000" dirty="0">
                <a:solidFill>
                  <a:srgbClr val="C00000"/>
                </a:solidFill>
                <a:cs typeface="Arial" panose="020B0604020202020204" pitchFamily="34" charset="0"/>
              </a:rPr>
              <a:t>Experiments requiring high statistics:</a:t>
            </a:r>
          </a:p>
          <a:p>
            <a:pPr marL="597694" indent="-254794" fontAlgn="base">
              <a:spcBef>
                <a:spcPct val="0"/>
              </a:spcBef>
              <a:spcAft>
                <a:spcPct val="0"/>
              </a:spcAft>
              <a:buClr>
                <a:srgbClr val="FF0000"/>
              </a:buClr>
            </a:pPr>
            <a:r>
              <a:rPr lang="en-US" altLang="ru-RU" sz="2000" dirty="0">
                <a:solidFill>
                  <a:srgbClr val="002060"/>
                </a:solidFill>
                <a:cs typeface="Arial" panose="020B0604020202020204" pitchFamily="34" charset="0"/>
              </a:rPr>
              <a:t>Nuclear spectroscopy of SHE;</a:t>
            </a:r>
          </a:p>
          <a:p>
            <a:pPr marL="597694" indent="-254794" fontAlgn="base">
              <a:spcBef>
                <a:spcPct val="0"/>
              </a:spcBef>
              <a:spcAft>
                <a:spcPct val="0"/>
              </a:spcAft>
              <a:buClr>
                <a:srgbClr val="FF0000"/>
              </a:buClr>
            </a:pPr>
            <a:r>
              <a:rPr lang="en-US" altLang="ru-RU" sz="2000" dirty="0">
                <a:solidFill>
                  <a:srgbClr val="002060"/>
                </a:solidFill>
                <a:cs typeface="Arial" panose="020B0604020202020204" pitchFamily="34" charset="0"/>
              </a:rPr>
              <a:t>Laser spectroscopy of atomic levels;</a:t>
            </a:r>
          </a:p>
          <a:p>
            <a:pPr marL="597694" indent="-254794" fontAlgn="base">
              <a:spcBef>
                <a:spcPct val="0"/>
              </a:spcBef>
              <a:spcAft>
                <a:spcPct val="0"/>
              </a:spcAft>
              <a:buClr>
                <a:srgbClr val="FF0000"/>
              </a:buClr>
            </a:pPr>
            <a:r>
              <a:rPr lang="en-US" altLang="ru-RU" sz="2000" dirty="0">
                <a:solidFill>
                  <a:srgbClr val="002060"/>
                </a:solidFill>
                <a:cs typeface="Arial" panose="020B0604020202020204" pitchFamily="34" charset="0"/>
              </a:rPr>
              <a:t>Precise mass measurements;</a:t>
            </a:r>
          </a:p>
          <a:p>
            <a:pPr marL="597694" indent="-254794" fontAlgn="base">
              <a:spcBef>
                <a:spcPct val="0"/>
              </a:spcBef>
              <a:spcAft>
                <a:spcPct val="0"/>
              </a:spcAft>
              <a:buClr>
                <a:srgbClr val="FF0000"/>
              </a:buClr>
            </a:pPr>
            <a:r>
              <a:rPr lang="en-US" altLang="ru-RU" sz="2000" dirty="0">
                <a:solidFill>
                  <a:srgbClr val="002060"/>
                </a:solidFill>
                <a:cs typeface="Arial" panose="020B0604020202020204" pitchFamily="34" charset="0"/>
              </a:rPr>
              <a:t>Study of chemical properties of SHE.</a:t>
            </a:r>
          </a:p>
        </p:txBody>
      </p:sp>
    </p:spTree>
    <p:extLst>
      <p:ext uri="{BB962C8B-B14F-4D97-AF65-F5344CB8AC3E}">
        <p14:creationId xmlns:p14="http://schemas.microsoft.com/office/powerpoint/2010/main" val="33831370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Заголовок 3"/>
          <p:cNvSpPr txBox="1">
            <a:spLocks/>
          </p:cNvSpPr>
          <p:nvPr/>
        </p:nvSpPr>
        <p:spPr>
          <a:xfrm>
            <a:off x="0" y="44624"/>
            <a:ext cx="12192000" cy="799742"/>
          </a:xfrm>
          <a:prstGeom prst="rect">
            <a:avLst/>
          </a:prstGeom>
          <a:solidFill>
            <a:schemeClr val="accent5">
              <a:lumMod val="75000"/>
            </a:schemeClr>
          </a:solidFill>
        </p:spPr>
        <p:txBody>
          <a:bodyPr/>
          <a:lstStyle>
            <a:lvl1pPr algn="l" rtl="0" eaLnBrk="0" fontAlgn="base" hangingPunct="0">
              <a:lnSpc>
                <a:spcPct val="90000"/>
              </a:lnSpc>
              <a:spcBef>
                <a:spcPct val="0"/>
              </a:spcBef>
              <a:spcAft>
                <a:spcPct val="0"/>
              </a:spcAft>
              <a:defRPr sz="2600" b="1">
                <a:solidFill>
                  <a:schemeClr val="bg1"/>
                </a:solidFill>
                <a:latin typeface="+mj-lt"/>
                <a:ea typeface="+mj-ea"/>
                <a:cs typeface="+mj-cs"/>
              </a:defRPr>
            </a:lvl1pPr>
            <a:lvl2pPr algn="l" rtl="0" eaLnBrk="0" fontAlgn="base" hangingPunct="0">
              <a:lnSpc>
                <a:spcPct val="90000"/>
              </a:lnSpc>
              <a:spcBef>
                <a:spcPct val="0"/>
              </a:spcBef>
              <a:spcAft>
                <a:spcPct val="0"/>
              </a:spcAft>
              <a:defRPr sz="2600" b="1">
                <a:solidFill>
                  <a:schemeClr val="bg1"/>
                </a:solidFill>
                <a:latin typeface="Arial" charset="0"/>
                <a:cs typeface="Arial" charset="0"/>
              </a:defRPr>
            </a:lvl2pPr>
            <a:lvl3pPr algn="l" rtl="0" eaLnBrk="0" fontAlgn="base" hangingPunct="0">
              <a:lnSpc>
                <a:spcPct val="90000"/>
              </a:lnSpc>
              <a:spcBef>
                <a:spcPct val="0"/>
              </a:spcBef>
              <a:spcAft>
                <a:spcPct val="0"/>
              </a:spcAft>
              <a:defRPr sz="2600" b="1">
                <a:solidFill>
                  <a:schemeClr val="bg1"/>
                </a:solidFill>
                <a:latin typeface="Arial" charset="0"/>
                <a:cs typeface="Arial" charset="0"/>
              </a:defRPr>
            </a:lvl3pPr>
            <a:lvl4pPr algn="l" rtl="0" eaLnBrk="0" fontAlgn="base" hangingPunct="0">
              <a:lnSpc>
                <a:spcPct val="90000"/>
              </a:lnSpc>
              <a:spcBef>
                <a:spcPct val="0"/>
              </a:spcBef>
              <a:spcAft>
                <a:spcPct val="0"/>
              </a:spcAft>
              <a:defRPr sz="2600" b="1">
                <a:solidFill>
                  <a:schemeClr val="bg1"/>
                </a:solidFill>
                <a:latin typeface="Arial" charset="0"/>
                <a:cs typeface="Arial" charset="0"/>
              </a:defRPr>
            </a:lvl4pPr>
            <a:lvl5pPr algn="l" rtl="0" eaLnBrk="0" fontAlgn="base" hangingPunct="0">
              <a:lnSpc>
                <a:spcPct val="90000"/>
              </a:lnSpc>
              <a:spcBef>
                <a:spcPct val="0"/>
              </a:spcBef>
              <a:spcAft>
                <a:spcPct val="0"/>
              </a:spcAft>
              <a:defRPr sz="2600" b="1">
                <a:solidFill>
                  <a:schemeClr val="bg1"/>
                </a:solidFill>
                <a:latin typeface="Arial" charset="0"/>
                <a:cs typeface="Arial" charset="0"/>
              </a:defRPr>
            </a:lvl5pPr>
            <a:lvl6pPr marL="457200" algn="l" rtl="0" fontAlgn="base">
              <a:lnSpc>
                <a:spcPct val="90000"/>
              </a:lnSpc>
              <a:spcBef>
                <a:spcPct val="0"/>
              </a:spcBef>
              <a:spcAft>
                <a:spcPct val="0"/>
              </a:spcAft>
              <a:defRPr sz="2600" b="1">
                <a:solidFill>
                  <a:schemeClr val="bg1"/>
                </a:solidFill>
                <a:latin typeface="Arial" charset="0"/>
                <a:cs typeface="Arial" charset="0"/>
              </a:defRPr>
            </a:lvl6pPr>
            <a:lvl7pPr marL="914400" algn="l" rtl="0" fontAlgn="base">
              <a:lnSpc>
                <a:spcPct val="90000"/>
              </a:lnSpc>
              <a:spcBef>
                <a:spcPct val="0"/>
              </a:spcBef>
              <a:spcAft>
                <a:spcPct val="0"/>
              </a:spcAft>
              <a:defRPr sz="2600" b="1">
                <a:solidFill>
                  <a:schemeClr val="bg1"/>
                </a:solidFill>
                <a:latin typeface="Arial" charset="0"/>
                <a:cs typeface="Arial" charset="0"/>
              </a:defRPr>
            </a:lvl7pPr>
            <a:lvl8pPr marL="1371600" algn="l" rtl="0" fontAlgn="base">
              <a:lnSpc>
                <a:spcPct val="90000"/>
              </a:lnSpc>
              <a:spcBef>
                <a:spcPct val="0"/>
              </a:spcBef>
              <a:spcAft>
                <a:spcPct val="0"/>
              </a:spcAft>
              <a:defRPr sz="2600" b="1">
                <a:solidFill>
                  <a:schemeClr val="bg1"/>
                </a:solidFill>
                <a:latin typeface="Arial" charset="0"/>
                <a:cs typeface="Arial" charset="0"/>
              </a:defRPr>
            </a:lvl8pPr>
            <a:lvl9pPr marL="1828800" algn="l" rtl="0" fontAlgn="base">
              <a:lnSpc>
                <a:spcPct val="90000"/>
              </a:lnSpc>
              <a:spcBef>
                <a:spcPct val="0"/>
              </a:spcBef>
              <a:spcAft>
                <a:spcPct val="0"/>
              </a:spcAft>
              <a:defRPr sz="2600" b="1">
                <a:solidFill>
                  <a:schemeClr val="bg1"/>
                </a:solidFill>
                <a:latin typeface="Arial" charset="0"/>
                <a:cs typeface="Arial" charset="0"/>
              </a:defRPr>
            </a:lvl9pPr>
          </a:lstStyle>
          <a:p>
            <a:pPr algn="ctr"/>
            <a:r>
              <a:rPr lang="en-US" altLang="ru-RU" sz="2800" b="0" kern="0" dirty="0">
                <a:latin typeface="Times New Roman" pitchFamily="18" charset="0"/>
                <a:cs typeface="Times New Roman" pitchFamily="18" charset="0"/>
              </a:rPr>
              <a:t>Laboratory of Radiation Biology </a:t>
            </a:r>
          </a:p>
          <a:p>
            <a:pPr algn="ctr"/>
            <a:r>
              <a:rPr lang="en-US" altLang="ru-RU" sz="2400" b="0" kern="0" dirty="0">
                <a:latin typeface="Times New Roman" pitchFamily="18" charset="0"/>
                <a:cs typeface="Times New Roman" pitchFamily="18" charset="0"/>
              </a:rPr>
              <a:t>(main results 20</a:t>
            </a:r>
            <a:r>
              <a:rPr lang="ru-RU" altLang="ru-RU" sz="2400" b="0" kern="0" dirty="0">
                <a:latin typeface="Times New Roman" pitchFamily="18" charset="0"/>
                <a:cs typeface="Times New Roman" pitchFamily="18" charset="0"/>
              </a:rPr>
              <a:t>10</a:t>
            </a:r>
            <a:r>
              <a:rPr lang="en-US" altLang="ru-RU" sz="2400" b="0" kern="0" dirty="0">
                <a:latin typeface="Times New Roman" pitchFamily="18" charset="0"/>
                <a:cs typeface="Times New Roman" pitchFamily="18" charset="0"/>
              </a:rPr>
              <a:t>-2016)</a:t>
            </a:r>
            <a:endParaRPr lang="ru-RU" altLang="ru-RU" sz="2400" b="0" kern="0" dirty="0">
              <a:latin typeface="Times New Roman" pitchFamily="18" charset="0"/>
              <a:cs typeface="Times New Roman" pitchFamily="18" charset="0"/>
            </a:endParaRPr>
          </a:p>
        </p:txBody>
      </p:sp>
      <p:pic>
        <p:nvPicPr>
          <p:cNvPr id="4" name="Picture 127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2016" y="1415892"/>
            <a:ext cx="732216" cy="617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Группа 4"/>
          <p:cNvGrpSpPr/>
          <p:nvPr/>
        </p:nvGrpSpPr>
        <p:grpSpPr>
          <a:xfrm>
            <a:off x="3215680" y="1610213"/>
            <a:ext cx="1285466" cy="1160985"/>
            <a:chOff x="2162907" y="946609"/>
            <a:chExt cx="1036639" cy="1020820"/>
          </a:xfrm>
        </p:grpSpPr>
        <p:sp>
          <p:nvSpPr>
            <p:cNvPr id="6" name="TextBox 4"/>
            <p:cNvSpPr txBox="1">
              <a:spLocks noChangeArrowheads="1"/>
            </p:cNvSpPr>
            <p:nvPr/>
          </p:nvSpPr>
          <p:spPr bwMode="auto">
            <a:xfrm>
              <a:off x="2162907" y="951656"/>
              <a:ext cx="989519" cy="29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r>
                <a:rPr lang="en-US" altLang="it-IT" sz="1600" b="1" dirty="0">
                  <a:latin typeface="Times New Roman" pitchFamily="18" charset="0"/>
                  <a:cs typeface="Times New Roman" pitchFamily="18" charset="0"/>
                </a:rPr>
                <a:t>Meteorite</a:t>
              </a:r>
              <a:endParaRPr lang="it-IT" altLang="it-IT" sz="1500" b="1" dirty="0">
                <a:latin typeface="Times New Roman" pitchFamily="18" charset="0"/>
                <a:cs typeface="Times New Roman" pitchFamily="18" charset="0"/>
              </a:endParaRPr>
            </a:p>
          </p:txBody>
        </p:sp>
        <p:sp>
          <p:nvSpPr>
            <p:cNvPr id="7" name="TextBox 5"/>
            <p:cNvSpPr txBox="1">
              <a:spLocks noChangeArrowheads="1"/>
            </p:cNvSpPr>
            <p:nvPr/>
          </p:nvSpPr>
          <p:spPr bwMode="auto">
            <a:xfrm>
              <a:off x="2492746" y="1167104"/>
              <a:ext cx="282719" cy="243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r>
                <a:rPr lang="en-US" altLang="it-IT" sz="1200" b="1" dirty="0">
                  <a:latin typeface="Arial Black" pitchFamily="34" charset="0"/>
                  <a:cs typeface="Times New Roman" pitchFamily="18" charset="0"/>
                </a:rPr>
                <a:t>+</a:t>
              </a:r>
              <a:endParaRPr lang="it-IT" altLang="it-IT" sz="1200" b="1" dirty="0">
                <a:latin typeface="Arial Black" pitchFamily="34" charset="0"/>
                <a:cs typeface="Times New Roman" pitchFamily="18" charset="0"/>
              </a:endParaRPr>
            </a:p>
          </p:txBody>
        </p:sp>
        <p:pic>
          <p:nvPicPr>
            <p:cNvPr id="8" name="Picture 127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8503" y="1355182"/>
              <a:ext cx="802135" cy="584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lowchart: Alternate Process 7"/>
            <p:cNvSpPr/>
            <p:nvPr/>
          </p:nvSpPr>
          <p:spPr bwMode="auto">
            <a:xfrm>
              <a:off x="2162908" y="946609"/>
              <a:ext cx="1036638" cy="1020820"/>
            </a:xfrm>
            <a:prstGeom prst="flowChartAlternateProcess">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sp>
        <p:nvSpPr>
          <p:cNvPr id="10" name="Left Arrow 43"/>
          <p:cNvSpPr/>
          <p:nvPr/>
        </p:nvSpPr>
        <p:spPr>
          <a:xfrm rot="19710787">
            <a:off x="2900105" y="2798963"/>
            <a:ext cx="361950" cy="91678"/>
          </a:xfrm>
          <a:prstGeom prst="leftArrow">
            <a:avLst/>
          </a:prstGeom>
          <a:gradFill>
            <a:gsLst>
              <a:gs pos="0">
                <a:srgbClr val="C00000"/>
              </a:gs>
              <a:gs pos="98000">
                <a:srgbClr val="FFC000"/>
              </a:gs>
              <a:gs pos="34000">
                <a:srgbClr val="C00000"/>
              </a:gs>
              <a:gs pos="100000">
                <a:srgbClr val="FF0000"/>
              </a:gs>
            </a:gsLst>
            <a:lin ang="5400000" scaled="0"/>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11" name="Straight Arrow Connector 58"/>
          <p:cNvCxnSpPr/>
          <p:nvPr/>
        </p:nvCxnSpPr>
        <p:spPr>
          <a:xfrm>
            <a:off x="3779104" y="2848409"/>
            <a:ext cx="260" cy="492560"/>
          </a:xfrm>
          <a:prstGeom prst="straightConnector1">
            <a:avLst/>
          </a:prstGeom>
          <a:ln w="60325">
            <a:gradFill>
              <a:gsLst>
                <a:gs pos="0">
                  <a:srgbClr val="C00000"/>
                </a:gs>
                <a:gs pos="88000">
                  <a:srgbClr val="FFC000"/>
                </a:gs>
                <a:gs pos="100000">
                  <a:schemeClr val="accent1">
                    <a:tint val="23500"/>
                    <a:satMod val="160000"/>
                  </a:schemeClr>
                </a:gs>
              </a:gsLst>
              <a:lin ang="5400000" scaled="0"/>
            </a:gradFill>
            <a:tailEnd type="arrow"/>
          </a:ln>
        </p:spPr>
        <p:style>
          <a:lnRef idx="1">
            <a:schemeClr val="accent1"/>
          </a:lnRef>
          <a:fillRef idx="0">
            <a:schemeClr val="accent1"/>
          </a:fillRef>
          <a:effectRef idx="0">
            <a:schemeClr val="accent1"/>
          </a:effectRef>
          <a:fontRef idx="minor">
            <a:schemeClr val="tx1"/>
          </a:fontRef>
        </p:style>
      </p:cxnSp>
      <p:sp>
        <p:nvSpPr>
          <p:cNvPr id="12" name="TextBox 62"/>
          <p:cNvSpPr txBox="1">
            <a:spLocks noChangeArrowheads="1"/>
          </p:cNvSpPr>
          <p:nvPr/>
        </p:nvSpPr>
        <p:spPr bwMode="auto">
          <a:xfrm>
            <a:off x="1774574" y="3146076"/>
            <a:ext cx="1412544" cy="253916"/>
          </a:xfrm>
          <a:prstGeom prst="rect">
            <a:avLst/>
          </a:prstGeom>
          <a:pattFill prst="pct10">
            <a:fgClr>
              <a:schemeClr val="accent1"/>
            </a:fgClr>
            <a:bgClr>
              <a:schemeClr val="bg2">
                <a:lumMod val="75000"/>
              </a:schemeClr>
            </a:bgClr>
          </a:pattFill>
          <a:ln>
            <a:noFill/>
          </a:ln>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r>
              <a:rPr lang="en-US" altLang="it-IT" sz="1050" b="1" dirty="0">
                <a:solidFill>
                  <a:schemeClr val="bg1"/>
                </a:solidFill>
                <a:latin typeface="Times New Roman" pitchFamily="18" charset="0"/>
                <a:cs typeface="Times New Roman" pitchFamily="18" charset="0"/>
              </a:rPr>
              <a:t>Amino acids</a:t>
            </a:r>
            <a:endParaRPr lang="it-IT" altLang="it-IT" sz="1050" b="1" dirty="0">
              <a:solidFill>
                <a:schemeClr val="bg1"/>
              </a:solidFill>
              <a:latin typeface="Times New Roman" pitchFamily="18" charset="0"/>
              <a:cs typeface="Times New Roman" pitchFamily="18" charset="0"/>
            </a:endParaRPr>
          </a:p>
        </p:txBody>
      </p:sp>
      <p:pic>
        <p:nvPicPr>
          <p:cNvPr id="14" name="Picture 3" descr="C:\Users\Гость\Desktop\Formamide-3D-vd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1996" y="1328314"/>
            <a:ext cx="726981" cy="7706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5" name="TextBox 62"/>
          <p:cNvSpPr txBox="1">
            <a:spLocks noChangeArrowheads="1"/>
          </p:cNvSpPr>
          <p:nvPr/>
        </p:nvSpPr>
        <p:spPr bwMode="auto">
          <a:xfrm>
            <a:off x="4378619" y="3110136"/>
            <a:ext cx="1565672" cy="253916"/>
          </a:xfrm>
          <a:prstGeom prst="rect">
            <a:avLst/>
          </a:prstGeom>
          <a:pattFill prst="pct10">
            <a:fgClr>
              <a:schemeClr val="accent1"/>
            </a:fgClr>
            <a:bgClr>
              <a:schemeClr val="accent1">
                <a:lumMod val="60000"/>
                <a:lumOff val="40000"/>
              </a:schemeClr>
            </a:bgClr>
          </a:pattFill>
          <a:ln>
            <a:noFill/>
          </a:ln>
          <a:extLst/>
        </p:spPr>
        <p:txBody>
          <a:bodyPr>
            <a:spAutoFit/>
          </a:bodyPr>
          <a:lstStyle>
            <a:defPPr>
              <a:defRPr lang="ru-RU"/>
            </a:defPPr>
            <a:lvl1pPr algn="ctr">
              <a:defRPr sz="1400" b="1">
                <a:solidFill>
                  <a:schemeClr val="tx1"/>
                </a:solidFill>
                <a:latin typeface="Times New Roman" pitchFamily="18" charset="0"/>
                <a:cs typeface="Times New Roman" pitchFamily="18"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r>
              <a:rPr lang="it-IT" altLang="it-IT" sz="1050" dirty="0"/>
              <a:t>Carboxylic acids</a:t>
            </a:r>
          </a:p>
        </p:txBody>
      </p:sp>
      <p:sp>
        <p:nvSpPr>
          <p:cNvPr id="16" name="Left Arrow 43"/>
          <p:cNvSpPr/>
          <p:nvPr/>
        </p:nvSpPr>
        <p:spPr>
          <a:xfrm rot="12723917">
            <a:off x="4361058" y="2801891"/>
            <a:ext cx="361950" cy="91678"/>
          </a:xfrm>
          <a:prstGeom prst="leftArrow">
            <a:avLst/>
          </a:prstGeom>
          <a:gradFill>
            <a:gsLst>
              <a:gs pos="0">
                <a:srgbClr val="C00000"/>
              </a:gs>
              <a:gs pos="98000">
                <a:srgbClr val="FFC000"/>
              </a:gs>
              <a:gs pos="34000">
                <a:srgbClr val="C00000"/>
              </a:gs>
              <a:gs pos="100000">
                <a:srgbClr val="FF0000"/>
              </a:gs>
            </a:gsLst>
            <a:lin ang="5400000" scaled="0"/>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7" name="TextBox 62"/>
          <p:cNvSpPr txBox="1">
            <a:spLocks noChangeArrowheads="1"/>
          </p:cNvSpPr>
          <p:nvPr/>
        </p:nvSpPr>
        <p:spPr bwMode="auto">
          <a:xfrm>
            <a:off x="3062154" y="3445550"/>
            <a:ext cx="1503118" cy="253916"/>
          </a:xfrm>
          <a:prstGeom prst="rect">
            <a:avLst/>
          </a:prstGeom>
          <a:pattFill prst="pct5">
            <a:fgClr>
              <a:schemeClr val="accent1"/>
            </a:fgClr>
            <a:bgClr>
              <a:schemeClr val="accent4">
                <a:lumMod val="60000"/>
                <a:lumOff val="40000"/>
              </a:schemeClr>
            </a:bgClr>
          </a:pattFill>
          <a:ln>
            <a:solidFill>
              <a:schemeClr val="accent1">
                <a:shade val="50000"/>
              </a:schemeClr>
            </a:solidFill>
          </a:ln>
          <a:extLst/>
        </p:spPr>
        <p:txBody>
          <a:bodyPr wrap="square">
            <a:spAutoFit/>
          </a:bodyPr>
          <a:lstStyle>
            <a:defPPr>
              <a:defRPr lang="ru-RU"/>
            </a:defPPr>
            <a:lvl1pPr algn="ctr">
              <a:defRPr sz="1400" b="1">
                <a:latin typeface="Times New Roman" pitchFamily="18" charset="0"/>
                <a:cs typeface="Times New Roman" pitchFamily="18" charset="0"/>
              </a:defRPr>
            </a:lvl1pPr>
            <a:lvl2pPr>
              <a:defRPr sz="2800">
                <a:latin typeface="Calibri" pitchFamily="34" charset="0"/>
              </a:defRPr>
            </a:lvl2pPr>
            <a:lvl3pPr>
              <a:defRPr sz="2400">
                <a:latin typeface="Calibri" pitchFamily="34" charset="0"/>
              </a:defRPr>
            </a:lvl3pPr>
            <a:lvl4pPr>
              <a:defRPr sz="2000">
                <a:latin typeface="Calibri" pitchFamily="34" charset="0"/>
              </a:defRPr>
            </a:lvl4pPr>
            <a:lvl5pPr>
              <a:defRPr sz="2000">
                <a:latin typeface="Calibri" pitchFamily="34" charset="0"/>
              </a:defRPr>
            </a:lvl5pPr>
            <a:lvl6pPr eaLnBrk="0" fontAlgn="base" hangingPunct="0">
              <a:spcAft>
                <a:spcPct val="0"/>
              </a:spcAft>
              <a:buChar char="»"/>
              <a:defRPr sz="2000">
                <a:latin typeface="Calibri" pitchFamily="34" charset="0"/>
              </a:defRPr>
            </a:lvl6pPr>
            <a:lvl7pPr eaLnBrk="0" fontAlgn="base" hangingPunct="0">
              <a:spcAft>
                <a:spcPct val="0"/>
              </a:spcAft>
              <a:buChar char="»"/>
              <a:defRPr sz="2000">
                <a:latin typeface="Calibri" pitchFamily="34" charset="0"/>
              </a:defRPr>
            </a:lvl7pPr>
            <a:lvl8pPr eaLnBrk="0" fontAlgn="base" hangingPunct="0">
              <a:spcAft>
                <a:spcPct val="0"/>
              </a:spcAft>
              <a:buChar char="»"/>
              <a:defRPr sz="2000">
                <a:latin typeface="Calibri" pitchFamily="34" charset="0"/>
              </a:defRPr>
            </a:lvl8pPr>
            <a:lvl9pPr eaLnBrk="0" fontAlgn="base" hangingPunct="0">
              <a:spcAft>
                <a:spcPct val="0"/>
              </a:spcAft>
              <a:buChar char="»"/>
              <a:defRPr sz="2000">
                <a:latin typeface="Calibri" pitchFamily="34" charset="0"/>
              </a:defRPr>
            </a:lvl9pPr>
          </a:lstStyle>
          <a:p>
            <a:r>
              <a:rPr lang="en-US" altLang="it-IT" sz="1050" dirty="0">
                <a:solidFill>
                  <a:schemeClr val="bg1"/>
                </a:solidFill>
              </a:rPr>
              <a:t>Nucleic bases</a:t>
            </a:r>
            <a:endParaRPr lang="it-IT" altLang="it-IT" sz="1050" dirty="0">
              <a:solidFill>
                <a:schemeClr val="bg1"/>
              </a:solidFill>
            </a:endParaRPr>
          </a:p>
        </p:txBody>
      </p:sp>
      <p:sp>
        <p:nvSpPr>
          <p:cNvPr id="18" name="Left Arrow 43"/>
          <p:cNvSpPr/>
          <p:nvPr/>
        </p:nvSpPr>
        <p:spPr>
          <a:xfrm rot="10800000">
            <a:off x="4542033" y="2117512"/>
            <a:ext cx="361950" cy="91678"/>
          </a:xfrm>
          <a:prstGeom prst="leftArrow">
            <a:avLst/>
          </a:prstGeom>
          <a:gradFill>
            <a:gsLst>
              <a:gs pos="0">
                <a:srgbClr val="C00000"/>
              </a:gs>
              <a:gs pos="98000">
                <a:srgbClr val="FFC000"/>
              </a:gs>
              <a:gs pos="34000">
                <a:srgbClr val="C00000"/>
              </a:gs>
              <a:gs pos="100000">
                <a:srgbClr val="FF0000"/>
              </a:gs>
            </a:gsLst>
            <a:lin ang="5400000" scaled="0"/>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9" name="TextBox 62"/>
          <p:cNvSpPr txBox="1">
            <a:spLocks noChangeArrowheads="1"/>
          </p:cNvSpPr>
          <p:nvPr/>
        </p:nvSpPr>
        <p:spPr bwMode="auto">
          <a:xfrm>
            <a:off x="4958835" y="2048007"/>
            <a:ext cx="1086407" cy="415498"/>
          </a:xfrm>
          <a:prstGeom prst="rect">
            <a:avLst/>
          </a:prstGeom>
          <a:pattFill prst="pct10">
            <a:fgClr>
              <a:schemeClr val="accent1"/>
            </a:fgClr>
            <a:bgClr>
              <a:schemeClr val="accent6">
                <a:lumMod val="40000"/>
                <a:lumOff val="60000"/>
              </a:schemeClr>
            </a:bgClr>
          </a:pattFill>
          <a:ln>
            <a:noFill/>
          </a:ln>
          <a:extLst/>
        </p:spPr>
        <p:txBody>
          <a:bodyPr wrap="square">
            <a:spAutoFit/>
          </a:bodyPr>
          <a:lstStyle>
            <a:defPPr>
              <a:defRPr lang="ru-RU"/>
            </a:defPPr>
            <a:lvl1pPr algn="ctr">
              <a:defRPr sz="1400" b="1">
                <a:latin typeface="Times New Roman" pitchFamily="18" charset="0"/>
                <a:cs typeface="Times New Roman" pitchFamily="18" charset="0"/>
              </a:defRPr>
            </a:lvl1pPr>
            <a:lvl2pPr>
              <a:defRPr sz="2800">
                <a:latin typeface="Calibri" pitchFamily="34" charset="0"/>
              </a:defRPr>
            </a:lvl2pPr>
            <a:lvl3pPr>
              <a:defRPr sz="2400">
                <a:latin typeface="Calibri" pitchFamily="34" charset="0"/>
              </a:defRPr>
            </a:lvl3pPr>
            <a:lvl4pPr>
              <a:defRPr sz="2000">
                <a:latin typeface="Calibri" pitchFamily="34" charset="0"/>
              </a:defRPr>
            </a:lvl4pPr>
            <a:lvl5pPr>
              <a:defRPr sz="2000">
                <a:latin typeface="Calibri" pitchFamily="34" charset="0"/>
              </a:defRPr>
            </a:lvl5pPr>
            <a:lvl6pPr eaLnBrk="0" fontAlgn="base" hangingPunct="0">
              <a:spcAft>
                <a:spcPct val="0"/>
              </a:spcAft>
              <a:buChar char="»"/>
              <a:defRPr sz="2000">
                <a:latin typeface="Calibri" pitchFamily="34" charset="0"/>
              </a:defRPr>
            </a:lvl6pPr>
            <a:lvl7pPr eaLnBrk="0" fontAlgn="base" hangingPunct="0">
              <a:spcAft>
                <a:spcPct val="0"/>
              </a:spcAft>
              <a:buChar char="»"/>
              <a:defRPr sz="2000">
                <a:latin typeface="Calibri" pitchFamily="34" charset="0"/>
              </a:defRPr>
            </a:lvl7pPr>
            <a:lvl8pPr eaLnBrk="0" fontAlgn="base" hangingPunct="0">
              <a:spcAft>
                <a:spcPct val="0"/>
              </a:spcAft>
              <a:buChar char="»"/>
              <a:defRPr sz="2000">
                <a:latin typeface="Calibri" pitchFamily="34" charset="0"/>
              </a:defRPr>
            </a:lvl8pPr>
            <a:lvl9pPr eaLnBrk="0" fontAlgn="base" hangingPunct="0">
              <a:spcAft>
                <a:spcPct val="0"/>
              </a:spcAft>
              <a:buChar char="»"/>
              <a:defRPr sz="2000">
                <a:latin typeface="Calibri" pitchFamily="34" charset="0"/>
              </a:defRPr>
            </a:lvl9pPr>
          </a:lstStyle>
          <a:p>
            <a:r>
              <a:rPr lang="en-US" altLang="it-IT" sz="1050" dirty="0"/>
              <a:t>Sugars </a:t>
            </a:r>
          </a:p>
          <a:p>
            <a:r>
              <a:rPr lang="en-US" altLang="it-IT" sz="1050" dirty="0"/>
              <a:t>and more</a:t>
            </a:r>
            <a:endParaRPr lang="it-IT" altLang="it-IT" sz="1050" dirty="0"/>
          </a:p>
        </p:txBody>
      </p:sp>
      <p:sp>
        <p:nvSpPr>
          <p:cNvPr id="20" name="Молния 24"/>
          <p:cNvSpPr>
            <a:spLocks noChangeArrowheads="1"/>
          </p:cNvSpPr>
          <p:nvPr/>
        </p:nvSpPr>
        <p:spPr bwMode="auto">
          <a:xfrm rot="1149230">
            <a:off x="2782870" y="2171447"/>
            <a:ext cx="328613" cy="328613"/>
          </a:xfrm>
          <a:prstGeom prst="lightningBolt">
            <a:avLst/>
          </a:prstGeom>
          <a:solidFill>
            <a:srgbClr val="C00000"/>
          </a:solidFill>
          <a:ln w="9525" algn="ctr">
            <a:solidFill>
              <a:schemeClr val="tx1"/>
            </a:solidFill>
            <a:round/>
            <a:headEnd/>
            <a:tailEnd/>
          </a:ln>
        </p:spPr>
        <p:txBody>
          <a:bodyPr wrap="none" lIns="67500" tIns="35100" rIns="67500" bIns="35100" anchor="ctr"/>
          <a:lstStyle/>
          <a:p>
            <a:endParaRPr lang="ru-RU" sz="1500">
              <a:solidFill>
                <a:srgbClr val="000000"/>
              </a:solidFill>
              <a:cs typeface="Times New Roman" pitchFamily="18" charset="0"/>
            </a:endParaRPr>
          </a:p>
        </p:txBody>
      </p:sp>
      <p:sp>
        <p:nvSpPr>
          <p:cNvPr id="21" name="Text Box 49"/>
          <p:cNvSpPr txBox="1">
            <a:spLocks noChangeArrowheads="1"/>
          </p:cNvSpPr>
          <p:nvPr/>
        </p:nvSpPr>
        <p:spPr bwMode="auto">
          <a:xfrm>
            <a:off x="1994345" y="2390772"/>
            <a:ext cx="8819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r>
              <a:rPr lang="en-US" altLang="it-IT" sz="1400" dirty="0">
                <a:solidFill>
                  <a:srgbClr val="FF0000"/>
                </a:solidFill>
                <a:latin typeface="Calibri" pitchFamily="34" charset="0"/>
              </a:rPr>
              <a:t>Radiation</a:t>
            </a:r>
            <a:endParaRPr lang="it-IT" altLang="it-IT" sz="1350" dirty="0">
              <a:solidFill>
                <a:srgbClr val="FF0000"/>
              </a:solidFill>
              <a:latin typeface="Calibri" pitchFamily="34" charset="0"/>
            </a:endParaRPr>
          </a:p>
        </p:txBody>
      </p:sp>
      <p:sp>
        <p:nvSpPr>
          <p:cNvPr id="22" name="CasellaDiTesto 1"/>
          <p:cNvSpPr txBox="1">
            <a:spLocks noChangeArrowheads="1"/>
          </p:cNvSpPr>
          <p:nvPr/>
        </p:nvSpPr>
        <p:spPr bwMode="auto">
          <a:xfrm>
            <a:off x="1682016" y="980728"/>
            <a:ext cx="44284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algn="ctr"/>
            <a:r>
              <a:rPr lang="en-US" altLang="it-IT" sz="1800" b="1" dirty="0">
                <a:solidFill>
                  <a:srgbClr val="C00000"/>
                </a:solidFill>
                <a:latin typeface="Times New Roman" panose="02020603050405020304" pitchFamily="18" charset="0"/>
                <a:cs typeface="Times New Roman" panose="02020603050405020304" pitchFamily="18" charset="0"/>
              </a:rPr>
              <a:t>Prebiotic compound synthesis</a:t>
            </a:r>
            <a:endParaRPr lang="it-IT" altLang="it-IT" sz="1800" b="1" dirty="0">
              <a:solidFill>
                <a:srgbClr val="C00000"/>
              </a:solidFill>
              <a:latin typeface="Times New Roman" panose="02020603050405020304" pitchFamily="18" charset="0"/>
              <a:cs typeface="Times New Roman" panose="02020603050405020304" pitchFamily="18" charset="0"/>
            </a:endParaRPr>
          </a:p>
        </p:txBody>
      </p:sp>
      <p:sp>
        <p:nvSpPr>
          <p:cNvPr id="24" name="Прямоугольник 23"/>
          <p:cNvSpPr/>
          <p:nvPr/>
        </p:nvSpPr>
        <p:spPr>
          <a:xfrm>
            <a:off x="1513676" y="5661248"/>
            <a:ext cx="2424703" cy="784830"/>
          </a:xfrm>
          <a:prstGeom prst="rect">
            <a:avLst/>
          </a:prstGeom>
        </p:spPr>
        <p:txBody>
          <a:bodyPr wrap="square">
            <a:spAutoFit/>
          </a:bodyPr>
          <a:lstStyle/>
          <a:p>
            <a:pPr algn="just">
              <a:defRPr/>
            </a:pPr>
            <a:r>
              <a:rPr lang="en-US" sz="900" dirty="0"/>
              <a:t>[</a:t>
            </a:r>
            <a:r>
              <a:rPr lang="en-US" sz="900" dirty="0" err="1"/>
              <a:t>R.Saladino</a:t>
            </a:r>
            <a:r>
              <a:rPr lang="en-US" sz="900" dirty="0"/>
              <a:t>, at al., Meteorite-catalyzed syntheses of nucleosides and of other prebiotic compounds from </a:t>
            </a:r>
            <a:r>
              <a:rPr lang="en-US" sz="900" dirty="0" err="1"/>
              <a:t>formamide</a:t>
            </a:r>
            <a:r>
              <a:rPr lang="en-US" sz="900" dirty="0"/>
              <a:t> under proton irradiation, PNAS, 2014, </a:t>
            </a:r>
          </a:p>
          <a:p>
            <a:pPr algn="just">
              <a:defRPr/>
            </a:pPr>
            <a:r>
              <a:rPr lang="en-US" sz="900" dirty="0" err="1"/>
              <a:t>doi</a:t>
            </a:r>
            <a:r>
              <a:rPr lang="en-US" sz="900" dirty="0"/>
              <a:t>: 10.1073/pnas.1422225112]</a:t>
            </a:r>
            <a:r>
              <a:rPr lang="ru-RU" sz="900" dirty="0"/>
              <a:t> </a:t>
            </a:r>
          </a:p>
        </p:txBody>
      </p:sp>
      <p:sp>
        <p:nvSpPr>
          <p:cNvPr id="25" name="Прямоугольник 24"/>
          <p:cNvSpPr/>
          <p:nvPr/>
        </p:nvSpPr>
        <p:spPr>
          <a:xfrm>
            <a:off x="3909529" y="5654206"/>
            <a:ext cx="2289162" cy="784830"/>
          </a:xfrm>
          <a:prstGeom prst="rect">
            <a:avLst/>
          </a:prstGeom>
        </p:spPr>
        <p:txBody>
          <a:bodyPr wrap="square">
            <a:spAutoFit/>
          </a:bodyPr>
          <a:lstStyle/>
          <a:p>
            <a:pPr algn="just"/>
            <a:r>
              <a:rPr lang="en-US" sz="900" dirty="0"/>
              <a:t>R. </a:t>
            </a:r>
            <a:r>
              <a:rPr lang="en-US" sz="900" dirty="0" err="1"/>
              <a:t>Saladino</a:t>
            </a:r>
            <a:r>
              <a:rPr lang="en-US" sz="900" dirty="0"/>
              <a:t>, at al., «First Evidence on the Role of Heavy Ion Irradiation of Meteorites and </a:t>
            </a:r>
            <a:r>
              <a:rPr lang="en-US" sz="900" dirty="0" err="1"/>
              <a:t>Formamide</a:t>
            </a:r>
            <a:r>
              <a:rPr lang="en-US" sz="900" dirty="0"/>
              <a:t> in the Origin of Biomolecules», Origins of Life and Evolution of Biospheres, pp 1–7, 2016.</a:t>
            </a:r>
            <a:endParaRPr lang="ru-RU" sz="900" dirty="0"/>
          </a:p>
        </p:txBody>
      </p:sp>
      <p:pic>
        <p:nvPicPr>
          <p:cNvPr id="26" name="Рисунок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6581" y="1610868"/>
            <a:ext cx="2123443" cy="1602109"/>
          </a:xfrm>
          <a:prstGeom prst="rect">
            <a:avLst/>
          </a:prstGeom>
        </p:spPr>
      </p:pic>
      <p:pic>
        <p:nvPicPr>
          <p:cNvPr id="27" name="Рисунок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72265" y="1628800"/>
            <a:ext cx="2093663" cy="1627426"/>
          </a:xfrm>
          <a:prstGeom prst="rect">
            <a:avLst/>
          </a:prstGeom>
        </p:spPr>
      </p:pic>
      <p:sp>
        <p:nvSpPr>
          <p:cNvPr id="28" name="TextBox 27"/>
          <p:cNvSpPr txBox="1"/>
          <p:nvPr/>
        </p:nvSpPr>
        <p:spPr>
          <a:xfrm>
            <a:off x="6231095" y="3292242"/>
            <a:ext cx="2276188" cy="784830"/>
          </a:xfrm>
          <a:prstGeom prst="rect">
            <a:avLst/>
          </a:prstGeom>
          <a:noFill/>
        </p:spPr>
        <p:txBody>
          <a:bodyPr wrap="square" rtlCol="0">
            <a:spAutoFit/>
          </a:bodyPr>
          <a:lstStyle/>
          <a:p>
            <a:r>
              <a:rPr lang="en-US" sz="900" dirty="0"/>
              <a:t>A unique finding of fossilized multicellular alga </a:t>
            </a:r>
            <a:r>
              <a:rPr lang="en-US" sz="900" dirty="0" err="1"/>
              <a:t>Gazavarzinia</a:t>
            </a:r>
            <a:r>
              <a:rPr lang="en-US" sz="900" dirty="0"/>
              <a:t> </a:t>
            </a:r>
            <a:r>
              <a:rPr lang="en-US" sz="900" dirty="0" err="1"/>
              <a:t>antiqua</a:t>
            </a:r>
            <a:r>
              <a:rPr lang="en-US" sz="900" dirty="0"/>
              <a:t> </a:t>
            </a:r>
            <a:r>
              <a:rPr lang="en-US" sz="900" dirty="0" err="1"/>
              <a:t>Rozanov</a:t>
            </a:r>
            <a:r>
              <a:rPr lang="en-US" sz="900" dirty="0"/>
              <a:t> et </a:t>
            </a:r>
            <a:r>
              <a:rPr lang="en-US" sz="900" dirty="0" err="1"/>
              <a:t>Astafieva</a:t>
            </a:r>
            <a:r>
              <a:rPr lang="en-US" sz="900" dirty="0"/>
              <a:t>, 2013</a:t>
            </a:r>
            <a:r>
              <a:rPr lang="ru-RU" sz="900" dirty="0"/>
              <a:t> </a:t>
            </a:r>
            <a:r>
              <a:rPr lang="en-US" sz="900" dirty="0"/>
              <a:t>in  a Low Proterozoic (2.45 billion years) residual soil. The Kola Peninsula; a holotype.</a:t>
            </a:r>
            <a:endParaRPr lang="ru-RU" sz="900" dirty="0"/>
          </a:p>
        </p:txBody>
      </p:sp>
      <p:sp>
        <p:nvSpPr>
          <p:cNvPr id="29" name="TextBox 28"/>
          <p:cNvSpPr txBox="1"/>
          <p:nvPr/>
        </p:nvSpPr>
        <p:spPr>
          <a:xfrm>
            <a:off x="8428324" y="3275692"/>
            <a:ext cx="2276188" cy="369332"/>
          </a:xfrm>
          <a:prstGeom prst="rect">
            <a:avLst/>
          </a:prstGeom>
          <a:noFill/>
        </p:spPr>
        <p:txBody>
          <a:bodyPr wrap="square" rtlCol="0">
            <a:spAutoFit/>
          </a:bodyPr>
          <a:lstStyle/>
          <a:p>
            <a:r>
              <a:rPr lang="en-US" sz="900" dirty="0"/>
              <a:t>Filamentous forms in a residual soil. Lake </a:t>
            </a:r>
            <a:r>
              <a:rPr lang="en-US" sz="900" dirty="0" err="1"/>
              <a:t>Paanajärvi</a:t>
            </a:r>
            <a:r>
              <a:rPr lang="ru-RU" sz="900" dirty="0"/>
              <a:t>, 2.4 </a:t>
            </a:r>
            <a:r>
              <a:rPr lang="en-US" sz="900" dirty="0"/>
              <a:t>billion years.</a:t>
            </a:r>
            <a:endParaRPr lang="ru-RU" sz="900" dirty="0"/>
          </a:p>
        </p:txBody>
      </p:sp>
      <p:pic>
        <p:nvPicPr>
          <p:cNvPr id="30" name="Рисунок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83567" y="4130846"/>
            <a:ext cx="2147064" cy="1674418"/>
          </a:xfrm>
          <a:prstGeom prst="rect">
            <a:avLst/>
          </a:prstGeom>
        </p:spPr>
      </p:pic>
      <p:sp>
        <p:nvSpPr>
          <p:cNvPr id="31" name="TextBox 30"/>
          <p:cNvSpPr txBox="1"/>
          <p:nvPr/>
        </p:nvSpPr>
        <p:spPr>
          <a:xfrm>
            <a:off x="6260973" y="5733256"/>
            <a:ext cx="2276188" cy="923330"/>
          </a:xfrm>
          <a:prstGeom prst="rect">
            <a:avLst/>
          </a:prstGeom>
          <a:noFill/>
        </p:spPr>
        <p:txBody>
          <a:bodyPr wrap="square" rtlCol="0">
            <a:spAutoFit/>
          </a:bodyPr>
          <a:lstStyle/>
          <a:p>
            <a:r>
              <a:rPr lang="en-US" sz="900" dirty="0"/>
              <a:t>Interlacing filamentous forms against a coccus background in pillow edge zones of pillow lavas with </a:t>
            </a:r>
            <a:r>
              <a:rPr lang="en-US" sz="900" dirty="0" err="1"/>
              <a:t>interpillow</a:t>
            </a:r>
            <a:r>
              <a:rPr lang="en-US" sz="900" dirty="0"/>
              <a:t> matter. Central Karelia, Lake </a:t>
            </a:r>
            <a:r>
              <a:rPr lang="en-US" sz="900" dirty="0" err="1"/>
              <a:t>Onego</a:t>
            </a:r>
            <a:r>
              <a:rPr lang="en-US" sz="900" dirty="0"/>
              <a:t>, </a:t>
            </a:r>
            <a:r>
              <a:rPr lang="en-US" sz="900" dirty="0" err="1"/>
              <a:t>Suisar</a:t>
            </a:r>
            <a:r>
              <a:rPr lang="en-US" sz="900" dirty="0"/>
              <a:t> Island; Low Proterozoic.</a:t>
            </a:r>
            <a:endParaRPr lang="ru-RU" sz="900" dirty="0"/>
          </a:p>
          <a:p>
            <a:endParaRPr lang="ru-RU" sz="900" dirty="0"/>
          </a:p>
        </p:txBody>
      </p:sp>
      <p:sp>
        <p:nvSpPr>
          <p:cNvPr id="32" name="TextBox 31"/>
          <p:cNvSpPr txBox="1"/>
          <p:nvPr/>
        </p:nvSpPr>
        <p:spPr>
          <a:xfrm>
            <a:off x="8483568" y="5751547"/>
            <a:ext cx="2210900" cy="784830"/>
          </a:xfrm>
          <a:prstGeom prst="rect">
            <a:avLst/>
          </a:prstGeom>
          <a:noFill/>
        </p:spPr>
        <p:txBody>
          <a:bodyPr wrap="square" rtlCol="0">
            <a:spAutoFit/>
          </a:bodyPr>
          <a:lstStyle/>
          <a:p>
            <a:r>
              <a:rPr lang="en-US" sz="900" dirty="0"/>
              <a:t>A large drop-shaped form in a residual soil between basalt covers in Low Proterozoic </a:t>
            </a:r>
            <a:r>
              <a:rPr lang="en-US" sz="900" dirty="0" err="1"/>
              <a:t>vulcanites</a:t>
            </a:r>
            <a:r>
              <a:rPr lang="en-US" sz="900" dirty="0"/>
              <a:t> (ca. 2.0 billion years). The </a:t>
            </a:r>
            <a:r>
              <a:rPr lang="en-US" sz="900" dirty="0" err="1"/>
              <a:t>Sortavala</a:t>
            </a:r>
            <a:r>
              <a:rPr lang="en-US" sz="900" dirty="0"/>
              <a:t> Elevation, North Lake </a:t>
            </a:r>
            <a:r>
              <a:rPr lang="en-US" sz="900" dirty="0" err="1"/>
              <a:t>Onego</a:t>
            </a:r>
            <a:r>
              <a:rPr lang="en-US" sz="900" dirty="0"/>
              <a:t> Region, near village </a:t>
            </a:r>
            <a:r>
              <a:rPr lang="en-US" sz="900" dirty="0" err="1"/>
              <a:t>Harlu</a:t>
            </a:r>
            <a:r>
              <a:rPr lang="en-US" sz="900" dirty="0"/>
              <a:t>.</a:t>
            </a:r>
            <a:endParaRPr lang="ru-RU" sz="900" dirty="0"/>
          </a:p>
        </p:txBody>
      </p:sp>
      <p:sp>
        <p:nvSpPr>
          <p:cNvPr id="33" name="Прямоугольник 32"/>
          <p:cNvSpPr/>
          <p:nvPr/>
        </p:nvSpPr>
        <p:spPr>
          <a:xfrm>
            <a:off x="6249640" y="1124744"/>
            <a:ext cx="4380992" cy="369332"/>
          </a:xfrm>
          <a:prstGeom prst="rect">
            <a:avLst/>
          </a:prstGeom>
        </p:spPr>
        <p:txBody>
          <a:bodyPr wrap="square">
            <a:spAutoFit/>
          </a:bodyPr>
          <a:lstStyle/>
          <a:p>
            <a:pPr algn="ctr"/>
            <a:r>
              <a:rPr lang="en-US" altLang="it-IT" b="1" dirty="0">
                <a:solidFill>
                  <a:srgbClr val="C00000"/>
                </a:solidFill>
                <a:latin typeface="Times New Roman" panose="02020603050405020304" pitchFamily="18" charset="0"/>
                <a:cs typeface="Times New Roman" panose="02020603050405020304" pitchFamily="18" charset="0"/>
              </a:rPr>
              <a:t>Bacterial paleontology</a:t>
            </a:r>
            <a:endParaRPr lang="it-IT" altLang="it-IT" b="1" dirty="0">
              <a:solidFill>
                <a:srgbClr val="C00000"/>
              </a:solidFill>
              <a:latin typeface="Times New Roman" panose="02020603050405020304" pitchFamily="18" charset="0"/>
              <a:cs typeface="Times New Roman" panose="02020603050405020304" pitchFamily="18" charset="0"/>
            </a:endParaRPr>
          </a:p>
        </p:txBody>
      </p:sp>
      <p:pic>
        <p:nvPicPr>
          <p:cNvPr id="35" name="Рисунок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35561" y="3943402"/>
            <a:ext cx="3512683" cy="1645839"/>
          </a:xfrm>
          <a:prstGeom prst="rect">
            <a:avLst/>
          </a:prstGeom>
          <a:pattFill prst="pct5">
            <a:fgClr>
              <a:srgbClr val="5B9BD5"/>
            </a:fgClr>
            <a:bgClr>
              <a:srgbClr val="FFC000">
                <a:lumMod val="60000"/>
                <a:lumOff val="40000"/>
              </a:srgbClr>
            </a:bgClr>
          </a:pattFill>
          <a:ln>
            <a:solidFill>
              <a:srgbClr val="5B9BD5">
                <a:shade val="50000"/>
              </a:srgbClr>
            </a:solidFill>
          </a:ln>
        </p:spPr>
      </p:pic>
      <p:pic>
        <p:nvPicPr>
          <p:cNvPr id="37" name="Рисунок 3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26261" y="4116712"/>
            <a:ext cx="2102889" cy="1544536"/>
          </a:xfrm>
          <a:prstGeom prst="rect">
            <a:avLst/>
          </a:prstGeom>
        </p:spPr>
      </p:pic>
    </p:spTree>
    <p:extLst>
      <p:ext uri="{BB962C8B-B14F-4D97-AF65-F5344CB8AC3E}">
        <p14:creationId xmlns:p14="http://schemas.microsoft.com/office/powerpoint/2010/main" val="1420740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5" name="Группа 74"/>
          <p:cNvGrpSpPr/>
          <p:nvPr/>
        </p:nvGrpSpPr>
        <p:grpSpPr>
          <a:xfrm>
            <a:off x="2678480" y="1085227"/>
            <a:ext cx="7610906" cy="3423893"/>
            <a:chOff x="390525" y="171450"/>
            <a:chExt cx="8505825" cy="4181474"/>
          </a:xfrm>
        </p:grpSpPr>
        <p:grpSp>
          <p:nvGrpSpPr>
            <p:cNvPr id="76" name="Группа 104"/>
            <p:cNvGrpSpPr>
              <a:grpSpLocks/>
            </p:cNvGrpSpPr>
            <p:nvPr/>
          </p:nvGrpSpPr>
          <p:grpSpPr bwMode="auto">
            <a:xfrm>
              <a:off x="390525" y="269875"/>
              <a:ext cx="8505825" cy="4044949"/>
              <a:chOff x="390525" y="269876"/>
              <a:chExt cx="8505826" cy="4044948"/>
            </a:xfrm>
          </p:grpSpPr>
          <p:grpSp>
            <p:nvGrpSpPr>
              <p:cNvPr id="83" name="Группа 81"/>
              <p:cNvGrpSpPr>
                <a:grpSpLocks/>
              </p:cNvGrpSpPr>
              <p:nvPr/>
            </p:nvGrpSpPr>
            <p:grpSpPr bwMode="auto">
              <a:xfrm>
                <a:off x="390525" y="269876"/>
                <a:ext cx="8505826" cy="4044948"/>
                <a:chOff x="390525" y="269876"/>
                <a:chExt cx="8505825" cy="4044948"/>
              </a:xfrm>
            </p:grpSpPr>
            <p:grpSp>
              <p:nvGrpSpPr>
                <p:cNvPr id="89" name="Группа 54"/>
                <p:cNvGrpSpPr>
                  <a:grpSpLocks/>
                </p:cNvGrpSpPr>
                <p:nvPr/>
              </p:nvGrpSpPr>
              <p:grpSpPr bwMode="auto">
                <a:xfrm>
                  <a:off x="390525" y="269876"/>
                  <a:ext cx="8505825" cy="4044948"/>
                  <a:chOff x="390525" y="269876"/>
                  <a:chExt cx="8505825" cy="4044948"/>
                </a:xfrm>
              </p:grpSpPr>
              <p:grpSp>
                <p:nvGrpSpPr>
                  <p:cNvPr id="112" name="Группа 49"/>
                  <p:cNvGrpSpPr>
                    <a:grpSpLocks/>
                  </p:cNvGrpSpPr>
                  <p:nvPr/>
                </p:nvGrpSpPr>
                <p:grpSpPr bwMode="auto">
                  <a:xfrm>
                    <a:off x="390525" y="269876"/>
                    <a:ext cx="8505825" cy="4044948"/>
                    <a:chOff x="-2371811" y="269877"/>
                    <a:chExt cx="11261812" cy="5941602"/>
                  </a:xfrm>
                </p:grpSpPr>
                <p:grpSp>
                  <p:nvGrpSpPr>
                    <p:cNvPr id="115" name="Группа 35"/>
                    <p:cNvGrpSpPr>
                      <a:grpSpLocks/>
                    </p:cNvGrpSpPr>
                    <p:nvPr/>
                  </p:nvGrpSpPr>
                  <p:grpSpPr bwMode="auto">
                    <a:xfrm>
                      <a:off x="-2371811" y="269877"/>
                      <a:ext cx="11261812" cy="5941602"/>
                      <a:chOff x="337818" y="274940"/>
                      <a:chExt cx="8533621" cy="3699181"/>
                    </a:xfrm>
                  </p:grpSpPr>
                  <p:grpSp>
                    <p:nvGrpSpPr>
                      <p:cNvPr id="126" name="Группа 32"/>
                      <p:cNvGrpSpPr>
                        <a:grpSpLocks/>
                      </p:cNvGrpSpPr>
                      <p:nvPr/>
                    </p:nvGrpSpPr>
                    <p:grpSpPr bwMode="auto">
                      <a:xfrm>
                        <a:off x="337818" y="274940"/>
                        <a:ext cx="7354286" cy="3491428"/>
                        <a:chOff x="337818" y="274940"/>
                        <a:chExt cx="7354286" cy="3491428"/>
                      </a:xfrm>
                    </p:grpSpPr>
                    <p:pic>
                      <p:nvPicPr>
                        <p:cNvPr id="128" name="Picture 2"/>
                        <p:cNvPicPr>
                          <a:picLocks noChangeAspect="1" noChangeArrowheads="1"/>
                        </p:cNvPicPr>
                        <p:nvPr/>
                      </p:nvPicPr>
                      <p:blipFill>
                        <a:blip r:embed="rId4"/>
                        <a:srcRect/>
                        <a:stretch>
                          <a:fillRect/>
                        </a:stretch>
                      </p:blipFill>
                      <p:spPr bwMode="auto">
                        <a:xfrm>
                          <a:off x="337818" y="274940"/>
                          <a:ext cx="7354286" cy="3491428"/>
                        </a:xfrm>
                        <a:prstGeom prst="rect">
                          <a:avLst/>
                        </a:prstGeom>
                        <a:noFill/>
                        <a:ln w="9525">
                          <a:noFill/>
                          <a:miter lim="800000"/>
                          <a:headEnd/>
                          <a:tailEnd/>
                        </a:ln>
                      </p:spPr>
                    </p:pic>
                    <p:sp>
                      <p:nvSpPr>
                        <p:cNvPr id="129" name="Овал 128"/>
                        <p:cNvSpPr/>
                        <p:nvPr/>
                      </p:nvSpPr>
                      <p:spPr>
                        <a:xfrm>
                          <a:off x="7047811" y="1853045"/>
                          <a:ext cx="36631" cy="362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0" name="Овал 129"/>
                        <p:cNvSpPr/>
                        <p:nvPr/>
                      </p:nvSpPr>
                      <p:spPr>
                        <a:xfrm>
                          <a:off x="7049404" y="2088236"/>
                          <a:ext cx="36632" cy="362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1" name="Овал 9"/>
                        <p:cNvSpPr/>
                        <p:nvPr/>
                      </p:nvSpPr>
                      <p:spPr>
                        <a:xfrm>
                          <a:off x="6984104" y="2297295"/>
                          <a:ext cx="36631" cy="362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2" name="Овал 131"/>
                        <p:cNvSpPr/>
                        <p:nvPr/>
                      </p:nvSpPr>
                      <p:spPr>
                        <a:xfrm>
                          <a:off x="6869430" y="2468608"/>
                          <a:ext cx="36631" cy="3774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3" name="Овал 132"/>
                        <p:cNvSpPr/>
                        <p:nvPr/>
                      </p:nvSpPr>
                      <p:spPr>
                        <a:xfrm>
                          <a:off x="6670344" y="2616691"/>
                          <a:ext cx="36632" cy="362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4" name="Овал 133"/>
                        <p:cNvSpPr/>
                        <p:nvPr/>
                      </p:nvSpPr>
                      <p:spPr>
                        <a:xfrm>
                          <a:off x="6979325" y="1659956"/>
                          <a:ext cx="36632" cy="3629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5" name="Овал 134"/>
                        <p:cNvSpPr/>
                        <p:nvPr/>
                      </p:nvSpPr>
                      <p:spPr>
                        <a:xfrm>
                          <a:off x="6850318" y="1468318"/>
                          <a:ext cx="36631" cy="3774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6" name="Овал 135"/>
                        <p:cNvSpPr/>
                        <p:nvPr/>
                      </p:nvSpPr>
                      <p:spPr>
                        <a:xfrm>
                          <a:off x="6641676" y="1326042"/>
                          <a:ext cx="36632" cy="3629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7" name="Овал 15"/>
                        <p:cNvSpPr/>
                        <p:nvPr/>
                      </p:nvSpPr>
                      <p:spPr>
                        <a:xfrm>
                          <a:off x="6383660" y="2693636"/>
                          <a:ext cx="36632" cy="3629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8" name="Овал 137"/>
                        <p:cNvSpPr/>
                        <p:nvPr/>
                      </p:nvSpPr>
                      <p:spPr>
                        <a:xfrm>
                          <a:off x="6378883" y="1259259"/>
                          <a:ext cx="36631" cy="3629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9" name="Овал 138"/>
                        <p:cNvSpPr/>
                        <p:nvPr/>
                      </p:nvSpPr>
                      <p:spPr>
                        <a:xfrm>
                          <a:off x="6170240" y="2721221"/>
                          <a:ext cx="36632" cy="362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0" name="Овал 139"/>
                        <p:cNvSpPr/>
                        <p:nvPr/>
                      </p:nvSpPr>
                      <p:spPr>
                        <a:xfrm>
                          <a:off x="6093791" y="1225868"/>
                          <a:ext cx="36632" cy="362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1" name="Овал 140"/>
                        <p:cNvSpPr/>
                        <p:nvPr/>
                      </p:nvSpPr>
                      <p:spPr>
                        <a:xfrm>
                          <a:off x="3179173" y="2073718"/>
                          <a:ext cx="35039" cy="362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2" name="Овал 141"/>
                        <p:cNvSpPr/>
                        <p:nvPr/>
                      </p:nvSpPr>
                      <p:spPr>
                        <a:xfrm>
                          <a:off x="3273142" y="1630920"/>
                          <a:ext cx="36631" cy="3629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3" name="Овал 142"/>
                        <p:cNvSpPr/>
                        <p:nvPr/>
                      </p:nvSpPr>
                      <p:spPr>
                        <a:xfrm>
                          <a:off x="3411705" y="1463963"/>
                          <a:ext cx="36632" cy="362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4" name="Овал 143"/>
                        <p:cNvSpPr/>
                        <p:nvPr/>
                      </p:nvSpPr>
                      <p:spPr>
                        <a:xfrm>
                          <a:off x="3617162" y="1326042"/>
                          <a:ext cx="36631" cy="3629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5" name="Овал 144"/>
                        <p:cNvSpPr/>
                        <p:nvPr/>
                      </p:nvSpPr>
                      <p:spPr>
                        <a:xfrm>
                          <a:off x="3258807" y="2326331"/>
                          <a:ext cx="36632" cy="362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6" name="Овал 145"/>
                        <p:cNvSpPr/>
                        <p:nvPr/>
                      </p:nvSpPr>
                      <p:spPr>
                        <a:xfrm>
                          <a:off x="3430817" y="2531034"/>
                          <a:ext cx="36632" cy="3629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7" name="Овал 146"/>
                        <p:cNvSpPr/>
                        <p:nvPr/>
                      </p:nvSpPr>
                      <p:spPr>
                        <a:xfrm>
                          <a:off x="3669721" y="2660245"/>
                          <a:ext cx="36632" cy="362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8" name="Овал 147"/>
                        <p:cNvSpPr/>
                        <p:nvPr/>
                      </p:nvSpPr>
                      <p:spPr>
                        <a:xfrm>
                          <a:off x="3191914" y="1816750"/>
                          <a:ext cx="36632" cy="3629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9" name="Овал 148"/>
                        <p:cNvSpPr/>
                        <p:nvPr/>
                      </p:nvSpPr>
                      <p:spPr>
                        <a:xfrm>
                          <a:off x="4112488" y="1230223"/>
                          <a:ext cx="46188" cy="4210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0" name="Овал 149"/>
                        <p:cNvSpPr/>
                        <p:nvPr/>
                      </p:nvSpPr>
                      <p:spPr>
                        <a:xfrm>
                          <a:off x="4141156" y="2727028"/>
                          <a:ext cx="36632" cy="362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1" name="Овал 150"/>
                        <p:cNvSpPr/>
                        <p:nvPr/>
                      </p:nvSpPr>
                      <p:spPr>
                        <a:xfrm>
                          <a:off x="3892697" y="2697992"/>
                          <a:ext cx="36632" cy="362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2" name="Овал 151"/>
                        <p:cNvSpPr/>
                        <p:nvPr/>
                      </p:nvSpPr>
                      <p:spPr>
                        <a:xfrm>
                          <a:off x="3859251" y="1263615"/>
                          <a:ext cx="36631" cy="362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127" name="Прямая соединительная линия 126"/>
                      <p:cNvCxnSpPr/>
                      <p:nvPr/>
                    </p:nvCxnSpPr>
                    <p:spPr>
                      <a:xfrm rot="5400000">
                        <a:off x="7393781" y="2496464"/>
                        <a:ext cx="2321425" cy="633890"/>
                      </a:xfrm>
                      <a:prstGeom prst="line">
                        <a:avLst/>
                      </a:pr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cxnSp>
                </p:grpSp>
                <p:grpSp>
                  <p:nvGrpSpPr>
                    <p:cNvPr id="116" name="Группа 48"/>
                    <p:cNvGrpSpPr>
                      <a:grpSpLocks/>
                    </p:cNvGrpSpPr>
                    <p:nvPr/>
                  </p:nvGrpSpPr>
                  <p:grpSpPr bwMode="auto">
                    <a:xfrm>
                      <a:off x="4976320" y="4278361"/>
                      <a:ext cx="340504" cy="384759"/>
                      <a:chOff x="4976320" y="4278361"/>
                      <a:chExt cx="340504" cy="384759"/>
                    </a:xfrm>
                  </p:grpSpPr>
                  <p:grpSp>
                    <p:nvGrpSpPr>
                      <p:cNvPr id="117" name="Группа 116"/>
                      <p:cNvGrpSpPr>
                        <a:grpSpLocks/>
                      </p:cNvGrpSpPr>
                      <p:nvPr/>
                    </p:nvGrpSpPr>
                    <p:grpSpPr bwMode="auto">
                      <a:xfrm>
                        <a:off x="4976320" y="4462578"/>
                        <a:ext cx="340504" cy="200542"/>
                        <a:chOff x="4952505" y="4472104"/>
                        <a:chExt cx="340504" cy="200542"/>
                      </a:xfrm>
                    </p:grpSpPr>
                    <p:sp>
                      <p:nvSpPr>
                        <p:cNvPr id="121" name="Овал 120"/>
                        <p:cNvSpPr/>
                        <p:nvPr/>
                      </p:nvSpPr>
                      <p:spPr>
                        <a:xfrm>
                          <a:off x="4952505" y="4479100"/>
                          <a:ext cx="90381" cy="1002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2" name="Овал 121"/>
                        <p:cNvSpPr/>
                        <p:nvPr/>
                      </p:nvSpPr>
                      <p:spPr>
                        <a:xfrm>
                          <a:off x="5202629" y="4472104"/>
                          <a:ext cx="90380" cy="1002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3" name="Овал 122"/>
                        <p:cNvSpPr/>
                        <p:nvPr/>
                      </p:nvSpPr>
                      <p:spPr>
                        <a:xfrm>
                          <a:off x="5080720" y="4572376"/>
                          <a:ext cx="90380" cy="1002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4" name="Прямая соединительная линия 123"/>
                        <p:cNvCxnSpPr/>
                        <p:nvPr/>
                      </p:nvCxnSpPr>
                      <p:spPr>
                        <a:xfrm rot="16200000" flipH="1">
                          <a:off x="5031473" y="4545264"/>
                          <a:ext cx="39643" cy="798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5" name="Прямая соединительная линия 124"/>
                        <p:cNvCxnSpPr/>
                        <p:nvPr/>
                      </p:nvCxnSpPr>
                      <p:spPr>
                        <a:xfrm rot="10800000" flipV="1">
                          <a:off x="5158489" y="4558384"/>
                          <a:ext cx="71464" cy="67624"/>
                        </a:xfrm>
                        <a:prstGeom prst="line">
                          <a:avLst/>
                        </a:prstGeom>
                        <a:ln w="57150"/>
                      </p:spPr>
                      <p:style>
                        <a:lnRef idx="1">
                          <a:schemeClr val="accent1"/>
                        </a:lnRef>
                        <a:fillRef idx="0">
                          <a:schemeClr val="accent1"/>
                        </a:fillRef>
                        <a:effectRef idx="0">
                          <a:schemeClr val="accent1"/>
                        </a:effectRef>
                        <a:fontRef idx="minor">
                          <a:schemeClr val="tx1"/>
                        </a:fontRef>
                      </p:style>
                    </p:cxnSp>
                  </p:grpSp>
                  <p:cxnSp>
                    <p:nvCxnSpPr>
                      <p:cNvPr id="118" name="Прямая соединительная линия 117"/>
                      <p:cNvCxnSpPr/>
                      <p:nvPr/>
                    </p:nvCxnSpPr>
                    <p:spPr>
                      <a:xfrm rot="16200000" flipV="1">
                        <a:off x="4905937" y="4371866"/>
                        <a:ext cx="191213" cy="420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9" name="Прямая соединительная линия 118"/>
                      <p:cNvCxnSpPr/>
                      <p:nvPr/>
                    </p:nvCxnSpPr>
                    <p:spPr>
                      <a:xfrm rot="16200000" flipV="1">
                        <a:off x="5192841" y="4384576"/>
                        <a:ext cx="191213" cy="210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0" name="Полилиния 119"/>
                      <p:cNvSpPr/>
                      <p:nvPr/>
                    </p:nvSpPr>
                    <p:spPr>
                      <a:xfrm>
                        <a:off x="4986830" y="4299348"/>
                        <a:ext cx="304771" cy="4664"/>
                      </a:xfrm>
                      <a:custGeom>
                        <a:avLst/>
                        <a:gdLst>
                          <a:gd name="connsiteX0" fmla="*/ 0 w 303212"/>
                          <a:gd name="connsiteY0" fmla="*/ 4762 h 4762"/>
                          <a:gd name="connsiteX1" fmla="*/ 257175 w 303212"/>
                          <a:gd name="connsiteY1" fmla="*/ 4762 h 4762"/>
                          <a:gd name="connsiteX2" fmla="*/ 276225 w 303212"/>
                          <a:gd name="connsiteY2" fmla="*/ 0 h 4762"/>
                        </a:gdLst>
                        <a:ahLst/>
                        <a:cxnLst>
                          <a:cxn ang="0">
                            <a:pos x="connsiteX0" y="connsiteY0"/>
                          </a:cxn>
                          <a:cxn ang="0">
                            <a:pos x="connsiteX1" y="connsiteY1"/>
                          </a:cxn>
                          <a:cxn ang="0">
                            <a:pos x="connsiteX2" y="connsiteY2"/>
                          </a:cxn>
                        </a:cxnLst>
                        <a:rect l="l" t="t" r="r" b="b"/>
                        <a:pathLst>
                          <a:path w="303212" h="4762">
                            <a:moveTo>
                              <a:pt x="0" y="4762"/>
                            </a:moveTo>
                            <a:lnTo>
                              <a:pt x="257175" y="4762"/>
                            </a:lnTo>
                            <a:cubicBezTo>
                              <a:pt x="303212" y="3968"/>
                              <a:pt x="289718" y="1984"/>
                              <a:pt x="276225" y="0"/>
                            </a:cubicBezTo>
                          </a:path>
                        </a:pathLst>
                      </a:cu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sp>
                <p:nvSpPr>
                  <p:cNvPr id="113" name="Полилиния 112"/>
                  <p:cNvSpPr/>
                  <p:nvPr/>
                </p:nvSpPr>
                <p:spPr>
                  <a:xfrm flipV="1">
                    <a:off x="5900738" y="2098676"/>
                    <a:ext cx="1785937" cy="1482725"/>
                  </a:xfrm>
                  <a:custGeom>
                    <a:avLst/>
                    <a:gdLst>
                      <a:gd name="connsiteX0" fmla="*/ 0 w 328612"/>
                      <a:gd name="connsiteY0" fmla="*/ 0 h 9525"/>
                      <a:gd name="connsiteX1" fmla="*/ 152400 w 328612"/>
                      <a:gd name="connsiteY1" fmla="*/ 4762 h 9525"/>
                      <a:gd name="connsiteX2" fmla="*/ 171450 w 328612"/>
                      <a:gd name="connsiteY2" fmla="*/ 9525 h 9525"/>
                      <a:gd name="connsiteX3" fmla="*/ 280987 w 328612"/>
                      <a:gd name="connsiteY3" fmla="*/ 4762 h 9525"/>
                      <a:gd name="connsiteX4" fmla="*/ 295275 w 328612"/>
                      <a:gd name="connsiteY4" fmla="*/ 0 h 9525"/>
                      <a:gd name="connsiteX5" fmla="*/ 309562 w 328612"/>
                      <a:gd name="connsiteY5" fmla="*/ 4762 h 9525"/>
                      <a:gd name="connsiteX6" fmla="*/ 328612 w 328612"/>
                      <a:gd name="connsiteY6" fmla="*/ 4762 h 9525"/>
                      <a:gd name="connsiteX0" fmla="*/ 0 w 10000"/>
                      <a:gd name="connsiteY0" fmla="*/ 2743 h 12743"/>
                      <a:gd name="connsiteX1" fmla="*/ 2378 w 10000"/>
                      <a:gd name="connsiteY1" fmla="*/ 2959 h 12743"/>
                      <a:gd name="connsiteX2" fmla="*/ 5217 w 10000"/>
                      <a:gd name="connsiteY2" fmla="*/ 12743 h 12743"/>
                      <a:gd name="connsiteX3" fmla="*/ 8551 w 10000"/>
                      <a:gd name="connsiteY3" fmla="*/ 7742 h 12743"/>
                      <a:gd name="connsiteX4" fmla="*/ 8986 w 10000"/>
                      <a:gd name="connsiteY4" fmla="*/ 2743 h 12743"/>
                      <a:gd name="connsiteX5" fmla="*/ 9420 w 10000"/>
                      <a:gd name="connsiteY5" fmla="*/ 7742 h 12743"/>
                      <a:gd name="connsiteX6" fmla="*/ 10000 w 10000"/>
                      <a:gd name="connsiteY6" fmla="*/ 7742 h 12743"/>
                      <a:gd name="connsiteX0" fmla="*/ 19 w 10019"/>
                      <a:gd name="connsiteY0" fmla="*/ 14818 h 24818"/>
                      <a:gd name="connsiteX1" fmla="*/ 396 w 10019"/>
                      <a:gd name="connsiteY1" fmla="*/ 36 h 24818"/>
                      <a:gd name="connsiteX2" fmla="*/ 2397 w 10019"/>
                      <a:gd name="connsiteY2" fmla="*/ 15034 h 24818"/>
                      <a:gd name="connsiteX3" fmla="*/ 5236 w 10019"/>
                      <a:gd name="connsiteY3" fmla="*/ 24818 h 24818"/>
                      <a:gd name="connsiteX4" fmla="*/ 8570 w 10019"/>
                      <a:gd name="connsiteY4" fmla="*/ 19817 h 24818"/>
                      <a:gd name="connsiteX5" fmla="*/ 9005 w 10019"/>
                      <a:gd name="connsiteY5" fmla="*/ 14818 h 24818"/>
                      <a:gd name="connsiteX6" fmla="*/ 9439 w 10019"/>
                      <a:gd name="connsiteY6" fmla="*/ 19817 h 24818"/>
                      <a:gd name="connsiteX7" fmla="*/ 10019 w 10019"/>
                      <a:gd name="connsiteY7" fmla="*/ 19817 h 24818"/>
                      <a:gd name="connsiteX0" fmla="*/ 293 w 10293"/>
                      <a:gd name="connsiteY0" fmla="*/ 14818 h 24818"/>
                      <a:gd name="connsiteX1" fmla="*/ 670 w 10293"/>
                      <a:gd name="connsiteY1" fmla="*/ 36 h 24818"/>
                      <a:gd name="connsiteX2" fmla="*/ 4315 w 10293"/>
                      <a:gd name="connsiteY2" fmla="*/ 15034 h 24818"/>
                      <a:gd name="connsiteX3" fmla="*/ 5510 w 10293"/>
                      <a:gd name="connsiteY3" fmla="*/ 24818 h 24818"/>
                      <a:gd name="connsiteX4" fmla="*/ 8844 w 10293"/>
                      <a:gd name="connsiteY4" fmla="*/ 19817 h 24818"/>
                      <a:gd name="connsiteX5" fmla="*/ 9279 w 10293"/>
                      <a:gd name="connsiteY5" fmla="*/ 14818 h 24818"/>
                      <a:gd name="connsiteX6" fmla="*/ 9713 w 10293"/>
                      <a:gd name="connsiteY6" fmla="*/ 19817 h 24818"/>
                      <a:gd name="connsiteX7" fmla="*/ 10293 w 10293"/>
                      <a:gd name="connsiteY7" fmla="*/ 19817 h 24818"/>
                      <a:gd name="connsiteX0" fmla="*/ 0 w 10000"/>
                      <a:gd name="connsiteY0" fmla="*/ 1306 h 11306"/>
                      <a:gd name="connsiteX1" fmla="*/ 2466 w 10000"/>
                      <a:gd name="connsiteY1" fmla="*/ 872 h 11306"/>
                      <a:gd name="connsiteX2" fmla="*/ 4022 w 10000"/>
                      <a:gd name="connsiteY2" fmla="*/ 1522 h 11306"/>
                      <a:gd name="connsiteX3" fmla="*/ 5217 w 10000"/>
                      <a:gd name="connsiteY3" fmla="*/ 11306 h 11306"/>
                      <a:gd name="connsiteX4" fmla="*/ 8551 w 10000"/>
                      <a:gd name="connsiteY4" fmla="*/ 6305 h 11306"/>
                      <a:gd name="connsiteX5" fmla="*/ 8986 w 10000"/>
                      <a:gd name="connsiteY5" fmla="*/ 1306 h 11306"/>
                      <a:gd name="connsiteX6" fmla="*/ 9420 w 10000"/>
                      <a:gd name="connsiteY6" fmla="*/ 6305 h 11306"/>
                      <a:gd name="connsiteX7" fmla="*/ 10000 w 10000"/>
                      <a:gd name="connsiteY7" fmla="*/ 6305 h 11306"/>
                      <a:gd name="connsiteX0" fmla="*/ 0 w 10000"/>
                      <a:gd name="connsiteY0" fmla="*/ 1306 h 7973"/>
                      <a:gd name="connsiteX1" fmla="*/ 2466 w 10000"/>
                      <a:gd name="connsiteY1" fmla="*/ 872 h 7973"/>
                      <a:gd name="connsiteX2" fmla="*/ 4022 w 10000"/>
                      <a:gd name="connsiteY2" fmla="*/ 1522 h 7973"/>
                      <a:gd name="connsiteX3" fmla="*/ 5559 w 10000"/>
                      <a:gd name="connsiteY3" fmla="*/ 3480 h 7973"/>
                      <a:gd name="connsiteX4" fmla="*/ 8551 w 10000"/>
                      <a:gd name="connsiteY4" fmla="*/ 6305 h 7973"/>
                      <a:gd name="connsiteX5" fmla="*/ 8986 w 10000"/>
                      <a:gd name="connsiteY5" fmla="*/ 1306 h 7973"/>
                      <a:gd name="connsiteX6" fmla="*/ 9420 w 10000"/>
                      <a:gd name="connsiteY6" fmla="*/ 6305 h 7973"/>
                      <a:gd name="connsiteX7" fmla="*/ 10000 w 10000"/>
                      <a:gd name="connsiteY7" fmla="*/ 6305 h 7973"/>
                      <a:gd name="connsiteX0" fmla="*/ 0 w 10000"/>
                      <a:gd name="connsiteY0" fmla="*/ 1638 h 14726"/>
                      <a:gd name="connsiteX1" fmla="*/ 2466 w 10000"/>
                      <a:gd name="connsiteY1" fmla="*/ 1094 h 14726"/>
                      <a:gd name="connsiteX2" fmla="*/ 4022 w 10000"/>
                      <a:gd name="connsiteY2" fmla="*/ 1909 h 14726"/>
                      <a:gd name="connsiteX3" fmla="*/ 5559 w 10000"/>
                      <a:gd name="connsiteY3" fmla="*/ 4365 h 14726"/>
                      <a:gd name="connsiteX4" fmla="*/ 8551 w 10000"/>
                      <a:gd name="connsiteY4" fmla="*/ 7908 h 14726"/>
                      <a:gd name="connsiteX5" fmla="*/ 8986 w 10000"/>
                      <a:gd name="connsiteY5" fmla="*/ 1638 h 14726"/>
                      <a:gd name="connsiteX6" fmla="*/ 9420 w 10000"/>
                      <a:gd name="connsiteY6" fmla="*/ 7908 h 14726"/>
                      <a:gd name="connsiteX7" fmla="*/ 10000 w 10000"/>
                      <a:gd name="connsiteY7" fmla="*/ 7908 h 14726"/>
                      <a:gd name="connsiteX0" fmla="*/ 0 w 12055"/>
                      <a:gd name="connsiteY0" fmla="*/ 1638 h 52079"/>
                      <a:gd name="connsiteX1" fmla="*/ 2466 w 12055"/>
                      <a:gd name="connsiteY1" fmla="*/ 1094 h 52079"/>
                      <a:gd name="connsiteX2" fmla="*/ 4022 w 12055"/>
                      <a:gd name="connsiteY2" fmla="*/ 1909 h 52079"/>
                      <a:gd name="connsiteX3" fmla="*/ 5559 w 12055"/>
                      <a:gd name="connsiteY3" fmla="*/ 4365 h 52079"/>
                      <a:gd name="connsiteX4" fmla="*/ 8551 w 12055"/>
                      <a:gd name="connsiteY4" fmla="*/ 7908 h 52079"/>
                      <a:gd name="connsiteX5" fmla="*/ 8986 w 12055"/>
                      <a:gd name="connsiteY5" fmla="*/ 1638 h 52079"/>
                      <a:gd name="connsiteX6" fmla="*/ 9420 w 12055"/>
                      <a:gd name="connsiteY6" fmla="*/ 7908 h 52079"/>
                      <a:gd name="connsiteX7" fmla="*/ 12055 w 12055"/>
                      <a:gd name="connsiteY7" fmla="*/ 52079 h 52079"/>
                      <a:gd name="connsiteX0" fmla="*/ 0 w 12055"/>
                      <a:gd name="connsiteY0" fmla="*/ 6453 h 56894"/>
                      <a:gd name="connsiteX1" fmla="*/ 2466 w 12055"/>
                      <a:gd name="connsiteY1" fmla="*/ 5909 h 56894"/>
                      <a:gd name="connsiteX2" fmla="*/ 4022 w 12055"/>
                      <a:gd name="connsiteY2" fmla="*/ 6724 h 56894"/>
                      <a:gd name="connsiteX3" fmla="*/ 5559 w 12055"/>
                      <a:gd name="connsiteY3" fmla="*/ 9180 h 56894"/>
                      <a:gd name="connsiteX4" fmla="*/ 8551 w 12055"/>
                      <a:gd name="connsiteY4" fmla="*/ 12723 h 56894"/>
                      <a:gd name="connsiteX5" fmla="*/ 8986 w 12055"/>
                      <a:gd name="connsiteY5" fmla="*/ 6453 h 56894"/>
                      <a:gd name="connsiteX6" fmla="*/ 10893 w 12055"/>
                      <a:gd name="connsiteY6" fmla="*/ 51441 h 56894"/>
                      <a:gd name="connsiteX7" fmla="*/ 12055 w 12055"/>
                      <a:gd name="connsiteY7" fmla="*/ 56894 h 56894"/>
                      <a:gd name="connsiteX0" fmla="*/ 0 w 12055"/>
                      <a:gd name="connsiteY0" fmla="*/ 1638 h 52079"/>
                      <a:gd name="connsiteX1" fmla="*/ 2466 w 12055"/>
                      <a:gd name="connsiteY1" fmla="*/ 1094 h 52079"/>
                      <a:gd name="connsiteX2" fmla="*/ 4022 w 12055"/>
                      <a:gd name="connsiteY2" fmla="*/ 1909 h 52079"/>
                      <a:gd name="connsiteX3" fmla="*/ 5559 w 12055"/>
                      <a:gd name="connsiteY3" fmla="*/ 4365 h 52079"/>
                      <a:gd name="connsiteX4" fmla="*/ 8551 w 12055"/>
                      <a:gd name="connsiteY4" fmla="*/ 7908 h 52079"/>
                      <a:gd name="connsiteX5" fmla="*/ 10013 w 12055"/>
                      <a:gd name="connsiteY5" fmla="*/ 34357 h 52079"/>
                      <a:gd name="connsiteX6" fmla="*/ 10893 w 12055"/>
                      <a:gd name="connsiteY6" fmla="*/ 46626 h 52079"/>
                      <a:gd name="connsiteX7" fmla="*/ 12055 w 12055"/>
                      <a:gd name="connsiteY7" fmla="*/ 52079 h 52079"/>
                      <a:gd name="connsiteX0" fmla="*/ 0 w 12055"/>
                      <a:gd name="connsiteY0" fmla="*/ 1638 h 52079"/>
                      <a:gd name="connsiteX1" fmla="*/ 2466 w 12055"/>
                      <a:gd name="connsiteY1" fmla="*/ 1094 h 52079"/>
                      <a:gd name="connsiteX2" fmla="*/ 4022 w 12055"/>
                      <a:gd name="connsiteY2" fmla="*/ 1909 h 52079"/>
                      <a:gd name="connsiteX3" fmla="*/ 5559 w 12055"/>
                      <a:gd name="connsiteY3" fmla="*/ 4365 h 52079"/>
                      <a:gd name="connsiteX4" fmla="*/ 8654 w 12055"/>
                      <a:gd name="connsiteY4" fmla="*/ 17724 h 52079"/>
                      <a:gd name="connsiteX5" fmla="*/ 10013 w 12055"/>
                      <a:gd name="connsiteY5" fmla="*/ 34357 h 52079"/>
                      <a:gd name="connsiteX6" fmla="*/ 10893 w 12055"/>
                      <a:gd name="connsiteY6" fmla="*/ 46626 h 52079"/>
                      <a:gd name="connsiteX7" fmla="*/ 12055 w 12055"/>
                      <a:gd name="connsiteY7" fmla="*/ 52079 h 52079"/>
                      <a:gd name="connsiteX0" fmla="*/ 0 w 12055"/>
                      <a:gd name="connsiteY0" fmla="*/ 1638 h 52079"/>
                      <a:gd name="connsiteX1" fmla="*/ 2466 w 12055"/>
                      <a:gd name="connsiteY1" fmla="*/ 1094 h 52079"/>
                      <a:gd name="connsiteX2" fmla="*/ 4022 w 12055"/>
                      <a:gd name="connsiteY2" fmla="*/ 1909 h 52079"/>
                      <a:gd name="connsiteX3" fmla="*/ 5559 w 12055"/>
                      <a:gd name="connsiteY3" fmla="*/ 4365 h 52079"/>
                      <a:gd name="connsiteX4" fmla="*/ 8654 w 12055"/>
                      <a:gd name="connsiteY4" fmla="*/ 17724 h 52079"/>
                      <a:gd name="connsiteX5" fmla="*/ 9945 w 12055"/>
                      <a:gd name="connsiteY5" fmla="*/ 43082 h 52079"/>
                      <a:gd name="connsiteX6" fmla="*/ 10893 w 12055"/>
                      <a:gd name="connsiteY6" fmla="*/ 46626 h 52079"/>
                      <a:gd name="connsiteX7" fmla="*/ 12055 w 12055"/>
                      <a:gd name="connsiteY7" fmla="*/ 52079 h 52079"/>
                      <a:gd name="connsiteX0" fmla="*/ 0 w 12055"/>
                      <a:gd name="connsiteY0" fmla="*/ 1638 h 52079"/>
                      <a:gd name="connsiteX1" fmla="*/ 2466 w 12055"/>
                      <a:gd name="connsiteY1" fmla="*/ 1094 h 52079"/>
                      <a:gd name="connsiteX2" fmla="*/ 4022 w 12055"/>
                      <a:gd name="connsiteY2" fmla="*/ 1909 h 52079"/>
                      <a:gd name="connsiteX3" fmla="*/ 5559 w 12055"/>
                      <a:gd name="connsiteY3" fmla="*/ 4365 h 52079"/>
                      <a:gd name="connsiteX4" fmla="*/ 8962 w 12055"/>
                      <a:gd name="connsiteY4" fmla="*/ 29176 h 52079"/>
                      <a:gd name="connsiteX5" fmla="*/ 9945 w 12055"/>
                      <a:gd name="connsiteY5" fmla="*/ 43082 h 52079"/>
                      <a:gd name="connsiteX6" fmla="*/ 10893 w 12055"/>
                      <a:gd name="connsiteY6" fmla="*/ 46626 h 52079"/>
                      <a:gd name="connsiteX7" fmla="*/ 12055 w 12055"/>
                      <a:gd name="connsiteY7" fmla="*/ 52079 h 52079"/>
                      <a:gd name="connsiteX0" fmla="*/ 0 w 12055"/>
                      <a:gd name="connsiteY0" fmla="*/ 1638 h 52079"/>
                      <a:gd name="connsiteX1" fmla="*/ 2466 w 12055"/>
                      <a:gd name="connsiteY1" fmla="*/ 1094 h 52079"/>
                      <a:gd name="connsiteX2" fmla="*/ 4022 w 12055"/>
                      <a:gd name="connsiteY2" fmla="*/ 1909 h 52079"/>
                      <a:gd name="connsiteX3" fmla="*/ 5559 w 12055"/>
                      <a:gd name="connsiteY3" fmla="*/ 4365 h 52079"/>
                      <a:gd name="connsiteX4" fmla="*/ 7705 w 12055"/>
                      <a:gd name="connsiteY4" fmla="*/ 23451 h 52079"/>
                      <a:gd name="connsiteX5" fmla="*/ 8962 w 12055"/>
                      <a:gd name="connsiteY5" fmla="*/ 29176 h 52079"/>
                      <a:gd name="connsiteX6" fmla="*/ 9945 w 12055"/>
                      <a:gd name="connsiteY6" fmla="*/ 43082 h 52079"/>
                      <a:gd name="connsiteX7" fmla="*/ 10893 w 12055"/>
                      <a:gd name="connsiteY7" fmla="*/ 46626 h 52079"/>
                      <a:gd name="connsiteX8" fmla="*/ 12055 w 12055"/>
                      <a:gd name="connsiteY8" fmla="*/ 52079 h 52079"/>
                      <a:gd name="connsiteX0" fmla="*/ 0 w 12055"/>
                      <a:gd name="connsiteY0" fmla="*/ 1638 h 52079"/>
                      <a:gd name="connsiteX1" fmla="*/ 2466 w 12055"/>
                      <a:gd name="connsiteY1" fmla="*/ 1094 h 52079"/>
                      <a:gd name="connsiteX2" fmla="*/ 4022 w 12055"/>
                      <a:gd name="connsiteY2" fmla="*/ 1909 h 52079"/>
                      <a:gd name="connsiteX3" fmla="*/ 5559 w 12055"/>
                      <a:gd name="connsiteY3" fmla="*/ 4365 h 52079"/>
                      <a:gd name="connsiteX4" fmla="*/ 7705 w 12055"/>
                      <a:gd name="connsiteY4" fmla="*/ 23451 h 52079"/>
                      <a:gd name="connsiteX5" fmla="*/ 8962 w 12055"/>
                      <a:gd name="connsiteY5" fmla="*/ 29176 h 52079"/>
                      <a:gd name="connsiteX6" fmla="*/ 9945 w 12055"/>
                      <a:gd name="connsiteY6" fmla="*/ 43082 h 52079"/>
                      <a:gd name="connsiteX7" fmla="*/ 10893 w 12055"/>
                      <a:gd name="connsiteY7" fmla="*/ 46626 h 52079"/>
                      <a:gd name="connsiteX8" fmla="*/ 12055 w 12055"/>
                      <a:gd name="connsiteY8" fmla="*/ 52079 h 52079"/>
                      <a:gd name="connsiteX0" fmla="*/ 0 w 13425"/>
                      <a:gd name="connsiteY0" fmla="*/ 1638 h 109883"/>
                      <a:gd name="connsiteX1" fmla="*/ 2466 w 13425"/>
                      <a:gd name="connsiteY1" fmla="*/ 1094 h 109883"/>
                      <a:gd name="connsiteX2" fmla="*/ 4022 w 13425"/>
                      <a:gd name="connsiteY2" fmla="*/ 1909 h 109883"/>
                      <a:gd name="connsiteX3" fmla="*/ 5559 w 13425"/>
                      <a:gd name="connsiteY3" fmla="*/ 4365 h 109883"/>
                      <a:gd name="connsiteX4" fmla="*/ 7705 w 13425"/>
                      <a:gd name="connsiteY4" fmla="*/ 23451 h 109883"/>
                      <a:gd name="connsiteX5" fmla="*/ 8962 w 13425"/>
                      <a:gd name="connsiteY5" fmla="*/ 29176 h 109883"/>
                      <a:gd name="connsiteX6" fmla="*/ 9945 w 13425"/>
                      <a:gd name="connsiteY6" fmla="*/ 43082 h 109883"/>
                      <a:gd name="connsiteX7" fmla="*/ 10893 w 13425"/>
                      <a:gd name="connsiteY7" fmla="*/ 46626 h 109883"/>
                      <a:gd name="connsiteX8" fmla="*/ 13425 w 13425"/>
                      <a:gd name="connsiteY8" fmla="*/ 109883 h 109883"/>
                      <a:gd name="connsiteX0" fmla="*/ 0 w 13425"/>
                      <a:gd name="connsiteY0" fmla="*/ 1638 h 109883"/>
                      <a:gd name="connsiteX1" fmla="*/ 2466 w 13425"/>
                      <a:gd name="connsiteY1" fmla="*/ 1094 h 109883"/>
                      <a:gd name="connsiteX2" fmla="*/ 4022 w 13425"/>
                      <a:gd name="connsiteY2" fmla="*/ 1909 h 109883"/>
                      <a:gd name="connsiteX3" fmla="*/ 5559 w 13425"/>
                      <a:gd name="connsiteY3" fmla="*/ 4365 h 109883"/>
                      <a:gd name="connsiteX4" fmla="*/ 7705 w 13425"/>
                      <a:gd name="connsiteY4" fmla="*/ 23451 h 109883"/>
                      <a:gd name="connsiteX5" fmla="*/ 8962 w 13425"/>
                      <a:gd name="connsiteY5" fmla="*/ 29176 h 109883"/>
                      <a:gd name="connsiteX6" fmla="*/ 9945 w 13425"/>
                      <a:gd name="connsiteY6" fmla="*/ 43082 h 109883"/>
                      <a:gd name="connsiteX7" fmla="*/ 11407 w 13425"/>
                      <a:gd name="connsiteY7" fmla="*/ 67348 h 109883"/>
                      <a:gd name="connsiteX8" fmla="*/ 13425 w 13425"/>
                      <a:gd name="connsiteY8" fmla="*/ 109883 h 109883"/>
                      <a:gd name="connsiteX0" fmla="*/ 0 w 13425"/>
                      <a:gd name="connsiteY0" fmla="*/ 1638 h 109883"/>
                      <a:gd name="connsiteX1" fmla="*/ 2466 w 13425"/>
                      <a:gd name="connsiteY1" fmla="*/ 1094 h 109883"/>
                      <a:gd name="connsiteX2" fmla="*/ 4022 w 13425"/>
                      <a:gd name="connsiteY2" fmla="*/ 1909 h 109883"/>
                      <a:gd name="connsiteX3" fmla="*/ 5559 w 13425"/>
                      <a:gd name="connsiteY3" fmla="*/ 4365 h 109883"/>
                      <a:gd name="connsiteX4" fmla="*/ 7705 w 13425"/>
                      <a:gd name="connsiteY4" fmla="*/ 23451 h 109883"/>
                      <a:gd name="connsiteX5" fmla="*/ 9476 w 13425"/>
                      <a:gd name="connsiteY5" fmla="*/ 34084 h 109883"/>
                      <a:gd name="connsiteX6" fmla="*/ 9945 w 13425"/>
                      <a:gd name="connsiteY6" fmla="*/ 43082 h 109883"/>
                      <a:gd name="connsiteX7" fmla="*/ 11407 w 13425"/>
                      <a:gd name="connsiteY7" fmla="*/ 67348 h 109883"/>
                      <a:gd name="connsiteX8" fmla="*/ 13425 w 13425"/>
                      <a:gd name="connsiteY8" fmla="*/ 109883 h 109883"/>
                      <a:gd name="connsiteX0" fmla="*/ 0 w 13425"/>
                      <a:gd name="connsiteY0" fmla="*/ 1638 h 109883"/>
                      <a:gd name="connsiteX1" fmla="*/ 2466 w 13425"/>
                      <a:gd name="connsiteY1" fmla="*/ 1094 h 109883"/>
                      <a:gd name="connsiteX2" fmla="*/ 4022 w 13425"/>
                      <a:gd name="connsiteY2" fmla="*/ 1909 h 109883"/>
                      <a:gd name="connsiteX3" fmla="*/ 5559 w 13425"/>
                      <a:gd name="connsiteY3" fmla="*/ 4365 h 109883"/>
                      <a:gd name="connsiteX4" fmla="*/ 7705 w 13425"/>
                      <a:gd name="connsiteY4" fmla="*/ 23451 h 109883"/>
                      <a:gd name="connsiteX5" fmla="*/ 9476 w 13425"/>
                      <a:gd name="connsiteY5" fmla="*/ 34084 h 109883"/>
                      <a:gd name="connsiteX6" fmla="*/ 10904 w 13425"/>
                      <a:gd name="connsiteY6" fmla="*/ 56715 h 109883"/>
                      <a:gd name="connsiteX7" fmla="*/ 11407 w 13425"/>
                      <a:gd name="connsiteY7" fmla="*/ 67348 h 109883"/>
                      <a:gd name="connsiteX8" fmla="*/ 13425 w 13425"/>
                      <a:gd name="connsiteY8" fmla="*/ 109883 h 109883"/>
                      <a:gd name="connsiteX0" fmla="*/ 0 w 13425"/>
                      <a:gd name="connsiteY0" fmla="*/ 1638 h 109883"/>
                      <a:gd name="connsiteX1" fmla="*/ 2466 w 13425"/>
                      <a:gd name="connsiteY1" fmla="*/ 1094 h 109883"/>
                      <a:gd name="connsiteX2" fmla="*/ 4022 w 13425"/>
                      <a:gd name="connsiteY2" fmla="*/ 1909 h 109883"/>
                      <a:gd name="connsiteX3" fmla="*/ 5559 w 13425"/>
                      <a:gd name="connsiteY3" fmla="*/ 4365 h 109883"/>
                      <a:gd name="connsiteX4" fmla="*/ 8150 w 13425"/>
                      <a:gd name="connsiteY4" fmla="*/ 24542 h 109883"/>
                      <a:gd name="connsiteX5" fmla="*/ 9476 w 13425"/>
                      <a:gd name="connsiteY5" fmla="*/ 34084 h 109883"/>
                      <a:gd name="connsiteX6" fmla="*/ 10904 w 13425"/>
                      <a:gd name="connsiteY6" fmla="*/ 56715 h 109883"/>
                      <a:gd name="connsiteX7" fmla="*/ 11407 w 13425"/>
                      <a:gd name="connsiteY7" fmla="*/ 67348 h 109883"/>
                      <a:gd name="connsiteX8" fmla="*/ 13425 w 13425"/>
                      <a:gd name="connsiteY8" fmla="*/ 109883 h 109883"/>
                      <a:gd name="connsiteX0" fmla="*/ 0 w 13425"/>
                      <a:gd name="connsiteY0" fmla="*/ 1638 h 109883"/>
                      <a:gd name="connsiteX1" fmla="*/ 2466 w 13425"/>
                      <a:gd name="connsiteY1" fmla="*/ 1094 h 109883"/>
                      <a:gd name="connsiteX2" fmla="*/ 4022 w 13425"/>
                      <a:gd name="connsiteY2" fmla="*/ 1909 h 109883"/>
                      <a:gd name="connsiteX3" fmla="*/ 5559 w 13425"/>
                      <a:gd name="connsiteY3" fmla="*/ 4365 h 109883"/>
                      <a:gd name="connsiteX4" fmla="*/ 8150 w 13425"/>
                      <a:gd name="connsiteY4" fmla="*/ 24542 h 109883"/>
                      <a:gd name="connsiteX5" fmla="*/ 9750 w 13425"/>
                      <a:gd name="connsiteY5" fmla="*/ 41173 h 109883"/>
                      <a:gd name="connsiteX6" fmla="*/ 10904 w 13425"/>
                      <a:gd name="connsiteY6" fmla="*/ 56715 h 109883"/>
                      <a:gd name="connsiteX7" fmla="*/ 11407 w 13425"/>
                      <a:gd name="connsiteY7" fmla="*/ 67348 h 109883"/>
                      <a:gd name="connsiteX8" fmla="*/ 13425 w 13425"/>
                      <a:gd name="connsiteY8" fmla="*/ 109883 h 109883"/>
                      <a:gd name="connsiteX0" fmla="*/ 0 w 13425"/>
                      <a:gd name="connsiteY0" fmla="*/ 1638 h 109883"/>
                      <a:gd name="connsiteX1" fmla="*/ 2466 w 13425"/>
                      <a:gd name="connsiteY1" fmla="*/ 1094 h 109883"/>
                      <a:gd name="connsiteX2" fmla="*/ 4022 w 13425"/>
                      <a:gd name="connsiteY2" fmla="*/ 1909 h 109883"/>
                      <a:gd name="connsiteX3" fmla="*/ 5559 w 13425"/>
                      <a:gd name="connsiteY3" fmla="*/ 4365 h 109883"/>
                      <a:gd name="connsiteX4" fmla="*/ 8355 w 13425"/>
                      <a:gd name="connsiteY4" fmla="*/ 26178 h 109883"/>
                      <a:gd name="connsiteX5" fmla="*/ 9750 w 13425"/>
                      <a:gd name="connsiteY5" fmla="*/ 41173 h 109883"/>
                      <a:gd name="connsiteX6" fmla="*/ 10904 w 13425"/>
                      <a:gd name="connsiteY6" fmla="*/ 56715 h 109883"/>
                      <a:gd name="connsiteX7" fmla="*/ 11407 w 13425"/>
                      <a:gd name="connsiteY7" fmla="*/ 67348 h 109883"/>
                      <a:gd name="connsiteX8" fmla="*/ 13425 w 13425"/>
                      <a:gd name="connsiteY8" fmla="*/ 109883 h 109883"/>
                      <a:gd name="connsiteX0" fmla="*/ 0 w 13425"/>
                      <a:gd name="connsiteY0" fmla="*/ 1638 h 109883"/>
                      <a:gd name="connsiteX1" fmla="*/ 2466 w 13425"/>
                      <a:gd name="connsiteY1" fmla="*/ 1094 h 109883"/>
                      <a:gd name="connsiteX2" fmla="*/ 4022 w 13425"/>
                      <a:gd name="connsiteY2" fmla="*/ 1909 h 109883"/>
                      <a:gd name="connsiteX3" fmla="*/ 5559 w 13425"/>
                      <a:gd name="connsiteY3" fmla="*/ 4365 h 109883"/>
                      <a:gd name="connsiteX4" fmla="*/ 7192 w 13425"/>
                      <a:gd name="connsiteY4" fmla="*/ 14726 h 109883"/>
                      <a:gd name="connsiteX5" fmla="*/ 8355 w 13425"/>
                      <a:gd name="connsiteY5" fmla="*/ 26178 h 109883"/>
                      <a:gd name="connsiteX6" fmla="*/ 9750 w 13425"/>
                      <a:gd name="connsiteY6" fmla="*/ 41173 h 109883"/>
                      <a:gd name="connsiteX7" fmla="*/ 10904 w 13425"/>
                      <a:gd name="connsiteY7" fmla="*/ 56715 h 109883"/>
                      <a:gd name="connsiteX8" fmla="*/ 11407 w 13425"/>
                      <a:gd name="connsiteY8" fmla="*/ 67348 h 109883"/>
                      <a:gd name="connsiteX9" fmla="*/ 13425 w 13425"/>
                      <a:gd name="connsiteY9" fmla="*/ 109883 h 109883"/>
                      <a:gd name="connsiteX0" fmla="*/ 0 w 13425"/>
                      <a:gd name="connsiteY0" fmla="*/ 1638 h 109883"/>
                      <a:gd name="connsiteX1" fmla="*/ 2466 w 13425"/>
                      <a:gd name="connsiteY1" fmla="*/ 1094 h 109883"/>
                      <a:gd name="connsiteX2" fmla="*/ 4022 w 13425"/>
                      <a:gd name="connsiteY2" fmla="*/ 1909 h 109883"/>
                      <a:gd name="connsiteX3" fmla="*/ 5559 w 13425"/>
                      <a:gd name="connsiteY3" fmla="*/ 4365 h 109883"/>
                      <a:gd name="connsiteX4" fmla="*/ 7192 w 13425"/>
                      <a:gd name="connsiteY4" fmla="*/ 14726 h 109883"/>
                      <a:gd name="connsiteX5" fmla="*/ 8355 w 13425"/>
                      <a:gd name="connsiteY5" fmla="*/ 26178 h 109883"/>
                      <a:gd name="connsiteX6" fmla="*/ 9750 w 13425"/>
                      <a:gd name="connsiteY6" fmla="*/ 41173 h 109883"/>
                      <a:gd name="connsiteX7" fmla="*/ 10699 w 13425"/>
                      <a:gd name="connsiteY7" fmla="*/ 60532 h 109883"/>
                      <a:gd name="connsiteX8" fmla="*/ 11407 w 13425"/>
                      <a:gd name="connsiteY8" fmla="*/ 67348 h 109883"/>
                      <a:gd name="connsiteX9" fmla="*/ 13425 w 13425"/>
                      <a:gd name="connsiteY9" fmla="*/ 109883 h 109883"/>
                      <a:gd name="connsiteX0" fmla="*/ 0 w 13425"/>
                      <a:gd name="connsiteY0" fmla="*/ 1638 h 109883"/>
                      <a:gd name="connsiteX1" fmla="*/ 2466 w 13425"/>
                      <a:gd name="connsiteY1" fmla="*/ 1094 h 109883"/>
                      <a:gd name="connsiteX2" fmla="*/ 4022 w 13425"/>
                      <a:gd name="connsiteY2" fmla="*/ 1909 h 109883"/>
                      <a:gd name="connsiteX3" fmla="*/ 5559 w 13425"/>
                      <a:gd name="connsiteY3" fmla="*/ 4365 h 109883"/>
                      <a:gd name="connsiteX4" fmla="*/ 7192 w 13425"/>
                      <a:gd name="connsiteY4" fmla="*/ 14726 h 109883"/>
                      <a:gd name="connsiteX5" fmla="*/ 8355 w 13425"/>
                      <a:gd name="connsiteY5" fmla="*/ 26178 h 109883"/>
                      <a:gd name="connsiteX6" fmla="*/ 9750 w 13425"/>
                      <a:gd name="connsiteY6" fmla="*/ 41173 h 109883"/>
                      <a:gd name="connsiteX7" fmla="*/ 10699 w 13425"/>
                      <a:gd name="connsiteY7" fmla="*/ 60532 h 109883"/>
                      <a:gd name="connsiteX8" fmla="*/ 11544 w 13425"/>
                      <a:gd name="connsiteY8" fmla="*/ 78254 h 109883"/>
                      <a:gd name="connsiteX9" fmla="*/ 13425 w 13425"/>
                      <a:gd name="connsiteY9" fmla="*/ 109883 h 109883"/>
                      <a:gd name="connsiteX0" fmla="*/ 0 w 13425"/>
                      <a:gd name="connsiteY0" fmla="*/ 1638 h 109883"/>
                      <a:gd name="connsiteX1" fmla="*/ 2466 w 13425"/>
                      <a:gd name="connsiteY1" fmla="*/ 1094 h 109883"/>
                      <a:gd name="connsiteX2" fmla="*/ 4022 w 13425"/>
                      <a:gd name="connsiteY2" fmla="*/ 1909 h 109883"/>
                      <a:gd name="connsiteX3" fmla="*/ 5559 w 13425"/>
                      <a:gd name="connsiteY3" fmla="*/ 4365 h 109883"/>
                      <a:gd name="connsiteX4" fmla="*/ 7192 w 13425"/>
                      <a:gd name="connsiteY4" fmla="*/ 14726 h 109883"/>
                      <a:gd name="connsiteX5" fmla="*/ 8355 w 13425"/>
                      <a:gd name="connsiteY5" fmla="*/ 26178 h 109883"/>
                      <a:gd name="connsiteX6" fmla="*/ 9750 w 13425"/>
                      <a:gd name="connsiteY6" fmla="*/ 41173 h 109883"/>
                      <a:gd name="connsiteX7" fmla="*/ 10699 w 13425"/>
                      <a:gd name="connsiteY7" fmla="*/ 60532 h 109883"/>
                      <a:gd name="connsiteX8" fmla="*/ 11544 w 13425"/>
                      <a:gd name="connsiteY8" fmla="*/ 78254 h 109883"/>
                      <a:gd name="connsiteX9" fmla="*/ 12603 w 13425"/>
                      <a:gd name="connsiteY9" fmla="*/ 97069 h 109883"/>
                      <a:gd name="connsiteX10" fmla="*/ 13425 w 13425"/>
                      <a:gd name="connsiteY10" fmla="*/ 109883 h 109883"/>
                      <a:gd name="connsiteX0" fmla="*/ 0 w 13425"/>
                      <a:gd name="connsiteY0" fmla="*/ 1638 h 112156"/>
                      <a:gd name="connsiteX1" fmla="*/ 2466 w 13425"/>
                      <a:gd name="connsiteY1" fmla="*/ 1094 h 112156"/>
                      <a:gd name="connsiteX2" fmla="*/ 4022 w 13425"/>
                      <a:gd name="connsiteY2" fmla="*/ 1909 h 112156"/>
                      <a:gd name="connsiteX3" fmla="*/ 5559 w 13425"/>
                      <a:gd name="connsiteY3" fmla="*/ 4365 h 112156"/>
                      <a:gd name="connsiteX4" fmla="*/ 7192 w 13425"/>
                      <a:gd name="connsiteY4" fmla="*/ 14726 h 112156"/>
                      <a:gd name="connsiteX5" fmla="*/ 8355 w 13425"/>
                      <a:gd name="connsiteY5" fmla="*/ 26178 h 112156"/>
                      <a:gd name="connsiteX6" fmla="*/ 9750 w 13425"/>
                      <a:gd name="connsiteY6" fmla="*/ 41173 h 112156"/>
                      <a:gd name="connsiteX7" fmla="*/ 10699 w 13425"/>
                      <a:gd name="connsiteY7" fmla="*/ 60532 h 112156"/>
                      <a:gd name="connsiteX8" fmla="*/ 11544 w 13425"/>
                      <a:gd name="connsiteY8" fmla="*/ 78254 h 112156"/>
                      <a:gd name="connsiteX9" fmla="*/ 12603 w 13425"/>
                      <a:gd name="connsiteY9" fmla="*/ 97069 h 112156"/>
                      <a:gd name="connsiteX10" fmla="*/ 13425 w 13425"/>
                      <a:gd name="connsiteY10" fmla="*/ 109883 h 112156"/>
                      <a:gd name="connsiteX0" fmla="*/ 0 w 13425"/>
                      <a:gd name="connsiteY0" fmla="*/ 1638 h 114883"/>
                      <a:gd name="connsiteX1" fmla="*/ 2466 w 13425"/>
                      <a:gd name="connsiteY1" fmla="*/ 1094 h 114883"/>
                      <a:gd name="connsiteX2" fmla="*/ 4022 w 13425"/>
                      <a:gd name="connsiteY2" fmla="*/ 1909 h 114883"/>
                      <a:gd name="connsiteX3" fmla="*/ 5559 w 13425"/>
                      <a:gd name="connsiteY3" fmla="*/ 4365 h 114883"/>
                      <a:gd name="connsiteX4" fmla="*/ 7192 w 13425"/>
                      <a:gd name="connsiteY4" fmla="*/ 14726 h 114883"/>
                      <a:gd name="connsiteX5" fmla="*/ 8355 w 13425"/>
                      <a:gd name="connsiteY5" fmla="*/ 26178 h 114883"/>
                      <a:gd name="connsiteX6" fmla="*/ 9750 w 13425"/>
                      <a:gd name="connsiteY6" fmla="*/ 41173 h 114883"/>
                      <a:gd name="connsiteX7" fmla="*/ 10699 w 13425"/>
                      <a:gd name="connsiteY7" fmla="*/ 60532 h 114883"/>
                      <a:gd name="connsiteX8" fmla="*/ 11544 w 13425"/>
                      <a:gd name="connsiteY8" fmla="*/ 78254 h 114883"/>
                      <a:gd name="connsiteX9" fmla="*/ 12192 w 13425"/>
                      <a:gd name="connsiteY9" fmla="*/ 99796 h 114883"/>
                      <a:gd name="connsiteX10" fmla="*/ 13425 w 13425"/>
                      <a:gd name="connsiteY10" fmla="*/ 109883 h 114883"/>
                      <a:gd name="connsiteX0" fmla="*/ 0 w 13083"/>
                      <a:gd name="connsiteY0" fmla="*/ 1638 h 167687"/>
                      <a:gd name="connsiteX1" fmla="*/ 2466 w 13083"/>
                      <a:gd name="connsiteY1" fmla="*/ 1094 h 167687"/>
                      <a:gd name="connsiteX2" fmla="*/ 4022 w 13083"/>
                      <a:gd name="connsiteY2" fmla="*/ 1909 h 167687"/>
                      <a:gd name="connsiteX3" fmla="*/ 5559 w 13083"/>
                      <a:gd name="connsiteY3" fmla="*/ 4365 h 167687"/>
                      <a:gd name="connsiteX4" fmla="*/ 7192 w 13083"/>
                      <a:gd name="connsiteY4" fmla="*/ 14726 h 167687"/>
                      <a:gd name="connsiteX5" fmla="*/ 8355 w 13083"/>
                      <a:gd name="connsiteY5" fmla="*/ 26178 h 167687"/>
                      <a:gd name="connsiteX6" fmla="*/ 9750 w 13083"/>
                      <a:gd name="connsiteY6" fmla="*/ 41173 h 167687"/>
                      <a:gd name="connsiteX7" fmla="*/ 10699 w 13083"/>
                      <a:gd name="connsiteY7" fmla="*/ 60532 h 167687"/>
                      <a:gd name="connsiteX8" fmla="*/ 11544 w 13083"/>
                      <a:gd name="connsiteY8" fmla="*/ 78254 h 167687"/>
                      <a:gd name="connsiteX9" fmla="*/ 12192 w 13083"/>
                      <a:gd name="connsiteY9" fmla="*/ 99796 h 167687"/>
                      <a:gd name="connsiteX10" fmla="*/ 13083 w 13083"/>
                      <a:gd name="connsiteY10" fmla="*/ 167687 h 167687"/>
                      <a:gd name="connsiteX0" fmla="*/ 0 w 13083"/>
                      <a:gd name="connsiteY0" fmla="*/ 1638 h 167687"/>
                      <a:gd name="connsiteX1" fmla="*/ 2466 w 13083"/>
                      <a:gd name="connsiteY1" fmla="*/ 1094 h 167687"/>
                      <a:gd name="connsiteX2" fmla="*/ 4022 w 13083"/>
                      <a:gd name="connsiteY2" fmla="*/ 1909 h 167687"/>
                      <a:gd name="connsiteX3" fmla="*/ 5559 w 13083"/>
                      <a:gd name="connsiteY3" fmla="*/ 4365 h 167687"/>
                      <a:gd name="connsiteX4" fmla="*/ 7192 w 13083"/>
                      <a:gd name="connsiteY4" fmla="*/ 14726 h 167687"/>
                      <a:gd name="connsiteX5" fmla="*/ 8355 w 13083"/>
                      <a:gd name="connsiteY5" fmla="*/ 26178 h 167687"/>
                      <a:gd name="connsiteX6" fmla="*/ 9750 w 13083"/>
                      <a:gd name="connsiteY6" fmla="*/ 41173 h 167687"/>
                      <a:gd name="connsiteX7" fmla="*/ 10699 w 13083"/>
                      <a:gd name="connsiteY7" fmla="*/ 60532 h 167687"/>
                      <a:gd name="connsiteX8" fmla="*/ 11544 w 13083"/>
                      <a:gd name="connsiteY8" fmla="*/ 78254 h 167687"/>
                      <a:gd name="connsiteX9" fmla="*/ 12192 w 13083"/>
                      <a:gd name="connsiteY9" fmla="*/ 99796 h 167687"/>
                      <a:gd name="connsiteX10" fmla="*/ 12637 w 13083"/>
                      <a:gd name="connsiteY10" fmla="*/ 134151 h 167687"/>
                      <a:gd name="connsiteX11" fmla="*/ 13083 w 13083"/>
                      <a:gd name="connsiteY11" fmla="*/ 167687 h 167687"/>
                      <a:gd name="connsiteX0" fmla="*/ 0 w 12843"/>
                      <a:gd name="connsiteY0" fmla="*/ 1638 h 169868"/>
                      <a:gd name="connsiteX1" fmla="*/ 2466 w 12843"/>
                      <a:gd name="connsiteY1" fmla="*/ 1094 h 169868"/>
                      <a:gd name="connsiteX2" fmla="*/ 4022 w 12843"/>
                      <a:gd name="connsiteY2" fmla="*/ 1909 h 169868"/>
                      <a:gd name="connsiteX3" fmla="*/ 5559 w 12843"/>
                      <a:gd name="connsiteY3" fmla="*/ 4365 h 169868"/>
                      <a:gd name="connsiteX4" fmla="*/ 7192 w 12843"/>
                      <a:gd name="connsiteY4" fmla="*/ 14726 h 169868"/>
                      <a:gd name="connsiteX5" fmla="*/ 8355 w 12843"/>
                      <a:gd name="connsiteY5" fmla="*/ 26178 h 169868"/>
                      <a:gd name="connsiteX6" fmla="*/ 9750 w 12843"/>
                      <a:gd name="connsiteY6" fmla="*/ 41173 h 169868"/>
                      <a:gd name="connsiteX7" fmla="*/ 10699 w 12843"/>
                      <a:gd name="connsiteY7" fmla="*/ 60532 h 169868"/>
                      <a:gd name="connsiteX8" fmla="*/ 11544 w 12843"/>
                      <a:gd name="connsiteY8" fmla="*/ 78254 h 169868"/>
                      <a:gd name="connsiteX9" fmla="*/ 12192 w 12843"/>
                      <a:gd name="connsiteY9" fmla="*/ 99796 h 169868"/>
                      <a:gd name="connsiteX10" fmla="*/ 12637 w 12843"/>
                      <a:gd name="connsiteY10" fmla="*/ 134151 h 169868"/>
                      <a:gd name="connsiteX11" fmla="*/ 12843 w 12843"/>
                      <a:gd name="connsiteY11" fmla="*/ 169868 h 169868"/>
                      <a:gd name="connsiteX0" fmla="*/ 0 w 12843"/>
                      <a:gd name="connsiteY0" fmla="*/ 1638 h 169868"/>
                      <a:gd name="connsiteX1" fmla="*/ 2466 w 12843"/>
                      <a:gd name="connsiteY1" fmla="*/ 1094 h 169868"/>
                      <a:gd name="connsiteX2" fmla="*/ 4022 w 12843"/>
                      <a:gd name="connsiteY2" fmla="*/ 1909 h 169868"/>
                      <a:gd name="connsiteX3" fmla="*/ 5559 w 12843"/>
                      <a:gd name="connsiteY3" fmla="*/ 4365 h 169868"/>
                      <a:gd name="connsiteX4" fmla="*/ 7192 w 12843"/>
                      <a:gd name="connsiteY4" fmla="*/ 14726 h 169868"/>
                      <a:gd name="connsiteX5" fmla="*/ 8355 w 12843"/>
                      <a:gd name="connsiteY5" fmla="*/ 26178 h 169868"/>
                      <a:gd name="connsiteX6" fmla="*/ 9750 w 12843"/>
                      <a:gd name="connsiteY6" fmla="*/ 41173 h 169868"/>
                      <a:gd name="connsiteX7" fmla="*/ 10767 w 12843"/>
                      <a:gd name="connsiteY7" fmla="*/ 60532 h 169868"/>
                      <a:gd name="connsiteX8" fmla="*/ 11544 w 12843"/>
                      <a:gd name="connsiteY8" fmla="*/ 78254 h 169868"/>
                      <a:gd name="connsiteX9" fmla="*/ 12192 w 12843"/>
                      <a:gd name="connsiteY9" fmla="*/ 99796 h 169868"/>
                      <a:gd name="connsiteX10" fmla="*/ 12637 w 12843"/>
                      <a:gd name="connsiteY10" fmla="*/ 134151 h 169868"/>
                      <a:gd name="connsiteX11" fmla="*/ 12843 w 12843"/>
                      <a:gd name="connsiteY11" fmla="*/ 169868 h 169868"/>
                      <a:gd name="connsiteX0" fmla="*/ 0 w 12843"/>
                      <a:gd name="connsiteY0" fmla="*/ 1638 h 169868"/>
                      <a:gd name="connsiteX1" fmla="*/ 2466 w 12843"/>
                      <a:gd name="connsiteY1" fmla="*/ 1094 h 169868"/>
                      <a:gd name="connsiteX2" fmla="*/ 4022 w 12843"/>
                      <a:gd name="connsiteY2" fmla="*/ 1909 h 169868"/>
                      <a:gd name="connsiteX3" fmla="*/ 5559 w 12843"/>
                      <a:gd name="connsiteY3" fmla="*/ 4365 h 169868"/>
                      <a:gd name="connsiteX4" fmla="*/ 7192 w 12843"/>
                      <a:gd name="connsiteY4" fmla="*/ 14726 h 169868"/>
                      <a:gd name="connsiteX5" fmla="*/ 8355 w 12843"/>
                      <a:gd name="connsiteY5" fmla="*/ 26178 h 169868"/>
                      <a:gd name="connsiteX6" fmla="*/ 9750 w 12843"/>
                      <a:gd name="connsiteY6" fmla="*/ 41173 h 169868"/>
                      <a:gd name="connsiteX7" fmla="*/ 10801 w 12843"/>
                      <a:gd name="connsiteY7" fmla="*/ 59441 h 169868"/>
                      <a:gd name="connsiteX8" fmla="*/ 11544 w 12843"/>
                      <a:gd name="connsiteY8" fmla="*/ 78254 h 169868"/>
                      <a:gd name="connsiteX9" fmla="*/ 12192 w 12843"/>
                      <a:gd name="connsiteY9" fmla="*/ 99796 h 169868"/>
                      <a:gd name="connsiteX10" fmla="*/ 12637 w 12843"/>
                      <a:gd name="connsiteY10" fmla="*/ 134151 h 169868"/>
                      <a:gd name="connsiteX11" fmla="*/ 12843 w 12843"/>
                      <a:gd name="connsiteY11" fmla="*/ 169868 h 169868"/>
                      <a:gd name="connsiteX0" fmla="*/ 0 w 12843"/>
                      <a:gd name="connsiteY0" fmla="*/ 1638 h 169868"/>
                      <a:gd name="connsiteX1" fmla="*/ 2466 w 12843"/>
                      <a:gd name="connsiteY1" fmla="*/ 1094 h 169868"/>
                      <a:gd name="connsiteX2" fmla="*/ 4022 w 12843"/>
                      <a:gd name="connsiteY2" fmla="*/ 1909 h 169868"/>
                      <a:gd name="connsiteX3" fmla="*/ 5559 w 12843"/>
                      <a:gd name="connsiteY3" fmla="*/ 4365 h 169868"/>
                      <a:gd name="connsiteX4" fmla="*/ 7192 w 12843"/>
                      <a:gd name="connsiteY4" fmla="*/ 14726 h 169868"/>
                      <a:gd name="connsiteX5" fmla="*/ 8355 w 12843"/>
                      <a:gd name="connsiteY5" fmla="*/ 26178 h 169868"/>
                      <a:gd name="connsiteX6" fmla="*/ 9750 w 12843"/>
                      <a:gd name="connsiteY6" fmla="*/ 43354 h 169868"/>
                      <a:gd name="connsiteX7" fmla="*/ 10801 w 12843"/>
                      <a:gd name="connsiteY7" fmla="*/ 59441 h 169868"/>
                      <a:gd name="connsiteX8" fmla="*/ 11544 w 12843"/>
                      <a:gd name="connsiteY8" fmla="*/ 78254 h 169868"/>
                      <a:gd name="connsiteX9" fmla="*/ 12192 w 12843"/>
                      <a:gd name="connsiteY9" fmla="*/ 99796 h 169868"/>
                      <a:gd name="connsiteX10" fmla="*/ 12637 w 12843"/>
                      <a:gd name="connsiteY10" fmla="*/ 134151 h 169868"/>
                      <a:gd name="connsiteX11" fmla="*/ 12843 w 12843"/>
                      <a:gd name="connsiteY11" fmla="*/ 169868 h 169868"/>
                      <a:gd name="connsiteX0" fmla="*/ 0 w 12843"/>
                      <a:gd name="connsiteY0" fmla="*/ 1638 h 169868"/>
                      <a:gd name="connsiteX1" fmla="*/ 2466 w 12843"/>
                      <a:gd name="connsiteY1" fmla="*/ 1094 h 169868"/>
                      <a:gd name="connsiteX2" fmla="*/ 4022 w 12843"/>
                      <a:gd name="connsiteY2" fmla="*/ 1909 h 169868"/>
                      <a:gd name="connsiteX3" fmla="*/ 5559 w 12843"/>
                      <a:gd name="connsiteY3" fmla="*/ 4365 h 169868"/>
                      <a:gd name="connsiteX4" fmla="*/ 7192 w 12843"/>
                      <a:gd name="connsiteY4" fmla="*/ 14726 h 169868"/>
                      <a:gd name="connsiteX5" fmla="*/ 8355 w 12843"/>
                      <a:gd name="connsiteY5" fmla="*/ 26178 h 169868"/>
                      <a:gd name="connsiteX6" fmla="*/ 9750 w 12843"/>
                      <a:gd name="connsiteY6" fmla="*/ 42809 h 169868"/>
                      <a:gd name="connsiteX7" fmla="*/ 10801 w 12843"/>
                      <a:gd name="connsiteY7" fmla="*/ 59441 h 169868"/>
                      <a:gd name="connsiteX8" fmla="*/ 11544 w 12843"/>
                      <a:gd name="connsiteY8" fmla="*/ 78254 h 169868"/>
                      <a:gd name="connsiteX9" fmla="*/ 12192 w 12843"/>
                      <a:gd name="connsiteY9" fmla="*/ 99796 h 169868"/>
                      <a:gd name="connsiteX10" fmla="*/ 12637 w 12843"/>
                      <a:gd name="connsiteY10" fmla="*/ 134151 h 169868"/>
                      <a:gd name="connsiteX11" fmla="*/ 12843 w 12843"/>
                      <a:gd name="connsiteY11" fmla="*/ 169868 h 169868"/>
                      <a:gd name="connsiteX0" fmla="*/ 0 w 12843"/>
                      <a:gd name="connsiteY0" fmla="*/ 954 h 169184"/>
                      <a:gd name="connsiteX1" fmla="*/ 2466 w 12843"/>
                      <a:gd name="connsiteY1" fmla="*/ 410 h 169184"/>
                      <a:gd name="connsiteX2" fmla="*/ 3271 w 12843"/>
                      <a:gd name="connsiteY2" fmla="*/ 136 h 169184"/>
                      <a:gd name="connsiteX3" fmla="*/ 4022 w 12843"/>
                      <a:gd name="connsiteY3" fmla="*/ 1225 h 169184"/>
                      <a:gd name="connsiteX4" fmla="*/ 5559 w 12843"/>
                      <a:gd name="connsiteY4" fmla="*/ 3681 h 169184"/>
                      <a:gd name="connsiteX5" fmla="*/ 7192 w 12843"/>
                      <a:gd name="connsiteY5" fmla="*/ 14042 h 169184"/>
                      <a:gd name="connsiteX6" fmla="*/ 8355 w 12843"/>
                      <a:gd name="connsiteY6" fmla="*/ 25494 h 169184"/>
                      <a:gd name="connsiteX7" fmla="*/ 9750 w 12843"/>
                      <a:gd name="connsiteY7" fmla="*/ 42125 h 169184"/>
                      <a:gd name="connsiteX8" fmla="*/ 10801 w 12843"/>
                      <a:gd name="connsiteY8" fmla="*/ 58757 h 169184"/>
                      <a:gd name="connsiteX9" fmla="*/ 11544 w 12843"/>
                      <a:gd name="connsiteY9" fmla="*/ 77570 h 169184"/>
                      <a:gd name="connsiteX10" fmla="*/ 12192 w 12843"/>
                      <a:gd name="connsiteY10" fmla="*/ 99112 h 169184"/>
                      <a:gd name="connsiteX11" fmla="*/ 12637 w 12843"/>
                      <a:gd name="connsiteY11" fmla="*/ 133467 h 169184"/>
                      <a:gd name="connsiteX12" fmla="*/ 12843 w 12843"/>
                      <a:gd name="connsiteY12" fmla="*/ 169184 h 169184"/>
                      <a:gd name="connsiteX0" fmla="*/ 0 w 12843"/>
                      <a:gd name="connsiteY0" fmla="*/ 954 h 169184"/>
                      <a:gd name="connsiteX1" fmla="*/ 2466 w 12843"/>
                      <a:gd name="connsiteY1" fmla="*/ 410 h 169184"/>
                      <a:gd name="connsiteX2" fmla="*/ 3271 w 12843"/>
                      <a:gd name="connsiteY2" fmla="*/ 136 h 169184"/>
                      <a:gd name="connsiteX3" fmla="*/ 4022 w 12843"/>
                      <a:gd name="connsiteY3" fmla="*/ 1225 h 169184"/>
                      <a:gd name="connsiteX4" fmla="*/ 4743 w 12843"/>
                      <a:gd name="connsiteY4" fmla="*/ 2317 h 169184"/>
                      <a:gd name="connsiteX5" fmla="*/ 5559 w 12843"/>
                      <a:gd name="connsiteY5" fmla="*/ 3681 h 169184"/>
                      <a:gd name="connsiteX6" fmla="*/ 7192 w 12843"/>
                      <a:gd name="connsiteY6" fmla="*/ 14042 h 169184"/>
                      <a:gd name="connsiteX7" fmla="*/ 8355 w 12843"/>
                      <a:gd name="connsiteY7" fmla="*/ 25494 h 169184"/>
                      <a:gd name="connsiteX8" fmla="*/ 9750 w 12843"/>
                      <a:gd name="connsiteY8" fmla="*/ 42125 h 169184"/>
                      <a:gd name="connsiteX9" fmla="*/ 10801 w 12843"/>
                      <a:gd name="connsiteY9" fmla="*/ 58757 h 169184"/>
                      <a:gd name="connsiteX10" fmla="*/ 11544 w 12843"/>
                      <a:gd name="connsiteY10" fmla="*/ 77570 h 169184"/>
                      <a:gd name="connsiteX11" fmla="*/ 12192 w 12843"/>
                      <a:gd name="connsiteY11" fmla="*/ 99112 h 169184"/>
                      <a:gd name="connsiteX12" fmla="*/ 12637 w 12843"/>
                      <a:gd name="connsiteY12" fmla="*/ 133467 h 169184"/>
                      <a:gd name="connsiteX13" fmla="*/ 12843 w 12843"/>
                      <a:gd name="connsiteY13" fmla="*/ 169184 h 169184"/>
                      <a:gd name="connsiteX0" fmla="*/ 0 w 12843"/>
                      <a:gd name="connsiteY0" fmla="*/ 954 h 169184"/>
                      <a:gd name="connsiteX1" fmla="*/ 2466 w 12843"/>
                      <a:gd name="connsiteY1" fmla="*/ 410 h 169184"/>
                      <a:gd name="connsiteX2" fmla="*/ 3271 w 12843"/>
                      <a:gd name="connsiteY2" fmla="*/ 136 h 169184"/>
                      <a:gd name="connsiteX3" fmla="*/ 4022 w 12843"/>
                      <a:gd name="connsiteY3" fmla="*/ 1225 h 169184"/>
                      <a:gd name="connsiteX4" fmla="*/ 4743 w 12843"/>
                      <a:gd name="connsiteY4" fmla="*/ 2317 h 169184"/>
                      <a:gd name="connsiteX5" fmla="*/ 5559 w 12843"/>
                      <a:gd name="connsiteY5" fmla="*/ 3681 h 169184"/>
                      <a:gd name="connsiteX6" fmla="*/ 7192 w 12843"/>
                      <a:gd name="connsiteY6" fmla="*/ 14042 h 169184"/>
                      <a:gd name="connsiteX7" fmla="*/ 8355 w 12843"/>
                      <a:gd name="connsiteY7" fmla="*/ 25494 h 169184"/>
                      <a:gd name="connsiteX8" fmla="*/ 9750 w 12843"/>
                      <a:gd name="connsiteY8" fmla="*/ 42125 h 169184"/>
                      <a:gd name="connsiteX9" fmla="*/ 10801 w 12843"/>
                      <a:gd name="connsiteY9" fmla="*/ 58757 h 169184"/>
                      <a:gd name="connsiteX10" fmla="*/ 11544 w 12843"/>
                      <a:gd name="connsiteY10" fmla="*/ 77570 h 169184"/>
                      <a:gd name="connsiteX11" fmla="*/ 12192 w 12843"/>
                      <a:gd name="connsiteY11" fmla="*/ 99112 h 169184"/>
                      <a:gd name="connsiteX12" fmla="*/ 12637 w 12843"/>
                      <a:gd name="connsiteY12" fmla="*/ 133467 h 169184"/>
                      <a:gd name="connsiteX13" fmla="*/ 12843 w 12843"/>
                      <a:gd name="connsiteY13" fmla="*/ 169184 h 169184"/>
                      <a:gd name="connsiteX0" fmla="*/ 0 w 12843"/>
                      <a:gd name="connsiteY0" fmla="*/ 954 h 169184"/>
                      <a:gd name="connsiteX1" fmla="*/ 2466 w 12843"/>
                      <a:gd name="connsiteY1" fmla="*/ 410 h 169184"/>
                      <a:gd name="connsiteX2" fmla="*/ 3271 w 12843"/>
                      <a:gd name="connsiteY2" fmla="*/ 136 h 169184"/>
                      <a:gd name="connsiteX3" fmla="*/ 4022 w 12843"/>
                      <a:gd name="connsiteY3" fmla="*/ 1225 h 169184"/>
                      <a:gd name="connsiteX4" fmla="*/ 4743 w 12843"/>
                      <a:gd name="connsiteY4" fmla="*/ 2317 h 169184"/>
                      <a:gd name="connsiteX5" fmla="*/ 5559 w 12843"/>
                      <a:gd name="connsiteY5" fmla="*/ 3681 h 169184"/>
                      <a:gd name="connsiteX6" fmla="*/ 7192 w 12843"/>
                      <a:gd name="connsiteY6" fmla="*/ 14042 h 169184"/>
                      <a:gd name="connsiteX7" fmla="*/ 8355 w 12843"/>
                      <a:gd name="connsiteY7" fmla="*/ 25494 h 169184"/>
                      <a:gd name="connsiteX8" fmla="*/ 9750 w 12843"/>
                      <a:gd name="connsiteY8" fmla="*/ 42125 h 169184"/>
                      <a:gd name="connsiteX9" fmla="*/ 10801 w 12843"/>
                      <a:gd name="connsiteY9" fmla="*/ 58757 h 169184"/>
                      <a:gd name="connsiteX10" fmla="*/ 11544 w 12843"/>
                      <a:gd name="connsiteY10" fmla="*/ 77570 h 169184"/>
                      <a:gd name="connsiteX11" fmla="*/ 12192 w 12843"/>
                      <a:gd name="connsiteY11" fmla="*/ 99112 h 169184"/>
                      <a:gd name="connsiteX12" fmla="*/ 12637 w 12843"/>
                      <a:gd name="connsiteY12" fmla="*/ 133467 h 169184"/>
                      <a:gd name="connsiteX13" fmla="*/ 12843 w 12843"/>
                      <a:gd name="connsiteY13" fmla="*/ 169184 h 169184"/>
                      <a:gd name="connsiteX0" fmla="*/ 0 w 12843"/>
                      <a:gd name="connsiteY0" fmla="*/ 954 h 169184"/>
                      <a:gd name="connsiteX1" fmla="*/ 2466 w 12843"/>
                      <a:gd name="connsiteY1" fmla="*/ 410 h 169184"/>
                      <a:gd name="connsiteX2" fmla="*/ 3271 w 12843"/>
                      <a:gd name="connsiteY2" fmla="*/ 136 h 169184"/>
                      <a:gd name="connsiteX3" fmla="*/ 4022 w 12843"/>
                      <a:gd name="connsiteY3" fmla="*/ 1225 h 169184"/>
                      <a:gd name="connsiteX4" fmla="*/ 4743 w 12843"/>
                      <a:gd name="connsiteY4" fmla="*/ 2317 h 169184"/>
                      <a:gd name="connsiteX5" fmla="*/ 5559 w 12843"/>
                      <a:gd name="connsiteY5" fmla="*/ 3681 h 169184"/>
                      <a:gd name="connsiteX6" fmla="*/ 7192 w 12843"/>
                      <a:gd name="connsiteY6" fmla="*/ 14042 h 169184"/>
                      <a:gd name="connsiteX7" fmla="*/ 8355 w 12843"/>
                      <a:gd name="connsiteY7" fmla="*/ 25494 h 169184"/>
                      <a:gd name="connsiteX8" fmla="*/ 9750 w 12843"/>
                      <a:gd name="connsiteY8" fmla="*/ 42125 h 169184"/>
                      <a:gd name="connsiteX9" fmla="*/ 10801 w 12843"/>
                      <a:gd name="connsiteY9" fmla="*/ 58757 h 169184"/>
                      <a:gd name="connsiteX10" fmla="*/ 11544 w 12843"/>
                      <a:gd name="connsiteY10" fmla="*/ 77570 h 169184"/>
                      <a:gd name="connsiteX11" fmla="*/ 12192 w 12843"/>
                      <a:gd name="connsiteY11" fmla="*/ 99112 h 169184"/>
                      <a:gd name="connsiteX12" fmla="*/ 12637 w 12843"/>
                      <a:gd name="connsiteY12" fmla="*/ 133467 h 169184"/>
                      <a:gd name="connsiteX13" fmla="*/ 12843 w 12843"/>
                      <a:gd name="connsiteY13" fmla="*/ 169184 h 169184"/>
                      <a:gd name="connsiteX0" fmla="*/ 0 w 12843"/>
                      <a:gd name="connsiteY0" fmla="*/ 954 h 169184"/>
                      <a:gd name="connsiteX1" fmla="*/ 2466 w 12843"/>
                      <a:gd name="connsiteY1" fmla="*/ 410 h 169184"/>
                      <a:gd name="connsiteX2" fmla="*/ 3271 w 12843"/>
                      <a:gd name="connsiteY2" fmla="*/ 136 h 169184"/>
                      <a:gd name="connsiteX3" fmla="*/ 4022 w 12843"/>
                      <a:gd name="connsiteY3" fmla="*/ 1225 h 169184"/>
                      <a:gd name="connsiteX4" fmla="*/ 4743 w 12843"/>
                      <a:gd name="connsiteY4" fmla="*/ 1499 h 169184"/>
                      <a:gd name="connsiteX5" fmla="*/ 5559 w 12843"/>
                      <a:gd name="connsiteY5" fmla="*/ 3681 h 169184"/>
                      <a:gd name="connsiteX6" fmla="*/ 7192 w 12843"/>
                      <a:gd name="connsiteY6" fmla="*/ 14042 h 169184"/>
                      <a:gd name="connsiteX7" fmla="*/ 8355 w 12843"/>
                      <a:gd name="connsiteY7" fmla="*/ 25494 h 169184"/>
                      <a:gd name="connsiteX8" fmla="*/ 9750 w 12843"/>
                      <a:gd name="connsiteY8" fmla="*/ 42125 h 169184"/>
                      <a:gd name="connsiteX9" fmla="*/ 10801 w 12843"/>
                      <a:gd name="connsiteY9" fmla="*/ 58757 h 169184"/>
                      <a:gd name="connsiteX10" fmla="*/ 11544 w 12843"/>
                      <a:gd name="connsiteY10" fmla="*/ 77570 h 169184"/>
                      <a:gd name="connsiteX11" fmla="*/ 12192 w 12843"/>
                      <a:gd name="connsiteY11" fmla="*/ 99112 h 169184"/>
                      <a:gd name="connsiteX12" fmla="*/ 12637 w 12843"/>
                      <a:gd name="connsiteY12" fmla="*/ 133467 h 169184"/>
                      <a:gd name="connsiteX13" fmla="*/ 12843 w 12843"/>
                      <a:gd name="connsiteY13" fmla="*/ 169184 h 169184"/>
                      <a:gd name="connsiteX0" fmla="*/ 0 w 12843"/>
                      <a:gd name="connsiteY0" fmla="*/ 954 h 169184"/>
                      <a:gd name="connsiteX1" fmla="*/ 2466 w 12843"/>
                      <a:gd name="connsiteY1" fmla="*/ 410 h 169184"/>
                      <a:gd name="connsiteX2" fmla="*/ 3271 w 12843"/>
                      <a:gd name="connsiteY2" fmla="*/ 136 h 169184"/>
                      <a:gd name="connsiteX3" fmla="*/ 4022 w 12843"/>
                      <a:gd name="connsiteY3" fmla="*/ 1225 h 169184"/>
                      <a:gd name="connsiteX4" fmla="*/ 4743 w 12843"/>
                      <a:gd name="connsiteY4" fmla="*/ 1499 h 169184"/>
                      <a:gd name="connsiteX5" fmla="*/ 5559 w 12843"/>
                      <a:gd name="connsiteY5" fmla="*/ 3681 h 169184"/>
                      <a:gd name="connsiteX6" fmla="*/ 7192 w 12843"/>
                      <a:gd name="connsiteY6" fmla="*/ 14042 h 169184"/>
                      <a:gd name="connsiteX7" fmla="*/ 8355 w 12843"/>
                      <a:gd name="connsiteY7" fmla="*/ 25494 h 169184"/>
                      <a:gd name="connsiteX8" fmla="*/ 9750 w 12843"/>
                      <a:gd name="connsiteY8" fmla="*/ 42125 h 169184"/>
                      <a:gd name="connsiteX9" fmla="*/ 10801 w 12843"/>
                      <a:gd name="connsiteY9" fmla="*/ 58757 h 169184"/>
                      <a:gd name="connsiteX10" fmla="*/ 11544 w 12843"/>
                      <a:gd name="connsiteY10" fmla="*/ 77570 h 169184"/>
                      <a:gd name="connsiteX11" fmla="*/ 12192 w 12843"/>
                      <a:gd name="connsiteY11" fmla="*/ 99112 h 169184"/>
                      <a:gd name="connsiteX12" fmla="*/ 12637 w 12843"/>
                      <a:gd name="connsiteY12" fmla="*/ 133467 h 169184"/>
                      <a:gd name="connsiteX13" fmla="*/ 12843 w 12843"/>
                      <a:gd name="connsiteY13" fmla="*/ 169184 h 169184"/>
                      <a:gd name="connsiteX0" fmla="*/ 0 w 12843"/>
                      <a:gd name="connsiteY0" fmla="*/ 954 h 169184"/>
                      <a:gd name="connsiteX1" fmla="*/ 2466 w 12843"/>
                      <a:gd name="connsiteY1" fmla="*/ 410 h 169184"/>
                      <a:gd name="connsiteX2" fmla="*/ 3271 w 12843"/>
                      <a:gd name="connsiteY2" fmla="*/ 136 h 169184"/>
                      <a:gd name="connsiteX3" fmla="*/ 3954 w 12843"/>
                      <a:gd name="connsiteY3" fmla="*/ 1225 h 169184"/>
                      <a:gd name="connsiteX4" fmla="*/ 4743 w 12843"/>
                      <a:gd name="connsiteY4" fmla="*/ 1499 h 169184"/>
                      <a:gd name="connsiteX5" fmla="*/ 5559 w 12843"/>
                      <a:gd name="connsiteY5" fmla="*/ 3681 h 169184"/>
                      <a:gd name="connsiteX6" fmla="*/ 7192 w 12843"/>
                      <a:gd name="connsiteY6" fmla="*/ 14042 h 169184"/>
                      <a:gd name="connsiteX7" fmla="*/ 8355 w 12843"/>
                      <a:gd name="connsiteY7" fmla="*/ 25494 h 169184"/>
                      <a:gd name="connsiteX8" fmla="*/ 9750 w 12843"/>
                      <a:gd name="connsiteY8" fmla="*/ 42125 h 169184"/>
                      <a:gd name="connsiteX9" fmla="*/ 10801 w 12843"/>
                      <a:gd name="connsiteY9" fmla="*/ 58757 h 169184"/>
                      <a:gd name="connsiteX10" fmla="*/ 11544 w 12843"/>
                      <a:gd name="connsiteY10" fmla="*/ 77570 h 169184"/>
                      <a:gd name="connsiteX11" fmla="*/ 12192 w 12843"/>
                      <a:gd name="connsiteY11" fmla="*/ 99112 h 169184"/>
                      <a:gd name="connsiteX12" fmla="*/ 12637 w 12843"/>
                      <a:gd name="connsiteY12" fmla="*/ 133467 h 169184"/>
                      <a:gd name="connsiteX13" fmla="*/ 12843 w 12843"/>
                      <a:gd name="connsiteY13" fmla="*/ 169184 h 169184"/>
                      <a:gd name="connsiteX0" fmla="*/ 0 w 12843"/>
                      <a:gd name="connsiteY0" fmla="*/ 954 h 169184"/>
                      <a:gd name="connsiteX1" fmla="*/ 2466 w 12843"/>
                      <a:gd name="connsiteY1" fmla="*/ 410 h 169184"/>
                      <a:gd name="connsiteX2" fmla="*/ 3271 w 12843"/>
                      <a:gd name="connsiteY2" fmla="*/ 136 h 169184"/>
                      <a:gd name="connsiteX3" fmla="*/ 3954 w 12843"/>
                      <a:gd name="connsiteY3" fmla="*/ 1225 h 169184"/>
                      <a:gd name="connsiteX4" fmla="*/ 4743 w 12843"/>
                      <a:gd name="connsiteY4" fmla="*/ 1499 h 169184"/>
                      <a:gd name="connsiteX5" fmla="*/ 5559 w 12843"/>
                      <a:gd name="connsiteY5" fmla="*/ 3681 h 169184"/>
                      <a:gd name="connsiteX6" fmla="*/ 7192 w 12843"/>
                      <a:gd name="connsiteY6" fmla="*/ 14042 h 169184"/>
                      <a:gd name="connsiteX7" fmla="*/ 8355 w 12843"/>
                      <a:gd name="connsiteY7" fmla="*/ 25494 h 169184"/>
                      <a:gd name="connsiteX8" fmla="*/ 9750 w 12843"/>
                      <a:gd name="connsiteY8" fmla="*/ 42125 h 169184"/>
                      <a:gd name="connsiteX9" fmla="*/ 10801 w 12843"/>
                      <a:gd name="connsiteY9" fmla="*/ 58757 h 169184"/>
                      <a:gd name="connsiteX10" fmla="*/ 11544 w 12843"/>
                      <a:gd name="connsiteY10" fmla="*/ 77570 h 169184"/>
                      <a:gd name="connsiteX11" fmla="*/ 12192 w 12843"/>
                      <a:gd name="connsiteY11" fmla="*/ 99112 h 169184"/>
                      <a:gd name="connsiteX12" fmla="*/ 12637 w 12843"/>
                      <a:gd name="connsiteY12" fmla="*/ 133467 h 169184"/>
                      <a:gd name="connsiteX13" fmla="*/ 12843 w 12843"/>
                      <a:gd name="connsiteY13" fmla="*/ 169184 h 169184"/>
                      <a:gd name="connsiteX0" fmla="*/ 0 w 12843"/>
                      <a:gd name="connsiteY0" fmla="*/ 1047 h 169277"/>
                      <a:gd name="connsiteX1" fmla="*/ 2466 w 12843"/>
                      <a:gd name="connsiteY1" fmla="*/ 503 h 169277"/>
                      <a:gd name="connsiteX2" fmla="*/ 3271 w 12843"/>
                      <a:gd name="connsiteY2" fmla="*/ 229 h 169277"/>
                      <a:gd name="connsiteX3" fmla="*/ 3954 w 12843"/>
                      <a:gd name="connsiteY3" fmla="*/ 1318 h 169277"/>
                      <a:gd name="connsiteX4" fmla="*/ 4743 w 12843"/>
                      <a:gd name="connsiteY4" fmla="*/ 1592 h 169277"/>
                      <a:gd name="connsiteX5" fmla="*/ 5559 w 12843"/>
                      <a:gd name="connsiteY5" fmla="*/ 3774 h 169277"/>
                      <a:gd name="connsiteX6" fmla="*/ 7192 w 12843"/>
                      <a:gd name="connsiteY6" fmla="*/ 14135 h 169277"/>
                      <a:gd name="connsiteX7" fmla="*/ 8355 w 12843"/>
                      <a:gd name="connsiteY7" fmla="*/ 25587 h 169277"/>
                      <a:gd name="connsiteX8" fmla="*/ 9750 w 12843"/>
                      <a:gd name="connsiteY8" fmla="*/ 42218 h 169277"/>
                      <a:gd name="connsiteX9" fmla="*/ 10801 w 12843"/>
                      <a:gd name="connsiteY9" fmla="*/ 58850 h 169277"/>
                      <a:gd name="connsiteX10" fmla="*/ 11544 w 12843"/>
                      <a:gd name="connsiteY10" fmla="*/ 77663 h 169277"/>
                      <a:gd name="connsiteX11" fmla="*/ 12192 w 12843"/>
                      <a:gd name="connsiteY11" fmla="*/ 99205 h 169277"/>
                      <a:gd name="connsiteX12" fmla="*/ 12637 w 12843"/>
                      <a:gd name="connsiteY12" fmla="*/ 133560 h 169277"/>
                      <a:gd name="connsiteX13" fmla="*/ 12843 w 12843"/>
                      <a:gd name="connsiteY13" fmla="*/ 169277 h 169277"/>
                      <a:gd name="connsiteX0" fmla="*/ 0 w 12843"/>
                      <a:gd name="connsiteY0" fmla="*/ 954 h 169184"/>
                      <a:gd name="connsiteX1" fmla="*/ 2466 w 12843"/>
                      <a:gd name="connsiteY1" fmla="*/ 410 h 169184"/>
                      <a:gd name="connsiteX2" fmla="*/ 3271 w 12843"/>
                      <a:gd name="connsiteY2" fmla="*/ 136 h 169184"/>
                      <a:gd name="connsiteX3" fmla="*/ 3954 w 12843"/>
                      <a:gd name="connsiteY3" fmla="*/ 1225 h 169184"/>
                      <a:gd name="connsiteX4" fmla="*/ 4743 w 12843"/>
                      <a:gd name="connsiteY4" fmla="*/ 1499 h 169184"/>
                      <a:gd name="connsiteX5" fmla="*/ 5559 w 12843"/>
                      <a:gd name="connsiteY5" fmla="*/ 3681 h 169184"/>
                      <a:gd name="connsiteX6" fmla="*/ 7192 w 12843"/>
                      <a:gd name="connsiteY6" fmla="*/ 14042 h 169184"/>
                      <a:gd name="connsiteX7" fmla="*/ 8355 w 12843"/>
                      <a:gd name="connsiteY7" fmla="*/ 25494 h 169184"/>
                      <a:gd name="connsiteX8" fmla="*/ 9750 w 12843"/>
                      <a:gd name="connsiteY8" fmla="*/ 42125 h 169184"/>
                      <a:gd name="connsiteX9" fmla="*/ 10801 w 12843"/>
                      <a:gd name="connsiteY9" fmla="*/ 58757 h 169184"/>
                      <a:gd name="connsiteX10" fmla="*/ 11544 w 12843"/>
                      <a:gd name="connsiteY10" fmla="*/ 77570 h 169184"/>
                      <a:gd name="connsiteX11" fmla="*/ 12192 w 12843"/>
                      <a:gd name="connsiteY11" fmla="*/ 99112 h 169184"/>
                      <a:gd name="connsiteX12" fmla="*/ 12637 w 12843"/>
                      <a:gd name="connsiteY12" fmla="*/ 133467 h 169184"/>
                      <a:gd name="connsiteX13" fmla="*/ 12843 w 12843"/>
                      <a:gd name="connsiteY13" fmla="*/ 169184 h 169184"/>
                      <a:gd name="connsiteX0" fmla="*/ 0 w 12843"/>
                      <a:gd name="connsiteY0" fmla="*/ 954 h 169184"/>
                      <a:gd name="connsiteX1" fmla="*/ 2466 w 12843"/>
                      <a:gd name="connsiteY1" fmla="*/ 410 h 169184"/>
                      <a:gd name="connsiteX2" fmla="*/ 3271 w 12843"/>
                      <a:gd name="connsiteY2" fmla="*/ 136 h 169184"/>
                      <a:gd name="connsiteX3" fmla="*/ 3954 w 12843"/>
                      <a:gd name="connsiteY3" fmla="*/ 1225 h 169184"/>
                      <a:gd name="connsiteX4" fmla="*/ 4743 w 12843"/>
                      <a:gd name="connsiteY4" fmla="*/ 1499 h 169184"/>
                      <a:gd name="connsiteX5" fmla="*/ 5559 w 12843"/>
                      <a:gd name="connsiteY5" fmla="*/ 3681 h 169184"/>
                      <a:gd name="connsiteX6" fmla="*/ 7192 w 12843"/>
                      <a:gd name="connsiteY6" fmla="*/ 14042 h 169184"/>
                      <a:gd name="connsiteX7" fmla="*/ 8355 w 12843"/>
                      <a:gd name="connsiteY7" fmla="*/ 25494 h 169184"/>
                      <a:gd name="connsiteX8" fmla="*/ 9750 w 12843"/>
                      <a:gd name="connsiteY8" fmla="*/ 42125 h 169184"/>
                      <a:gd name="connsiteX9" fmla="*/ 10801 w 12843"/>
                      <a:gd name="connsiteY9" fmla="*/ 58757 h 169184"/>
                      <a:gd name="connsiteX10" fmla="*/ 11544 w 12843"/>
                      <a:gd name="connsiteY10" fmla="*/ 77570 h 169184"/>
                      <a:gd name="connsiteX11" fmla="*/ 12192 w 12843"/>
                      <a:gd name="connsiteY11" fmla="*/ 99112 h 169184"/>
                      <a:gd name="connsiteX12" fmla="*/ 12637 w 12843"/>
                      <a:gd name="connsiteY12" fmla="*/ 133467 h 169184"/>
                      <a:gd name="connsiteX13" fmla="*/ 12843 w 12843"/>
                      <a:gd name="connsiteY13" fmla="*/ 169184 h 169184"/>
                      <a:gd name="connsiteX0" fmla="*/ 0 w 12843"/>
                      <a:gd name="connsiteY0" fmla="*/ 954 h 169184"/>
                      <a:gd name="connsiteX1" fmla="*/ 2466 w 12843"/>
                      <a:gd name="connsiteY1" fmla="*/ 410 h 169184"/>
                      <a:gd name="connsiteX2" fmla="*/ 3271 w 12843"/>
                      <a:gd name="connsiteY2" fmla="*/ 136 h 169184"/>
                      <a:gd name="connsiteX3" fmla="*/ 3954 w 12843"/>
                      <a:gd name="connsiteY3" fmla="*/ 1225 h 169184"/>
                      <a:gd name="connsiteX4" fmla="*/ 4743 w 12843"/>
                      <a:gd name="connsiteY4" fmla="*/ 1499 h 169184"/>
                      <a:gd name="connsiteX5" fmla="*/ 5559 w 12843"/>
                      <a:gd name="connsiteY5" fmla="*/ 3681 h 169184"/>
                      <a:gd name="connsiteX6" fmla="*/ 7192 w 12843"/>
                      <a:gd name="connsiteY6" fmla="*/ 14042 h 169184"/>
                      <a:gd name="connsiteX7" fmla="*/ 8355 w 12843"/>
                      <a:gd name="connsiteY7" fmla="*/ 25494 h 169184"/>
                      <a:gd name="connsiteX8" fmla="*/ 9750 w 12843"/>
                      <a:gd name="connsiteY8" fmla="*/ 42125 h 169184"/>
                      <a:gd name="connsiteX9" fmla="*/ 10801 w 12843"/>
                      <a:gd name="connsiteY9" fmla="*/ 58757 h 169184"/>
                      <a:gd name="connsiteX10" fmla="*/ 11544 w 12843"/>
                      <a:gd name="connsiteY10" fmla="*/ 77570 h 169184"/>
                      <a:gd name="connsiteX11" fmla="*/ 12192 w 12843"/>
                      <a:gd name="connsiteY11" fmla="*/ 99112 h 169184"/>
                      <a:gd name="connsiteX12" fmla="*/ 12637 w 12843"/>
                      <a:gd name="connsiteY12" fmla="*/ 133467 h 169184"/>
                      <a:gd name="connsiteX13" fmla="*/ 12843 w 12843"/>
                      <a:gd name="connsiteY13" fmla="*/ 169184 h 169184"/>
                      <a:gd name="connsiteX0" fmla="*/ 0 w 12843"/>
                      <a:gd name="connsiteY0" fmla="*/ 1592 h 169822"/>
                      <a:gd name="connsiteX1" fmla="*/ 2466 w 12843"/>
                      <a:gd name="connsiteY1" fmla="*/ 1048 h 169822"/>
                      <a:gd name="connsiteX2" fmla="*/ 3271 w 12843"/>
                      <a:gd name="connsiteY2" fmla="*/ 774 h 169822"/>
                      <a:gd name="connsiteX3" fmla="*/ 3954 w 12843"/>
                      <a:gd name="connsiteY3" fmla="*/ 1045 h 169822"/>
                      <a:gd name="connsiteX4" fmla="*/ 4743 w 12843"/>
                      <a:gd name="connsiteY4" fmla="*/ 2137 h 169822"/>
                      <a:gd name="connsiteX5" fmla="*/ 5559 w 12843"/>
                      <a:gd name="connsiteY5" fmla="*/ 4319 h 169822"/>
                      <a:gd name="connsiteX6" fmla="*/ 7192 w 12843"/>
                      <a:gd name="connsiteY6" fmla="*/ 14680 h 169822"/>
                      <a:gd name="connsiteX7" fmla="*/ 8355 w 12843"/>
                      <a:gd name="connsiteY7" fmla="*/ 26132 h 169822"/>
                      <a:gd name="connsiteX8" fmla="*/ 9750 w 12843"/>
                      <a:gd name="connsiteY8" fmla="*/ 42763 h 169822"/>
                      <a:gd name="connsiteX9" fmla="*/ 10801 w 12843"/>
                      <a:gd name="connsiteY9" fmla="*/ 59395 h 169822"/>
                      <a:gd name="connsiteX10" fmla="*/ 11544 w 12843"/>
                      <a:gd name="connsiteY10" fmla="*/ 78208 h 169822"/>
                      <a:gd name="connsiteX11" fmla="*/ 12192 w 12843"/>
                      <a:gd name="connsiteY11" fmla="*/ 99750 h 169822"/>
                      <a:gd name="connsiteX12" fmla="*/ 12637 w 12843"/>
                      <a:gd name="connsiteY12" fmla="*/ 134105 h 169822"/>
                      <a:gd name="connsiteX13" fmla="*/ 12843 w 12843"/>
                      <a:gd name="connsiteY13" fmla="*/ 169822 h 169822"/>
                      <a:gd name="connsiteX0" fmla="*/ 0 w 12843"/>
                      <a:gd name="connsiteY0" fmla="*/ 1592 h 169822"/>
                      <a:gd name="connsiteX1" fmla="*/ 2466 w 12843"/>
                      <a:gd name="connsiteY1" fmla="*/ 1048 h 169822"/>
                      <a:gd name="connsiteX2" fmla="*/ 3271 w 12843"/>
                      <a:gd name="connsiteY2" fmla="*/ 774 h 169822"/>
                      <a:gd name="connsiteX3" fmla="*/ 3954 w 12843"/>
                      <a:gd name="connsiteY3" fmla="*/ 1045 h 169822"/>
                      <a:gd name="connsiteX4" fmla="*/ 4829 w 12843"/>
                      <a:gd name="connsiteY4" fmla="*/ 1864 h 169822"/>
                      <a:gd name="connsiteX5" fmla="*/ 5559 w 12843"/>
                      <a:gd name="connsiteY5" fmla="*/ 4319 h 169822"/>
                      <a:gd name="connsiteX6" fmla="*/ 7192 w 12843"/>
                      <a:gd name="connsiteY6" fmla="*/ 14680 h 169822"/>
                      <a:gd name="connsiteX7" fmla="*/ 8355 w 12843"/>
                      <a:gd name="connsiteY7" fmla="*/ 26132 h 169822"/>
                      <a:gd name="connsiteX8" fmla="*/ 9750 w 12843"/>
                      <a:gd name="connsiteY8" fmla="*/ 42763 h 169822"/>
                      <a:gd name="connsiteX9" fmla="*/ 10801 w 12843"/>
                      <a:gd name="connsiteY9" fmla="*/ 59395 h 169822"/>
                      <a:gd name="connsiteX10" fmla="*/ 11544 w 12843"/>
                      <a:gd name="connsiteY10" fmla="*/ 78208 h 169822"/>
                      <a:gd name="connsiteX11" fmla="*/ 12192 w 12843"/>
                      <a:gd name="connsiteY11" fmla="*/ 99750 h 169822"/>
                      <a:gd name="connsiteX12" fmla="*/ 12637 w 12843"/>
                      <a:gd name="connsiteY12" fmla="*/ 134105 h 169822"/>
                      <a:gd name="connsiteX13" fmla="*/ 12843 w 12843"/>
                      <a:gd name="connsiteY13" fmla="*/ 169822 h 169822"/>
                      <a:gd name="connsiteX0" fmla="*/ 0 w 12843"/>
                      <a:gd name="connsiteY0" fmla="*/ 1592 h 169822"/>
                      <a:gd name="connsiteX1" fmla="*/ 2466 w 12843"/>
                      <a:gd name="connsiteY1" fmla="*/ 1048 h 169822"/>
                      <a:gd name="connsiteX2" fmla="*/ 3271 w 12843"/>
                      <a:gd name="connsiteY2" fmla="*/ 774 h 169822"/>
                      <a:gd name="connsiteX3" fmla="*/ 3954 w 12843"/>
                      <a:gd name="connsiteY3" fmla="*/ 1045 h 169822"/>
                      <a:gd name="connsiteX4" fmla="*/ 4829 w 12843"/>
                      <a:gd name="connsiteY4" fmla="*/ 1864 h 169822"/>
                      <a:gd name="connsiteX5" fmla="*/ 5559 w 12843"/>
                      <a:gd name="connsiteY5" fmla="*/ 4319 h 169822"/>
                      <a:gd name="connsiteX6" fmla="*/ 7192 w 12843"/>
                      <a:gd name="connsiteY6" fmla="*/ 14680 h 169822"/>
                      <a:gd name="connsiteX7" fmla="*/ 8355 w 12843"/>
                      <a:gd name="connsiteY7" fmla="*/ 26132 h 169822"/>
                      <a:gd name="connsiteX8" fmla="*/ 9750 w 12843"/>
                      <a:gd name="connsiteY8" fmla="*/ 42763 h 169822"/>
                      <a:gd name="connsiteX9" fmla="*/ 10801 w 12843"/>
                      <a:gd name="connsiteY9" fmla="*/ 59395 h 169822"/>
                      <a:gd name="connsiteX10" fmla="*/ 11544 w 12843"/>
                      <a:gd name="connsiteY10" fmla="*/ 78208 h 169822"/>
                      <a:gd name="connsiteX11" fmla="*/ 12192 w 12843"/>
                      <a:gd name="connsiteY11" fmla="*/ 99750 h 169822"/>
                      <a:gd name="connsiteX12" fmla="*/ 12637 w 12843"/>
                      <a:gd name="connsiteY12" fmla="*/ 134105 h 169822"/>
                      <a:gd name="connsiteX13" fmla="*/ 12843 w 12843"/>
                      <a:gd name="connsiteY13" fmla="*/ 169822 h 169822"/>
                      <a:gd name="connsiteX0" fmla="*/ 0 w 12843"/>
                      <a:gd name="connsiteY0" fmla="*/ 1592 h 169822"/>
                      <a:gd name="connsiteX1" fmla="*/ 2466 w 12843"/>
                      <a:gd name="connsiteY1" fmla="*/ 1048 h 169822"/>
                      <a:gd name="connsiteX2" fmla="*/ 3271 w 12843"/>
                      <a:gd name="connsiteY2" fmla="*/ 774 h 169822"/>
                      <a:gd name="connsiteX3" fmla="*/ 3954 w 12843"/>
                      <a:gd name="connsiteY3" fmla="*/ 1045 h 169822"/>
                      <a:gd name="connsiteX4" fmla="*/ 4829 w 12843"/>
                      <a:gd name="connsiteY4" fmla="*/ 1864 h 169822"/>
                      <a:gd name="connsiteX5" fmla="*/ 5559 w 12843"/>
                      <a:gd name="connsiteY5" fmla="*/ 4319 h 169822"/>
                      <a:gd name="connsiteX6" fmla="*/ 7192 w 12843"/>
                      <a:gd name="connsiteY6" fmla="*/ 14680 h 169822"/>
                      <a:gd name="connsiteX7" fmla="*/ 8389 w 12843"/>
                      <a:gd name="connsiteY7" fmla="*/ 26132 h 169822"/>
                      <a:gd name="connsiteX8" fmla="*/ 9750 w 12843"/>
                      <a:gd name="connsiteY8" fmla="*/ 42763 h 169822"/>
                      <a:gd name="connsiteX9" fmla="*/ 10801 w 12843"/>
                      <a:gd name="connsiteY9" fmla="*/ 59395 h 169822"/>
                      <a:gd name="connsiteX10" fmla="*/ 11544 w 12843"/>
                      <a:gd name="connsiteY10" fmla="*/ 78208 h 169822"/>
                      <a:gd name="connsiteX11" fmla="*/ 12192 w 12843"/>
                      <a:gd name="connsiteY11" fmla="*/ 99750 h 169822"/>
                      <a:gd name="connsiteX12" fmla="*/ 12637 w 12843"/>
                      <a:gd name="connsiteY12" fmla="*/ 134105 h 169822"/>
                      <a:gd name="connsiteX13" fmla="*/ 12843 w 12843"/>
                      <a:gd name="connsiteY13" fmla="*/ 169822 h 169822"/>
                      <a:gd name="connsiteX0" fmla="*/ 0 w 12843"/>
                      <a:gd name="connsiteY0" fmla="*/ 1592 h 169822"/>
                      <a:gd name="connsiteX1" fmla="*/ 2466 w 12843"/>
                      <a:gd name="connsiteY1" fmla="*/ 1048 h 169822"/>
                      <a:gd name="connsiteX2" fmla="*/ 3271 w 12843"/>
                      <a:gd name="connsiteY2" fmla="*/ 774 h 169822"/>
                      <a:gd name="connsiteX3" fmla="*/ 3954 w 12843"/>
                      <a:gd name="connsiteY3" fmla="*/ 1045 h 169822"/>
                      <a:gd name="connsiteX4" fmla="*/ 4829 w 12843"/>
                      <a:gd name="connsiteY4" fmla="*/ 1864 h 169822"/>
                      <a:gd name="connsiteX5" fmla="*/ 5559 w 12843"/>
                      <a:gd name="connsiteY5" fmla="*/ 4319 h 169822"/>
                      <a:gd name="connsiteX6" fmla="*/ 7192 w 12843"/>
                      <a:gd name="connsiteY6" fmla="*/ 14680 h 169822"/>
                      <a:gd name="connsiteX7" fmla="*/ 8389 w 12843"/>
                      <a:gd name="connsiteY7" fmla="*/ 26132 h 169822"/>
                      <a:gd name="connsiteX8" fmla="*/ 9510 w 12843"/>
                      <a:gd name="connsiteY8" fmla="*/ 39491 h 169822"/>
                      <a:gd name="connsiteX9" fmla="*/ 10801 w 12843"/>
                      <a:gd name="connsiteY9" fmla="*/ 59395 h 169822"/>
                      <a:gd name="connsiteX10" fmla="*/ 11544 w 12843"/>
                      <a:gd name="connsiteY10" fmla="*/ 78208 h 169822"/>
                      <a:gd name="connsiteX11" fmla="*/ 12192 w 12843"/>
                      <a:gd name="connsiteY11" fmla="*/ 99750 h 169822"/>
                      <a:gd name="connsiteX12" fmla="*/ 12637 w 12843"/>
                      <a:gd name="connsiteY12" fmla="*/ 134105 h 169822"/>
                      <a:gd name="connsiteX13" fmla="*/ 12843 w 12843"/>
                      <a:gd name="connsiteY13" fmla="*/ 169822 h 169822"/>
                      <a:gd name="connsiteX0" fmla="*/ 0 w 12843"/>
                      <a:gd name="connsiteY0" fmla="*/ 1592 h 169822"/>
                      <a:gd name="connsiteX1" fmla="*/ 2466 w 12843"/>
                      <a:gd name="connsiteY1" fmla="*/ 1048 h 169822"/>
                      <a:gd name="connsiteX2" fmla="*/ 3271 w 12843"/>
                      <a:gd name="connsiteY2" fmla="*/ 774 h 169822"/>
                      <a:gd name="connsiteX3" fmla="*/ 3954 w 12843"/>
                      <a:gd name="connsiteY3" fmla="*/ 1045 h 169822"/>
                      <a:gd name="connsiteX4" fmla="*/ 4829 w 12843"/>
                      <a:gd name="connsiteY4" fmla="*/ 1864 h 169822"/>
                      <a:gd name="connsiteX5" fmla="*/ 5559 w 12843"/>
                      <a:gd name="connsiteY5" fmla="*/ 4319 h 169822"/>
                      <a:gd name="connsiteX6" fmla="*/ 7192 w 12843"/>
                      <a:gd name="connsiteY6" fmla="*/ 14680 h 169822"/>
                      <a:gd name="connsiteX7" fmla="*/ 8389 w 12843"/>
                      <a:gd name="connsiteY7" fmla="*/ 26132 h 169822"/>
                      <a:gd name="connsiteX8" fmla="*/ 9510 w 12843"/>
                      <a:gd name="connsiteY8" fmla="*/ 39491 h 169822"/>
                      <a:gd name="connsiteX9" fmla="*/ 10801 w 12843"/>
                      <a:gd name="connsiteY9" fmla="*/ 59395 h 169822"/>
                      <a:gd name="connsiteX10" fmla="*/ 11544 w 12843"/>
                      <a:gd name="connsiteY10" fmla="*/ 78208 h 169822"/>
                      <a:gd name="connsiteX11" fmla="*/ 12192 w 12843"/>
                      <a:gd name="connsiteY11" fmla="*/ 99750 h 169822"/>
                      <a:gd name="connsiteX12" fmla="*/ 12637 w 12843"/>
                      <a:gd name="connsiteY12" fmla="*/ 134105 h 169822"/>
                      <a:gd name="connsiteX13" fmla="*/ 12843 w 12843"/>
                      <a:gd name="connsiteY13" fmla="*/ 169822 h 169822"/>
                      <a:gd name="connsiteX0" fmla="*/ 0 w 12843"/>
                      <a:gd name="connsiteY0" fmla="*/ 1592 h 169822"/>
                      <a:gd name="connsiteX1" fmla="*/ 2466 w 12843"/>
                      <a:gd name="connsiteY1" fmla="*/ 1048 h 169822"/>
                      <a:gd name="connsiteX2" fmla="*/ 3271 w 12843"/>
                      <a:gd name="connsiteY2" fmla="*/ 774 h 169822"/>
                      <a:gd name="connsiteX3" fmla="*/ 3954 w 12843"/>
                      <a:gd name="connsiteY3" fmla="*/ 1045 h 169822"/>
                      <a:gd name="connsiteX4" fmla="*/ 4829 w 12843"/>
                      <a:gd name="connsiteY4" fmla="*/ 1864 h 169822"/>
                      <a:gd name="connsiteX5" fmla="*/ 5559 w 12843"/>
                      <a:gd name="connsiteY5" fmla="*/ 4319 h 169822"/>
                      <a:gd name="connsiteX6" fmla="*/ 7192 w 12843"/>
                      <a:gd name="connsiteY6" fmla="*/ 14680 h 169822"/>
                      <a:gd name="connsiteX7" fmla="*/ 8389 w 12843"/>
                      <a:gd name="connsiteY7" fmla="*/ 26132 h 169822"/>
                      <a:gd name="connsiteX8" fmla="*/ 10801 w 12843"/>
                      <a:gd name="connsiteY8" fmla="*/ 59395 h 169822"/>
                      <a:gd name="connsiteX9" fmla="*/ 11544 w 12843"/>
                      <a:gd name="connsiteY9" fmla="*/ 78208 h 169822"/>
                      <a:gd name="connsiteX10" fmla="*/ 12192 w 12843"/>
                      <a:gd name="connsiteY10" fmla="*/ 99750 h 169822"/>
                      <a:gd name="connsiteX11" fmla="*/ 12637 w 12843"/>
                      <a:gd name="connsiteY11" fmla="*/ 134105 h 169822"/>
                      <a:gd name="connsiteX12" fmla="*/ 12843 w 12843"/>
                      <a:gd name="connsiteY12" fmla="*/ 169822 h 169822"/>
                      <a:gd name="connsiteX0" fmla="*/ 0 w 12843"/>
                      <a:gd name="connsiteY0" fmla="*/ 1592 h 169822"/>
                      <a:gd name="connsiteX1" fmla="*/ 2466 w 12843"/>
                      <a:gd name="connsiteY1" fmla="*/ 1048 h 169822"/>
                      <a:gd name="connsiteX2" fmla="*/ 3271 w 12843"/>
                      <a:gd name="connsiteY2" fmla="*/ 774 h 169822"/>
                      <a:gd name="connsiteX3" fmla="*/ 3954 w 12843"/>
                      <a:gd name="connsiteY3" fmla="*/ 1045 h 169822"/>
                      <a:gd name="connsiteX4" fmla="*/ 4829 w 12843"/>
                      <a:gd name="connsiteY4" fmla="*/ 1864 h 169822"/>
                      <a:gd name="connsiteX5" fmla="*/ 5559 w 12843"/>
                      <a:gd name="connsiteY5" fmla="*/ 4319 h 169822"/>
                      <a:gd name="connsiteX6" fmla="*/ 7192 w 12843"/>
                      <a:gd name="connsiteY6" fmla="*/ 14680 h 169822"/>
                      <a:gd name="connsiteX7" fmla="*/ 8389 w 12843"/>
                      <a:gd name="connsiteY7" fmla="*/ 26132 h 169822"/>
                      <a:gd name="connsiteX8" fmla="*/ 9521 w 12843"/>
                      <a:gd name="connsiteY8" fmla="*/ 40310 h 169822"/>
                      <a:gd name="connsiteX9" fmla="*/ 10801 w 12843"/>
                      <a:gd name="connsiteY9" fmla="*/ 59395 h 169822"/>
                      <a:gd name="connsiteX10" fmla="*/ 11544 w 12843"/>
                      <a:gd name="connsiteY10" fmla="*/ 78208 h 169822"/>
                      <a:gd name="connsiteX11" fmla="*/ 12192 w 12843"/>
                      <a:gd name="connsiteY11" fmla="*/ 99750 h 169822"/>
                      <a:gd name="connsiteX12" fmla="*/ 12637 w 12843"/>
                      <a:gd name="connsiteY12" fmla="*/ 134105 h 169822"/>
                      <a:gd name="connsiteX13" fmla="*/ 12843 w 12843"/>
                      <a:gd name="connsiteY13" fmla="*/ 169822 h 169822"/>
                      <a:gd name="connsiteX0" fmla="*/ 0 w 12843"/>
                      <a:gd name="connsiteY0" fmla="*/ 1592 h 169822"/>
                      <a:gd name="connsiteX1" fmla="*/ 2466 w 12843"/>
                      <a:gd name="connsiteY1" fmla="*/ 1048 h 169822"/>
                      <a:gd name="connsiteX2" fmla="*/ 3271 w 12843"/>
                      <a:gd name="connsiteY2" fmla="*/ 774 h 169822"/>
                      <a:gd name="connsiteX3" fmla="*/ 3954 w 12843"/>
                      <a:gd name="connsiteY3" fmla="*/ 1045 h 169822"/>
                      <a:gd name="connsiteX4" fmla="*/ 4829 w 12843"/>
                      <a:gd name="connsiteY4" fmla="*/ 1864 h 169822"/>
                      <a:gd name="connsiteX5" fmla="*/ 5559 w 12843"/>
                      <a:gd name="connsiteY5" fmla="*/ 4319 h 169822"/>
                      <a:gd name="connsiteX6" fmla="*/ 7192 w 12843"/>
                      <a:gd name="connsiteY6" fmla="*/ 14680 h 169822"/>
                      <a:gd name="connsiteX7" fmla="*/ 8389 w 12843"/>
                      <a:gd name="connsiteY7" fmla="*/ 26132 h 169822"/>
                      <a:gd name="connsiteX8" fmla="*/ 9521 w 12843"/>
                      <a:gd name="connsiteY8" fmla="*/ 39492 h 169822"/>
                      <a:gd name="connsiteX9" fmla="*/ 10801 w 12843"/>
                      <a:gd name="connsiteY9" fmla="*/ 59395 h 169822"/>
                      <a:gd name="connsiteX10" fmla="*/ 11544 w 12843"/>
                      <a:gd name="connsiteY10" fmla="*/ 78208 h 169822"/>
                      <a:gd name="connsiteX11" fmla="*/ 12192 w 12843"/>
                      <a:gd name="connsiteY11" fmla="*/ 99750 h 169822"/>
                      <a:gd name="connsiteX12" fmla="*/ 12637 w 12843"/>
                      <a:gd name="connsiteY12" fmla="*/ 134105 h 169822"/>
                      <a:gd name="connsiteX13" fmla="*/ 12843 w 12843"/>
                      <a:gd name="connsiteY13" fmla="*/ 169822 h 169822"/>
                      <a:gd name="connsiteX0" fmla="*/ 0 w 12843"/>
                      <a:gd name="connsiteY0" fmla="*/ 1592 h 169822"/>
                      <a:gd name="connsiteX1" fmla="*/ 2466 w 12843"/>
                      <a:gd name="connsiteY1" fmla="*/ 1048 h 169822"/>
                      <a:gd name="connsiteX2" fmla="*/ 3271 w 12843"/>
                      <a:gd name="connsiteY2" fmla="*/ 774 h 169822"/>
                      <a:gd name="connsiteX3" fmla="*/ 3954 w 12843"/>
                      <a:gd name="connsiteY3" fmla="*/ 1045 h 169822"/>
                      <a:gd name="connsiteX4" fmla="*/ 4829 w 12843"/>
                      <a:gd name="connsiteY4" fmla="*/ 1864 h 169822"/>
                      <a:gd name="connsiteX5" fmla="*/ 5559 w 12843"/>
                      <a:gd name="connsiteY5" fmla="*/ 4319 h 169822"/>
                      <a:gd name="connsiteX6" fmla="*/ 7192 w 12843"/>
                      <a:gd name="connsiteY6" fmla="*/ 14680 h 169822"/>
                      <a:gd name="connsiteX7" fmla="*/ 8389 w 12843"/>
                      <a:gd name="connsiteY7" fmla="*/ 26132 h 169822"/>
                      <a:gd name="connsiteX8" fmla="*/ 9521 w 12843"/>
                      <a:gd name="connsiteY8" fmla="*/ 39492 h 169822"/>
                      <a:gd name="connsiteX9" fmla="*/ 10784 w 12843"/>
                      <a:gd name="connsiteY9" fmla="*/ 60486 h 169822"/>
                      <a:gd name="connsiteX10" fmla="*/ 11544 w 12843"/>
                      <a:gd name="connsiteY10" fmla="*/ 78208 h 169822"/>
                      <a:gd name="connsiteX11" fmla="*/ 12192 w 12843"/>
                      <a:gd name="connsiteY11" fmla="*/ 99750 h 169822"/>
                      <a:gd name="connsiteX12" fmla="*/ 12637 w 12843"/>
                      <a:gd name="connsiteY12" fmla="*/ 134105 h 169822"/>
                      <a:gd name="connsiteX13" fmla="*/ 12843 w 12843"/>
                      <a:gd name="connsiteY13" fmla="*/ 169822 h 169822"/>
                      <a:gd name="connsiteX0" fmla="*/ 0 w 12843"/>
                      <a:gd name="connsiteY0" fmla="*/ 1592 h 169822"/>
                      <a:gd name="connsiteX1" fmla="*/ 2466 w 12843"/>
                      <a:gd name="connsiteY1" fmla="*/ 1048 h 169822"/>
                      <a:gd name="connsiteX2" fmla="*/ 3271 w 12843"/>
                      <a:gd name="connsiteY2" fmla="*/ 774 h 169822"/>
                      <a:gd name="connsiteX3" fmla="*/ 3954 w 12843"/>
                      <a:gd name="connsiteY3" fmla="*/ 1045 h 169822"/>
                      <a:gd name="connsiteX4" fmla="*/ 4829 w 12843"/>
                      <a:gd name="connsiteY4" fmla="*/ 1864 h 169822"/>
                      <a:gd name="connsiteX5" fmla="*/ 5559 w 12843"/>
                      <a:gd name="connsiteY5" fmla="*/ 4319 h 169822"/>
                      <a:gd name="connsiteX6" fmla="*/ 7192 w 12843"/>
                      <a:gd name="connsiteY6" fmla="*/ 14680 h 169822"/>
                      <a:gd name="connsiteX7" fmla="*/ 8389 w 12843"/>
                      <a:gd name="connsiteY7" fmla="*/ 26132 h 169822"/>
                      <a:gd name="connsiteX8" fmla="*/ 9521 w 12843"/>
                      <a:gd name="connsiteY8" fmla="*/ 39492 h 169822"/>
                      <a:gd name="connsiteX9" fmla="*/ 10784 w 12843"/>
                      <a:gd name="connsiteY9" fmla="*/ 60486 h 169822"/>
                      <a:gd name="connsiteX10" fmla="*/ 11561 w 12843"/>
                      <a:gd name="connsiteY10" fmla="*/ 79299 h 169822"/>
                      <a:gd name="connsiteX11" fmla="*/ 12192 w 12843"/>
                      <a:gd name="connsiteY11" fmla="*/ 99750 h 169822"/>
                      <a:gd name="connsiteX12" fmla="*/ 12637 w 12843"/>
                      <a:gd name="connsiteY12" fmla="*/ 134105 h 169822"/>
                      <a:gd name="connsiteX13" fmla="*/ 12843 w 12843"/>
                      <a:gd name="connsiteY13" fmla="*/ 169822 h 169822"/>
                      <a:gd name="connsiteX0" fmla="*/ 0 w 12843"/>
                      <a:gd name="connsiteY0" fmla="*/ 1592 h 169822"/>
                      <a:gd name="connsiteX1" fmla="*/ 2466 w 12843"/>
                      <a:gd name="connsiteY1" fmla="*/ 1048 h 169822"/>
                      <a:gd name="connsiteX2" fmla="*/ 3271 w 12843"/>
                      <a:gd name="connsiteY2" fmla="*/ 774 h 169822"/>
                      <a:gd name="connsiteX3" fmla="*/ 3954 w 12843"/>
                      <a:gd name="connsiteY3" fmla="*/ 1045 h 169822"/>
                      <a:gd name="connsiteX4" fmla="*/ 4829 w 12843"/>
                      <a:gd name="connsiteY4" fmla="*/ 1864 h 169822"/>
                      <a:gd name="connsiteX5" fmla="*/ 5559 w 12843"/>
                      <a:gd name="connsiteY5" fmla="*/ 4319 h 169822"/>
                      <a:gd name="connsiteX6" fmla="*/ 7192 w 12843"/>
                      <a:gd name="connsiteY6" fmla="*/ 14680 h 169822"/>
                      <a:gd name="connsiteX7" fmla="*/ 8389 w 12843"/>
                      <a:gd name="connsiteY7" fmla="*/ 26132 h 169822"/>
                      <a:gd name="connsiteX8" fmla="*/ 9521 w 12843"/>
                      <a:gd name="connsiteY8" fmla="*/ 39492 h 169822"/>
                      <a:gd name="connsiteX9" fmla="*/ 10784 w 12843"/>
                      <a:gd name="connsiteY9" fmla="*/ 60486 h 169822"/>
                      <a:gd name="connsiteX10" fmla="*/ 11561 w 12843"/>
                      <a:gd name="connsiteY10" fmla="*/ 79299 h 169822"/>
                      <a:gd name="connsiteX11" fmla="*/ 12192 w 12843"/>
                      <a:gd name="connsiteY11" fmla="*/ 99750 h 169822"/>
                      <a:gd name="connsiteX12" fmla="*/ 12637 w 12843"/>
                      <a:gd name="connsiteY12" fmla="*/ 134105 h 169822"/>
                      <a:gd name="connsiteX13" fmla="*/ 12843 w 12843"/>
                      <a:gd name="connsiteY13" fmla="*/ 169822 h 169822"/>
                      <a:gd name="connsiteX0" fmla="*/ 0 w 12843"/>
                      <a:gd name="connsiteY0" fmla="*/ 1592 h 169822"/>
                      <a:gd name="connsiteX1" fmla="*/ 2466 w 12843"/>
                      <a:gd name="connsiteY1" fmla="*/ 1048 h 169822"/>
                      <a:gd name="connsiteX2" fmla="*/ 3271 w 12843"/>
                      <a:gd name="connsiteY2" fmla="*/ 774 h 169822"/>
                      <a:gd name="connsiteX3" fmla="*/ 3954 w 12843"/>
                      <a:gd name="connsiteY3" fmla="*/ 1045 h 169822"/>
                      <a:gd name="connsiteX4" fmla="*/ 4829 w 12843"/>
                      <a:gd name="connsiteY4" fmla="*/ 1864 h 169822"/>
                      <a:gd name="connsiteX5" fmla="*/ 5559 w 12843"/>
                      <a:gd name="connsiteY5" fmla="*/ 4319 h 169822"/>
                      <a:gd name="connsiteX6" fmla="*/ 7192 w 12843"/>
                      <a:gd name="connsiteY6" fmla="*/ 14680 h 169822"/>
                      <a:gd name="connsiteX7" fmla="*/ 8389 w 12843"/>
                      <a:gd name="connsiteY7" fmla="*/ 26132 h 169822"/>
                      <a:gd name="connsiteX8" fmla="*/ 9521 w 12843"/>
                      <a:gd name="connsiteY8" fmla="*/ 39492 h 169822"/>
                      <a:gd name="connsiteX9" fmla="*/ 10784 w 12843"/>
                      <a:gd name="connsiteY9" fmla="*/ 60486 h 169822"/>
                      <a:gd name="connsiteX10" fmla="*/ 11561 w 12843"/>
                      <a:gd name="connsiteY10" fmla="*/ 79299 h 169822"/>
                      <a:gd name="connsiteX11" fmla="*/ 12243 w 12843"/>
                      <a:gd name="connsiteY11" fmla="*/ 101659 h 169822"/>
                      <a:gd name="connsiteX12" fmla="*/ 12637 w 12843"/>
                      <a:gd name="connsiteY12" fmla="*/ 134105 h 169822"/>
                      <a:gd name="connsiteX13" fmla="*/ 12843 w 12843"/>
                      <a:gd name="connsiteY13" fmla="*/ 169822 h 169822"/>
                      <a:gd name="connsiteX0" fmla="*/ 0 w 12843"/>
                      <a:gd name="connsiteY0" fmla="*/ 1592 h 169822"/>
                      <a:gd name="connsiteX1" fmla="*/ 2466 w 12843"/>
                      <a:gd name="connsiteY1" fmla="*/ 1048 h 169822"/>
                      <a:gd name="connsiteX2" fmla="*/ 3271 w 12843"/>
                      <a:gd name="connsiteY2" fmla="*/ 774 h 169822"/>
                      <a:gd name="connsiteX3" fmla="*/ 3954 w 12843"/>
                      <a:gd name="connsiteY3" fmla="*/ 1045 h 169822"/>
                      <a:gd name="connsiteX4" fmla="*/ 4829 w 12843"/>
                      <a:gd name="connsiteY4" fmla="*/ 1864 h 169822"/>
                      <a:gd name="connsiteX5" fmla="*/ 5559 w 12843"/>
                      <a:gd name="connsiteY5" fmla="*/ 4319 h 169822"/>
                      <a:gd name="connsiteX6" fmla="*/ 7192 w 12843"/>
                      <a:gd name="connsiteY6" fmla="*/ 14680 h 169822"/>
                      <a:gd name="connsiteX7" fmla="*/ 8389 w 12843"/>
                      <a:gd name="connsiteY7" fmla="*/ 26132 h 169822"/>
                      <a:gd name="connsiteX8" fmla="*/ 9521 w 12843"/>
                      <a:gd name="connsiteY8" fmla="*/ 39492 h 169822"/>
                      <a:gd name="connsiteX9" fmla="*/ 10784 w 12843"/>
                      <a:gd name="connsiteY9" fmla="*/ 60486 h 169822"/>
                      <a:gd name="connsiteX10" fmla="*/ 11561 w 12843"/>
                      <a:gd name="connsiteY10" fmla="*/ 79299 h 169822"/>
                      <a:gd name="connsiteX11" fmla="*/ 12243 w 12843"/>
                      <a:gd name="connsiteY11" fmla="*/ 101659 h 169822"/>
                      <a:gd name="connsiteX12" fmla="*/ 12637 w 12843"/>
                      <a:gd name="connsiteY12" fmla="*/ 134105 h 169822"/>
                      <a:gd name="connsiteX13" fmla="*/ 12843 w 12843"/>
                      <a:gd name="connsiteY13" fmla="*/ 169822 h 169822"/>
                      <a:gd name="connsiteX0" fmla="*/ 0 w 12843"/>
                      <a:gd name="connsiteY0" fmla="*/ 1592 h 169822"/>
                      <a:gd name="connsiteX1" fmla="*/ 2466 w 12843"/>
                      <a:gd name="connsiteY1" fmla="*/ 1048 h 169822"/>
                      <a:gd name="connsiteX2" fmla="*/ 3271 w 12843"/>
                      <a:gd name="connsiteY2" fmla="*/ 774 h 169822"/>
                      <a:gd name="connsiteX3" fmla="*/ 3954 w 12843"/>
                      <a:gd name="connsiteY3" fmla="*/ 1045 h 169822"/>
                      <a:gd name="connsiteX4" fmla="*/ 4829 w 12843"/>
                      <a:gd name="connsiteY4" fmla="*/ 1864 h 169822"/>
                      <a:gd name="connsiteX5" fmla="*/ 5559 w 12843"/>
                      <a:gd name="connsiteY5" fmla="*/ 4319 h 169822"/>
                      <a:gd name="connsiteX6" fmla="*/ 7192 w 12843"/>
                      <a:gd name="connsiteY6" fmla="*/ 14680 h 169822"/>
                      <a:gd name="connsiteX7" fmla="*/ 8389 w 12843"/>
                      <a:gd name="connsiteY7" fmla="*/ 26132 h 169822"/>
                      <a:gd name="connsiteX8" fmla="*/ 9521 w 12843"/>
                      <a:gd name="connsiteY8" fmla="*/ 39492 h 169822"/>
                      <a:gd name="connsiteX9" fmla="*/ 10784 w 12843"/>
                      <a:gd name="connsiteY9" fmla="*/ 60486 h 169822"/>
                      <a:gd name="connsiteX10" fmla="*/ 11441 w 12843"/>
                      <a:gd name="connsiteY10" fmla="*/ 75754 h 169822"/>
                      <a:gd name="connsiteX11" fmla="*/ 12243 w 12843"/>
                      <a:gd name="connsiteY11" fmla="*/ 101659 h 169822"/>
                      <a:gd name="connsiteX12" fmla="*/ 12637 w 12843"/>
                      <a:gd name="connsiteY12" fmla="*/ 134105 h 169822"/>
                      <a:gd name="connsiteX13" fmla="*/ 12843 w 12843"/>
                      <a:gd name="connsiteY13" fmla="*/ 169822 h 169822"/>
                      <a:gd name="connsiteX0" fmla="*/ 0 w 12843"/>
                      <a:gd name="connsiteY0" fmla="*/ 1592 h 169822"/>
                      <a:gd name="connsiteX1" fmla="*/ 2466 w 12843"/>
                      <a:gd name="connsiteY1" fmla="*/ 1048 h 169822"/>
                      <a:gd name="connsiteX2" fmla="*/ 3271 w 12843"/>
                      <a:gd name="connsiteY2" fmla="*/ 774 h 169822"/>
                      <a:gd name="connsiteX3" fmla="*/ 3954 w 12843"/>
                      <a:gd name="connsiteY3" fmla="*/ 1045 h 169822"/>
                      <a:gd name="connsiteX4" fmla="*/ 4829 w 12843"/>
                      <a:gd name="connsiteY4" fmla="*/ 1864 h 169822"/>
                      <a:gd name="connsiteX5" fmla="*/ 5559 w 12843"/>
                      <a:gd name="connsiteY5" fmla="*/ 4319 h 169822"/>
                      <a:gd name="connsiteX6" fmla="*/ 7192 w 12843"/>
                      <a:gd name="connsiteY6" fmla="*/ 14680 h 169822"/>
                      <a:gd name="connsiteX7" fmla="*/ 8389 w 12843"/>
                      <a:gd name="connsiteY7" fmla="*/ 26132 h 169822"/>
                      <a:gd name="connsiteX8" fmla="*/ 9521 w 12843"/>
                      <a:gd name="connsiteY8" fmla="*/ 39492 h 169822"/>
                      <a:gd name="connsiteX9" fmla="*/ 10784 w 12843"/>
                      <a:gd name="connsiteY9" fmla="*/ 60486 h 169822"/>
                      <a:gd name="connsiteX10" fmla="*/ 11441 w 12843"/>
                      <a:gd name="connsiteY10" fmla="*/ 75754 h 169822"/>
                      <a:gd name="connsiteX11" fmla="*/ 11986 w 12843"/>
                      <a:gd name="connsiteY11" fmla="*/ 94296 h 169822"/>
                      <a:gd name="connsiteX12" fmla="*/ 12243 w 12843"/>
                      <a:gd name="connsiteY12" fmla="*/ 101659 h 169822"/>
                      <a:gd name="connsiteX13" fmla="*/ 12637 w 12843"/>
                      <a:gd name="connsiteY13" fmla="*/ 134105 h 169822"/>
                      <a:gd name="connsiteX14" fmla="*/ 12843 w 12843"/>
                      <a:gd name="connsiteY14" fmla="*/ 169822 h 169822"/>
                      <a:gd name="connsiteX0" fmla="*/ 0 w 12843"/>
                      <a:gd name="connsiteY0" fmla="*/ 1592 h 169822"/>
                      <a:gd name="connsiteX1" fmla="*/ 2466 w 12843"/>
                      <a:gd name="connsiteY1" fmla="*/ 1048 h 169822"/>
                      <a:gd name="connsiteX2" fmla="*/ 3271 w 12843"/>
                      <a:gd name="connsiteY2" fmla="*/ 774 h 169822"/>
                      <a:gd name="connsiteX3" fmla="*/ 3954 w 12843"/>
                      <a:gd name="connsiteY3" fmla="*/ 1045 h 169822"/>
                      <a:gd name="connsiteX4" fmla="*/ 4829 w 12843"/>
                      <a:gd name="connsiteY4" fmla="*/ 1864 h 169822"/>
                      <a:gd name="connsiteX5" fmla="*/ 5559 w 12843"/>
                      <a:gd name="connsiteY5" fmla="*/ 4319 h 169822"/>
                      <a:gd name="connsiteX6" fmla="*/ 7192 w 12843"/>
                      <a:gd name="connsiteY6" fmla="*/ 14680 h 169822"/>
                      <a:gd name="connsiteX7" fmla="*/ 8389 w 12843"/>
                      <a:gd name="connsiteY7" fmla="*/ 26132 h 169822"/>
                      <a:gd name="connsiteX8" fmla="*/ 9521 w 12843"/>
                      <a:gd name="connsiteY8" fmla="*/ 39492 h 169822"/>
                      <a:gd name="connsiteX9" fmla="*/ 10784 w 12843"/>
                      <a:gd name="connsiteY9" fmla="*/ 60486 h 169822"/>
                      <a:gd name="connsiteX10" fmla="*/ 11441 w 12843"/>
                      <a:gd name="connsiteY10" fmla="*/ 75754 h 169822"/>
                      <a:gd name="connsiteX11" fmla="*/ 11986 w 12843"/>
                      <a:gd name="connsiteY11" fmla="*/ 94296 h 169822"/>
                      <a:gd name="connsiteX12" fmla="*/ 12243 w 12843"/>
                      <a:gd name="connsiteY12" fmla="*/ 101659 h 169822"/>
                      <a:gd name="connsiteX13" fmla="*/ 12637 w 12843"/>
                      <a:gd name="connsiteY13" fmla="*/ 134105 h 169822"/>
                      <a:gd name="connsiteX14" fmla="*/ 12843 w 12843"/>
                      <a:gd name="connsiteY14" fmla="*/ 169822 h 169822"/>
                      <a:gd name="connsiteX0" fmla="*/ 0 w 12843"/>
                      <a:gd name="connsiteY0" fmla="*/ 1592 h 169822"/>
                      <a:gd name="connsiteX1" fmla="*/ 2466 w 12843"/>
                      <a:gd name="connsiteY1" fmla="*/ 1048 h 169822"/>
                      <a:gd name="connsiteX2" fmla="*/ 3271 w 12843"/>
                      <a:gd name="connsiteY2" fmla="*/ 774 h 169822"/>
                      <a:gd name="connsiteX3" fmla="*/ 3954 w 12843"/>
                      <a:gd name="connsiteY3" fmla="*/ 1045 h 169822"/>
                      <a:gd name="connsiteX4" fmla="*/ 4829 w 12843"/>
                      <a:gd name="connsiteY4" fmla="*/ 1864 h 169822"/>
                      <a:gd name="connsiteX5" fmla="*/ 5559 w 12843"/>
                      <a:gd name="connsiteY5" fmla="*/ 4319 h 169822"/>
                      <a:gd name="connsiteX6" fmla="*/ 7192 w 12843"/>
                      <a:gd name="connsiteY6" fmla="*/ 14680 h 169822"/>
                      <a:gd name="connsiteX7" fmla="*/ 8389 w 12843"/>
                      <a:gd name="connsiteY7" fmla="*/ 26132 h 169822"/>
                      <a:gd name="connsiteX8" fmla="*/ 9521 w 12843"/>
                      <a:gd name="connsiteY8" fmla="*/ 39492 h 169822"/>
                      <a:gd name="connsiteX9" fmla="*/ 10784 w 12843"/>
                      <a:gd name="connsiteY9" fmla="*/ 60486 h 169822"/>
                      <a:gd name="connsiteX10" fmla="*/ 11441 w 12843"/>
                      <a:gd name="connsiteY10" fmla="*/ 75754 h 169822"/>
                      <a:gd name="connsiteX11" fmla="*/ 12243 w 12843"/>
                      <a:gd name="connsiteY11" fmla="*/ 101659 h 169822"/>
                      <a:gd name="connsiteX12" fmla="*/ 12637 w 12843"/>
                      <a:gd name="connsiteY12" fmla="*/ 134105 h 169822"/>
                      <a:gd name="connsiteX13" fmla="*/ 12843 w 12843"/>
                      <a:gd name="connsiteY13" fmla="*/ 169822 h 169822"/>
                      <a:gd name="connsiteX0" fmla="*/ 0 w 12843"/>
                      <a:gd name="connsiteY0" fmla="*/ 1592 h 169822"/>
                      <a:gd name="connsiteX1" fmla="*/ 2466 w 12843"/>
                      <a:gd name="connsiteY1" fmla="*/ 1048 h 169822"/>
                      <a:gd name="connsiteX2" fmla="*/ 3271 w 12843"/>
                      <a:gd name="connsiteY2" fmla="*/ 774 h 169822"/>
                      <a:gd name="connsiteX3" fmla="*/ 3954 w 12843"/>
                      <a:gd name="connsiteY3" fmla="*/ 1045 h 169822"/>
                      <a:gd name="connsiteX4" fmla="*/ 4829 w 12843"/>
                      <a:gd name="connsiteY4" fmla="*/ 1864 h 169822"/>
                      <a:gd name="connsiteX5" fmla="*/ 5559 w 12843"/>
                      <a:gd name="connsiteY5" fmla="*/ 4319 h 169822"/>
                      <a:gd name="connsiteX6" fmla="*/ 7192 w 12843"/>
                      <a:gd name="connsiteY6" fmla="*/ 14680 h 169822"/>
                      <a:gd name="connsiteX7" fmla="*/ 8389 w 12843"/>
                      <a:gd name="connsiteY7" fmla="*/ 26132 h 169822"/>
                      <a:gd name="connsiteX8" fmla="*/ 9521 w 12843"/>
                      <a:gd name="connsiteY8" fmla="*/ 39492 h 169822"/>
                      <a:gd name="connsiteX9" fmla="*/ 10784 w 12843"/>
                      <a:gd name="connsiteY9" fmla="*/ 60486 h 169822"/>
                      <a:gd name="connsiteX10" fmla="*/ 11441 w 12843"/>
                      <a:gd name="connsiteY10" fmla="*/ 75754 h 169822"/>
                      <a:gd name="connsiteX11" fmla="*/ 12192 w 12843"/>
                      <a:gd name="connsiteY11" fmla="*/ 100023 h 169822"/>
                      <a:gd name="connsiteX12" fmla="*/ 12637 w 12843"/>
                      <a:gd name="connsiteY12" fmla="*/ 134105 h 169822"/>
                      <a:gd name="connsiteX13" fmla="*/ 12843 w 12843"/>
                      <a:gd name="connsiteY13" fmla="*/ 169822 h 169822"/>
                      <a:gd name="connsiteX0" fmla="*/ 0 w 12843"/>
                      <a:gd name="connsiteY0" fmla="*/ 1592 h 169822"/>
                      <a:gd name="connsiteX1" fmla="*/ 2466 w 12843"/>
                      <a:gd name="connsiteY1" fmla="*/ 1048 h 169822"/>
                      <a:gd name="connsiteX2" fmla="*/ 3271 w 12843"/>
                      <a:gd name="connsiteY2" fmla="*/ 774 h 169822"/>
                      <a:gd name="connsiteX3" fmla="*/ 3954 w 12843"/>
                      <a:gd name="connsiteY3" fmla="*/ 1045 h 169822"/>
                      <a:gd name="connsiteX4" fmla="*/ 4829 w 12843"/>
                      <a:gd name="connsiteY4" fmla="*/ 1864 h 169822"/>
                      <a:gd name="connsiteX5" fmla="*/ 5559 w 12843"/>
                      <a:gd name="connsiteY5" fmla="*/ 4319 h 169822"/>
                      <a:gd name="connsiteX6" fmla="*/ 7192 w 12843"/>
                      <a:gd name="connsiteY6" fmla="*/ 14680 h 169822"/>
                      <a:gd name="connsiteX7" fmla="*/ 8389 w 12843"/>
                      <a:gd name="connsiteY7" fmla="*/ 26132 h 169822"/>
                      <a:gd name="connsiteX8" fmla="*/ 9521 w 12843"/>
                      <a:gd name="connsiteY8" fmla="*/ 39492 h 169822"/>
                      <a:gd name="connsiteX9" fmla="*/ 10784 w 12843"/>
                      <a:gd name="connsiteY9" fmla="*/ 60486 h 169822"/>
                      <a:gd name="connsiteX10" fmla="*/ 11441 w 12843"/>
                      <a:gd name="connsiteY10" fmla="*/ 75754 h 169822"/>
                      <a:gd name="connsiteX11" fmla="*/ 12192 w 12843"/>
                      <a:gd name="connsiteY11" fmla="*/ 100023 h 169822"/>
                      <a:gd name="connsiteX12" fmla="*/ 12500 w 12843"/>
                      <a:gd name="connsiteY12" fmla="*/ 122380 h 169822"/>
                      <a:gd name="connsiteX13" fmla="*/ 12637 w 12843"/>
                      <a:gd name="connsiteY13" fmla="*/ 134105 h 169822"/>
                      <a:gd name="connsiteX14" fmla="*/ 12843 w 12843"/>
                      <a:gd name="connsiteY14" fmla="*/ 169822 h 169822"/>
                      <a:gd name="connsiteX0" fmla="*/ 0 w 12843"/>
                      <a:gd name="connsiteY0" fmla="*/ 1592 h 169822"/>
                      <a:gd name="connsiteX1" fmla="*/ 2466 w 12843"/>
                      <a:gd name="connsiteY1" fmla="*/ 1048 h 169822"/>
                      <a:gd name="connsiteX2" fmla="*/ 3271 w 12843"/>
                      <a:gd name="connsiteY2" fmla="*/ 774 h 169822"/>
                      <a:gd name="connsiteX3" fmla="*/ 3954 w 12843"/>
                      <a:gd name="connsiteY3" fmla="*/ 1045 h 169822"/>
                      <a:gd name="connsiteX4" fmla="*/ 4829 w 12843"/>
                      <a:gd name="connsiteY4" fmla="*/ 1864 h 169822"/>
                      <a:gd name="connsiteX5" fmla="*/ 5559 w 12843"/>
                      <a:gd name="connsiteY5" fmla="*/ 4319 h 169822"/>
                      <a:gd name="connsiteX6" fmla="*/ 7192 w 12843"/>
                      <a:gd name="connsiteY6" fmla="*/ 14680 h 169822"/>
                      <a:gd name="connsiteX7" fmla="*/ 8389 w 12843"/>
                      <a:gd name="connsiteY7" fmla="*/ 26132 h 169822"/>
                      <a:gd name="connsiteX8" fmla="*/ 9521 w 12843"/>
                      <a:gd name="connsiteY8" fmla="*/ 39492 h 169822"/>
                      <a:gd name="connsiteX9" fmla="*/ 10784 w 12843"/>
                      <a:gd name="connsiteY9" fmla="*/ 60486 h 169822"/>
                      <a:gd name="connsiteX10" fmla="*/ 11441 w 12843"/>
                      <a:gd name="connsiteY10" fmla="*/ 75754 h 169822"/>
                      <a:gd name="connsiteX11" fmla="*/ 12192 w 12843"/>
                      <a:gd name="connsiteY11" fmla="*/ 100023 h 169822"/>
                      <a:gd name="connsiteX12" fmla="*/ 12500 w 12843"/>
                      <a:gd name="connsiteY12" fmla="*/ 122380 h 169822"/>
                      <a:gd name="connsiteX13" fmla="*/ 12637 w 12843"/>
                      <a:gd name="connsiteY13" fmla="*/ 134105 h 169822"/>
                      <a:gd name="connsiteX14" fmla="*/ 12843 w 12843"/>
                      <a:gd name="connsiteY14" fmla="*/ 169822 h 169822"/>
                      <a:gd name="connsiteX0" fmla="*/ 0 w 12843"/>
                      <a:gd name="connsiteY0" fmla="*/ 1592 h 169822"/>
                      <a:gd name="connsiteX1" fmla="*/ 2466 w 12843"/>
                      <a:gd name="connsiteY1" fmla="*/ 1048 h 169822"/>
                      <a:gd name="connsiteX2" fmla="*/ 3271 w 12843"/>
                      <a:gd name="connsiteY2" fmla="*/ 774 h 169822"/>
                      <a:gd name="connsiteX3" fmla="*/ 3954 w 12843"/>
                      <a:gd name="connsiteY3" fmla="*/ 1045 h 169822"/>
                      <a:gd name="connsiteX4" fmla="*/ 4829 w 12843"/>
                      <a:gd name="connsiteY4" fmla="*/ 1864 h 169822"/>
                      <a:gd name="connsiteX5" fmla="*/ 5559 w 12843"/>
                      <a:gd name="connsiteY5" fmla="*/ 4319 h 169822"/>
                      <a:gd name="connsiteX6" fmla="*/ 7192 w 12843"/>
                      <a:gd name="connsiteY6" fmla="*/ 14680 h 169822"/>
                      <a:gd name="connsiteX7" fmla="*/ 8389 w 12843"/>
                      <a:gd name="connsiteY7" fmla="*/ 26132 h 169822"/>
                      <a:gd name="connsiteX8" fmla="*/ 9521 w 12843"/>
                      <a:gd name="connsiteY8" fmla="*/ 39492 h 169822"/>
                      <a:gd name="connsiteX9" fmla="*/ 10784 w 12843"/>
                      <a:gd name="connsiteY9" fmla="*/ 60486 h 169822"/>
                      <a:gd name="connsiteX10" fmla="*/ 11441 w 12843"/>
                      <a:gd name="connsiteY10" fmla="*/ 75754 h 169822"/>
                      <a:gd name="connsiteX11" fmla="*/ 12192 w 12843"/>
                      <a:gd name="connsiteY11" fmla="*/ 100023 h 169822"/>
                      <a:gd name="connsiteX12" fmla="*/ 12500 w 12843"/>
                      <a:gd name="connsiteY12" fmla="*/ 122380 h 169822"/>
                      <a:gd name="connsiteX13" fmla="*/ 12637 w 12843"/>
                      <a:gd name="connsiteY13" fmla="*/ 134105 h 169822"/>
                      <a:gd name="connsiteX14" fmla="*/ 12843 w 12843"/>
                      <a:gd name="connsiteY14" fmla="*/ 169822 h 169822"/>
                      <a:gd name="connsiteX0" fmla="*/ 0 w 12843"/>
                      <a:gd name="connsiteY0" fmla="*/ 1592 h 169822"/>
                      <a:gd name="connsiteX1" fmla="*/ 2466 w 12843"/>
                      <a:gd name="connsiteY1" fmla="*/ 1048 h 169822"/>
                      <a:gd name="connsiteX2" fmla="*/ 3271 w 12843"/>
                      <a:gd name="connsiteY2" fmla="*/ 774 h 169822"/>
                      <a:gd name="connsiteX3" fmla="*/ 3954 w 12843"/>
                      <a:gd name="connsiteY3" fmla="*/ 1045 h 169822"/>
                      <a:gd name="connsiteX4" fmla="*/ 4829 w 12843"/>
                      <a:gd name="connsiteY4" fmla="*/ 1864 h 169822"/>
                      <a:gd name="connsiteX5" fmla="*/ 5559 w 12843"/>
                      <a:gd name="connsiteY5" fmla="*/ 4319 h 169822"/>
                      <a:gd name="connsiteX6" fmla="*/ 7192 w 12843"/>
                      <a:gd name="connsiteY6" fmla="*/ 14680 h 169822"/>
                      <a:gd name="connsiteX7" fmla="*/ 8389 w 12843"/>
                      <a:gd name="connsiteY7" fmla="*/ 26132 h 169822"/>
                      <a:gd name="connsiteX8" fmla="*/ 9521 w 12843"/>
                      <a:gd name="connsiteY8" fmla="*/ 39492 h 169822"/>
                      <a:gd name="connsiteX9" fmla="*/ 10784 w 12843"/>
                      <a:gd name="connsiteY9" fmla="*/ 60486 h 169822"/>
                      <a:gd name="connsiteX10" fmla="*/ 11441 w 12843"/>
                      <a:gd name="connsiteY10" fmla="*/ 75754 h 169822"/>
                      <a:gd name="connsiteX11" fmla="*/ 12192 w 12843"/>
                      <a:gd name="connsiteY11" fmla="*/ 100023 h 169822"/>
                      <a:gd name="connsiteX12" fmla="*/ 12483 w 12843"/>
                      <a:gd name="connsiteY12" fmla="*/ 122380 h 169822"/>
                      <a:gd name="connsiteX13" fmla="*/ 12637 w 12843"/>
                      <a:gd name="connsiteY13" fmla="*/ 134105 h 169822"/>
                      <a:gd name="connsiteX14" fmla="*/ 12843 w 12843"/>
                      <a:gd name="connsiteY14" fmla="*/ 169822 h 169822"/>
                      <a:gd name="connsiteX0" fmla="*/ 0 w 12843"/>
                      <a:gd name="connsiteY0" fmla="*/ 1592 h 169822"/>
                      <a:gd name="connsiteX1" fmla="*/ 2466 w 12843"/>
                      <a:gd name="connsiteY1" fmla="*/ 1048 h 169822"/>
                      <a:gd name="connsiteX2" fmla="*/ 3271 w 12843"/>
                      <a:gd name="connsiteY2" fmla="*/ 774 h 169822"/>
                      <a:gd name="connsiteX3" fmla="*/ 3954 w 12843"/>
                      <a:gd name="connsiteY3" fmla="*/ 1045 h 169822"/>
                      <a:gd name="connsiteX4" fmla="*/ 4829 w 12843"/>
                      <a:gd name="connsiteY4" fmla="*/ 1864 h 169822"/>
                      <a:gd name="connsiteX5" fmla="*/ 5559 w 12843"/>
                      <a:gd name="connsiteY5" fmla="*/ 4319 h 169822"/>
                      <a:gd name="connsiteX6" fmla="*/ 7192 w 12843"/>
                      <a:gd name="connsiteY6" fmla="*/ 14680 h 169822"/>
                      <a:gd name="connsiteX7" fmla="*/ 8389 w 12843"/>
                      <a:gd name="connsiteY7" fmla="*/ 26132 h 169822"/>
                      <a:gd name="connsiteX8" fmla="*/ 9521 w 12843"/>
                      <a:gd name="connsiteY8" fmla="*/ 39492 h 169822"/>
                      <a:gd name="connsiteX9" fmla="*/ 10784 w 12843"/>
                      <a:gd name="connsiteY9" fmla="*/ 60486 h 169822"/>
                      <a:gd name="connsiteX10" fmla="*/ 11441 w 12843"/>
                      <a:gd name="connsiteY10" fmla="*/ 75754 h 169822"/>
                      <a:gd name="connsiteX11" fmla="*/ 12192 w 12843"/>
                      <a:gd name="connsiteY11" fmla="*/ 100023 h 169822"/>
                      <a:gd name="connsiteX12" fmla="*/ 12637 w 12843"/>
                      <a:gd name="connsiteY12" fmla="*/ 134105 h 169822"/>
                      <a:gd name="connsiteX13" fmla="*/ 12843 w 12843"/>
                      <a:gd name="connsiteY13" fmla="*/ 169822 h 169822"/>
                      <a:gd name="connsiteX0" fmla="*/ 0 w 12843"/>
                      <a:gd name="connsiteY0" fmla="*/ 1592 h 169822"/>
                      <a:gd name="connsiteX1" fmla="*/ 2466 w 12843"/>
                      <a:gd name="connsiteY1" fmla="*/ 1048 h 169822"/>
                      <a:gd name="connsiteX2" fmla="*/ 3271 w 12843"/>
                      <a:gd name="connsiteY2" fmla="*/ 774 h 169822"/>
                      <a:gd name="connsiteX3" fmla="*/ 3954 w 12843"/>
                      <a:gd name="connsiteY3" fmla="*/ 1045 h 169822"/>
                      <a:gd name="connsiteX4" fmla="*/ 4829 w 12843"/>
                      <a:gd name="connsiteY4" fmla="*/ 1864 h 169822"/>
                      <a:gd name="connsiteX5" fmla="*/ 5559 w 12843"/>
                      <a:gd name="connsiteY5" fmla="*/ 4319 h 169822"/>
                      <a:gd name="connsiteX6" fmla="*/ 7192 w 12843"/>
                      <a:gd name="connsiteY6" fmla="*/ 14680 h 169822"/>
                      <a:gd name="connsiteX7" fmla="*/ 8389 w 12843"/>
                      <a:gd name="connsiteY7" fmla="*/ 26132 h 169822"/>
                      <a:gd name="connsiteX8" fmla="*/ 9521 w 12843"/>
                      <a:gd name="connsiteY8" fmla="*/ 39492 h 169822"/>
                      <a:gd name="connsiteX9" fmla="*/ 10784 w 12843"/>
                      <a:gd name="connsiteY9" fmla="*/ 60486 h 169822"/>
                      <a:gd name="connsiteX10" fmla="*/ 11441 w 12843"/>
                      <a:gd name="connsiteY10" fmla="*/ 75754 h 169822"/>
                      <a:gd name="connsiteX11" fmla="*/ 12192 w 12843"/>
                      <a:gd name="connsiteY11" fmla="*/ 100023 h 169822"/>
                      <a:gd name="connsiteX12" fmla="*/ 12671 w 12843"/>
                      <a:gd name="connsiteY12" fmla="*/ 134105 h 169822"/>
                      <a:gd name="connsiteX13" fmla="*/ 12843 w 12843"/>
                      <a:gd name="connsiteY13" fmla="*/ 169822 h 169822"/>
                      <a:gd name="connsiteX0" fmla="*/ 0 w 12843"/>
                      <a:gd name="connsiteY0" fmla="*/ 1592 h 169822"/>
                      <a:gd name="connsiteX1" fmla="*/ 2466 w 12843"/>
                      <a:gd name="connsiteY1" fmla="*/ 1048 h 169822"/>
                      <a:gd name="connsiteX2" fmla="*/ 3271 w 12843"/>
                      <a:gd name="connsiteY2" fmla="*/ 774 h 169822"/>
                      <a:gd name="connsiteX3" fmla="*/ 3954 w 12843"/>
                      <a:gd name="connsiteY3" fmla="*/ 1045 h 169822"/>
                      <a:gd name="connsiteX4" fmla="*/ 4829 w 12843"/>
                      <a:gd name="connsiteY4" fmla="*/ 1864 h 169822"/>
                      <a:gd name="connsiteX5" fmla="*/ 5559 w 12843"/>
                      <a:gd name="connsiteY5" fmla="*/ 4319 h 169822"/>
                      <a:gd name="connsiteX6" fmla="*/ 7192 w 12843"/>
                      <a:gd name="connsiteY6" fmla="*/ 14680 h 169822"/>
                      <a:gd name="connsiteX7" fmla="*/ 8389 w 12843"/>
                      <a:gd name="connsiteY7" fmla="*/ 26132 h 169822"/>
                      <a:gd name="connsiteX8" fmla="*/ 9521 w 12843"/>
                      <a:gd name="connsiteY8" fmla="*/ 39492 h 169822"/>
                      <a:gd name="connsiteX9" fmla="*/ 10784 w 12843"/>
                      <a:gd name="connsiteY9" fmla="*/ 60486 h 169822"/>
                      <a:gd name="connsiteX10" fmla="*/ 11441 w 12843"/>
                      <a:gd name="connsiteY10" fmla="*/ 75754 h 169822"/>
                      <a:gd name="connsiteX11" fmla="*/ 12192 w 12843"/>
                      <a:gd name="connsiteY11" fmla="*/ 100023 h 169822"/>
                      <a:gd name="connsiteX12" fmla="*/ 12671 w 12843"/>
                      <a:gd name="connsiteY12" fmla="*/ 134105 h 169822"/>
                      <a:gd name="connsiteX13" fmla="*/ 12808 w 12843"/>
                      <a:gd name="connsiteY13" fmla="*/ 155372 h 169822"/>
                      <a:gd name="connsiteX14" fmla="*/ 12843 w 12843"/>
                      <a:gd name="connsiteY14" fmla="*/ 169822 h 169822"/>
                      <a:gd name="connsiteX0" fmla="*/ 0 w 12843"/>
                      <a:gd name="connsiteY0" fmla="*/ 1592 h 169822"/>
                      <a:gd name="connsiteX1" fmla="*/ 2466 w 12843"/>
                      <a:gd name="connsiteY1" fmla="*/ 1048 h 169822"/>
                      <a:gd name="connsiteX2" fmla="*/ 3271 w 12843"/>
                      <a:gd name="connsiteY2" fmla="*/ 774 h 169822"/>
                      <a:gd name="connsiteX3" fmla="*/ 3954 w 12843"/>
                      <a:gd name="connsiteY3" fmla="*/ 1045 h 169822"/>
                      <a:gd name="connsiteX4" fmla="*/ 4829 w 12843"/>
                      <a:gd name="connsiteY4" fmla="*/ 1864 h 169822"/>
                      <a:gd name="connsiteX5" fmla="*/ 5559 w 12843"/>
                      <a:gd name="connsiteY5" fmla="*/ 4319 h 169822"/>
                      <a:gd name="connsiteX6" fmla="*/ 7192 w 12843"/>
                      <a:gd name="connsiteY6" fmla="*/ 14680 h 169822"/>
                      <a:gd name="connsiteX7" fmla="*/ 8389 w 12843"/>
                      <a:gd name="connsiteY7" fmla="*/ 26132 h 169822"/>
                      <a:gd name="connsiteX8" fmla="*/ 9521 w 12843"/>
                      <a:gd name="connsiteY8" fmla="*/ 39492 h 169822"/>
                      <a:gd name="connsiteX9" fmla="*/ 10784 w 12843"/>
                      <a:gd name="connsiteY9" fmla="*/ 60486 h 169822"/>
                      <a:gd name="connsiteX10" fmla="*/ 11441 w 12843"/>
                      <a:gd name="connsiteY10" fmla="*/ 75754 h 169822"/>
                      <a:gd name="connsiteX11" fmla="*/ 12192 w 12843"/>
                      <a:gd name="connsiteY11" fmla="*/ 100023 h 169822"/>
                      <a:gd name="connsiteX12" fmla="*/ 12671 w 12843"/>
                      <a:gd name="connsiteY12" fmla="*/ 134105 h 169822"/>
                      <a:gd name="connsiteX13" fmla="*/ 12808 w 12843"/>
                      <a:gd name="connsiteY13" fmla="*/ 155372 h 169822"/>
                      <a:gd name="connsiteX14" fmla="*/ 12843 w 12843"/>
                      <a:gd name="connsiteY14" fmla="*/ 169822 h 16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43" h="169822">
                        <a:moveTo>
                          <a:pt x="0" y="1592"/>
                        </a:moveTo>
                        <a:cubicBezTo>
                          <a:pt x="80" y="1774"/>
                          <a:pt x="1796" y="1003"/>
                          <a:pt x="2466" y="1048"/>
                        </a:cubicBezTo>
                        <a:cubicBezTo>
                          <a:pt x="3011" y="912"/>
                          <a:pt x="3023" y="775"/>
                          <a:pt x="3271" y="774"/>
                        </a:cubicBezTo>
                        <a:cubicBezTo>
                          <a:pt x="3519" y="774"/>
                          <a:pt x="3623" y="0"/>
                          <a:pt x="3954" y="1045"/>
                        </a:cubicBezTo>
                        <a:cubicBezTo>
                          <a:pt x="4182" y="454"/>
                          <a:pt x="4641" y="2000"/>
                          <a:pt x="4829" y="1864"/>
                        </a:cubicBezTo>
                        <a:cubicBezTo>
                          <a:pt x="5136" y="3091"/>
                          <a:pt x="5151" y="2365"/>
                          <a:pt x="5559" y="4319"/>
                        </a:cubicBezTo>
                        <a:cubicBezTo>
                          <a:pt x="6099" y="6455"/>
                          <a:pt x="6720" y="11045"/>
                          <a:pt x="7192" y="14680"/>
                        </a:cubicBezTo>
                        <a:cubicBezTo>
                          <a:pt x="7664" y="18315"/>
                          <a:pt x="8001" y="21997"/>
                          <a:pt x="8389" y="26132"/>
                        </a:cubicBezTo>
                        <a:cubicBezTo>
                          <a:pt x="8777" y="30267"/>
                          <a:pt x="9122" y="33766"/>
                          <a:pt x="9521" y="39492"/>
                        </a:cubicBezTo>
                        <a:cubicBezTo>
                          <a:pt x="9920" y="45218"/>
                          <a:pt x="10447" y="54170"/>
                          <a:pt x="10784" y="60486"/>
                        </a:cubicBezTo>
                        <a:cubicBezTo>
                          <a:pt x="11192" y="66848"/>
                          <a:pt x="11290" y="74820"/>
                          <a:pt x="11441" y="75754"/>
                        </a:cubicBezTo>
                        <a:cubicBezTo>
                          <a:pt x="11684" y="82616"/>
                          <a:pt x="11953" y="91661"/>
                          <a:pt x="12192" y="100023"/>
                        </a:cubicBezTo>
                        <a:cubicBezTo>
                          <a:pt x="12397" y="109748"/>
                          <a:pt x="12568" y="124880"/>
                          <a:pt x="12671" y="134105"/>
                        </a:cubicBezTo>
                        <a:cubicBezTo>
                          <a:pt x="12774" y="143330"/>
                          <a:pt x="12779" y="149419"/>
                          <a:pt x="12808" y="155372"/>
                        </a:cubicBezTo>
                        <a:cubicBezTo>
                          <a:pt x="12837" y="161325"/>
                          <a:pt x="12837" y="167414"/>
                          <a:pt x="12843" y="169822"/>
                        </a:cubicBezTo>
                      </a:path>
                    </a:pathLst>
                  </a:custGeom>
                  <a:ln w="190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4" name="Полилиния 113"/>
                  <p:cNvSpPr/>
                  <p:nvPr/>
                </p:nvSpPr>
                <p:spPr>
                  <a:xfrm>
                    <a:off x="6151563" y="747714"/>
                    <a:ext cx="1535112" cy="1366837"/>
                  </a:xfrm>
                  <a:custGeom>
                    <a:avLst/>
                    <a:gdLst>
                      <a:gd name="connsiteX0" fmla="*/ 0 w 1543050"/>
                      <a:gd name="connsiteY0" fmla="*/ 0 h 1347787"/>
                      <a:gd name="connsiteX1" fmla="*/ 159544 w 1543050"/>
                      <a:gd name="connsiteY1" fmla="*/ 4762 h 1347787"/>
                      <a:gd name="connsiteX2" fmla="*/ 157162 w 1543050"/>
                      <a:gd name="connsiteY2" fmla="*/ 2381 h 1347787"/>
                      <a:gd name="connsiteX3" fmla="*/ 211931 w 1543050"/>
                      <a:gd name="connsiteY3" fmla="*/ 2381 h 1347787"/>
                      <a:gd name="connsiteX4" fmla="*/ 314325 w 1543050"/>
                      <a:gd name="connsiteY4" fmla="*/ 4762 h 1347787"/>
                      <a:gd name="connsiteX5" fmla="*/ 416719 w 1543050"/>
                      <a:gd name="connsiteY5" fmla="*/ 11906 h 1347787"/>
                      <a:gd name="connsiteX6" fmla="*/ 497681 w 1543050"/>
                      <a:gd name="connsiteY6" fmla="*/ 30956 h 1347787"/>
                      <a:gd name="connsiteX7" fmla="*/ 609600 w 1543050"/>
                      <a:gd name="connsiteY7" fmla="*/ 59531 h 1347787"/>
                      <a:gd name="connsiteX8" fmla="*/ 726281 w 1543050"/>
                      <a:gd name="connsiteY8" fmla="*/ 104775 h 1347787"/>
                      <a:gd name="connsiteX9" fmla="*/ 854869 w 1543050"/>
                      <a:gd name="connsiteY9" fmla="*/ 169068 h 1347787"/>
                      <a:gd name="connsiteX10" fmla="*/ 971550 w 1543050"/>
                      <a:gd name="connsiteY10" fmla="*/ 235743 h 1347787"/>
                      <a:gd name="connsiteX11" fmla="*/ 1069181 w 1543050"/>
                      <a:gd name="connsiteY11" fmla="*/ 323850 h 1347787"/>
                      <a:gd name="connsiteX12" fmla="*/ 1112044 w 1543050"/>
                      <a:gd name="connsiteY12" fmla="*/ 364331 h 1347787"/>
                      <a:gd name="connsiteX13" fmla="*/ 1190625 w 1543050"/>
                      <a:gd name="connsiteY13" fmla="*/ 450056 h 1347787"/>
                      <a:gd name="connsiteX14" fmla="*/ 1245394 w 1543050"/>
                      <a:gd name="connsiteY14" fmla="*/ 519112 h 1347787"/>
                      <a:gd name="connsiteX15" fmla="*/ 1314450 w 1543050"/>
                      <a:gd name="connsiteY15" fmla="*/ 609600 h 1347787"/>
                      <a:gd name="connsiteX16" fmla="*/ 1366837 w 1543050"/>
                      <a:gd name="connsiteY16" fmla="*/ 704850 h 1347787"/>
                      <a:gd name="connsiteX17" fmla="*/ 1407319 w 1543050"/>
                      <a:gd name="connsiteY17" fmla="*/ 795337 h 1347787"/>
                      <a:gd name="connsiteX18" fmla="*/ 1450181 w 1543050"/>
                      <a:gd name="connsiteY18" fmla="*/ 900112 h 1347787"/>
                      <a:gd name="connsiteX19" fmla="*/ 1478756 w 1543050"/>
                      <a:gd name="connsiteY19" fmla="*/ 978693 h 1347787"/>
                      <a:gd name="connsiteX20" fmla="*/ 1500187 w 1543050"/>
                      <a:gd name="connsiteY20" fmla="*/ 1069181 h 1347787"/>
                      <a:gd name="connsiteX21" fmla="*/ 1521619 w 1543050"/>
                      <a:gd name="connsiteY21" fmla="*/ 1157287 h 1347787"/>
                      <a:gd name="connsiteX22" fmla="*/ 1531144 w 1543050"/>
                      <a:gd name="connsiteY22" fmla="*/ 1264443 h 1347787"/>
                      <a:gd name="connsiteX23" fmla="*/ 1543050 w 1543050"/>
                      <a:gd name="connsiteY23" fmla="*/ 1347787 h 1347787"/>
                      <a:gd name="connsiteX24" fmla="*/ 1543050 w 1543050"/>
                      <a:gd name="connsiteY24" fmla="*/ 1347787 h 1347787"/>
                      <a:gd name="connsiteX0" fmla="*/ 0 w 1543050"/>
                      <a:gd name="connsiteY0" fmla="*/ 0 h 1347787"/>
                      <a:gd name="connsiteX1" fmla="*/ 159544 w 1543050"/>
                      <a:gd name="connsiteY1" fmla="*/ 4762 h 1347787"/>
                      <a:gd name="connsiteX2" fmla="*/ 157162 w 1543050"/>
                      <a:gd name="connsiteY2" fmla="*/ 2381 h 1347787"/>
                      <a:gd name="connsiteX3" fmla="*/ 211931 w 1543050"/>
                      <a:gd name="connsiteY3" fmla="*/ 2381 h 1347787"/>
                      <a:gd name="connsiteX4" fmla="*/ 314325 w 1543050"/>
                      <a:gd name="connsiteY4" fmla="*/ 4762 h 1347787"/>
                      <a:gd name="connsiteX5" fmla="*/ 416719 w 1543050"/>
                      <a:gd name="connsiteY5" fmla="*/ 11906 h 1347787"/>
                      <a:gd name="connsiteX6" fmla="*/ 497681 w 1543050"/>
                      <a:gd name="connsiteY6" fmla="*/ 30956 h 1347787"/>
                      <a:gd name="connsiteX7" fmla="*/ 609600 w 1543050"/>
                      <a:gd name="connsiteY7" fmla="*/ 59531 h 1347787"/>
                      <a:gd name="connsiteX8" fmla="*/ 726281 w 1543050"/>
                      <a:gd name="connsiteY8" fmla="*/ 104775 h 1347787"/>
                      <a:gd name="connsiteX9" fmla="*/ 854869 w 1543050"/>
                      <a:gd name="connsiteY9" fmla="*/ 169068 h 1347787"/>
                      <a:gd name="connsiteX10" fmla="*/ 964406 w 1543050"/>
                      <a:gd name="connsiteY10" fmla="*/ 240505 h 1347787"/>
                      <a:gd name="connsiteX11" fmla="*/ 1069181 w 1543050"/>
                      <a:gd name="connsiteY11" fmla="*/ 323850 h 1347787"/>
                      <a:gd name="connsiteX12" fmla="*/ 1112044 w 1543050"/>
                      <a:gd name="connsiteY12" fmla="*/ 364331 h 1347787"/>
                      <a:gd name="connsiteX13" fmla="*/ 1190625 w 1543050"/>
                      <a:gd name="connsiteY13" fmla="*/ 450056 h 1347787"/>
                      <a:gd name="connsiteX14" fmla="*/ 1245394 w 1543050"/>
                      <a:gd name="connsiteY14" fmla="*/ 519112 h 1347787"/>
                      <a:gd name="connsiteX15" fmla="*/ 1314450 w 1543050"/>
                      <a:gd name="connsiteY15" fmla="*/ 609600 h 1347787"/>
                      <a:gd name="connsiteX16" fmla="*/ 1366837 w 1543050"/>
                      <a:gd name="connsiteY16" fmla="*/ 704850 h 1347787"/>
                      <a:gd name="connsiteX17" fmla="*/ 1407319 w 1543050"/>
                      <a:gd name="connsiteY17" fmla="*/ 795337 h 1347787"/>
                      <a:gd name="connsiteX18" fmla="*/ 1450181 w 1543050"/>
                      <a:gd name="connsiteY18" fmla="*/ 900112 h 1347787"/>
                      <a:gd name="connsiteX19" fmla="*/ 1478756 w 1543050"/>
                      <a:gd name="connsiteY19" fmla="*/ 978693 h 1347787"/>
                      <a:gd name="connsiteX20" fmla="*/ 1500187 w 1543050"/>
                      <a:gd name="connsiteY20" fmla="*/ 1069181 h 1347787"/>
                      <a:gd name="connsiteX21" fmla="*/ 1521619 w 1543050"/>
                      <a:gd name="connsiteY21" fmla="*/ 1157287 h 1347787"/>
                      <a:gd name="connsiteX22" fmla="*/ 1531144 w 1543050"/>
                      <a:gd name="connsiteY22" fmla="*/ 1264443 h 1347787"/>
                      <a:gd name="connsiteX23" fmla="*/ 1543050 w 1543050"/>
                      <a:gd name="connsiteY23" fmla="*/ 1347787 h 1347787"/>
                      <a:gd name="connsiteX24" fmla="*/ 1543050 w 1543050"/>
                      <a:gd name="connsiteY24" fmla="*/ 1347787 h 1347787"/>
                      <a:gd name="connsiteX0" fmla="*/ 0 w 1543447"/>
                      <a:gd name="connsiteY0" fmla="*/ 0 h 1361678"/>
                      <a:gd name="connsiteX1" fmla="*/ 159544 w 1543447"/>
                      <a:gd name="connsiteY1" fmla="*/ 4762 h 1361678"/>
                      <a:gd name="connsiteX2" fmla="*/ 157162 w 1543447"/>
                      <a:gd name="connsiteY2" fmla="*/ 2381 h 1361678"/>
                      <a:gd name="connsiteX3" fmla="*/ 211931 w 1543447"/>
                      <a:gd name="connsiteY3" fmla="*/ 2381 h 1361678"/>
                      <a:gd name="connsiteX4" fmla="*/ 314325 w 1543447"/>
                      <a:gd name="connsiteY4" fmla="*/ 4762 h 1361678"/>
                      <a:gd name="connsiteX5" fmla="*/ 416719 w 1543447"/>
                      <a:gd name="connsiteY5" fmla="*/ 11906 h 1361678"/>
                      <a:gd name="connsiteX6" fmla="*/ 497681 w 1543447"/>
                      <a:gd name="connsiteY6" fmla="*/ 30956 h 1361678"/>
                      <a:gd name="connsiteX7" fmla="*/ 609600 w 1543447"/>
                      <a:gd name="connsiteY7" fmla="*/ 59531 h 1361678"/>
                      <a:gd name="connsiteX8" fmla="*/ 726281 w 1543447"/>
                      <a:gd name="connsiteY8" fmla="*/ 104775 h 1361678"/>
                      <a:gd name="connsiteX9" fmla="*/ 854869 w 1543447"/>
                      <a:gd name="connsiteY9" fmla="*/ 169068 h 1361678"/>
                      <a:gd name="connsiteX10" fmla="*/ 964406 w 1543447"/>
                      <a:gd name="connsiteY10" fmla="*/ 240505 h 1361678"/>
                      <a:gd name="connsiteX11" fmla="*/ 1069181 w 1543447"/>
                      <a:gd name="connsiteY11" fmla="*/ 323850 h 1361678"/>
                      <a:gd name="connsiteX12" fmla="*/ 1112044 w 1543447"/>
                      <a:gd name="connsiteY12" fmla="*/ 364331 h 1361678"/>
                      <a:gd name="connsiteX13" fmla="*/ 1190625 w 1543447"/>
                      <a:gd name="connsiteY13" fmla="*/ 450056 h 1361678"/>
                      <a:gd name="connsiteX14" fmla="*/ 1245394 w 1543447"/>
                      <a:gd name="connsiteY14" fmla="*/ 519112 h 1361678"/>
                      <a:gd name="connsiteX15" fmla="*/ 1314450 w 1543447"/>
                      <a:gd name="connsiteY15" fmla="*/ 609600 h 1361678"/>
                      <a:gd name="connsiteX16" fmla="*/ 1366837 w 1543447"/>
                      <a:gd name="connsiteY16" fmla="*/ 704850 h 1361678"/>
                      <a:gd name="connsiteX17" fmla="*/ 1407319 w 1543447"/>
                      <a:gd name="connsiteY17" fmla="*/ 795337 h 1361678"/>
                      <a:gd name="connsiteX18" fmla="*/ 1450181 w 1543447"/>
                      <a:gd name="connsiteY18" fmla="*/ 900112 h 1361678"/>
                      <a:gd name="connsiteX19" fmla="*/ 1478756 w 1543447"/>
                      <a:gd name="connsiteY19" fmla="*/ 978693 h 1361678"/>
                      <a:gd name="connsiteX20" fmla="*/ 1500187 w 1543447"/>
                      <a:gd name="connsiteY20" fmla="*/ 1069181 h 1361678"/>
                      <a:gd name="connsiteX21" fmla="*/ 1521619 w 1543447"/>
                      <a:gd name="connsiteY21" fmla="*/ 1157287 h 1361678"/>
                      <a:gd name="connsiteX22" fmla="*/ 1531144 w 1543447"/>
                      <a:gd name="connsiteY22" fmla="*/ 1264443 h 1361678"/>
                      <a:gd name="connsiteX23" fmla="*/ 1543050 w 1543447"/>
                      <a:gd name="connsiteY23" fmla="*/ 1347787 h 1361678"/>
                      <a:gd name="connsiteX24" fmla="*/ 1533525 w 1543447"/>
                      <a:gd name="connsiteY24" fmla="*/ 1347787 h 1361678"/>
                      <a:gd name="connsiteX0" fmla="*/ 0 w 1544637"/>
                      <a:gd name="connsiteY0" fmla="*/ 0 h 1360884"/>
                      <a:gd name="connsiteX1" fmla="*/ 159544 w 1544637"/>
                      <a:gd name="connsiteY1" fmla="*/ 4762 h 1360884"/>
                      <a:gd name="connsiteX2" fmla="*/ 157162 w 1544637"/>
                      <a:gd name="connsiteY2" fmla="*/ 2381 h 1360884"/>
                      <a:gd name="connsiteX3" fmla="*/ 211931 w 1544637"/>
                      <a:gd name="connsiteY3" fmla="*/ 2381 h 1360884"/>
                      <a:gd name="connsiteX4" fmla="*/ 314325 w 1544637"/>
                      <a:gd name="connsiteY4" fmla="*/ 4762 h 1360884"/>
                      <a:gd name="connsiteX5" fmla="*/ 416719 w 1544637"/>
                      <a:gd name="connsiteY5" fmla="*/ 11906 h 1360884"/>
                      <a:gd name="connsiteX6" fmla="*/ 497681 w 1544637"/>
                      <a:gd name="connsiteY6" fmla="*/ 30956 h 1360884"/>
                      <a:gd name="connsiteX7" fmla="*/ 609600 w 1544637"/>
                      <a:gd name="connsiteY7" fmla="*/ 59531 h 1360884"/>
                      <a:gd name="connsiteX8" fmla="*/ 726281 w 1544637"/>
                      <a:gd name="connsiteY8" fmla="*/ 104775 h 1360884"/>
                      <a:gd name="connsiteX9" fmla="*/ 854869 w 1544637"/>
                      <a:gd name="connsiteY9" fmla="*/ 169068 h 1360884"/>
                      <a:gd name="connsiteX10" fmla="*/ 964406 w 1544637"/>
                      <a:gd name="connsiteY10" fmla="*/ 240505 h 1360884"/>
                      <a:gd name="connsiteX11" fmla="*/ 1069181 w 1544637"/>
                      <a:gd name="connsiteY11" fmla="*/ 323850 h 1360884"/>
                      <a:gd name="connsiteX12" fmla="*/ 1112044 w 1544637"/>
                      <a:gd name="connsiteY12" fmla="*/ 364331 h 1360884"/>
                      <a:gd name="connsiteX13" fmla="*/ 1190625 w 1544637"/>
                      <a:gd name="connsiteY13" fmla="*/ 450056 h 1360884"/>
                      <a:gd name="connsiteX14" fmla="*/ 1245394 w 1544637"/>
                      <a:gd name="connsiteY14" fmla="*/ 519112 h 1360884"/>
                      <a:gd name="connsiteX15" fmla="*/ 1314450 w 1544637"/>
                      <a:gd name="connsiteY15" fmla="*/ 609600 h 1360884"/>
                      <a:gd name="connsiteX16" fmla="*/ 1366837 w 1544637"/>
                      <a:gd name="connsiteY16" fmla="*/ 704850 h 1360884"/>
                      <a:gd name="connsiteX17" fmla="*/ 1407319 w 1544637"/>
                      <a:gd name="connsiteY17" fmla="*/ 795337 h 1360884"/>
                      <a:gd name="connsiteX18" fmla="*/ 1450181 w 1544637"/>
                      <a:gd name="connsiteY18" fmla="*/ 900112 h 1360884"/>
                      <a:gd name="connsiteX19" fmla="*/ 1478756 w 1544637"/>
                      <a:gd name="connsiteY19" fmla="*/ 978693 h 1360884"/>
                      <a:gd name="connsiteX20" fmla="*/ 1500187 w 1544637"/>
                      <a:gd name="connsiteY20" fmla="*/ 1069181 h 1360884"/>
                      <a:gd name="connsiteX21" fmla="*/ 1521619 w 1544637"/>
                      <a:gd name="connsiteY21" fmla="*/ 1157287 h 1360884"/>
                      <a:gd name="connsiteX22" fmla="*/ 1531144 w 1544637"/>
                      <a:gd name="connsiteY22" fmla="*/ 1264443 h 1360884"/>
                      <a:gd name="connsiteX23" fmla="*/ 1543050 w 1544637"/>
                      <a:gd name="connsiteY23" fmla="*/ 1347787 h 1360884"/>
                      <a:gd name="connsiteX24" fmla="*/ 1521619 w 1544637"/>
                      <a:gd name="connsiteY24" fmla="*/ 1343025 h 1360884"/>
                      <a:gd name="connsiteX0" fmla="*/ 0 w 1544637"/>
                      <a:gd name="connsiteY0" fmla="*/ 0 h 1360884"/>
                      <a:gd name="connsiteX1" fmla="*/ 159544 w 1544637"/>
                      <a:gd name="connsiteY1" fmla="*/ 4762 h 1360884"/>
                      <a:gd name="connsiteX2" fmla="*/ 157162 w 1544637"/>
                      <a:gd name="connsiteY2" fmla="*/ 2381 h 1360884"/>
                      <a:gd name="connsiteX3" fmla="*/ 211931 w 1544637"/>
                      <a:gd name="connsiteY3" fmla="*/ 2381 h 1360884"/>
                      <a:gd name="connsiteX4" fmla="*/ 314325 w 1544637"/>
                      <a:gd name="connsiteY4" fmla="*/ 4762 h 1360884"/>
                      <a:gd name="connsiteX5" fmla="*/ 416719 w 1544637"/>
                      <a:gd name="connsiteY5" fmla="*/ 11906 h 1360884"/>
                      <a:gd name="connsiteX6" fmla="*/ 497681 w 1544637"/>
                      <a:gd name="connsiteY6" fmla="*/ 30956 h 1360884"/>
                      <a:gd name="connsiteX7" fmla="*/ 609600 w 1544637"/>
                      <a:gd name="connsiteY7" fmla="*/ 59531 h 1360884"/>
                      <a:gd name="connsiteX8" fmla="*/ 726281 w 1544637"/>
                      <a:gd name="connsiteY8" fmla="*/ 104775 h 1360884"/>
                      <a:gd name="connsiteX9" fmla="*/ 854869 w 1544637"/>
                      <a:gd name="connsiteY9" fmla="*/ 169068 h 1360884"/>
                      <a:gd name="connsiteX10" fmla="*/ 964406 w 1544637"/>
                      <a:gd name="connsiteY10" fmla="*/ 240505 h 1360884"/>
                      <a:gd name="connsiteX11" fmla="*/ 1069181 w 1544637"/>
                      <a:gd name="connsiteY11" fmla="*/ 323850 h 1360884"/>
                      <a:gd name="connsiteX12" fmla="*/ 1112044 w 1544637"/>
                      <a:gd name="connsiteY12" fmla="*/ 364331 h 1360884"/>
                      <a:gd name="connsiteX13" fmla="*/ 1190625 w 1544637"/>
                      <a:gd name="connsiteY13" fmla="*/ 450056 h 1360884"/>
                      <a:gd name="connsiteX14" fmla="*/ 1245394 w 1544637"/>
                      <a:gd name="connsiteY14" fmla="*/ 519112 h 1360884"/>
                      <a:gd name="connsiteX15" fmla="*/ 1314450 w 1544637"/>
                      <a:gd name="connsiteY15" fmla="*/ 609600 h 1360884"/>
                      <a:gd name="connsiteX16" fmla="*/ 1366837 w 1544637"/>
                      <a:gd name="connsiteY16" fmla="*/ 704850 h 1360884"/>
                      <a:gd name="connsiteX17" fmla="*/ 1407319 w 1544637"/>
                      <a:gd name="connsiteY17" fmla="*/ 795337 h 1360884"/>
                      <a:gd name="connsiteX18" fmla="*/ 1450181 w 1544637"/>
                      <a:gd name="connsiteY18" fmla="*/ 900112 h 1360884"/>
                      <a:gd name="connsiteX19" fmla="*/ 1478756 w 1544637"/>
                      <a:gd name="connsiteY19" fmla="*/ 978693 h 1360884"/>
                      <a:gd name="connsiteX20" fmla="*/ 1500187 w 1544637"/>
                      <a:gd name="connsiteY20" fmla="*/ 1069181 h 1360884"/>
                      <a:gd name="connsiteX21" fmla="*/ 1521619 w 1544637"/>
                      <a:gd name="connsiteY21" fmla="*/ 1157287 h 1360884"/>
                      <a:gd name="connsiteX22" fmla="*/ 1531144 w 1544637"/>
                      <a:gd name="connsiteY22" fmla="*/ 1264443 h 1360884"/>
                      <a:gd name="connsiteX23" fmla="*/ 1543050 w 1544637"/>
                      <a:gd name="connsiteY23" fmla="*/ 1347787 h 1360884"/>
                      <a:gd name="connsiteX24" fmla="*/ 1521619 w 1544637"/>
                      <a:gd name="connsiteY24" fmla="*/ 1343025 h 1360884"/>
                      <a:gd name="connsiteX0" fmla="*/ 0 w 1531144"/>
                      <a:gd name="connsiteY0" fmla="*/ 0 h 1343025"/>
                      <a:gd name="connsiteX1" fmla="*/ 159544 w 1531144"/>
                      <a:gd name="connsiteY1" fmla="*/ 4762 h 1343025"/>
                      <a:gd name="connsiteX2" fmla="*/ 157162 w 1531144"/>
                      <a:gd name="connsiteY2" fmla="*/ 2381 h 1343025"/>
                      <a:gd name="connsiteX3" fmla="*/ 211931 w 1531144"/>
                      <a:gd name="connsiteY3" fmla="*/ 2381 h 1343025"/>
                      <a:gd name="connsiteX4" fmla="*/ 314325 w 1531144"/>
                      <a:gd name="connsiteY4" fmla="*/ 4762 h 1343025"/>
                      <a:gd name="connsiteX5" fmla="*/ 416719 w 1531144"/>
                      <a:gd name="connsiteY5" fmla="*/ 11906 h 1343025"/>
                      <a:gd name="connsiteX6" fmla="*/ 497681 w 1531144"/>
                      <a:gd name="connsiteY6" fmla="*/ 30956 h 1343025"/>
                      <a:gd name="connsiteX7" fmla="*/ 609600 w 1531144"/>
                      <a:gd name="connsiteY7" fmla="*/ 59531 h 1343025"/>
                      <a:gd name="connsiteX8" fmla="*/ 726281 w 1531144"/>
                      <a:gd name="connsiteY8" fmla="*/ 104775 h 1343025"/>
                      <a:gd name="connsiteX9" fmla="*/ 854869 w 1531144"/>
                      <a:gd name="connsiteY9" fmla="*/ 169068 h 1343025"/>
                      <a:gd name="connsiteX10" fmla="*/ 964406 w 1531144"/>
                      <a:gd name="connsiteY10" fmla="*/ 240505 h 1343025"/>
                      <a:gd name="connsiteX11" fmla="*/ 1069181 w 1531144"/>
                      <a:gd name="connsiteY11" fmla="*/ 323850 h 1343025"/>
                      <a:gd name="connsiteX12" fmla="*/ 1112044 w 1531144"/>
                      <a:gd name="connsiteY12" fmla="*/ 364331 h 1343025"/>
                      <a:gd name="connsiteX13" fmla="*/ 1190625 w 1531144"/>
                      <a:gd name="connsiteY13" fmla="*/ 450056 h 1343025"/>
                      <a:gd name="connsiteX14" fmla="*/ 1245394 w 1531144"/>
                      <a:gd name="connsiteY14" fmla="*/ 519112 h 1343025"/>
                      <a:gd name="connsiteX15" fmla="*/ 1314450 w 1531144"/>
                      <a:gd name="connsiteY15" fmla="*/ 609600 h 1343025"/>
                      <a:gd name="connsiteX16" fmla="*/ 1366837 w 1531144"/>
                      <a:gd name="connsiteY16" fmla="*/ 704850 h 1343025"/>
                      <a:gd name="connsiteX17" fmla="*/ 1407319 w 1531144"/>
                      <a:gd name="connsiteY17" fmla="*/ 795337 h 1343025"/>
                      <a:gd name="connsiteX18" fmla="*/ 1450181 w 1531144"/>
                      <a:gd name="connsiteY18" fmla="*/ 900112 h 1343025"/>
                      <a:gd name="connsiteX19" fmla="*/ 1478756 w 1531144"/>
                      <a:gd name="connsiteY19" fmla="*/ 978693 h 1343025"/>
                      <a:gd name="connsiteX20" fmla="*/ 1500187 w 1531144"/>
                      <a:gd name="connsiteY20" fmla="*/ 1069181 h 1343025"/>
                      <a:gd name="connsiteX21" fmla="*/ 1521619 w 1531144"/>
                      <a:gd name="connsiteY21" fmla="*/ 1157287 h 1343025"/>
                      <a:gd name="connsiteX22" fmla="*/ 1531144 w 1531144"/>
                      <a:gd name="connsiteY22" fmla="*/ 1264443 h 1343025"/>
                      <a:gd name="connsiteX23" fmla="*/ 1521619 w 1531144"/>
                      <a:gd name="connsiteY23" fmla="*/ 1343025 h 1343025"/>
                      <a:gd name="connsiteX0" fmla="*/ 0 w 1535509"/>
                      <a:gd name="connsiteY0" fmla="*/ 0 h 1366837"/>
                      <a:gd name="connsiteX1" fmla="*/ 159544 w 1535509"/>
                      <a:gd name="connsiteY1" fmla="*/ 4762 h 1366837"/>
                      <a:gd name="connsiteX2" fmla="*/ 157162 w 1535509"/>
                      <a:gd name="connsiteY2" fmla="*/ 2381 h 1366837"/>
                      <a:gd name="connsiteX3" fmla="*/ 211931 w 1535509"/>
                      <a:gd name="connsiteY3" fmla="*/ 2381 h 1366837"/>
                      <a:gd name="connsiteX4" fmla="*/ 314325 w 1535509"/>
                      <a:gd name="connsiteY4" fmla="*/ 4762 h 1366837"/>
                      <a:gd name="connsiteX5" fmla="*/ 416719 w 1535509"/>
                      <a:gd name="connsiteY5" fmla="*/ 11906 h 1366837"/>
                      <a:gd name="connsiteX6" fmla="*/ 497681 w 1535509"/>
                      <a:gd name="connsiteY6" fmla="*/ 30956 h 1366837"/>
                      <a:gd name="connsiteX7" fmla="*/ 609600 w 1535509"/>
                      <a:gd name="connsiteY7" fmla="*/ 59531 h 1366837"/>
                      <a:gd name="connsiteX8" fmla="*/ 726281 w 1535509"/>
                      <a:gd name="connsiteY8" fmla="*/ 104775 h 1366837"/>
                      <a:gd name="connsiteX9" fmla="*/ 854869 w 1535509"/>
                      <a:gd name="connsiteY9" fmla="*/ 169068 h 1366837"/>
                      <a:gd name="connsiteX10" fmla="*/ 964406 w 1535509"/>
                      <a:gd name="connsiteY10" fmla="*/ 240505 h 1366837"/>
                      <a:gd name="connsiteX11" fmla="*/ 1069181 w 1535509"/>
                      <a:gd name="connsiteY11" fmla="*/ 323850 h 1366837"/>
                      <a:gd name="connsiteX12" fmla="*/ 1112044 w 1535509"/>
                      <a:gd name="connsiteY12" fmla="*/ 364331 h 1366837"/>
                      <a:gd name="connsiteX13" fmla="*/ 1190625 w 1535509"/>
                      <a:gd name="connsiteY13" fmla="*/ 450056 h 1366837"/>
                      <a:gd name="connsiteX14" fmla="*/ 1245394 w 1535509"/>
                      <a:gd name="connsiteY14" fmla="*/ 519112 h 1366837"/>
                      <a:gd name="connsiteX15" fmla="*/ 1314450 w 1535509"/>
                      <a:gd name="connsiteY15" fmla="*/ 609600 h 1366837"/>
                      <a:gd name="connsiteX16" fmla="*/ 1366837 w 1535509"/>
                      <a:gd name="connsiteY16" fmla="*/ 704850 h 1366837"/>
                      <a:gd name="connsiteX17" fmla="*/ 1407319 w 1535509"/>
                      <a:gd name="connsiteY17" fmla="*/ 795337 h 1366837"/>
                      <a:gd name="connsiteX18" fmla="*/ 1450181 w 1535509"/>
                      <a:gd name="connsiteY18" fmla="*/ 900112 h 1366837"/>
                      <a:gd name="connsiteX19" fmla="*/ 1478756 w 1535509"/>
                      <a:gd name="connsiteY19" fmla="*/ 978693 h 1366837"/>
                      <a:gd name="connsiteX20" fmla="*/ 1500187 w 1535509"/>
                      <a:gd name="connsiteY20" fmla="*/ 1069181 h 1366837"/>
                      <a:gd name="connsiteX21" fmla="*/ 1521619 w 1535509"/>
                      <a:gd name="connsiteY21" fmla="*/ 1157287 h 1366837"/>
                      <a:gd name="connsiteX22" fmla="*/ 1531144 w 1535509"/>
                      <a:gd name="connsiteY22" fmla="*/ 1264443 h 1366837"/>
                      <a:gd name="connsiteX23" fmla="*/ 1533525 w 1535509"/>
                      <a:gd name="connsiteY23" fmla="*/ 1366837 h 1366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35509" h="1366837">
                        <a:moveTo>
                          <a:pt x="0" y="0"/>
                        </a:moveTo>
                        <a:lnTo>
                          <a:pt x="159544" y="4762"/>
                        </a:lnTo>
                        <a:cubicBezTo>
                          <a:pt x="185738" y="5159"/>
                          <a:pt x="148431" y="2778"/>
                          <a:pt x="157162" y="2381"/>
                        </a:cubicBezTo>
                        <a:cubicBezTo>
                          <a:pt x="165893" y="1984"/>
                          <a:pt x="211931" y="2381"/>
                          <a:pt x="211931" y="2381"/>
                        </a:cubicBezTo>
                        <a:cubicBezTo>
                          <a:pt x="238125" y="2778"/>
                          <a:pt x="280194" y="3175"/>
                          <a:pt x="314325" y="4762"/>
                        </a:cubicBezTo>
                        <a:cubicBezTo>
                          <a:pt x="348456" y="6349"/>
                          <a:pt x="386160" y="7540"/>
                          <a:pt x="416719" y="11906"/>
                        </a:cubicBezTo>
                        <a:cubicBezTo>
                          <a:pt x="447278" y="16272"/>
                          <a:pt x="497681" y="30956"/>
                          <a:pt x="497681" y="30956"/>
                        </a:cubicBezTo>
                        <a:cubicBezTo>
                          <a:pt x="529828" y="38894"/>
                          <a:pt x="571500" y="47228"/>
                          <a:pt x="609600" y="59531"/>
                        </a:cubicBezTo>
                        <a:cubicBezTo>
                          <a:pt x="647700" y="71834"/>
                          <a:pt x="685403" y="86519"/>
                          <a:pt x="726281" y="104775"/>
                        </a:cubicBezTo>
                        <a:cubicBezTo>
                          <a:pt x="767159" y="123031"/>
                          <a:pt x="815182" y="146446"/>
                          <a:pt x="854869" y="169068"/>
                        </a:cubicBezTo>
                        <a:cubicBezTo>
                          <a:pt x="894556" y="191690"/>
                          <a:pt x="928687" y="214708"/>
                          <a:pt x="964406" y="240505"/>
                        </a:cubicBezTo>
                        <a:cubicBezTo>
                          <a:pt x="1000125" y="266302"/>
                          <a:pt x="1044575" y="303212"/>
                          <a:pt x="1069181" y="323850"/>
                        </a:cubicBezTo>
                        <a:cubicBezTo>
                          <a:pt x="1093787" y="344488"/>
                          <a:pt x="1091803" y="343297"/>
                          <a:pt x="1112044" y="364331"/>
                        </a:cubicBezTo>
                        <a:cubicBezTo>
                          <a:pt x="1132285" y="385365"/>
                          <a:pt x="1168400" y="424259"/>
                          <a:pt x="1190625" y="450056"/>
                        </a:cubicBezTo>
                        <a:cubicBezTo>
                          <a:pt x="1212850" y="475853"/>
                          <a:pt x="1224757" y="492521"/>
                          <a:pt x="1245394" y="519112"/>
                        </a:cubicBezTo>
                        <a:cubicBezTo>
                          <a:pt x="1266031" y="545703"/>
                          <a:pt x="1294210" y="578644"/>
                          <a:pt x="1314450" y="609600"/>
                        </a:cubicBezTo>
                        <a:cubicBezTo>
                          <a:pt x="1334691" y="640556"/>
                          <a:pt x="1351359" y="673894"/>
                          <a:pt x="1366837" y="704850"/>
                        </a:cubicBezTo>
                        <a:cubicBezTo>
                          <a:pt x="1382315" y="735806"/>
                          <a:pt x="1393428" y="762793"/>
                          <a:pt x="1407319" y="795337"/>
                        </a:cubicBezTo>
                        <a:cubicBezTo>
                          <a:pt x="1421210" y="827881"/>
                          <a:pt x="1438275" y="869553"/>
                          <a:pt x="1450181" y="900112"/>
                        </a:cubicBezTo>
                        <a:cubicBezTo>
                          <a:pt x="1462087" y="930671"/>
                          <a:pt x="1470422" y="950515"/>
                          <a:pt x="1478756" y="978693"/>
                        </a:cubicBezTo>
                        <a:cubicBezTo>
                          <a:pt x="1487090" y="1006871"/>
                          <a:pt x="1493043" y="1039415"/>
                          <a:pt x="1500187" y="1069181"/>
                        </a:cubicBezTo>
                        <a:cubicBezTo>
                          <a:pt x="1507331" y="1098947"/>
                          <a:pt x="1516460" y="1124743"/>
                          <a:pt x="1521619" y="1157287"/>
                        </a:cubicBezTo>
                        <a:cubicBezTo>
                          <a:pt x="1526778" y="1189831"/>
                          <a:pt x="1529160" y="1229518"/>
                          <a:pt x="1531144" y="1264443"/>
                        </a:cubicBezTo>
                        <a:cubicBezTo>
                          <a:pt x="1533128" y="1299368"/>
                          <a:pt x="1535509" y="1350466"/>
                          <a:pt x="1533525" y="1366837"/>
                        </a:cubicBezTo>
                      </a:path>
                    </a:pathLst>
                  </a:custGeom>
                  <a:ln w="190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sp>
              <p:nvSpPr>
                <p:cNvPr id="90" name="TextBox 55"/>
                <p:cNvSpPr txBox="1">
                  <a:spLocks noChangeArrowheads="1"/>
                </p:cNvSpPr>
                <p:nvPr/>
              </p:nvSpPr>
              <p:spPr bwMode="auto">
                <a:xfrm>
                  <a:off x="4038599" y="2705100"/>
                  <a:ext cx="361951" cy="413463"/>
                </a:xfrm>
                <a:prstGeom prst="rect">
                  <a:avLst/>
                </a:prstGeom>
                <a:noFill/>
                <a:ln w="9525">
                  <a:noFill/>
                  <a:miter lim="800000"/>
                  <a:headEnd/>
                  <a:tailEnd/>
                </a:ln>
              </p:spPr>
              <p:txBody>
                <a:bodyPr>
                  <a:spAutoFit/>
                </a:bodyPr>
                <a:lstStyle/>
                <a:p>
                  <a:r>
                    <a:rPr lang="ru-RU" sz="800"/>
                    <a:t>1-1</a:t>
                  </a:r>
                  <a:r>
                    <a:rPr lang="ru-RU" sz="800" baseline="30000">
                      <a:sym typeface="Symbol" pitchFamily="18" charset="2"/>
                    </a:rPr>
                    <a:t></a:t>
                  </a:r>
                  <a:endParaRPr lang="en-US" sz="800"/>
                </a:p>
              </p:txBody>
            </p:sp>
            <p:sp>
              <p:nvSpPr>
                <p:cNvPr id="91" name="TextBox 56"/>
                <p:cNvSpPr txBox="1">
                  <a:spLocks noChangeArrowheads="1"/>
                </p:cNvSpPr>
                <p:nvPr/>
              </p:nvSpPr>
              <p:spPr bwMode="auto">
                <a:xfrm>
                  <a:off x="3809999" y="2695575"/>
                  <a:ext cx="361951" cy="413463"/>
                </a:xfrm>
                <a:prstGeom prst="rect">
                  <a:avLst/>
                </a:prstGeom>
                <a:noFill/>
                <a:ln w="9525">
                  <a:noFill/>
                  <a:miter lim="800000"/>
                  <a:headEnd/>
                  <a:tailEnd/>
                </a:ln>
              </p:spPr>
              <p:txBody>
                <a:bodyPr>
                  <a:spAutoFit/>
                </a:bodyPr>
                <a:lstStyle/>
                <a:p>
                  <a:r>
                    <a:rPr lang="ru-RU" sz="800"/>
                    <a:t>2-2</a:t>
                  </a:r>
                  <a:r>
                    <a:rPr lang="ru-RU" sz="800" baseline="30000">
                      <a:sym typeface="Symbol" pitchFamily="18" charset="2"/>
                    </a:rPr>
                    <a:t></a:t>
                  </a:r>
                  <a:endParaRPr lang="en-US" sz="800"/>
                </a:p>
              </p:txBody>
            </p:sp>
            <p:sp>
              <p:nvSpPr>
                <p:cNvPr id="92" name="TextBox 57"/>
                <p:cNvSpPr txBox="1">
                  <a:spLocks noChangeArrowheads="1"/>
                </p:cNvSpPr>
                <p:nvPr/>
              </p:nvSpPr>
              <p:spPr bwMode="auto">
                <a:xfrm>
                  <a:off x="3624261" y="2647951"/>
                  <a:ext cx="361951" cy="413463"/>
                </a:xfrm>
                <a:prstGeom prst="rect">
                  <a:avLst/>
                </a:prstGeom>
                <a:noFill/>
                <a:ln w="9525">
                  <a:noFill/>
                  <a:miter lim="800000"/>
                  <a:headEnd/>
                  <a:tailEnd/>
                </a:ln>
              </p:spPr>
              <p:txBody>
                <a:bodyPr>
                  <a:spAutoFit/>
                </a:bodyPr>
                <a:lstStyle/>
                <a:p>
                  <a:r>
                    <a:rPr lang="ru-RU" sz="800"/>
                    <a:t>3-3</a:t>
                  </a:r>
                  <a:r>
                    <a:rPr lang="ru-RU" sz="800" baseline="30000">
                      <a:sym typeface="Symbol" pitchFamily="18" charset="2"/>
                    </a:rPr>
                    <a:t></a:t>
                  </a:r>
                  <a:endParaRPr lang="en-US" sz="800"/>
                </a:p>
              </p:txBody>
            </p:sp>
            <p:sp>
              <p:nvSpPr>
                <p:cNvPr id="93" name="TextBox 58"/>
                <p:cNvSpPr txBox="1">
                  <a:spLocks noChangeArrowheads="1"/>
                </p:cNvSpPr>
                <p:nvPr/>
              </p:nvSpPr>
              <p:spPr bwMode="auto">
                <a:xfrm>
                  <a:off x="3428999" y="2533650"/>
                  <a:ext cx="361951" cy="413463"/>
                </a:xfrm>
                <a:prstGeom prst="rect">
                  <a:avLst/>
                </a:prstGeom>
                <a:noFill/>
                <a:ln w="9525">
                  <a:noFill/>
                  <a:miter lim="800000"/>
                  <a:headEnd/>
                  <a:tailEnd/>
                </a:ln>
              </p:spPr>
              <p:txBody>
                <a:bodyPr>
                  <a:spAutoFit/>
                </a:bodyPr>
                <a:lstStyle/>
                <a:p>
                  <a:r>
                    <a:rPr lang="ru-RU" sz="800"/>
                    <a:t>4-4</a:t>
                  </a:r>
                  <a:r>
                    <a:rPr lang="ru-RU" sz="800" baseline="30000">
                      <a:sym typeface="Symbol" pitchFamily="18" charset="2"/>
                    </a:rPr>
                    <a:t></a:t>
                  </a:r>
                  <a:endParaRPr lang="en-US" sz="800"/>
                </a:p>
              </p:txBody>
            </p:sp>
            <p:sp>
              <p:nvSpPr>
                <p:cNvPr id="94" name="TextBox 59"/>
                <p:cNvSpPr txBox="1">
                  <a:spLocks noChangeArrowheads="1"/>
                </p:cNvSpPr>
                <p:nvPr/>
              </p:nvSpPr>
              <p:spPr bwMode="auto">
                <a:xfrm>
                  <a:off x="3324224" y="2390775"/>
                  <a:ext cx="361951" cy="413463"/>
                </a:xfrm>
                <a:prstGeom prst="rect">
                  <a:avLst/>
                </a:prstGeom>
                <a:noFill/>
                <a:ln w="9525">
                  <a:noFill/>
                  <a:miter lim="800000"/>
                  <a:headEnd/>
                  <a:tailEnd/>
                </a:ln>
              </p:spPr>
              <p:txBody>
                <a:bodyPr>
                  <a:spAutoFit/>
                </a:bodyPr>
                <a:lstStyle/>
                <a:p>
                  <a:r>
                    <a:rPr lang="ru-RU" sz="800"/>
                    <a:t>5-5</a:t>
                  </a:r>
                  <a:r>
                    <a:rPr lang="ru-RU" sz="800" baseline="30000">
                      <a:sym typeface="Symbol" pitchFamily="18" charset="2"/>
                    </a:rPr>
                    <a:t></a:t>
                  </a:r>
                  <a:endParaRPr lang="en-US" sz="800"/>
                </a:p>
              </p:txBody>
            </p:sp>
            <p:sp>
              <p:nvSpPr>
                <p:cNvPr id="95" name="TextBox 60"/>
                <p:cNvSpPr txBox="1">
                  <a:spLocks noChangeArrowheads="1"/>
                </p:cNvSpPr>
                <p:nvPr/>
              </p:nvSpPr>
              <p:spPr bwMode="auto">
                <a:xfrm>
                  <a:off x="3257549" y="2143125"/>
                  <a:ext cx="361951" cy="413463"/>
                </a:xfrm>
                <a:prstGeom prst="rect">
                  <a:avLst/>
                </a:prstGeom>
                <a:noFill/>
                <a:ln w="9525">
                  <a:noFill/>
                  <a:miter lim="800000"/>
                  <a:headEnd/>
                  <a:tailEnd/>
                </a:ln>
              </p:spPr>
              <p:txBody>
                <a:bodyPr>
                  <a:spAutoFit/>
                </a:bodyPr>
                <a:lstStyle/>
                <a:p>
                  <a:r>
                    <a:rPr lang="ru-RU" sz="800"/>
                    <a:t>6-6</a:t>
                  </a:r>
                  <a:r>
                    <a:rPr lang="ru-RU" sz="800" baseline="30000">
                      <a:sym typeface="Symbol" pitchFamily="18" charset="2"/>
                    </a:rPr>
                    <a:t></a:t>
                  </a:r>
                  <a:endParaRPr lang="en-US" sz="800"/>
                </a:p>
              </p:txBody>
            </p:sp>
            <p:sp>
              <p:nvSpPr>
                <p:cNvPr id="96" name="TextBox 61"/>
                <p:cNvSpPr txBox="1">
                  <a:spLocks noChangeArrowheads="1"/>
                </p:cNvSpPr>
                <p:nvPr/>
              </p:nvSpPr>
              <p:spPr bwMode="auto">
                <a:xfrm>
                  <a:off x="2905124" y="1866901"/>
                  <a:ext cx="361951" cy="413463"/>
                </a:xfrm>
                <a:prstGeom prst="rect">
                  <a:avLst/>
                </a:prstGeom>
                <a:noFill/>
                <a:ln w="9525">
                  <a:noFill/>
                  <a:miter lim="800000"/>
                  <a:headEnd/>
                  <a:tailEnd/>
                </a:ln>
              </p:spPr>
              <p:txBody>
                <a:bodyPr>
                  <a:spAutoFit/>
                </a:bodyPr>
                <a:lstStyle/>
                <a:p>
                  <a:r>
                    <a:rPr lang="ru-RU" sz="800"/>
                    <a:t>7-7</a:t>
                  </a:r>
                  <a:r>
                    <a:rPr lang="ru-RU" sz="800" baseline="30000">
                      <a:sym typeface="Symbol" pitchFamily="18" charset="2"/>
                    </a:rPr>
                    <a:t></a:t>
                  </a:r>
                  <a:endParaRPr lang="en-US" sz="800"/>
                </a:p>
              </p:txBody>
            </p:sp>
            <p:sp>
              <p:nvSpPr>
                <p:cNvPr id="97" name="TextBox 62"/>
                <p:cNvSpPr txBox="1">
                  <a:spLocks noChangeArrowheads="1"/>
                </p:cNvSpPr>
                <p:nvPr/>
              </p:nvSpPr>
              <p:spPr bwMode="auto">
                <a:xfrm>
                  <a:off x="2990849" y="1628775"/>
                  <a:ext cx="361951" cy="413463"/>
                </a:xfrm>
                <a:prstGeom prst="rect">
                  <a:avLst/>
                </a:prstGeom>
                <a:noFill/>
                <a:ln w="9525">
                  <a:noFill/>
                  <a:miter lim="800000"/>
                  <a:headEnd/>
                  <a:tailEnd/>
                </a:ln>
              </p:spPr>
              <p:txBody>
                <a:bodyPr>
                  <a:spAutoFit/>
                </a:bodyPr>
                <a:lstStyle/>
                <a:p>
                  <a:r>
                    <a:rPr lang="ru-RU" sz="800"/>
                    <a:t>8-8</a:t>
                  </a:r>
                  <a:r>
                    <a:rPr lang="ru-RU" sz="800" baseline="30000">
                      <a:sym typeface="Symbol" pitchFamily="18" charset="2"/>
                    </a:rPr>
                    <a:t></a:t>
                  </a:r>
                  <a:endParaRPr lang="en-US" sz="800"/>
                </a:p>
              </p:txBody>
            </p:sp>
            <p:sp>
              <p:nvSpPr>
                <p:cNvPr id="98" name="TextBox 64"/>
                <p:cNvSpPr txBox="1">
                  <a:spLocks noChangeArrowheads="1"/>
                </p:cNvSpPr>
                <p:nvPr/>
              </p:nvSpPr>
              <p:spPr bwMode="auto">
                <a:xfrm>
                  <a:off x="3414709" y="1595439"/>
                  <a:ext cx="361951" cy="413463"/>
                </a:xfrm>
                <a:prstGeom prst="rect">
                  <a:avLst/>
                </a:prstGeom>
                <a:noFill/>
                <a:ln w="9525">
                  <a:noFill/>
                  <a:miter lim="800000"/>
                  <a:headEnd/>
                  <a:tailEnd/>
                </a:ln>
              </p:spPr>
              <p:txBody>
                <a:bodyPr>
                  <a:spAutoFit/>
                </a:bodyPr>
                <a:lstStyle/>
                <a:p>
                  <a:r>
                    <a:rPr lang="ru-RU" sz="800"/>
                    <a:t>9-9</a:t>
                  </a:r>
                  <a:r>
                    <a:rPr lang="ru-RU" sz="800" baseline="30000">
                      <a:sym typeface="Symbol" pitchFamily="18" charset="2"/>
                    </a:rPr>
                    <a:t></a:t>
                  </a:r>
                  <a:endParaRPr lang="en-US" sz="800"/>
                </a:p>
              </p:txBody>
            </p:sp>
            <p:sp>
              <p:nvSpPr>
                <p:cNvPr id="99" name="TextBox 65"/>
                <p:cNvSpPr txBox="1">
                  <a:spLocks noChangeArrowheads="1"/>
                </p:cNvSpPr>
                <p:nvPr/>
              </p:nvSpPr>
              <p:spPr bwMode="auto">
                <a:xfrm>
                  <a:off x="5895975" y="1428753"/>
                  <a:ext cx="476249" cy="413463"/>
                </a:xfrm>
                <a:prstGeom prst="rect">
                  <a:avLst/>
                </a:prstGeom>
                <a:noFill/>
                <a:ln w="9525">
                  <a:noFill/>
                  <a:miter lim="800000"/>
                  <a:headEnd/>
                  <a:tailEnd/>
                </a:ln>
              </p:spPr>
              <p:txBody>
                <a:bodyPr>
                  <a:spAutoFit/>
                </a:bodyPr>
                <a:lstStyle/>
                <a:p>
                  <a:r>
                    <a:rPr lang="ru-RU" sz="800"/>
                    <a:t>13-13</a:t>
                  </a:r>
                  <a:r>
                    <a:rPr lang="ru-RU" sz="800" baseline="30000">
                      <a:sym typeface="Symbol" pitchFamily="18" charset="2"/>
                    </a:rPr>
                    <a:t></a:t>
                  </a:r>
                  <a:endParaRPr lang="en-US" sz="800"/>
                </a:p>
              </p:txBody>
            </p:sp>
            <p:sp>
              <p:nvSpPr>
                <p:cNvPr id="100" name="TextBox 66"/>
                <p:cNvSpPr txBox="1">
                  <a:spLocks noChangeArrowheads="1"/>
                </p:cNvSpPr>
                <p:nvPr/>
              </p:nvSpPr>
              <p:spPr bwMode="auto">
                <a:xfrm>
                  <a:off x="3800474" y="1390646"/>
                  <a:ext cx="468000" cy="413463"/>
                </a:xfrm>
                <a:prstGeom prst="rect">
                  <a:avLst/>
                </a:prstGeom>
                <a:noFill/>
                <a:ln w="9525">
                  <a:noFill/>
                  <a:miter lim="800000"/>
                  <a:headEnd/>
                  <a:tailEnd/>
                </a:ln>
              </p:spPr>
              <p:txBody>
                <a:bodyPr>
                  <a:spAutoFit/>
                </a:bodyPr>
                <a:lstStyle/>
                <a:p>
                  <a:r>
                    <a:rPr lang="ru-RU" sz="800"/>
                    <a:t>11-11</a:t>
                  </a:r>
                  <a:r>
                    <a:rPr lang="ru-RU" sz="800" baseline="30000">
                      <a:sym typeface="Symbol" pitchFamily="18" charset="2"/>
                    </a:rPr>
                    <a:t></a:t>
                  </a:r>
                  <a:endParaRPr lang="en-US" sz="800"/>
                </a:p>
              </p:txBody>
            </p:sp>
            <p:sp>
              <p:nvSpPr>
                <p:cNvPr id="101" name="TextBox 67"/>
                <p:cNvSpPr txBox="1">
                  <a:spLocks noChangeArrowheads="1"/>
                </p:cNvSpPr>
                <p:nvPr/>
              </p:nvSpPr>
              <p:spPr bwMode="auto">
                <a:xfrm>
                  <a:off x="4076698" y="1366837"/>
                  <a:ext cx="476250" cy="413463"/>
                </a:xfrm>
                <a:prstGeom prst="rect">
                  <a:avLst/>
                </a:prstGeom>
                <a:noFill/>
                <a:ln w="9525">
                  <a:noFill/>
                  <a:miter lim="800000"/>
                  <a:headEnd/>
                  <a:tailEnd/>
                </a:ln>
              </p:spPr>
              <p:txBody>
                <a:bodyPr>
                  <a:spAutoFit/>
                </a:bodyPr>
                <a:lstStyle/>
                <a:p>
                  <a:r>
                    <a:rPr lang="ru-RU" sz="800"/>
                    <a:t>12-12</a:t>
                  </a:r>
                  <a:r>
                    <a:rPr lang="ru-RU" sz="800" baseline="30000">
                      <a:sym typeface="Symbol" pitchFamily="18" charset="2"/>
                    </a:rPr>
                    <a:t></a:t>
                  </a:r>
                  <a:endParaRPr lang="en-US" sz="800"/>
                </a:p>
              </p:txBody>
            </p:sp>
            <p:sp>
              <p:nvSpPr>
                <p:cNvPr id="102" name="TextBox 69"/>
                <p:cNvSpPr txBox="1">
                  <a:spLocks noChangeArrowheads="1"/>
                </p:cNvSpPr>
                <p:nvPr/>
              </p:nvSpPr>
              <p:spPr bwMode="auto">
                <a:xfrm>
                  <a:off x="6348414" y="1509713"/>
                  <a:ext cx="514349" cy="263114"/>
                </a:xfrm>
                <a:prstGeom prst="rect">
                  <a:avLst/>
                </a:prstGeom>
                <a:noFill/>
                <a:ln w="9525">
                  <a:noFill/>
                  <a:miter lim="800000"/>
                  <a:headEnd/>
                  <a:tailEnd/>
                </a:ln>
              </p:spPr>
              <p:txBody>
                <a:bodyPr>
                  <a:spAutoFit/>
                </a:bodyPr>
                <a:lstStyle/>
                <a:p>
                  <a:r>
                    <a:rPr lang="ru-RU" sz="800"/>
                    <a:t>15-15</a:t>
                  </a:r>
                  <a:r>
                    <a:rPr lang="ru-RU" sz="800" baseline="30000">
                      <a:sym typeface="Symbol" pitchFamily="18" charset="2"/>
                    </a:rPr>
                    <a:t></a:t>
                  </a:r>
                  <a:endParaRPr lang="en-US" sz="800"/>
                </a:p>
              </p:txBody>
            </p:sp>
            <p:sp>
              <p:nvSpPr>
                <p:cNvPr id="103" name="TextBox 70"/>
                <p:cNvSpPr txBox="1">
                  <a:spLocks noChangeArrowheads="1"/>
                </p:cNvSpPr>
                <p:nvPr/>
              </p:nvSpPr>
              <p:spPr bwMode="auto">
                <a:xfrm>
                  <a:off x="6181726" y="1419223"/>
                  <a:ext cx="523875" cy="263114"/>
                </a:xfrm>
                <a:prstGeom prst="rect">
                  <a:avLst/>
                </a:prstGeom>
                <a:noFill/>
                <a:ln w="9525">
                  <a:noFill/>
                  <a:miter lim="800000"/>
                  <a:headEnd/>
                  <a:tailEnd/>
                </a:ln>
              </p:spPr>
              <p:txBody>
                <a:bodyPr>
                  <a:spAutoFit/>
                </a:bodyPr>
                <a:lstStyle/>
                <a:p>
                  <a:r>
                    <a:rPr lang="ru-RU" sz="800"/>
                    <a:t>14-14</a:t>
                  </a:r>
                  <a:r>
                    <a:rPr lang="ru-RU" sz="800" baseline="30000">
                      <a:sym typeface="Symbol" pitchFamily="18" charset="2"/>
                    </a:rPr>
                    <a:t></a:t>
                  </a:r>
                  <a:endParaRPr lang="en-US" sz="800"/>
                </a:p>
              </p:txBody>
            </p:sp>
            <p:sp>
              <p:nvSpPr>
                <p:cNvPr id="104" name="TextBox 71"/>
                <p:cNvSpPr txBox="1">
                  <a:spLocks noChangeArrowheads="1"/>
                </p:cNvSpPr>
                <p:nvPr/>
              </p:nvSpPr>
              <p:spPr bwMode="auto">
                <a:xfrm>
                  <a:off x="6572262" y="1762125"/>
                  <a:ext cx="481013" cy="413463"/>
                </a:xfrm>
                <a:prstGeom prst="rect">
                  <a:avLst/>
                </a:prstGeom>
                <a:noFill/>
                <a:ln w="9525">
                  <a:noFill/>
                  <a:miter lim="800000"/>
                  <a:headEnd/>
                  <a:tailEnd/>
                </a:ln>
              </p:spPr>
              <p:txBody>
                <a:bodyPr>
                  <a:spAutoFit/>
                </a:bodyPr>
                <a:lstStyle/>
                <a:p>
                  <a:r>
                    <a:rPr lang="ru-RU" sz="800"/>
                    <a:t>17-17</a:t>
                  </a:r>
                  <a:r>
                    <a:rPr lang="ru-RU" sz="800" baseline="30000">
                      <a:sym typeface="Symbol" pitchFamily="18" charset="2"/>
                    </a:rPr>
                    <a:t></a:t>
                  </a:r>
                  <a:endParaRPr lang="en-US" sz="800"/>
                </a:p>
              </p:txBody>
            </p:sp>
            <p:sp>
              <p:nvSpPr>
                <p:cNvPr id="105" name="TextBox 72"/>
                <p:cNvSpPr txBox="1">
                  <a:spLocks noChangeArrowheads="1"/>
                </p:cNvSpPr>
                <p:nvPr/>
              </p:nvSpPr>
              <p:spPr bwMode="auto">
                <a:xfrm>
                  <a:off x="6629403" y="1933575"/>
                  <a:ext cx="495300" cy="263114"/>
                </a:xfrm>
                <a:prstGeom prst="rect">
                  <a:avLst/>
                </a:prstGeom>
                <a:noFill/>
                <a:ln w="9525">
                  <a:noFill/>
                  <a:miter lim="800000"/>
                  <a:headEnd/>
                  <a:tailEnd/>
                </a:ln>
              </p:spPr>
              <p:txBody>
                <a:bodyPr>
                  <a:spAutoFit/>
                </a:bodyPr>
                <a:lstStyle/>
                <a:p>
                  <a:r>
                    <a:rPr lang="ru-RU" sz="800" dirty="0"/>
                    <a:t>18-18</a:t>
                  </a:r>
                  <a:r>
                    <a:rPr lang="ru-RU" sz="800" baseline="30000" dirty="0">
                      <a:sym typeface="Symbol" pitchFamily="18" charset="2"/>
                    </a:rPr>
                    <a:t></a:t>
                  </a:r>
                  <a:endParaRPr lang="en-US" sz="800" dirty="0"/>
                </a:p>
              </p:txBody>
            </p:sp>
            <p:sp>
              <p:nvSpPr>
                <p:cNvPr id="106" name="TextBox 73"/>
                <p:cNvSpPr txBox="1">
                  <a:spLocks noChangeArrowheads="1"/>
                </p:cNvSpPr>
                <p:nvPr/>
              </p:nvSpPr>
              <p:spPr bwMode="auto">
                <a:xfrm>
                  <a:off x="6643684" y="2162175"/>
                  <a:ext cx="466726" cy="413463"/>
                </a:xfrm>
                <a:prstGeom prst="rect">
                  <a:avLst/>
                </a:prstGeom>
                <a:noFill/>
                <a:ln w="9525">
                  <a:noFill/>
                  <a:miter lim="800000"/>
                  <a:headEnd/>
                  <a:tailEnd/>
                </a:ln>
              </p:spPr>
              <p:txBody>
                <a:bodyPr>
                  <a:spAutoFit/>
                </a:bodyPr>
                <a:lstStyle/>
                <a:p>
                  <a:r>
                    <a:rPr lang="ru-RU" sz="800"/>
                    <a:t>19-19</a:t>
                  </a:r>
                  <a:r>
                    <a:rPr lang="ru-RU" sz="800" baseline="30000">
                      <a:sym typeface="Symbol" pitchFamily="18" charset="2"/>
                    </a:rPr>
                    <a:t></a:t>
                  </a:r>
                  <a:endParaRPr lang="en-US" sz="800"/>
                </a:p>
              </p:txBody>
            </p:sp>
            <p:sp>
              <p:nvSpPr>
                <p:cNvPr id="107" name="TextBox 74"/>
                <p:cNvSpPr txBox="1">
                  <a:spLocks noChangeArrowheads="1"/>
                </p:cNvSpPr>
                <p:nvPr/>
              </p:nvSpPr>
              <p:spPr bwMode="auto">
                <a:xfrm>
                  <a:off x="6491293" y="2505073"/>
                  <a:ext cx="481013" cy="413463"/>
                </a:xfrm>
                <a:prstGeom prst="rect">
                  <a:avLst/>
                </a:prstGeom>
                <a:noFill/>
                <a:ln w="9525">
                  <a:noFill/>
                  <a:miter lim="800000"/>
                  <a:headEnd/>
                  <a:tailEnd/>
                </a:ln>
              </p:spPr>
              <p:txBody>
                <a:bodyPr>
                  <a:spAutoFit/>
                </a:bodyPr>
                <a:lstStyle/>
                <a:p>
                  <a:r>
                    <a:rPr lang="ru-RU" sz="800"/>
                    <a:t>21-21</a:t>
                  </a:r>
                  <a:r>
                    <a:rPr lang="ru-RU" sz="800" baseline="30000">
                      <a:sym typeface="Symbol" pitchFamily="18" charset="2"/>
                    </a:rPr>
                    <a:t></a:t>
                  </a:r>
                  <a:endParaRPr lang="en-US" sz="800"/>
                </a:p>
              </p:txBody>
            </p:sp>
            <p:sp>
              <p:nvSpPr>
                <p:cNvPr id="108" name="TextBox 75"/>
                <p:cNvSpPr txBox="1">
                  <a:spLocks noChangeArrowheads="1"/>
                </p:cNvSpPr>
                <p:nvPr/>
              </p:nvSpPr>
              <p:spPr bwMode="auto">
                <a:xfrm>
                  <a:off x="6605597" y="2343153"/>
                  <a:ext cx="514350" cy="263114"/>
                </a:xfrm>
                <a:prstGeom prst="rect">
                  <a:avLst/>
                </a:prstGeom>
                <a:noFill/>
                <a:ln w="9525">
                  <a:noFill/>
                  <a:miter lim="800000"/>
                  <a:headEnd/>
                  <a:tailEnd/>
                </a:ln>
              </p:spPr>
              <p:txBody>
                <a:bodyPr>
                  <a:spAutoFit/>
                </a:bodyPr>
                <a:lstStyle/>
                <a:p>
                  <a:r>
                    <a:rPr lang="ru-RU" sz="800"/>
                    <a:t>20-20</a:t>
                  </a:r>
                  <a:r>
                    <a:rPr lang="ru-RU" sz="800" baseline="30000">
                      <a:sym typeface="Symbol" pitchFamily="18" charset="2"/>
                    </a:rPr>
                    <a:t></a:t>
                  </a:r>
                  <a:endParaRPr lang="en-US" sz="800"/>
                </a:p>
              </p:txBody>
            </p:sp>
            <p:sp>
              <p:nvSpPr>
                <p:cNvPr id="109" name="TextBox 76"/>
                <p:cNvSpPr txBox="1">
                  <a:spLocks noChangeArrowheads="1"/>
                </p:cNvSpPr>
                <p:nvPr/>
              </p:nvSpPr>
              <p:spPr bwMode="auto">
                <a:xfrm>
                  <a:off x="5857872" y="2662245"/>
                  <a:ext cx="471488" cy="413463"/>
                </a:xfrm>
                <a:prstGeom prst="rect">
                  <a:avLst/>
                </a:prstGeom>
                <a:noFill/>
                <a:ln w="9525">
                  <a:noFill/>
                  <a:miter lim="800000"/>
                  <a:headEnd/>
                  <a:tailEnd/>
                </a:ln>
              </p:spPr>
              <p:txBody>
                <a:bodyPr>
                  <a:spAutoFit/>
                </a:bodyPr>
                <a:lstStyle/>
                <a:p>
                  <a:r>
                    <a:rPr lang="ru-RU" sz="800"/>
                    <a:t>24-24</a:t>
                  </a:r>
                  <a:r>
                    <a:rPr lang="ru-RU" sz="800" baseline="30000">
                      <a:sym typeface="Symbol" pitchFamily="18" charset="2"/>
                    </a:rPr>
                    <a:t></a:t>
                  </a:r>
                  <a:endParaRPr lang="en-US" sz="800"/>
                </a:p>
              </p:txBody>
            </p:sp>
            <p:sp>
              <p:nvSpPr>
                <p:cNvPr id="110" name="TextBox 79"/>
                <p:cNvSpPr txBox="1">
                  <a:spLocks noChangeArrowheads="1"/>
                </p:cNvSpPr>
                <p:nvPr/>
              </p:nvSpPr>
              <p:spPr bwMode="auto">
                <a:xfrm>
                  <a:off x="6138875" y="2695579"/>
                  <a:ext cx="590549" cy="263114"/>
                </a:xfrm>
                <a:prstGeom prst="rect">
                  <a:avLst/>
                </a:prstGeom>
                <a:noFill/>
                <a:ln w="9525">
                  <a:noFill/>
                  <a:miter lim="800000"/>
                  <a:headEnd/>
                  <a:tailEnd/>
                </a:ln>
              </p:spPr>
              <p:txBody>
                <a:bodyPr>
                  <a:spAutoFit/>
                </a:bodyPr>
                <a:lstStyle/>
                <a:p>
                  <a:r>
                    <a:rPr lang="ru-RU" sz="800"/>
                    <a:t>23-23</a:t>
                  </a:r>
                  <a:r>
                    <a:rPr lang="ru-RU" sz="800" baseline="30000">
                      <a:sym typeface="Symbol" pitchFamily="18" charset="2"/>
                    </a:rPr>
                    <a:t></a:t>
                  </a:r>
                  <a:endParaRPr lang="en-US" sz="800"/>
                </a:p>
              </p:txBody>
            </p:sp>
            <p:sp>
              <p:nvSpPr>
                <p:cNvPr id="111" name="TextBox 110"/>
                <p:cNvSpPr txBox="1"/>
                <p:nvPr/>
              </p:nvSpPr>
              <p:spPr>
                <a:xfrm>
                  <a:off x="5548313" y="3205163"/>
                  <a:ext cx="428625" cy="451051"/>
                </a:xfrm>
                <a:prstGeom prst="rect">
                  <a:avLst/>
                </a:prstGeom>
                <a:noFill/>
              </p:spPr>
              <p:txBody>
                <a:bodyPr>
                  <a:spAutoFit/>
                </a:bodyPr>
                <a:lstStyle/>
                <a:p>
                  <a:pPr>
                    <a:defRPr/>
                  </a:pPr>
                  <a:r>
                    <a:rPr lang="en-US" sz="900" b="1" dirty="0">
                      <a:solidFill>
                        <a:schemeClr val="tx2">
                          <a:lumMod val="60000"/>
                          <a:lumOff val="40000"/>
                        </a:schemeClr>
                      </a:solidFill>
                      <a:latin typeface="Arial" charset="0"/>
                    </a:rPr>
                    <a:t>SEC</a:t>
                  </a:r>
                </a:p>
              </p:txBody>
            </p:sp>
          </p:grpSp>
          <p:cxnSp>
            <p:nvCxnSpPr>
              <p:cNvPr id="84" name="Прямая соединительная линия 83"/>
              <p:cNvCxnSpPr/>
              <p:nvPr/>
            </p:nvCxnSpPr>
            <p:spPr>
              <a:xfrm>
                <a:off x="7072331" y="2224083"/>
                <a:ext cx="1571636" cy="419100"/>
              </a:xfrm>
              <a:prstGeom prst="line">
                <a:avLst/>
              </a:prstGeom>
              <a:ln w="6350">
                <a:solidFill>
                  <a:schemeClr val="tx1"/>
                </a:solidFill>
                <a:headEnd type="stealth" w="sm" len="lg"/>
                <a:tailEnd type="stealth" w="sm" len="lg"/>
              </a:ln>
            </p:spPr>
            <p:style>
              <a:lnRef idx="1">
                <a:schemeClr val="accent1"/>
              </a:lnRef>
              <a:fillRef idx="0">
                <a:schemeClr val="accent1"/>
              </a:fillRef>
              <a:effectRef idx="0">
                <a:schemeClr val="accent1"/>
              </a:effectRef>
              <a:fontRef idx="minor">
                <a:schemeClr val="tx1"/>
              </a:fontRef>
            </p:style>
          </p:cxnSp>
          <p:sp>
            <p:nvSpPr>
              <p:cNvPr id="85" name="TextBox 91"/>
              <p:cNvSpPr txBox="1">
                <a:spLocks noChangeArrowheads="1"/>
              </p:cNvSpPr>
              <p:nvPr/>
            </p:nvSpPr>
            <p:spPr bwMode="auto">
              <a:xfrm rot="839128">
                <a:off x="7860716" y="2513060"/>
                <a:ext cx="510933" cy="319495"/>
              </a:xfrm>
              <a:prstGeom prst="rect">
                <a:avLst/>
              </a:prstGeom>
              <a:noFill/>
              <a:ln w="9525">
                <a:noFill/>
                <a:miter lim="800000"/>
                <a:headEnd/>
                <a:tailEnd/>
              </a:ln>
            </p:spPr>
            <p:txBody>
              <a:bodyPr wrap="none">
                <a:spAutoFit/>
              </a:bodyPr>
              <a:lstStyle/>
              <a:p>
                <a:r>
                  <a:rPr lang="ru-RU" sz="1100" dirty="0"/>
                  <a:t>55 м</a:t>
                </a:r>
                <a:endParaRPr lang="en-US" sz="1100" dirty="0"/>
              </a:p>
            </p:txBody>
          </p:sp>
          <p:sp>
            <p:nvSpPr>
              <p:cNvPr id="86" name="TextBox 99"/>
              <p:cNvSpPr txBox="1">
                <a:spLocks noChangeArrowheads="1"/>
              </p:cNvSpPr>
              <p:nvPr/>
            </p:nvSpPr>
            <p:spPr bwMode="auto">
              <a:xfrm>
                <a:off x="7219949" y="1990726"/>
                <a:ext cx="510933" cy="319495"/>
              </a:xfrm>
              <a:prstGeom prst="rect">
                <a:avLst/>
              </a:prstGeom>
              <a:noFill/>
              <a:ln w="9525">
                <a:noFill/>
                <a:miter lim="800000"/>
                <a:headEnd/>
                <a:tailEnd/>
              </a:ln>
            </p:spPr>
            <p:txBody>
              <a:bodyPr wrap="none">
                <a:spAutoFit/>
              </a:bodyPr>
              <a:lstStyle/>
              <a:p>
                <a:r>
                  <a:rPr lang="ru-RU" sz="1100"/>
                  <a:t>20 м</a:t>
                </a:r>
                <a:endParaRPr lang="en-US" sz="1100"/>
              </a:p>
            </p:txBody>
          </p:sp>
          <p:sp>
            <p:nvSpPr>
              <p:cNvPr id="87" name="5-конечная звезда 86"/>
              <p:cNvSpPr/>
              <p:nvPr/>
            </p:nvSpPr>
            <p:spPr>
              <a:xfrm flipH="1">
                <a:off x="5116514" y="2914650"/>
                <a:ext cx="73025" cy="71438"/>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8" name="5-конечная звезда 87"/>
              <p:cNvSpPr/>
              <p:nvPr/>
            </p:nvSpPr>
            <p:spPr>
              <a:xfrm flipH="1">
                <a:off x="5145089" y="1295401"/>
                <a:ext cx="73025" cy="71438"/>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77" name="TextBox 139"/>
            <p:cNvSpPr txBox="1">
              <a:spLocks noChangeArrowheads="1"/>
            </p:cNvSpPr>
            <p:nvPr/>
          </p:nvSpPr>
          <p:spPr bwMode="auto">
            <a:xfrm rot="17021649">
              <a:off x="7129463" y="2919937"/>
              <a:ext cx="2487613" cy="378362"/>
            </a:xfrm>
            <a:prstGeom prst="rect">
              <a:avLst/>
            </a:prstGeom>
            <a:noFill/>
            <a:ln w="9525">
              <a:noFill/>
              <a:miter lim="800000"/>
              <a:headEnd/>
              <a:tailEnd/>
            </a:ln>
          </p:spPr>
          <p:txBody>
            <a:bodyPr>
              <a:spAutoFit/>
            </a:bodyPr>
            <a:lstStyle/>
            <a:p>
              <a:r>
                <a:rPr lang="en-US" sz="1600" b="1" dirty="0"/>
                <a:t>border of LHEP site</a:t>
              </a:r>
            </a:p>
          </p:txBody>
        </p:sp>
        <p:sp>
          <p:nvSpPr>
            <p:cNvPr id="78" name="TextBox 140"/>
            <p:cNvSpPr txBox="1">
              <a:spLocks noChangeArrowheads="1"/>
            </p:cNvSpPr>
            <p:nvPr/>
          </p:nvSpPr>
          <p:spPr bwMode="auto">
            <a:xfrm>
              <a:off x="5629275" y="171450"/>
              <a:ext cx="3205163" cy="714164"/>
            </a:xfrm>
            <a:prstGeom prst="rect">
              <a:avLst/>
            </a:prstGeom>
            <a:noFill/>
            <a:ln w="9525">
              <a:noFill/>
              <a:miter lim="800000"/>
              <a:headEnd/>
              <a:tailEnd/>
            </a:ln>
          </p:spPr>
          <p:txBody>
            <a:bodyPr>
              <a:spAutoFit/>
            </a:bodyPr>
            <a:lstStyle/>
            <a:p>
              <a:r>
                <a:rPr lang="en-US" sz="1600" b="1"/>
                <a:t>Forbidden area at running</a:t>
              </a:r>
            </a:p>
            <a:p>
              <a:r>
                <a:rPr lang="en-US" sz="1600" b="1"/>
                <a:t>                              collider</a:t>
              </a:r>
            </a:p>
          </p:txBody>
        </p:sp>
        <p:cxnSp>
          <p:nvCxnSpPr>
            <p:cNvPr id="79" name="Прямая соединительная линия 78"/>
            <p:cNvCxnSpPr/>
            <p:nvPr/>
          </p:nvCxnSpPr>
          <p:spPr>
            <a:xfrm rot="5400000">
              <a:off x="7191375" y="933450"/>
              <a:ext cx="781050" cy="342900"/>
            </a:xfrm>
            <a:prstGeom prst="line">
              <a:avLst/>
            </a:prstGeom>
            <a:ln w="6350">
              <a:solidFill>
                <a:schemeClr val="tx1"/>
              </a:solidFill>
              <a:tailEnd type="stealth" w="sm" len="lg"/>
            </a:ln>
          </p:spPr>
          <p:style>
            <a:lnRef idx="1">
              <a:schemeClr val="accent4"/>
            </a:lnRef>
            <a:fillRef idx="0">
              <a:schemeClr val="accent4"/>
            </a:fillRef>
            <a:effectRef idx="0">
              <a:schemeClr val="accent4"/>
            </a:effectRef>
            <a:fontRef idx="minor">
              <a:schemeClr val="tx1"/>
            </a:fontRef>
          </p:style>
        </p:cxnSp>
        <p:sp>
          <p:nvSpPr>
            <p:cNvPr id="80" name="TextBox 79"/>
            <p:cNvSpPr txBox="1"/>
            <p:nvPr/>
          </p:nvSpPr>
          <p:spPr>
            <a:xfrm rot="17063515">
              <a:off x="7423702" y="1629830"/>
              <a:ext cx="1478446" cy="343967"/>
            </a:xfrm>
            <a:prstGeom prst="rect">
              <a:avLst/>
            </a:prstGeom>
            <a:noFill/>
          </p:spPr>
          <p:txBody>
            <a:bodyPr wrap="none">
              <a:spAutoFit/>
            </a:bodyPr>
            <a:lstStyle/>
            <a:p>
              <a:pPr>
                <a:defRPr/>
              </a:pPr>
              <a:r>
                <a:rPr lang="en-US" sz="1400" dirty="0">
                  <a:solidFill>
                    <a:schemeClr val="tx2">
                      <a:lumMod val="60000"/>
                      <a:lumOff val="40000"/>
                    </a:schemeClr>
                  </a:solidFill>
                  <a:latin typeface="Arial" charset="0"/>
                </a:rPr>
                <a:t>Personnel  B</a:t>
              </a:r>
              <a:endParaRPr lang="ru-RU" sz="1400" dirty="0">
                <a:solidFill>
                  <a:schemeClr val="tx2">
                    <a:lumMod val="60000"/>
                    <a:lumOff val="40000"/>
                  </a:schemeClr>
                </a:solidFill>
                <a:latin typeface="Arial" charset="0"/>
              </a:endParaRPr>
            </a:p>
          </p:txBody>
        </p:sp>
        <p:sp>
          <p:nvSpPr>
            <p:cNvPr id="81" name="Прямоугольник 80"/>
            <p:cNvSpPr/>
            <p:nvPr/>
          </p:nvSpPr>
          <p:spPr>
            <a:xfrm rot="17089883">
              <a:off x="8001646" y="3349885"/>
              <a:ext cx="1259184" cy="343967"/>
            </a:xfrm>
            <a:prstGeom prst="rect">
              <a:avLst/>
            </a:prstGeom>
          </p:spPr>
          <p:txBody>
            <a:bodyPr wrap="none">
              <a:spAutoFit/>
            </a:bodyPr>
            <a:lstStyle/>
            <a:p>
              <a:pPr>
                <a:defRPr/>
              </a:pPr>
              <a:r>
                <a:rPr lang="en-US" sz="1400" dirty="0">
                  <a:solidFill>
                    <a:schemeClr val="tx2">
                      <a:lumMod val="60000"/>
                      <a:lumOff val="40000"/>
                    </a:schemeClr>
                  </a:solidFill>
                  <a:latin typeface="Arial" charset="0"/>
                </a:rPr>
                <a:t>Population</a:t>
              </a:r>
              <a:endParaRPr lang="ru-RU" sz="1400" dirty="0">
                <a:solidFill>
                  <a:schemeClr val="tx2">
                    <a:lumMod val="60000"/>
                    <a:lumOff val="40000"/>
                  </a:schemeClr>
                </a:solidFill>
                <a:latin typeface="Arial" charset="0"/>
              </a:endParaRPr>
            </a:p>
          </p:txBody>
        </p:sp>
        <p:sp>
          <p:nvSpPr>
            <p:cNvPr id="82" name="TextBox 81"/>
            <p:cNvSpPr txBox="1"/>
            <p:nvPr/>
          </p:nvSpPr>
          <p:spPr>
            <a:xfrm>
              <a:off x="7485063" y="1219200"/>
              <a:ext cx="589042" cy="473603"/>
            </a:xfrm>
            <a:prstGeom prst="rect">
              <a:avLst/>
            </a:prstGeom>
            <a:noFill/>
          </p:spPr>
          <p:txBody>
            <a:bodyPr wrap="none">
              <a:spAutoFit/>
            </a:bodyPr>
            <a:lstStyle/>
            <a:p>
              <a:pPr>
                <a:lnSpc>
                  <a:spcPct val="80000"/>
                </a:lnSpc>
                <a:defRPr/>
              </a:pPr>
              <a:r>
                <a:rPr lang="en-US" sz="1200" dirty="0"/>
                <a:t>light</a:t>
              </a:r>
            </a:p>
            <a:p>
              <a:pPr>
                <a:lnSpc>
                  <a:spcPct val="80000"/>
                </a:lnSpc>
                <a:defRPr/>
              </a:pPr>
              <a:r>
                <a:rPr lang="en-US" sz="1200" dirty="0"/>
                <a:t>fence</a:t>
              </a:r>
              <a:endParaRPr lang="ru-RU" sz="1200" dirty="0"/>
            </a:p>
          </p:txBody>
        </p:sp>
      </p:grpSp>
      <p:sp>
        <p:nvSpPr>
          <p:cNvPr id="155" name="TextBox 154"/>
          <p:cNvSpPr txBox="1"/>
          <p:nvPr/>
        </p:nvSpPr>
        <p:spPr>
          <a:xfrm>
            <a:off x="3304952" y="2123564"/>
            <a:ext cx="918841" cy="369332"/>
          </a:xfrm>
          <a:prstGeom prst="rect">
            <a:avLst/>
          </a:prstGeom>
          <a:noFill/>
        </p:spPr>
        <p:txBody>
          <a:bodyPr wrap="none" rtlCol="0">
            <a:spAutoFit/>
          </a:bodyPr>
          <a:lstStyle/>
          <a:p>
            <a:r>
              <a:rPr lang="en-US" b="1" dirty="0">
                <a:solidFill>
                  <a:srgbClr val="FF0000"/>
                </a:solidFill>
              </a:rPr>
              <a:t>Collider</a:t>
            </a:r>
          </a:p>
        </p:txBody>
      </p:sp>
      <p:pic>
        <p:nvPicPr>
          <p:cNvPr id="156" name="irc_mi" descr="http://infoglaz.ru/wp-content/uploads/img_8812.jpg"/>
          <p:cNvPicPr>
            <a:picLocks noChangeAspect="1" noChangeArrowheads="1"/>
          </p:cNvPicPr>
          <p:nvPr/>
        </p:nvPicPr>
        <p:blipFill>
          <a:blip r:embed="rId5"/>
          <a:srcRect/>
          <a:stretch>
            <a:fillRect/>
          </a:stretch>
        </p:blipFill>
        <p:spPr bwMode="auto">
          <a:xfrm>
            <a:off x="1809721" y="4214818"/>
            <a:ext cx="3609975" cy="2419350"/>
          </a:xfrm>
          <a:prstGeom prst="rect">
            <a:avLst/>
          </a:prstGeom>
          <a:noFill/>
          <a:ln w="9525">
            <a:noFill/>
            <a:miter lim="800000"/>
            <a:headEnd/>
            <a:tailEnd/>
          </a:ln>
        </p:spPr>
      </p:pic>
      <p:graphicFrame>
        <p:nvGraphicFramePr>
          <p:cNvPr id="1026" name="Object 6"/>
          <p:cNvGraphicFramePr>
            <a:graphicFrameLocks noChangeAspect="1"/>
          </p:cNvGraphicFramePr>
          <p:nvPr>
            <p:extLst/>
          </p:nvPr>
        </p:nvGraphicFramePr>
        <p:xfrm>
          <a:off x="6222210" y="4581129"/>
          <a:ext cx="3474190" cy="2296111"/>
        </p:xfrm>
        <a:graphic>
          <a:graphicData uri="http://schemas.openxmlformats.org/presentationml/2006/ole">
            <mc:AlternateContent xmlns:mc="http://schemas.openxmlformats.org/markup-compatibility/2006">
              <mc:Choice xmlns:v="urn:schemas-microsoft-com:vml" Requires="v">
                <p:oleObj spid="_x0000_s12299" name="Graph" r:id="rId6" imgW="4160880" imgH="2926080" progId="Origin50.Graph">
                  <p:embed/>
                </p:oleObj>
              </mc:Choice>
              <mc:Fallback>
                <p:oleObj name="Graph" r:id="rId6" imgW="4160880" imgH="2926080" progId="Origin50.Grap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l="2596" t="2461" r="2596" b="2461"/>
                      <a:stretch>
                        <a:fillRect/>
                      </a:stretch>
                    </p:blipFill>
                    <p:spPr bwMode="auto">
                      <a:xfrm>
                        <a:off x="6222210" y="4581129"/>
                        <a:ext cx="3474190" cy="2296111"/>
                      </a:xfrm>
                      <a:prstGeom prst="rect">
                        <a:avLst/>
                      </a:prstGeom>
                      <a:noFill/>
                    </p:spPr>
                  </p:pic>
                </p:oleObj>
              </mc:Fallback>
            </mc:AlternateContent>
          </a:graphicData>
        </a:graphic>
      </p:graphicFrame>
      <p:sp>
        <p:nvSpPr>
          <p:cNvPr id="158" name="TextBox 157"/>
          <p:cNvSpPr txBox="1"/>
          <p:nvPr/>
        </p:nvSpPr>
        <p:spPr>
          <a:xfrm>
            <a:off x="3443132" y="3571876"/>
            <a:ext cx="924677" cy="369332"/>
          </a:xfrm>
          <a:prstGeom prst="rect">
            <a:avLst/>
          </a:prstGeom>
          <a:solidFill>
            <a:schemeClr val="bg1"/>
          </a:solidFill>
        </p:spPr>
        <p:txBody>
          <a:bodyPr wrap="none" rtlCol="0">
            <a:spAutoFit/>
          </a:bodyPr>
          <a:lstStyle/>
          <a:p>
            <a:r>
              <a:rPr lang="en-US" b="1" dirty="0">
                <a:solidFill>
                  <a:srgbClr val="FF0000"/>
                </a:solidFill>
              </a:rPr>
              <a:t>Booster</a:t>
            </a:r>
          </a:p>
        </p:txBody>
      </p:sp>
      <p:sp>
        <p:nvSpPr>
          <p:cNvPr id="159" name="TextBox 8"/>
          <p:cNvSpPr txBox="1">
            <a:spLocks noChangeArrowheads="1"/>
          </p:cNvSpPr>
          <p:nvPr/>
        </p:nvSpPr>
        <p:spPr bwMode="auto">
          <a:xfrm>
            <a:off x="6661620" y="4221088"/>
            <a:ext cx="2363339" cy="338554"/>
          </a:xfrm>
          <a:prstGeom prst="rect">
            <a:avLst/>
          </a:prstGeom>
          <a:noFill/>
          <a:ln w="9525">
            <a:noFill/>
            <a:miter lim="800000"/>
            <a:headEnd/>
            <a:tailEnd/>
          </a:ln>
        </p:spPr>
        <p:txBody>
          <a:bodyPr wrap="none">
            <a:spAutoFit/>
          </a:bodyPr>
          <a:lstStyle/>
          <a:p>
            <a:r>
              <a:rPr lang="en-US" sz="1600" b="1" dirty="0">
                <a:solidFill>
                  <a:srgbClr val="C00000"/>
                </a:solidFill>
              </a:rPr>
              <a:t>Closed windows and gaps</a:t>
            </a:r>
            <a:endParaRPr lang="ru-RU" sz="1600" b="1" dirty="0">
              <a:solidFill>
                <a:srgbClr val="C00000"/>
              </a:solidFill>
            </a:endParaRPr>
          </a:p>
        </p:txBody>
      </p:sp>
      <p:grpSp>
        <p:nvGrpSpPr>
          <p:cNvPr id="162" name="Группа 109"/>
          <p:cNvGrpSpPr>
            <a:grpSpLocks/>
          </p:cNvGrpSpPr>
          <p:nvPr/>
        </p:nvGrpSpPr>
        <p:grpSpPr bwMode="auto">
          <a:xfrm>
            <a:off x="2886990" y="989279"/>
            <a:ext cx="2488930" cy="1060537"/>
            <a:chOff x="5324475" y="3600450"/>
            <a:chExt cx="3676650" cy="1662369"/>
          </a:xfrm>
        </p:grpSpPr>
        <p:grpSp>
          <p:nvGrpSpPr>
            <p:cNvPr id="163" name="Группа 108"/>
            <p:cNvGrpSpPr>
              <a:grpSpLocks/>
            </p:cNvGrpSpPr>
            <p:nvPr/>
          </p:nvGrpSpPr>
          <p:grpSpPr bwMode="auto">
            <a:xfrm>
              <a:off x="5324475" y="3600450"/>
              <a:ext cx="3676650" cy="1662369"/>
              <a:chOff x="5324475" y="3600450"/>
              <a:chExt cx="3676650" cy="1662369"/>
            </a:xfrm>
          </p:grpSpPr>
          <p:sp>
            <p:nvSpPr>
              <p:cNvPr id="165" name="Oval 5"/>
              <p:cNvSpPr>
                <a:spLocks noChangeAspect="1" noChangeArrowheads="1"/>
              </p:cNvSpPr>
              <p:nvPr/>
            </p:nvSpPr>
            <p:spPr bwMode="auto">
              <a:xfrm>
                <a:off x="6875583" y="4779878"/>
                <a:ext cx="144163" cy="144178"/>
              </a:xfrm>
              <a:prstGeom prst="ellipse">
                <a:avLst/>
              </a:prstGeom>
              <a:solidFill>
                <a:srgbClr val="FF0000"/>
              </a:solidFill>
              <a:ln w="9525">
                <a:solidFill>
                  <a:srgbClr val="000000"/>
                </a:solidFill>
                <a:round/>
                <a:headEnd/>
                <a:tailEnd/>
              </a:ln>
            </p:spPr>
            <p:txBody>
              <a:bodyPr/>
              <a:lstStyle/>
              <a:p>
                <a:endParaRPr lang="ru-RU"/>
              </a:p>
            </p:txBody>
          </p:sp>
          <p:cxnSp>
            <p:nvCxnSpPr>
              <p:cNvPr id="166" name="AutoShape 6"/>
              <p:cNvCxnSpPr>
                <a:cxnSpLocks noChangeShapeType="1"/>
              </p:cNvCxnSpPr>
              <p:nvPr/>
            </p:nvCxnSpPr>
            <p:spPr bwMode="auto">
              <a:xfrm rot="5820000">
                <a:off x="6760939" y="5036634"/>
                <a:ext cx="269449" cy="59214"/>
              </a:xfrm>
              <a:prstGeom prst="straightConnector1">
                <a:avLst/>
              </a:prstGeom>
              <a:noFill/>
              <a:ln w="9525">
                <a:solidFill>
                  <a:srgbClr val="000000"/>
                </a:solidFill>
                <a:round/>
                <a:headEnd/>
                <a:tailEnd/>
              </a:ln>
            </p:spPr>
          </p:cxnSp>
          <p:cxnSp>
            <p:nvCxnSpPr>
              <p:cNvPr id="167" name="AutoShape 7"/>
              <p:cNvCxnSpPr>
                <a:cxnSpLocks noChangeShapeType="1"/>
              </p:cNvCxnSpPr>
              <p:nvPr/>
            </p:nvCxnSpPr>
            <p:spPr bwMode="auto">
              <a:xfrm rot="15600000" flipH="1">
                <a:off x="6859545" y="5022982"/>
                <a:ext cx="288496" cy="67468"/>
              </a:xfrm>
              <a:prstGeom prst="straightConnector1">
                <a:avLst/>
              </a:prstGeom>
              <a:noFill/>
              <a:ln w="9525">
                <a:solidFill>
                  <a:srgbClr val="000000"/>
                </a:solidFill>
                <a:round/>
                <a:headEnd/>
                <a:tailEnd/>
              </a:ln>
            </p:spPr>
          </p:cxnSp>
          <p:sp>
            <p:nvSpPr>
              <p:cNvPr id="168" name="Text Box 10"/>
              <p:cNvSpPr txBox="1">
                <a:spLocks noChangeArrowheads="1"/>
              </p:cNvSpPr>
              <p:nvPr/>
            </p:nvSpPr>
            <p:spPr bwMode="auto">
              <a:xfrm>
                <a:off x="5324475" y="4343545"/>
                <a:ext cx="741429" cy="561830"/>
              </a:xfrm>
              <a:prstGeom prst="rect">
                <a:avLst/>
              </a:prstGeom>
              <a:solidFill>
                <a:srgbClr val="FFFFFF"/>
              </a:solidFill>
              <a:ln w="9525">
                <a:noFill/>
                <a:miter lim="800000"/>
                <a:headEnd/>
                <a:tailEnd/>
              </a:ln>
            </p:spPr>
            <p:txBody>
              <a:bodyPr lIns="0" tIns="0" rIns="0" bIns="0"/>
              <a:lstStyle/>
              <a:p>
                <a:endParaRPr lang="ru-RU"/>
              </a:p>
            </p:txBody>
          </p:sp>
          <p:sp>
            <p:nvSpPr>
              <p:cNvPr id="169" name="Text Box 11"/>
              <p:cNvSpPr txBox="1">
                <a:spLocks noChangeArrowheads="1"/>
              </p:cNvSpPr>
              <p:nvPr/>
            </p:nvSpPr>
            <p:spPr bwMode="auto">
              <a:xfrm>
                <a:off x="8477184" y="4090186"/>
                <a:ext cx="523941" cy="538963"/>
              </a:xfrm>
              <a:prstGeom prst="rect">
                <a:avLst/>
              </a:prstGeom>
              <a:solidFill>
                <a:srgbClr val="FFFFFF"/>
              </a:solidFill>
              <a:ln w="9525">
                <a:noFill/>
                <a:miter lim="800000"/>
                <a:headEnd/>
                <a:tailEnd/>
              </a:ln>
            </p:spPr>
            <p:txBody>
              <a:bodyPr lIns="0" tIns="0" rIns="0" bIns="0"/>
              <a:lstStyle/>
              <a:p>
                <a:r>
                  <a:rPr lang="en-US" sz="1200"/>
                  <a:t>outer</a:t>
                </a:r>
              </a:p>
              <a:p>
                <a:r>
                  <a:rPr lang="en-US" sz="1200"/>
                  <a:t>wall</a:t>
                </a:r>
              </a:p>
            </p:txBody>
          </p:sp>
          <p:grpSp>
            <p:nvGrpSpPr>
              <p:cNvPr id="170" name="Группа 92"/>
              <p:cNvGrpSpPr>
                <a:grpSpLocks/>
              </p:cNvGrpSpPr>
              <p:nvPr/>
            </p:nvGrpSpPr>
            <p:grpSpPr bwMode="auto">
              <a:xfrm>
                <a:off x="5715007" y="3600450"/>
                <a:ext cx="2971801" cy="1611313"/>
                <a:chOff x="6892027" y="3686175"/>
                <a:chExt cx="1832839" cy="1049338"/>
              </a:xfrm>
            </p:grpSpPr>
            <p:sp>
              <p:nvSpPr>
                <p:cNvPr id="177" name="Rectangle 8"/>
                <p:cNvSpPr>
                  <a:spLocks noChangeArrowheads="1"/>
                </p:cNvSpPr>
                <p:nvPr/>
              </p:nvSpPr>
              <p:spPr bwMode="auto">
                <a:xfrm>
                  <a:off x="8191381" y="4015260"/>
                  <a:ext cx="360090" cy="720253"/>
                </a:xfrm>
                <a:prstGeom prst="rect">
                  <a:avLst/>
                </a:prstGeom>
                <a:solidFill>
                  <a:srgbClr val="A5A5A5"/>
                </a:solidFill>
                <a:ln w="9525">
                  <a:solidFill>
                    <a:srgbClr val="000000"/>
                  </a:solidFill>
                  <a:miter lim="800000"/>
                  <a:headEnd/>
                  <a:tailEnd/>
                </a:ln>
              </p:spPr>
              <p:txBody>
                <a:bodyPr/>
                <a:lstStyle/>
                <a:p>
                  <a:endParaRPr lang="en-US" dirty="0"/>
                </a:p>
                <a:p>
                  <a:r>
                    <a:rPr lang="en-US" dirty="0"/>
                    <a:t>  B</a:t>
                  </a:r>
                  <a:endParaRPr lang="ru-RU" dirty="0"/>
                </a:p>
              </p:txBody>
            </p:sp>
            <p:sp>
              <p:nvSpPr>
                <p:cNvPr id="178" name="Rectangle 9"/>
                <p:cNvSpPr>
                  <a:spLocks noChangeArrowheads="1"/>
                </p:cNvSpPr>
                <p:nvPr/>
              </p:nvSpPr>
              <p:spPr bwMode="auto">
                <a:xfrm>
                  <a:off x="7138755" y="3686175"/>
                  <a:ext cx="1412716" cy="331625"/>
                </a:xfrm>
                <a:prstGeom prst="rect">
                  <a:avLst/>
                </a:prstGeom>
                <a:solidFill>
                  <a:srgbClr val="A5A5A5"/>
                </a:solidFill>
                <a:ln w="9525">
                  <a:solidFill>
                    <a:srgbClr val="000000"/>
                  </a:solidFill>
                  <a:miter lim="800000"/>
                  <a:headEnd/>
                  <a:tailEnd/>
                </a:ln>
              </p:spPr>
              <p:txBody>
                <a:bodyPr/>
                <a:lstStyle/>
                <a:p>
                  <a:r>
                    <a:rPr lang="en-US"/>
                    <a:t>               C</a:t>
                  </a:r>
                  <a:endParaRPr lang="ru-RU"/>
                </a:p>
              </p:txBody>
            </p:sp>
            <p:sp>
              <p:nvSpPr>
                <p:cNvPr id="179" name="Rectangle 15"/>
                <p:cNvSpPr>
                  <a:spLocks noChangeArrowheads="1"/>
                </p:cNvSpPr>
                <p:nvPr/>
              </p:nvSpPr>
              <p:spPr bwMode="auto">
                <a:xfrm>
                  <a:off x="7138755" y="4015260"/>
                  <a:ext cx="239089" cy="720253"/>
                </a:xfrm>
                <a:prstGeom prst="rect">
                  <a:avLst/>
                </a:prstGeom>
                <a:solidFill>
                  <a:srgbClr val="A5A5A5"/>
                </a:solidFill>
                <a:ln w="9525">
                  <a:solidFill>
                    <a:srgbClr val="000000"/>
                  </a:solidFill>
                  <a:miter lim="800000"/>
                  <a:headEnd/>
                  <a:tailEnd/>
                </a:ln>
              </p:spPr>
              <p:txBody>
                <a:bodyPr/>
                <a:lstStyle/>
                <a:p>
                  <a:endParaRPr lang="en-US"/>
                </a:p>
                <a:p>
                  <a:r>
                    <a:rPr lang="en-US"/>
                    <a:t>A</a:t>
                  </a:r>
                  <a:endParaRPr lang="ru-RU"/>
                </a:p>
              </p:txBody>
            </p:sp>
            <p:cxnSp>
              <p:nvCxnSpPr>
                <p:cNvPr id="180" name="AutoShape 16"/>
                <p:cNvCxnSpPr>
                  <a:cxnSpLocks noChangeShapeType="1"/>
                </p:cNvCxnSpPr>
                <p:nvPr/>
              </p:nvCxnSpPr>
              <p:spPr bwMode="auto">
                <a:xfrm>
                  <a:off x="6892027" y="4733608"/>
                  <a:ext cx="1832839" cy="1905"/>
                </a:xfrm>
                <a:prstGeom prst="straightConnector1">
                  <a:avLst/>
                </a:prstGeom>
                <a:noFill/>
                <a:ln w="19050">
                  <a:solidFill>
                    <a:srgbClr val="000000"/>
                  </a:solidFill>
                  <a:round/>
                  <a:headEnd/>
                  <a:tailEnd/>
                </a:ln>
              </p:spPr>
            </p:cxnSp>
          </p:grpSp>
          <p:cxnSp>
            <p:nvCxnSpPr>
              <p:cNvPr id="171" name="AutoShape 18"/>
              <p:cNvCxnSpPr>
                <a:cxnSpLocks noChangeShapeType="1"/>
              </p:cNvCxnSpPr>
              <p:nvPr/>
            </p:nvCxnSpPr>
            <p:spPr bwMode="auto">
              <a:xfrm>
                <a:off x="6923217" y="4856093"/>
                <a:ext cx="887283" cy="1657"/>
              </a:xfrm>
              <a:prstGeom prst="straightConnector1">
                <a:avLst/>
              </a:prstGeom>
              <a:noFill/>
              <a:ln w="3175">
                <a:solidFill>
                  <a:srgbClr val="000000"/>
                </a:solidFill>
                <a:round/>
                <a:headEnd type="stealth" w="sm" len="sm"/>
                <a:tailEnd type="stealth" w="sm" len="sm"/>
              </a:ln>
            </p:spPr>
          </p:cxnSp>
          <p:sp>
            <p:nvSpPr>
              <p:cNvPr id="172" name="Text Box 19"/>
              <p:cNvSpPr txBox="1">
                <a:spLocks noChangeArrowheads="1"/>
              </p:cNvSpPr>
              <p:nvPr/>
            </p:nvSpPr>
            <p:spPr bwMode="auto">
              <a:xfrm>
                <a:off x="7065797" y="4585620"/>
                <a:ext cx="413093" cy="243009"/>
              </a:xfrm>
              <a:prstGeom prst="rect">
                <a:avLst/>
              </a:prstGeom>
              <a:solidFill>
                <a:srgbClr val="FFFFFF"/>
              </a:solidFill>
              <a:ln w="9525">
                <a:noFill/>
                <a:miter lim="800000"/>
                <a:headEnd/>
                <a:tailEnd/>
              </a:ln>
            </p:spPr>
            <p:txBody>
              <a:bodyPr lIns="0" tIns="0" rIns="0" bIns="0"/>
              <a:lstStyle/>
              <a:p>
                <a:pPr>
                  <a:spcAft>
                    <a:spcPts val="1000"/>
                  </a:spcAft>
                </a:pPr>
                <a:r>
                  <a:rPr lang="en-US" sz="1100" dirty="0">
                    <a:cs typeface="Arial" pitchFamily="34" charset="0"/>
                  </a:rPr>
                  <a:t>3 m</a:t>
                </a:r>
              </a:p>
            </p:txBody>
          </p:sp>
          <p:cxnSp>
            <p:nvCxnSpPr>
              <p:cNvPr id="173" name="AutoShape 20"/>
              <p:cNvCxnSpPr>
                <a:cxnSpLocks noChangeShapeType="1"/>
              </p:cNvCxnSpPr>
              <p:nvPr/>
            </p:nvCxnSpPr>
            <p:spPr bwMode="auto">
              <a:xfrm rot="5400000">
                <a:off x="6161883" y="4653758"/>
                <a:ext cx="1090610" cy="3175"/>
              </a:xfrm>
              <a:prstGeom prst="straightConnector1">
                <a:avLst/>
              </a:prstGeom>
              <a:noFill/>
              <a:ln w="6350">
                <a:solidFill>
                  <a:srgbClr val="000000"/>
                </a:solidFill>
                <a:round/>
                <a:headEnd type="stealth" w="sm" len="med"/>
                <a:tailEnd type="stealth" w="sm" len="med"/>
              </a:ln>
            </p:spPr>
          </p:cxnSp>
          <p:cxnSp>
            <p:nvCxnSpPr>
              <p:cNvPr id="174" name="AutoShape 21"/>
              <p:cNvCxnSpPr>
                <a:cxnSpLocks noChangeShapeType="1"/>
              </p:cNvCxnSpPr>
              <p:nvPr/>
            </p:nvCxnSpPr>
            <p:spPr bwMode="auto">
              <a:xfrm flipV="1">
                <a:off x="6473825" y="4438650"/>
                <a:ext cx="1336675" cy="4765"/>
              </a:xfrm>
              <a:prstGeom prst="straightConnector1">
                <a:avLst/>
              </a:prstGeom>
              <a:noFill/>
              <a:ln w="6350">
                <a:solidFill>
                  <a:srgbClr val="000000"/>
                </a:solidFill>
                <a:round/>
                <a:headEnd type="stealth" w="sm" len="med"/>
                <a:tailEnd type="stealth" w="sm" len="med"/>
              </a:ln>
            </p:spPr>
          </p:cxnSp>
          <p:sp>
            <p:nvSpPr>
              <p:cNvPr id="175" name="TextBox 104"/>
              <p:cNvSpPr txBox="1">
                <a:spLocks noChangeArrowheads="1"/>
              </p:cNvSpPr>
              <p:nvPr/>
            </p:nvSpPr>
            <p:spPr bwMode="auto">
              <a:xfrm>
                <a:off x="6715125" y="4143374"/>
                <a:ext cx="971337" cy="410068"/>
              </a:xfrm>
              <a:prstGeom prst="rect">
                <a:avLst/>
              </a:prstGeom>
              <a:noFill/>
              <a:ln w="9525">
                <a:noFill/>
                <a:miter lim="800000"/>
                <a:headEnd/>
                <a:tailEnd/>
              </a:ln>
            </p:spPr>
            <p:txBody>
              <a:bodyPr wrap="none">
                <a:spAutoFit/>
              </a:bodyPr>
              <a:lstStyle/>
              <a:p>
                <a:r>
                  <a:rPr lang="ru-RU" sz="1100" dirty="0">
                    <a:sym typeface="Symbol" pitchFamily="18" charset="2"/>
                  </a:rPr>
                  <a:t>4</a:t>
                </a:r>
                <a:r>
                  <a:rPr lang="en-US" sz="1100" dirty="0">
                    <a:sym typeface="Symbol" pitchFamily="18" charset="2"/>
                  </a:rPr>
                  <a:t>4</a:t>
                </a:r>
                <a:r>
                  <a:rPr lang="ru-RU" sz="1100" dirty="0">
                    <a:sym typeface="Symbol" pitchFamily="18" charset="2"/>
                  </a:rPr>
                  <a:t>,5 </a:t>
                </a:r>
                <a:r>
                  <a:rPr lang="en-US" sz="1100" dirty="0">
                    <a:sym typeface="Symbol" pitchFamily="18" charset="2"/>
                  </a:rPr>
                  <a:t>m</a:t>
                </a:r>
                <a:endParaRPr lang="en-US" sz="1100" dirty="0"/>
              </a:p>
            </p:txBody>
          </p:sp>
          <p:sp>
            <p:nvSpPr>
              <p:cNvPr id="176" name="TextBox 107"/>
              <p:cNvSpPr txBox="1">
                <a:spLocks noChangeArrowheads="1"/>
              </p:cNvSpPr>
              <p:nvPr/>
            </p:nvSpPr>
            <p:spPr bwMode="auto">
              <a:xfrm>
                <a:off x="7155294" y="4828629"/>
                <a:ext cx="796108" cy="434190"/>
              </a:xfrm>
              <a:prstGeom prst="rect">
                <a:avLst/>
              </a:prstGeom>
              <a:noFill/>
              <a:ln w="9525">
                <a:noFill/>
                <a:miter lim="800000"/>
                <a:headEnd/>
                <a:tailEnd/>
              </a:ln>
            </p:spPr>
            <p:txBody>
              <a:bodyPr wrap="none">
                <a:spAutoFit/>
              </a:bodyPr>
              <a:lstStyle/>
              <a:p>
                <a:r>
                  <a:rPr lang="en-US" sz="1200" dirty="0"/>
                  <a:t>1</a:t>
                </a:r>
                <a:r>
                  <a:rPr lang="ru-RU" sz="1200" dirty="0"/>
                  <a:t>,</a:t>
                </a:r>
                <a:r>
                  <a:rPr lang="en-US" sz="1200" dirty="0"/>
                  <a:t>5</a:t>
                </a:r>
                <a:r>
                  <a:rPr lang="ru-RU" sz="1200" dirty="0"/>
                  <a:t> </a:t>
                </a:r>
                <a:r>
                  <a:rPr lang="en-US" sz="1200" dirty="0"/>
                  <a:t>m</a:t>
                </a:r>
              </a:p>
            </p:txBody>
          </p:sp>
        </p:grpSp>
        <p:cxnSp>
          <p:nvCxnSpPr>
            <p:cNvPr id="164" name="Прямая со стрелкой 163"/>
            <p:cNvCxnSpPr/>
            <p:nvPr/>
          </p:nvCxnSpPr>
          <p:spPr>
            <a:xfrm rot="5400000">
              <a:off x="7086517" y="5037729"/>
              <a:ext cx="342677" cy="1744"/>
            </a:xfrm>
            <a:prstGeom prst="straightConnector1">
              <a:avLst/>
            </a:prstGeom>
            <a:ln w="6350">
              <a:solidFill>
                <a:schemeClr val="tx1"/>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p:grpSp>
      <p:sp>
        <p:nvSpPr>
          <p:cNvPr id="157" name="Заголовок 3"/>
          <p:cNvSpPr txBox="1">
            <a:spLocks/>
          </p:cNvSpPr>
          <p:nvPr/>
        </p:nvSpPr>
        <p:spPr>
          <a:xfrm>
            <a:off x="0" y="44624"/>
            <a:ext cx="12192000" cy="799742"/>
          </a:xfrm>
          <a:prstGeom prst="rect">
            <a:avLst/>
          </a:prstGeom>
          <a:solidFill>
            <a:schemeClr val="accent5">
              <a:lumMod val="75000"/>
            </a:schemeClr>
          </a:solidFill>
        </p:spPr>
        <p:txBody>
          <a:bodyPr/>
          <a:lstStyle>
            <a:lvl1pPr algn="l" rtl="0" eaLnBrk="0" fontAlgn="base" hangingPunct="0">
              <a:lnSpc>
                <a:spcPct val="90000"/>
              </a:lnSpc>
              <a:spcBef>
                <a:spcPct val="0"/>
              </a:spcBef>
              <a:spcAft>
                <a:spcPct val="0"/>
              </a:spcAft>
              <a:defRPr sz="2600" b="1">
                <a:solidFill>
                  <a:schemeClr val="bg1"/>
                </a:solidFill>
                <a:latin typeface="+mj-lt"/>
                <a:ea typeface="+mj-ea"/>
                <a:cs typeface="+mj-cs"/>
              </a:defRPr>
            </a:lvl1pPr>
            <a:lvl2pPr algn="l" rtl="0" eaLnBrk="0" fontAlgn="base" hangingPunct="0">
              <a:lnSpc>
                <a:spcPct val="90000"/>
              </a:lnSpc>
              <a:spcBef>
                <a:spcPct val="0"/>
              </a:spcBef>
              <a:spcAft>
                <a:spcPct val="0"/>
              </a:spcAft>
              <a:defRPr sz="2600" b="1">
                <a:solidFill>
                  <a:schemeClr val="bg1"/>
                </a:solidFill>
                <a:latin typeface="Arial" charset="0"/>
                <a:cs typeface="Arial" charset="0"/>
              </a:defRPr>
            </a:lvl2pPr>
            <a:lvl3pPr algn="l" rtl="0" eaLnBrk="0" fontAlgn="base" hangingPunct="0">
              <a:lnSpc>
                <a:spcPct val="90000"/>
              </a:lnSpc>
              <a:spcBef>
                <a:spcPct val="0"/>
              </a:spcBef>
              <a:spcAft>
                <a:spcPct val="0"/>
              </a:spcAft>
              <a:defRPr sz="2600" b="1">
                <a:solidFill>
                  <a:schemeClr val="bg1"/>
                </a:solidFill>
                <a:latin typeface="Arial" charset="0"/>
                <a:cs typeface="Arial" charset="0"/>
              </a:defRPr>
            </a:lvl3pPr>
            <a:lvl4pPr algn="l" rtl="0" eaLnBrk="0" fontAlgn="base" hangingPunct="0">
              <a:lnSpc>
                <a:spcPct val="90000"/>
              </a:lnSpc>
              <a:spcBef>
                <a:spcPct val="0"/>
              </a:spcBef>
              <a:spcAft>
                <a:spcPct val="0"/>
              </a:spcAft>
              <a:defRPr sz="2600" b="1">
                <a:solidFill>
                  <a:schemeClr val="bg1"/>
                </a:solidFill>
                <a:latin typeface="Arial" charset="0"/>
                <a:cs typeface="Arial" charset="0"/>
              </a:defRPr>
            </a:lvl4pPr>
            <a:lvl5pPr algn="l" rtl="0" eaLnBrk="0" fontAlgn="base" hangingPunct="0">
              <a:lnSpc>
                <a:spcPct val="90000"/>
              </a:lnSpc>
              <a:spcBef>
                <a:spcPct val="0"/>
              </a:spcBef>
              <a:spcAft>
                <a:spcPct val="0"/>
              </a:spcAft>
              <a:defRPr sz="2600" b="1">
                <a:solidFill>
                  <a:schemeClr val="bg1"/>
                </a:solidFill>
                <a:latin typeface="Arial" charset="0"/>
                <a:cs typeface="Arial" charset="0"/>
              </a:defRPr>
            </a:lvl5pPr>
            <a:lvl6pPr marL="457200" algn="l" rtl="0" fontAlgn="base">
              <a:lnSpc>
                <a:spcPct val="90000"/>
              </a:lnSpc>
              <a:spcBef>
                <a:spcPct val="0"/>
              </a:spcBef>
              <a:spcAft>
                <a:spcPct val="0"/>
              </a:spcAft>
              <a:defRPr sz="2600" b="1">
                <a:solidFill>
                  <a:schemeClr val="bg1"/>
                </a:solidFill>
                <a:latin typeface="Arial" charset="0"/>
                <a:cs typeface="Arial" charset="0"/>
              </a:defRPr>
            </a:lvl6pPr>
            <a:lvl7pPr marL="914400" algn="l" rtl="0" fontAlgn="base">
              <a:lnSpc>
                <a:spcPct val="90000"/>
              </a:lnSpc>
              <a:spcBef>
                <a:spcPct val="0"/>
              </a:spcBef>
              <a:spcAft>
                <a:spcPct val="0"/>
              </a:spcAft>
              <a:defRPr sz="2600" b="1">
                <a:solidFill>
                  <a:schemeClr val="bg1"/>
                </a:solidFill>
                <a:latin typeface="Arial" charset="0"/>
                <a:cs typeface="Arial" charset="0"/>
              </a:defRPr>
            </a:lvl7pPr>
            <a:lvl8pPr marL="1371600" algn="l" rtl="0" fontAlgn="base">
              <a:lnSpc>
                <a:spcPct val="90000"/>
              </a:lnSpc>
              <a:spcBef>
                <a:spcPct val="0"/>
              </a:spcBef>
              <a:spcAft>
                <a:spcPct val="0"/>
              </a:spcAft>
              <a:defRPr sz="2600" b="1">
                <a:solidFill>
                  <a:schemeClr val="bg1"/>
                </a:solidFill>
                <a:latin typeface="Arial" charset="0"/>
                <a:cs typeface="Arial" charset="0"/>
              </a:defRPr>
            </a:lvl8pPr>
            <a:lvl9pPr marL="1828800" algn="l" rtl="0" fontAlgn="base">
              <a:lnSpc>
                <a:spcPct val="90000"/>
              </a:lnSpc>
              <a:spcBef>
                <a:spcPct val="0"/>
              </a:spcBef>
              <a:spcAft>
                <a:spcPct val="0"/>
              </a:spcAft>
              <a:defRPr sz="2600" b="1">
                <a:solidFill>
                  <a:schemeClr val="bg1"/>
                </a:solidFill>
                <a:latin typeface="Arial" charset="0"/>
                <a:cs typeface="Arial" charset="0"/>
              </a:defRPr>
            </a:lvl9pPr>
          </a:lstStyle>
          <a:p>
            <a:pPr algn="ctr"/>
            <a:r>
              <a:rPr lang="en-US" altLang="ru-RU" sz="2800" b="0" kern="0" dirty="0">
                <a:latin typeface="Times New Roman" pitchFamily="18" charset="0"/>
                <a:cs typeface="Times New Roman" pitchFamily="18" charset="0"/>
              </a:rPr>
              <a:t>Laboratory of Radiation Biology </a:t>
            </a:r>
          </a:p>
          <a:p>
            <a:pPr algn="ctr"/>
            <a:r>
              <a:rPr lang="en-US" altLang="ru-RU" sz="2400" b="0" kern="0" dirty="0">
                <a:latin typeface="Times New Roman" pitchFamily="18" charset="0"/>
                <a:cs typeface="Times New Roman" pitchFamily="18" charset="0"/>
              </a:rPr>
              <a:t>(main results 20</a:t>
            </a:r>
            <a:r>
              <a:rPr lang="ru-RU" altLang="ru-RU" sz="2400" b="0" kern="0" dirty="0">
                <a:latin typeface="Times New Roman" pitchFamily="18" charset="0"/>
                <a:cs typeface="Times New Roman" pitchFamily="18" charset="0"/>
              </a:rPr>
              <a:t>10</a:t>
            </a:r>
            <a:r>
              <a:rPr lang="en-US" altLang="ru-RU" sz="2400" b="0" kern="0" dirty="0">
                <a:latin typeface="Times New Roman" pitchFamily="18" charset="0"/>
                <a:cs typeface="Times New Roman" pitchFamily="18" charset="0"/>
              </a:rPr>
              <a:t>-2016)</a:t>
            </a:r>
            <a:endParaRPr lang="ru-RU" altLang="ru-RU" sz="2400" b="0" kern="0" dirty="0">
              <a:latin typeface="Times New Roman" pitchFamily="18" charset="0"/>
              <a:cs typeface="Times New Roman" pitchFamily="18" charset="0"/>
            </a:endParaRPr>
          </a:p>
        </p:txBody>
      </p:sp>
    </p:spTree>
    <p:extLst>
      <p:ext uri="{BB962C8B-B14F-4D97-AF65-F5344CB8AC3E}">
        <p14:creationId xmlns:p14="http://schemas.microsoft.com/office/powerpoint/2010/main" val="413531366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Timoshenko\Photo\Фото установок\DSC01582.JPG"/>
          <p:cNvPicPr>
            <a:picLocks noChangeAspect="1" noChangeArrowheads="1"/>
          </p:cNvPicPr>
          <p:nvPr/>
        </p:nvPicPr>
        <p:blipFill>
          <a:blip r:embed="rId3" cstate="print"/>
          <a:srcRect/>
          <a:stretch>
            <a:fillRect/>
          </a:stretch>
        </p:blipFill>
        <p:spPr bwMode="auto">
          <a:xfrm>
            <a:off x="1680206" y="1124745"/>
            <a:ext cx="3025488" cy="2172593"/>
          </a:xfrm>
          <a:prstGeom prst="rect">
            <a:avLst/>
          </a:prstGeom>
          <a:noFill/>
        </p:spPr>
      </p:pic>
      <p:sp>
        <p:nvSpPr>
          <p:cNvPr id="5" name="TextBox 4"/>
          <p:cNvSpPr txBox="1"/>
          <p:nvPr/>
        </p:nvSpPr>
        <p:spPr>
          <a:xfrm>
            <a:off x="4738678" y="1081027"/>
            <a:ext cx="5503462" cy="1154162"/>
          </a:xfrm>
          <a:prstGeom prst="rect">
            <a:avLst/>
          </a:prstGeom>
          <a:noFill/>
        </p:spPr>
        <p:txBody>
          <a:bodyPr wrap="square" rtlCol="0">
            <a:spAutoFit/>
          </a:bodyPr>
          <a:lstStyle/>
          <a:p>
            <a:r>
              <a:rPr lang="en-US" b="1" dirty="0">
                <a:solidFill>
                  <a:srgbClr val="C00000"/>
                </a:solidFill>
                <a:latin typeface="Arial" panose="020B0604020202020204" pitchFamily="34" charset="0"/>
                <a:cs typeface="Arial" panose="020B0604020202020204" pitchFamily="34" charset="0"/>
              </a:rPr>
              <a:t>Physical support of radiobiological experiments</a:t>
            </a:r>
          </a:p>
          <a:p>
            <a:r>
              <a:rPr lang="en-US" b="1" dirty="0">
                <a:solidFill>
                  <a:srgbClr val="C00000"/>
                </a:solidFill>
                <a:latin typeface="Arial" panose="020B0604020202020204" pitchFamily="34" charset="0"/>
                <a:cs typeface="Arial" panose="020B0604020202020204" pitchFamily="34" charset="0"/>
              </a:rPr>
              <a:t>at JINR nuclear facilities </a:t>
            </a:r>
          </a:p>
          <a:p>
            <a:pPr>
              <a:spcBef>
                <a:spcPts val="600"/>
              </a:spcBef>
            </a:pPr>
            <a:r>
              <a:rPr lang="en-US" sz="1400" b="1" dirty="0">
                <a:solidFill>
                  <a:schemeClr val="accent6">
                    <a:lumMod val="75000"/>
                  </a:schemeClr>
                </a:solidFill>
                <a:latin typeface="Arial" panose="020B0604020202020204" pitchFamily="34" charset="0"/>
                <a:cs typeface="Arial" panose="020B0604020202020204" pitchFamily="34" charset="0"/>
              </a:rPr>
              <a:t>The </a:t>
            </a:r>
            <a:r>
              <a:rPr lang="ru-RU" sz="1400" b="1" dirty="0">
                <a:solidFill>
                  <a:schemeClr val="accent6">
                    <a:lumMod val="75000"/>
                  </a:schemeClr>
                </a:solidFill>
                <a:latin typeface="Arial" panose="020B0604020202020204" pitchFamily="34" charset="0"/>
                <a:cs typeface="Arial" panose="020B0604020202020204" pitchFamily="34" charset="0"/>
              </a:rPr>
              <a:t>«</a:t>
            </a:r>
            <a:r>
              <a:rPr lang="en-US" sz="1400" b="1" dirty="0">
                <a:solidFill>
                  <a:schemeClr val="accent6">
                    <a:lumMod val="75000"/>
                  </a:schemeClr>
                </a:solidFill>
                <a:latin typeface="Arial" panose="020B0604020202020204" pitchFamily="34" charset="0"/>
                <a:cs typeface="Arial" panose="020B0604020202020204" pitchFamily="34" charset="0"/>
              </a:rPr>
              <a:t>Genome</a:t>
            </a:r>
            <a:r>
              <a:rPr lang="ru-RU" sz="1400" b="1" dirty="0">
                <a:solidFill>
                  <a:schemeClr val="accent6">
                    <a:lumMod val="75000"/>
                  </a:schemeClr>
                </a:solidFill>
                <a:latin typeface="Arial" panose="020B0604020202020204" pitchFamily="34" charset="0"/>
                <a:cs typeface="Arial" panose="020B0604020202020204" pitchFamily="34" charset="0"/>
              </a:rPr>
              <a:t>»</a:t>
            </a:r>
            <a:r>
              <a:rPr lang="en-US" sz="1400" b="1" dirty="0">
                <a:solidFill>
                  <a:schemeClr val="accent6">
                    <a:lumMod val="75000"/>
                  </a:schemeClr>
                </a:solidFill>
                <a:latin typeface="Arial" panose="020B0604020202020204" pitchFamily="34" charset="0"/>
                <a:cs typeface="Arial" panose="020B0604020202020204" pitchFamily="34" charset="0"/>
              </a:rPr>
              <a:t> s</a:t>
            </a:r>
            <a:r>
              <a:rPr lang="ru-RU" sz="1400" b="1" dirty="0" err="1">
                <a:solidFill>
                  <a:schemeClr val="accent6">
                    <a:lumMod val="75000"/>
                  </a:schemeClr>
                </a:solidFill>
                <a:latin typeface="Arial" panose="020B0604020202020204" pitchFamily="34" charset="0"/>
                <a:cs typeface="Arial" panose="020B0604020202020204" pitchFamily="34" charset="0"/>
              </a:rPr>
              <a:t>etup</a:t>
            </a:r>
            <a:r>
              <a:rPr lang="ru-RU" sz="1400" b="1" dirty="0">
                <a:solidFill>
                  <a:schemeClr val="accent6">
                    <a:lumMod val="75000"/>
                  </a:schemeClr>
                </a:solidFill>
                <a:latin typeface="Arial" panose="020B0604020202020204" pitchFamily="34" charset="0"/>
                <a:cs typeface="Arial" panose="020B0604020202020204" pitchFamily="34" charset="0"/>
              </a:rPr>
              <a:t> </a:t>
            </a:r>
            <a:r>
              <a:rPr lang="en-US" sz="1400" b="1" dirty="0">
                <a:solidFill>
                  <a:schemeClr val="accent6">
                    <a:lumMod val="75000"/>
                  </a:schemeClr>
                </a:solidFill>
                <a:latin typeface="Arial" panose="020B0604020202020204" pitchFamily="34" charset="0"/>
                <a:cs typeface="Arial" panose="020B0604020202020204" pitchFamily="34" charset="0"/>
              </a:rPr>
              <a:t>at U-400M cyclotron </a:t>
            </a:r>
            <a:r>
              <a:rPr lang="ru-RU" sz="1400" b="1" dirty="0" err="1">
                <a:solidFill>
                  <a:schemeClr val="accent6">
                    <a:lumMod val="75000"/>
                  </a:schemeClr>
                </a:solidFill>
                <a:latin typeface="Arial" panose="020B0604020202020204" pitchFamily="34" charset="0"/>
                <a:cs typeface="Arial" panose="020B0604020202020204" pitchFamily="34" charset="0"/>
              </a:rPr>
              <a:t>for</a:t>
            </a:r>
            <a:r>
              <a:rPr lang="ru-RU" sz="1400" b="1" dirty="0">
                <a:solidFill>
                  <a:schemeClr val="accent6">
                    <a:lumMod val="75000"/>
                  </a:schemeClr>
                </a:solidFill>
                <a:latin typeface="Arial" panose="020B0604020202020204" pitchFamily="34" charset="0"/>
                <a:cs typeface="Arial" panose="020B0604020202020204" pitchFamily="34" charset="0"/>
              </a:rPr>
              <a:t> </a:t>
            </a:r>
            <a:r>
              <a:rPr lang="ru-RU" sz="1400" b="1" dirty="0" err="1">
                <a:solidFill>
                  <a:schemeClr val="accent6">
                    <a:lumMod val="75000"/>
                  </a:schemeClr>
                </a:solidFill>
                <a:latin typeface="Arial" panose="020B0604020202020204" pitchFamily="34" charset="0"/>
                <a:cs typeface="Arial" panose="020B0604020202020204" pitchFamily="34" charset="0"/>
              </a:rPr>
              <a:t>fast</a:t>
            </a:r>
            <a:r>
              <a:rPr lang="ru-RU" sz="1400" b="1" dirty="0">
                <a:solidFill>
                  <a:schemeClr val="accent6">
                    <a:lumMod val="75000"/>
                  </a:schemeClr>
                </a:solidFill>
                <a:latin typeface="Arial" panose="020B0604020202020204" pitchFamily="34" charset="0"/>
                <a:cs typeface="Arial" panose="020B0604020202020204" pitchFamily="34" charset="0"/>
              </a:rPr>
              <a:t> </a:t>
            </a:r>
            <a:r>
              <a:rPr lang="en-US" sz="1400" b="1" dirty="0">
                <a:solidFill>
                  <a:schemeClr val="accent6">
                    <a:lumMod val="75000"/>
                  </a:schemeClr>
                </a:solidFill>
                <a:latin typeface="Arial" panose="020B0604020202020204" pitchFamily="34" charset="0"/>
                <a:cs typeface="Arial" panose="020B0604020202020204" pitchFamily="34" charset="0"/>
              </a:rPr>
              <a:t> </a:t>
            </a:r>
            <a:r>
              <a:rPr lang="ru-RU" sz="1400" b="1" dirty="0" err="1">
                <a:solidFill>
                  <a:schemeClr val="accent6">
                    <a:lumMod val="75000"/>
                  </a:schemeClr>
                </a:solidFill>
                <a:latin typeface="Arial" panose="020B0604020202020204" pitchFamily="34" charset="0"/>
                <a:cs typeface="Arial" panose="020B0604020202020204" pitchFamily="34" charset="0"/>
              </a:rPr>
              <a:t>automatic</a:t>
            </a:r>
            <a:r>
              <a:rPr lang="ru-RU" sz="1400" b="1" dirty="0">
                <a:solidFill>
                  <a:schemeClr val="accent6">
                    <a:lumMod val="75000"/>
                  </a:schemeClr>
                </a:solidFill>
                <a:latin typeface="Arial" panose="020B0604020202020204" pitchFamily="34" charset="0"/>
                <a:cs typeface="Arial" panose="020B0604020202020204" pitchFamily="34" charset="0"/>
              </a:rPr>
              <a:t> </a:t>
            </a:r>
            <a:r>
              <a:rPr lang="en-US" sz="1400" b="1" dirty="0" err="1">
                <a:solidFill>
                  <a:schemeClr val="accent6">
                    <a:lumMod val="75000"/>
                  </a:schemeClr>
                </a:solidFill>
                <a:latin typeface="Arial" panose="020B0604020202020204" pitchFamily="34" charset="0"/>
                <a:cs typeface="Arial" panose="020B0604020202020204" pitchFamily="34" charset="0"/>
              </a:rPr>
              <a:t>i</a:t>
            </a:r>
            <a:r>
              <a:rPr lang="ru-RU" sz="1400" b="1" dirty="0" err="1">
                <a:solidFill>
                  <a:schemeClr val="accent6">
                    <a:lumMod val="75000"/>
                  </a:schemeClr>
                </a:solidFill>
                <a:latin typeface="Arial" panose="020B0604020202020204" pitchFamily="34" charset="0"/>
                <a:cs typeface="Arial" panose="020B0604020202020204" pitchFamily="34" charset="0"/>
              </a:rPr>
              <a:t>rradiation</a:t>
            </a:r>
            <a:r>
              <a:rPr lang="ru-RU" sz="1400" b="1" dirty="0">
                <a:solidFill>
                  <a:schemeClr val="accent6">
                    <a:lumMod val="75000"/>
                  </a:schemeClr>
                </a:solidFill>
                <a:latin typeface="Arial" panose="020B0604020202020204" pitchFamily="34" charset="0"/>
                <a:cs typeface="Arial" panose="020B0604020202020204" pitchFamily="34" charset="0"/>
              </a:rPr>
              <a:t> </a:t>
            </a:r>
            <a:r>
              <a:rPr lang="ru-RU" sz="1400" b="1" dirty="0" err="1">
                <a:solidFill>
                  <a:schemeClr val="accent6">
                    <a:lumMod val="75000"/>
                  </a:schemeClr>
                </a:solidFill>
                <a:latin typeface="Arial" panose="020B0604020202020204" pitchFamily="34" charset="0"/>
                <a:cs typeface="Arial" panose="020B0604020202020204" pitchFamily="34" charset="0"/>
              </a:rPr>
              <a:t>of</a:t>
            </a:r>
            <a:r>
              <a:rPr lang="ru-RU" sz="1400" b="1" dirty="0">
                <a:solidFill>
                  <a:schemeClr val="accent6">
                    <a:lumMod val="75000"/>
                  </a:schemeClr>
                </a:solidFill>
                <a:latin typeface="Arial" panose="020B0604020202020204" pitchFamily="34" charset="0"/>
                <a:cs typeface="Arial" panose="020B0604020202020204" pitchFamily="34" charset="0"/>
              </a:rPr>
              <a:t> </a:t>
            </a:r>
            <a:r>
              <a:rPr lang="ru-RU" sz="1400" b="1" dirty="0" err="1">
                <a:solidFill>
                  <a:schemeClr val="accent6">
                    <a:lumMod val="75000"/>
                  </a:schemeClr>
                </a:solidFill>
                <a:latin typeface="Arial" panose="020B0604020202020204" pitchFamily="34" charset="0"/>
                <a:cs typeface="Arial" panose="020B0604020202020204" pitchFamily="34" charset="0"/>
              </a:rPr>
              <a:t>thin</a:t>
            </a:r>
            <a:r>
              <a:rPr lang="ru-RU" sz="1400" b="1" dirty="0">
                <a:solidFill>
                  <a:schemeClr val="accent6">
                    <a:lumMod val="75000"/>
                  </a:schemeClr>
                </a:solidFill>
                <a:latin typeface="Arial" panose="020B0604020202020204" pitchFamily="34" charset="0"/>
                <a:cs typeface="Arial" panose="020B0604020202020204" pitchFamily="34" charset="0"/>
              </a:rPr>
              <a:t> </a:t>
            </a:r>
            <a:r>
              <a:rPr lang="ru-RU" sz="1400" b="1" dirty="0" err="1">
                <a:solidFill>
                  <a:schemeClr val="accent6">
                    <a:lumMod val="75000"/>
                  </a:schemeClr>
                </a:solidFill>
                <a:latin typeface="Arial" panose="020B0604020202020204" pitchFamily="34" charset="0"/>
                <a:cs typeface="Arial" panose="020B0604020202020204" pitchFamily="34" charset="0"/>
              </a:rPr>
              <a:t>biological</a:t>
            </a:r>
            <a:r>
              <a:rPr lang="ru-RU" sz="1400" b="1" dirty="0">
                <a:solidFill>
                  <a:schemeClr val="accent6">
                    <a:lumMod val="75000"/>
                  </a:schemeClr>
                </a:solidFill>
                <a:latin typeface="Arial" panose="020B0604020202020204" pitchFamily="34" charset="0"/>
                <a:cs typeface="Arial" panose="020B0604020202020204" pitchFamily="34" charset="0"/>
              </a:rPr>
              <a:t> </a:t>
            </a:r>
            <a:r>
              <a:rPr lang="en-US" sz="1400" b="1" dirty="0">
                <a:solidFill>
                  <a:schemeClr val="accent6">
                    <a:lumMod val="75000"/>
                  </a:schemeClr>
                </a:solidFill>
                <a:latin typeface="Arial" panose="020B0604020202020204" pitchFamily="34" charset="0"/>
                <a:cs typeface="Arial" panose="020B0604020202020204" pitchFamily="34" charset="0"/>
              </a:rPr>
              <a:t>samples with high-LET heavy</a:t>
            </a:r>
            <a:r>
              <a:rPr lang="ru-RU" sz="1400" b="1" dirty="0">
                <a:solidFill>
                  <a:schemeClr val="accent6">
                    <a:lumMod val="75000"/>
                  </a:schemeClr>
                </a:solidFill>
                <a:latin typeface="Arial" panose="020B0604020202020204" pitchFamily="34" charset="0"/>
                <a:cs typeface="Arial" panose="020B0604020202020204" pitchFamily="34" charset="0"/>
              </a:rPr>
              <a:t> </a:t>
            </a:r>
            <a:r>
              <a:rPr lang="en-US" sz="1400" b="1" dirty="0">
                <a:solidFill>
                  <a:schemeClr val="accent6">
                    <a:lumMod val="75000"/>
                  </a:schemeClr>
                </a:solidFill>
                <a:latin typeface="Arial" panose="020B0604020202020204" pitchFamily="34" charset="0"/>
                <a:cs typeface="Arial" panose="020B0604020202020204" pitchFamily="34" charset="0"/>
              </a:rPr>
              <a:t>ions</a:t>
            </a:r>
          </a:p>
        </p:txBody>
      </p:sp>
      <p:pic>
        <p:nvPicPr>
          <p:cNvPr id="6" name="Picture 3" descr="A:\Timoshenko\Photo\Фото установок\IMG_20131217_125439.jpg"/>
          <p:cNvPicPr>
            <a:picLocks noChangeAspect="1" noChangeArrowheads="1"/>
          </p:cNvPicPr>
          <p:nvPr/>
        </p:nvPicPr>
        <p:blipFill>
          <a:blip r:embed="rId4" cstate="print">
            <a:lum bright="18000"/>
          </a:blip>
          <a:srcRect/>
          <a:stretch>
            <a:fillRect/>
          </a:stretch>
        </p:blipFill>
        <p:spPr bwMode="auto">
          <a:xfrm>
            <a:off x="5447928" y="2636913"/>
            <a:ext cx="2488830" cy="1736393"/>
          </a:xfrm>
          <a:prstGeom prst="rect">
            <a:avLst/>
          </a:prstGeom>
          <a:noFill/>
        </p:spPr>
      </p:pic>
      <p:sp>
        <p:nvSpPr>
          <p:cNvPr id="7" name="TextBox 6"/>
          <p:cNvSpPr txBox="1"/>
          <p:nvPr/>
        </p:nvSpPr>
        <p:spPr>
          <a:xfrm>
            <a:off x="7987881" y="2839630"/>
            <a:ext cx="1963871" cy="523220"/>
          </a:xfrm>
          <a:prstGeom prst="rect">
            <a:avLst/>
          </a:prstGeom>
          <a:noFill/>
        </p:spPr>
        <p:txBody>
          <a:bodyPr wrap="none" rtlCol="0">
            <a:spAutoFit/>
          </a:bodyPr>
          <a:lstStyle/>
          <a:p>
            <a:r>
              <a:rPr lang="en-US" sz="1400" b="1" dirty="0">
                <a:solidFill>
                  <a:schemeClr val="accent6">
                    <a:lumMod val="75000"/>
                  </a:schemeClr>
                </a:solidFill>
              </a:rPr>
              <a:t>Irradiation of rats at the</a:t>
            </a:r>
          </a:p>
          <a:p>
            <a:r>
              <a:rPr lang="en-US" sz="1400" b="1" dirty="0" err="1">
                <a:solidFill>
                  <a:schemeClr val="accent6">
                    <a:lumMod val="75000"/>
                  </a:schemeClr>
                </a:solidFill>
              </a:rPr>
              <a:t>Nuclotron’s</a:t>
            </a:r>
            <a:r>
              <a:rPr lang="en-US" sz="1400" b="1" dirty="0">
                <a:solidFill>
                  <a:schemeClr val="accent6">
                    <a:lumMod val="75000"/>
                  </a:schemeClr>
                </a:solidFill>
              </a:rPr>
              <a:t> </a:t>
            </a:r>
            <a:r>
              <a:rPr lang="en-US" sz="1400" b="1" baseline="30000" dirty="0">
                <a:solidFill>
                  <a:schemeClr val="accent6">
                    <a:lumMod val="75000"/>
                  </a:schemeClr>
                </a:solidFill>
              </a:rPr>
              <a:t>12</a:t>
            </a:r>
            <a:r>
              <a:rPr lang="en-US" sz="1400" b="1" dirty="0">
                <a:solidFill>
                  <a:schemeClr val="accent6">
                    <a:lumMod val="75000"/>
                  </a:schemeClr>
                </a:solidFill>
              </a:rPr>
              <a:t>C  beam</a:t>
            </a:r>
          </a:p>
        </p:txBody>
      </p:sp>
      <p:pic>
        <p:nvPicPr>
          <p:cNvPr id="8" name="Picture 2"/>
          <p:cNvPicPr>
            <a:picLocks noChangeAspect="1" noChangeArrowheads="1"/>
          </p:cNvPicPr>
          <p:nvPr/>
        </p:nvPicPr>
        <p:blipFill>
          <a:blip r:embed="rId5"/>
          <a:srcRect/>
          <a:stretch>
            <a:fillRect/>
          </a:stretch>
        </p:blipFill>
        <p:spPr bwMode="auto">
          <a:xfrm>
            <a:off x="1728286" y="4413653"/>
            <a:ext cx="3010392" cy="2275798"/>
          </a:xfrm>
          <a:prstGeom prst="rect">
            <a:avLst/>
          </a:prstGeom>
          <a:noFill/>
          <a:ln w="9525">
            <a:noFill/>
            <a:miter lim="800000"/>
            <a:headEnd/>
            <a:tailEnd/>
          </a:ln>
          <a:effectLst/>
        </p:spPr>
      </p:pic>
      <p:sp>
        <p:nvSpPr>
          <p:cNvPr id="9" name="TextBox 8"/>
          <p:cNvSpPr txBox="1"/>
          <p:nvPr/>
        </p:nvSpPr>
        <p:spPr>
          <a:xfrm>
            <a:off x="1666274" y="3513782"/>
            <a:ext cx="3205590" cy="923330"/>
          </a:xfrm>
          <a:prstGeom prst="rect">
            <a:avLst/>
          </a:prstGeom>
          <a:noFill/>
        </p:spPr>
        <p:txBody>
          <a:bodyPr wrap="square" rtlCol="0">
            <a:spAutoFit/>
          </a:bodyPr>
          <a:lstStyle/>
          <a:p>
            <a:r>
              <a:rPr lang="en-US" b="1" dirty="0">
                <a:solidFill>
                  <a:srgbClr val="C00000"/>
                </a:solidFill>
                <a:cs typeface="Arial" pitchFamily="34" charset="0"/>
              </a:rPr>
              <a:t>Nuclear planetary science in collaboration with ISR RAS and FLNP</a:t>
            </a:r>
          </a:p>
        </p:txBody>
      </p:sp>
      <p:sp>
        <p:nvSpPr>
          <p:cNvPr id="10" name="TextBox 9"/>
          <p:cNvSpPr txBox="1"/>
          <p:nvPr/>
        </p:nvSpPr>
        <p:spPr>
          <a:xfrm>
            <a:off x="5087468" y="4653137"/>
            <a:ext cx="5177386" cy="1384995"/>
          </a:xfrm>
          <a:prstGeom prst="rect">
            <a:avLst/>
          </a:prstGeom>
          <a:noFill/>
        </p:spPr>
        <p:txBody>
          <a:bodyPr wrap="square" rtlCol="0">
            <a:spAutoFit/>
          </a:bodyPr>
          <a:lstStyle/>
          <a:p>
            <a:r>
              <a:rPr lang="en-US" sz="1400" b="1" dirty="0">
                <a:solidFill>
                  <a:schemeClr val="accent6">
                    <a:lumMod val="75000"/>
                  </a:schemeClr>
                </a:solidFill>
              </a:rPr>
              <a:t>A special facility for the calibration and testing of nuclear planetary science instruments. </a:t>
            </a:r>
            <a:r>
              <a:rPr lang="ru-RU" sz="1400" b="1" dirty="0">
                <a:solidFill>
                  <a:schemeClr val="accent6">
                    <a:lumMod val="75000"/>
                  </a:schemeClr>
                </a:solidFill>
              </a:rPr>
              <a:t> </a:t>
            </a:r>
          </a:p>
          <a:p>
            <a:r>
              <a:rPr lang="en-US" sz="1400" b="1" dirty="0">
                <a:solidFill>
                  <a:schemeClr val="accent6">
                    <a:lumMod val="75000"/>
                  </a:schemeClr>
                </a:solidFill>
              </a:rPr>
              <a:t>The facility contains a planetary soil model and can use a neutron generator in experiments with prototypes of active neutron and </a:t>
            </a:r>
          </a:p>
          <a:p>
            <a:r>
              <a:rPr lang="en-US" sz="1400" b="1" dirty="0">
                <a:solidFill>
                  <a:schemeClr val="accent6">
                    <a:lumMod val="75000"/>
                  </a:schemeClr>
                </a:solidFill>
              </a:rPr>
              <a:t>gamma spectrometers. </a:t>
            </a:r>
            <a:endParaRPr lang="en-US" sz="1400" dirty="0">
              <a:solidFill>
                <a:schemeClr val="accent6">
                  <a:lumMod val="75000"/>
                </a:schemeClr>
              </a:solidFill>
            </a:endParaRPr>
          </a:p>
          <a:p>
            <a:endParaRPr lang="en-US" sz="1400" dirty="0">
              <a:solidFill>
                <a:schemeClr val="accent6">
                  <a:lumMod val="75000"/>
                </a:schemeClr>
              </a:solidFill>
            </a:endParaRPr>
          </a:p>
        </p:txBody>
      </p:sp>
      <p:sp>
        <p:nvSpPr>
          <p:cNvPr id="11" name="Прямоугольник 10"/>
          <p:cNvSpPr/>
          <p:nvPr/>
        </p:nvSpPr>
        <p:spPr>
          <a:xfrm>
            <a:off x="5087889" y="6021289"/>
            <a:ext cx="4188775" cy="584775"/>
          </a:xfrm>
          <a:prstGeom prst="rect">
            <a:avLst/>
          </a:prstGeom>
        </p:spPr>
        <p:txBody>
          <a:bodyPr wrap="none">
            <a:spAutoFit/>
          </a:bodyPr>
          <a:lstStyle/>
          <a:p>
            <a:r>
              <a:rPr lang="en-US" sz="1600" b="1" dirty="0">
                <a:solidFill>
                  <a:srgbClr val="C00000"/>
                </a:solidFill>
              </a:rPr>
              <a:t>Wide energy range neutron spectrometry with </a:t>
            </a:r>
          </a:p>
          <a:p>
            <a:r>
              <a:rPr lang="en-US" sz="1600" b="1" dirty="0">
                <a:solidFill>
                  <a:srgbClr val="C00000"/>
                </a:solidFill>
              </a:rPr>
              <a:t>a </a:t>
            </a:r>
            <a:r>
              <a:rPr lang="en-US" sz="1600" b="1" dirty="0" err="1">
                <a:solidFill>
                  <a:srgbClr val="C00000"/>
                </a:solidFill>
              </a:rPr>
              <a:t>multisphere</a:t>
            </a:r>
            <a:r>
              <a:rPr lang="en-US" sz="1600" b="1" dirty="0">
                <a:solidFill>
                  <a:srgbClr val="C00000"/>
                </a:solidFill>
              </a:rPr>
              <a:t> spectrometer</a:t>
            </a:r>
            <a:endParaRPr lang="ru-RU" sz="1600" b="1" dirty="0">
              <a:solidFill>
                <a:srgbClr val="C00000"/>
              </a:solidFill>
            </a:endParaRPr>
          </a:p>
        </p:txBody>
      </p:sp>
      <p:sp>
        <p:nvSpPr>
          <p:cNvPr id="12" name="Заголовок 3"/>
          <p:cNvSpPr txBox="1">
            <a:spLocks/>
          </p:cNvSpPr>
          <p:nvPr/>
        </p:nvSpPr>
        <p:spPr>
          <a:xfrm>
            <a:off x="0" y="44624"/>
            <a:ext cx="12192000" cy="799742"/>
          </a:xfrm>
          <a:prstGeom prst="rect">
            <a:avLst/>
          </a:prstGeom>
          <a:solidFill>
            <a:schemeClr val="accent5">
              <a:lumMod val="75000"/>
            </a:schemeClr>
          </a:solidFill>
        </p:spPr>
        <p:txBody>
          <a:bodyPr/>
          <a:lstStyle>
            <a:lvl1pPr algn="l" rtl="0" eaLnBrk="0" fontAlgn="base" hangingPunct="0">
              <a:lnSpc>
                <a:spcPct val="90000"/>
              </a:lnSpc>
              <a:spcBef>
                <a:spcPct val="0"/>
              </a:spcBef>
              <a:spcAft>
                <a:spcPct val="0"/>
              </a:spcAft>
              <a:defRPr sz="2600" b="1">
                <a:solidFill>
                  <a:schemeClr val="bg1"/>
                </a:solidFill>
                <a:latin typeface="+mj-lt"/>
                <a:ea typeface="+mj-ea"/>
                <a:cs typeface="+mj-cs"/>
              </a:defRPr>
            </a:lvl1pPr>
            <a:lvl2pPr algn="l" rtl="0" eaLnBrk="0" fontAlgn="base" hangingPunct="0">
              <a:lnSpc>
                <a:spcPct val="90000"/>
              </a:lnSpc>
              <a:spcBef>
                <a:spcPct val="0"/>
              </a:spcBef>
              <a:spcAft>
                <a:spcPct val="0"/>
              </a:spcAft>
              <a:defRPr sz="2600" b="1">
                <a:solidFill>
                  <a:schemeClr val="bg1"/>
                </a:solidFill>
                <a:latin typeface="Arial" charset="0"/>
                <a:cs typeface="Arial" charset="0"/>
              </a:defRPr>
            </a:lvl2pPr>
            <a:lvl3pPr algn="l" rtl="0" eaLnBrk="0" fontAlgn="base" hangingPunct="0">
              <a:lnSpc>
                <a:spcPct val="90000"/>
              </a:lnSpc>
              <a:spcBef>
                <a:spcPct val="0"/>
              </a:spcBef>
              <a:spcAft>
                <a:spcPct val="0"/>
              </a:spcAft>
              <a:defRPr sz="2600" b="1">
                <a:solidFill>
                  <a:schemeClr val="bg1"/>
                </a:solidFill>
                <a:latin typeface="Arial" charset="0"/>
                <a:cs typeface="Arial" charset="0"/>
              </a:defRPr>
            </a:lvl3pPr>
            <a:lvl4pPr algn="l" rtl="0" eaLnBrk="0" fontAlgn="base" hangingPunct="0">
              <a:lnSpc>
                <a:spcPct val="90000"/>
              </a:lnSpc>
              <a:spcBef>
                <a:spcPct val="0"/>
              </a:spcBef>
              <a:spcAft>
                <a:spcPct val="0"/>
              </a:spcAft>
              <a:defRPr sz="2600" b="1">
                <a:solidFill>
                  <a:schemeClr val="bg1"/>
                </a:solidFill>
                <a:latin typeface="Arial" charset="0"/>
                <a:cs typeface="Arial" charset="0"/>
              </a:defRPr>
            </a:lvl4pPr>
            <a:lvl5pPr algn="l" rtl="0" eaLnBrk="0" fontAlgn="base" hangingPunct="0">
              <a:lnSpc>
                <a:spcPct val="90000"/>
              </a:lnSpc>
              <a:spcBef>
                <a:spcPct val="0"/>
              </a:spcBef>
              <a:spcAft>
                <a:spcPct val="0"/>
              </a:spcAft>
              <a:defRPr sz="2600" b="1">
                <a:solidFill>
                  <a:schemeClr val="bg1"/>
                </a:solidFill>
                <a:latin typeface="Arial" charset="0"/>
                <a:cs typeface="Arial" charset="0"/>
              </a:defRPr>
            </a:lvl5pPr>
            <a:lvl6pPr marL="457200" algn="l" rtl="0" fontAlgn="base">
              <a:lnSpc>
                <a:spcPct val="90000"/>
              </a:lnSpc>
              <a:spcBef>
                <a:spcPct val="0"/>
              </a:spcBef>
              <a:spcAft>
                <a:spcPct val="0"/>
              </a:spcAft>
              <a:defRPr sz="2600" b="1">
                <a:solidFill>
                  <a:schemeClr val="bg1"/>
                </a:solidFill>
                <a:latin typeface="Arial" charset="0"/>
                <a:cs typeface="Arial" charset="0"/>
              </a:defRPr>
            </a:lvl6pPr>
            <a:lvl7pPr marL="914400" algn="l" rtl="0" fontAlgn="base">
              <a:lnSpc>
                <a:spcPct val="90000"/>
              </a:lnSpc>
              <a:spcBef>
                <a:spcPct val="0"/>
              </a:spcBef>
              <a:spcAft>
                <a:spcPct val="0"/>
              </a:spcAft>
              <a:defRPr sz="2600" b="1">
                <a:solidFill>
                  <a:schemeClr val="bg1"/>
                </a:solidFill>
                <a:latin typeface="Arial" charset="0"/>
                <a:cs typeface="Arial" charset="0"/>
              </a:defRPr>
            </a:lvl7pPr>
            <a:lvl8pPr marL="1371600" algn="l" rtl="0" fontAlgn="base">
              <a:lnSpc>
                <a:spcPct val="90000"/>
              </a:lnSpc>
              <a:spcBef>
                <a:spcPct val="0"/>
              </a:spcBef>
              <a:spcAft>
                <a:spcPct val="0"/>
              </a:spcAft>
              <a:defRPr sz="2600" b="1">
                <a:solidFill>
                  <a:schemeClr val="bg1"/>
                </a:solidFill>
                <a:latin typeface="Arial" charset="0"/>
                <a:cs typeface="Arial" charset="0"/>
              </a:defRPr>
            </a:lvl8pPr>
            <a:lvl9pPr marL="1828800" algn="l" rtl="0" fontAlgn="base">
              <a:lnSpc>
                <a:spcPct val="90000"/>
              </a:lnSpc>
              <a:spcBef>
                <a:spcPct val="0"/>
              </a:spcBef>
              <a:spcAft>
                <a:spcPct val="0"/>
              </a:spcAft>
              <a:defRPr sz="2600" b="1">
                <a:solidFill>
                  <a:schemeClr val="bg1"/>
                </a:solidFill>
                <a:latin typeface="Arial" charset="0"/>
                <a:cs typeface="Arial" charset="0"/>
              </a:defRPr>
            </a:lvl9pPr>
          </a:lstStyle>
          <a:p>
            <a:pPr algn="ctr"/>
            <a:r>
              <a:rPr lang="en-US" altLang="ru-RU" sz="2800" b="0" kern="0" dirty="0">
                <a:latin typeface="Times New Roman" pitchFamily="18" charset="0"/>
                <a:cs typeface="Times New Roman" pitchFamily="18" charset="0"/>
              </a:rPr>
              <a:t>Laboratory of Radiation Biology </a:t>
            </a:r>
          </a:p>
          <a:p>
            <a:pPr algn="ctr"/>
            <a:r>
              <a:rPr lang="en-US" altLang="ru-RU" sz="2400" b="0" kern="0" dirty="0">
                <a:latin typeface="Times New Roman" pitchFamily="18" charset="0"/>
                <a:cs typeface="Times New Roman" pitchFamily="18" charset="0"/>
              </a:rPr>
              <a:t>(main results 20</a:t>
            </a:r>
            <a:r>
              <a:rPr lang="ru-RU" altLang="ru-RU" sz="2400" b="0" kern="0" dirty="0">
                <a:latin typeface="Times New Roman" pitchFamily="18" charset="0"/>
                <a:cs typeface="Times New Roman" pitchFamily="18" charset="0"/>
              </a:rPr>
              <a:t>10</a:t>
            </a:r>
            <a:r>
              <a:rPr lang="en-US" altLang="ru-RU" sz="2400" b="0" kern="0" dirty="0">
                <a:latin typeface="Times New Roman" pitchFamily="18" charset="0"/>
                <a:cs typeface="Times New Roman" pitchFamily="18" charset="0"/>
              </a:rPr>
              <a:t>-2016)</a:t>
            </a:r>
            <a:endParaRPr lang="ru-RU" altLang="ru-RU" sz="2400" b="0" kern="0" dirty="0">
              <a:latin typeface="Times New Roman" pitchFamily="18" charset="0"/>
              <a:cs typeface="Times New Roman" pitchFamily="18" charset="0"/>
            </a:endParaRPr>
          </a:p>
        </p:txBody>
      </p:sp>
    </p:spTree>
    <p:extLst>
      <p:ext uri="{BB962C8B-B14F-4D97-AF65-F5344CB8AC3E}">
        <p14:creationId xmlns:p14="http://schemas.microsoft.com/office/powerpoint/2010/main" val="325405248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Заголовок 3"/>
          <p:cNvSpPr>
            <a:spLocks noGrp="1"/>
          </p:cNvSpPr>
          <p:nvPr>
            <p:ph type="title"/>
          </p:nvPr>
        </p:nvSpPr>
        <p:spPr>
          <a:xfrm>
            <a:off x="0" y="0"/>
            <a:ext cx="12192000" cy="1008613"/>
          </a:xfrm>
          <a:solidFill>
            <a:schemeClr val="accent5">
              <a:lumMod val="75000"/>
            </a:schemeClr>
          </a:solidFill>
        </p:spPr>
        <p:txBody>
          <a:bodyPr/>
          <a:lstStyle/>
          <a:p>
            <a:pPr algn="ctr"/>
            <a:r>
              <a:rPr lang="en-US" altLang="ru-RU" sz="3600" b="0" dirty="0">
                <a:solidFill>
                  <a:schemeClr val="bg1"/>
                </a:solidFill>
              </a:rPr>
              <a:t>Laboratory of Radiation Biology</a:t>
            </a:r>
            <a:endParaRPr lang="ru-RU" altLang="ru-RU" sz="3600" b="0" dirty="0">
              <a:solidFill>
                <a:schemeClr val="bg1"/>
              </a:solidFill>
            </a:endParaRPr>
          </a:p>
        </p:txBody>
      </p:sp>
      <p:sp>
        <p:nvSpPr>
          <p:cNvPr id="11" name="TextBox 10"/>
          <p:cNvSpPr txBox="1"/>
          <p:nvPr/>
        </p:nvSpPr>
        <p:spPr>
          <a:xfrm>
            <a:off x="3185071" y="1156682"/>
            <a:ext cx="5677841" cy="430887"/>
          </a:xfrm>
          <a:prstGeom prst="rect">
            <a:avLst/>
          </a:prstGeom>
          <a:noFill/>
        </p:spPr>
        <p:txBody>
          <a:bodyPr wrap="square" rtlCol="0">
            <a:spAutoFit/>
          </a:bodyPr>
          <a:lstStyle/>
          <a:p>
            <a:pPr algn="ctr"/>
            <a:r>
              <a:rPr lang="en-US" sz="2200" i="1" dirty="0"/>
              <a:t>The plan for the development of LRB 2017-2023</a:t>
            </a:r>
          </a:p>
        </p:txBody>
      </p:sp>
      <p:sp>
        <p:nvSpPr>
          <p:cNvPr id="12" name="TextBox 11"/>
          <p:cNvSpPr txBox="1"/>
          <p:nvPr/>
        </p:nvSpPr>
        <p:spPr>
          <a:xfrm>
            <a:off x="1775520" y="1628800"/>
            <a:ext cx="3960440" cy="1938992"/>
          </a:xfrm>
          <a:prstGeom prst="rect">
            <a:avLst/>
          </a:prstGeom>
          <a:noFill/>
        </p:spPr>
        <p:txBody>
          <a:bodyPr wrap="square" rtlCol="0">
            <a:spAutoFit/>
          </a:bodyPr>
          <a:lstStyle/>
          <a:p>
            <a:r>
              <a:rPr lang="en-US" sz="1200" b="1" dirty="0"/>
              <a:t>Radiobiological research</a:t>
            </a:r>
            <a:r>
              <a:rPr lang="en-US" sz="1200" dirty="0"/>
              <a:t> </a:t>
            </a:r>
          </a:p>
          <a:p>
            <a:endParaRPr lang="ru-RU" sz="1200" dirty="0"/>
          </a:p>
          <a:p>
            <a:r>
              <a:rPr lang="en-US" sz="1200" dirty="0"/>
              <a:t>in 2017–2023 will be focused on studying heavy ion action mechanisms at the molecular, cellular, tissue, and organism levels of biological organization. Special attention will be given to experimental animals’ central nervous system (CNS) disorders because CNS has to be considered as a critical system when evaluating the radiation exposure risk for the interplanetary mission crews.</a:t>
            </a:r>
            <a:endParaRPr lang="ru-RU" sz="1200" dirty="0"/>
          </a:p>
          <a:p>
            <a:endParaRPr lang="ru-RU" sz="1200" dirty="0"/>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0096" y="1556792"/>
            <a:ext cx="2215530" cy="2215530"/>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5601" y="4187979"/>
            <a:ext cx="2600289" cy="1872208"/>
          </a:xfrm>
          <a:prstGeom prst="rect">
            <a:avLst/>
          </a:prstGeom>
        </p:spPr>
      </p:pic>
      <p:sp>
        <p:nvSpPr>
          <p:cNvPr id="13" name="TextBox 12"/>
          <p:cNvSpPr txBox="1"/>
          <p:nvPr/>
        </p:nvSpPr>
        <p:spPr>
          <a:xfrm>
            <a:off x="6023992" y="3879046"/>
            <a:ext cx="4248472" cy="2677656"/>
          </a:xfrm>
          <a:prstGeom prst="rect">
            <a:avLst/>
          </a:prstGeom>
          <a:noFill/>
        </p:spPr>
        <p:txBody>
          <a:bodyPr wrap="square" rtlCol="0">
            <a:spAutoFit/>
          </a:bodyPr>
          <a:lstStyle/>
          <a:p>
            <a:r>
              <a:rPr lang="en-US" sz="1200" b="1" dirty="0" err="1"/>
              <a:t>Astrobiological</a:t>
            </a:r>
            <a:r>
              <a:rPr lang="en-US" sz="1200" b="1" dirty="0"/>
              <a:t> research</a:t>
            </a:r>
            <a:r>
              <a:rPr lang="en-US" sz="1200" dirty="0"/>
              <a:t> </a:t>
            </a:r>
          </a:p>
          <a:p>
            <a:endParaRPr lang="ru-RU" sz="1200" dirty="0"/>
          </a:p>
          <a:p>
            <a:r>
              <a:rPr lang="en-US" sz="1200" dirty="0"/>
              <a:t>in 2017–2023 will be focused on the problem that is central for understanding the production of the prebiotic compounds underlying the formation of the living systems: what is primary in the origin of life, genetics or metabolism? The planned research will be aimed at the development of unified theoretical and experimental approaches allowing for a possible influence of the following factors on the phenomenon of the origin of life on Earth: energy, evolutional, </a:t>
            </a:r>
            <a:r>
              <a:rPr lang="en-US" sz="1200" dirty="0" err="1"/>
              <a:t>protometabolic</a:t>
            </a:r>
            <a:r>
              <a:rPr lang="en-US" sz="1200" dirty="0"/>
              <a:t>, and the primordial environment. The second field of the </a:t>
            </a:r>
            <a:r>
              <a:rPr lang="en-US" sz="1200" dirty="0" err="1"/>
              <a:t>astrobiological</a:t>
            </a:r>
            <a:r>
              <a:rPr lang="en-US" sz="1200" dirty="0"/>
              <a:t> investigations is the search for and study of microfossils in meteorites and early Precambrian terrestrial rocks using electron microscopy and nuclear physics methods.</a:t>
            </a:r>
            <a:endParaRPr lang="ru-RU" sz="1200" dirty="0"/>
          </a:p>
        </p:txBody>
      </p:sp>
    </p:spTree>
    <p:extLst>
      <p:ext uri="{BB962C8B-B14F-4D97-AF65-F5344CB8AC3E}">
        <p14:creationId xmlns:p14="http://schemas.microsoft.com/office/powerpoint/2010/main" val="210203397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9" name="Text Box 1"/>
          <p:cNvSpPr txBox="1">
            <a:spLocks noChangeArrowheads="1"/>
          </p:cNvSpPr>
          <p:nvPr/>
        </p:nvSpPr>
        <p:spPr bwMode="auto">
          <a:xfrm>
            <a:off x="1889126" y="182563"/>
            <a:ext cx="8412163" cy="457200"/>
          </a:xfrm>
          <a:prstGeom prst="rect">
            <a:avLst/>
          </a:prstGeom>
          <a:noFill/>
          <a:ln w="9525" cap="flat">
            <a:noFill/>
            <a:round/>
            <a:headEnd/>
            <a:tailEnd/>
          </a:ln>
          <a:effectLst/>
        </p:spPr>
        <p:txBody>
          <a:bodyPr wrap="none" anchor="ctr"/>
          <a:lstStyle/>
          <a:p>
            <a:endParaRPr lang="ru-RU">
              <a:solidFill>
                <a:schemeClr val="accent5">
                  <a:lumMod val="75000"/>
                </a:schemeClr>
              </a:solidFill>
            </a:endParaRPr>
          </a:p>
        </p:txBody>
      </p:sp>
      <p:sp>
        <p:nvSpPr>
          <p:cNvPr id="17410" name="Text Box 2"/>
          <p:cNvSpPr txBox="1">
            <a:spLocks noChangeArrowheads="1"/>
          </p:cNvSpPr>
          <p:nvPr/>
        </p:nvSpPr>
        <p:spPr bwMode="auto">
          <a:xfrm>
            <a:off x="2782888" y="612775"/>
            <a:ext cx="6527822" cy="1581150"/>
          </a:xfrm>
          <a:prstGeom prst="rect">
            <a:avLst/>
          </a:prstGeom>
          <a:noFill/>
          <a:ln w="9525" cap="flat">
            <a:noFill/>
            <a:round/>
            <a:headEnd/>
            <a:tailEnd/>
          </a:ln>
          <a:effectLst/>
        </p:spPr>
        <p:txBody>
          <a:bodyPr lIns="90000" tIns="57600" rIns="90000" bIns="45000"/>
          <a:lstStyle/>
          <a:p>
            <a:pPr algn="ct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ru-RU" sz="1600" b="1" i="1" dirty="0" err="1">
                <a:solidFill>
                  <a:schemeClr val="accent5">
                    <a:lumMod val="75000"/>
                  </a:schemeClr>
                </a:solidFill>
                <a:cs typeface="Times New Roman" pitchFamily="16" charset="0"/>
              </a:rPr>
              <a:t>β</a:t>
            </a:r>
            <a:r>
              <a:rPr lang="ru-RU" sz="1600" b="1" dirty="0" err="1">
                <a:solidFill>
                  <a:schemeClr val="accent5">
                    <a:lumMod val="75000"/>
                  </a:schemeClr>
                </a:solidFill>
                <a:cs typeface="Times New Roman" pitchFamily="16" charset="0"/>
              </a:rPr>
              <a:t>−decay half-lives</a:t>
            </a:r>
            <a:r>
              <a:rPr lang="ru-RU" sz="1600" b="1" dirty="0">
                <a:solidFill>
                  <a:schemeClr val="accent5">
                    <a:lumMod val="75000"/>
                  </a:schemeClr>
                </a:solidFill>
                <a:cs typeface="Times New Roman" pitchFamily="16" charset="0"/>
              </a:rPr>
              <a:t> </a:t>
            </a:r>
            <a:r>
              <a:rPr lang="ru-RU" sz="1600" b="1" dirty="0" err="1">
                <a:solidFill>
                  <a:schemeClr val="accent5">
                    <a:lumMod val="75000"/>
                  </a:schemeClr>
                </a:solidFill>
                <a:cs typeface="Times New Roman" pitchFamily="16" charset="0"/>
              </a:rPr>
              <a:t>of</a:t>
            </a:r>
            <a:r>
              <a:rPr lang="ru-RU" sz="1600" b="1" dirty="0">
                <a:solidFill>
                  <a:schemeClr val="accent5">
                    <a:lumMod val="75000"/>
                  </a:schemeClr>
                </a:solidFill>
                <a:cs typeface="Times New Roman" pitchFamily="16" charset="0"/>
              </a:rPr>
              <a:t> </a:t>
            </a:r>
            <a:r>
              <a:rPr lang="ru-RU" sz="1600" b="1" dirty="0" err="1">
                <a:solidFill>
                  <a:schemeClr val="accent5">
                    <a:lumMod val="75000"/>
                  </a:schemeClr>
                </a:solidFill>
                <a:cs typeface="Times New Roman" pitchFamily="16" charset="0"/>
              </a:rPr>
              <a:t>the</a:t>
            </a:r>
            <a:r>
              <a:rPr lang="ru-RU" sz="1600" b="1" dirty="0">
                <a:solidFill>
                  <a:schemeClr val="accent5">
                    <a:lumMod val="75000"/>
                  </a:schemeClr>
                </a:solidFill>
                <a:cs typeface="Times New Roman" pitchFamily="16" charset="0"/>
              </a:rPr>
              <a:t> </a:t>
            </a:r>
            <a:r>
              <a:rPr lang="ru-RU" sz="1600" b="1" dirty="0" err="1">
                <a:solidFill>
                  <a:schemeClr val="accent5">
                    <a:lumMod val="75000"/>
                  </a:schemeClr>
                </a:solidFill>
                <a:cs typeface="Times New Roman" pitchFamily="16" charset="0"/>
              </a:rPr>
              <a:t>neutron-rich</a:t>
            </a:r>
            <a:r>
              <a:rPr lang="ru-RU" sz="1600" b="1" dirty="0">
                <a:solidFill>
                  <a:schemeClr val="accent5">
                    <a:lumMod val="75000"/>
                  </a:schemeClr>
                </a:solidFill>
                <a:cs typeface="Times New Roman" pitchFamily="16" charset="0"/>
              </a:rPr>
              <a:t> </a:t>
            </a:r>
            <a:r>
              <a:rPr lang="ru-RU" sz="1600" b="1" i="1" dirty="0">
                <a:solidFill>
                  <a:schemeClr val="accent5">
                    <a:lumMod val="75000"/>
                  </a:schemeClr>
                </a:solidFill>
                <a:cs typeface="Times New Roman" pitchFamily="16" charset="0"/>
              </a:rPr>
              <a:t>N </a:t>
            </a:r>
            <a:r>
              <a:rPr lang="ru-RU" sz="1600" b="1" dirty="0">
                <a:solidFill>
                  <a:schemeClr val="accent5">
                    <a:lumMod val="75000"/>
                  </a:schemeClr>
                </a:solidFill>
                <a:cs typeface="Times New Roman" pitchFamily="16" charset="0"/>
              </a:rPr>
              <a:t>= 50 </a:t>
            </a:r>
            <a:r>
              <a:rPr lang="ru-RU" sz="1600" b="1" dirty="0" err="1">
                <a:solidFill>
                  <a:schemeClr val="accent5">
                    <a:lumMod val="75000"/>
                  </a:schemeClr>
                </a:solidFill>
                <a:cs typeface="Times New Roman" pitchFamily="16" charset="0"/>
              </a:rPr>
              <a:t>isotones</a:t>
            </a:r>
            <a:endParaRPr lang="ru-RU" sz="1600" b="1" dirty="0">
              <a:solidFill>
                <a:schemeClr val="accent5">
                  <a:lumMod val="75000"/>
                </a:schemeClr>
              </a:solidFill>
              <a:cs typeface="Times New Roman" pitchFamily="16" charset="0"/>
            </a:endParaRPr>
          </a:p>
          <a:p>
            <a:pPr algn="just">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600" b="1" dirty="0">
              <a:solidFill>
                <a:schemeClr val="accent5">
                  <a:lumMod val="75000"/>
                </a:schemeClr>
              </a:solidFill>
              <a:cs typeface="Times New Roman" pitchFamily="16" charset="0"/>
            </a:endParaRPr>
          </a:p>
          <a:p>
            <a:pPr algn="just">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dirty="0">
                <a:solidFill>
                  <a:schemeClr val="accent5">
                    <a:lumMod val="75000"/>
                  </a:schemeClr>
                </a:solidFill>
                <a:cs typeface="Times New Roman" pitchFamily="16" charset="0"/>
              </a:rPr>
              <a:t>It was shown that t</a:t>
            </a:r>
            <a:r>
              <a:rPr lang="ru-RU" sz="1600" dirty="0" err="1">
                <a:solidFill>
                  <a:schemeClr val="accent5">
                    <a:lumMod val="75000"/>
                  </a:schemeClr>
                </a:solidFill>
                <a:cs typeface="Times New Roman" pitchFamily="16" charset="0"/>
              </a:rPr>
              <a:t>ensor</a:t>
            </a:r>
            <a:r>
              <a:rPr lang="ru-RU" sz="1600" dirty="0">
                <a:solidFill>
                  <a:schemeClr val="accent5">
                    <a:lumMod val="75000"/>
                  </a:schemeClr>
                </a:solidFill>
                <a:cs typeface="Times New Roman" pitchFamily="16" charset="0"/>
              </a:rPr>
              <a:t> </a:t>
            </a:r>
            <a:r>
              <a:rPr lang="ru-RU" sz="1600" dirty="0" err="1">
                <a:solidFill>
                  <a:schemeClr val="accent5">
                    <a:lumMod val="75000"/>
                  </a:schemeClr>
                </a:solidFill>
                <a:cs typeface="Times New Roman" pitchFamily="16" charset="0"/>
              </a:rPr>
              <a:t>interaction</a:t>
            </a:r>
            <a:r>
              <a:rPr lang="en-US" sz="1600" dirty="0">
                <a:solidFill>
                  <a:schemeClr val="accent5">
                    <a:lumMod val="75000"/>
                  </a:schemeClr>
                </a:solidFill>
                <a:cs typeface="Times New Roman" pitchFamily="16" charset="0"/>
              </a:rPr>
              <a:t>s and 2p-2h configuration result in decreasing of beta-decay half lives </a:t>
            </a:r>
            <a:r>
              <a:rPr lang="ru-RU" sz="1600" dirty="0" err="1">
                <a:solidFill>
                  <a:schemeClr val="accent5">
                    <a:lumMod val="75000"/>
                  </a:schemeClr>
                </a:solidFill>
                <a:cs typeface="Times New Roman" pitchFamily="16" charset="0"/>
              </a:rPr>
              <a:t>of</a:t>
            </a:r>
            <a:r>
              <a:rPr lang="ru-RU" sz="1600" dirty="0">
                <a:solidFill>
                  <a:schemeClr val="accent5">
                    <a:lumMod val="75000"/>
                  </a:schemeClr>
                </a:solidFill>
                <a:cs typeface="Times New Roman" pitchFamily="16" charset="0"/>
              </a:rPr>
              <a:t> </a:t>
            </a:r>
            <a:r>
              <a:rPr lang="ru-RU" sz="1600" dirty="0" err="1">
                <a:solidFill>
                  <a:schemeClr val="accent5">
                    <a:lumMod val="75000"/>
                  </a:schemeClr>
                </a:solidFill>
                <a:cs typeface="Times New Roman" pitchFamily="16" charset="0"/>
              </a:rPr>
              <a:t>the</a:t>
            </a:r>
            <a:r>
              <a:rPr lang="ru-RU" sz="1600" dirty="0">
                <a:solidFill>
                  <a:schemeClr val="accent5">
                    <a:lumMod val="75000"/>
                  </a:schemeClr>
                </a:solidFill>
                <a:cs typeface="Times New Roman" pitchFamily="16" charset="0"/>
              </a:rPr>
              <a:t> </a:t>
            </a:r>
            <a:r>
              <a:rPr lang="ru-RU" sz="1600" dirty="0" err="1">
                <a:solidFill>
                  <a:schemeClr val="accent5">
                    <a:lumMod val="75000"/>
                  </a:schemeClr>
                </a:solidFill>
                <a:cs typeface="Times New Roman" pitchFamily="16" charset="0"/>
              </a:rPr>
              <a:t>neutron-rich</a:t>
            </a:r>
            <a:r>
              <a:rPr lang="ru-RU" sz="1600" dirty="0">
                <a:solidFill>
                  <a:schemeClr val="accent5">
                    <a:lumMod val="75000"/>
                  </a:schemeClr>
                </a:solidFill>
                <a:cs typeface="Times New Roman" pitchFamily="16" charset="0"/>
              </a:rPr>
              <a:t> </a:t>
            </a:r>
            <a:r>
              <a:rPr lang="ru-RU" sz="1600" i="1" dirty="0">
                <a:solidFill>
                  <a:schemeClr val="accent5">
                    <a:lumMod val="75000"/>
                  </a:schemeClr>
                </a:solidFill>
                <a:cs typeface="Times New Roman" pitchFamily="16" charset="0"/>
              </a:rPr>
              <a:t>N </a:t>
            </a:r>
            <a:r>
              <a:rPr lang="ru-RU" sz="1600" dirty="0">
                <a:solidFill>
                  <a:schemeClr val="accent5">
                    <a:lumMod val="75000"/>
                  </a:schemeClr>
                </a:solidFill>
                <a:cs typeface="Times New Roman" pitchFamily="16" charset="0"/>
              </a:rPr>
              <a:t>= 50 </a:t>
            </a:r>
            <a:r>
              <a:rPr lang="ru-RU" sz="1600" dirty="0" err="1">
                <a:solidFill>
                  <a:schemeClr val="accent5">
                    <a:lumMod val="75000"/>
                  </a:schemeClr>
                </a:solidFill>
                <a:cs typeface="Times New Roman" pitchFamily="16" charset="0"/>
              </a:rPr>
              <a:t>isotones</a:t>
            </a:r>
            <a:r>
              <a:rPr lang="ru-RU" sz="1600" dirty="0">
                <a:solidFill>
                  <a:schemeClr val="accent5">
                    <a:lumMod val="75000"/>
                  </a:schemeClr>
                </a:solidFill>
                <a:cs typeface="Times New Roman" pitchFamily="16" charset="0"/>
              </a:rPr>
              <a:t> </a:t>
            </a:r>
            <a:r>
              <a:rPr lang="en-US" sz="1600" dirty="0">
                <a:solidFill>
                  <a:schemeClr val="accent5">
                    <a:lumMod val="75000"/>
                  </a:schemeClr>
                </a:solidFill>
                <a:cs typeface="Times New Roman" pitchFamily="16" charset="0"/>
              </a:rPr>
              <a:t>significantly. </a:t>
            </a:r>
            <a:r>
              <a:rPr lang="ru-RU" sz="1600" dirty="0" err="1">
                <a:solidFill>
                  <a:schemeClr val="accent5">
                    <a:lumMod val="75000"/>
                  </a:schemeClr>
                </a:solidFill>
                <a:cs typeface="Times New Roman" pitchFamily="16" charset="0"/>
              </a:rPr>
              <a:t>Results</a:t>
            </a:r>
            <a:r>
              <a:rPr lang="ru-RU" sz="1600" dirty="0">
                <a:solidFill>
                  <a:schemeClr val="accent5">
                    <a:lumMod val="75000"/>
                  </a:schemeClr>
                </a:solidFill>
                <a:cs typeface="Times New Roman" pitchFamily="16" charset="0"/>
              </a:rPr>
              <a:t> </a:t>
            </a:r>
            <a:r>
              <a:rPr lang="ru-RU" sz="1600" dirty="0" err="1">
                <a:solidFill>
                  <a:schemeClr val="accent5">
                    <a:lumMod val="75000"/>
                  </a:schemeClr>
                </a:solidFill>
                <a:cs typeface="Times New Roman" pitchFamily="16" charset="0"/>
              </a:rPr>
              <a:t>of</a:t>
            </a:r>
            <a:r>
              <a:rPr lang="ru-RU" sz="1600" dirty="0">
                <a:solidFill>
                  <a:schemeClr val="accent5">
                    <a:lumMod val="75000"/>
                  </a:schemeClr>
                </a:solidFill>
                <a:cs typeface="Times New Roman" pitchFamily="16" charset="0"/>
              </a:rPr>
              <a:t> </a:t>
            </a:r>
            <a:r>
              <a:rPr lang="ru-RU" sz="1600" dirty="0" err="1">
                <a:solidFill>
                  <a:schemeClr val="accent5">
                    <a:lumMod val="75000"/>
                  </a:schemeClr>
                </a:solidFill>
                <a:cs typeface="Times New Roman" pitchFamily="16" charset="0"/>
              </a:rPr>
              <a:t>the</a:t>
            </a:r>
            <a:r>
              <a:rPr lang="ru-RU" sz="1600" dirty="0">
                <a:solidFill>
                  <a:schemeClr val="accent5">
                    <a:lumMod val="75000"/>
                  </a:schemeClr>
                </a:solidFill>
                <a:cs typeface="Times New Roman" pitchFamily="16" charset="0"/>
              </a:rPr>
              <a:t> </a:t>
            </a:r>
            <a:r>
              <a:rPr lang="ru-RU" sz="1600" dirty="0" err="1">
                <a:solidFill>
                  <a:schemeClr val="accent5">
                    <a:lumMod val="75000"/>
                  </a:schemeClr>
                </a:solidFill>
                <a:cs typeface="Times New Roman" pitchFamily="16" charset="0"/>
              </a:rPr>
              <a:t>calculations</a:t>
            </a:r>
            <a:r>
              <a:rPr lang="ru-RU" sz="1600" dirty="0">
                <a:solidFill>
                  <a:schemeClr val="accent5">
                    <a:lumMod val="75000"/>
                  </a:schemeClr>
                </a:solidFill>
                <a:cs typeface="Times New Roman" pitchFamily="16" charset="0"/>
              </a:rPr>
              <a:t> </a:t>
            </a:r>
            <a:r>
              <a:rPr lang="ru-RU" sz="1600" dirty="0" err="1">
                <a:solidFill>
                  <a:schemeClr val="accent5">
                    <a:lumMod val="75000"/>
                  </a:schemeClr>
                </a:solidFill>
                <a:cs typeface="Times New Roman" pitchFamily="16" charset="0"/>
              </a:rPr>
              <a:t>without</a:t>
            </a:r>
            <a:r>
              <a:rPr lang="ru-RU" sz="1600" dirty="0">
                <a:solidFill>
                  <a:schemeClr val="accent5">
                    <a:lumMod val="75000"/>
                  </a:schemeClr>
                </a:solidFill>
                <a:cs typeface="Times New Roman" pitchFamily="16" charset="0"/>
              </a:rPr>
              <a:t> </a:t>
            </a:r>
            <a:r>
              <a:rPr lang="ru-RU" sz="1600" dirty="0" err="1">
                <a:solidFill>
                  <a:schemeClr val="accent5">
                    <a:lumMod val="75000"/>
                  </a:schemeClr>
                </a:solidFill>
                <a:cs typeface="Times New Roman" pitchFamily="16" charset="0"/>
              </a:rPr>
              <a:t>the</a:t>
            </a:r>
            <a:r>
              <a:rPr lang="ru-RU" sz="1600" dirty="0">
                <a:solidFill>
                  <a:schemeClr val="accent5">
                    <a:lumMod val="75000"/>
                  </a:schemeClr>
                </a:solidFill>
                <a:cs typeface="Times New Roman" pitchFamily="16" charset="0"/>
              </a:rPr>
              <a:t> </a:t>
            </a:r>
            <a:r>
              <a:rPr lang="ru-RU" sz="1600" dirty="0" err="1">
                <a:solidFill>
                  <a:schemeClr val="accent5">
                    <a:lumMod val="75000"/>
                  </a:schemeClr>
                </a:solidFill>
                <a:cs typeface="Times New Roman" pitchFamily="16" charset="0"/>
              </a:rPr>
              <a:t>tensor</a:t>
            </a:r>
            <a:r>
              <a:rPr lang="ru-RU" sz="1600" dirty="0">
                <a:solidFill>
                  <a:schemeClr val="accent5">
                    <a:lumMod val="75000"/>
                  </a:schemeClr>
                </a:solidFill>
                <a:cs typeface="Times New Roman" pitchFamily="16" charset="0"/>
              </a:rPr>
              <a:t> </a:t>
            </a:r>
            <a:r>
              <a:rPr lang="ru-RU" sz="1600" dirty="0" err="1">
                <a:solidFill>
                  <a:schemeClr val="accent5">
                    <a:lumMod val="75000"/>
                  </a:schemeClr>
                </a:solidFill>
                <a:cs typeface="Times New Roman" pitchFamily="16" charset="0"/>
              </a:rPr>
              <a:t>interaction</a:t>
            </a:r>
            <a:r>
              <a:rPr lang="ru-RU" sz="1600" dirty="0">
                <a:solidFill>
                  <a:schemeClr val="accent5">
                    <a:lumMod val="75000"/>
                  </a:schemeClr>
                </a:solidFill>
                <a:cs typeface="Times New Roman" pitchFamily="16" charset="0"/>
              </a:rPr>
              <a:t> (</a:t>
            </a:r>
            <a:r>
              <a:rPr lang="ru-RU" sz="1600" dirty="0" err="1">
                <a:solidFill>
                  <a:schemeClr val="accent5">
                    <a:lumMod val="75000"/>
                  </a:schemeClr>
                </a:solidFill>
                <a:cs typeface="Times New Roman" pitchFamily="16" charset="0"/>
              </a:rPr>
              <a:t>open</a:t>
            </a:r>
            <a:r>
              <a:rPr lang="ru-RU" sz="1600" dirty="0">
                <a:solidFill>
                  <a:schemeClr val="accent5">
                    <a:lumMod val="75000"/>
                  </a:schemeClr>
                </a:solidFill>
                <a:cs typeface="Times New Roman" pitchFamily="16" charset="0"/>
              </a:rPr>
              <a:t> </a:t>
            </a:r>
            <a:r>
              <a:rPr lang="ru-RU" sz="1600" dirty="0" err="1">
                <a:solidFill>
                  <a:schemeClr val="accent5">
                    <a:lumMod val="75000"/>
                  </a:schemeClr>
                </a:solidFill>
                <a:cs typeface="Times New Roman" pitchFamily="16" charset="0"/>
              </a:rPr>
              <a:t>triangles</a:t>
            </a:r>
            <a:r>
              <a:rPr lang="ru-RU" sz="1600" dirty="0">
                <a:solidFill>
                  <a:schemeClr val="accent5">
                    <a:lumMod val="75000"/>
                  </a:schemeClr>
                </a:solidFill>
                <a:cs typeface="Times New Roman" pitchFamily="16" charset="0"/>
              </a:rPr>
              <a:t>, </a:t>
            </a:r>
            <a:r>
              <a:rPr lang="ru-RU" sz="1600" dirty="0" err="1">
                <a:solidFill>
                  <a:schemeClr val="accent5">
                    <a:lumMod val="75000"/>
                  </a:schemeClr>
                </a:solidFill>
                <a:cs typeface="Times New Roman" pitchFamily="16" charset="0"/>
              </a:rPr>
              <a:t>circles</a:t>
            </a:r>
            <a:r>
              <a:rPr lang="ru-RU" sz="1600" dirty="0">
                <a:solidFill>
                  <a:schemeClr val="accent5">
                    <a:lumMod val="75000"/>
                  </a:schemeClr>
                </a:solidFill>
                <a:cs typeface="Times New Roman" pitchFamily="16" charset="0"/>
              </a:rPr>
              <a:t>, </a:t>
            </a:r>
            <a:r>
              <a:rPr lang="ru-RU" sz="1600" dirty="0" err="1">
                <a:solidFill>
                  <a:schemeClr val="accent5">
                    <a:lumMod val="75000"/>
                  </a:schemeClr>
                </a:solidFill>
                <a:cs typeface="Times New Roman" pitchFamily="16" charset="0"/>
              </a:rPr>
              <a:t>squares</a:t>
            </a:r>
            <a:r>
              <a:rPr lang="ru-RU" sz="1600" dirty="0">
                <a:solidFill>
                  <a:schemeClr val="accent5">
                    <a:lumMod val="75000"/>
                  </a:schemeClr>
                </a:solidFill>
                <a:cs typeface="Times New Roman" pitchFamily="16" charset="0"/>
              </a:rPr>
              <a:t>) </a:t>
            </a:r>
            <a:r>
              <a:rPr lang="ru-RU" sz="1600" dirty="0" err="1">
                <a:solidFill>
                  <a:schemeClr val="accent5">
                    <a:lumMod val="75000"/>
                  </a:schemeClr>
                </a:solidFill>
                <a:cs typeface="Times New Roman" pitchFamily="16" charset="0"/>
              </a:rPr>
              <a:t>and</a:t>
            </a:r>
            <a:r>
              <a:rPr lang="ru-RU" sz="1600" dirty="0">
                <a:solidFill>
                  <a:schemeClr val="accent5">
                    <a:lumMod val="75000"/>
                  </a:schemeClr>
                </a:solidFill>
                <a:cs typeface="Times New Roman" pitchFamily="16" charset="0"/>
              </a:rPr>
              <a:t> </a:t>
            </a:r>
            <a:r>
              <a:rPr lang="ru-RU" sz="1600" b="1" dirty="0" err="1">
                <a:solidFill>
                  <a:schemeClr val="accent5">
                    <a:lumMod val="75000"/>
                  </a:schemeClr>
                </a:solidFill>
                <a:cs typeface="Times New Roman" pitchFamily="16" charset="0"/>
              </a:rPr>
              <a:t>with</a:t>
            </a:r>
            <a:r>
              <a:rPr lang="ru-RU" sz="1600" b="1" dirty="0">
                <a:solidFill>
                  <a:schemeClr val="accent5">
                    <a:lumMod val="75000"/>
                  </a:schemeClr>
                </a:solidFill>
                <a:cs typeface="Times New Roman" pitchFamily="16" charset="0"/>
              </a:rPr>
              <a:t> </a:t>
            </a:r>
            <a:r>
              <a:rPr lang="ru-RU" sz="1600" b="1" dirty="0" err="1">
                <a:solidFill>
                  <a:schemeClr val="accent5">
                    <a:lumMod val="75000"/>
                  </a:schemeClr>
                </a:solidFill>
                <a:cs typeface="Times New Roman" pitchFamily="16" charset="0"/>
              </a:rPr>
              <a:t>the</a:t>
            </a:r>
            <a:r>
              <a:rPr lang="ru-RU" sz="1600" b="1" dirty="0">
                <a:solidFill>
                  <a:schemeClr val="accent5">
                    <a:lumMod val="75000"/>
                  </a:schemeClr>
                </a:solidFill>
                <a:cs typeface="Times New Roman" pitchFamily="16" charset="0"/>
              </a:rPr>
              <a:t> </a:t>
            </a:r>
            <a:r>
              <a:rPr lang="ru-RU" sz="1600" b="1" dirty="0" err="1">
                <a:solidFill>
                  <a:schemeClr val="accent5">
                    <a:lumMod val="75000"/>
                  </a:schemeClr>
                </a:solidFill>
                <a:cs typeface="Times New Roman" pitchFamily="16" charset="0"/>
              </a:rPr>
              <a:t>tensor</a:t>
            </a:r>
            <a:r>
              <a:rPr lang="ru-RU" sz="1600" b="1" dirty="0">
                <a:solidFill>
                  <a:schemeClr val="accent5">
                    <a:lumMod val="75000"/>
                  </a:schemeClr>
                </a:solidFill>
                <a:cs typeface="Times New Roman" pitchFamily="16" charset="0"/>
              </a:rPr>
              <a:t> </a:t>
            </a:r>
            <a:r>
              <a:rPr lang="ru-RU" sz="1600" b="1" dirty="0" err="1">
                <a:solidFill>
                  <a:schemeClr val="accent5">
                    <a:lumMod val="75000"/>
                  </a:schemeClr>
                </a:solidFill>
                <a:cs typeface="Times New Roman" pitchFamily="16" charset="0"/>
              </a:rPr>
              <a:t>interaction</a:t>
            </a:r>
            <a:r>
              <a:rPr lang="ru-RU" sz="1600" b="1" dirty="0">
                <a:solidFill>
                  <a:schemeClr val="accent5">
                    <a:lumMod val="75000"/>
                  </a:schemeClr>
                </a:solidFill>
                <a:cs typeface="Times New Roman" pitchFamily="16" charset="0"/>
              </a:rPr>
              <a:t> (</a:t>
            </a:r>
            <a:r>
              <a:rPr lang="ru-RU" sz="1600" b="1" dirty="0" err="1">
                <a:solidFill>
                  <a:schemeClr val="accent5">
                    <a:lumMod val="75000"/>
                  </a:schemeClr>
                </a:solidFill>
                <a:cs typeface="Times New Roman" pitchFamily="16" charset="0"/>
              </a:rPr>
              <a:t>filled</a:t>
            </a:r>
            <a:r>
              <a:rPr lang="ru-RU" sz="1600" b="1" dirty="0">
                <a:solidFill>
                  <a:schemeClr val="accent5">
                    <a:lumMod val="75000"/>
                  </a:schemeClr>
                </a:solidFill>
                <a:cs typeface="Times New Roman" pitchFamily="16" charset="0"/>
              </a:rPr>
              <a:t> </a:t>
            </a:r>
            <a:r>
              <a:rPr lang="ru-RU" sz="1600" b="1" dirty="0" err="1">
                <a:solidFill>
                  <a:schemeClr val="accent5">
                    <a:lumMod val="75000"/>
                  </a:schemeClr>
                </a:solidFill>
                <a:cs typeface="Times New Roman" pitchFamily="16" charset="0"/>
              </a:rPr>
              <a:t>triangles</a:t>
            </a:r>
            <a:r>
              <a:rPr lang="ru-RU" sz="1600" b="1" dirty="0">
                <a:solidFill>
                  <a:schemeClr val="accent5">
                    <a:lumMod val="75000"/>
                  </a:schemeClr>
                </a:solidFill>
                <a:cs typeface="Times New Roman" pitchFamily="16" charset="0"/>
              </a:rPr>
              <a:t>, </a:t>
            </a:r>
            <a:r>
              <a:rPr lang="ru-RU" sz="1600" b="1" dirty="0" err="1">
                <a:solidFill>
                  <a:schemeClr val="accent5">
                    <a:lumMod val="75000"/>
                  </a:schemeClr>
                </a:solidFill>
                <a:cs typeface="Times New Roman" pitchFamily="16" charset="0"/>
              </a:rPr>
              <a:t>circles</a:t>
            </a:r>
            <a:r>
              <a:rPr lang="ru-RU" sz="1600" b="1" dirty="0">
                <a:solidFill>
                  <a:schemeClr val="accent5">
                    <a:lumMod val="75000"/>
                  </a:schemeClr>
                </a:solidFill>
                <a:cs typeface="Times New Roman" pitchFamily="16" charset="0"/>
              </a:rPr>
              <a:t>, </a:t>
            </a:r>
            <a:r>
              <a:rPr lang="ru-RU" sz="1600" b="1" dirty="0" err="1">
                <a:solidFill>
                  <a:schemeClr val="accent5">
                    <a:lumMod val="75000"/>
                  </a:schemeClr>
                </a:solidFill>
                <a:cs typeface="Times New Roman" pitchFamily="16" charset="0"/>
              </a:rPr>
              <a:t>squares</a:t>
            </a:r>
            <a:r>
              <a:rPr lang="ru-RU" sz="1600" b="1" dirty="0">
                <a:solidFill>
                  <a:schemeClr val="accent5">
                    <a:lumMod val="75000"/>
                  </a:schemeClr>
                </a:solidFill>
                <a:cs typeface="Times New Roman" pitchFamily="16" charset="0"/>
              </a:rPr>
              <a:t>)</a:t>
            </a:r>
            <a:r>
              <a:rPr lang="ru-RU" sz="1600" dirty="0">
                <a:solidFill>
                  <a:schemeClr val="accent5">
                    <a:lumMod val="75000"/>
                  </a:schemeClr>
                </a:solidFill>
                <a:cs typeface="Times New Roman" pitchFamily="16" charset="0"/>
              </a:rPr>
              <a:t> </a:t>
            </a:r>
            <a:r>
              <a:rPr lang="ru-RU" sz="1600" dirty="0" err="1">
                <a:solidFill>
                  <a:schemeClr val="accent5">
                    <a:lumMod val="75000"/>
                  </a:schemeClr>
                </a:solidFill>
                <a:cs typeface="Times New Roman" pitchFamily="16" charset="0"/>
              </a:rPr>
              <a:t>are</a:t>
            </a:r>
            <a:r>
              <a:rPr lang="ru-RU" sz="1600" dirty="0">
                <a:solidFill>
                  <a:schemeClr val="accent5">
                    <a:lumMod val="75000"/>
                  </a:schemeClr>
                </a:solidFill>
                <a:cs typeface="Times New Roman" pitchFamily="16" charset="0"/>
              </a:rPr>
              <a:t> </a:t>
            </a:r>
            <a:r>
              <a:rPr lang="ru-RU" sz="1600" dirty="0" err="1">
                <a:solidFill>
                  <a:schemeClr val="accent5">
                    <a:lumMod val="75000"/>
                  </a:schemeClr>
                </a:solidFill>
                <a:cs typeface="Times New Roman" pitchFamily="16" charset="0"/>
              </a:rPr>
              <a:t>shown</a:t>
            </a:r>
            <a:r>
              <a:rPr lang="ru-RU" sz="1600" dirty="0">
                <a:solidFill>
                  <a:schemeClr val="accent5">
                    <a:lumMod val="75000"/>
                  </a:schemeClr>
                </a:solidFill>
                <a:cs typeface="Times New Roman" pitchFamily="16" charset="0"/>
              </a:rPr>
              <a:t>. </a:t>
            </a:r>
            <a:r>
              <a:rPr lang="ru-RU" sz="1600" dirty="0" err="1">
                <a:solidFill>
                  <a:schemeClr val="accent5">
                    <a:lumMod val="75000"/>
                  </a:schemeClr>
                </a:solidFill>
                <a:cs typeface="Times New Roman" pitchFamily="16" charset="0"/>
              </a:rPr>
              <a:t>Experimental</a:t>
            </a:r>
            <a:r>
              <a:rPr lang="ru-RU" sz="1600" dirty="0">
                <a:solidFill>
                  <a:schemeClr val="accent5">
                    <a:lumMod val="75000"/>
                  </a:schemeClr>
                </a:solidFill>
                <a:cs typeface="Times New Roman" pitchFamily="16" charset="0"/>
              </a:rPr>
              <a:t> </a:t>
            </a:r>
            <a:r>
              <a:rPr lang="ru-RU" sz="1600" dirty="0" err="1">
                <a:solidFill>
                  <a:schemeClr val="accent5">
                    <a:lumMod val="75000"/>
                  </a:schemeClr>
                </a:solidFill>
                <a:cs typeface="Times New Roman" pitchFamily="16" charset="0"/>
              </a:rPr>
              <a:t>data</a:t>
            </a:r>
            <a:r>
              <a:rPr lang="ru-RU" sz="1600" dirty="0">
                <a:solidFill>
                  <a:schemeClr val="accent5">
                    <a:lumMod val="75000"/>
                  </a:schemeClr>
                </a:solidFill>
                <a:cs typeface="Times New Roman" pitchFamily="16" charset="0"/>
              </a:rPr>
              <a:t>  - </a:t>
            </a:r>
            <a:r>
              <a:rPr lang="ru-RU" sz="1600" dirty="0" err="1">
                <a:solidFill>
                  <a:schemeClr val="accent5">
                    <a:lumMod val="75000"/>
                  </a:schemeClr>
                </a:solidFill>
                <a:cs typeface="Times New Roman" pitchFamily="16" charset="0"/>
              </a:rPr>
              <a:t>filled</a:t>
            </a:r>
            <a:r>
              <a:rPr lang="ru-RU" sz="1600" dirty="0">
                <a:solidFill>
                  <a:schemeClr val="accent5">
                    <a:lumMod val="75000"/>
                  </a:schemeClr>
                </a:solidFill>
                <a:cs typeface="Times New Roman" pitchFamily="16" charset="0"/>
              </a:rPr>
              <a:t> </a:t>
            </a:r>
            <a:r>
              <a:rPr lang="ru-RU" sz="1600" dirty="0" err="1">
                <a:solidFill>
                  <a:schemeClr val="accent5">
                    <a:lumMod val="75000"/>
                  </a:schemeClr>
                </a:solidFill>
                <a:cs typeface="Times New Roman" pitchFamily="16" charset="0"/>
              </a:rPr>
              <a:t>diamonds</a:t>
            </a:r>
            <a:r>
              <a:rPr lang="ru-RU" sz="1600" dirty="0">
                <a:solidFill>
                  <a:schemeClr val="accent5">
                    <a:lumMod val="75000"/>
                  </a:schemeClr>
                </a:solidFill>
                <a:cs typeface="Times New Roman" pitchFamily="16" charset="0"/>
              </a:rPr>
              <a:t>.</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ru-RU" sz="1600" dirty="0">
              <a:solidFill>
                <a:schemeClr val="accent5">
                  <a:lumMod val="75000"/>
                </a:schemeClr>
              </a:solidFill>
              <a:cs typeface="Times New Roman" pitchFamily="16" charset="0"/>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ru-RU" sz="1600" dirty="0" err="1">
                <a:solidFill>
                  <a:schemeClr val="accent5">
                    <a:lumMod val="75000"/>
                  </a:schemeClr>
                </a:solidFill>
                <a:cs typeface="Times New Roman" pitchFamily="16" charset="0"/>
              </a:rPr>
              <a:t>Severiukhin</a:t>
            </a:r>
            <a:r>
              <a:rPr lang="ru-RU" sz="1600" dirty="0">
                <a:solidFill>
                  <a:schemeClr val="accent5">
                    <a:lumMod val="75000"/>
                  </a:schemeClr>
                </a:solidFill>
                <a:cs typeface="Times New Roman" pitchFamily="16" charset="0"/>
              </a:rPr>
              <a:t> A ., </a:t>
            </a:r>
            <a:r>
              <a:rPr lang="ru-RU" sz="1600" dirty="0" err="1">
                <a:solidFill>
                  <a:schemeClr val="accent5">
                    <a:lumMod val="75000"/>
                  </a:schemeClr>
                </a:solidFill>
                <a:cs typeface="Times New Roman" pitchFamily="16" charset="0"/>
              </a:rPr>
              <a:t>Voronov</a:t>
            </a:r>
            <a:r>
              <a:rPr lang="ru-RU" sz="1600" dirty="0">
                <a:solidFill>
                  <a:schemeClr val="accent5">
                    <a:lumMod val="75000"/>
                  </a:schemeClr>
                </a:solidFill>
                <a:cs typeface="Times New Roman" pitchFamily="16" charset="0"/>
              </a:rPr>
              <a:t> V., </a:t>
            </a:r>
            <a:r>
              <a:rPr lang="ru-RU" sz="1600" dirty="0" err="1">
                <a:solidFill>
                  <a:schemeClr val="accent5">
                    <a:lumMod val="75000"/>
                  </a:schemeClr>
                </a:solidFill>
                <a:cs typeface="Times New Roman" pitchFamily="16" charset="0"/>
              </a:rPr>
              <a:t>Borzov</a:t>
            </a:r>
            <a:r>
              <a:rPr lang="ru-RU" sz="1600" dirty="0">
                <a:solidFill>
                  <a:schemeClr val="accent5">
                    <a:lumMod val="75000"/>
                  </a:schemeClr>
                </a:solidFill>
                <a:cs typeface="Times New Roman" pitchFamily="16" charset="0"/>
              </a:rPr>
              <a:t> I., </a:t>
            </a:r>
            <a:r>
              <a:rPr lang="ru-RU" sz="1600" dirty="0" err="1">
                <a:solidFill>
                  <a:schemeClr val="accent5">
                    <a:lumMod val="75000"/>
                  </a:schemeClr>
                </a:solidFill>
                <a:cs typeface="Times New Roman" pitchFamily="16" charset="0"/>
              </a:rPr>
              <a:t>Arseniev</a:t>
            </a:r>
            <a:r>
              <a:rPr lang="ru-RU" sz="1600" dirty="0">
                <a:solidFill>
                  <a:schemeClr val="accent5">
                    <a:lumMod val="75000"/>
                  </a:schemeClr>
                </a:solidFill>
                <a:cs typeface="Times New Roman" pitchFamily="16" charset="0"/>
              </a:rPr>
              <a:t> N., </a:t>
            </a:r>
            <a:r>
              <a:rPr lang="ru-RU" sz="1600" dirty="0" err="1">
                <a:solidFill>
                  <a:schemeClr val="accent5">
                    <a:lumMod val="75000"/>
                  </a:schemeClr>
                </a:solidFill>
                <a:cs typeface="Times New Roman" pitchFamily="16" charset="0"/>
              </a:rPr>
              <a:t>Nguen</a:t>
            </a:r>
            <a:r>
              <a:rPr lang="ru-RU" sz="1600" dirty="0">
                <a:solidFill>
                  <a:schemeClr val="accent5">
                    <a:lumMod val="75000"/>
                  </a:schemeClr>
                </a:solidFill>
                <a:cs typeface="Times New Roman" pitchFamily="16" charset="0"/>
              </a:rPr>
              <a:t> </a:t>
            </a:r>
            <a:r>
              <a:rPr lang="ru-RU" sz="1600" dirty="0" err="1">
                <a:solidFill>
                  <a:schemeClr val="accent5">
                    <a:lumMod val="75000"/>
                  </a:schemeClr>
                </a:solidFill>
                <a:cs typeface="Times New Roman" pitchFamily="16" charset="0"/>
              </a:rPr>
              <a:t>Van</a:t>
            </a:r>
            <a:r>
              <a:rPr lang="ru-RU" sz="1600" dirty="0">
                <a:solidFill>
                  <a:schemeClr val="accent5">
                    <a:lumMod val="75000"/>
                  </a:schemeClr>
                </a:solidFill>
                <a:cs typeface="Times New Roman" pitchFamily="16" charset="0"/>
              </a:rPr>
              <a:t> </a:t>
            </a:r>
            <a:r>
              <a:rPr lang="ru-RU" sz="1600" dirty="0" err="1">
                <a:solidFill>
                  <a:schemeClr val="accent5">
                    <a:lumMod val="75000"/>
                  </a:schemeClr>
                </a:solidFill>
                <a:cs typeface="Times New Roman" pitchFamily="16" charset="0"/>
              </a:rPr>
              <a:t>Giai</a:t>
            </a:r>
            <a:r>
              <a:rPr lang="ru-RU" sz="1600" dirty="0">
                <a:solidFill>
                  <a:schemeClr val="accent5">
                    <a:lumMod val="75000"/>
                  </a:schemeClr>
                </a:solidFill>
                <a:cs typeface="Times New Roman" pitchFamily="16" charset="0"/>
              </a:rPr>
              <a:t>, </a:t>
            </a:r>
            <a:r>
              <a:rPr lang="ru-RU" sz="1600" i="1" dirty="0" err="1">
                <a:solidFill>
                  <a:schemeClr val="accent5">
                    <a:lumMod val="75000"/>
                  </a:schemeClr>
                </a:solidFill>
                <a:cs typeface="Times New Roman" pitchFamily="16" charset="0"/>
              </a:rPr>
              <a:t>Phys</a:t>
            </a:r>
            <a:r>
              <a:rPr lang="ru-RU" sz="1600" i="1" dirty="0">
                <a:solidFill>
                  <a:schemeClr val="accent5">
                    <a:lumMod val="75000"/>
                  </a:schemeClr>
                </a:solidFill>
                <a:cs typeface="Times New Roman" pitchFamily="16" charset="0"/>
              </a:rPr>
              <a:t>. </a:t>
            </a:r>
            <a:r>
              <a:rPr lang="ru-RU" sz="1600" i="1" dirty="0" err="1">
                <a:solidFill>
                  <a:schemeClr val="accent5">
                    <a:lumMod val="75000"/>
                  </a:schemeClr>
                </a:solidFill>
                <a:cs typeface="Times New Roman" pitchFamily="16" charset="0"/>
              </a:rPr>
              <a:t>Rev</a:t>
            </a:r>
            <a:r>
              <a:rPr lang="ru-RU" sz="1600" i="1" dirty="0">
                <a:solidFill>
                  <a:schemeClr val="accent5">
                    <a:lumMod val="75000"/>
                  </a:schemeClr>
                </a:solidFill>
                <a:cs typeface="Times New Roman" pitchFamily="16" charset="0"/>
              </a:rPr>
              <a:t>. C90 (2014).</a:t>
            </a:r>
          </a:p>
          <a:p>
            <a:pPr algn="just">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ru-RU" sz="1400" dirty="0">
              <a:solidFill>
                <a:srgbClr val="FFFF00"/>
              </a:solidFill>
              <a:cs typeface="Times New Roman" pitchFamily="16" charset="0"/>
            </a:endParaRPr>
          </a:p>
          <a:p>
            <a:pPr algn="just">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ru-RU" sz="1300" dirty="0">
              <a:solidFill>
                <a:srgbClr val="FFFF00"/>
              </a:solidFill>
              <a:cs typeface="Times New Roman" pitchFamily="16" charset="0"/>
            </a:endParaRPr>
          </a:p>
        </p:txBody>
      </p:sp>
      <p:pic>
        <p:nvPicPr>
          <p:cNvPr id="17411" name="Picture 3"/>
          <p:cNvPicPr>
            <a:picLocks noChangeAspect="1" noChangeArrowheads="1"/>
          </p:cNvPicPr>
          <p:nvPr/>
        </p:nvPicPr>
        <p:blipFill>
          <a:blip r:embed="rId3" cstate="print"/>
          <a:srcRect/>
          <a:stretch>
            <a:fillRect/>
          </a:stretch>
        </p:blipFill>
        <p:spPr bwMode="auto">
          <a:xfrm>
            <a:off x="4816476" y="3246438"/>
            <a:ext cx="2962275" cy="2843212"/>
          </a:xfrm>
          <a:prstGeom prst="rect">
            <a:avLst/>
          </a:prstGeom>
          <a:noFill/>
          <a:ln w="9525" cap="flat">
            <a:noFill/>
            <a:round/>
            <a:headEnd/>
            <a:tailEnd/>
          </a:ln>
          <a:effectLst/>
        </p:spPr>
      </p:pic>
    </p:spTree>
    <p:extLst>
      <p:ext uri="{BB962C8B-B14F-4D97-AF65-F5344CB8AC3E}">
        <p14:creationId xmlns:p14="http://schemas.microsoft.com/office/powerpoint/2010/main" val="211137003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1" name="AutoShape 1"/>
          <p:cNvSpPr>
            <a:spLocks noChangeArrowheads="1"/>
          </p:cNvSpPr>
          <p:nvPr/>
        </p:nvSpPr>
        <p:spPr bwMode="auto">
          <a:xfrm>
            <a:off x="2547938" y="5664201"/>
            <a:ext cx="500062" cy="346075"/>
          </a:xfrm>
          <a:custGeom>
            <a:avLst/>
            <a:gdLst>
              <a:gd name="G0" fmla="+- 695 0 0"/>
              <a:gd name="G1" fmla="*/ 1 961 2"/>
              <a:gd name="G2" fmla="+- 961 0 0"/>
              <a:gd name="G3" fmla="+- 1390 0 0"/>
            </a:gdLst>
            <a:ahLst/>
            <a:cxnLst>
              <a:cxn ang="0">
                <a:pos x="r" y="vc"/>
              </a:cxn>
              <a:cxn ang="5400000">
                <a:pos x="hc" y="b"/>
              </a:cxn>
              <a:cxn ang="10800000">
                <a:pos x="l" y="vc"/>
              </a:cxn>
              <a:cxn ang="16200000">
                <a:pos x="hc" y="t"/>
              </a:cxn>
            </a:cxnLst>
            <a:rect l="0" t="0" r="0" b="0"/>
            <a:pathLst>
              <a:path>
                <a:moveTo>
                  <a:pt x="0" y="0"/>
                </a:moveTo>
                <a:lnTo>
                  <a:pt x="1390" y="0"/>
                </a:lnTo>
                <a:lnTo>
                  <a:pt x="1390" y="961"/>
                </a:lnTo>
                <a:lnTo>
                  <a:pt x="0" y="961"/>
                </a:lnTo>
                <a:close/>
              </a:path>
            </a:pathLst>
          </a:custGeom>
          <a:noFill/>
          <a:ln w="9525" cap="flat">
            <a:noFill/>
            <a:round/>
            <a:headEnd/>
            <a:tailEnd/>
          </a:ln>
          <a:effectLst/>
        </p:spPr>
        <p:txBody>
          <a:bodyPr lIns="90000" tIns="45000" rIns="90000" bIns="45000"/>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ru-RU">
                <a:solidFill>
                  <a:srgbClr val="000000"/>
                </a:solidFill>
                <a:cs typeface="DejaVu Sans" charset="0"/>
              </a:rPr>
              <a:t>     </a:t>
            </a:r>
          </a:p>
        </p:txBody>
      </p:sp>
      <p:sp>
        <p:nvSpPr>
          <p:cNvPr id="15364" name="AutoShape 4"/>
          <p:cNvSpPr>
            <a:spLocks noChangeArrowheads="1"/>
          </p:cNvSpPr>
          <p:nvPr/>
        </p:nvSpPr>
        <p:spPr bwMode="auto">
          <a:xfrm>
            <a:off x="1616075" y="4479925"/>
            <a:ext cx="8959850" cy="2286000"/>
          </a:xfrm>
          <a:custGeom>
            <a:avLst/>
            <a:gdLst>
              <a:gd name="G0" fmla="*/ 1 24891 2"/>
              <a:gd name="G1" fmla="+- 3176 0 0"/>
              <a:gd name="G2" fmla="+- 6352 0 0"/>
              <a:gd name="G3" fmla="+- 24891 0 0"/>
            </a:gdLst>
            <a:ahLst/>
            <a:cxnLst>
              <a:cxn ang="0">
                <a:pos x="r" y="vc"/>
              </a:cxn>
              <a:cxn ang="5400000">
                <a:pos x="hc" y="b"/>
              </a:cxn>
              <a:cxn ang="10800000">
                <a:pos x="l" y="vc"/>
              </a:cxn>
              <a:cxn ang="16200000">
                <a:pos x="hc" y="t"/>
              </a:cxn>
            </a:cxnLst>
            <a:rect l="0" t="0" r="0" b="0"/>
            <a:pathLst>
              <a:path>
                <a:moveTo>
                  <a:pt x="0" y="0"/>
                </a:moveTo>
                <a:lnTo>
                  <a:pt x="24891" y="0"/>
                </a:lnTo>
                <a:lnTo>
                  <a:pt x="24891" y="6352"/>
                </a:lnTo>
                <a:lnTo>
                  <a:pt x="0" y="6352"/>
                </a:lnTo>
                <a:close/>
              </a:path>
            </a:pathLst>
          </a:custGeom>
          <a:noFill/>
          <a:ln w="9360" cap="flat">
            <a:solidFill>
              <a:srgbClr val="3465A4"/>
            </a:solidFill>
            <a:round/>
            <a:headEnd/>
            <a:tailEnd/>
          </a:ln>
          <a:effectLst/>
        </p:spPr>
        <p:txBody>
          <a:bodyPr lIns="90000" tIns="45000" rIns="90000" bIns="450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ru-RU" sz="1200">
                <a:solidFill>
                  <a:srgbClr val="FFFFFF"/>
                </a:solidFill>
                <a:cs typeface="Times New Roman" pitchFamily="16" charset="0"/>
              </a:rPr>
              <a:t> </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ru-RU" sz="1200">
              <a:solidFill>
                <a:srgbClr val="FFFFFF"/>
              </a:solidFill>
              <a:cs typeface="Times New Roman" pitchFamily="16" charset="0"/>
            </a:endParaRPr>
          </a:p>
        </p:txBody>
      </p:sp>
      <p:sp>
        <p:nvSpPr>
          <p:cNvPr id="6" name="TextBox 5"/>
          <p:cNvSpPr txBox="1"/>
          <p:nvPr/>
        </p:nvSpPr>
        <p:spPr>
          <a:xfrm>
            <a:off x="2595538" y="357167"/>
            <a:ext cx="7072362" cy="2345257"/>
          </a:xfrm>
          <a:prstGeom prst="rect">
            <a:avLst/>
          </a:prstGeom>
          <a:noFill/>
        </p:spPr>
        <p:txBody>
          <a:bodyPr wrap="square" rtlCol="0">
            <a:spAutoFit/>
          </a:bodyPr>
          <a:lstStyle/>
          <a:p>
            <a:pPr algn="ct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dirty="0">
                <a:solidFill>
                  <a:schemeClr val="accent5">
                    <a:lumMod val="75000"/>
                  </a:schemeClr>
                </a:solidFill>
                <a:latin typeface="+mj-lt"/>
              </a:rPr>
              <a:t>Fission asymmetry in cluster approach</a:t>
            </a:r>
          </a:p>
          <a:p>
            <a:pPr algn="ct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ru-RU" sz="1600" dirty="0">
              <a:solidFill>
                <a:schemeClr val="accent5">
                  <a:lumMod val="75000"/>
                </a:schemeClr>
              </a:solidFill>
              <a:latin typeface="+mj-lt"/>
              <a:cs typeface="DejaVu Sans" charset="0"/>
            </a:endParaRPr>
          </a:p>
          <a:p>
            <a:pPr algn="just">
              <a:tabLst>
                <a:tab pos="723900" algn="l"/>
                <a:tab pos="1447800" algn="l"/>
                <a:tab pos="2171700" algn="l"/>
                <a:tab pos="2895600" algn="l"/>
                <a:tab pos="3619500" algn="l"/>
                <a:tab pos="4343400" algn="l"/>
                <a:tab pos="5067300" algn="l"/>
              </a:tabLst>
            </a:pPr>
            <a:r>
              <a:rPr lang="en-US" sz="1400" dirty="0">
                <a:solidFill>
                  <a:schemeClr val="accent5">
                    <a:lumMod val="75000"/>
                  </a:schemeClr>
                </a:solidFill>
              </a:rPr>
              <a:t>The developed</a:t>
            </a:r>
            <a:r>
              <a:rPr lang="ru-RU" sz="1400" dirty="0">
                <a:solidFill>
                  <a:schemeClr val="accent5">
                    <a:lumMod val="75000"/>
                  </a:schemeClr>
                </a:solidFill>
              </a:rPr>
              <a:t> </a:t>
            </a:r>
            <a:r>
              <a:rPr lang="ru-RU" sz="1400" dirty="0" err="1">
                <a:solidFill>
                  <a:schemeClr val="accent5">
                    <a:lumMod val="75000"/>
                  </a:schemeClr>
                </a:solidFill>
              </a:rPr>
              <a:t>model</a:t>
            </a:r>
            <a:r>
              <a:rPr lang="ru-RU" sz="1400" dirty="0">
                <a:solidFill>
                  <a:schemeClr val="accent5">
                    <a:lumMod val="75000"/>
                  </a:schemeClr>
                </a:solidFill>
              </a:rPr>
              <a:t> </a:t>
            </a:r>
            <a:r>
              <a:rPr lang="ru-RU" sz="1400" dirty="0" err="1">
                <a:solidFill>
                  <a:schemeClr val="accent5">
                    <a:lumMod val="75000"/>
                  </a:schemeClr>
                </a:solidFill>
              </a:rPr>
              <a:t>is</a:t>
            </a:r>
            <a:r>
              <a:rPr lang="ru-RU" sz="1400" dirty="0">
                <a:solidFill>
                  <a:schemeClr val="accent5">
                    <a:lumMod val="75000"/>
                  </a:schemeClr>
                </a:solidFill>
              </a:rPr>
              <a:t> </a:t>
            </a:r>
            <a:r>
              <a:rPr lang="ru-RU" sz="1400" dirty="0" err="1">
                <a:solidFill>
                  <a:schemeClr val="accent5">
                    <a:lumMod val="75000"/>
                  </a:schemeClr>
                </a:solidFill>
              </a:rPr>
              <a:t>suited</a:t>
            </a:r>
            <a:r>
              <a:rPr lang="ru-RU" sz="1400" dirty="0">
                <a:solidFill>
                  <a:schemeClr val="accent5">
                    <a:lumMod val="75000"/>
                  </a:schemeClr>
                </a:solidFill>
              </a:rPr>
              <a:t> </a:t>
            </a:r>
            <a:r>
              <a:rPr lang="ru-RU" sz="1400" dirty="0" err="1">
                <a:solidFill>
                  <a:schemeClr val="accent5">
                    <a:lumMod val="75000"/>
                  </a:schemeClr>
                </a:solidFill>
              </a:rPr>
              <a:t>for</a:t>
            </a:r>
            <a:r>
              <a:rPr lang="ru-RU" sz="1400" dirty="0">
                <a:solidFill>
                  <a:schemeClr val="accent5">
                    <a:lumMod val="75000"/>
                  </a:schemeClr>
                </a:solidFill>
              </a:rPr>
              <a:t> </a:t>
            </a:r>
            <a:r>
              <a:rPr lang="ru-RU" sz="1400" dirty="0" err="1">
                <a:solidFill>
                  <a:schemeClr val="accent5">
                    <a:lumMod val="75000"/>
                  </a:schemeClr>
                </a:solidFill>
              </a:rPr>
              <a:t>the</a:t>
            </a:r>
            <a:r>
              <a:rPr lang="ru-RU" sz="1400" dirty="0">
                <a:solidFill>
                  <a:schemeClr val="accent5">
                    <a:lumMod val="75000"/>
                  </a:schemeClr>
                </a:solidFill>
              </a:rPr>
              <a:t> </a:t>
            </a:r>
            <a:r>
              <a:rPr lang="ru-RU" sz="1400" dirty="0" err="1">
                <a:solidFill>
                  <a:schemeClr val="accent5">
                    <a:lumMod val="75000"/>
                  </a:schemeClr>
                </a:solidFill>
              </a:rPr>
              <a:t>description</a:t>
            </a:r>
            <a:r>
              <a:rPr lang="ru-RU" sz="1400" dirty="0">
                <a:solidFill>
                  <a:schemeClr val="accent5">
                    <a:lumMod val="75000"/>
                  </a:schemeClr>
                </a:solidFill>
              </a:rPr>
              <a:t> </a:t>
            </a:r>
            <a:r>
              <a:rPr lang="ru-RU" sz="1400" dirty="0" err="1">
                <a:solidFill>
                  <a:schemeClr val="accent5">
                    <a:lumMod val="75000"/>
                  </a:schemeClr>
                </a:solidFill>
              </a:rPr>
              <a:t>of</a:t>
            </a:r>
            <a:r>
              <a:rPr lang="ru-RU" sz="1400" dirty="0">
                <a:solidFill>
                  <a:schemeClr val="accent5">
                    <a:lumMod val="75000"/>
                  </a:schemeClr>
                </a:solidFill>
              </a:rPr>
              <a:t> </a:t>
            </a:r>
            <a:r>
              <a:rPr lang="ru-RU" sz="1400" dirty="0" err="1">
                <a:solidFill>
                  <a:schemeClr val="accent5">
                    <a:lumMod val="75000"/>
                  </a:schemeClr>
                </a:solidFill>
              </a:rPr>
              <a:t>the</a:t>
            </a:r>
            <a:r>
              <a:rPr lang="ru-RU" sz="1400" dirty="0">
                <a:solidFill>
                  <a:schemeClr val="accent5">
                    <a:lumMod val="75000"/>
                  </a:schemeClr>
                </a:solidFill>
              </a:rPr>
              <a:t> </a:t>
            </a:r>
            <a:r>
              <a:rPr lang="ru-RU" sz="1400" dirty="0" err="1">
                <a:solidFill>
                  <a:schemeClr val="accent5">
                    <a:lumMod val="75000"/>
                  </a:schemeClr>
                </a:solidFill>
              </a:rPr>
              <a:t>symmetric</a:t>
            </a:r>
            <a:r>
              <a:rPr lang="ru-RU" sz="1400" dirty="0">
                <a:solidFill>
                  <a:schemeClr val="accent5">
                    <a:lumMod val="75000"/>
                  </a:schemeClr>
                </a:solidFill>
              </a:rPr>
              <a:t> </a:t>
            </a:r>
            <a:r>
              <a:rPr lang="ru-RU" sz="1400" dirty="0" err="1">
                <a:solidFill>
                  <a:schemeClr val="accent5">
                    <a:lumMod val="75000"/>
                  </a:schemeClr>
                </a:solidFill>
              </a:rPr>
              <a:t>and</a:t>
            </a:r>
            <a:r>
              <a:rPr lang="ru-RU" sz="1400" dirty="0">
                <a:solidFill>
                  <a:schemeClr val="accent5">
                    <a:lumMod val="75000"/>
                  </a:schemeClr>
                </a:solidFill>
              </a:rPr>
              <a:t> </a:t>
            </a:r>
            <a:r>
              <a:rPr lang="ru-RU" sz="1400" dirty="0" err="1">
                <a:solidFill>
                  <a:schemeClr val="accent5">
                    <a:lumMod val="75000"/>
                  </a:schemeClr>
                </a:solidFill>
              </a:rPr>
              <a:t>asymmetric</a:t>
            </a:r>
            <a:r>
              <a:rPr lang="ru-RU" sz="1400" dirty="0">
                <a:solidFill>
                  <a:schemeClr val="accent5">
                    <a:lumMod val="75000"/>
                  </a:schemeClr>
                </a:solidFill>
              </a:rPr>
              <a:t> </a:t>
            </a:r>
            <a:r>
              <a:rPr lang="ru-RU" sz="1400" dirty="0" err="1">
                <a:solidFill>
                  <a:schemeClr val="accent5">
                    <a:lumMod val="75000"/>
                  </a:schemeClr>
                </a:solidFill>
              </a:rPr>
              <a:t>charge</a:t>
            </a:r>
            <a:r>
              <a:rPr lang="ru-RU" sz="1400" dirty="0">
                <a:solidFill>
                  <a:schemeClr val="accent5">
                    <a:lumMod val="75000"/>
                  </a:schemeClr>
                </a:solidFill>
              </a:rPr>
              <a:t> </a:t>
            </a:r>
            <a:r>
              <a:rPr lang="ru-RU" sz="1400" dirty="0" err="1">
                <a:solidFill>
                  <a:schemeClr val="accent5">
                    <a:lumMod val="75000"/>
                  </a:schemeClr>
                </a:solidFill>
              </a:rPr>
              <a:t>yields</a:t>
            </a:r>
            <a:r>
              <a:rPr lang="ru-RU" sz="1400" dirty="0">
                <a:solidFill>
                  <a:schemeClr val="accent5">
                    <a:lumMod val="75000"/>
                  </a:schemeClr>
                </a:solidFill>
              </a:rPr>
              <a:t>, </a:t>
            </a:r>
            <a:r>
              <a:rPr lang="ru-RU" sz="1400" dirty="0" err="1">
                <a:solidFill>
                  <a:schemeClr val="accent5">
                    <a:lumMod val="75000"/>
                  </a:schemeClr>
                </a:solidFill>
              </a:rPr>
              <a:t>as</a:t>
            </a:r>
            <a:r>
              <a:rPr lang="ru-RU" sz="1400" dirty="0">
                <a:solidFill>
                  <a:schemeClr val="accent5">
                    <a:lumMod val="75000"/>
                  </a:schemeClr>
                </a:solidFill>
              </a:rPr>
              <a:t> </a:t>
            </a:r>
            <a:r>
              <a:rPr lang="ru-RU" sz="1400" dirty="0" err="1">
                <a:solidFill>
                  <a:schemeClr val="accent5">
                    <a:lumMod val="75000"/>
                  </a:schemeClr>
                </a:solidFill>
              </a:rPr>
              <a:t>well</a:t>
            </a:r>
            <a:r>
              <a:rPr lang="ru-RU" sz="1400" dirty="0">
                <a:solidFill>
                  <a:schemeClr val="accent5">
                    <a:lumMod val="75000"/>
                  </a:schemeClr>
                </a:solidFill>
              </a:rPr>
              <a:t> </a:t>
            </a:r>
            <a:r>
              <a:rPr lang="ru-RU" sz="1400" dirty="0" err="1">
                <a:solidFill>
                  <a:schemeClr val="accent5">
                    <a:lumMod val="75000"/>
                  </a:schemeClr>
                </a:solidFill>
              </a:rPr>
              <a:t>as</a:t>
            </a:r>
            <a:r>
              <a:rPr lang="ru-RU" sz="1400" dirty="0">
                <a:solidFill>
                  <a:schemeClr val="accent5">
                    <a:lumMod val="75000"/>
                  </a:schemeClr>
                </a:solidFill>
              </a:rPr>
              <a:t> </a:t>
            </a:r>
            <a:r>
              <a:rPr lang="ru-RU" sz="1400" dirty="0" err="1">
                <a:solidFill>
                  <a:schemeClr val="accent5">
                    <a:lumMod val="75000"/>
                  </a:schemeClr>
                </a:solidFill>
              </a:rPr>
              <a:t>the</a:t>
            </a:r>
            <a:r>
              <a:rPr lang="ru-RU" sz="1400" dirty="0">
                <a:solidFill>
                  <a:schemeClr val="accent5">
                    <a:lumMod val="75000"/>
                  </a:schemeClr>
                </a:solidFill>
              </a:rPr>
              <a:t> </a:t>
            </a:r>
            <a:r>
              <a:rPr lang="ru-RU" sz="1400" dirty="0" err="1">
                <a:solidFill>
                  <a:schemeClr val="accent5">
                    <a:lumMod val="75000"/>
                  </a:schemeClr>
                </a:solidFill>
              </a:rPr>
              <a:t>transition</a:t>
            </a:r>
            <a:r>
              <a:rPr lang="ru-RU" sz="1400" dirty="0">
                <a:solidFill>
                  <a:schemeClr val="accent5">
                    <a:lumMod val="75000"/>
                  </a:schemeClr>
                </a:solidFill>
              </a:rPr>
              <a:t> </a:t>
            </a:r>
            <a:r>
              <a:rPr lang="ru-RU" sz="1400" dirty="0" err="1">
                <a:solidFill>
                  <a:schemeClr val="accent5">
                    <a:lumMod val="75000"/>
                  </a:schemeClr>
                </a:solidFill>
              </a:rPr>
              <a:t>between</a:t>
            </a:r>
            <a:r>
              <a:rPr lang="ru-RU" sz="1400" dirty="0">
                <a:solidFill>
                  <a:schemeClr val="accent5">
                    <a:lumMod val="75000"/>
                  </a:schemeClr>
                </a:solidFill>
              </a:rPr>
              <a:t> </a:t>
            </a:r>
            <a:r>
              <a:rPr lang="ru-RU" sz="1400" dirty="0" err="1">
                <a:solidFill>
                  <a:schemeClr val="accent5">
                    <a:lumMod val="75000"/>
                  </a:schemeClr>
                </a:solidFill>
              </a:rPr>
              <a:t>them</a:t>
            </a:r>
            <a:r>
              <a:rPr lang="ru-RU" sz="1400" dirty="0">
                <a:solidFill>
                  <a:schemeClr val="accent5">
                    <a:lumMod val="75000"/>
                  </a:schemeClr>
                </a:solidFill>
              </a:rPr>
              <a:t>.</a:t>
            </a:r>
            <a:r>
              <a:rPr lang="en-US" sz="1400" dirty="0">
                <a:solidFill>
                  <a:schemeClr val="accent5">
                    <a:lumMod val="75000"/>
                  </a:schemeClr>
                </a:solidFill>
              </a:rPr>
              <a:t> </a:t>
            </a:r>
            <a:r>
              <a:rPr lang="ru-RU" sz="1400" dirty="0" err="1">
                <a:solidFill>
                  <a:schemeClr val="accent5">
                    <a:lumMod val="75000"/>
                  </a:schemeClr>
                </a:solidFill>
              </a:rPr>
              <a:t>Unexpectedly</a:t>
            </a:r>
            <a:r>
              <a:rPr lang="ru-RU" sz="1400" dirty="0">
                <a:solidFill>
                  <a:schemeClr val="accent5">
                    <a:lumMod val="75000"/>
                  </a:schemeClr>
                </a:solidFill>
              </a:rPr>
              <a:t> </a:t>
            </a:r>
            <a:r>
              <a:rPr lang="ru-RU" sz="1400" dirty="0" err="1">
                <a:solidFill>
                  <a:schemeClr val="accent5">
                    <a:lumMod val="75000"/>
                  </a:schemeClr>
                </a:solidFill>
              </a:rPr>
              <a:t>large</a:t>
            </a:r>
            <a:r>
              <a:rPr lang="ru-RU" sz="1400" dirty="0">
                <a:solidFill>
                  <a:schemeClr val="accent5">
                    <a:lumMod val="75000"/>
                  </a:schemeClr>
                </a:solidFill>
              </a:rPr>
              <a:t> </a:t>
            </a:r>
            <a:r>
              <a:rPr lang="ru-RU" sz="1400" dirty="0" err="1">
                <a:solidFill>
                  <a:schemeClr val="accent5">
                    <a:lumMod val="75000"/>
                  </a:schemeClr>
                </a:solidFill>
              </a:rPr>
              <a:t>asymmetric</a:t>
            </a:r>
            <a:r>
              <a:rPr lang="ru-RU" sz="1400" dirty="0">
                <a:solidFill>
                  <a:schemeClr val="accent5">
                    <a:lumMod val="75000"/>
                  </a:schemeClr>
                </a:solidFill>
              </a:rPr>
              <a:t> </a:t>
            </a:r>
            <a:r>
              <a:rPr lang="ru-RU" sz="1400" dirty="0" err="1">
                <a:solidFill>
                  <a:schemeClr val="accent5">
                    <a:lumMod val="75000"/>
                  </a:schemeClr>
                </a:solidFill>
              </a:rPr>
              <a:t>mode</a:t>
            </a:r>
            <a:r>
              <a:rPr lang="ru-RU" sz="1400" dirty="0">
                <a:solidFill>
                  <a:schemeClr val="accent5">
                    <a:lumMod val="75000"/>
                  </a:schemeClr>
                </a:solidFill>
              </a:rPr>
              <a:t> </a:t>
            </a:r>
            <a:r>
              <a:rPr lang="ru-RU" sz="1400" dirty="0" err="1">
                <a:solidFill>
                  <a:schemeClr val="accent5">
                    <a:lumMod val="75000"/>
                  </a:schemeClr>
                </a:solidFill>
              </a:rPr>
              <a:t>for</a:t>
            </a:r>
            <a:r>
              <a:rPr lang="ru-RU" sz="1400" dirty="0">
                <a:solidFill>
                  <a:schemeClr val="accent5">
                    <a:lumMod val="75000"/>
                  </a:schemeClr>
                </a:solidFill>
              </a:rPr>
              <a:t> </a:t>
            </a:r>
            <a:r>
              <a:rPr lang="ru-RU" sz="1400" dirty="0" err="1">
                <a:solidFill>
                  <a:schemeClr val="accent5">
                    <a:lumMod val="75000"/>
                  </a:schemeClr>
                </a:solidFill>
              </a:rPr>
              <a:t>the</a:t>
            </a:r>
            <a:r>
              <a:rPr lang="ru-RU" sz="1400" dirty="0">
                <a:solidFill>
                  <a:schemeClr val="accent5">
                    <a:lumMod val="75000"/>
                  </a:schemeClr>
                </a:solidFill>
              </a:rPr>
              <a:t> </a:t>
            </a:r>
            <a:r>
              <a:rPr lang="ru-RU" sz="1400" dirty="0" err="1">
                <a:solidFill>
                  <a:schemeClr val="accent5">
                    <a:lumMod val="75000"/>
                  </a:schemeClr>
                </a:solidFill>
              </a:rPr>
              <a:t>fission</a:t>
            </a:r>
            <a:r>
              <a:rPr lang="ru-RU" sz="1400" dirty="0">
                <a:solidFill>
                  <a:schemeClr val="accent5">
                    <a:lumMod val="75000"/>
                  </a:schemeClr>
                </a:solidFill>
              </a:rPr>
              <a:t> </a:t>
            </a:r>
            <a:r>
              <a:rPr lang="ru-RU" sz="1400" dirty="0" err="1">
                <a:solidFill>
                  <a:schemeClr val="accent5">
                    <a:lumMod val="75000"/>
                  </a:schemeClr>
                </a:solidFill>
              </a:rPr>
              <a:t>of</a:t>
            </a:r>
            <a:r>
              <a:rPr lang="ru-RU" sz="1400" dirty="0">
                <a:solidFill>
                  <a:schemeClr val="accent5">
                    <a:lumMod val="75000"/>
                  </a:schemeClr>
                </a:solidFill>
              </a:rPr>
              <a:t>  </a:t>
            </a:r>
            <a:r>
              <a:rPr lang="ru-RU" sz="1400" dirty="0" err="1">
                <a:solidFill>
                  <a:schemeClr val="accent5">
                    <a:lumMod val="75000"/>
                  </a:schemeClr>
                </a:solidFill>
              </a:rPr>
              <a:t>Th</a:t>
            </a:r>
            <a:r>
              <a:rPr lang="ru-RU" sz="1400" dirty="0">
                <a:solidFill>
                  <a:schemeClr val="accent5">
                    <a:lumMod val="75000"/>
                  </a:schemeClr>
                </a:solidFill>
              </a:rPr>
              <a:t> </a:t>
            </a:r>
            <a:r>
              <a:rPr lang="ru-RU" sz="1400" dirty="0" err="1">
                <a:solidFill>
                  <a:schemeClr val="accent5">
                    <a:lumMod val="75000"/>
                  </a:schemeClr>
                </a:solidFill>
              </a:rPr>
              <a:t>and</a:t>
            </a:r>
            <a:r>
              <a:rPr lang="ru-RU" sz="1400" dirty="0">
                <a:solidFill>
                  <a:schemeClr val="accent5">
                    <a:lumMod val="75000"/>
                  </a:schemeClr>
                </a:solidFill>
              </a:rPr>
              <a:t> </a:t>
            </a:r>
            <a:r>
              <a:rPr lang="ru-RU" sz="1400" dirty="0" err="1">
                <a:solidFill>
                  <a:schemeClr val="accent5">
                    <a:lumMod val="75000"/>
                  </a:schemeClr>
                </a:solidFill>
              </a:rPr>
              <a:t>Ra</a:t>
            </a:r>
            <a:r>
              <a:rPr lang="ru-RU" sz="1400" dirty="0">
                <a:solidFill>
                  <a:schemeClr val="accent5">
                    <a:lumMod val="75000"/>
                  </a:schemeClr>
                </a:solidFill>
              </a:rPr>
              <a:t> </a:t>
            </a:r>
            <a:r>
              <a:rPr lang="ru-RU" sz="1400" dirty="0" err="1">
                <a:solidFill>
                  <a:schemeClr val="accent5">
                    <a:lumMod val="75000"/>
                  </a:schemeClr>
                </a:solidFill>
              </a:rPr>
              <a:t>isotopes</a:t>
            </a:r>
            <a:r>
              <a:rPr lang="ru-RU" sz="1400" dirty="0">
                <a:solidFill>
                  <a:schemeClr val="accent5">
                    <a:lumMod val="75000"/>
                  </a:schemeClr>
                </a:solidFill>
              </a:rPr>
              <a:t> </a:t>
            </a:r>
            <a:r>
              <a:rPr lang="ru-RU" sz="1400" dirty="0" err="1">
                <a:solidFill>
                  <a:schemeClr val="accent5">
                    <a:lumMod val="75000"/>
                  </a:schemeClr>
                </a:solidFill>
              </a:rPr>
              <a:t>are</a:t>
            </a:r>
            <a:r>
              <a:rPr lang="ru-RU" sz="1400" dirty="0">
                <a:solidFill>
                  <a:schemeClr val="accent5">
                    <a:lumMod val="75000"/>
                  </a:schemeClr>
                </a:solidFill>
              </a:rPr>
              <a:t> </a:t>
            </a:r>
            <a:r>
              <a:rPr lang="ru-RU" sz="1400" dirty="0" err="1">
                <a:solidFill>
                  <a:schemeClr val="accent5">
                    <a:lumMod val="75000"/>
                  </a:schemeClr>
                </a:solidFill>
              </a:rPr>
              <a:t>observed</a:t>
            </a:r>
            <a:r>
              <a:rPr lang="ru-RU" sz="1400" dirty="0">
                <a:solidFill>
                  <a:schemeClr val="accent5">
                    <a:lumMod val="75000"/>
                  </a:schemeClr>
                </a:solidFill>
              </a:rPr>
              <a:t> </a:t>
            </a:r>
            <a:r>
              <a:rPr lang="ru-RU" sz="1400" dirty="0" err="1">
                <a:solidFill>
                  <a:schemeClr val="accent5">
                    <a:lumMod val="75000"/>
                  </a:schemeClr>
                </a:solidFill>
              </a:rPr>
              <a:t>at</a:t>
            </a:r>
            <a:r>
              <a:rPr lang="ru-RU" sz="1400" dirty="0">
                <a:solidFill>
                  <a:schemeClr val="accent5">
                    <a:lumMod val="75000"/>
                  </a:schemeClr>
                </a:solidFill>
              </a:rPr>
              <a:t> </a:t>
            </a:r>
            <a:r>
              <a:rPr lang="ru-RU" sz="1400" dirty="0" err="1">
                <a:solidFill>
                  <a:schemeClr val="accent5">
                    <a:lumMod val="75000"/>
                  </a:schemeClr>
                </a:solidFill>
              </a:rPr>
              <a:t>high</a:t>
            </a:r>
            <a:r>
              <a:rPr lang="ru-RU" sz="1400" dirty="0">
                <a:solidFill>
                  <a:schemeClr val="accent5">
                    <a:lumMod val="75000"/>
                  </a:schemeClr>
                </a:solidFill>
              </a:rPr>
              <a:t> </a:t>
            </a:r>
            <a:r>
              <a:rPr lang="ru-RU" sz="1400" dirty="0" err="1">
                <a:solidFill>
                  <a:schemeClr val="accent5">
                    <a:lumMod val="75000"/>
                  </a:schemeClr>
                </a:solidFill>
              </a:rPr>
              <a:t>excitation</a:t>
            </a:r>
            <a:r>
              <a:rPr lang="ru-RU" sz="1400" dirty="0">
                <a:solidFill>
                  <a:schemeClr val="accent5">
                    <a:lumMod val="75000"/>
                  </a:schemeClr>
                </a:solidFill>
              </a:rPr>
              <a:t> </a:t>
            </a:r>
            <a:r>
              <a:rPr lang="ru-RU" sz="1400" dirty="0" err="1">
                <a:solidFill>
                  <a:schemeClr val="accent5">
                    <a:lumMod val="75000"/>
                  </a:schemeClr>
                </a:solidFill>
              </a:rPr>
              <a:t>energy</a:t>
            </a:r>
            <a:r>
              <a:rPr lang="ru-RU" sz="1400" dirty="0">
                <a:solidFill>
                  <a:schemeClr val="accent5">
                    <a:lumMod val="75000"/>
                  </a:schemeClr>
                </a:solidFill>
              </a:rPr>
              <a:t>.</a:t>
            </a:r>
            <a:r>
              <a:rPr lang="en-US" sz="1400" dirty="0">
                <a:solidFill>
                  <a:schemeClr val="accent5">
                    <a:lumMod val="75000"/>
                  </a:schemeClr>
                </a:solidFill>
              </a:rPr>
              <a:t> </a:t>
            </a:r>
            <a:r>
              <a:rPr lang="ru-RU" sz="1400" dirty="0" err="1">
                <a:solidFill>
                  <a:schemeClr val="accent5">
                    <a:lumMod val="75000"/>
                  </a:schemeClr>
                </a:solidFill>
              </a:rPr>
              <a:t>Triple-peak</a:t>
            </a:r>
            <a:r>
              <a:rPr lang="ru-RU" sz="1400" dirty="0">
                <a:solidFill>
                  <a:schemeClr val="accent5">
                    <a:lumMod val="75000"/>
                  </a:schemeClr>
                </a:solidFill>
              </a:rPr>
              <a:t> </a:t>
            </a:r>
            <a:r>
              <a:rPr lang="ru-RU" sz="1400" dirty="0" err="1">
                <a:solidFill>
                  <a:schemeClr val="accent5">
                    <a:lumMod val="75000"/>
                  </a:schemeClr>
                </a:solidFill>
              </a:rPr>
              <a:t>charge</a:t>
            </a:r>
            <a:r>
              <a:rPr lang="ru-RU" sz="1400" dirty="0">
                <a:solidFill>
                  <a:schemeClr val="accent5">
                    <a:lumMod val="75000"/>
                  </a:schemeClr>
                </a:solidFill>
              </a:rPr>
              <a:t> </a:t>
            </a:r>
            <a:r>
              <a:rPr lang="ru-RU" sz="1400" dirty="0" err="1">
                <a:solidFill>
                  <a:schemeClr val="accent5">
                    <a:lumMod val="75000"/>
                  </a:schemeClr>
                </a:solidFill>
              </a:rPr>
              <a:t>distributions</a:t>
            </a:r>
            <a:r>
              <a:rPr lang="ru-RU" sz="1400" dirty="0">
                <a:solidFill>
                  <a:schemeClr val="accent5">
                    <a:lumMod val="75000"/>
                  </a:schemeClr>
                </a:solidFill>
              </a:rPr>
              <a:t> </a:t>
            </a:r>
            <a:r>
              <a:rPr lang="ru-RU" sz="1400" dirty="0" err="1">
                <a:solidFill>
                  <a:schemeClr val="accent5">
                    <a:lumMod val="75000"/>
                  </a:schemeClr>
                </a:solidFill>
              </a:rPr>
              <a:t>predicted</a:t>
            </a:r>
            <a:r>
              <a:rPr lang="ru-RU" sz="1400" dirty="0">
                <a:solidFill>
                  <a:schemeClr val="accent5">
                    <a:lumMod val="75000"/>
                  </a:schemeClr>
                </a:solidFill>
              </a:rPr>
              <a:t> </a:t>
            </a:r>
            <a:r>
              <a:rPr lang="ru-RU" sz="1400" dirty="0" err="1">
                <a:solidFill>
                  <a:schemeClr val="accent5">
                    <a:lumMod val="75000"/>
                  </a:schemeClr>
                </a:solidFill>
              </a:rPr>
              <a:t>for</a:t>
            </a:r>
            <a:r>
              <a:rPr lang="ru-RU" sz="1400" dirty="0">
                <a:solidFill>
                  <a:schemeClr val="accent5">
                    <a:lumMod val="75000"/>
                  </a:schemeClr>
                </a:solidFill>
              </a:rPr>
              <a:t> </a:t>
            </a:r>
            <a:r>
              <a:rPr lang="ru-RU" sz="1400" dirty="0" err="1">
                <a:solidFill>
                  <a:schemeClr val="accent5">
                    <a:lumMod val="75000"/>
                  </a:schemeClr>
                </a:solidFill>
              </a:rPr>
              <a:t>fissioning</a:t>
            </a:r>
            <a:r>
              <a:rPr lang="ru-RU" sz="1400" dirty="0">
                <a:solidFill>
                  <a:schemeClr val="accent5">
                    <a:lumMod val="75000"/>
                  </a:schemeClr>
                </a:solidFill>
              </a:rPr>
              <a:t> </a:t>
            </a:r>
            <a:r>
              <a:rPr lang="ru-RU" sz="1400" i="1" dirty="0">
                <a:solidFill>
                  <a:schemeClr val="accent5">
                    <a:lumMod val="75000"/>
                  </a:schemeClr>
                </a:solidFill>
              </a:rPr>
              <a:t>N~136 </a:t>
            </a:r>
            <a:r>
              <a:rPr lang="ru-RU" sz="1400" dirty="0" err="1">
                <a:solidFill>
                  <a:schemeClr val="accent5">
                    <a:lumMod val="75000"/>
                  </a:schemeClr>
                </a:solidFill>
              </a:rPr>
              <a:t>nuclei</a:t>
            </a:r>
            <a:r>
              <a:rPr lang="ru-RU" sz="1400" dirty="0">
                <a:solidFill>
                  <a:schemeClr val="accent5">
                    <a:lumMod val="75000"/>
                  </a:schemeClr>
                </a:solidFill>
              </a:rPr>
              <a:t>.</a:t>
            </a:r>
            <a:endParaRPr lang="en-US" sz="1400" dirty="0">
              <a:solidFill>
                <a:schemeClr val="accent5">
                  <a:lumMod val="75000"/>
                </a:schemeClr>
              </a:solidFill>
            </a:endParaRPr>
          </a:p>
          <a:p>
            <a:pPr algn="just">
              <a:tabLst>
                <a:tab pos="723900" algn="l"/>
                <a:tab pos="1447800" algn="l"/>
                <a:tab pos="2171700" algn="l"/>
                <a:tab pos="2895600" algn="l"/>
                <a:tab pos="3619500" algn="l"/>
                <a:tab pos="4343400" algn="l"/>
                <a:tab pos="5067300" algn="l"/>
              </a:tabLst>
            </a:pPr>
            <a:endParaRPr lang="en-US" sz="1400" dirty="0">
              <a:solidFill>
                <a:schemeClr val="accent5">
                  <a:lumMod val="75000"/>
                </a:schemeClr>
              </a:solidFill>
            </a:endParaRPr>
          </a:p>
          <a:p>
            <a:pPr algn="just">
              <a:tabLst>
                <a:tab pos="723900" algn="l"/>
                <a:tab pos="1447800" algn="l"/>
                <a:tab pos="2171700" algn="l"/>
                <a:tab pos="2895600" algn="l"/>
                <a:tab pos="3619500" algn="l"/>
                <a:tab pos="4343400" algn="l"/>
                <a:tab pos="5067300" algn="l"/>
              </a:tabLst>
            </a:pPr>
            <a:r>
              <a:rPr lang="ru-RU" sz="1400" dirty="0" err="1">
                <a:solidFill>
                  <a:schemeClr val="accent5">
                    <a:lumMod val="75000"/>
                  </a:schemeClr>
                </a:solidFill>
              </a:rPr>
              <a:t>Pasca</a:t>
            </a:r>
            <a:r>
              <a:rPr lang="ru-RU" sz="1400" dirty="0">
                <a:solidFill>
                  <a:schemeClr val="accent5">
                    <a:lumMod val="75000"/>
                  </a:schemeClr>
                </a:solidFill>
              </a:rPr>
              <a:t> H., </a:t>
            </a:r>
            <a:r>
              <a:rPr lang="ru-RU" sz="1400" dirty="0" err="1">
                <a:solidFill>
                  <a:schemeClr val="accent5">
                    <a:lumMod val="75000"/>
                  </a:schemeClr>
                </a:solidFill>
              </a:rPr>
              <a:t>Andreev</a:t>
            </a:r>
            <a:r>
              <a:rPr lang="ru-RU" sz="1400" dirty="0">
                <a:solidFill>
                  <a:schemeClr val="accent5">
                    <a:lumMod val="75000"/>
                  </a:schemeClr>
                </a:solidFill>
              </a:rPr>
              <a:t> A.V., </a:t>
            </a:r>
            <a:r>
              <a:rPr lang="ru-RU" sz="1400" dirty="0" err="1">
                <a:solidFill>
                  <a:schemeClr val="accent5">
                    <a:lumMod val="75000"/>
                  </a:schemeClr>
                </a:solidFill>
              </a:rPr>
              <a:t>Adamian</a:t>
            </a:r>
            <a:r>
              <a:rPr lang="ru-RU" sz="1400" dirty="0">
                <a:solidFill>
                  <a:schemeClr val="accent5">
                    <a:lumMod val="75000"/>
                  </a:schemeClr>
                </a:solidFill>
              </a:rPr>
              <a:t> G.G., </a:t>
            </a:r>
            <a:r>
              <a:rPr lang="ru-RU" sz="1400" dirty="0" err="1">
                <a:solidFill>
                  <a:schemeClr val="accent5">
                    <a:lumMod val="75000"/>
                  </a:schemeClr>
                </a:solidFill>
              </a:rPr>
              <a:t>Antonenko</a:t>
            </a:r>
            <a:r>
              <a:rPr lang="ru-RU" sz="1400" dirty="0">
                <a:solidFill>
                  <a:schemeClr val="accent5">
                    <a:lumMod val="75000"/>
                  </a:schemeClr>
                </a:solidFill>
              </a:rPr>
              <a:t> N.V.</a:t>
            </a:r>
            <a:r>
              <a:rPr lang="en-US" sz="1400" dirty="0">
                <a:solidFill>
                  <a:schemeClr val="accent5">
                    <a:lumMod val="75000"/>
                  </a:schemeClr>
                </a:solidFill>
              </a:rPr>
              <a:t>, </a:t>
            </a:r>
            <a:r>
              <a:rPr lang="ru-RU" sz="1400" b="1" dirty="0">
                <a:solidFill>
                  <a:schemeClr val="accent5">
                    <a:lumMod val="75000"/>
                  </a:schemeClr>
                </a:solidFill>
              </a:rPr>
              <a:t>PRC</a:t>
            </a:r>
            <a:r>
              <a:rPr lang="ru-RU" sz="1400" dirty="0">
                <a:solidFill>
                  <a:schemeClr val="accent5">
                    <a:lumMod val="75000"/>
                  </a:schemeClr>
                </a:solidFill>
              </a:rPr>
              <a:t> </a:t>
            </a:r>
            <a:r>
              <a:rPr lang="ru-RU" sz="1400" b="1" dirty="0">
                <a:solidFill>
                  <a:schemeClr val="accent5">
                    <a:lumMod val="75000"/>
                  </a:schemeClr>
                </a:solidFill>
              </a:rPr>
              <a:t>93</a:t>
            </a:r>
            <a:r>
              <a:rPr lang="ru-RU" sz="1400" dirty="0">
                <a:solidFill>
                  <a:schemeClr val="accent5">
                    <a:lumMod val="75000"/>
                  </a:schemeClr>
                </a:solidFill>
              </a:rPr>
              <a:t> (2016) 034620; </a:t>
            </a:r>
            <a:r>
              <a:rPr lang="en-US" sz="1400" dirty="0">
                <a:solidFill>
                  <a:schemeClr val="accent5">
                    <a:lumMod val="75000"/>
                  </a:schemeClr>
                </a:solidFill>
              </a:rPr>
              <a:t/>
            </a:r>
            <a:br>
              <a:rPr lang="en-US" sz="1400" dirty="0">
                <a:solidFill>
                  <a:schemeClr val="accent5">
                    <a:lumMod val="75000"/>
                  </a:schemeClr>
                </a:solidFill>
              </a:rPr>
            </a:br>
            <a:r>
              <a:rPr lang="ru-RU" sz="1400" b="1" dirty="0">
                <a:solidFill>
                  <a:schemeClr val="accent5">
                    <a:lumMod val="75000"/>
                  </a:schemeClr>
                </a:solidFill>
              </a:rPr>
              <a:t>93</a:t>
            </a:r>
            <a:r>
              <a:rPr lang="ru-RU" sz="1400" dirty="0">
                <a:solidFill>
                  <a:schemeClr val="accent5">
                    <a:lumMod val="75000"/>
                  </a:schemeClr>
                </a:solidFill>
              </a:rPr>
              <a:t> (2016) 054602; </a:t>
            </a:r>
            <a:r>
              <a:rPr lang="ru-RU" sz="1400" b="1" dirty="0">
                <a:solidFill>
                  <a:schemeClr val="accent5">
                    <a:lumMod val="75000"/>
                  </a:schemeClr>
                </a:solidFill>
              </a:rPr>
              <a:t>94</a:t>
            </a:r>
            <a:r>
              <a:rPr lang="ru-RU" sz="1400" dirty="0">
                <a:solidFill>
                  <a:schemeClr val="accent5">
                    <a:lumMod val="75000"/>
                  </a:schemeClr>
                </a:solidFill>
              </a:rPr>
              <a:t> (2016) 064614; </a:t>
            </a:r>
            <a:r>
              <a:rPr lang="ru-RU" sz="1400" b="1" dirty="0">
                <a:solidFill>
                  <a:schemeClr val="accent5">
                    <a:lumMod val="75000"/>
                  </a:schemeClr>
                </a:solidFill>
              </a:rPr>
              <a:t>PLB</a:t>
            </a:r>
            <a:r>
              <a:rPr lang="ru-RU" sz="1400" dirty="0">
                <a:solidFill>
                  <a:schemeClr val="accent5">
                    <a:lumMod val="75000"/>
                  </a:schemeClr>
                </a:solidFill>
              </a:rPr>
              <a:t> </a:t>
            </a:r>
            <a:r>
              <a:rPr lang="ru-RU" sz="1400" b="1" dirty="0">
                <a:solidFill>
                  <a:schemeClr val="accent5">
                    <a:lumMod val="75000"/>
                  </a:schemeClr>
                </a:solidFill>
              </a:rPr>
              <a:t>760</a:t>
            </a:r>
            <a:r>
              <a:rPr lang="ru-RU" sz="1400" dirty="0">
                <a:solidFill>
                  <a:schemeClr val="accent5">
                    <a:lumMod val="75000"/>
                  </a:schemeClr>
                </a:solidFill>
              </a:rPr>
              <a:t> (2016) 800;</a:t>
            </a:r>
            <a:r>
              <a:rPr lang="en-US" sz="1400" dirty="0">
                <a:solidFill>
                  <a:schemeClr val="accent5">
                    <a:lumMod val="75000"/>
                  </a:schemeClr>
                </a:solidFill>
              </a:rPr>
              <a:t> </a:t>
            </a:r>
            <a:r>
              <a:rPr lang="ru-RU" sz="1400" b="1" dirty="0">
                <a:solidFill>
                  <a:schemeClr val="accent5">
                    <a:lumMod val="75000"/>
                  </a:schemeClr>
                </a:solidFill>
              </a:rPr>
              <a:t>EPJA</a:t>
            </a:r>
            <a:r>
              <a:rPr lang="ru-RU" sz="1400" dirty="0">
                <a:solidFill>
                  <a:schemeClr val="accent5">
                    <a:lumMod val="75000"/>
                  </a:schemeClr>
                </a:solidFill>
              </a:rPr>
              <a:t> </a:t>
            </a:r>
            <a:r>
              <a:rPr lang="ru-RU" sz="1400" b="1" dirty="0">
                <a:solidFill>
                  <a:schemeClr val="accent5">
                    <a:lumMod val="75000"/>
                  </a:schemeClr>
                </a:solidFill>
              </a:rPr>
              <a:t>52</a:t>
            </a:r>
            <a:r>
              <a:rPr lang="ru-RU" sz="1400" dirty="0">
                <a:solidFill>
                  <a:schemeClr val="accent5">
                    <a:lumMod val="75000"/>
                  </a:schemeClr>
                </a:solidFill>
              </a:rPr>
              <a:t> (2016) 369</a:t>
            </a:r>
          </a:p>
          <a:p>
            <a:endParaRPr lang="ru-RU" dirty="0">
              <a:solidFill>
                <a:schemeClr val="accent5">
                  <a:lumMod val="75000"/>
                </a:schemeClr>
              </a:solidFill>
            </a:endParaRPr>
          </a:p>
        </p:txBody>
      </p:sp>
      <p:pic>
        <p:nvPicPr>
          <p:cNvPr id="7" name="Picture 3"/>
          <p:cNvPicPr>
            <a:picLocks noChangeAspect="1" noChangeArrowheads="1"/>
          </p:cNvPicPr>
          <p:nvPr/>
        </p:nvPicPr>
        <p:blipFill>
          <a:blip r:embed="rId3" cstate="print"/>
          <a:srcRect/>
          <a:stretch>
            <a:fillRect/>
          </a:stretch>
        </p:blipFill>
        <p:spPr bwMode="auto">
          <a:xfrm>
            <a:off x="4095736" y="2643182"/>
            <a:ext cx="4228386" cy="3767150"/>
          </a:xfrm>
          <a:prstGeom prst="rect">
            <a:avLst/>
          </a:prstGeom>
          <a:noFill/>
          <a:ln w="9525" cap="flat">
            <a:noFill/>
            <a:round/>
            <a:headEnd/>
            <a:tailEnd/>
          </a:ln>
          <a:effectLst/>
        </p:spPr>
      </p:pic>
    </p:spTree>
    <p:extLst>
      <p:ext uri="{BB962C8B-B14F-4D97-AF65-F5344CB8AC3E}">
        <p14:creationId xmlns:p14="http://schemas.microsoft.com/office/powerpoint/2010/main" val="423260153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4238612" y="3254376"/>
            <a:ext cx="4343400" cy="3603625"/>
          </a:xfrm>
          <a:prstGeom prst="rect">
            <a:avLst/>
          </a:prstGeom>
          <a:noFill/>
          <a:ln w="9525" cap="flat">
            <a:noFill/>
            <a:round/>
            <a:headEnd/>
            <a:tailEnd/>
          </a:ln>
          <a:effectLst/>
        </p:spPr>
      </p:pic>
      <p:sp>
        <p:nvSpPr>
          <p:cNvPr id="18434" name="Rectangle 2"/>
          <p:cNvSpPr>
            <a:spLocks noChangeArrowheads="1"/>
          </p:cNvSpPr>
          <p:nvPr/>
        </p:nvSpPr>
        <p:spPr bwMode="auto">
          <a:xfrm>
            <a:off x="3095604" y="214291"/>
            <a:ext cx="6164262" cy="2910433"/>
          </a:xfrm>
          <a:prstGeom prst="rect">
            <a:avLst/>
          </a:prstGeom>
          <a:noFill/>
          <a:ln w="9525" cap="flat">
            <a:noFill/>
            <a:round/>
            <a:headEnd/>
            <a:tailEnd/>
          </a:ln>
          <a:effectLst/>
        </p:spPr>
        <p:txBody>
          <a:bodyPr lIns="90000" tIns="45000" rIns="90000" bIns="45000">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ru-RU" sz="1600" b="1" dirty="0" err="1">
                <a:solidFill>
                  <a:schemeClr val="accent5">
                    <a:lumMod val="75000"/>
                  </a:schemeClr>
                </a:solidFill>
                <a:ea typeface="Droid Sans Fallback" charset="0"/>
                <a:cs typeface="Droid Sans Fallback" charset="0"/>
              </a:rPr>
              <a:t>Predictions</a:t>
            </a:r>
            <a:r>
              <a:rPr lang="ru-RU" sz="1600" b="1" dirty="0">
                <a:solidFill>
                  <a:schemeClr val="accent5">
                    <a:lumMod val="75000"/>
                  </a:schemeClr>
                </a:solidFill>
                <a:ea typeface="Droid Sans Fallback" charset="0"/>
                <a:cs typeface="Droid Sans Fallback" charset="0"/>
              </a:rPr>
              <a:t> </a:t>
            </a:r>
            <a:r>
              <a:rPr lang="ru-RU" sz="1600" b="1" dirty="0" err="1">
                <a:solidFill>
                  <a:schemeClr val="accent5">
                    <a:lumMod val="75000"/>
                  </a:schemeClr>
                </a:solidFill>
                <a:ea typeface="Droid Sans Fallback" charset="0"/>
                <a:cs typeface="Droid Sans Fallback" charset="0"/>
              </a:rPr>
              <a:t>of</a:t>
            </a:r>
            <a:r>
              <a:rPr lang="ru-RU" sz="1600" b="1" dirty="0">
                <a:solidFill>
                  <a:schemeClr val="accent5">
                    <a:lumMod val="75000"/>
                  </a:schemeClr>
                </a:solidFill>
                <a:ea typeface="Droid Sans Fallback" charset="0"/>
                <a:cs typeface="Droid Sans Fallback" charset="0"/>
              </a:rPr>
              <a:t> </a:t>
            </a:r>
            <a:r>
              <a:rPr lang="ru-RU" sz="1600" b="1" dirty="0" err="1">
                <a:solidFill>
                  <a:schemeClr val="accent5">
                    <a:lumMod val="75000"/>
                  </a:schemeClr>
                </a:solidFill>
                <a:ea typeface="Droid Sans Fallback" charset="0"/>
                <a:cs typeface="Droid Sans Fallback" charset="0"/>
              </a:rPr>
              <a:t>shell</a:t>
            </a:r>
            <a:r>
              <a:rPr lang="ru-RU" sz="1600" b="1" dirty="0">
                <a:solidFill>
                  <a:schemeClr val="accent5">
                    <a:lumMod val="75000"/>
                  </a:schemeClr>
                </a:solidFill>
                <a:ea typeface="Droid Sans Fallback" charset="0"/>
                <a:cs typeface="Droid Sans Fallback" charset="0"/>
              </a:rPr>
              <a:t> </a:t>
            </a:r>
            <a:r>
              <a:rPr lang="ru-RU" sz="1600" b="1" dirty="0" err="1">
                <a:solidFill>
                  <a:schemeClr val="accent5">
                    <a:lumMod val="75000"/>
                  </a:schemeClr>
                </a:solidFill>
                <a:ea typeface="Droid Sans Fallback" charset="0"/>
                <a:cs typeface="Droid Sans Fallback" charset="0"/>
              </a:rPr>
              <a:t>closures</a:t>
            </a:r>
            <a:r>
              <a:rPr lang="ru-RU" sz="1600" b="1" dirty="0">
                <a:solidFill>
                  <a:schemeClr val="accent5">
                    <a:lumMod val="75000"/>
                  </a:schemeClr>
                </a:solidFill>
                <a:ea typeface="Droid Sans Fallback" charset="0"/>
                <a:cs typeface="Droid Sans Fallback" charset="0"/>
              </a:rPr>
              <a:t> </a:t>
            </a:r>
            <a:r>
              <a:rPr lang="ru-RU" sz="1600" b="1" dirty="0" err="1">
                <a:solidFill>
                  <a:schemeClr val="accent5">
                    <a:lumMod val="75000"/>
                  </a:schemeClr>
                </a:solidFill>
                <a:ea typeface="Droid Sans Fallback" charset="0"/>
                <a:cs typeface="Droid Sans Fallback" charset="0"/>
              </a:rPr>
              <a:t>in</a:t>
            </a:r>
            <a:r>
              <a:rPr lang="ru-RU" sz="1600" b="1" dirty="0">
                <a:solidFill>
                  <a:schemeClr val="accent5">
                    <a:lumMod val="75000"/>
                  </a:schemeClr>
                </a:solidFill>
                <a:ea typeface="Droid Sans Fallback" charset="0"/>
                <a:cs typeface="Droid Sans Fallback" charset="0"/>
              </a:rPr>
              <a:t> </a:t>
            </a:r>
            <a:r>
              <a:rPr lang="ru-RU" sz="1600" b="1" dirty="0" err="1">
                <a:solidFill>
                  <a:schemeClr val="accent5">
                    <a:lumMod val="75000"/>
                  </a:schemeClr>
                </a:solidFill>
                <a:ea typeface="Droid Sans Fallback" charset="0"/>
                <a:cs typeface="Droid Sans Fallback" charset="0"/>
              </a:rPr>
              <a:t>the</a:t>
            </a:r>
            <a:r>
              <a:rPr lang="ru-RU" sz="1600" b="1" dirty="0">
                <a:solidFill>
                  <a:schemeClr val="accent5">
                    <a:lumMod val="75000"/>
                  </a:schemeClr>
                </a:solidFill>
                <a:ea typeface="Droid Sans Fallback" charset="0"/>
                <a:cs typeface="Droid Sans Fallback" charset="0"/>
              </a:rPr>
              <a:t> </a:t>
            </a:r>
            <a:r>
              <a:rPr lang="ru-RU" sz="1600" b="1" dirty="0" err="1">
                <a:solidFill>
                  <a:schemeClr val="accent5">
                    <a:lumMod val="75000"/>
                  </a:schemeClr>
                </a:solidFill>
                <a:ea typeface="Droid Sans Fallback" charset="0"/>
                <a:cs typeface="Droid Sans Fallback" charset="0"/>
              </a:rPr>
              <a:t>region</a:t>
            </a:r>
            <a:r>
              <a:rPr lang="ru-RU" sz="1600" b="1" dirty="0">
                <a:solidFill>
                  <a:schemeClr val="accent5">
                    <a:lumMod val="75000"/>
                  </a:schemeClr>
                </a:solidFill>
                <a:ea typeface="Droid Sans Fallback" charset="0"/>
                <a:cs typeface="Droid Sans Fallback" charset="0"/>
              </a:rPr>
              <a:t> </a:t>
            </a:r>
            <a:r>
              <a:rPr lang="ru-RU" sz="1600" b="1" dirty="0" err="1">
                <a:solidFill>
                  <a:schemeClr val="accent5">
                    <a:lumMod val="75000"/>
                  </a:schemeClr>
                </a:solidFill>
                <a:ea typeface="Droid Sans Fallback" charset="0"/>
                <a:cs typeface="Droid Sans Fallback" charset="0"/>
              </a:rPr>
              <a:t>of</a:t>
            </a:r>
            <a:r>
              <a:rPr lang="ru-RU" sz="1600" b="1" dirty="0">
                <a:solidFill>
                  <a:schemeClr val="accent5">
                    <a:lumMod val="75000"/>
                  </a:schemeClr>
                </a:solidFill>
                <a:ea typeface="Droid Sans Fallback" charset="0"/>
                <a:cs typeface="Droid Sans Fallback" charset="0"/>
              </a:rPr>
              <a:t> </a:t>
            </a:r>
            <a:r>
              <a:rPr lang="ru-RU" sz="1600" b="1" dirty="0" err="1">
                <a:solidFill>
                  <a:schemeClr val="accent5">
                    <a:lumMod val="75000"/>
                  </a:schemeClr>
                </a:solidFill>
                <a:ea typeface="Droid Sans Fallback" charset="0"/>
                <a:cs typeface="Droid Sans Fallback" charset="0"/>
              </a:rPr>
              <a:t>unknown</a:t>
            </a:r>
            <a:r>
              <a:rPr lang="ru-RU" sz="1600" b="1" dirty="0">
                <a:solidFill>
                  <a:schemeClr val="accent5">
                    <a:lumMod val="75000"/>
                  </a:schemeClr>
                </a:solidFill>
                <a:ea typeface="Droid Sans Fallback" charset="0"/>
                <a:cs typeface="Droid Sans Fallback" charset="0"/>
              </a:rPr>
              <a:t> </a:t>
            </a:r>
            <a:r>
              <a:rPr lang="ru-RU" sz="1600" b="1" dirty="0" err="1">
                <a:solidFill>
                  <a:schemeClr val="accent5">
                    <a:lumMod val="75000"/>
                  </a:schemeClr>
                </a:solidFill>
                <a:ea typeface="Droid Sans Fallback" charset="0"/>
                <a:cs typeface="Droid Sans Fallback" charset="0"/>
              </a:rPr>
              <a:t>nuclei</a:t>
            </a:r>
            <a:endParaRPr lang="ru-RU" sz="1600" b="1" dirty="0">
              <a:solidFill>
                <a:schemeClr val="accent5">
                  <a:lumMod val="75000"/>
                </a:schemeClr>
              </a:solidFill>
              <a:ea typeface="Droid Sans Fallback" charset="0"/>
              <a:cs typeface="Droid Sans Fallback" charset="0"/>
            </a:endParaRPr>
          </a:p>
          <a:p>
            <a:pPr algn="jus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ru-RU" sz="1300" dirty="0">
              <a:solidFill>
                <a:schemeClr val="accent5">
                  <a:lumMod val="75000"/>
                </a:schemeClr>
              </a:solidFill>
              <a:ea typeface="Droid Sans Fallback" charset="0"/>
              <a:cs typeface="Droid Sans Fallback" charset="0"/>
            </a:endParaRPr>
          </a:p>
          <a:p>
            <a:pPr algn="jus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ru-RU" sz="1400" dirty="0" err="1">
                <a:solidFill>
                  <a:schemeClr val="accent5">
                    <a:lumMod val="75000"/>
                  </a:schemeClr>
                </a:solidFill>
                <a:ea typeface="Droid Sans Fallback" charset="0"/>
                <a:cs typeface="Droid Sans Fallback" charset="0"/>
              </a:rPr>
              <a:t>It</a:t>
            </a:r>
            <a:r>
              <a:rPr lang="ru-RU" sz="1400" dirty="0">
                <a:solidFill>
                  <a:schemeClr val="accent5">
                    <a:lumMod val="75000"/>
                  </a:schemeClr>
                </a:solidFill>
                <a:ea typeface="Droid Sans Fallback" charset="0"/>
                <a:cs typeface="Droid Sans Fallback" charset="0"/>
              </a:rPr>
              <a:t> </a:t>
            </a:r>
            <a:r>
              <a:rPr lang="ru-RU" sz="1400" dirty="0" err="1">
                <a:solidFill>
                  <a:schemeClr val="accent5">
                    <a:lumMod val="75000"/>
                  </a:schemeClr>
                </a:solidFill>
                <a:ea typeface="Droid Sans Fallback" charset="0"/>
                <a:cs typeface="Droid Sans Fallback" charset="0"/>
              </a:rPr>
              <a:t>is</a:t>
            </a:r>
            <a:r>
              <a:rPr lang="ru-RU" sz="1400" dirty="0">
                <a:solidFill>
                  <a:schemeClr val="accent5">
                    <a:lumMod val="75000"/>
                  </a:schemeClr>
                </a:solidFill>
                <a:ea typeface="Droid Sans Fallback" charset="0"/>
                <a:cs typeface="Droid Sans Fallback" charset="0"/>
              </a:rPr>
              <a:t> </a:t>
            </a:r>
            <a:r>
              <a:rPr lang="ru-RU" sz="1400" dirty="0" err="1">
                <a:solidFill>
                  <a:schemeClr val="accent5">
                    <a:lumMod val="75000"/>
                  </a:schemeClr>
                </a:solidFill>
                <a:ea typeface="Droid Sans Fallback" charset="0"/>
                <a:cs typeface="Droid Sans Fallback" charset="0"/>
              </a:rPr>
              <a:t>shown</a:t>
            </a:r>
            <a:r>
              <a:rPr lang="ru-RU" sz="1400" dirty="0">
                <a:solidFill>
                  <a:schemeClr val="accent5">
                    <a:lumMod val="75000"/>
                  </a:schemeClr>
                </a:solidFill>
                <a:ea typeface="Droid Sans Fallback" charset="0"/>
                <a:cs typeface="Droid Sans Fallback" charset="0"/>
              </a:rPr>
              <a:t> </a:t>
            </a:r>
            <a:r>
              <a:rPr lang="ru-RU" sz="1400" dirty="0" err="1">
                <a:solidFill>
                  <a:schemeClr val="accent5">
                    <a:lumMod val="75000"/>
                  </a:schemeClr>
                </a:solidFill>
                <a:ea typeface="Droid Sans Fallback" charset="0"/>
                <a:cs typeface="Droid Sans Fallback" charset="0"/>
              </a:rPr>
              <a:t>that</a:t>
            </a:r>
            <a:r>
              <a:rPr lang="ru-RU" sz="1400" dirty="0">
                <a:solidFill>
                  <a:schemeClr val="accent5">
                    <a:lumMod val="75000"/>
                  </a:schemeClr>
                </a:solidFill>
                <a:ea typeface="Droid Sans Fallback" charset="0"/>
                <a:cs typeface="Droid Sans Fallback" charset="0"/>
              </a:rPr>
              <a:t>  </a:t>
            </a:r>
            <a:r>
              <a:rPr lang="ru-RU" sz="1400" dirty="0" err="1">
                <a:solidFill>
                  <a:schemeClr val="accent5">
                    <a:lumMod val="75000"/>
                  </a:schemeClr>
                </a:solidFill>
                <a:ea typeface="Droid Sans Fallback" charset="0"/>
                <a:cs typeface="Droid Sans Fallback" charset="0"/>
              </a:rPr>
              <a:t>the</a:t>
            </a:r>
            <a:r>
              <a:rPr lang="ru-RU" sz="1400" dirty="0">
                <a:solidFill>
                  <a:schemeClr val="accent5">
                    <a:lumMod val="75000"/>
                  </a:schemeClr>
                </a:solidFill>
                <a:ea typeface="Droid Sans Fallback" charset="0"/>
                <a:cs typeface="Droid Sans Fallback" charset="0"/>
              </a:rPr>
              <a:t> </a:t>
            </a:r>
            <a:r>
              <a:rPr lang="ru-RU" sz="1400" dirty="0" err="1">
                <a:solidFill>
                  <a:schemeClr val="accent5">
                    <a:lumMod val="75000"/>
                  </a:schemeClr>
                </a:solidFill>
                <a:ea typeface="Droid Sans Fallback" charset="0"/>
                <a:cs typeface="Droid Sans Fallback" charset="0"/>
              </a:rPr>
              <a:t>two-center</a:t>
            </a:r>
            <a:r>
              <a:rPr lang="ru-RU" sz="1400" dirty="0">
                <a:solidFill>
                  <a:schemeClr val="accent5">
                    <a:lumMod val="75000"/>
                  </a:schemeClr>
                </a:solidFill>
                <a:ea typeface="Droid Sans Fallback" charset="0"/>
                <a:cs typeface="Droid Sans Fallback" charset="0"/>
              </a:rPr>
              <a:t> </a:t>
            </a:r>
            <a:r>
              <a:rPr lang="ru-RU" sz="1400" dirty="0" err="1">
                <a:solidFill>
                  <a:schemeClr val="accent5">
                    <a:lumMod val="75000"/>
                  </a:schemeClr>
                </a:solidFill>
                <a:ea typeface="Droid Sans Fallback" charset="0"/>
                <a:cs typeface="Droid Sans Fallback" charset="0"/>
              </a:rPr>
              <a:t>shell</a:t>
            </a:r>
            <a:r>
              <a:rPr lang="ru-RU" sz="1400" dirty="0">
                <a:solidFill>
                  <a:schemeClr val="accent5">
                    <a:lumMod val="75000"/>
                  </a:schemeClr>
                </a:solidFill>
                <a:ea typeface="Droid Sans Fallback" charset="0"/>
                <a:cs typeface="Droid Sans Fallback" charset="0"/>
              </a:rPr>
              <a:t> </a:t>
            </a:r>
            <a:r>
              <a:rPr lang="ru-RU" sz="1400" dirty="0" err="1">
                <a:solidFill>
                  <a:schemeClr val="accent5">
                    <a:lumMod val="75000"/>
                  </a:schemeClr>
                </a:solidFill>
                <a:ea typeface="Droid Sans Fallback" charset="0"/>
                <a:cs typeface="Droid Sans Fallback" charset="0"/>
              </a:rPr>
              <a:t>model</a:t>
            </a:r>
            <a:r>
              <a:rPr lang="ru-RU" sz="1400" dirty="0">
                <a:solidFill>
                  <a:schemeClr val="accent5">
                    <a:lumMod val="75000"/>
                  </a:schemeClr>
                </a:solidFill>
                <a:ea typeface="Droid Sans Fallback" charset="0"/>
                <a:cs typeface="Droid Sans Fallback" charset="0"/>
              </a:rPr>
              <a:t> </a:t>
            </a:r>
            <a:r>
              <a:rPr lang="ru-RU" sz="1400" dirty="0" err="1">
                <a:solidFill>
                  <a:schemeClr val="accent5">
                    <a:lumMod val="75000"/>
                  </a:schemeClr>
                </a:solidFill>
                <a:ea typeface="Droid Sans Fallback" charset="0"/>
                <a:cs typeface="Droid Sans Fallback" charset="0"/>
              </a:rPr>
              <a:t>indicates</a:t>
            </a:r>
            <a:r>
              <a:rPr lang="ru-RU" sz="1400" dirty="0">
                <a:solidFill>
                  <a:schemeClr val="accent5">
                    <a:lumMod val="75000"/>
                  </a:schemeClr>
                </a:solidFill>
                <a:ea typeface="Droid Sans Fallback" charset="0"/>
                <a:cs typeface="Droid Sans Fallback" charset="0"/>
              </a:rPr>
              <a:t> </a:t>
            </a:r>
            <a:r>
              <a:rPr lang="ru-RU" sz="1400" dirty="0" err="1">
                <a:solidFill>
                  <a:schemeClr val="accent5">
                    <a:lumMod val="75000"/>
                  </a:schemeClr>
                </a:solidFill>
                <a:ea typeface="Droid Sans Fallback" charset="0"/>
                <a:cs typeface="Droid Sans Fallback" charset="0"/>
              </a:rPr>
              <a:t>the</a:t>
            </a:r>
            <a:r>
              <a:rPr lang="ru-RU" sz="1400" dirty="0">
                <a:solidFill>
                  <a:schemeClr val="accent5">
                    <a:lumMod val="75000"/>
                  </a:schemeClr>
                </a:solidFill>
                <a:ea typeface="Droid Sans Fallback" charset="0"/>
                <a:cs typeface="Droid Sans Fallback" charset="0"/>
              </a:rPr>
              <a:t> </a:t>
            </a:r>
            <a:r>
              <a:rPr lang="ru-RU" sz="1400" dirty="0" err="1">
                <a:solidFill>
                  <a:schemeClr val="accent5">
                    <a:lumMod val="75000"/>
                  </a:schemeClr>
                </a:solidFill>
                <a:ea typeface="Droid Sans Fallback" charset="0"/>
                <a:cs typeface="Droid Sans Fallback" charset="0"/>
              </a:rPr>
              <a:t>magic</a:t>
            </a:r>
            <a:r>
              <a:rPr lang="ru-RU" sz="1400" dirty="0">
                <a:solidFill>
                  <a:schemeClr val="accent5">
                    <a:lumMod val="75000"/>
                  </a:schemeClr>
                </a:solidFill>
                <a:ea typeface="Droid Sans Fallback" charset="0"/>
                <a:cs typeface="Droid Sans Fallback" charset="0"/>
              </a:rPr>
              <a:t> </a:t>
            </a:r>
            <a:r>
              <a:rPr lang="ru-RU" sz="1400" dirty="0" err="1">
                <a:solidFill>
                  <a:schemeClr val="accent5">
                    <a:lumMod val="75000"/>
                  </a:schemeClr>
                </a:solidFill>
                <a:ea typeface="Droid Sans Fallback" charset="0"/>
                <a:cs typeface="Droid Sans Fallback" charset="0"/>
              </a:rPr>
              <a:t>nucleus</a:t>
            </a:r>
            <a:r>
              <a:rPr lang="ru-RU" sz="1400" dirty="0">
                <a:solidFill>
                  <a:schemeClr val="accent5">
                    <a:lumMod val="75000"/>
                  </a:schemeClr>
                </a:solidFill>
                <a:ea typeface="Droid Sans Fallback" charset="0"/>
                <a:cs typeface="Droid Sans Fallback" charset="0"/>
              </a:rPr>
              <a:t> </a:t>
            </a:r>
            <a:r>
              <a:rPr lang="ru-RU" sz="1400" dirty="0" err="1">
                <a:solidFill>
                  <a:schemeClr val="accent5">
                    <a:lumMod val="75000"/>
                  </a:schemeClr>
                </a:solidFill>
                <a:ea typeface="Droid Sans Fallback" charset="0"/>
                <a:cs typeface="Droid Sans Fallback" charset="0"/>
              </a:rPr>
              <a:t>next</a:t>
            </a:r>
            <a:r>
              <a:rPr lang="ru-RU" sz="1400" dirty="0">
                <a:solidFill>
                  <a:schemeClr val="accent5">
                    <a:lumMod val="75000"/>
                  </a:schemeClr>
                </a:solidFill>
                <a:ea typeface="Droid Sans Fallback" charset="0"/>
                <a:cs typeface="Droid Sans Fallback" charset="0"/>
              </a:rPr>
              <a:t> </a:t>
            </a:r>
            <a:r>
              <a:rPr lang="ru-RU" sz="1400" dirty="0" err="1">
                <a:solidFill>
                  <a:schemeClr val="accent5">
                    <a:lumMod val="75000"/>
                  </a:schemeClr>
                </a:solidFill>
                <a:ea typeface="Droid Sans Fallback" charset="0"/>
                <a:cs typeface="Droid Sans Fallback" charset="0"/>
              </a:rPr>
              <a:t>to</a:t>
            </a:r>
            <a:r>
              <a:rPr lang="ru-RU" sz="1400" dirty="0">
                <a:solidFill>
                  <a:schemeClr val="accent5">
                    <a:lumMod val="75000"/>
                  </a:schemeClr>
                </a:solidFill>
                <a:ea typeface="Droid Sans Fallback" charset="0"/>
                <a:cs typeface="Droid Sans Fallback" charset="0"/>
              </a:rPr>
              <a:t> </a:t>
            </a:r>
            <a:r>
              <a:rPr lang="ru-RU" sz="1400" baseline="33000" dirty="0">
                <a:solidFill>
                  <a:schemeClr val="accent5">
                    <a:lumMod val="75000"/>
                  </a:schemeClr>
                </a:solidFill>
                <a:ea typeface="Droid Sans Fallback" charset="0"/>
                <a:cs typeface="Droid Sans Fallback" charset="0"/>
              </a:rPr>
              <a:t>208</a:t>
            </a:r>
            <a:r>
              <a:rPr lang="ru-RU" sz="1400" dirty="0">
                <a:solidFill>
                  <a:schemeClr val="accent5">
                    <a:lumMod val="75000"/>
                  </a:schemeClr>
                </a:solidFill>
                <a:ea typeface="Droid Sans Fallback" charset="0"/>
                <a:cs typeface="Droid Sans Fallback" charset="0"/>
              </a:rPr>
              <a:t>Pb </a:t>
            </a:r>
            <a:r>
              <a:rPr lang="ru-RU" sz="1400" dirty="0" err="1">
                <a:solidFill>
                  <a:schemeClr val="accent5">
                    <a:lumMod val="75000"/>
                  </a:schemeClr>
                </a:solidFill>
                <a:ea typeface="Droid Sans Fallback" charset="0"/>
                <a:cs typeface="Droid Sans Fallback" charset="0"/>
              </a:rPr>
              <a:t>has</a:t>
            </a:r>
            <a:r>
              <a:rPr lang="ru-RU" sz="1400" dirty="0">
                <a:solidFill>
                  <a:schemeClr val="accent5">
                    <a:lumMod val="75000"/>
                  </a:schemeClr>
                </a:solidFill>
                <a:ea typeface="Droid Sans Fallback" charset="0"/>
                <a:cs typeface="Droid Sans Fallback" charset="0"/>
              </a:rPr>
              <a:t> </a:t>
            </a:r>
            <a:r>
              <a:rPr lang="ru-RU" sz="1400" dirty="0" err="1">
                <a:solidFill>
                  <a:schemeClr val="accent5">
                    <a:lumMod val="75000"/>
                  </a:schemeClr>
                </a:solidFill>
                <a:ea typeface="Droid Sans Fallback" charset="0"/>
                <a:cs typeface="Droid Sans Fallback" charset="0"/>
              </a:rPr>
              <a:t>the</a:t>
            </a:r>
            <a:r>
              <a:rPr lang="ru-RU" sz="1400" dirty="0">
                <a:solidFill>
                  <a:schemeClr val="accent5">
                    <a:lumMod val="75000"/>
                  </a:schemeClr>
                </a:solidFill>
                <a:ea typeface="Droid Sans Fallback" charset="0"/>
                <a:cs typeface="Droid Sans Fallback" charset="0"/>
              </a:rPr>
              <a:t> </a:t>
            </a:r>
            <a:r>
              <a:rPr lang="ru-RU" sz="1400" dirty="0" err="1">
                <a:solidFill>
                  <a:schemeClr val="accent5">
                    <a:lumMod val="75000"/>
                  </a:schemeClr>
                </a:solidFill>
                <a:ea typeface="Droid Sans Fallback" charset="0"/>
                <a:cs typeface="Droid Sans Fallback" charset="0"/>
              </a:rPr>
              <a:t>charge</a:t>
            </a:r>
            <a:r>
              <a:rPr lang="ru-RU" sz="1400" dirty="0">
                <a:solidFill>
                  <a:schemeClr val="accent5">
                    <a:lumMod val="75000"/>
                  </a:schemeClr>
                </a:solidFill>
                <a:ea typeface="Droid Sans Fallback" charset="0"/>
                <a:cs typeface="Droid Sans Fallback" charset="0"/>
              </a:rPr>
              <a:t>  </a:t>
            </a:r>
            <a:r>
              <a:rPr lang="ru-RU" sz="1400" b="1" dirty="0">
                <a:solidFill>
                  <a:schemeClr val="accent5">
                    <a:lumMod val="75000"/>
                  </a:schemeClr>
                </a:solidFill>
                <a:ea typeface="Droid Sans Fallback" charset="0"/>
                <a:cs typeface="Droid Sans Fallback" charset="0"/>
              </a:rPr>
              <a:t>Z ≥ 120 </a:t>
            </a:r>
            <a:r>
              <a:rPr lang="ru-RU" sz="1400" dirty="0" err="1">
                <a:solidFill>
                  <a:schemeClr val="accent5">
                    <a:lumMod val="75000"/>
                  </a:schemeClr>
                </a:solidFill>
                <a:ea typeface="Droid Sans Fallback" charset="0"/>
                <a:cs typeface="Droid Sans Fallback" charset="0"/>
              </a:rPr>
              <a:t>and</a:t>
            </a:r>
            <a:r>
              <a:rPr lang="ru-RU" sz="1400" dirty="0">
                <a:solidFill>
                  <a:schemeClr val="accent5">
                    <a:lumMod val="75000"/>
                  </a:schemeClr>
                </a:solidFill>
                <a:ea typeface="Droid Sans Fallback" charset="0"/>
                <a:cs typeface="Droid Sans Fallback" charset="0"/>
              </a:rPr>
              <a:t> </a:t>
            </a:r>
            <a:r>
              <a:rPr lang="ru-RU" sz="1400" dirty="0" err="1">
                <a:solidFill>
                  <a:schemeClr val="accent5">
                    <a:lumMod val="75000"/>
                  </a:schemeClr>
                </a:solidFill>
                <a:ea typeface="Droid Sans Fallback" charset="0"/>
                <a:cs typeface="Droid Sans Fallback" charset="0"/>
              </a:rPr>
              <a:t>the</a:t>
            </a:r>
            <a:r>
              <a:rPr lang="ru-RU" sz="1400" dirty="0">
                <a:solidFill>
                  <a:schemeClr val="accent5">
                    <a:lumMod val="75000"/>
                  </a:schemeClr>
                </a:solidFill>
                <a:ea typeface="Droid Sans Fallback" charset="0"/>
                <a:cs typeface="Droid Sans Fallback" charset="0"/>
              </a:rPr>
              <a:t> </a:t>
            </a:r>
            <a:r>
              <a:rPr lang="ru-RU" sz="1400" dirty="0" err="1">
                <a:solidFill>
                  <a:schemeClr val="accent5">
                    <a:lumMod val="75000"/>
                  </a:schemeClr>
                </a:solidFill>
                <a:ea typeface="Droid Sans Fallback" charset="0"/>
                <a:cs typeface="Droid Sans Fallback" charset="0"/>
              </a:rPr>
              <a:t>half-life</a:t>
            </a:r>
            <a:r>
              <a:rPr lang="ru-RU" sz="1400" dirty="0">
                <a:solidFill>
                  <a:schemeClr val="accent5">
                    <a:lumMod val="75000"/>
                  </a:schemeClr>
                </a:solidFill>
                <a:ea typeface="Droid Sans Fallback" charset="0"/>
                <a:cs typeface="Droid Sans Fallback" charset="0"/>
              </a:rPr>
              <a:t> </a:t>
            </a:r>
            <a:r>
              <a:rPr lang="ru-RU" sz="1400" b="1" dirty="0">
                <a:solidFill>
                  <a:schemeClr val="accent5">
                    <a:lumMod val="75000"/>
                  </a:schemeClr>
                </a:solidFill>
                <a:ea typeface="Droid Sans Fallback" charset="0"/>
                <a:cs typeface="Droid Sans Fallback" charset="0"/>
              </a:rPr>
              <a:t>1,7ms – 0,16s  </a:t>
            </a:r>
            <a:r>
              <a:rPr lang="ru-RU" sz="1400" dirty="0">
                <a:solidFill>
                  <a:schemeClr val="accent5">
                    <a:lumMod val="75000"/>
                  </a:schemeClr>
                </a:solidFill>
                <a:ea typeface="Droid Sans Fallback" charset="0"/>
                <a:cs typeface="Droid Sans Fallback" charset="0"/>
              </a:rPr>
              <a:t>(</a:t>
            </a:r>
            <a:r>
              <a:rPr lang="ru-RU" sz="1400" dirty="0" err="1">
                <a:solidFill>
                  <a:schemeClr val="accent5">
                    <a:lumMod val="75000"/>
                  </a:schemeClr>
                </a:solidFill>
                <a:ea typeface="Droid Sans Fallback" charset="0"/>
                <a:cs typeface="Droid Sans Fallback" charset="0"/>
              </a:rPr>
              <a:t>for</a:t>
            </a:r>
            <a:r>
              <a:rPr lang="ru-RU" sz="1400" dirty="0">
                <a:solidFill>
                  <a:schemeClr val="accent5">
                    <a:lumMod val="75000"/>
                  </a:schemeClr>
                </a:solidFill>
                <a:ea typeface="Droid Sans Fallback" charset="0"/>
                <a:cs typeface="Droid Sans Fallback" charset="0"/>
              </a:rPr>
              <a:t> Z=120, N=175-179)</a:t>
            </a:r>
          </a:p>
          <a:p>
            <a:pPr algn="jus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ru-RU" sz="400" dirty="0">
              <a:solidFill>
                <a:schemeClr val="accent5">
                  <a:lumMod val="75000"/>
                </a:schemeClr>
              </a:solidFill>
              <a:ea typeface="Droid Sans Fallback" charset="0"/>
              <a:cs typeface="Droid Sans Fallback" charset="0"/>
            </a:endParaRPr>
          </a:p>
          <a:p>
            <a:pPr algn="jus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ru-RU" sz="1400" dirty="0" err="1">
                <a:solidFill>
                  <a:schemeClr val="accent5">
                    <a:lumMod val="75000"/>
                  </a:schemeClr>
                </a:solidFill>
                <a:ea typeface="Droid Sans Fallback" charset="0"/>
                <a:cs typeface="Droid Sans Fallback" charset="0"/>
              </a:rPr>
              <a:t>Calculated</a:t>
            </a:r>
            <a:r>
              <a:rPr lang="ru-RU" sz="1400" dirty="0">
                <a:solidFill>
                  <a:schemeClr val="accent5">
                    <a:lumMod val="75000"/>
                  </a:schemeClr>
                </a:solidFill>
                <a:ea typeface="Droid Sans Fallback" charset="0"/>
                <a:cs typeface="Droid Sans Fallback" charset="0"/>
              </a:rPr>
              <a:t> (</a:t>
            </a:r>
            <a:r>
              <a:rPr lang="ru-RU" sz="1400" dirty="0" err="1">
                <a:solidFill>
                  <a:schemeClr val="accent5">
                    <a:lumMod val="75000"/>
                  </a:schemeClr>
                </a:solidFill>
                <a:ea typeface="Droid Sans Fallback" charset="0"/>
                <a:cs typeface="Droid Sans Fallback" charset="0"/>
              </a:rPr>
              <a:t>symbols</a:t>
            </a:r>
            <a:r>
              <a:rPr lang="ru-RU" sz="1400" dirty="0">
                <a:solidFill>
                  <a:schemeClr val="accent5">
                    <a:lumMod val="75000"/>
                  </a:schemeClr>
                </a:solidFill>
                <a:ea typeface="Droid Sans Fallback" charset="0"/>
                <a:cs typeface="Droid Sans Fallback" charset="0"/>
              </a:rPr>
              <a:t> </a:t>
            </a:r>
            <a:r>
              <a:rPr lang="ru-RU" sz="1400" dirty="0" err="1">
                <a:solidFill>
                  <a:schemeClr val="accent5">
                    <a:lumMod val="75000"/>
                  </a:schemeClr>
                </a:solidFill>
                <a:ea typeface="Droid Sans Fallback" charset="0"/>
                <a:cs typeface="Droid Sans Fallback" charset="0"/>
              </a:rPr>
              <a:t>connected</a:t>
            </a:r>
            <a:r>
              <a:rPr lang="ru-RU" sz="1400" dirty="0">
                <a:solidFill>
                  <a:schemeClr val="accent5">
                    <a:lumMod val="75000"/>
                  </a:schemeClr>
                </a:solidFill>
                <a:ea typeface="Droid Sans Fallback" charset="0"/>
                <a:cs typeface="Droid Sans Fallback" charset="0"/>
              </a:rPr>
              <a:t> </a:t>
            </a:r>
            <a:r>
              <a:rPr lang="ru-RU" sz="1400" dirty="0" err="1">
                <a:solidFill>
                  <a:schemeClr val="accent5">
                    <a:lumMod val="75000"/>
                  </a:schemeClr>
                </a:solidFill>
                <a:ea typeface="Droid Sans Fallback" charset="0"/>
                <a:cs typeface="Droid Sans Fallback" charset="0"/>
              </a:rPr>
              <a:t>by</a:t>
            </a:r>
            <a:r>
              <a:rPr lang="ru-RU" sz="1400" dirty="0">
                <a:solidFill>
                  <a:schemeClr val="accent5">
                    <a:lumMod val="75000"/>
                  </a:schemeClr>
                </a:solidFill>
                <a:ea typeface="Droid Sans Fallback" charset="0"/>
                <a:cs typeface="Droid Sans Fallback" charset="0"/>
              </a:rPr>
              <a:t> </a:t>
            </a:r>
            <a:r>
              <a:rPr lang="ru-RU" sz="1400" dirty="0" err="1">
                <a:solidFill>
                  <a:schemeClr val="accent5">
                    <a:lumMod val="75000"/>
                  </a:schemeClr>
                </a:solidFill>
                <a:ea typeface="Droid Sans Fallback" charset="0"/>
                <a:cs typeface="Droid Sans Fallback" charset="0"/>
              </a:rPr>
              <a:t>lines</a:t>
            </a:r>
            <a:r>
              <a:rPr lang="ru-RU" sz="1400" dirty="0">
                <a:solidFill>
                  <a:schemeClr val="accent5">
                    <a:lumMod val="75000"/>
                  </a:schemeClr>
                </a:solidFill>
                <a:ea typeface="Droid Sans Fallback" charset="0"/>
                <a:cs typeface="Droid Sans Fallback" charset="0"/>
              </a:rPr>
              <a:t>) </a:t>
            </a:r>
            <a:r>
              <a:rPr lang="ru-RU" sz="1400" dirty="0" err="1">
                <a:solidFill>
                  <a:schemeClr val="accent5">
                    <a:lumMod val="75000"/>
                  </a:schemeClr>
                </a:solidFill>
                <a:ea typeface="Droid Sans Fallback" charset="0"/>
                <a:cs typeface="Droid Sans Fallback" charset="0"/>
              </a:rPr>
              <a:t>and</a:t>
            </a:r>
            <a:r>
              <a:rPr lang="ru-RU" sz="1400" dirty="0">
                <a:solidFill>
                  <a:schemeClr val="accent5">
                    <a:lumMod val="75000"/>
                  </a:schemeClr>
                </a:solidFill>
                <a:ea typeface="Droid Sans Fallback" charset="0"/>
                <a:cs typeface="Droid Sans Fallback" charset="0"/>
              </a:rPr>
              <a:t> </a:t>
            </a:r>
            <a:r>
              <a:rPr lang="ru-RU" sz="1400" dirty="0" err="1">
                <a:solidFill>
                  <a:schemeClr val="accent5">
                    <a:lumMod val="75000"/>
                  </a:schemeClr>
                </a:solidFill>
                <a:ea typeface="Droid Sans Fallback" charset="0"/>
                <a:cs typeface="Droid Sans Fallback" charset="0"/>
              </a:rPr>
              <a:t>experimental</a:t>
            </a:r>
            <a:r>
              <a:rPr lang="ru-RU" sz="1400" dirty="0">
                <a:solidFill>
                  <a:schemeClr val="accent5">
                    <a:lumMod val="75000"/>
                  </a:schemeClr>
                </a:solidFill>
                <a:ea typeface="Droid Sans Fallback" charset="0"/>
                <a:cs typeface="Droid Sans Fallback" charset="0"/>
              </a:rPr>
              <a:t> </a:t>
            </a:r>
            <a:r>
              <a:rPr lang="ru-RU" sz="1400" dirty="0" err="1">
                <a:solidFill>
                  <a:schemeClr val="accent5">
                    <a:lumMod val="75000"/>
                  </a:schemeClr>
                </a:solidFill>
                <a:ea typeface="Droid Sans Fallback" charset="0"/>
                <a:cs typeface="Droid Sans Fallback" charset="0"/>
              </a:rPr>
              <a:t>energies</a:t>
            </a:r>
            <a:r>
              <a:rPr lang="ru-RU" sz="1400" dirty="0">
                <a:solidFill>
                  <a:schemeClr val="accent5">
                    <a:lumMod val="75000"/>
                  </a:schemeClr>
                </a:solidFill>
                <a:ea typeface="Droid Sans Fallback" charset="0"/>
                <a:cs typeface="Droid Sans Fallback" charset="0"/>
              </a:rPr>
              <a:t> </a:t>
            </a:r>
            <a:r>
              <a:rPr lang="ru-RU" sz="1400" dirty="0" err="1">
                <a:solidFill>
                  <a:schemeClr val="accent5">
                    <a:lumMod val="75000"/>
                  </a:schemeClr>
                </a:solidFill>
                <a:ea typeface="Droid Sans Fallback" charset="0"/>
                <a:cs typeface="Droid Sans Fallback" charset="0"/>
              </a:rPr>
              <a:t>of</a:t>
            </a:r>
            <a:r>
              <a:rPr lang="ru-RU" sz="1400" dirty="0">
                <a:solidFill>
                  <a:schemeClr val="accent5">
                    <a:lumMod val="75000"/>
                  </a:schemeClr>
                </a:solidFill>
                <a:ea typeface="Droid Sans Fallback" charset="0"/>
                <a:cs typeface="Droid Sans Fallback" charset="0"/>
              </a:rPr>
              <a:t> </a:t>
            </a:r>
            <a:r>
              <a:rPr lang="en-US" sz="1400" dirty="0">
                <a:solidFill>
                  <a:schemeClr val="accent5">
                    <a:lumMod val="75000"/>
                  </a:schemeClr>
                </a:solidFill>
                <a:ea typeface="Droid Sans Fallback" charset="0"/>
                <a:cs typeface="Droid Sans Fallback" charset="0"/>
              </a:rPr>
              <a:t/>
            </a:r>
            <a:br>
              <a:rPr lang="en-US" sz="1400" dirty="0">
                <a:solidFill>
                  <a:schemeClr val="accent5">
                    <a:lumMod val="75000"/>
                  </a:schemeClr>
                </a:solidFill>
                <a:ea typeface="Droid Sans Fallback" charset="0"/>
                <a:cs typeface="Droid Sans Fallback" charset="0"/>
              </a:rPr>
            </a:br>
            <a:r>
              <a:rPr lang="ru-RU" sz="1400" dirty="0" err="1">
                <a:solidFill>
                  <a:schemeClr val="accent5">
                    <a:lumMod val="75000"/>
                  </a:schemeClr>
                </a:solidFill>
                <a:ea typeface="Droid Sans Fallback" charset="0"/>
                <a:cs typeface="Droid Sans Fallback" charset="0"/>
              </a:rPr>
              <a:t>α</a:t>
            </a:r>
            <a:r>
              <a:rPr lang="en-US" sz="1400" dirty="0">
                <a:solidFill>
                  <a:schemeClr val="accent5">
                    <a:lumMod val="75000"/>
                  </a:schemeClr>
                </a:solidFill>
                <a:ea typeface="Droid Sans Fallback" charset="0"/>
                <a:cs typeface="Droid Sans Fallback" charset="0"/>
              </a:rPr>
              <a:t>-</a:t>
            </a:r>
            <a:r>
              <a:rPr lang="ru-RU" sz="1400" dirty="0" err="1">
                <a:solidFill>
                  <a:schemeClr val="accent5">
                    <a:lumMod val="75000"/>
                  </a:schemeClr>
                </a:solidFill>
                <a:ea typeface="Droid Sans Fallback" charset="0"/>
                <a:cs typeface="Droid Sans Fallback" charset="0"/>
              </a:rPr>
              <a:t>decay</a:t>
            </a:r>
            <a:r>
              <a:rPr lang="ru-RU" sz="1400" dirty="0">
                <a:solidFill>
                  <a:schemeClr val="accent5">
                    <a:lumMod val="75000"/>
                  </a:schemeClr>
                </a:solidFill>
                <a:ea typeface="Droid Sans Fallback" charset="0"/>
                <a:cs typeface="Droid Sans Fallback" charset="0"/>
              </a:rPr>
              <a:t> </a:t>
            </a:r>
            <a:r>
              <a:rPr lang="ru-RU" sz="1400" dirty="0" err="1">
                <a:solidFill>
                  <a:schemeClr val="accent5">
                    <a:lumMod val="75000"/>
                  </a:schemeClr>
                </a:solidFill>
                <a:ea typeface="Droid Sans Fallback" charset="0"/>
                <a:cs typeface="Droid Sans Fallback" charset="0"/>
              </a:rPr>
              <a:t>of</a:t>
            </a:r>
            <a:r>
              <a:rPr lang="ru-RU" sz="1400" dirty="0">
                <a:solidFill>
                  <a:schemeClr val="accent5">
                    <a:lumMod val="75000"/>
                  </a:schemeClr>
                </a:solidFill>
                <a:ea typeface="Droid Sans Fallback" charset="0"/>
                <a:cs typeface="Droid Sans Fallback" charset="0"/>
              </a:rPr>
              <a:t> </a:t>
            </a:r>
            <a:r>
              <a:rPr lang="ru-RU" sz="1400" dirty="0" err="1">
                <a:solidFill>
                  <a:schemeClr val="accent5">
                    <a:lumMod val="75000"/>
                  </a:schemeClr>
                </a:solidFill>
                <a:ea typeface="Droid Sans Fallback" charset="0"/>
                <a:cs typeface="Droid Sans Fallback" charset="0"/>
              </a:rPr>
              <a:t>the</a:t>
            </a:r>
            <a:r>
              <a:rPr lang="ru-RU" sz="1400" dirty="0">
                <a:solidFill>
                  <a:schemeClr val="accent5">
                    <a:lumMod val="75000"/>
                  </a:schemeClr>
                </a:solidFill>
                <a:ea typeface="Droid Sans Fallback" charset="0"/>
                <a:cs typeface="Droid Sans Fallback" charset="0"/>
              </a:rPr>
              <a:t> </a:t>
            </a:r>
            <a:r>
              <a:rPr lang="ru-RU" sz="1400" dirty="0" err="1">
                <a:solidFill>
                  <a:schemeClr val="accent5">
                    <a:lumMod val="75000"/>
                  </a:schemeClr>
                </a:solidFill>
                <a:ea typeface="Droid Sans Fallback" charset="0"/>
                <a:cs typeface="Droid Sans Fallback" charset="0"/>
              </a:rPr>
              <a:t>nuclides</a:t>
            </a:r>
            <a:r>
              <a:rPr lang="ru-RU" sz="1400" dirty="0">
                <a:solidFill>
                  <a:schemeClr val="accent5">
                    <a:lumMod val="75000"/>
                  </a:schemeClr>
                </a:solidFill>
                <a:ea typeface="Droid Sans Fallback" charset="0"/>
                <a:cs typeface="Droid Sans Fallback" charset="0"/>
              </a:rPr>
              <a:t> </a:t>
            </a:r>
            <a:r>
              <a:rPr lang="ru-RU" sz="1400" dirty="0" err="1">
                <a:solidFill>
                  <a:schemeClr val="accent5">
                    <a:lumMod val="75000"/>
                  </a:schemeClr>
                </a:solidFill>
                <a:ea typeface="Droid Sans Fallback" charset="0"/>
                <a:cs typeface="Droid Sans Fallback" charset="0"/>
              </a:rPr>
              <a:t>with</a:t>
            </a:r>
            <a:r>
              <a:rPr lang="ru-RU" sz="1400" dirty="0">
                <a:solidFill>
                  <a:schemeClr val="accent5">
                    <a:lumMod val="75000"/>
                  </a:schemeClr>
                </a:solidFill>
                <a:ea typeface="Droid Sans Fallback" charset="0"/>
                <a:cs typeface="Droid Sans Fallback" charset="0"/>
              </a:rPr>
              <a:t> </a:t>
            </a:r>
            <a:r>
              <a:rPr lang="ru-RU" sz="1400" dirty="0" err="1">
                <a:solidFill>
                  <a:schemeClr val="accent5">
                    <a:lumMod val="75000"/>
                  </a:schemeClr>
                </a:solidFill>
                <a:ea typeface="Droid Sans Fallback" charset="0"/>
                <a:cs typeface="Droid Sans Fallback" charset="0"/>
              </a:rPr>
              <a:t>even</a:t>
            </a:r>
            <a:r>
              <a:rPr lang="ru-RU" sz="1400" dirty="0">
                <a:solidFill>
                  <a:schemeClr val="accent5">
                    <a:lumMod val="75000"/>
                  </a:schemeClr>
                </a:solidFill>
                <a:ea typeface="Droid Sans Fallback" charset="0"/>
                <a:cs typeface="Droid Sans Fallback" charset="0"/>
              </a:rPr>
              <a:t> Z </a:t>
            </a:r>
            <a:r>
              <a:rPr lang="ru-RU" sz="1400" dirty="0" err="1">
                <a:solidFill>
                  <a:schemeClr val="accent5">
                    <a:lumMod val="75000"/>
                  </a:schemeClr>
                </a:solidFill>
                <a:ea typeface="Droid Sans Fallback" charset="0"/>
                <a:cs typeface="Droid Sans Fallback" charset="0"/>
              </a:rPr>
              <a:t>from</a:t>
            </a:r>
            <a:r>
              <a:rPr lang="ru-RU" sz="1400" dirty="0">
                <a:solidFill>
                  <a:schemeClr val="accent5">
                    <a:lumMod val="75000"/>
                  </a:schemeClr>
                </a:solidFill>
                <a:ea typeface="Droid Sans Fallback" charset="0"/>
                <a:cs typeface="Droid Sans Fallback" charset="0"/>
              </a:rPr>
              <a:t> </a:t>
            </a:r>
            <a:r>
              <a:rPr lang="ru-RU" sz="1400" dirty="0" err="1">
                <a:solidFill>
                  <a:schemeClr val="accent5">
                    <a:lumMod val="75000"/>
                  </a:schemeClr>
                </a:solidFill>
                <a:ea typeface="Droid Sans Fallback" charset="0"/>
                <a:cs typeface="Droid Sans Fallback" charset="0"/>
              </a:rPr>
              <a:t>the</a:t>
            </a:r>
            <a:r>
              <a:rPr lang="ru-RU" sz="1400" dirty="0">
                <a:solidFill>
                  <a:schemeClr val="accent5">
                    <a:lumMod val="75000"/>
                  </a:schemeClr>
                </a:solidFill>
                <a:ea typeface="Droid Sans Fallback" charset="0"/>
                <a:cs typeface="Droid Sans Fallback" charset="0"/>
              </a:rPr>
              <a:t> </a:t>
            </a:r>
            <a:r>
              <a:rPr lang="ru-RU" sz="1400" dirty="0" err="1">
                <a:solidFill>
                  <a:schemeClr val="accent5">
                    <a:lumMod val="75000"/>
                  </a:schemeClr>
                </a:solidFill>
                <a:ea typeface="Droid Sans Fallback" charset="0"/>
                <a:cs typeface="Droid Sans Fallback" charset="0"/>
              </a:rPr>
              <a:t>range</a:t>
            </a:r>
            <a:r>
              <a:rPr lang="ru-RU" sz="1400" dirty="0">
                <a:solidFill>
                  <a:schemeClr val="accent5">
                    <a:lumMod val="75000"/>
                  </a:schemeClr>
                </a:solidFill>
                <a:ea typeface="Droid Sans Fallback" charset="0"/>
                <a:cs typeface="Droid Sans Fallback" charset="0"/>
              </a:rPr>
              <a:t> 108 ≤ Z ≤ 126 </a:t>
            </a:r>
            <a:r>
              <a:rPr lang="ru-RU" sz="1400" dirty="0" err="1">
                <a:solidFill>
                  <a:schemeClr val="accent5">
                    <a:lumMod val="75000"/>
                  </a:schemeClr>
                </a:solidFill>
                <a:ea typeface="Droid Sans Fallback" charset="0"/>
                <a:cs typeface="Droid Sans Fallback" charset="0"/>
              </a:rPr>
              <a:t>are</a:t>
            </a:r>
            <a:r>
              <a:rPr lang="ru-RU" sz="1400" dirty="0">
                <a:solidFill>
                  <a:schemeClr val="accent5">
                    <a:lumMod val="75000"/>
                  </a:schemeClr>
                </a:solidFill>
                <a:ea typeface="Droid Sans Fallback" charset="0"/>
                <a:cs typeface="Droid Sans Fallback" charset="0"/>
              </a:rPr>
              <a:t> </a:t>
            </a:r>
            <a:r>
              <a:rPr lang="ru-RU" sz="1400" dirty="0" err="1">
                <a:solidFill>
                  <a:schemeClr val="accent5">
                    <a:lumMod val="75000"/>
                  </a:schemeClr>
                </a:solidFill>
                <a:ea typeface="Droid Sans Fallback" charset="0"/>
                <a:cs typeface="Droid Sans Fallback" charset="0"/>
              </a:rPr>
              <a:t>shown</a:t>
            </a:r>
            <a:r>
              <a:rPr lang="ru-RU" sz="1400" dirty="0">
                <a:solidFill>
                  <a:schemeClr val="accent5">
                    <a:lumMod val="75000"/>
                  </a:schemeClr>
                </a:solidFill>
                <a:ea typeface="Droid Sans Fallback" charset="0"/>
                <a:cs typeface="Droid Sans Fallback" charset="0"/>
              </a:rPr>
              <a:t> </a:t>
            </a:r>
            <a:r>
              <a:rPr lang="ru-RU" sz="1400" dirty="0" err="1">
                <a:solidFill>
                  <a:schemeClr val="accent5">
                    <a:lumMod val="75000"/>
                  </a:schemeClr>
                </a:solidFill>
                <a:ea typeface="Droid Sans Fallback" charset="0"/>
                <a:cs typeface="Droid Sans Fallback" charset="0"/>
              </a:rPr>
              <a:t>in</a:t>
            </a:r>
            <a:r>
              <a:rPr lang="ru-RU" sz="1400" dirty="0">
                <a:solidFill>
                  <a:schemeClr val="accent5">
                    <a:lumMod val="75000"/>
                  </a:schemeClr>
                </a:solidFill>
                <a:ea typeface="Droid Sans Fallback" charset="0"/>
                <a:cs typeface="Droid Sans Fallback" charset="0"/>
              </a:rPr>
              <a:t> </a:t>
            </a:r>
            <a:r>
              <a:rPr lang="ru-RU" sz="1400" dirty="0" err="1">
                <a:solidFill>
                  <a:schemeClr val="accent5">
                    <a:lumMod val="75000"/>
                  </a:schemeClr>
                </a:solidFill>
                <a:ea typeface="Droid Sans Fallback" charset="0"/>
                <a:cs typeface="Droid Sans Fallback" charset="0"/>
              </a:rPr>
              <a:t>figure</a:t>
            </a:r>
            <a:r>
              <a:rPr lang="ru-RU" sz="1400" dirty="0">
                <a:solidFill>
                  <a:schemeClr val="accent5">
                    <a:lumMod val="75000"/>
                  </a:schemeClr>
                </a:solidFill>
                <a:ea typeface="Droid Sans Fallback" charset="0"/>
                <a:cs typeface="Droid Sans Fallback" charset="0"/>
              </a:rPr>
              <a:t>.</a:t>
            </a:r>
          </a:p>
          <a:p>
            <a:pPr algn="jus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ru-RU" dirty="0">
              <a:solidFill>
                <a:schemeClr val="accent5">
                  <a:lumMod val="75000"/>
                </a:schemeClr>
              </a:solidFill>
              <a:ea typeface="Droid Sans Fallback" charset="0"/>
              <a:cs typeface="Droid Sans Fallback" charset="0"/>
            </a:endParaRPr>
          </a:p>
          <a:p>
            <a:pPr algn="jus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ru-RU" sz="1400" dirty="0" err="1">
                <a:solidFill>
                  <a:schemeClr val="accent5">
                    <a:lumMod val="75000"/>
                  </a:schemeClr>
                </a:solidFill>
                <a:ea typeface="Droid Sans Fallback" charset="0"/>
                <a:cs typeface="Droid Sans Fallback" charset="0"/>
              </a:rPr>
              <a:t>G.G.Adamian</a:t>
            </a:r>
            <a:r>
              <a:rPr lang="ru-RU" sz="1400" dirty="0">
                <a:solidFill>
                  <a:schemeClr val="accent5">
                    <a:lumMod val="75000"/>
                  </a:schemeClr>
                </a:solidFill>
                <a:ea typeface="Droid Sans Fallback" charset="0"/>
                <a:cs typeface="Droid Sans Fallback" charset="0"/>
              </a:rPr>
              <a:t>, </a:t>
            </a:r>
            <a:r>
              <a:rPr lang="ru-RU" sz="1400" dirty="0" err="1">
                <a:solidFill>
                  <a:schemeClr val="accent5">
                    <a:lumMod val="75000"/>
                  </a:schemeClr>
                </a:solidFill>
                <a:ea typeface="Droid Sans Fallback" charset="0"/>
                <a:cs typeface="Droid Sans Fallback" charset="0"/>
              </a:rPr>
              <a:t>N.V.Antonenko</a:t>
            </a:r>
            <a:r>
              <a:rPr lang="ru-RU" sz="1400" dirty="0">
                <a:solidFill>
                  <a:schemeClr val="accent5">
                    <a:lumMod val="75000"/>
                  </a:schemeClr>
                </a:solidFill>
                <a:ea typeface="Droid Sans Fallback" charset="0"/>
                <a:cs typeface="Droid Sans Fallback" charset="0"/>
              </a:rPr>
              <a:t>, </a:t>
            </a:r>
            <a:r>
              <a:rPr lang="ru-RU" sz="1400" dirty="0" err="1">
                <a:solidFill>
                  <a:schemeClr val="accent5">
                    <a:lumMod val="75000"/>
                  </a:schemeClr>
                </a:solidFill>
                <a:ea typeface="Droid Sans Fallback" charset="0"/>
                <a:cs typeface="Droid Sans Fallback" charset="0"/>
              </a:rPr>
              <a:t>R.V.Jolos</a:t>
            </a:r>
            <a:r>
              <a:rPr lang="ru-RU" sz="1400" dirty="0">
                <a:solidFill>
                  <a:schemeClr val="accent5">
                    <a:lumMod val="75000"/>
                  </a:schemeClr>
                </a:solidFill>
                <a:ea typeface="Droid Sans Fallback" charset="0"/>
                <a:cs typeface="Droid Sans Fallback" charset="0"/>
              </a:rPr>
              <a:t>, </a:t>
            </a:r>
            <a:r>
              <a:rPr lang="ru-RU" sz="1400" dirty="0" err="1">
                <a:solidFill>
                  <a:schemeClr val="accent5">
                    <a:lumMod val="75000"/>
                  </a:schemeClr>
                </a:solidFill>
                <a:ea typeface="Droid Sans Fallback" charset="0"/>
                <a:cs typeface="Droid Sans Fallback" charset="0"/>
              </a:rPr>
              <a:t>A.K.Nasirov</a:t>
            </a:r>
            <a:r>
              <a:rPr lang="ru-RU" sz="1400" dirty="0">
                <a:solidFill>
                  <a:schemeClr val="accent5">
                    <a:lumMod val="75000"/>
                  </a:schemeClr>
                </a:solidFill>
                <a:ea typeface="Droid Sans Fallback" charset="0"/>
                <a:cs typeface="Droid Sans Fallback" charset="0"/>
              </a:rPr>
              <a:t>, </a:t>
            </a:r>
            <a:r>
              <a:rPr lang="ru-RU" sz="1400" dirty="0" err="1">
                <a:solidFill>
                  <a:schemeClr val="accent5">
                    <a:lumMod val="75000"/>
                  </a:schemeClr>
                </a:solidFill>
                <a:ea typeface="Droid Sans Fallback" charset="0"/>
                <a:cs typeface="Droid Sans Fallback" charset="0"/>
              </a:rPr>
              <a:t>V.G.Kartavenko</a:t>
            </a:r>
            <a:r>
              <a:rPr lang="ru-RU" sz="1400" dirty="0">
                <a:solidFill>
                  <a:schemeClr val="accent5">
                    <a:lumMod val="75000"/>
                  </a:schemeClr>
                </a:solidFill>
                <a:ea typeface="Droid Sans Fallback" charset="0"/>
                <a:cs typeface="Droid Sans Fallback" charset="0"/>
              </a:rPr>
              <a:t>,  </a:t>
            </a:r>
            <a:r>
              <a:rPr lang="ru-RU" sz="1400" dirty="0" err="1">
                <a:solidFill>
                  <a:schemeClr val="accent5">
                    <a:lumMod val="75000"/>
                  </a:schemeClr>
                </a:solidFill>
                <a:ea typeface="Droid Sans Fallback" charset="0"/>
                <a:cs typeface="Droid Sans Fallback" charset="0"/>
              </a:rPr>
              <a:t>L.A.Malov</a:t>
            </a:r>
            <a:r>
              <a:rPr lang="ru-RU" sz="1400" dirty="0">
                <a:solidFill>
                  <a:schemeClr val="accent5">
                    <a:lumMod val="75000"/>
                  </a:schemeClr>
                </a:solidFill>
                <a:ea typeface="Droid Sans Fallback" charset="0"/>
                <a:cs typeface="Droid Sans Fallback" charset="0"/>
              </a:rPr>
              <a:t>, </a:t>
            </a:r>
            <a:r>
              <a:rPr lang="ru-RU" sz="1400" dirty="0" err="1">
                <a:solidFill>
                  <a:schemeClr val="accent5">
                    <a:lumMod val="75000"/>
                  </a:schemeClr>
                </a:solidFill>
                <a:ea typeface="Droid Sans Fallback" charset="0"/>
                <a:cs typeface="Droid Sans Fallback" charset="0"/>
              </a:rPr>
              <a:t>T.M.Shneidman</a:t>
            </a:r>
            <a:r>
              <a:rPr lang="ru-RU" sz="1400" dirty="0">
                <a:solidFill>
                  <a:schemeClr val="accent5">
                    <a:lumMod val="75000"/>
                  </a:schemeClr>
                </a:solidFill>
                <a:ea typeface="Droid Sans Fallback" charset="0"/>
                <a:cs typeface="Droid Sans Fallback" charset="0"/>
              </a:rPr>
              <a:t>, </a:t>
            </a:r>
            <a:r>
              <a:rPr lang="ru-RU" sz="1400" dirty="0" err="1">
                <a:solidFill>
                  <a:schemeClr val="accent5">
                    <a:lumMod val="75000"/>
                  </a:schemeClr>
                </a:solidFill>
                <a:ea typeface="Droid Sans Fallback" charset="0"/>
                <a:cs typeface="Droid Sans Fallback" charset="0"/>
              </a:rPr>
              <a:t>A.Sushkov</a:t>
            </a:r>
            <a:r>
              <a:rPr lang="ru-RU" sz="1400" dirty="0">
                <a:solidFill>
                  <a:schemeClr val="accent5">
                    <a:lumMod val="75000"/>
                  </a:schemeClr>
                </a:solidFill>
                <a:ea typeface="Droid Sans Fallback" charset="0"/>
                <a:cs typeface="Droid Sans Fallback" charset="0"/>
              </a:rPr>
              <a:t>, </a:t>
            </a:r>
            <a:r>
              <a:rPr lang="ru-RU" sz="1400" dirty="0" err="1">
                <a:solidFill>
                  <a:schemeClr val="accent5">
                    <a:lumMod val="75000"/>
                  </a:schemeClr>
                </a:solidFill>
                <a:ea typeface="Droid Sans Fallback" charset="0"/>
                <a:cs typeface="Droid Sans Fallback" charset="0"/>
              </a:rPr>
              <a:t>A.N.Bezbakh</a:t>
            </a:r>
            <a:r>
              <a:rPr lang="ru-RU" sz="1400" dirty="0">
                <a:solidFill>
                  <a:schemeClr val="accent5">
                    <a:lumMod val="75000"/>
                  </a:schemeClr>
                </a:solidFill>
                <a:ea typeface="Droid Sans Fallback" charset="0"/>
                <a:cs typeface="Droid Sans Fallback" charset="0"/>
              </a:rPr>
              <a:t>, </a:t>
            </a:r>
            <a:r>
              <a:rPr lang="ru-RU" sz="1400" dirty="0">
                <a:solidFill>
                  <a:schemeClr val="accent5">
                    <a:lumMod val="75000"/>
                  </a:schemeClr>
                </a:solidFill>
                <a:ea typeface="CJHLBF+Times-Roman" charset="0"/>
                <a:cs typeface="CJHLBF+Times-Roman" charset="0"/>
              </a:rPr>
              <a:t> </a:t>
            </a:r>
            <a:r>
              <a:rPr lang="ru-RU" sz="1400" i="1" dirty="0" err="1">
                <a:solidFill>
                  <a:schemeClr val="accent5">
                    <a:lumMod val="75000"/>
                  </a:schemeClr>
                </a:solidFill>
                <a:ea typeface="CJHLBF+Times-Roman" charset="0"/>
                <a:cs typeface="CJHLBF+Times-Roman" charset="0"/>
              </a:rPr>
              <a:t>Eur</a:t>
            </a:r>
            <a:r>
              <a:rPr lang="ru-RU" sz="1400" i="1" dirty="0">
                <a:solidFill>
                  <a:schemeClr val="accent5">
                    <a:lumMod val="75000"/>
                  </a:schemeClr>
                </a:solidFill>
                <a:ea typeface="CJHLBF+Times-Roman" charset="0"/>
                <a:cs typeface="CJHLBF+Times-Roman" charset="0"/>
              </a:rPr>
              <a:t>. </a:t>
            </a:r>
            <a:r>
              <a:rPr lang="ru-RU" sz="1400" i="1" dirty="0" err="1">
                <a:solidFill>
                  <a:schemeClr val="accent5">
                    <a:lumMod val="75000"/>
                  </a:schemeClr>
                </a:solidFill>
                <a:ea typeface="CJHLBF+Times-Roman" charset="0"/>
                <a:cs typeface="CJHLBF+Times-Roman" charset="0"/>
              </a:rPr>
              <a:t>Phys</a:t>
            </a:r>
            <a:r>
              <a:rPr lang="ru-RU" sz="1400" i="1" dirty="0">
                <a:solidFill>
                  <a:schemeClr val="accent5">
                    <a:lumMod val="75000"/>
                  </a:schemeClr>
                </a:solidFill>
                <a:ea typeface="CJHLBF+Times-Roman" charset="0"/>
                <a:cs typeface="CJHLBF+Times-Roman" charset="0"/>
              </a:rPr>
              <a:t>. J. A45 (2010); </a:t>
            </a:r>
            <a:r>
              <a:rPr lang="ru-RU" sz="1400" i="1" dirty="0" err="1">
                <a:solidFill>
                  <a:schemeClr val="accent5">
                    <a:lumMod val="75000"/>
                  </a:schemeClr>
                </a:solidFill>
                <a:ea typeface="CJHLBF+Times-Roman" charset="0"/>
                <a:cs typeface="CJHLBF+Times-Roman" charset="0"/>
              </a:rPr>
              <a:t>Eur</a:t>
            </a:r>
            <a:r>
              <a:rPr lang="ru-RU" sz="1400" i="1" dirty="0">
                <a:solidFill>
                  <a:schemeClr val="accent5">
                    <a:lumMod val="75000"/>
                  </a:schemeClr>
                </a:solidFill>
                <a:ea typeface="CJHLBF+Times-Roman" charset="0"/>
                <a:cs typeface="CJHLBF+Times-Roman" charset="0"/>
              </a:rPr>
              <a:t>. </a:t>
            </a:r>
            <a:r>
              <a:rPr lang="ru-RU" sz="1400" i="1" dirty="0" err="1">
                <a:solidFill>
                  <a:schemeClr val="accent5">
                    <a:lumMod val="75000"/>
                  </a:schemeClr>
                </a:solidFill>
                <a:ea typeface="CJHLBF+Times-Roman" charset="0"/>
                <a:cs typeface="CJHLBF+Times-Roman" charset="0"/>
              </a:rPr>
              <a:t>Phys</a:t>
            </a:r>
            <a:r>
              <a:rPr lang="ru-RU" sz="1400" i="1" dirty="0">
                <a:solidFill>
                  <a:schemeClr val="accent5">
                    <a:lumMod val="75000"/>
                  </a:schemeClr>
                </a:solidFill>
                <a:ea typeface="CJHLBF+Times-Roman" charset="0"/>
                <a:cs typeface="CJHLBF+Times-Roman" charset="0"/>
              </a:rPr>
              <a:t>. J. A47 (2011); </a:t>
            </a:r>
            <a:r>
              <a:rPr lang="ru-RU" sz="1400" i="1" dirty="0" err="1">
                <a:solidFill>
                  <a:schemeClr val="accent5">
                    <a:lumMod val="75000"/>
                  </a:schemeClr>
                </a:solidFill>
                <a:ea typeface="CJHLBF+Times-Roman" charset="0"/>
                <a:cs typeface="CJHLBF+Times-Roman" charset="0"/>
              </a:rPr>
              <a:t>Phys</a:t>
            </a:r>
            <a:r>
              <a:rPr lang="ru-RU" sz="1400" i="1" dirty="0">
                <a:solidFill>
                  <a:schemeClr val="accent5">
                    <a:lumMod val="75000"/>
                  </a:schemeClr>
                </a:solidFill>
                <a:ea typeface="CJHLBF+Times-Roman" charset="0"/>
                <a:cs typeface="CJHLBF+Times-Roman" charset="0"/>
              </a:rPr>
              <a:t>. </a:t>
            </a:r>
            <a:r>
              <a:rPr lang="ru-RU" sz="1400" i="1" dirty="0" err="1">
                <a:solidFill>
                  <a:schemeClr val="accent5">
                    <a:lumMod val="75000"/>
                  </a:schemeClr>
                </a:solidFill>
                <a:ea typeface="CJHLBF+Times-Roman" charset="0"/>
                <a:cs typeface="CJHLBF+Times-Roman" charset="0"/>
              </a:rPr>
              <a:t>Rev</a:t>
            </a:r>
            <a:r>
              <a:rPr lang="ru-RU" sz="1400" i="1" dirty="0">
                <a:solidFill>
                  <a:schemeClr val="accent5">
                    <a:lumMod val="75000"/>
                  </a:schemeClr>
                </a:solidFill>
                <a:ea typeface="CJHLBF+Times-Roman" charset="0"/>
                <a:cs typeface="CJHLBF+Times-Roman" charset="0"/>
              </a:rPr>
              <a:t>. C 84  (2011);  </a:t>
            </a:r>
            <a:r>
              <a:rPr lang="ru-RU" sz="1400" i="1" dirty="0" err="1">
                <a:solidFill>
                  <a:schemeClr val="accent5">
                    <a:lumMod val="75000"/>
                  </a:schemeClr>
                </a:solidFill>
                <a:ea typeface="CJHLBF+Times-Roman" charset="0"/>
                <a:cs typeface="CJHLBF+Times-Roman" charset="0"/>
              </a:rPr>
              <a:t>Phys</a:t>
            </a:r>
            <a:r>
              <a:rPr lang="ru-RU" sz="1400" i="1" dirty="0">
                <a:solidFill>
                  <a:schemeClr val="accent5">
                    <a:lumMod val="75000"/>
                  </a:schemeClr>
                </a:solidFill>
                <a:ea typeface="CJHLBF+Times-Roman" charset="0"/>
                <a:cs typeface="CJHLBF+Times-Roman" charset="0"/>
              </a:rPr>
              <a:t>. </a:t>
            </a:r>
            <a:r>
              <a:rPr lang="ru-RU" sz="1400" i="1" dirty="0" err="1">
                <a:solidFill>
                  <a:schemeClr val="accent5">
                    <a:lumMod val="75000"/>
                  </a:schemeClr>
                </a:solidFill>
                <a:ea typeface="CJHLBF+Times-Roman" charset="0"/>
                <a:cs typeface="CJHLBF+Times-Roman" charset="0"/>
              </a:rPr>
              <a:t>Rev</a:t>
            </a:r>
            <a:r>
              <a:rPr lang="ru-RU" sz="1400" i="1" dirty="0">
                <a:solidFill>
                  <a:schemeClr val="accent5">
                    <a:lumMod val="75000"/>
                  </a:schemeClr>
                </a:solidFill>
                <a:ea typeface="CJHLBF+Times-Roman" charset="0"/>
                <a:cs typeface="CJHLBF+Times-Roman" charset="0"/>
              </a:rPr>
              <a:t>. C 85  (2012);  </a:t>
            </a:r>
            <a:r>
              <a:rPr lang="ru-RU" sz="1400" i="1" dirty="0" err="1">
                <a:solidFill>
                  <a:schemeClr val="accent5">
                    <a:lumMod val="75000"/>
                  </a:schemeClr>
                </a:solidFill>
                <a:ea typeface="CJHLBF+Times-Roman" charset="0"/>
                <a:cs typeface="CJHLBF+Times-Roman" charset="0"/>
              </a:rPr>
              <a:t>Phys</a:t>
            </a:r>
            <a:r>
              <a:rPr lang="ru-RU" sz="1400" i="1" dirty="0">
                <a:solidFill>
                  <a:schemeClr val="accent5">
                    <a:lumMod val="75000"/>
                  </a:schemeClr>
                </a:solidFill>
                <a:ea typeface="CJHLBF+Times-Roman" charset="0"/>
                <a:cs typeface="CJHLBF+Times-Roman" charset="0"/>
              </a:rPr>
              <a:t>. </a:t>
            </a:r>
            <a:r>
              <a:rPr lang="ru-RU" sz="1400" i="1" dirty="0" err="1">
                <a:solidFill>
                  <a:schemeClr val="accent5">
                    <a:lumMod val="75000"/>
                  </a:schemeClr>
                </a:solidFill>
                <a:ea typeface="CJHLBF+Times-Roman" charset="0"/>
                <a:cs typeface="CJHLBF+Times-Roman" charset="0"/>
              </a:rPr>
              <a:t>Rev</a:t>
            </a:r>
            <a:r>
              <a:rPr lang="ru-RU" sz="1400" i="1" dirty="0">
                <a:solidFill>
                  <a:schemeClr val="accent5">
                    <a:lumMod val="75000"/>
                  </a:schemeClr>
                </a:solidFill>
                <a:ea typeface="CJHLBF+Times-Roman" charset="0"/>
                <a:cs typeface="CJHLBF+Times-Roman" charset="0"/>
              </a:rPr>
              <a:t>. C 91  (2015)</a:t>
            </a:r>
            <a:r>
              <a:rPr lang="ru-RU" sz="1400" dirty="0">
                <a:solidFill>
                  <a:schemeClr val="accent5">
                    <a:lumMod val="75000"/>
                  </a:schemeClr>
                </a:solidFill>
                <a:ea typeface="CJHLBF+Times-Roman" charset="0"/>
                <a:cs typeface="CJHLBF+Times-Roman" charset="0"/>
              </a:rPr>
              <a:t>.</a:t>
            </a:r>
          </a:p>
        </p:txBody>
      </p:sp>
    </p:spTree>
    <p:extLst>
      <p:ext uri="{BB962C8B-B14F-4D97-AF65-F5344CB8AC3E}">
        <p14:creationId xmlns:p14="http://schemas.microsoft.com/office/powerpoint/2010/main" val="1823502716"/>
      </p:ext>
    </p:extLst>
  </p:cSld>
  <p:clrMapOvr>
    <a:masterClrMapping/>
  </p:clrMapOvr>
  <p:transition spd="med">
    <p:wheel spokes="8"/>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7" name="Text Box 1"/>
          <p:cNvSpPr txBox="1">
            <a:spLocks noChangeArrowheads="1"/>
          </p:cNvSpPr>
          <p:nvPr/>
        </p:nvSpPr>
        <p:spPr bwMode="auto">
          <a:xfrm>
            <a:off x="2381225" y="3786190"/>
            <a:ext cx="7316787" cy="2417762"/>
          </a:xfrm>
          <a:prstGeom prst="rect">
            <a:avLst/>
          </a:prstGeom>
          <a:noFill/>
          <a:ln w="9525" cap="flat">
            <a:noFill/>
            <a:round/>
            <a:headEnd/>
            <a:tailEnd/>
          </a:ln>
          <a:effectLst/>
        </p:spPr>
        <p:txBody>
          <a:bodyPr lIns="90000" tIns="45000" rIns="90000" bIns="450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dirty="0">
                <a:solidFill>
                  <a:schemeClr val="accent5">
                    <a:lumMod val="75000"/>
                  </a:schemeClr>
                </a:solidFill>
                <a:cs typeface="Times New Roman" pitchFamily="16" charset="0"/>
              </a:rPr>
              <a:t>Discovery of confinement-induced resonances</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400" dirty="0">
              <a:solidFill>
                <a:schemeClr val="accent5">
                  <a:lumMod val="75000"/>
                </a:schemeClr>
              </a:solidFill>
              <a:cs typeface="Times New Roman" pitchFamily="16" charset="0"/>
            </a:endParaRPr>
          </a:p>
          <a:p>
            <a:pPr algn="jus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dirty="0">
                <a:solidFill>
                  <a:schemeClr val="accent5">
                    <a:lumMod val="75000"/>
                  </a:schemeClr>
                </a:solidFill>
                <a:cs typeface="Times New Roman" pitchFamily="16" charset="0"/>
              </a:rPr>
              <a:t>A splitting of the confinement-induced resonance in </a:t>
            </a:r>
            <a:r>
              <a:rPr lang="en-GB" sz="1400" dirty="0" err="1">
                <a:solidFill>
                  <a:schemeClr val="accent5">
                    <a:lumMod val="75000"/>
                  </a:schemeClr>
                </a:solidFill>
                <a:cs typeface="Times New Roman" pitchFamily="16" charset="0"/>
              </a:rPr>
              <a:t>ultracold</a:t>
            </a:r>
            <a:r>
              <a:rPr lang="en-GB" sz="1400" dirty="0">
                <a:solidFill>
                  <a:schemeClr val="accent5">
                    <a:lumMod val="75000"/>
                  </a:schemeClr>
                </a:solidFill>
                <a:cs typeface="Times New Roman" pitchFamily="16" charset="0"/>
              </a:rPr>
              <a:t> gases was predicted and then discovered in experiment. </a:t>
            </a:r>
            <a:r>
              <a:rPr lang="en-US" sz="1400" dirty="0">
                <a:solidFill>
                  <a:schemeClr val="accent5">
                    <a:lumMod val="75000"/>
                  </a:schemeClr>
                </a:solidFill>
                <a:cs typeface="Times New Roman" pitchFamily="16" charset="0"/>
              </a:rPr>
              <a:t>The developed theory has allowed to describe quantitatively the resonance effects: width and shifts of the s-wave CIR in an atomic trap and its splitting caused by the trap anisotropy. Predictions of the theory – the widths and shifts of the p-wave CIRs and the found conditions for appearance of dipole CIRs - are extremely relevant to the ongoing research of cold atoms and molecules. </a:t>
            </a:r>
          </a:p>
          <a:p>
            <a:pPr algn="jus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400" dirty="0">
              <a:solidFill>
                <a:schemeClr val="accent5">
                  <a:lumMod val="75000"/>
                </a:schemeClr>
              </a:solidFill>
              <a:cs typeface="Times New Roman" pitchFamily="16" charset="0"/>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chemeClr val="accent5">
                    <a:lumMod val="75000"/>
                  </a:schemeClr>
                </a:solidFill>
                <a:cs typeface="Times New Roman" pitchFamily="16" charset="0"/>
              </a:rPr>
              <a:t> V.S. </a:t>
            </a:r>
            <a:r>
              <a:rPr lang="en-US" sz="1400" dirty="0" err="1">
                <a:solidFill>
                  <a:schemeClr val="accent5">
                    <a:lumMod val="75000"/>
                  </a:schemeClr>
                </a:solidFill>
                <a:cs typeface="Times New Roman" pitchFamily="16" charset="0"/>
              </a:rPr>
              <a:t>Melezhik</a:t>
            </a:r>
            <a:r>
              <a:rPr lang="en-US" sz="1400" dirty="0">
                <a:solidFill>
                  <a:schemeClr val="accent5">
                    <a:lumMod val="75000"/>
                  </a:schemeClr>
                </a:solidFill>
                <a:cs typeface="Times New Roman" pitchFamily="16" charset="0"/>
              </a:rPr>
              <a:t>, et al, </a:t>
            </a:r>
            <a:r>
              <a:rPr lang="en-US" sz="1400" i="1" dirty="0">
                <a:solidFill>
                  <a:schemeClr val="accent5">
                    <a:lumMod val="75000"/>
                  </a:schemeClr>
                </a:solidFill>
                <a:effectLst>
                  <a:outerShdw blurRad="38100" dist="38100" dir="2700000" algn="tl">
                    <a:srgbClr val="000000"/>
                  </a:outerShdw>
                </a:effectLst>
                <a:cs typeface="Times New Roman" pitchFamily="16" charset="0"/>
              </a:rPr>
              <a:t>Phys. Rev. </a:t>
            </a:r>
            <a:r>
              <a:rPr lang="en-US" sz="1400" i="1" dirty="0" err="1">
                <a:solidFill>
                  <a:schemeClr val="accent5">
                    <a:lumMod val="75000"/>
                  </a:schemeClr>
                </a:solidFill>
                <a:effectLst>
                  <a:outerShdw blurRad="38100" dist="38100" dir="2700000" algn="tl">
                    <a:srgbClr val="000000"/>
                  </a:outerShdw>
                </a:effectLst>
                <a:cs typeface="Times New Roman" pitchFamily="16" charset="0"/>
              </a:rPr>
              <a:t>Lett</a:t>
            </a:r>
            <a:r>
              <a:rPr lang="en-US" sz="1400" i="1" dirty="0">
                <a:solidFill>
                  <a:schemeClr val="accent5">
                    <a:lumMod val="75000"/>
                  </a:schemeClr>
                </a:solidFill>
                <a:effectLst>
                  <a:outerShdw blurRad="38100" dist="38100" dir="2700000" algn="tl">
                    <a:srgbClr val="000000"/>
                  </a:outerShdw>
                </a:effectLst>
                <a:cs typeface="Times New Roman" pitchFamily="16" charset="0"/>
              </a:rPr>
              <a:t>. 104 (2010); Phys. Rev. A 84, 042712 (2011); Phys. Rev. A 86, 062713 (2012); Phys. Rev. </a:t>
            </a:r>
            <a:r>
              <a:rPr lang="en-US" sz="1400" i="1" dirty="0" err="1">
                <a:solidFill>
                  <a:schemeClr val="accent5">
                    <a:lumMod val="75000"/>
                  </a:schemeClr>
                </a:solidFill>
                <a:effectLst>
                  <a:outerShdw blurRad="38100" dist="38100" dir="2700000" algn="tl">
                    <a:srgbClr val="000000"/>
                  </a:outerShdw>
                </a:effectLst>
                <a:cs typeface="Times New Roman" pitchFamily="16" charset="0"/>
              </a:rPr>
              <a:t>Lett</a:t>
            </a:r>
            <a:r>
              <a:rPr lang="en-US" sz="1400" i="1" dirty="0">
                <a:solidFill>
                  <a:schemeClr val="accent5">
                    <a:lumMod val="75000"/>
                  </a:schemeClr>
                </a:solidFill>
                <a:effectLst>
                  <a:outerShdw blurRad="38100" dist="38100" dir="2700000" algn="tl">
                    <a:srgbClr val="000000"/>
                  </a:outerShdw>
                </a:effectLst>
                <a:cs typeface="Times New Roman" pitchFamily="16" charset="0"/>
              </a:rPr>
              <a:t>. 111, 183201 (2013); J. Phys. B 48, 155301 (2015).</a:t>
            </a:r>
          </a:p>
          <a:p>
            <a:pPr algn="jus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200" i="1" dirty="0">
              <a:solidFill>
                <a:schemeClr val="accent5">
                  <a:lumMod val="75000"/>
                </a:schemeClr>
              </a:solidFill>
              <a:effectLst>
                <a:outerShdw blurRad="38100" dist="38100" dir="2700000" algn="tl">
                  <a:srgbClr val="000000"/>
                </a:outerShdw>
              </a:effectLst>
              <a:cs typeface="Times New Roman" pitchFamily="16" charset="0"/>
            </a:endParaRPr>
          </a:p>
        </p:txBody>
      </p:sp>
      <p:pic>
        <p:nvPicPr>
          <p:cNvPr id="19458" name="Picture 2"/>
          <p:cNvPicPr>
            <a:picLocks noChangeAspect="1" noChangeArrowheads="1"/>
          </p:cNvPicPr>
          <p:nvPr/>
        </p:nvPicPr>
        <p:blipFill>
          <a:blip r:embed="rId3" cstate="print"/>
          <a:srcRect/>
          <a:stretch>
            <a:fillRect/>
          </a:stretch>
        </p:blipFill>
        <p:spPr bwMode="auto">
          <a:xfrm>
            <a:off x="4816475" y="831850"/>
            <a:ext cx="2286000" cy="2368550"/>
          </a:xfrm>
          <a:prstGeom prst="rect">
            <a:avLst/>
          </a:prstGeom>
          <a:noFill/>
          <a:ln w="9525" cap="flat">
            <a:noFill/>
            <a:round/>
            <a:headEnd/>
            <a:tailEnd/>
          </a:ln>
          <a:effectLst/>
        </p:spPr>
      </p:pic>
    </p:spTree>
    <p:extLst>
      <p:ext uri="{BB962C8B-B14F-4D97-AF65-F5344CB8AC3E}">
        <p14:creationId xmlns:p14="http://schemas.microsoft.com/office/powerpoint/2010/main" val="3759524205"/>
      </p:ext>
    </p:extLst>
  </p:cSld>
  <p:clrMapOvr>
    <a:masterClrMapping/>
  </p:clrMapOvr>
  <p:transition spd="med">
    <p:wheel spokes="8"/>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44"/>
          <p:cNvPicPr>
            <a:picLocks noChangeAspect="1" noChangeArrowheads="1"/>
          </p:cNvPicPr>
          <p:nvPr/>
        </p:nvPicPr>
        <p:blipFill>
          <a:blip r:embed="rId3" cstate="print"/>
          <a:srcRect/>
          <a:stretch>
            <a:fillRect/>
          </a:stretch>
        </p:blipFill>
        <p:spPr bwMode="auto">
          <a:xfrm>
            <a:off x="2082416" y="444496"/>
            <a:ext cx="3727832" cy="2841628"/>
          </a:xfrm>
          <a:prstGeom prst="rect">
            <a:avLst/>
          </a:prstGeom>
          <a:noFill/>
          <a:ln w="9525" cap="flat">
            <a:noFill/>
            <a:round/>
            <a:headEnd/>
            <a:tailEnd/>
          </a:ln>
          <a:effectLst/>
        </p:spPr>
      </p:pic>
      <p:pic>
        <p:nvPicPr>
          <p:cNvPr id="3" name="Picture 45"/>
          <p:cNvPicPr>
            <a:picLocks noChangeAspect="1" noChangeArrowheads="1"/>
          </p:cNvPicPr>
          <p:nvPr/>
        </p:nvPicPr>
        <p:blipFill>
          <a:blip r:embed="rId4" cstate="print"/>
          <a:srcRect/>
          <a:stretch>
            <a:fillRect/>
          </a:stretch>
        </p:blipFill>
        <p:spPr bwMode="auto">
          <a:xfrm>
            <a:off x="6310314" y="428605"/>
            <a:ext cx="3714776" cy="2867417"/>
          </a:xfrm>
          <a:prstGeom prst="rect">
            <a:avLst/>
          </a:prstGeom>
          <a:noFill/>
          <a:ln w="9525" cap="flat">
            <a:noFill/>
            <a:round/>
            <a:headEnd/>
            <a:tailEnd/>
          </a:ln>
          <a:effectLst/>
        </p:spPr>
      </p:pic>
      <p:sp>
        <p:nvSpPr>
          <p:cNvPr id="4" name="TextBox 3"/>
          <p:cNvSpPr txBox="1"/>
          <p:nvPr/>
        </p:nvSpPr>
        <p:spPr>
          <a:xfrm>
            <a:off x="2024034" y="3714753"/>
            <a:ext cx="8143932" cy="2400657"/>
          </a:xfrm>
          <a:prstGeom prst="rect">
            <a:avLst/>
          </a:prstGeom>
          <a:noFill/>
        </p:spPr>
        <p:txBody>
          <a:bodyPr wrap="square" rtlCol="0">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pPr>
            <a:r>
              <a:rPr lang="ru-RU" sz="1600" b="1" dirty="0" err="1">
                <a:solidFill>
                  <a:schemeClr val="accent5">
                    <a:lumMod val="75000"/>
                  </a:schemeClr>
                </a:solidFill>
                <a:cs typeface="Times New Roman" pitchFamily="16" charset="0"/>
              </a:rPr>
              <a:t>The</a:t>
            </a:r>
            <a:r>
              <a:rPr lang="ru-RU" sz="1600" b="1" dirty="0">
                <a:solidFill>
                  <a:schemeClr val="accent5">
                    <a:lumMod val="75000"/>
                  </a:schemeClr>
                </a:solidFill>
                <a:cs typeface="Times New Roman" pitchFamily="16" charset="0"/>
              </a:rPr>
              <a:t> </a:t>
            </a:r>
            <a:r>
              <a:rPr lang="ru-RU" sz="1600" b="1" dirty="0" err="1">
                <a:solidFill>
                  <a:schemeClr val="accent5">
                    <a:lumMod val="75000"/>
                  </a:schemeClr>
                </a:solidFill>
                <a:cs typeface="Times New Roman" pitchFamily="16" charset="0"/>
              </a:rPr>
              <a:t>electron-positon</a:t>
            </a:r>
            <a:r>
              <a:rPr lang="ru-RU" sz="1600" b="1" dirty="0">
                <a:solidFill>
                  <a:schemeClr val="accent5">
                    <a:lumMod val="75000"/>
                  </a:schemeClr>
                </a:solidFill>
                <a:cs typeface="Times New Roman" pitchFamily="16" charset="0"/>
              </a:rPr>
              <a:t> </a:t>
            </a:r>
            <a:r>
              <a:rPr lang="ru-RU" sz="1600" b="1" dirty="0" err="1">
                <a:solidFill>
                  <a:schemeClr val="accent5">
                    <a:lumMod val="75000"/>
                  </a:schemeClr>
                </a:solidFill>
                <a:cs typeface="Times New Roman" pitchFamily="16" charset="0"/>
              </a:rPr>
              <a:t>pair</a:t>
            </a:r>
            <a:r>
              <a:rPr lang="ru-RU" sz="1600" b="1" dirty="0">
                <a:solidFill>
                  <a:schemeClr val="accent5">
                    <a:lumMod val="75000"/>
                  </a:schemeClr>
                </a:solidFill>
                <a:cs typeface="Times New Roman" pitchFamily="16" charset="0"/>
              </a:rPr>
              <a:t> </a:t>
            </a:r>
            <a:r>
              <a:rPr lang="ru-RU" sz="1600" b="1" dirty="0" err="1">
                <a:solidFill>
                  <a:schemeClr val="accent5">
                    <a:lumMod val="75000"/>
                  </a:schemeClr>
                </a:solidFill>
                <a:cs typeface="Times New Roman" pitchFamily="16" charset="0"/>
              </a:rPr>
              <a:t>emission</a:t>
            </a:r>
            <a:r>
              <a:rPr lang="ru-RU" sz="1600" b="1" dirty="0">
                <a:solidFill>
                  <a:schemeClr val="accent5">
                    <a:lumMod val="75000"/>
                  </a:schemeClr>
                </a:solidFill>
                <a:cs typeface="Times New Roman" pitchFamily="16" charset="0"/>
              </a:rPr>
              <a:t>  </a:t>
            </a:r>
            <a:r>
              <a:rPr lang="ru-RU" sz="1600" b="1" dirty="0" err="1">
                <a:solidFill>
                  <a:schemeClr val="accent5">
                    <a:lumMod val="75000"/>
                  </a:schemeClr>
                </a:solidFill>
                <a:cs typeface="Times New Roman" pitchFamily="16" charset="0"/>
              </a:rPr>
              <a:t>in</a:t>
            </a:r>
            <a:r>
              <a:rPr lang="ru-RU" sz="1600" b="1" dirty="0">
                <a:solidFill>
                  <a:schemeClr val="accent5">
                    <a:lumMod val="75000"/>
                  </a:schemeClr>
                </a:solidFill>
                <a:cs typeface="Times New Roman" pitchFamily="16" charset="0"/>
              </a:rPr>
              <a:t> </a:t>
            </a:r>
            <a:r>
              <a:rPr lang="ru-RU" sz="1600" b="1" dirty="0" err="1">
                <a:solidFill>
                  <a:schemeClr val="accent5">
                    <a:lumMod val="75000"/>
                  </a:schemeClr>
                </a:solidFill>
                <a:cs typeface="Times New Roman" pitchFamily="16" charset="0"/>
              </a:rPr>
              <a:t>interaction</a:t>
            </a:r>
            <a:r>
              <a:rPr lang="ru-RU" sz="1600" b="1" dirty="0">
                <a:solidFill>
                  <a:schemeClr val="accent5">
                    <a:lumMod val="75000"/>
                  </a:schemeClr>
                </a:solidFill>
                <a:cs typeface="Times New Roman" pitchFamily="16" charset="0"/>
              </a:rPr>
              <a:t> </a:t>
            </a:r>
            <a:r>
              <a:rPr lang="ru-RU" sz="1600" b="1" dirty="0" err="1">
                <a:solidFill>
                  <a:schemeClr val="accent5">
                    <a:lumMod val="75000"/>
                  </a:schemeClr>
                </a:solidFill>
                <a:cs typeface="Times New Roman" pitchFamily="16" charset="0"/>
              </a:rPr>
              <a:t>of</a:t>
            </a:r>
            <a:r>
              <a:rPr lang="ru-RU" sz="1600" b="1" dirty="0">
                <a:solidFill>
                  <a:schemeClr val="accent5">
                    <a:lumMod val="75000"/>
                  </a:schemeClr>
                </a:solidFill>
                <a:cs typeface="Times New Roman" pitchFamily="16" charset="0"/>
              </a:rPr>
              <a:t> </a:t>
            </a:r>
            <a:r>
              <a:rPr lang="ru-RU" sz="1600" b="1" dirty="0" err="1">
                <a:solidFill>
                  <a:schemeClr val="accent5">
                    <a:lumMod val="75000"/>
                  </a:schemeClr>
                </a:solidFill>
                <a:cs typeface="Times New Roman" pitchFamily="16" charset="0"/>
              </a:rPr>
              <a:t>the</a:t>
            </a:r>
            <a:r>
              <a:rPr lang="ru-RU" sz="1600" b="1" dirty="0">
                <a:solidFill>
                  <a:schemeClr val="accent5">
                    <a:lumMod val="75000"/>
                  </a:schemeClr>
                </a:solidFill>
                <a:cs typeface="Times New Roman" pitchFamily="16" charset="0"/>
              </a:rPr>
              <a:t>  </a:t>
            </a:r>
            <a:r>
              <a:rPr lang="ru-RU" sz="1600" b="1" dirty="0" err="1">
                <a:solidFill>
                  <a:schemeClr val="accent5">
                    <a:lumMod val="75000"/>
                  </a:schemeClr>
                </a:solidFill>
                <a:cs typeface="Times New Roman" pitchFamily="16" charset="0"/>
              </a:rPr>
              <a:t>photon</a:t>
            </a:r>
            <a:r>
              <a:rPr lang="ru-RU" sz="1600" b="1" dirty="0">
                <a:solidFill>
                  <a:schemeClr val="accent5">
                    <a:lumMod val="75000"/>
                  </a:schemeClr>
                </a:solidFill>
                <a:cs typeface="Times New Roman" pitchFamily="16" charset="0"/>
              </a:rPr>
              <a:t> </a:t>
            </a:r>
            <a:r>
              <a:rPr lang="ru-RU" sz="1600" b="1" dirty="0" err="1">
                <a:solidFill>
                  <a:schemeClr val="accent5">
                    <a:lumMod val="75000"/>
                  </a:schemeClr>
                </a:solidFill>
                <a:cs typeface="Times New Roman" pitchFamily="16" charset="0"/>
              </a:rPr>
              <a:t>with</a:t>
            </a:r>
            <a:r>
              <a:rPr lang="ru-RU" sz="1600" b="1" dirty="0">
                <a:solidFill>
                  <a:schemeClr val="accent5">
                    <a:lumMod val="75000"/>
                  </a:schemeClr>
                </a:solidFill>
                <a:cs typeface="Times New Roman" pitchFamily="16" charset="0"/>
              </a:rPr>
              <a:t> </a:t>
            </a:r>
            <a:r>
              <a:rPr lang="ru-RU" sz="1600" b="1" dirty="0" err="1">
                <a:solidFill>
                  <a:schemeClr val="accent5">
                    <a:lumMod val="75000"/>
                  </a:schemeClr>
                </a:solidFill>
                <a:cs typeface="Times New Roman" pitchFamily="16" charset="0"/>
              </a:rPr>
              <a:t>laser</a:t>
            </a:r>
            <a:r>
              <a:rPr lang="ru-RU" sz="1600" b="1" dirty="0">
                <a:solidFill>
                  <a:schemeClr val="accent5">
                    <a:lumMod val="75000"/>
                  </a:schemeClr>
                </a:solidFill>
                <a:cs typeface="Times New Roman" pitchFamily="16" charset="0"/>
              </a:rPr>
              <a:t> </a:t>
            </a:r>
            <a:r>
              <a:rPr lang="ru-RU" sz="1600" b="1" dirty="0" err="1">
                <a:solidFill>
                  <a:schemeClr val="accent5">
                    <a:lumMod val="75000"/>
                  </a:schemeClr>
                </a:solidFill>
                <a:cs typeface="Times New Roman" pitchFamily="16" charset="0"/>
              </a:rPr>
              <a:t>pulses</a:t>
            </a:r>
            <a:r>
              <a:rPr lang="ru-RU" sz="1600" b="1" dirty="0">
                <a:solidFill>
                  <a:schemeClr val="accent5">
                    <a:lumMod val="75000"/>
                  </a:schemeClr>
                </a:solidFill>
                <a:cs typeface="Times New Roman" pitchFamily="16" charset="0"/>
              </a:rPr>
              <a:t> </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pPr>
            <a:endParaRPr lang="ru-RU" b="1" dirty="0">
              <a:solidFill>
                <a:schemeClr val="accent5">
                  <a:lumMod val="75000"/>
                </a:schemeClr>
              </a:solidFill>
            </a:endParaRPr>
          </a:p>
          <a:p>
            <a:pPr algn="jus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pPr>
            <a:r>
              <a:rPr lang="ru-RU" sz="1400" dirty="0" err="1">
                <a:solidFill>
                  <a:schemeClr val="accent5">
                    <a:lumMod val="75000"/>
                  </a:schemeClr>
                </a:solidFill>
              </a:rPr>
              <a:t>For</a:t>
            </a:r>
            <a:r>
              <a:rPr lang="ru-RU" sz="1400" dirty="0">
                <a:solidFill>
                  <a:schemeClr val="accent5">
                    <a:lumMod val="75000"/>
                  </a:schemeClr>
                </a:solidFill>
              </a:rPr>
              <a:t> </a:t>
            </a:r>
            <a:r>
              <a:rPr lang="ru-RU" sz="1400" dirty="0" err="1">
                <a:solidFill>
                  <a:schemeClr val="accent5">
                    <a:lumMod val="75000"/>
                  </a:schemeClr>
                </a:solidFill>
              </a:rPr>
              <a:t>the</a:t>
            </a:r>
            <a:r>
              <a:rPr lang="ru-RU" sz="1400" dirty="0">
                <a:solidFill>
                  <a:schemeClr val="accent5">
                    <a:lumMod val="75000"/>
                  </a:schemeClr>
                </a:solidFill>
              </a:rPr>
              <a:t> </a:t>
            </a:r>
            <a:r>
              <a:rPr lang="ru-RU" sz="1400" dirty="0" err="1">
                <a:solidFill>
                  <a:schemeClr val="accent5">
                    <a:lumMod val="75000"/>
                  </a:schemeClr>
                </a:solidFill>
              </a:rPr>
              <a:t>first</a:t>
            </a:r>
            <a:r>
              <a:rPr lang="ru-RU" sz="1400" dirty="0">
                <a:solidFill>
                  <a:schemeClr val="accent5">
                    <a:lumMod val="75000"/>
                  </a:schemeClr>
                </a:solidFill>
              </a:rPr>
              <a:t> </a:t>
            </a:r>
            <a:r>
              <a:rPr lang="ru-RU" sz="1400" dirty="0" err="1">
                <a:solidFill>
                  <a:schemeClr val="accent5">
                    <a:lumMod val="75000"/>
                  </a:schemeClr>
                </a:solidFill>
              </a:rPr>
              <a:t>time</a:t>
            </a:r>
            <a:r>
              <a:rPr lang="ru-RU" sz="1400" dirty="0">
                <a:solidFill>
                  <a:schemeClr val="accent5">
                    <a:lumMod val="75000"/>
                  </a:schemeClr>
                </a:solidFill>
              </a:rPr>
              <a:t> </a:t>
            </a:r>
            <a:r>
              <a:rPr lang="ru-RU" sz="1400" dirty="0" err="1">
                <a:solidFill>
                  <a:schemeClr val="accent5">
                    <a:lumMod val="75000"/>
                  </a:schemeClr>
                </a:solidFill>
              </a:rPr>
              <a:t>it</a:t>
            </a:r>
            <a:r>
              <a:rPr lang="ru-RU" sz="1400" dirty="0">
                <a:solidFill>
                  <a:schemeClr val="accent5">
                    <a:lumMod val="75000"/>
                  </a:schemeClr>
                </a:solidFill>
              </a:rPr>
              <a:t> </a:t>
            </a:r>
            <a:r>
              <a:rPr lang="ru-RU" sz="1400" dirty="0" err="1">
                <a:solidFill>
                  <a:schemeClr val="accent5">
                    <a:lumMod val="75000"/>
                  </a:schemeClr>
                </a:solidFill>
              </a:rPr>
              <a:t>has</a:t>
            </a:r>
            <a:r>
              <a:rPr lang="ru-RU" sz="1400" dirty="0">
                <a:solidFill>
                  <a:schemeClr val="accent5">
                    <a:lumMod val="75000"/>
                  </a:schemeClr>
                </a:solidFill>
              </a:rPr>
              <a:t> </a:t>
            </a:r>
            <a:r>
              <a:rPr lang="ru-RU" sz="1400" dirty="0" err="1">
                <a:solidFill>
                  <a:schemeClr val="accent5">
                    <a:lumMod val="75000"/>
                  </a:schemeClr>
                </a:solidFill>
              </a:rPr>
              <a:t>been</a:t>
            </a:r>
            <a:r>
              <a:rPr lang="ru-RU" sz="1400" dirty="0">
                <a:solidFill>
                  <a:schemeClr val="accent5">
                    <a:lumMod val="75000"/>
                  </a:schemeClr>
                </a:solidFill>
              </a:rPr>
              <a:t> </a:t>
            </a:r>
            <a:r>
              <a:rPr lang="ru-RU" sz="1400" dirty="0" err="1">
                <a:solidFill>
                  <a:schemeClr val="accent5">
                    <a:lumMod val="75000"/>
                  </a:schemeClr>
                </a:solidFill>
              </a:rPr>
              <a:t>found</a:t>
            </a:r>
            <a:r>
              <a:rPr lang="ru-RU" sz="1400" dirty="0">
                <a:solidFill>
                  <a:schemeClr val="accent5">
                    <a:lumMod val="75000"/>
                  </a:schemeClr>
                </a:solidFill>
              </a:rPr>
              <a:t> </a:t>
            </a:r>
            <a:r>
              <a:rPr lang="ru-RU" sz="1400" dirty="0" err="1">
                <a:solidFill>
                  <a:schemeClr val="accent5">
                    <a:lumMod val="75000"/>
                  </a:schemeClr>
                </a:solidFill>
              </a:rPr>
              <a:t>that</a:t>
            </a:r>
            <a:r>
              <a:rPr lang="ru-RU" sz="1400" dirty="0">
                <a:solidFill>
                  <a:schemeClr val="accent5">
                    <a:lumMod val="75000"/>
                  </a:schemeClr>
                </a:solidFill>
              </a:rPr>
              <a:t> </a:t>
            </a:r>
            <a:r>
              <a:rPr lang="ru-RU" sz="1400" dirty="0" err="1">
                <a:solidFill>
                  <a:schemeClr val="accent5">
                    <a:lumMod val="75000"/>
                  </a:schemeClr>
                </a:solidFill>
              </a:rPr>
              <a:t>the</a:t>
            </a:r>
            <a:r>
              <a:rPr lang="ru-RU" sz="1400" dirty="0">
                <a:solidFill>
                  <a:schemeClr val="accent5">
                    <a:lumMod val="75000"/>
                  </a:schemeClr>
                </a:solidFill>
              </a:rPr>
              <a:t> </a:t>
            </a:r>
            <a:r>
              <a:rPr lang="ru-RU" sz="1400" dirty="0" err="1">
                <a:solidFill>
                  <a:schemeClr val="accent5">
                    <a:lumMod val="75000"/>
                  </a:schemeClr>
                </a:solidFill>
              </a:rPr>
              <a:t>short</a:t>
            </a:r>
            <a:r>
              <a:rPr lang="ru-RU" sz="1400" dirty="0">
                <a:solidFill>
                  <a:schemeClr val="accent5">
                    <a:lumMod val="75000"/>
                  </a:schemeClr>
                </a:solidFill>
              </a:rPr>
              <a:t> </a:t>
            </a:r>
            <a:r>
              <a:rPr lang="ru-RU" sz="1400" dirty="0" err="1">
                <a:solidFill>
                  <a:schemeClr val="accent5">
                    <a:lumMod val="75000"/>
                  </a:schemeClr>
                </a:solidFill>
              </a:rPr>
              <a:t>laser</a:t>
            </a:r>
            <a:r>
              <a:rPr lang="ru-RU" sz="1400" dirty="0">
                <a:solidFill>
                  <a:schemeClr val="accent5">
                    <a:lumMod val="75000"/>
                  </a:schemeClr>
                </a:solidFill>
              </a:rPr>
              <a:t> </a:t>
            </a:r>
            <a:r>
              <a:rPr lang="ru-RU" sz="1400" dirty="0" err="1">
                <a:solidFill>
                  <a:schemeClr val="accent5">
                    <a:lumMod val="75000"/>
                  </a:schemeClr>
                </a:solidFill>
              </a:rPr>
              <a:t>pulses</a:t>
            </a:r>
            <a:r>
              <a:rPr lang="ru-RU" sz="1400" dirty="0">
                <a:solidFill>
                  <a:schemeClr val="accent5">
                    <a:lumMod val="75000"/>
                  </a:schemeClr>
                </a:solidFill>
              </a:rPr>
              <a:t> “</a:t>
            </a:r>
            <a:r>
              <a:rPr lang="ru-RU" sz="1400" dirty="0" err="1">
                <a:solidFill>
                  <a:schemeClr val="accent5">
                    <a:lumMod val="75000"/>
                  </a:schemeClr>
                </a:solidFill>
              </a:rPr>
              <a:t>generate</a:t>
            </a:r>
            <a:r>
              <a:rPr lang="ru-RU" sz="1400" dirty="0">
                <a:solidFill>
                  <a:schemeClr val="accent5">
                    <a:lumMod val="75000"/>
                  </a:schemeClr>
                </a:solidFill>
              </a:rPr>
              <a:t>” </a:t>
            </a:r>
            <a:r>
              <a:rPr lang="ru-RU" sz="1400" dirty="0" err="1">
                <a:solidFill>
                  <a:schemeClr val="accent5">
                    <a:lumMod val="75000"/>
                  </a:schemeClr>
                </a:solidFill>
              </a:rPr>
              <a:t>high</a:t>
            </a:r>
            <a:r>
              <a:rPr lang="ru-RU" sz="1400" dirty="0">
                <a:solidFill>
                  <a:schemeClr val="accent5">
                    <a:lumMod val="75000"/>
                  </a:schemeClr>
                </a:solidFill>
              </a:rPr>
              <a:t> </a:t>
            </a:r>
            <a:r>
              <a:rPr lang="ru-RU" sz="1400" dirty="0" err="1">
                <a:solidFill>
                  <a:schemeClr val="accent5">
                    <a:lumMod val="75000"/>
                  </a:schemeClr>
                </a:solidFill>
              </a:rPr>
              <a:t>momentum</a:t>
            </a:r>
            <a:r>
              <a:rPr lang="ru-RU" sz="1400" dirty="0">
                <a:solidFill>
                  <a:schemeClr val="accent5">
                    <a:lumMod val="75000"/>
                  </a:schemeClr>
                </a:solidFill>
              </a:rPr>
              <a:t> </a:t>
            </a:r>
            <a:r>
              <a:rPr lang="ru-RU" sz="1400" dirty="0" err="1">
                <a:solidFill>
                  <a:schemeClr val="accent5">
                    <a:lumMod val="75000"/>
                  </a:schemeClr>
                </a:solidFill>
              </a:rPr>
              <a:t>components</a:t>
            </a:r>
            <a:r>
              <a:rPr lang="ru-RU" sz="1400" dirty="0">
                <a:solidFill>
                  <a:schemeClr val="accent5">
                    <a:lumMod val="75000"/>
                  </a:schemeClr>
                </a:solidFill>
              </a:rPr>
              <a:t> </a:t>
            </a:r>
            <a:r>
              <a:rPr lang="ru-RU" sz="1400" dirty="0" err="1">
                <a:solidFill>
                  <a:schemeClr val="accent5">
                    <a:lumMod val="75000"/>
                  </a:schemeClr>
                </a:solidFill>
              </a:rPr>
              <a:t>which</a:t>
            </a:r>
            <a:r>
              <a:rPr lang="ru-RU" sz="1400" dirty="0">
                <a:solidFill>
                  <a:schemeClr val="accent5">
                    <a:lumMod val="75000"/>
                  </a:schemeClr>
                </a:solidFill>
              </a:rPr>
              <a:t> </a:t>
            </a:r>
            <a:r>
              <a:rPr lang="ru-RU" sz="1400" dirty="0" err="1">
                <a:solidFill>
                  <a:schemeClr val="accent5">
                    <a:lumMod val="75000"/>
                  </a:schemeClr>
                </a:solidFill>
              </a:rPr>
              <a:t>produce</a:t>
            </a:r>
            <a:r>
              <a:rPr lang="ru-RU" sz="1400" dirty="0">
                <a:solidFill>
                  <a:schemeClr val="accent5">
                    <a:lumMod val="75000"/>
                  </a:schemeClr>
                </a:solidFill>
              </a:rPr>
              <a:t> </a:t>
            </a:r>
            <a:r>
              <a:rPr lang="ru-RU" sz="1400" dirty="0" err="1">
                <a:solidFill>
                  <a:schemeClr val="accent5">
                    <a:lumMod val="75000"/>
                  </a:schemeClr>
                </a:solidFill>
              </a:rPr>
              <a:t>a</a:t>
            </a:r>
            <a:r>
              <a:rPr lang="ru-RU" sz="1400" dirty="0">
                <a:solidFill>
                  <a:schemeClr val="accent5">
                    <a:lumMod val="75000"/>
                  </a:schemeClr>
                </a:solidFill>
              </a:rPr>
              <a:t> </a:t>
            </a:r>
            <a:r>
              <a:rPr lang="ru-RU" sz="1400" dirty="0" err="1">
                <a:solidFill>
                  <a:schemeClr val="accent5">
                    <a:lumMod val="75000"/>
                  </a:schemeClr>
                </a:solidFill>
              </a:rPr>
              <a:t>great</a:t>
            </a:r>
            <a:r>
              <a:rPr lang="ru-RU" sz="1400" dirty="0">
                <a:solidFill>
                  <a:schemeClr val="accent5">
                    <a:lumMod val="75000"/>
                  </a:schemeClr>
                </a:solidFill>
              </a:rPr>
              <a:t> </a:t>
            </a:r>
            <a:r>
              <a:rPr lang="ru-RU" sz="1400" dirty="0" err="1">
                <a:solidFill>
                  <a:schemeClr val="accent5">
                    <a:lumMod val="75000"/>
                  </a:schemeClr>
                </a:solidFill>
              </a:rPr>
              <a:t>amplifier</a:t>
            </a:r>
            <a:r>
              <a:rPr lang="ru-RU" sz="1400" dirty="0">
                <a:solidFill>
                  <a:schemeClr val="accent5">
                    <a:lumMod val="75000"/>
                  </a:schemeClr>
                </a:solidFill>
              </a:rPr>
              <a:t> </a:t>
            </a:r>
            <a:r>
              <a:rPr lang="ru-RU" sz="1400" dirty="0" err="1">
                <a:solidFill>
                  <a:schemeClr val="accent5">
                    <a:lumMod val="75000"/>
                  </a:schemeClr>
                </a:solidFill>
              </a:rPr>
              <a:t>effect</a:t>
            </a:r>
            <a:r>
              <a:rPr lang="ru-RU" sz="1400" dirty="0">
                <a:solidFill>
                  <a:schemeClr val="accent5">
                    <a:lumMod val="75000"/>
                  </a:schemeClr>
                </a:solidFill>
              </a:rPr>
              <a:t> </a:t>
            </a:r>
            <a:r>
              <a:rPr lang="ru-RU" sz="1400" dirty="0" err="1">
                <a:solidFill>
                  <a:schemeClr val="accent5">
                    <a:lumMod val="75000"/>
                  </a:schemeClr>
                </a:solidFill>
              </a:rPr>
              <a:t>for</a:t>
            </a:r>
            <a:r>
              <a:rPr lang="ru-RU" sz="1400" dirty="0">
                <a:solidFill>
                  <a:schemeClr val="accent5">
                    <a:lumMod val="75000"/>
                  </a:schemeClr>
                </a:solidFill>
              </a:rPr>
              <a:t> </a:t>
            </a:r>
            <a:r>
              <a:rPr lang="ru-RU" sz="1400" dirty="0" err="1">
                <a:solidFill>
                  <a:schemeClr val="accent5">
                    <a:lumMod val="75000"/>
                  </a:schemeClr>
                </a:solidFill>
              </a:rPr>
              <a:t>the</a:t>
            </a:r>
            <a:r>
              <a:rPr lang="ru-RU" sz="1400" dirty="0">
                <a:solidFill>
                  <a:schemeClr val="accent5">
                    <a:lumMod val="75000"/>
                  </a:schemeClr>
                </a:solidFill>
              </a:rPr>
              <a:t> </a:t>
            </a:r>
            <a:r>
              <a:rPr lang="ru-RU" sz="1400" dirty="0" err="1">
                <a:solidFill>
                  <a:schemeClr val="accent5">
                    <a:lumMod val="75000"/>
                  </a:schemeClr>
                </a:solidFill>
              </a:rPr>
              <a:t>multi-photon</a:t>
            </a:r>
            <a:r>
              <a:rPr lang="ru-RU" sz="1400" dirty="0">
                <a:solidFill>
                  <a:schemeClr val="accent5">
                    <a:lumMod val="75000"/>
                  </a:schemeClr>
                </a:solidFill>
              </a:rPr>
              <a:t>, </a:t>
            </a:r>
            <a:r>
              <a:rPr lang="ru-RU" sz="1400" dirty="0" err="1">
                <a:solidFill>
                  <a:schemeClr val="accent5">
                    <a:lumMod val="75000"/>
                  </a:schemeClr>
                </a:solidFill>
              </a:rPr>
              <a:t>sub-threshold</a:t>
            </a:r>
            <a:r>
              <a:rPr lang="ru-RU" sz="1400" dirty="0">
                <a:solidFill>
                  <a:schemeClr val="accent5">
                    <a:lumMod val="75000"/>
                  </a:schemeClr>
                </a:solidFill>
              </a:rPr>
              <a:t> </a:t>
            </a:r>
            <a:r>
              <a:rPr lang="ru-RU" sz="1400" dirty="0" err="1">
                <a:solidFill>
                  <a:schemeClr val="accent5">
                    <a:lumMod val="75000"/>
                  </a:schemeClr>
                </a:solidFill>
              </a:rPr>
              <a:t>events</a:t>
            </a:r>
            <a:r>
              <a:rPr lang="ru-RU" sz="1400" dirty="0">
                <a:solidFill>
                  <a:schemeClr val="accent5">
                    <a:lumMod val="75000"/>
                  </a:schemeClr>
                </a:solidFill>
              </a:rPr>
              <a:t>.  </a:t>
            </a:r>
            <a:r>
              <a:rPr lang="ru-RU" sz="1400" dirty="0" err="1">
                <a:solidFill>
                  <a:schemeClr val="accent5">
                    <a:lumMod val="75000"/>
                  </a:schemeClr>
                </a:solidFill>
              </a:rPr>
              <a:t>Enhancement</a:t>
            </a:r>
            <a:r>
              <a:rPr lang="ru-RU" sz="1400" dirty="0">
                <a:solidFill>
                  <a:schemeClr val="accent5">
                    <a:lumMod val="75000"/>
                  </a:schemeClr>
                </a:solidFill>
              </a:rPr>
              <a:t> </a:t>
            </a:r>
            <a:r>
              <a:rPr lang="ru-RU" sz="1400" dirty="0" err="1">
                <a:solidFill>
                  <a:schemeClr val="accent5">
                    <a:lumMod val="75000"/>
                  </a:schemeClr>
                </a:solidFill>
              </a:rPr>
              <a:t>may</a:t>
            </a:r>
            <a:r>
              <a:rPr lang="ru-RU" sz="1400" dirty="0">
                <a:solidFill>
                  <a:schemeClr val="accent5">
                    <a:lumMod val="75000"/>
                  </a:schemeClr>
                </a:solidFill>
              </a:rPr>
              <a:t> </a:t>
            </a:r>
            <a:r>
              <a:rPr lang="ru-RU" sz="1400" dirty="0" err="1">
                <a:solidFill>
                  <a:schemeClr val="accent5">
                    <a:lumMod val="75000"/>
                  </a:schemeClr>
                </a:solidFill>
              </a:rPr>
              <a:t>reach</a:t>
            </a:r>
            <a:r>
              <a:rPr lang="ru-RU" sz="1400" dirty="0">
                <a:solidFill>
                  <a:schemeClr val="accent5">
                    <a:lumMod val="75000"/>
                  </a:schemeClr>
                </a:solidFill>
              </a:rPr>
              <a:t> </a:t>
            </a:r>
            <a:r>
              <a:rPr lang="ru-RU" sz="1400" dirty="0" err="1">
                <a:solidFill>
                  <a:schemeClr val="accent5">
                    <a:lumMod val="75000"/>
                  </a:schemeClr>
                </a:solidFill>
              </a:rPr>
              <a:t>many</a:t>
            </a:r>
            <a:r>
              <a:rPr lang="ru-RU" sz="1400" dirty="0">
                <a:solidFill>
                  <a:schemeClr val="accent5">
                    <a:lumMod val="75000"/>
                  </a:schemeClr>
                </a:solidFill>
              </a:rPr>
              <a:t> </a:t>
            </a:r>
            <a:r>
              <a:rPr lang="ru-RU" sz="1400" dirty="0" err="1">
                <a:solidFill>
                  <a:schemeClr val="accent5">
                    <a:lumMod val="75000"/>
                  </a:schemeClr>
                </a:solidFill>
              </a:rPr>
              <a:t>orders</a:t>
            </a:r>
            <a:r>
              <a:rPr lang="ru-RU" sz="1400" dirty="0">
                <a:solidFill>
                  <a:schemeClr val="accent5">
                    <a:lumMod val="75000"/>
                  </a:schemeClr>
                </a:solidFill>
              </a:rPr>
              <a:t> </a:t>
            </a:r>
            <a:r>
              <a:rPr lang="ru-RU" sz="1400" dirty="0" err="1">
                <a:solidFill>
                  <a:schemeClr val="accent5">
                    <a:lumMod val="75000"/>
                  </a:schemeClr>
                </a:solidFill>
              </a:rPr>
              <a:t>of</a:t>
            </a:r>
            <a:r>
              <a:rPr lang="ru-RU" sz="1400" dirty="0">
                <a:solidFill>
                  <a:schemeClr val="accent5">
                    <a:lumMod val="75000"/>
                  </a:schemeClr>
                </a:solidFill>
              </a:rPr>
              <a:t> </a:t>
            </a:r>
            <a:r>
              <a:rPr lang="ru-RU" sz="1400" dirty="0" err="1">
                <a:solidFill>
                  <a:schemeClr val="accent5">
                    <a:lumMod val="75000"/>
                  </a:schemeClr>
                </a:solidFill>
              </a:rPr>
              <a:t>magnitude</a:t>
            </a:r>
            <a:r>
              <a:rPr lang="ru-RU" sz="1400" dirty="0">
                <a:solidFill>
                  <a:schemeClr val="accent5">
                    <a:lumMod val="75000"/>
                  </a:schemeClr>
                </a:solidFill>
              </a:rPr>
              <a:t> </a:t>
            </a:r>
            <a:r>
              <a:rPr lang="ru-RU" sz="1400" dirty="0" err="1">
                <a:solidFill>
                  <a:schemeClr val="accent5">
                    <a:lumMod val="75000"/>
                  </a:schemeClr>
                </a:solidFill>
              </a:rPr>
              <a:t>depending</a:t>
            </a:r>
            <a:r>
              <a:rPr lang="ru-RU" sz="1400" dirty="0">
                <a:solidFill>
                  <a:schemeClr val="accent5">
                    <a:lumMod val="75000"/>
                  </a:schemeClr>
                </a:solidFill>
              </a:rPr>
              <a:t> </a:t>
            </a:r>
            <a:r>
              <a:rPr lang="ru-RU" sz="1400" dirty="0" err="1">
                <a:solidFill>
                  <a:schemeClr val="accent5">
                    <a:lumMod val="75000"/>
                  </a:schemeClr>
                </a:solidFill>
              </a:rPr>
              <a:t>on</a:t>
            </a:r>
            <a:r>
              <a:rPr lang="ru-RU" sz="1400" dirty="0">
                <a:solidFill>
                  <a:schemeClr val="accent5">
                    <a:lumMod val="75000"/>
                  </a:schemeClr>
                </a:solidFill>
              </a:rPr>
              <a:t> </a:t>
            </a:r>
            <a:r>
              <a:rPr lang="ru-RU" sz="1400" dirty="0" err="1">
                <a:solidFill>
                  <a:schemeClr val="accent5">
                    <a:lumMod val="75000"/>
                  </a:schemeClr>
                </a:solidFill>
              </a:rPr>
              <a:t>field</a:t>
            </a:r>
            <a:r>
              <a:rPr lang="ru-RU" sz="1400" dirty="0">
                <a:solidFill>
                  <a:schemeClr val="accent5">
                    <a:lumMod val="75000"/>
                  </a:schemeClr>
                </a:solidFill>
              </a:rPr>
              <a:t> </a:t>
            </a:r>
            <a:r>
              <a:rPr lang="ru-RU" sz="1400" dirty="0" err="1">
                <a:solidFill>
                  <a:schemeClr val="accent5">
                    <a:lumMod val="75000"/>
                  </a:schemeClr>
                </a:solidFill>
              </a:rPr>
              <a:t>intensity</a:t>
            </a:r>
            <a:r>
              <a:rPr lang="ru-RU" sz="1400" dirty="0">
                <a:solidFill>
                  <a:schemeClr val="accent5">
                    <a:lumMod val="75000"/>
                  </a:schemeClr>
                </a:solidFill>
              </a:rPr>
              <a:t> </a:t>
            </a:r>
            <a:r>
              <a:rPr lang="ru-RU" sz="1400" dirty="0" err="1">
                <a:solidFill>
                  <a:schemeClr val="accent5">
                    <a:lumMod val="75000"/>
                  </a:schemeClr>
                </a:solidFill>
              </a:rPr>
              <a:t>and</a:t>
            </a:r>
            <a:r>
              <a:rPr lang="ru-RU" sz="1400" dirty="0">
                <a:solidFill>
                  <a:schemeClr val="accent5">
                    <a:lumMod val="75000"/>
                  </a:schemeClr>
                </a:solidFill>
              </a:rPr>
              <a:t> </a:t>
            </a:r>
            <a:r>
              <a:rPr lang="ru-RU" sz="1400" dirty="0" err="1">
                <a:solidFill>
                  <a:schemeClr val="accent5">
                    <a:lumMod val="75000"/>
                  </a:schemeClr>
                </a:solidFill>
              </a:rPr>
              <a:t>the</a:t>
            </a:r>
            <a:r>
              <a:rPr lang="ru-RU" sz="1400" dirty="0">
                <a:solidFill>
                  <a:schemeClr val="accent5">
                    <a:lumMod val="75000"/>
                  </a:schemeClr>
                </a:solidFill>
              </a:rPr>
              <a:t> </a:t>
            </a:r>
            <a:r>
              <a:rPr lang="ru-RU" sz="1400" dirty="0" err="1">
                <a:solidFill>
                  <a:schemeClr val="accent5">
                    <a:lumMod val="75000"/>
                  </a:schemeClr>
                </a:solidFill>
              </a:rPr>
              <a:t>beam</a:t>
            </a:r>
            <a:r>
              <a:rPr lang="ru-RU" sz="1400" dirty="0">
                <a:solidFill>
                  <a:schemeClr val="accent5">
                    <a:lumMod val="75000"/>
                  </a:schemeClr>
                </a:solidFill>
              </a:rPr>
              <a:t> </a:t>
            </a:r>
            <a:r>
              <a:rPr lang="ru-RU" sz="1400" dirty="0" err="1">
                <a:solidFill>
                  <a:schemeClr val="accent5">
                    <a:lumMod val="75000"/>
                  </a:schemeClr>
                </a:solidFill>
              </a:rPr>
              <a:t>shape</a:t>
            </a:r>
            <a:r>
              <a:rPr lang="ru-RU" sz="1400" dirty="0">
                <a:solidFill>
                  <a:schemeClr val="accent5">
                    <a:lumMod val="75000"/>
                  </a:schemeClr>
                </a:solidFill>
              </a:rPr>
              <a:t>. </a:t>
            </a:r>
            <a:r>
              <a:rPr lang="ru-RU" sz="1400" dirty="0" err="1">
                <a:solidFill>
                  <a:schemeClr val="accent5">
                    <a:lumMod val="75000"/>
                  </a:schemeClr>
                </a:solidFill>
              </a:rPr>
              <a:t>T</a:t>
            </a:r>
            <a:r>
              <a:rPr lang="ru-RU" sz="1400" dirty="0" err="1">
                <a:solidFill>
                  <a:schemeClr val="accent5">
                    <a:lumMod val="75000"/>
                  </a:schemeClr>
                </a:solidFill>
                <a:cs typeface="Times New Roman" pitchFamily="16" charset="0"/>
              </a:rPr>
              <a:t>he</a:t>
            </a:r>
            <a:r>
              <a:rPr lang="ru-RU" sz="1400" dirty="0">
                <a:solidFill>
                  <a:schemeClr val="accent5">
                    <a:lumMod val="75000"/>
                  </a:schemeClr>
                </a:solidFill>
                <a:cs typeface="Times New Roman" pitchFamily="16" charset="0"/>
              </a:rPr>
              <a:t> </a:t>
            </a:r>
            <a:r>
              <a:rPr lang="ru-RU" sz="1400" dirty="0" err="1">
                <a:solidFill>
                  <a:schemeClr val="accent5">
                    <a:lumMod val="75000"/>
                  </a:schemeClr>
                </a:solidFill>
                <a:cs typeface="Times New Roman" pitchFamily="16" charset="0"/>
              </a:rPr>
              <a:t>probability</a:t>
            </a:r>
            <a:r>
              <a:rPr lang="ru-RU" sz="1400" dirty="0">
                <a:solidFill>
                  <a:schemeClr val="accent5">
                    <a:lumMod val="75000"/>
                  </a:schemeClr>
                </a:solidFill>
                <a:cs typeface="Times New Roman" pitchFamily="16" charset="0"/>
              </a:rPr>
              <a:t> </a:t>
            </a:r>
            <a:r>
              <a:rPr lang="ru-RU" sz="1400" dirty="0" err="1">
                <a:solidFill>
                  <a:schemeClr val="accent5">
                    <a:lumMod val="75000"/>
                  </a:schemeClr>
                </a:solidFill>
                <a:cs typeface="Times New Roman" pitchFamily="16" charset="0"/>
              </a:rPr>
              <a:t>of</a:t>
            </a:r>
            <a:r>
              <a:rPr lang="ru-RU" sz="1400" dirty="0">
                <a:solidFill>
                  <a:schemeClr val="accent5">
                    <a:lumMod val="75000"/>
                  </a:schemeClr>
                </a:solidFill>
                <a:cs typeface="Times New Roman" pitchFamily="16" charset="0"/>
              </a:rPr>
              <a:t> </a:t>
            </a:r>
            <a:r>
              <a:rPr lang="ru-RU" sz="1400" dirty="0" err="1">
                <a:solidFill>
                  <a:schemeClr val="accent5">
                    <a:lumMod val="75000"/>
                  </a:schemeClr>
                </a:solidFill>
                <a:cs typeface="Times New Roman" pitchFamily="16" charset="0"/>
              </a:rPr>
              <a:t>the</a:t>
            </a:r>
            <a:r>
              <a:rPr lang="ru-RU" sz="1400" dirty="0">
                <a:solidFill>
                  <a:schemeClr val="accent5">
                    <a:lumMod val="75000"/>
                  </a:schemeClr>
                </a:solidFill>
                <a:cs typeface="Times New Roman" pitchFamily="16" charset="0"/>
              </a:rPr>
              <a:t> </a:t>
            </a:r>
            <a:r>
              <a:rPr lang="ru-RU" sz="1400" dirty="0" err="1">
                <a:solidFill>
                  <a:schemeClr val="accent5">
                    <a:lumMod val="75000"/>
                  </a:schemeClr>
                </a:solidFill>
                <a:cs typeface="Times New Roman" pitchFamily="16" charset="0"/>
              </a:rPr>
              <a:t>electron-positon</a:t>
            </a:r>
            <a:r>
              <a:rPr lang="ru-RU" sz="1400" dirty="0">
                <a:solidFill>
                  <a:schemeClr val="accent5">
                    <a:lumMod val="75000"/>
                  </a:schemeClr>
                </a:solidFill>
                <a:cs typeface="Times New Roman" pitchFamily="16" charset="0"/>
              </a:rPr>
              <a:t> </a:t>
            </a:r>
            <a:r>
              <a:rPr lang="ru-RU" sz="1400" dirty="0" err="1">
                <a:solidFill>
                  <a:schemeClr val="accent5">
                    <a:lumMod val="75000"/>
                  </a:schemeClr>
                </a:solidFill>
                <a:cs typeface="Times New Roman" pitchFamily="16" charset="0"/>
              </a:rPr>
              <a:t>pair</a:t>
            </a:r>
            <a:r>
              <a:rPr lang="ru-RU" sz="1400" dirty="0">
                <a:solidFill>
                  <a:schemeClr val="accent5">
                    <a:lumMod val="75000"/>
                  </a:schemeClr>
                </a:solidFill>
                <a:cs typeface="Times New Roman" pitchFamily="16" charset="0"/>
              </a:rPr>
              <a:t> </a:t>
            </a:r>
            <a:r>
              <a:rPr lang="ru-RU" sz="1400" dirty="0" err="1">
                <a:solidFill>
                  <a:schemeClr val="accent5">
                    <a:lumMod val="75000"/>
                  </a:schemeClr>
                </a:solidFill>
                <a:cs typeface="Times New Roman" pitchFamily="16" charset="0"/>
              </a:rPr>
              <a:t>emission</a:t>
            </a:r>
            <a:r>
              <a:rPr lang="ru-RU" sz="1400" dirty="0">
                <a:solidFill>
                  <a:schemeClr val="accent5">
                    <a:lumMod val="75000"/>
                  </a:schemeClr>
                </a:solidFill>
                <a:cs typeface="Times New Roman" pitchFamily="16" charset="0"/>
              </a:rPr>
              <a:t> </a:t>
            </a:r>
            <a:r>
              <a:rPr lang="ru-RU" sz="1400" dirty="0" err="1">
                <a:solidFill>
                  <a:schemeClr val="accent5">
                    <a:lumMod val="75000"/>
                  </a:schemeClr>
                </a:solidFill>
                <a:cs typeface="Times New Roman" pitchFamily="16" charset="0"/>
              </a:rPr>
              <a:t>in</a:t>
            </a:r>
            <a:r>
              <a:rPr lang="ru-RU" sz="1400" dirty="0">
                <a:solidFill>
                  <a:schemeClr val="accent5">
                    <a:lumMod val="75000"/>
                  </a:schemeClr>
                </a:solidFill>
                <a:cs typeface="Times New Roman" pitchFamily="16" charset="0"/>
              </a:rPr>
              <a:t> </a:t>
            </a:r>
            <a:r>
              <a:rPr lang="ru-RU" sz="1400" dirty="0" err="1">
                <a:solidFill>
                  <a:schemeClr val="accent5">
                    <a:lumMod val="75000"/>
                  </a:schemeClr>
                </a:solidFill>
                <a:cs typeface="Times New Roman" pitchFamily="16" charset="0"/>
              </a:rPr>
              <a:t>interaction</a:t>
            </a:r>
            <a:r>
              <a:rPr lang="ru-RU" sz="1400" dirty="0">
                <a:solidFill>
                  <a:schemeClr val="accent5">
                    <a:lumMod val="75000"/>
                  </a:schemeClr>
                </a:solidFill>
                <a:cs typeface="Times New Roman" pitchFamily="16" charset="0"/>
              </a:rPr>
              <a:t> </a:t>
            </a:r>
            <a:r>
              <a:rPr lang="ru-RU" sz="1400" dirty="0" err="1">
                <a:solidFill>
                  <a:schemeClr val="accent5">
                    <a:lumMod val="75000"/>
                  </a:schemeClr>
                </a:solidFill>
                <a:cs typeface="Times New Roman" pitchFamily="16" charset="0"/>
              </a:rPr>
              <a:t>of</a:t>
            </a:r>
            <a:r>
              <a:rPr lang="ru-RU" sz="1400" dirty="0">
                <a:solidFill>
                  <a:schemeClr val="accent5">
                    <a:lumMod val="75000"/>
                  </a:schemeClr>
                </a:solidFill>
                <a:cs typeface="Times New Roman" pitchFamily="16" charset="0"/>
              </a:rPr>
              <a:t> </a:t>
            </a:r>
            <a:r>
              <a:rPr lang="ru-RU" sz="1400" dirty="0" err="1">
                <a:solidFill>
                  <a:schemeClr val="accent5">
                    <a:lumMod val="75000"/>
                  </a:schemeClr>
                </a:solidFill>
                <a:cs typeface="Times New Roman" pitchFamily="16" charset="0"/>
              </a:rPr>
              <a:t>the</a:t>
            </a:r>
            <a:r>
              <a:rPr lang="ru-RU" sz="1400" dirty="0">
                <a:solidFill>
                  <a:schemeClr val="accent5">
                    <a:lumMod val="75000"/>
                  </a:schemeClr>
                </a:solidFill>
                <a:cs typeface="Times New Roman" pitchFamily="16" charset="0"/>
              </a:rPr>
              <a:t> </a:t>
            </a:r>
            <a:r>
              <a:rPr lang="ru-RU" sz="1400" dirty="0" err="1">
                <a:solidFill>
                  <a:schemeClr val="accent5">
                    <a:lumMod val="75000"/>
                  </a:schemeClr>
                </a:solidFill>
                <a:cs typeface="Times New Roman" pitchFamily="16" charset="0"/>
              </a:rPr>
              <a:t>probe</a:t>
            </a:r>
            <a:r>
              <a:rPr lang="ru-RU" sz="1400" dirty="0">
                <a:solidFill>
                  <a:schemeClr val="accent5">
                    <a:lumMod val="75000"/>
                  </a:schemeClr>
                </a:solidFill>
                <a:cs typeface="Times New Roman" pitchFamily="16" charset="0"/>
              </a:rPr>
              <a:t> </a:t>
            </a:r>
            <a:r>
              <a:rPr lang="ru-RU" sz="1400" dirty="0" err="1">
                <a:solidFill>
                  <a:schemeClr val="accent5">
                    <a:lumMod val="75000"/>
                  </a:schemeClr>
                </a:solidFill>
                <a:cs typeface="Times New Roman" pitchFamily="16" charset="0"/>
              </a:rPr>
              <a:t>photon</a:t>
            </a:r>
            <a:r>
              <a:rPr lang="ru-RU" sz="1400" dirty="0">
                <a:solidFill>
                  <a:schemeClr val="accent5">
                    <a:lumMod val="75000"/>
                  </a:schemeClr>
                </a:solidFill>
                <a:cs typeface="Times New Roman" pitchFamily="16" charset="0"/>
              </a:rPr>
              <a:t> </a:t>
            </a:r>
            <a:r>
              <a:rPr lang="ru-RU" sz="1400" dirty="0" err="1">
                <a:solidFill>
                  <a:schemeClr val="accent5">
                    <a:lumMod val="75000"/>
                  </a:schemeClr>
                </a:solidFill>
                <a:cs typeface="Times New Roman" pitchFamily="16" charset="0"/>
              </a:rPr>
              <a:t>with</a:t>
            </a:r>
            <a:r>
              <a:rPr lang="ru-RU" sz="1400" dirty="0">
                <a:solidFill>
                  <a:schemeClr val="accent5">
                    <a:lumMod val="75000"/>
                  </a:schemeClr>
                </a:solidFill>
                <a:cs typeface="Times New Roman" pitchFamily="16" charset="0"/>
              </a:rPr>
              <a:t> </a:t>
            </a:r>
            <a:r>
              <a:rPr lang="ru-RU" sz="1400" dirty="0" err="1">
                <a:solidFill>
                  <a:schemeClr val="accent5">
                    <a:lumMod val="75000"/>
                  </a:schemeClr>
                </a:solidFill>
                <a:cs typeface="Times New Roman" pitchFamily="16" charset="0"/>
              </a:rPr>
              <a:t>the</a:t>
            </a:r>
            <a:r>
              <a:rPr lang="ru-RU" sz="1400" dirty="0">
                <a:solidFill>
                  <a:schemeClr val="accent5">
                    <a:lumMod val="75000"/>
                  </a:schemeClr>
                </a:solidFill>
                <a:cs typeface="Times New Roman" pitchFamily="16" charset="0"/>
              </a:rPr>
              <a:t> </a:t>
            </a:r>
            <a:r>
              <a:rPr lang="ru-RU" sz="1400" dirty="0" err="1">
                <a:solidFill>
                  <a:schemeClr val="accent5">
                    <a:lumMod val="75000"/>
                  </a:schemeClr>
                </a:solidFill>
                <a:cs typeface="Times New Roman" pitchFamily="16" charset="0"/>
              </a:rPr>
              <a:t>short</a:t>
            </a:r>
            <a:r>
              <a:rPr lang="ru-RU" sz="1400" dirty="0">
                <a:solidFill>
                  <a:schemeClr val="accent5">
                    <a:lumMod val="75000"/>
                  </a:schemeClr>
                </a:solidFill>
                <a:cs typeface="Times New Roman" pitchFamily="16" charset="0"/>
              </a:rPr>
              <a:t> </a:t>
            </a:r>
            <a:r>
              <a:rPr lang="ru-RU" sz="1400" dirty="0" err="1">
                <a:solidFill>
                  <a:schemeClr val="accent5">
                    <a:lumMod val="75000"/>
                  </a:schemeClr>
                </a:solidFill>
                <a:cs typeface="Times New Roman" pitchFamily="16" charset="0"/>
              </a:rPr>
              <a:t>and</a:t>
            </a:r>
            <a:r>
              <a:rPr lang="ru-RU" sz="1400" dirty="0">
                <a:solidFill>
                  <a:schemeClr val="accent5">
                    <a:lumMod val="75000"/>
                  </a:schemeClr>
                </a:solidFill>
                <a:cs typeface="Times New Roman" pitchFamily="16" charset="0"/>
              </a:rPr>
              <a:t> </a:t>
            </a:r>
            <a:r>
              <a:rPr lang="ru-RU" sz="1400" dirty="0" err="1">
                <a:solidFill>
                  <a:schemeClr val="accent5">
                    <a:lumMod val="75000"/>
                  </a:schemeClr>
                </a:solidFill>
                <a:cs typeface="Times New Roman" pitchFamily="16" charset="0"/>
              </a:rPr>
              <a:t>intensive</a:t>
            </a:r>
            <a:r>
              <a:rPr lang="ru-RU" sz="1400" dirty="0">
                <a:solidFill>
                  <a:schemeClr val="accent5">
                    <a:lumMod val="75000"/>
                  </a:schemeClr>
                </a:solidFill>
                <a:cs typeface="Times New Roman" pitchFamily="16" charset="0"/>
              </a:rPr>
              <a:t> </a:t>
            </a:r>
            <a:r>
              <a:rPr lang="ru-RU" sz="1400" dirty="0" err="1">
                <a:solidFill>
                  <a:schemeClr val="accent5">
                    <a:lumMod val="75000"/>
                  </a:schemeClr>
                </a:solidFill>
                <a:cs typeface="Times New Roman" pitchFamily="16" charset="0"/>
              </a:rPr>
              <a:t>laser</a:t>
            </a:r>
            <a:r>
              <a:rPr lang="ru-RU" sz="1400" dirty="0">
                <a:solidFill>
                  <a:schemeClr val="accent5">
                    <a:lumMod val="75000"/>
                  </a:schemeClr>
                </a:solidFill>
                <a:cs typeface="Times New Roman" pitchFamily="16" charset="0"/>
              </a:rPr>
              <a:t> </a:t>
            </a:r>
            <a:r>
              <a:rPr lang="ru-RU" sz="1400" dirty="0" err="1">
                <a:solidFill>
                  <a:schemeClr val="accent5">
                    <a:lumMod val="75000"/>
                  </a:schemeClr>
                </a:solidFill>
                <a:cs typeface="Times New Roman" pitchFamily="16" charset="0"/>
              </a:rPr>
              <a:t>pulses</a:t>
            </a:r>
            <a:r>
              <a:rPr lang="ru-RU" sz="1400" dirty="0">
                <a:solidFill>
                  <a:schemeClr val="accent5">
                    <a:lumMod val="75000"/>
                  </a:schemeClr>
                </a:solidFill>
                <a:cs typeface="Times New Roman" pitchFamily="16" charset="0"/>
              </a:rPr>
              <a:t> </a:t>
            </a:r>
            <a:r>
              <a:rPr lang="ru-RU" sz="1400" dirty="0" err="1">
                <a:solidFill>
                  <a:schemeClr val="accent5">
                    <a:lumMod val="75000"/>
                  </a:schemeClr>
                </a:solidFill>
                <a:cs typeface="Times New Roman" pitchFamily="16" charset="0"/>
              </a:rPr>
              <a:t>is</a:t>
            </a:r>
            <a:r>
              <a:rPr lang="ru-RU" sz="1400" dirty="0">
                <a:solidFill>
                  <a:schemeClr val="accent5">
                    <a:lumMod val="75000"/>
                  </a:schemeClr>
                </a:solidFill>
                <a:cs typeface="Times New Roman" pitchFamily="16" charset="0"/>
              </a:rPr>
              <a:t> </a:t>
            </a:r>
            <a:r>
              <a:rPr lang="ru-RU" sz="1400" dirty="0" err="1">
                <a:solidFill>
                  <a:schemeClr val="accent5">
                    <a:lumMod val="75000"/>
                  </a:schemeClr>
                </a:solidFill>
                <a:cs typeface="Times New Roman" pitchFamily="16" charset="0"/>
              </a:rPr>
              <a:t>enhanced</a:t>
            </a:r>
            <a:r>
              <a:rPr lang="en-US" sz="1400" dirty="0">
                <a:solidFill>
                  <a:schemeClr val="accent5">
                    <a:lumMod val="75000"/>
                  </a:schemeClr>
                </a:solidFill>
                <a:cs typeface="Times New Roman" pitchFamily="16" charset="0"/>
              </a:rPr>
              <a:t> </a:t>
            </a:r>
            <a:r>
              <a:rPr lang="ru-RU" sz="1400" dirty="0" err="1">
                <a:solidFill>
                  <a:schemeClr val="accent5">
                    <a:lumMod val="75000"/>
                  </a:schemeClr>
                </a:solidFill>
                <a:cs typeface="Times New Roman" pitchFamily="16" charset="0"/>
              </a:rPr>
              <a:t>by</a:t>
            </a:r>
            <a:r>
              <a:rPr lang="ru-RU" sz="1400" dirty="0">
                <a:solidFill>
                  <a:schemeClr val="accent5">
                    <a:lumMod val="75000"/>
                  </a:schemeClr>
                </a:solidFill>
                <a:cs typeface="Times New Roman" pitchFamily="16" charset="0"/>
              </a:rPr>
              <a:t> </a:t>
            </a:r>
            <a:r>
              <a:rPr lang="ru-RU" sz="1400" dirty="0" err="1">
                <a:solidFill>
                  <a:schemeClr val="accent5">
                    <a:lumMod val="75000"/>
                  </a:schemeClr>
                </a:solidFill>
                <a:cs typeface="Times New Roman" pitchFamily="16" charset="0"/>
              </a:rPr>
              <a:t>several</a:t>
            </a:r>
            <a:r>
              <a:rPr lang="ru-RU" sz="1400" dirty="0">
                <a:solidFill>
                  <a:schemeClr val="accent5">
                    <a:lumMod val="75000"/>
                  </a:schemeClr>
                </a:solidFill>
                <a:cs typeface="Times New Roman" pitchFamily="16" charset="0"/>
              </a:rPr>
              <a:t> </a:t>
            </a:r>
            <a:r>
              <a:rPr lang="ru-RU" sz="1400" dirty="0" err="1">
                <a:solidFill>
                  <a:schemeClr val="accent5">
                    <a:lumMod val="75000"/>
                  </a:schemeClr>
                </a:solidFill>
                <a:cs typeface="Times New Roman" pitchFamily="16" charset="0"/>
              </a:rPr>
              <a:t>orders</a:t>
            </a:r>
            <a:r>
              <a:rPr lang="ru-RU" sz="1400" dirty="0">
                <a:solidFill>
                  <a:schemeClr val="accent5">
                    <a:lumMod val="75000"/>
                  </a:schemeClr>
                </a:solidFill>
                <a:cs typeface="Times New Roman" pitchFamily="16" charset="0"/>
              </a:rPr>
              <a:t> </a:t>
            </a:r>
            <a:r>
              <a:rPr lang="ru-RU" sz="1400" dirty="0" err="1">
                <a:solidFill>
                  <a:schemeClr val="accent5">
                    <a:lumMod val="75000"/>
                  </a:schemeClr>
                </a:solidFill>
                <a:cs typeface="Times New Roman" pitchFamily="16" charset="0"/>
              </a:rPr>
              <a:t>of</a:t>
            </a:r>
            <a:r>
              <a:rPr lang="ru-RU" sz="1400" dirty="0">
                <a:solidFill>
                  <a:schemeClr val="accent5">
                    <a:lumMod val="75000"/>
                  </a:schemeClr>
                </a:solidFill>
                <a:cs typeface="Times New Roman" pitchFamily="16" charset="0"/>
              </a:rPr>
              <a:t> </a:t>
            </a:r>
            <a:r>
              <a:rPr lang="ru-RU" sz="1400" dirty="0" err="1">
                <a:solidFill>
                  <a:schemeClr val="accent5">
                    <a:lumMod val="75000"/>
                  </a:schemeClr>
                </a:solidFill>
                <a:cs typeface="Times New Roman" pitchFamily="16" charset="0"/>
              </a:rPr>
              <a:t>magnitude</a:t>
            </a:r>
            <a:r>
              <a:rPr lang="ru-RU" sz="1400" dirty="0">
                <a:solidFill>
                  <a:schemeClr val="accent5">
                    <a:lumMod val="75000"/>
                  </a:schemeClr>
                </a:solidFill>
                <a:cs typeface="Times New Roman" pitchFamily="16" charset="0"/>
              </a:rPr>
              <a:t>.</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pPr>
            <a:endParaRPr lang="ru-RU" sz="1400" dirty="0">
              <a:solidFill>
                <a:schemeClr val="accent5">
                  <a:lumMod val="75000"/>
                </a:schemeClr>
              </a:solidFill>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pPr>
            <a:r>
              <a:rPr lang="en-US" sz="1400" dirty="0">
                <a:solidFill>
                  <a:schemeClr val="accent5">
                    <a:lumMod val="75000"/>
                  </a:schemeClr>
                </a:solidFill>
              </a:rPr>
              <a:t>A. </a:t>
            </a:r>
            <a:r>
              <a:rPr lang="en-US" sz="1400" dirty="0" err="1">
                <a:solidFill>
                  <a:schemeClr val="accent5">
                    <a:lumMod val="75000"/>
                  </a:schemeClr>
                </a:solidFill>
              </a:rPr>
              <a:t>Titov</a:t>
            </a:r>
            <a:r>
              <a:rPr lang="en-US" sz="1400" dirty="0">
                <a:solidFill>
                  <a:schemeClr val="accent5">
                    <a:lumMod val="75000"/>
                  </a:schemeClr>
                </a:solidFill>
              </a:rPr>
              <a:t>,</a:t>
            </a:r>
            <a:r>
              <a:rPr lang="en-US" sz="1400" i="1" dirty="0">
                <a:solidFill>
                  <a:schemeClr val="accent5">
                    <a:lumMod val="75000"/>
                  </a:schemeClr>
                </a:solidFill>
              </a:rPr>
              <a:t> et al, </a:t>
            </a:r>
            <a:r>
              <a:rPr lang="en-US" sz="1400" i="1" dirty="0" err="1">
                <a:solidFill>
                  <a:schemeClr val="accent5">
                    <a:lumMod val="75000"/>
                  </a:schemeClr>
                </a:solidFill>
              </a:rPr>
              <a:t>Phys.Rev</a:t>
            </a:r>
            <a:r>
              <a:rPr lang="en-US" sz="1400" i="1" dirty="0">
                <a:solidFill>
                  <a:schemeClr val="accent5">
                    <a:lumMod val="75000"/>
                  </a:schemeClr>
                </a:solidFill>
              </a:rPr>
              <a:t>. A </a:t>
            </a:r>
            <a:r>
              <a:rPr lang="en-US" sz="1400" b="1" i="1" dirty="0">
                <a:solidFill>
                  <a:schemeClr val="accent5">
                    <a:lumMod val="75000"/>
                  </a:schemeClr>
                </a:solidFill>
              </a:rPr>
              <a:t>87  </a:t>
            </a:r>
            <a:r>
              <a:rPr lang="en-US" sz="1400" i="1" dirty="0">
                <a:solidFill>
                  <a:schemeClr val="accent5">
                    <a:lumMod val="75000"/>
                  </a:schemeClr>
                </a:solidFill>
              </a:rPr>
              <a:t>(2013); Phys. Rev. </a:t>
            </a:r>
            <a:r>
              <a:rPr lang="en-US" sz="1400" i="1" dirty="0" err="1">
                <a:solidFill>
                  <a:schemeClr val="accent5">
                    <a:lumMod val="75000"/>
                  </a:schemeClr>
                </a:solidFill>
              </a:rPr>
              <a:t>Lett</a:t>
            </a:r>
            <a:r>
              <a:rPr lang="en-US" sz="1400" i="1" dirty="0">
                <a:solidFill>
                  <a:schemeClr val="accent5">
                    <a:lumMod val="75000"/>
                  </a:schemeClr>
                </a:solidFill>
              </a:rPr>
              <a:t>. 108, (2012); Eur. Phys. J. D</a:t>
            </a:r>
            <a:r>
              <a:rPr lang="en-US" sz="1400" b="1" i="1" dirty="0">
                <a:solidFill>
                  <a:schemeClr val="accent5">
                    <a:lumMod val="75000"/>
                  </a:schemeClr>
                </a:solidFill>
              </a:rPr>
              <a:t> 68 </a:t>
            </a:r>
            <a:r>
              <a:rPr lang="en-US" sz="1400" i="1" dirty="0">
                <a:solidFill>
                  <a:schemeClr val="accent5">
                    <a:lumMod val="75000"/>
                  </a:schemeClr>
                </a:solidFill>
              </a:rPr>
              <a:t>(2014).</a:t>
            </a:r>
          </a:p>
          <a:p>
            <a:endParaRPr lang="ru-RU" dirty="0">
              <a:solidFill>
                <a:schemeClr val="accent5">
                  <a:lumMod val="75000"/>
                </a:schemeClr>
              </a:solidFill>
            </a:endParaRPr>
          </a:p>
        </p:txBody>
      </p:sp>
    </p:spTree>
    <p:extLst>
      <p:ext uri="{BB962C8B-B14F-4D97-AF65-F5344CB8AC3E}">
        <p14:creationId xmlns:p14="http://schemas.microsoft.com/office/powerpoint/2010/main" val="32965360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5298" name="TextBox 4"/>
          <p:cNvSpPr txBox="1">
            <a:spLocks noChangeArrowheads="1"/>
          </p:cNvSpPr>
          <p:nvPr/>
        </p:nvSpPr>
        <p:spPr bwMode="auto">
          <a:xfrm>
            <a:off x="4295775" y="4916489"/>
            <a:ext cx="27765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ea typeface="SimSun" panose="02010600030101010101" pitchFamily="2" charset="-122"/>
              </a:defRPr>
            </a:lvl1pPr>
            <a:lvl2pPr marL="742950" indent="-285750">
              <a:defRPr sz="1600">
                <a:solidFill>
                  <a:schemeClr val="tx1"/>
                </a:solidFill>
                <a:latin typeface="Arial" panose="020B0604020202020204" pitchFamily="34" charset="0"/>
                <a:ea typeface="SimSun" panose="02010600030101010101" pitchFamily="2" charset="-122"/>
              </a:defRPr>
            </a:lvl2pPr>
            <a:lvl3pPr marL="1143000" indent="-228600">
              <a:defRPr sz="1600">
                <a:solidFill>
                  <a:schemeClr val="tx1"/>
                </a:solidFill>
                <a:latin typeface="Arial" panose="020B0604020202020204" pitchFamily="34" charset="0"/>
                <a:ea typeface="SimSun" panose="02010600030101010101" pitchFamily="2" charset="-122"/>
              </a:defRPr>
            </a:lvl3pPr>
            <a:lvl4pPr marL="1600200" indent="-228600">
              <a:defRPr sz="1600">
                <a:solidFill>
                  <a:schemeClr val="tx1"/>
                </a:solidFill>
                <a:latin typeface="Arial" panose="020B0604020202020204" pitchFamily="34" charset="0"/>
                <a:ea typeface="SimSun" panose="02010600030101010101" pitchFamily="2" charset="-122"/>
              </a:defRPr>
            </a:lvl4pPr>
            <a:lvl5pPr marL="2057400" indent="-228600">
              <a:defRPr sz="16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SimSun" panose="02010600030101010101" pitchFamily="2" charset="-122"/>
              </a:defRPr>
            </a:lvl9pPr>
          </a:lstStyle>
          <a:p>
            <a:r>
              <a:rPr lang="en-US" altLang="ru-RU" sz="4000">
                <a:solidFill>
                  <a:srgbClr val="FF0000"/>
                </a:solidFill>
                <a:latin typeface="Comic Sans MS" panose="030F0702030302020204" pitchFamily="66" charset="0"/>
              </a:rPr>
              <a:t>Thank You!</a:t>
            </a:r>
            <a:endParaRPr lang="ru-RU" altLang="ru-RU" sz="1400">
              <a:solidFill>
                <a:srgbClr val="FF0000"/>
              </a:solidFill>
              <a:latin typeface="Comic Sans MS" panose="030F0702030302020204" pitchFamily="66" charset="0"/>
            </a:endParaRPr>
          </a:p>
        </p:txBody>
      </p:sp>
      <p:pic>
        <p:nvPicPr>
          <p:cNvPr id="55299"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40013" y="333375"/>
            <a:ext cx="6742112"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48751" y="188913"/>
            <a:ext cx="1255713"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5376158"/>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Группа 12"/>
          <p:cNvGrpSpPr/>
          <p:nvPr/>
        </p:nvGrpSpPr>
        <p:grpSpPr>
          <a:xfrm>
            <a:off x="6505302" y="4146078"/>
            <a:ext cx="3994947" cy="2045716"/>
            <a:chOff x="5289995" y="645058"/>
            <a:chExt cx="6135210" cy="3367760"/>
          </a:xfrm>
        </p:grpSpPr>
        <p:grpSp>
          <p:nvGrpSpPr>
            <p:cNvPr id="14" name="Группа 13"/>
            <p:cNvGrpSpPr/>
            <p:nvPr/>
          </p:nvGrpSpPr>
          <p:grpSpPr>
            <a:xfrm>
              <a:off x="5289995" y="645058"/>
              <a:ext cx="5932602" cy="3367760"/>
              <a:chOff x="5066914" y="1327937"/>
              <a:chExt cx="7138302" cy="4170192"/>
            </a:xfrm>
          </p:grpSpPr>
          <p:pic>
            <p:nvPicPr>
              <p:cNvPr id="16" name="Image 2"/>
              <p:cNvPicPr>
                <a:picLocks noChangeAspect="1"/>
              </p:cNvPicPr>
              <p:nvPr/>
            </p:nvPicPr>
            <p:blipFill>
              <a:blip r:embed="rId2"/>
              <a:stretch>
                <a:fillRect/>
              </a:stretch>
            </p:blipFill>
            <p:spPr>
              <a:xfrm>
                <a:off x="5066914" y="1364699"/>
                <a:ext cx="7138302" cy="4133430"/>
              </a:xfrm>
              <a:prstGeom prst="rect">
                <a:avLst/>
              </a:prstGeom>
            </p:spPr>
          </p:pic>
          <p:sp>
            <p:nvSpPr>
              <p:cNvPr id="17" name="TextBox 16"/>
              <p:cNvSpPr txBox="1"/>
              <p:nvPr/>
            </p:nvSpPr>
            <p:spPr>
              <a:xfrm>
                <a:off x="7977790" y="1623479"/>
                <a:ext cx="590054" cy="517608"/>
              </a:xfrm>
              <a:prstGeom prst="rect">
                <a:avLst/>
              </a:prstGeom>
              <a:noFill/>
            </p:spPr>
            <p:txBody>
              <a:bodyPr wrap="none" rtlCol="0">
                <a:spAutoFit/>
              </a:bodyPr>
              <a:lstStyle/>
              <a:p>
                <a:r>
                  <a:rPr lang="en-US" sz="1050" i="1" dirty="0">
                    <a:solidFill>
                      <a:srgbClr val="0000FF"/>
                    </a:solidFill>
                  </a:rPr>
                  <a:t>Q</a:t>
                </a:r>
                <a:r>
                  <a:rPr lang="en-US" sz="1050" baseline="-25000" dirty="0">
                    <a:solidFill>
                      <a:srgbClr val="0000FF"/>
                    </a:solidFill>
                  </a:rPr>
                  <a:t>1</a:t>
                </a:r>
                <a:endParaRPr lang="ru-RU" sz="1050" baseline="-25000" dirty="0">
                  <a:solidFill>
                    <a:srgbClr val="0000FF"/>
                  </a:solidFill>
                </a:endParaRPr>
              </a:p>
            </p:txBody>
          </p:sp>
          <p:sp>
            <p:nvSpPr>
              <p:cNvPr id="18" name="TextBox 17"/>
              <p:cNvSpPr txBox="1"/>
              <p:nvPr/>
            </p:nvSpPr>
            <p:spPr>
              <a:xfrm>
                <a:off x="10268349" y="2179916"/>
                <a:ext cx="590054" cy="517608"/>
              </a:xfrm>
              <a:prstGeom prst="rect">
                <a:avLst/>
              </a:prstGeom>
              <a:noFill/>
            </p:spPr>
            <p:txBody>
              <a:bodyPr wrap="none" rtlCol="0">
                <a:spAutoFit/>
              </a:bodyPr>
              <a:lstStyle/>
              <a:p>
                <a:r>
                  <a:rPr lang="en-US" sz="1050" i="1" dirty="0">
                    <a:solidFill>
                      <a:srgbClr val="0000FF"/>
                    </a:solidFill>
                  </a:rPr>
                  <a:t>Q</a:t>
                </a:r>
                <a:r>
                  <a:rPr lang="en-US" sz="1050" baseline="-25000" dirty="0">
                    <a:solidFill>
                      <a:srgbClr val="0000FF"/>
                    </a:solidFill>
                  </a:rPr>
                  <a:t>2</a:t>
                </a:r>
                <a:endParaRPr lang="ru-RU" sz="1050" baseline="-25000" dirty="0">
                  <a:solidFill>
                    <a:srgbClr val="0000FF"/>
                  </a:solidFill>
                </a:endParaRPr>
              </a:p>
            </p:txBody>
          </p:sp>
          <p:sp>
            <p:nvSpPr>
              <p:cNvPr id="19" name="TextBox 18"/>
              <p:cNvSpPr txBox="1"/>
              <p:nvPr/>
            </p:nvSpPr>
            <p:spPr>
              <a:xfrm>
                <a:off x="10827423" y="2489784"/>
                <a:ext cx="590054" cy="517608"/>
              </a:xfrm>
              <a:prstGeom prst="rect">
                <a:avLst/>
              </a:prstGeom>
              <a:noFill/>
            </p:spPr>
            <p:txBody>
              <a:bodyPr wrap="none" rtlCol="0">
                <a:spAutoFit/>
              </a:bodyPr>
              <a:lstStyle/>
              <a:p>
                <a:r>
                  <a:rPr lang="en-US" sz="1050" i="1" dirty="0">
                    <a:solidFill>
                      <a:srgbClr val="0000FF"/>
                    </a:solidFill>
                  </a:rPr>
                  <a:t>Q</a:t>
                </a:r>
                <a:r>
                  <a:rPr lang="en-US" sz="1050" baseline="-25000" dirty="0">
                    <a:solidFill>
                      <a:srgbClr val="0000FF"/>
                    </a:solidFill>
                  </a:rPr>
                  <a:t>3</a:t>
                </a:r>
                <a:endParaRPr lang="ru-RU" sz="1050" baseline="-25000" dirty="0">
                  <a:solidFill>
                    <a:srgbClr val="0000FF"/>
                  </a:solidFill>
                </a:endParaRPr>
              </a:p>
            </p:txBody>
          </p:sp>
          <p:sp>
            <p:nvSpPr>
              <p:cNvPr id="20" name="TextBox 19"/>
              <p:cNvSpPr txBox="1"/>
              <p:nvPr/>
            </p:nvSpPr>
            <p:spPr>
              <a:xfrm>
                <a:off x="9536320" y="1327937"/>
                <a:ext cx="694620" cy="517608"/>
              </a:xfrm>
              <a:prstGeom prst="rect">
                <a:avLst/>
              </a:prstGeom>
              <a:noFill/>
            </p:spPr>
            <p:txBody>
              <a:bodyPr wrap="square" rtlCol="0">
                <a:spAutoFit/>
              </a:bodyPr>
              <a:lstStyle/>
              <a:p>
                <a:r>
                  <a:rPr lang="en-US" sz="1050" i="1" dirty="0">
                    <a:solidFill>
                      <a:srgbClr val="0000FF"/>
                    </a:solidFill>
                  </a:rPr>
                  <a:t>D</a:t>
                </a:r>
                <a:r>
                  <a:rPr lang="en-US" sz="1050" baseline="-25000" dirty="0">
                    <a:solidFill>
                      <a:srgbClr val="0000FF"/>
                    </a:solidFill>
                  </a:rPr>
                  <a:t>1</a:t>
                </a:r>
                <a:endParaRPr lang="ru-RU" sz="1050" baseline="-25000" dirty="0">
                  <a:solidFill>
                    <a:srgbClr val="0000FF"/>
                  </a:solidFill>
                </a:endParaRPr>
              </a:p>
            </p:txBody>
          </p:sp>
        </p:grpSp>
        <p:sp>
          <p:nvSpPr>
            <p:cNvPr id="15" name="TextBox 14"/>
            <p:cNvSpPr txBox="1"/>
            <p:nvPr/>
          </p:nvSpPr>
          <p:spPr>
            <a:xfrm>
              <a:off x="10944662" y="1995413"/>
              <a:ext cx="480543" cy="418009"/>
            </a:xfrm>
            <a:prstGeom prst="rect">
              <a:avLst/>
            </a:prstGeom>
            <a:noFill/>
          </p:spPr>
          <p:txBody>
            <a:bodyPr wrap="none" rtlCol="0">
              <a:spAutoFit/>
            </a:bodyPr>
            <a:lstStyle/>
            <a:p>
              <a:r>
                <a:rPr lang="en-US" sz="1050" i="1" dirty="0">
                  <a:solidFill>
                    <a:srgbClr val="0000FF"/>
                  </a:solidFill>
                </a:rPr>
                <a:t>D</a:t>
              </a:r>
              <a:r>
                <a:rPr lang="en-US" sz="1050" baseline="-25000" dirty="0">
                  <a:solidFill>
                    <a:srgbClr val="0000FF"/>
                  </a:solidFill>
                </a:rPr>
                <a:t>2</a:t>
              </a:r>
              <a:endParaRPr lang="ru-RU" sz="1050" baseline="-25000" dirty="0">
                <a:solidFill>
                  <a:srgbClr val="0000FF"/>
                </a:solidFill>
              </a:endParaRPr>
            </a:p>
          </p:txBody>
        </p:sp>
      </p:grpSp>
      <p:sp>
        <p:nvSpPr>
          <p:cNvPr id="7" name="Заголовок 1"/>
          <p:cNvSpPr>
            <a:spLocks noGrp="1"/>
          </p:cNvSpPr>
          <p:nvPr>
            <p:ph type="title"/>
          </p:nvPr>
        </p:nvSpPr>
        <p:spPr>
          <a:xfrm>
            <a:off x="3668808" y="120866"/>
            <a:ext cx="4850114" cy="377428"/>
          </a:xfrm>
        </p:spPr>
        <p:txBody>
          <a:bodyPr rtlCol="0">
            <a:normAutofit fontScale="90000"/>
          </a:bodyPr>
          <a:lstStyle/>
          <a:p>
            <a:pPr>
              <a:defRPr/>
            </a:pPr>
            <a:r>
              <a:rPr lang="en-US" sz="1800" b="1" dirty="0">
                <a:solidFill>
                  <a:srgbClr val="C00000"/>
                </a:solidFill>
                <a:latin typeface="Arial" panose="020B0604020202020204" pitchFamily="34" charset="0"/>
                <a:cs typeface="Arial" panose="020B0604020202020204" pitchFamily="34" charset="0"/>
              </a:rPr>
              <a:t>SHE Factory (January 2017). Time-schedule.</a:t>
            </a:r>
            <a:endParaRPr lang="ru-RU" sz="1800" b="1" dirty="0">
              <a:solidFill>
                <a:srgbClr val="C00000"/>
              </a:solidFill>
              <a:latin typeface="Arial" panose="020B0604020202020204" pitchFamily="34" charset="0"/>
              <a:cs typeface="Arial" panose="020B0604020202020204" pitchFamily="34" charset="0"/>
            </a:endParaRPr>
          </a:p>
        </p:txBody>
      </p:sp>
      <p:sp>
        <p:nvSpPr>
          <p:cNvPr id="9" name="Прямоугольник 8"/>
          <p:cNvSpPr/>
          <p:nvPr/>
        </p:nvSpPr>
        <p:spPr>
          <a:xfrm>
            <a:off x="1663489" y="3723394"/>
            <a:ext cx="4921369" cy="2410916"/>
          </a:xfrm>
          <a:prstGeom prst="rect">
            <a:avLst/>
          </a:prstGeom>
        </p:spPr>
        <p:txBody>
          <a:bodyPr wrap="square">
            <a:spAutoFit/>
          </a:bodyPr>
          <a:lstStyle/>
          <a:p>
            <a:pPr marL="257175" indent="-257175" fontAlgn="base">
              <a:spcBef>
                <a:spcPct val="0"/>
              </a:spcBef>
              <a:spcAft>
                <a:spcPts val="375"/>
              </a:spcAft>
              <a:buSzPts val="1600"/>
              <a:buFont typeface="Arial" panose="020B0604020202020204" pitchFamily="34" charset="0"/>
              <a:buChar char="•"/>
              <a:defRPr/>
            </a:pPr>
            <a:r>
              <a:rPr lang="en-US" altLang="ru-RU" dirty="0">
                <a:solidFill>
                  <a:srgbClr val="000066"/>
                </a:solidFill>
                <a:latin typeface="Arial" panose="020B0604020202020204" pitchFamily="34" charset="0"/>
                <a:ea typeface="Arial Unicode MS" panose="020B0604020202020204" pitchFamily="34" charset="-128"/>
                <a:cs typeface="Arial" panose="020B0604020202020204" pitchFamily="34" charset="0"/>
              </a:rPr>
              <a:t>Completion of the </a:t>
            </a:r>
            <a:r>
              <a:rPr lang="en-US" altLang="ru-RU" b="1" dirty="0">
                <a:solidFill>
                  <a:srgbClr val="000066"/>
                </a:solidFill>
                <a:latin typeface="Arial" panose="020B0604020202020204" pitchFamily="34" charset="0"/>
                <a:ea typeface="Arial Unicode MS" panose="020B0604020202020204" pitchFamily="34" charset="-128"/>
                <a:cs typeface="Arial" panose="020B0604020202020204" pitchFamily="34" charset="0"/>
              </a:rPr>
              <a:t>SHE Factory building </a:t>
            </a:r>
            <a:r>
              <a:rPr lang="en-US" altLang="ru-RU" dirty="0">
                <a:solidFill>
                  <a:srgbClr val="000066"/>
                </a:solidFill>
                <a:latin typeface="Arial" panose="020B0604020202020204" pitchFamily="34" charset="0"/>
                <a:ea typeface="Arial Unicode MS" panose="020B0604020202020204" pitchFamily="34" charset="-128"/>
                <a:cs typeface="Arial" panose="020B0604020202020204" pitchFamily="34" charset="0"/>
              </a:rPr>
              <a:t>and its </a:t>
            </a:r>
            <a:r>
              <a:rPr lang="en-US" altLang="ru-RU" b="1" dirty="0">
                <a:solidFill>
                  <a:srgbClr val="000066"/>
                </a:solidFill>
                <a:latin typeface="Arial" panose="020B0604020202020204" pitchFamily="34" charset="0"/>
                <a:ea typeface="Arial Unicode MS" panose="020B0604020202020204" pitchFamily="34" charset="-128"/>
                <a:cs typeface="Arial" panose="020B0604020202020204" pitchFamily="34" charset="0"/>
              </a:rPr>
              <a:t>engineering systems</a:t>
            </a:r>
            <a:br>
              <a:rPr lang="en-US" altLang="ru-RU" b="1" dirty="0">
                <a:solidFill>
                  <a:srgbClr val="000066"/>
                </a:solidFill>
                <a:latin typeface="Arial" panose="020B0604020202020204" pitchFamily="34" charset="0"/>
                <a:ea typeface="Arial Unicode MS" panose="020B0604020202020204" pitchFamily="34" charset="-128"/>
                <a:cs typeface="Arial" panose="020B0604020202020204" pitchFamily="34" charset="0"/>
              </a:rPr>
            </a:br>
            <a:r>
              <a:rPr lang="en-US" altLang="ru-RU" dirty="0">
                <a:solidFill>
                  <a:srgbClr val="002060"/>
                </a:solidFill>
                <a:latin typeface="Arial" panose="020B0604020202020204" pitchFamily="34" charset="0"/>
                <a:ea typeface="Arial Unicode MS" panose="020B0604020202020204" pitchFamily="34" charset="-128"/>
                <a:cs typeface="Arial" panose="020B0604020202020204" pitchFamily="34" charset="0"/>
              </a:rPr>
              <a:t>(</a:t>
            </a:r>
            <a:r>
              <a:rPr lang="en-US" altLang="ru-RU" i="1" dirty="0">
                <a:solidFill>
                  <a:srgbClr val="C00000"/>
                </a:solidFill>
                <a:latin typeface="Arial" panose="020B0604020202020204" pitchFamily="34" charset="0"/>
                <a:ea typeface="Arial Unicode MS" panose="020B0604020202020204" pitchFamily="34" charset="-128"/>
                <a:cs typeface="Arial" panose="020B0604020202020204" pitchFamily="34" charset="0"/>
              </a:rPr>
              <a:t>2016 – June 2017</a:t>
            </a:r>
            <a:r>
              <a:rPr lang="en-US" altLang="ru-RU" dirty="0">
                <a:solidFill>
                  <a:srgbClr val="002060"/>
                </a:solidFill>
                <a:latin typeface="Arial" panose="020B0604020202020204" pitchFamily="34" charset="0"/>
                <a:ea typeface="Arial Unicode MS" panose="020B0604020202020204" pitchFamily="34" charset="-128"/>
                <a:cs typeface="Arial" panose="020B0604020202020204" pitchFamily="34" charset="0"/>
              </a:rPr>
              <a:t>)</a:t>
            </a:r>
          </a:p>
          <a:p>
            <a:pPr marL="257175" indent="-257175" fontAlgn="base">
              <a:spcBef>
                <a:spcPct val="0"/>
              </a:spcBef>
              <a:spcAft>
                <a:spcPts val="375"/>
              </a:spcAft>
              <a:buSzPts val="1600"/>
              <a:buFont typeface="Arial" panose="020B0604020202020204" pitchFamily="34" charset="0"/>
              <a:buChar char="•"/>
              <a:defRPr/>
            </a:pPr>
            <a:r>
              <a:rPr lang="en-US" altLang="ru-RU" dirty="0">
                <a:solidFill>
                  <a:srgbClr val="002060"/>
                </a:solidFill>
                <a:latin typeface="Arial" panose="020B0604020202020204" pitchFamily="34" charset="0"/>
                <a:ea typeface="Arial Unicode MS" panose="020B0604020202020204" pitchFamily="34" charset="-128"/>
                <a:cs typeface="Arial" panose="020B0604020202020204" pitchFamily="34" charset="0"/>
              </a:rPr>
              <a:t>Assembling the </a:t>
            </a:r>
            <a:r>
              <a:rPr lang="en-US" altLang="ru-RU" b="1" dirty="0">
                <a:solidFill>
                  <a:srgbClr val="002060"/>
                </a:solidFill>
                <a:latin typeface="Arial" panose="020B0604020202020204" pitchFamily="34" charset="0"/>
                <a:ea typeface="Arial Unicode MS" panose="020B0604020202020204" pitchFamily="34" charset="-128"/>
                <a:cs typeface="Arial" panose="020B0604020202020204" pitchFamily="34" charset="0"/>
              </a:rPr>
              <a:t>DC-280</a:t>
            </a:r>
            <a:r>
              <a:rPr lang="en-US" altLang="ru-RU" dirty="0">
                <a:solidFill>
                  <a:srgbClr val="002060"/>
                </a:solidFill>
                <a:latin typeface="Arial" panose="020B0604020202020204" pitchFamily="34" charset="0"/>
                <a:ea typeface="Arial Unicode MS" panose="020B0604020202020204" pitchFamily="34" charset="-128"/>
                <a:cs typeface="Arial" panose="020B0604020202020204" pitchFamily="34" charset="0"/>
              </a:rPr>
              <a:t> cyclotron. Installation of new </a:t>
            </a:r>
            <a:r>
              <a:rPr lang="en-US" altLang="ru-RU" b="1" dirty="0">
                <a:solidFill>
                  <a:srgbClr val="002060"/>
                </a:solidFill>
                <a:latin typeface="Arial" panose="020B0604020202020204" pitchFamily="34" charset="0"/>
                <a:ea typeface="Arial Unicode MS" panose="020B0604020202020204" pitchFamily="34" charset="-128"/>
                <a:cs typeface="Arial" panose="020B0604020202020204" pitchFamily="34" charset="0"/>
              </a:rPr>
              <a:t>G</a:t>
            </a:r>
            <a:r>
              <a:rPr lang="en-US" altLang="ru-RU" dirty="0">
                <a:solidFill>
                  <a:srgbClr val="002060"/>
                </a:solidFill>
                <a:latin typeface="Arial" panose="020B0604020202020204" pitchFamily="34" charset="0"/>
                <a:ea typeface="Arial Unicode MS" panose="020B0604020202020204" pitchFamily="34" charset="-128"/>
                <a:cs typeface="Arial" panose="020B0604020202020204" pitchFamily="34" charset="0"/>
              </a:rPr>
              <a:t>as-</a:t>
            </a:r>
            <a:r>
              <a:rPr lang="en-US" altLang="ru-RU" b="1" dirty="0">
                <a:solidFill>
                  <a:srgbClr val="002060"/>
                </a:solidFill>
                <a:latin typeface="Arial" panose="020B0604020202020204" pitchFamily="34" charset="0"/>
                <a:ea typeface="Arial Unicode MS" panose="020B0604020202020204" pitchFamily="34" charset="-128"/>
                <a:cs typeface="Arial" panose="020B0604020202020204" pitchFamily="34" charset="0"/>
              </a:rPr>
              <a:t>F</a:t>
            </a:r>
            <a:r>
              <a:rPr lang="en-US" altLang="ru-RU" dirty="0">
                <a:solidFill>
                  <a:srgbClr val="002060"/>
                </a:solidFill>
                <a:latin typeface="Arial" panose="020B0604020202020204" pitchFamily="34" charset="0"/>
                <a:ea typeface="Arial Unicode MS" panose="020B0604020202020204" pitchFamily="34" charset="-128"/>
                <a:cs typeface="Arial" panose="020B0604020202020204" pitchFamily="34" charset="0"/>
              </a:rPr>
              <a:t>illed </a:t>
            </a:r>
            <a:r>
              <a:rPr lang="en-US" altLang="ru-RU" b="1" dirty="0">
                <a:solidFill>
                  <a:srgbClr val="002060"/>
                </a:solidFill>
                <a:latin typeface="Arial" panose="020B0604020202020204" pitchFamily="34" charset="0"/>
                <a:ea typeface="Arial Unicode MS" panose="020B0604020202020204" pitchFamily="34" charset="-128"/>
                <a:cs typeface="Arial" panose="020B0604020202020204" pitchFamily="34" charset="0"/>
              </a:rPr>
              <a:t>R</a:t>
            </a:r>
            <a:r>
              <a:rPr lang="en-US" altLang="ru-RU" dirty="0">
                <a:solidFill>
                  <a:srgbClr val="002060"/>
                </a:solidFill>
                <a:latin typeface="Arial" panose="020B0604020202020204" pitchFamily="34" charset="0"/>
                <a:ea typeface="Arial Unicode MS" panose="020B0604020202020204" pitchFamily="34" charset="-128"/>
                <a:cs typeface="Arial" panose="020B0604020202020204" pitchFamily="34" charset="0"/>
              </a:rPr>
              <a:t>ecoil </a:t>
            </a:r>
            <a:r>
              <a:rPr lang="en-US" altLang="ru-RU" b="1" dirty="0">
                <a:solidFill>
                  <a:srgbClr val="002060"/>
                </a:solidFill>
                <a:latin typeface="Arial" panose="020B0604020202020204" pitchFamily="34" charset="0"/>
                <a:ea typeface="Arial Unicode MS" panose="020B0604020202020204" pitchFamily="34" charset="-128"/>
                <a:cs typeface="Arial" panose="020B0604020202020204" pitchFamily="34" charset="0"/>
              </a:rPr>
              <a:t>S</a:t>
            </a:r>
            <a:r>
              <a:rPr lang="en-US" altLang="ru-RU" dirty="0">
                <a:solidFill>
                  <a:srgbClr val="002060"/>
                </a:solidFill>
                <a:latin typeface="Arial" panose="020B0604020202020204" pitchFamily="34" charset="0"/>
                <a:ea typeface="Arial Unicode MS" panose="020B0604020202020204" pitchFamily="34" charset="-128"/>
                <a:cs typeface="Arial" panose="020B0604020202020204" pitchFamily="34" charset="0"/>
              </a:rPr>
              <a:t>eparator.</a:t>
            </a:r>
            <a:br>
              <a:rPr lang="en-US" altLang="ru-RU" dirty="0">
                <a:solidFill>
                  <a:srgbClr val="002060"/>
                </a:solidFill>
                <a:latin typeface="Arial" panose="020B0604020202020204" pitchFamily="34" charset="0"/>
                <a:ea typeface="Arial Unicode MS" panose="020B0604020202020204" pitchFamily="34" charset="-128"/>
                <a:cs typeface="Arial" panose="020B0604020202020204" pitchFamily="34" charset="0"/>
              </a:rPr>
            </a:br>
            <a:r>
              <a:rPr lang="en-US" altLang="ru-RU" dirty="0">
                <a:solidFill>
                  <a:srgbClr val="002060"/>
                </a:solidFill>
                <a:latin typeface="Arial" panose="020B0604020202020204" pitchFamily="34" charset="0"/>
                <a:ea typeface="Arial Unicode MS" panose="020B0604020202020204" pitchFamily="34" charset="-128"/>
                <a:cs typeface="Arial" panose="020B0604020202020204" pitchFamily="34" charset="0"/>
              </a:rPr>
              <a:t>(</a:t>
            </a:r>
            <a:r>
              <a:rPr lang="en-US" altLang="ru-RU" i="1" dirty="0">
                <a:solidFill>
                  <a:srgbClr val="C00000"/>
                </a:solidFill>
                <a:latin typeface="Arial" panose="020B0604020202020204" pitchFamily="34" charset="0"/>
                <a:ea typeface="Arial Unicode MS" panose="020B0604020202020204" pitchFamily="34" charset="-128"/>
                <a:cs typeface="Arial" panose="020B0604020202020204" pitchFamily="34" charset="0"/>
              </a:rPr>
              <a:t>September 2016 – December 2017</a:t>
            </a:r>
            <a:r>
              <a:rPr lang="en-US" altLang="ru-RU" dirty="0">
                <a:solidFill>
                  <a:srgbClr val="002060"/>
                </a:solidFill>
                <a:latin typeface="Arial" panose="020B0604020202020204" pitchFamily="34" charset="0"/>
                <a:ea typeface="Arial Unicode MS" panose="020B0604020202020204" pitchFamily="34" charset="-128"/>
                <a:cs typeface="Arial" panose="020B0604020202020204" pitchFamily="34" charset="0"/>
              </a:rPr>
              <a:t>)</a:t>
            </a:r>
          </a:p>
          <a:p>
            <a:pPr marL="257175" indent="-257175" fontAlgn="base">
              <a:spcBef>
                <a:spcPct val="0"/>
              </a:spcBef>
              <a:spcAft>
                <a:spcPts val="375"/>
              </a:spcAft>
              <a:buSzPts val="1600"/>
              <a:buFont typeface="Arial" panose="020B0604020202020204" pitchFamily="34" charset="0"/>
              <a:buChar char="•"/>
              <a:defRPr/>
            </a:pPr>
            <a:r>
              <a:rPr lang="en-US" altLang="ru-RU" b="1" dirty="0">
                <a:solidFill>
                  <a:srgbClr val="000066"/>
                </a:solidFill>
                <a:latin typeface="Arial" panose="020B0604020202020204" pitchFamily="34" charset="0"/>
                <a:ea typeface="Arial Unicode MS" panose="020B0604020202020204" pitchFamily="34" charset="-128"/>
                <a:cs typeface="Arial" panose="020B0604020202020204" pitchFamily="34" charset="0"/>
              </a:rPr>
              <a:t>First experiments </a:t>
            </a:r>
            <a:r>
              <a:rPr lang="en-US" altLang="ru-RU" dirty="0">
                <a:solidFill>
                  <a:srgbClr val="000066"/>
                </a:solidFill>
                <a:latin typeface="Arial" panose="020B0604020202020204" pitchFamily="34" charset="0"/>
                <a:ea typeface="Arial Unicode MS" panose="020B0604020202020204" pitchFamily="34" charset="-128"/>
                <a:cs typeface="Arial" panose="020B0604020202020204" pitchFamily="34" charset="0"/>
              </a:rPr>
              <a:t>(</a:t>
            </a:r>
            <a:r>
              <a:rPr lang="en-US" altLang="ru-RU" i="1" dirty="0">
                <a:solidFill>
                  <a:srgbClr val="C00000"/>
                </a:solidFill>
                <a:latin typeface="Arial" panose="020B0604020202020204" pitchFamily="34" charset="0"/>
                <a:ea typeface="Arial Unicode MS" panose="020B0604020202020204" pitchFamily="34" charset="-128"/>
                <a:cs typeface="Arial" panose="020B0604020202020204" pitchFamily="34" charset="0"/>
              </a:rPr>
              <a:t>2018</a:t>
            </a:r>
            <a:r>
              <a:rPr lang="en-US" altLang="ru-RU" dirty="0">
                <a:solidFill>
                  <a:srgbClr val="000066"/>
                </a:solidFill>
                <a:latin typeface="Arial" panose="020B0604020202020204" pitchFamily="34" charset="0"/>
                <a:ea typeface="Arial Unicode MS" panose="020B0604020202020204" pitchFamily="34" charset="-128"/>
                <a:cs typeface="Arial" panose="020B0604020202020204" pitchFamily="34" charset="0"/>
              </a:rPr>
              <a:t>)</a:t>
            </a:r>
            <a:endParaRPr lang="ru-RU" altLang="ru-RU" dirty="0">
              <a:solidFill>
                <a:srgbClr val="000066"/>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362503" name="TextBox 11"/>
          <p:cNvSpPr txBox="1">
            <a:spLocks noChangeArrowheads="1"/>
          </p:cNvSpPr>
          <p:nvPr/>
        </p:nvSpPr>
        <p:spPr bwMode="auto">
          <a:xfrm>
            <a:off x="8518923" y="1264164"/>
            <a:ext cx="78098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fontAlgn="base">
              <a:lnSpc>
                <a:spcPct val="100000"/>
              </a:lnSpc>
              <a:spcBef>
                <a:spcPct val="0"/>
              </a:spcBef>
              <a:spcAft>
                <a:spcPct val="0"/>
              </a:spcAft>
              <a:buFontTx/>
              <a:buNone/>
            </a:pPr>
            <a:r>
              <a:rPr lang="en-US" altLang="ru-RU" sz="1350" b="1" dirty="0">
                <a:solidFill>
                  <a:srgbClr val="FFFFFF"/>
                </a:solidFill>
                <a:latin typeface="Arial" charset="0"/>
                <a:cs typeface="Arial" charset="0"/>
              </a:rPr>
              <a:t>DC-280</a:t>
            </a:r>
            <a:endParaRPr lang="ru-RU" altLang="ru-RU" sz="1350" b="1" dirty="0">
              <a:solidFill>
                <a:srgbClr val="FFFFFF"/>
              </a:solidFill>
              <a:latin typeface="Arial" charset="0"/>
              <a:cs typeface="Arial" charset="0"/>
            </a:endParaRPr>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0820" y="725973"/>
            <a:ext cx="4131265" cy="2757170"/>
          </a:xfrm>
          <a:prstGeom prst="rect">
            <a:avLst/>
          </a:prstGeom>
        </p:spPr>
      </p:pic>
      <p:pic>
        <p:nvPicPr>
          <p:cNvPr id="12"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1483" y="732259"/>
            <a:ext cx="4268748" cy="2750884"/>
          </a:xfrm>
          <a:prstGeom prst="rect">
            <a:avLst/>
          </a:prstGeom>
        </p:spPr>
      </p:pic>
    </p:spTree>
    <p:extLst>
      <p:ext uri="{BB962C8B-B14F-4D97-AF65-F5344CB8AC3E}">
        <p14:creationId xmlns:p14="http://schemas.microsoft.com/office/powerpoint/2010/main" val="37610048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p:nvPr/>
        </p:nvPicPr>
        <p:blipFill>
          <a:blip r:embed="rId2" cstate="print"/>
          <a:stretch>
            <a:fillRect/>
          </a:stretch>
        </p:blipFill>
        <p:spPr>
          <a:xfrm>
            <a:off x="5011740" y="878736"/>
            <a:ext cx="5556113" cy="3846343"/>
          </a:xfrm>
          <a:prstGeom prst="rect">
            <a:avLst/>
          </a:prstGeom>
        </p:spPr>
      </p:pic>
      <p:sp>
        <p:nvSpPr>
          <p:cNvPr id="108" name="TextShape 1"/>
          <p:cNvSpPr txBox="1"/>
          <p:nvPr/>
        </p:nvSpPr>
        <p:spPr>
          <a:xfrm>
            <a:off x="4146347" y="202477"/>
            <a:ext cx="5062601" cy="693526"/>
          </a:xfrm>
          <a:prstGeom prst="rect">
            <a:avLst/>
          </a:prstGeom>
        </p:spPr>
        <p:txBody>
          <a:bodyPr wrap="none" lIns="67500" tIns="33750" rIns="67500" bIns="33750"/>
          <a:lstStyle/>
          <a:p>
            <a:pPr algn="ctr"/>
            <a:r>
              <a:rPr lang="en-US" b="1" dirty="0">
                <a:solidFill>
                  <a:srgbClr val="C00000"/>
                </a:solidFill>
                <a:latin typeface="Arial" panose="020B0604020202020204" pitchFamily="34" charset="0"/>
                <a:cs typeface="Arial" panose="020B0604020202020204" pitchFamily="34" charset="0"/>
              </a:rPr>
              <a:t>Synthesis of elements 119 and 120</a:t>
            </a:r>
            <a:endParaRPr lang="en-US" dirty="0">
              <a:solidFill>
                <a:srgbClr val="C00000"/>
              </a:solidFill>
              <a:latin typeface="Arial" panose="020B0604020202020204" pitchFamily="34" charset="0"/>
              <a:cs typeface="Arial" panose="020B0604020202020204" pitchFamily="34" charset="0"/>
            </a:endParaRPr>
          </a:p>
          <a:p>
            <a:pPr algn="ctr">
              <a:lnSpc>
                <a:spcPct val="100000"/>
              </a:lnSpc>
            </a:pPr>
            <a:r>
              <a:rPr lang="en-US" b="1" dirty="0">
                <a:solidFill>
                  <a:srgbClr val="C00000"/>
                </a:solidFill>
                <a:latin typeface="Arial" panose="020B0604020202020204" pitchFamily="34" charset="0"/>
                <a:cs typeface="Arial" panose="020B0604020202020204" pitchFamily="34" charset="0"/>
              </a:rPr>
              <a:t>Neutron-deficient/rich nuclei</a:t>
            </a:r>
            <a:endParaRPr lang="en-US" dirty="0">
              <a:solidFill>
                <a:srgbClr val="C00000"/>
              </a:solidFill>
              <a:latin typeface="Arial" panose="020B0604020202020204" pitchFamily="34" charset="0"/>
              <a:cs typeface="Arial" panose="020B0604020202020204" pitchFamily="34" charset="0"/>
            </a:endParaRPr>
          </a:p>
        </p:txBody>
      </p:sp>
      <p:sp>
        <p:nvSpPr>
          <p:cNvPr id="109" name="TextShape 2"/>
          <p:cNvSpPr txBox="1"/>
          <p:nvPr/>
        </p:nvSpPr>
        <p:spPr>
          <a:xfrm>
            <a:off x="1668422" y="3923753"/>
            <a:ext cx="8659944" cy="2829373"/>
          </a:xfrm>
          <a:prstGeom prst="rect">
            <a:avLst/>
          </a:prstGeom>
        </p:spPr>
        <p:txBody>
          <a:bodyPr wrap="square" lIns="67500" tIns="33750" rIns="67500" bIns="33750">
            <a:noAutofit/>
          </a:bodyPr>
          <a:lstStyle/>
          <a:p>
            <a:pPr>
              <a:lnSpc>
                <a:spcPct val="100000"/>
              </a:lnSpc>
            </a:pPr>
            <a:r>
              <a:rPr lang="en-US" sz="1600" dirty="0">
                <a:solidFill>
                  <a:srgbClr val="C00000"/>
                </a:solidFill>
                <a:latin typeface="Arial" panose="020B0604020202020204" pitchFamily="34" charset="0"/>
                <a:cs typeface="Arial" panose="020B0604020202020204" pitchFamily="34" charset="0"/>
              </a:rPr>
              <a:t>Purposes:</a:t>
            </a:r>
          </a:p>
          <a:p>
            <a:pPr marL="214313" indent="-214313">
              <a:buFont typeface="Arial" panose="020B0604020202020204" pitchFamily="34" charset="0"/>
              <a:buChar char="•"/>
            </a:pPr>
            <a:r>
              <a:rPr lang="en-US" sz="1600" dirty="0">
                <a:solidFill>
                  <a:srgbClr val="002060"/>
                </a:solidFill>
                <a:latin typeface="Arial" panose="020B0604020202020204" pitchFamily="34" charset="0"/>
                <a:cs typeface="Arial" panose="020B0604020202020204" pitchFamily="34" charset="0"/>
              </a:rPr>
              <a:t>Synthesis of new elements</a:t>
            </a:r>
          </a:p>
          <a:p>
            <a:pPr marL="214313" indent="-214313">
              <a:buFont typeface="Arial" panose="020B0604020202020204" pitchFamily="34" charset="0"/>
              <a:buChar char="•"/>
            </a:pPr>
            <a:endParaRPr lang="en-US" sz="1600" dirty="0">
              <a:solidFill>
                <a:srgbClr val="002060"/>
              </a:solidFill>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sz="1600" dirty="0">
                <a:solidFill>
                  <a:srgbClr val="002060"/>
                </a:solidFill>
                <a:latin typeface="Arial" panose="020B0604020202020204" pitchFamily="34" charset="0"/>
                <a:cs typeface="Arial" panose="020B0604020202020204" pitchFamily="34" charset="0"/>
              </a:rPr>
              <a:t>Test of existing nuclear models</a:t>
            </a:r>
          </a:p>
          <a:p>
            <a:pPr marL="214313" indent="-214313">
              <a:buFont typeface="Arial" panose="020B0604020202020204" pitchFamily="34" charset="0"/>
              <a:buChar char="•"/>
            </a:pPr>
            <a:endParaRPr lang="en-US" sz="1600" dirty="0">
              <a:solidFill>
                <a:srgbClr val="002060"/>
              </a:solidFill>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sz="1600" dirty="0">
                <a:solidFill>
                  <a:srgbClr val="002060"/>
                </a:solidFill>
                <a:latin typeface="Arial" panose="020B0604020202020204" pitchFamily="34" charset="0"/>
                <a:cs typeface="Arial" panose="020B0604020202020204" pitchFamily="34" charset="0"/>
              </a:rPr>
              <a:t>Evaluation of the magnitude of stabilizing effect of the </a:t>
            </a:r>
            <a:r>
              <a:rPr lang="fr-FR" sz="1600" i="1" dirty="0">
                <a:solidFill>
                  <a:srgbClr val="002060"/>
                </a:solidFill>
                <a:latin typeface="Arial" panose="020B0604020202020204" pitchFamily="34" charset="0"/>
                <a:cs typeface="Arial" panose="020B0604020202020204" pitchFamily="34" charset="0"/>
              </a:rPr>
              <a:t>N</a:t>
            </a:r>
            <a:r>
              <a:rPr lang="en-US" sz="1600" dirty="0">
                <a:solidFill>
                  <a:srgbClr val="002060"/>
                </a:solidFill>
                <a:latin typeface="Arial" panose="020B0604020202020204" pitchFamily="34" charset="0"/>
                <a:cs typeface="Arial" panose="020B0604020202020204" pitchFamily="34" charset="0"/>
              </a:rPr>
              <a:t>=184 shell on the properties of superheavy nuclides</a:t>
            </a:r>
          </a:p>
          <a:p>
            <a:pPr marL="214313" indent="-214313">
              <a:buFont typeface="Arial" panose="020B0604020202020204" pitchFamily="34" charset="0"/>
              <a:buChar char="•"/>
            </a:pPr>
            <a:endParaRPr lang="en-US" sz="1600" dirty="0">
              <a:solidFill>
                <a:srgbClr val="002060"/>
              </a:solidFill>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sz="1600" dirty="0">
                <a:solidFill>
                  <a:srgbClr val="002060"/>
                </a:solidFill>
                <a:latin typeface="Arial" panose="020B0604020202020204" pitchFamily="34" charset="0"/>
                <a:cs typeface="Arial" panose="020B0604020202020204" pitchFamily="34" charset="0"/>
              </a:rPr>
              <a:t>Evaluation of fission barriers</a:t>
            </a:r>
            <a:br>
              <a:rPr lang="en-US" sz="1600" dirty="0">
                <a:solidFill>
                  <a:srgbClr val="002060"/>
                </a:solidFill>
                <a:latin typeface="Arial" panose="020B0604020202020204" pitchFamily="34" charset="0"/>
                <a:cs typeface="Arial" panose="020B0604020202020204" pitchFamily="34" charset="0"/>
              </a:rPr>
            </a:br>
            <a:endParaRPr lang="en-US" sz="1600" dirty="0">
              <a:solidFill>
                <a:srgbClr val="002060"/>
              </a:solidFill>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sz="1600" dirty="0">
                <a:solidFill>
                  <a:srgbClr val="002060"/>
                </a:solidFill>
                <a:latin typeface="Arial" panose="020B0604020202020204" pitchFamily="34" charset="0"/>
                <a:cs typeface="Arial" panose="020B0604020202020204" pitchFamily="34" charset="0"/>
              </a:rPr>
              <a:t>Evaluation of the proton magic number</a:t>
            </a:r>
          </a:p>
          <a:p>
            <a:pPr marL="214313" indent="-214313">
              <a:buFont typeface="Arial" panose="020B0604020202020204" pitchFamily="34" charset="0"/>
              <a:buChar char="•"/>
            </a:pPr>
            <a:endParaRPr lang="en-US" sz="1600" dirty="0">
              <a:solidFill>
                <a:srgbClr val="C00000"/>
              </a:solidFill>
              <a:latin typeface="Arial" panose="020B0604020202020204" pitchFamily="34" charset="0"/>
              <a:cs typeface="Arial" panose="020B0604020202020204" pitchFamily="34" charset="0"/>
            </a:endParaRPr>
          </a:p>
        </p:txBody>
      </p:sp>
      <p:sp>
        <p:nvSpPr>
          <p:cNvPr id="5" name="TextShape 2"/>
          <p:cNvSpPr txBox="1"/>
          <p:nvPr/>
        </p:nvSpPr>
        <p:spPr>
          <a:xfrm>
            <a:off x="1825178" y="1753671"/>
            <a:ext cx="1619990" cy="874064"/>
          </a:xfrm>
          <a:prstGeom prst="rect">
            <a:avLst/>
          </a:prstGeom>
        </p:spPr>
        <p:txBody>
          <a:bodyPr wrap="none" lIns="67500" tIns="33750" rIns="67500" bIns="33750"/>
          <a:lstStyle/>
          <a:p>
            <a:pPr>
              <a:lnSpc>
                <a:spcPct val="100000"/>
              </a:lnSpc>
            </a:pPr>
            <a:r>
              <a:rPr lang="en-US" sz="1600" b="1" u="sng" dirty="0">
                <a:solidFill>
                  <a:srgbClr val="C00000"/>
                </a:solidFill>
              </a:rPr>
              <a:t>Reactions (n-deficient):</a:t>
            </a:r>
          </a:p>
          <a:p>
            <a:pPr>
              <a:lnSpc>
                <a:spcPct val="100000"/>
              </a:lnSpc>
            </a:pPr>
            <a:r>
              <a:rPr lang="en-US" sz="1600" b="1" baseline="30000" dirty="0">
                <a:solidFill>
                  <a:srgbClr val="002060"/>
                </a:solidFill>
              </a:rPr>
              <a:t>241</a:t>
            </a:r>
            <a:r>
              <a:rPr lang="en-US" sz="1600" b="1" dirty="0">
                <a:solidFill>
                  <a:srgbClr val="002060"/>
                </a:solidFill>
              </a:rPr>
              <a:t>Am(</a:t>
            </a:r>
            <a:r>
              <a:rPr lang="en-US" sz="1600" b="1" baseline="30000" dirty="0">
                <a:solidFill>
                  <a:srgbClr val="002060"/>
                </a:solidFill>
              </a:rPr>
              <a:t>48</a:t>
            </a:r>
            <a:r>
              <a:rPr lang="en-US" sz="1600" b="1" dirty="0">
                <a:solidFill>
                  <a:srgbClr val="002060"/>
                </a:solidFill>
              </a:rPr>
              <a:t>Ca,</a:t>
            </a:r>
            <a:r>
              <a:rPr lang="en-US" sz="1600" b="1" i="1" dirty="0">
                <a:solidFill>
                  <a:srgbClr val="002060"/>
                </a:solidFill>
              </a:rPr>
              <a:t>xn</a:t>
            </a:r>
            <a:r>
              <a:rPr lang="en-US" sz="1600" b="1" dirty="0">
                <a:solidFill>
                  <a:srgbClr val="002060"/>
                </a:solidFill>
              </a:rPr>
              <a:t>)</a:t>
            </a:r>
            <a:r>
              <a:rPr lang="en-US" sz="1600" b="1" baseline="30000" dirty="0">
                <a:solidFill>
                  <a:srgbClr val="002060"/>
                </a:solidFill>
              </a:rPr>
              <a:t>289-</a:t>
            </a:r>
            <a:r>
              <a:rPr lang="en-US" sz="1600" b="1" i="1" baseline="30000" dirty="0">
                <a:solidFill>
                  <a:srgbClr val="002060"/>
                </a:solidFill>
              </a:rPr>
              <a:t>x</a:t>
            </a:r>
            <a:r>
              <a:rPr lang="en-US" sz="1600" b="1" dirty="0">
                <a:solidFill>
                  <a:srgbClr val="002060"/>
                </a:solidFill>
              </a:rPr>
              <a:t>115</a:t>
            </a:r>
          </a:p>
          <a:p>
            <a:pPr>
              <a:lnSpc>
                <a:spcPct val="100000"/>
              </a:lnSpc>
            </a:pPr>
            <a:r>
              <a:rPr lang="en-US" sz="1600" b="1" baseline="30000" dirty="0">
                <a:solidFill>
                  <a:srgbClr val="002060"/>
                </a:solidFill>
              </a:rPr>
              <a:t>239</a:t>
            </a:r>
            <a:r>
              <a:rPr lang="en-US" sz="1600" b="1" dirty="0">
                <a:solidFill>
                  <a:srgbClr val="002060"/>
                </a:solidFill>
              </a:rPr>
              <a:t>Pu(</a:t>
            </a:r>
            <a:r>
              <a:rPr lang="en-US" sz="1600" b="1" baseline="30000" dirty="0">
                <a:solidFill>
                  <a:srgbClr val="002060"/>
                </a:solidFill>
              </a:rPr>
              <a:t>48</a:t>
            </a:r>
            <a:r>
              <a:rPr lang="en-US" sz="1600" b="1" dirty="0">
                <a:solidFill>
                  <a:srgbClr val="002060"/>
                </a:solidFill>
              </a:rPr>
              <a:t>Ca,</a:t>
            </a:r>
            <a:r>
              <a:rPr lang="en-US" sz="1600" b="1" i="1" dirty="0">
                <a:solidFill>
                  <a:srgbClr val="002060"/>
                </a:solidFill>
              </a:rPr>
              <a:t>xn</a:t>
            </a:r>
            <a:r>
              <a:rPr lang="en-US" sz="1600" b="1" dirty="0">
                <a:solidFill>
                  <a:srgbClr val="002060"/>
                </a:solidFill>
              </a:rPr>
              <a:t>)</a:t>
            </a:r>
            <a:r>
              <a:rPr lang="en-US" sz="1600" b="1" baseline="30000" dirty="0">
                <a:solidFill>
                  <a:srgbClr val="002060"/>
                </a:solidFill>
              </a:rPr>
              <a:t>287-</a:t>
            </a:r>
            <a:r>
              <a:rPr lang="en-US" sz="1600" b="1" i="1" baseline="30000" dirty="0">
                <a:solidFill>
                  <a:srgbClr val="002060"/>
                </a:solidFill>
              </a:rPr>
              <a:t>x</a:t>
            </a:r>
            <a:r>
              <a:rPr lang="en-US" sz="1600" b="1" dirty="0">
                <a:solidFill>
                  <a:srgbClr val="002060"/>
                </a:solidFill>
              </a:rPr>
              <a:t>Fl</a:t>
            </a:r>
          </a:p>
          <a:p>
            <a:pPr>
              <a:lnSpc>
                <a:spcPct val="100000"/>
              </a:lnSpc>
            </a:pPr>
            <a:r>
              <a:rPr lang="en-US" sz="1600" b="1" baseline="30000" dirty="0">
                <a:solidFill>
                  <a:srgbClr val="002060"/>
                </a:solidFill>
              </a:rPr>
              <a:t>240</a:t>
            </a:r>
            <a:r>
              <a:rPr lang="en-US" sz="1600" b="1" dirty="0">
                <a:solidFill>
                  <a:srgbClr val="002060"/>
                </a:solidFill>
              </a:rPr>
              <a:t>Pu(</a:t>
            </a:r>
            <a:r>
              <a:rPr lang="en-US" sz="1600" b="1" baseline="30000" dirty="0">
                <a:solidFill>
                  <a:srgbClr val="002060"/>
                </a:solidFill>
              </a:rPr>
              <a:t>48</a:t>
            </a:r>
            <a:r>
              <a:rPr lang="en-US" sz="1600" b="1" dirty="0">
                <a:solidFill>
                  <a:srgbClr val="002060"/>
                </a:solidFill>
              </a:rPr>
              <a:t>Ca,</a:t>
            </a:r>
            <a:r>
              <a:rPr lang="en-US" sz="1600" b="1" i="1" dirty="0">
                <a:solidFill>
                  <a:srgbClr val="002060"/>
                </a:solidFill>
              </a:rPr>
              <a:t>xn</a:t>
            </a:r>
            <a:r>
              <a:rPr lang="en-US" sz="1600" b="1" dirty="0">
                <a:solidFill>
                  <a:srgbClr val="002060"/>
                </a:solidFill>
              </a:rPr>
              <a:t>)</a:t>
            </a:r>
            <a:r>
              <a:rPr lang="en-US" sz="1600" b="1" baseline="30000" dirty="0">
                <a:solidFill>
                  <a:srgbClr val="002060"/>
                </a:solidFill>
              </a:rPr>
              <a:t>288-</a:t>
            </a:r>
            <a:r>
              <a:rPr lang="en-US" sz="1600" b="1" i="1" baseline="30000" dirty="0">
                <a:solidFill>
                  <a:srgbClr val="002060"/>
                </a:solidFill>
              </a:rPr>
              <a:t>x</a:t>
            </a:r>
            <a:r>
              <a:rPr lang="en-US" sz="1600" b="1" dirty="0">
                <a:solidFill>
                  <a:srgbClr val="002060"/>
                </a:solidFill>
              </a:rPr>
              <a:t>Fl</a:t>
            </a:r>
          </a:p>
        </p:txBody>
      </p:sp>
      <p:sp>
        <p:nvSpPr>
          <p:cNvPr id="8" name="TextShape 2"/>
          <p:cNvSpPr txBox="1"/>
          <p:nvPr/>
        </p:nvSpPr>
        <p:spPr>
          <a:xfrm>
            <a:off x="1825178" y="2791469"/>
            <a:ext cx="1752341" cy="720443"/>
          </a:xfrm>
          <a:prstGeom prst="rect">
            <a:avLst/>
          </a:prstGeom>
        </p:spPr>
        <p:txBody>
          <a:bodyPr wrap="none" lIns="67500" tIns="33750" rIns="67500" bIns="33750"/>
          <a:lstStyle/>
          <a:p>
            <a:pPr>
              <a:lnSpc>
                <a:spcPct val="100000"/>
              </a:lnSpc>
            </a:pPr>
            <a:r>
              <a:rPr lang="en-US" sz="1600" b="1" u="sng" dirty="0">
                <a:solidFill>
                  <a:srgbClr val="C00000"/>
                </a:solidFill>
              </a:rPr>
              <a:t>Reactions (n-rich):</a:t>
            </a:r>
          </a:p>
          <a:p>
            <a:pPr>
              <a:lnSpc>
                <a:spcPct val="100000"/>
              </a:lnSpc>
            </a:pPr>
            <a:r>
              <a:rPr lang="en-US" sz="1600" b="1" baseline="30000" dirty="0">
                <a:solidFill>
                  <a:srgbClr val="002060"/>
                </a:solidFill>
              </a:rPr>
              <a:t>249</a:t>
            </a:r>
            <a:r>
              <a:rPr lang="en-US" sz="1600" b="1" dirty="0">
                <a:solidFill>
                  <a:srgbClr val="002060"/>
                </a:solidFill>
              </a:rPr>
              <a:t>Bk(</a:t>
            </a:r>
            <a:r>
              <a:rPr lang="en-US" sz="1600" b="1" baseline="30000" dirty="0">
                <a:solidFill>
                  <a:srgbClr val="002060"/>
                </a:solidFill>
              </a:rPr>
              <a:t>48</a:t>
            </a:r>
            <a:r>
              <a:rPr lang="en-US" sz="1600" b="1" dirty="0">
                <a:solidFill>
                  <a:srgbClr val="002060"/>
                </a:solidFill>
              </a:rPr>
              <a:t>Ca,2</a:t>
            </a:r>
            <a:r>
              <a:rPr lang="en-US" sz="1600" b="1" i="1" dirty="0">
                <a:solidFill>
                  <a:srgbClr val="002060"/>
                </a:solidFill>
              </a:rPr>
              <a:t>n</a:t>
            </a:r>
            <a:r>
              <a:rPr lang="en-US" sz="1600" b="1" dirty="0">
                <a:solidFill>
                  <a:srgbClr val="002060"/>
                </a:solidFill>
              </a:rPr>
              <a:t>)</a:t>
            </a:r>
            <a:r>
              <a:rPr lang="en-US" sz="1600" b="1" baseline="30000" dirty="0">
                <a:solidFill>
                  <a:srgbClr val="002060"/>
                </a:solidFill>
              </a:rPr>
              <a:t>295</a:t>
            </a:r>
            <a:r>
              <a:rPr lang="en-US" sz="1600" b="1" dirty="0">
                <a:solidFill>
                  <a:srgbClr val="002060"/>
                </a:solidFill>
              </a:rPr>
              <a:t>117</a:t>
            </a:r>
            <a:r>
              <a:rPr lang="en-US" sz="1600" b="1" baseline="-25000" dirty="0">
                <a:solidFill>
                  <a:srgbClr val="002060"/>
                </a:solidFill>
              </a:rPr>
              <a:t>178</a:t>
            </a:r>
            <a:endParaRPr lang="en-US" sz="1600" b="1" dirty="0">
              <a:solidFill>
                <a:srgbClr val="002060"/>
              </a:solidFill>
            </a:endParaRPr>
          </a:p>
          <a:p>
            <a:pPr>
              <a:lnSpc>
                <a:spcPct val="100000"/>
              </a:lnSpc>
            </a:pPr>
            <a:r>
              <a:rPr lang="en-US" sz="1600" b="1" baseline="30000" dirty="0">
                <a:solidFill>
                  <a:srgbClr val="002060"/>
                </a:solidFill>
              </a:rPr>
              <a:t>248</a:t>
            </a:r>
            <a:r>
              <a:rPr lang="en-US" sz="1600" b="1" dirty="0">
                <a:solidFill>
                  <a:srgbClr val="002060"/>
                </a:solidFill>
              </a:rPr>
              <a:t>Cm(</a:t>
            </a:r>
            <a:r>
              <a:rPr lang="en-US" sz="1600" b="1" baseline="30000" dirty="0">
                <a:solidFill>
                  <a:srgbClr val="002060"/>
                </a:solidFill>
              </a:rPr>
              <a:t>48</a:t>
            </a:r>
            <a:r>
              <a:rPr lang="en-US" sz="1600" b="1" dirty="0">
                <a:solidFill>
                  <a:srgbClr val="002060"/>
                </a:solidFill>
              </a:rPr>
              <a:t>Ca,2</a:t>
            </a:r>
            <a:r>
              <a:rPr lang="en-US" sz="1600" b="1" i="1" dirty="0">
                <a:solidFill>
                  <a:srgbClr val="002060"/>
                </a:solidFill>
              </a:rPr>
              <a:t>n</a:t>
            </a:r>
            <a:r>
              <a:rPr lang="en-US" sz="1600" b="1" dirty="0">
                <a:solidFill>
                  <a:srgbClr val="002060"/>
                </a:solidFill>
              </a:rPr>
              <a:t>)</a:t>
            </a:r>
            <a:r>
              <a:rPr lang="en-US" sz="1600" b="1" baseline="30000" dirty="0">
                <a:solidFill>
                  <a:srgbClr val="002060"/>
                </a:solidFill>
              </a:rPr>
              <a:t>294</a:t>
            </a:r>
            <a:r>
              <a:rPr lang="en-US" sz="1600" b="1" dirty="0">
                <a:solidFill>
                  <a:srgbClr val="002060"/>
                </a:solidFill>
              </a:rPr>
              <a:t>Lv</a:t>
            </a:r>
            <a:r>
              <a:rPr lang="en-US" sz="1600" b="1" baseline="-25000" dirty="0">
                <a:solidFill>
                  <a:srgbClr val="002060"/>
                </a:solidFill>
              </a:rPr>
              <a:t>178</a:t>
            </a:r>
            <a:endParaRPr lang="en-US" sz="1600" b="1" dirty="0">
              <a:solidFill>
                <a:srgbClr val="002060"/>
              </a:solidFill>
            </a:endParaRPr>
          </a:p>
          <a:p>
            <a:pPr>
              <a:lnSpc>
                <a:spcPct val="100000"/>
              </a:lnSpc>
            </a:pPr>
            <a:endParaRPr sz="1600" b="1" dirty="0"/>
          </a:p>
        </p:txBody>
      </p:sp>
      <p:sp>
        <p:nvSpPr>
          <p:cNvPr id="10" name="TextShape 2"/>
          <p:cNvSpPr txBox="1"/>
          <p:nvPr/>
        </p:nvSpPr>
        <p:spPr>
          <a:xfrm>
            <a:off x="1825178" y="721832"/>
            <a:ext cx="2321169" cy="842917"/>
          </a:xfrm>
          <a:prstGeom prst="rect">
            <a:avLst/>
          </a:prstGeom>
        </p:spPr>
        <p:txBody>
          <a:bodyPr wrap="none" lIns="67500" tIns="33750" rIns="67500" bIns="33750"/>
          <a:lstStyle/>
          <a:p>
            <a:pPr>
              <a:lnSpc>
                <a:spcPct val="100000"/>
              </a:lnSpc>
            </a:pPr>
            <a:r>
              <a:rPr lang="en-US" sz="1600" b="1" u="sng" dirty="0">
                <a:solidFill>
                  <a:srgbClr val="C00000"/>
                </a:solidFill>
              </a:rPr>
              <a:t>Reactions (new elements)</a:t>
            </a:r>
            <a:r>
              <a:rPr lang="en-US" sz="1600" b="1" dirty="0">
                <a:solidFill>
                  <a:srgbClr val="C00000"/>
                </a:solidFill>
              </a:rPr>
              <a:t>:</a:t>
            </a:r>
          </a:p>
          <a:p>
            <a:pPr>
              <a:lnSpc>
                <a:spcPct val="100000"/>
              </a:lnSpc>
            </a:pPr>
            <a:r>
              <a:rPr lang="en-US" sz="1600" b="1" baseline="30000" dirty="0">
                <a:solidFill>
                  <a:srgbClr val="002060"/>
                </a:solidFill>
              </a:rPr>
              <a:t>249</a:t>
            </a:r>
            <a:r>
              <a:rPr lang="en-US" sz="1600" b="1" dirty="0">
                <a:solidFill>
                  <a:srgbClr val="002060"/>
                </a:solidFill>
              </a:rPr>
              <a:t>Bk(</a:t>
            </a:r>
            <a:r>
              <a:rPr lang="en-US" sz="1600" b="1" baseline="30000" dirty="0">
                <a:solidFill>
                  <a:srgbClr val="002060"/>
                </a:solidFill>
              </a:rPr>
              <a:t>50</a:t>
            </a:r>
            <a:r>
              <a:rPr lang="en-US" sz="1600" b="1" dirty="0">
                <a:solidFill>
                  <a:srgbClr val="002060"/>
                </a:solidFill>
              </a:rPr>
              <a:t>Ti,</a:t>
            </a:r>
            <a:r>
              <a:rPr lang="en-US" sz="1600" b="1" i="1" dirty="0">
                <a:solidFill>
                  <a:srgbClr val="002060"/>
                </a:solidFill>
              </a:rPr>
              <a:t>xn</a:t>
            </a:r>
            <a:r>
              <a:rPr lang="en-US" sz="1600" b="1" dirty="0">
                <a:solidFill>
                  <a:srgbClr val="002060"/>
                </a:solidFill>
              </a:rPr>
              <a:t>) </a:t>
            </a:r>
            <a:r>
              <a:rPr lang="en-US" sz="1600" b="1" baseline="30000" dirty="0">
                <a:solidFill>
                  <a:srgbClr val="002060"/>
                </a:solidFill>
              </a:rPr>
              <a:t>299-</a:t>
            </a:r>
            <a:r>
              <a:rPr lang="en-US" sz="1600" b="1" i="1" baseline="30000" dirty="0">
                <a:solidFill>
                  <a:srgbClr val="002060"/>
                </a:solidFill>
              </a:rPr>
              <a:t>x</a:t>
            </a:r>
            <a:r>
              <a:rPr lang="en-US" sz="1600" b="1" dirty="0">
                <a:solidFill>
                  <a:srgbClr val="002060"/>
                </a:solidFill>
              </a:rPr>
              <a:t>119</a:t>
            </a:r>
          </a:p>
          <a:p>
            <a:pPr>
              <a:lnSpc>
                <a:spcPct val="100000"/>
              </a:lnSpc>
            </a:pPr>
            <a:r>
              <a:rPr lang="en-US" sz="1600" b="1" baseline="30000" dirty="0">
                <a:solidFill>
                  <a:srgbClr val="002060"/>
                </a:solidFill>
              </a:rPr>
              <a:t>249-251</a:t>
            </a:r>
            <a:r>
              <a:rPr lang="en-US" sz="1600" b="1" dirty="0">
                <a:solidFill>
                  <a:srgbClr val="002060"/>
                </a:solidFill>
              </a:rPr>
              <a:t>Cf(</a:t>
            </a:r>
            <a:r>
              <a:rPr lang="en-US" sz="1600" b="1" baseline="30000" dirty="0">
                <a:solidFill>
                  <a:srgbClr val="002060"/>
                </a:solidFill>
              </a:rPr>
              <a:t>50</a:t>
            </a:r>
            <a:r>
              <a:rPr lang="en-US" sz="1600" b="1" dirty="0">
                <a:solidFill>
                  <a:srgbClr val="002060"/>
                </a:solidFill>
              </a:rPr>
              <a:t>Ti,</a:t>
            </a:r>
            <a:r>
              <a:rPr lang="en-US" sz="1600" b="1" i="1" dirty="0">
                <a:solidFill>
                  <a:srgbClr val="002060"/>
                </a:solidFill>
              </a:rPr>
              <a:t>xn</a:t>
            </a:r>
            <a:r>
              <a:rPr lang="en-US" sz="1600" b="1" dirty="0">
                <a:solidFill>
                  <a:srgbClr val="002060"/>
                </a:solidFill>
              </a:rPr>
              <a:t>)</a:t>
            </a:r>
            <a:r>
              <a:rPr lang="en-US" sz="1600" b="1" baseline="30000" dirty="0">
                <a:solidFill>
                  <a:srgbClr val="002060"/>
                </a:solidFill>
              </a:rPr>
              <a:t>(299-301)-</a:t>
            </a:r>
            <a:r>
              <a:rPr lang="en-US" sz="1600" b="1" i="1" baseline="30000" dirty="0">
                <a:solidFill>
                  <a:srgbClr val="002060"/>
                </a:solidFill>
              </a:rPr>
              <a:t>x</a:t>
            </a:r>
            <a:r>
              <a:rPr lang="en-US" sz="1600" b="1" dirty="0">
                <a:solidFill>
                  <a:srgbClr val="002060"/>
                </a:solidFill>
              </a:rPr>
              <a:t>120</a:t>
            </a:r>
          </a:p>
          <a:p>
            <a:pPr>
              <a:lnSpc>
                <a:spcPct val="100000"/>
              </a:lnSpc>
            </a:pPr>
            <a:r>
              <a:rPr lang="en-US" sz="1600" b="1" baseline="30000" dirty="0">
                <a:solidFill>
                  <a:srgbClr val="002060"/>
                </a:solidFill>
              </a:rPr>
              <a:t>248</a:t>
            </a:r>
            <a:r>
              <a:rPr lang="en-US" sz="1600" b="1" dirty="0">
                <a:solidFill>
                  <a:srgbClr val="002060"/>
                </a:solidFill>
              </a:rPr>
              <a:t>Cm(</a:t>
            </a:r>
            <a:r>
              <a:rPr lang="en-US" sz="1600" b="1" baseline="30000" dirty="0">
                <a:solidFill>
                  <a:srgbClr val="002060"/>
                </a:solidFill>
              </a:rPr>
              <a:t>54</a:t>
            </a:r>
            <a:r>
              <a:rPr lang="en-US" sz="1600" b="1" dirty="0">
                <a:solidFill>
                  <a:srgbClr val="002060"/>
                </a:solidFill>
              </a:rPr>
              <a:t>Cr,</a:t>
            </a:r>
            <a:r>
              <a:rPr lang="en-US" sz="1600" b="1" i="1" dirty="0">
                <a:solidFill>
                  <a:srgbClr val="002060"/>
                </a:solidFill>
              </a:rPr>
              <a:t>xn</a:t>
            </a:r>
            <a:r>
              <a:rPr lang="en-US" sz="1600" b="1" dirty="0">
                <a:solidFill>
                  <a:srgbClr val="002060"/>
                </a:solidFill>
              </a:rPr>
              <a:t>)</a:t>
            </a:r>
            <a:r>
              <a:rPr lang="en-US" sz="1600" b="1" baseline="30000" dirty="0">
                <a:solidFill>
                  <a:srgbClr val="002060"/>
                </a:solidFill>
              </a:rPr>
              <a:t>302-</a:t>
            </a:r>
            <a:r>
              <a:rPr lang="en-US" sz="1600" b="1" i="1" baseline="30000" dirty="0">
                <a:solidFill>
                  <a:srgbClr val="002060"/>
                </a:solidFill>
              </a:rPr>
              <a:t>x</a:t>
            </a:r>
            <a:r>
              <a:rPr lang="en-US" sz="1600" b="1" dirty="0">
                <a:solidFill>
                  <a:srgbClr val="002060"/>
                </a:solidFill>
              </a:rPr>
              <a:t>120</a:t>
            </a:r>
          </a:p>
          <a:p>
            <a:pPr>
              <a:lnSpc>
                <a:spcPct val="100000"/>
              </a:lnSpc>
            </a:pPr>
            <a:endParaRPr lang="en-US" sz="1600" b="1" dirty="0">
              <a:solidFill>
                <a:srgbClr val="FF0000"/>
              </a:solidFill>
            </a:endParaRPr>
          </a:p>
        </p:txBody>
      </p:sp>
    </p:spTree>
    <p:extLst>
      <p:ext uri="{BB962C8B-B14F-4D97-AF65-F5344CB8AC3E}">
        <p14:creationId xmlns:p14="http://schemas.microsoft.com/office/powerpoint/2010/main" val="63022393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1560" y="4007546"/>
            <a:ext cx="4882476" cy="2850454"/>
          </a:xfrm>
          <a:prstGeom prst="rect">
            <a:avLst/>
          </a:prstGeom>
        </p:spPr>
      </p:pic>
      <p:sp>
        <p:nvSpPr>
          <p:cNvPr id="1027" name="Rectangle 2"/>
          <p:cNvSpPr>
            <a:spLocks noGrp="1" noChangeArrowheads="1"/>
          </p:cNvSpPr>
          <p:nvPr>
            <p:ph type="title"/>
          </p:nvPr>
        </p:nvSpPr>
        <p:spPr>
          <a:xfrm>
            <a:off x="2800673" y="198224"/>
            <a:ext cx="7175349" cy="514350"/>
          </a:xfrm>
        </p:spPr>
        <p:txBody>
          <a:bodyPr>
            <a:noAutofit/>
          </a:bodyPr>
          <a:lstStyle/>
          <a:p>
            <a:pPr eaLnBrk="1" hangingPunct="1"/>
            <a:r>
              <a:rPr lang="en-US" sz="2200" b="1" dirty="0">
                <a:solidFill>
                  <a:srgbClr val="C00000"/>
                </a:solidFill>
                <a:latin typeface="Arial" panose="020B0604020202020204" pitchFamily="34" charset="0"/>
                <a:cs typeface="Arial" panose="020B0604020202020204" pitchFamily="34" charset="0"/>
              </a:rPr>
              <a:t>Construction of a new separator:</a:t>
            </a:r>
            <a:br>
              <a:rPr lang="en-US" sz="2200" b="1" dirty="0">
                <a:solidFill>
                  <a:srgbClr val="C00000"/>
                </a:solidFill>
                <a:latin typeface="Arial" panose="020B0604020202020204" pitchFamily="34" charset="0"/>
                <a:cs typeface="Arial" panose="020B0604020202020204" pitchFamily="34" charset="0"/>
              </a:rPr>
            </a:br>
            <a:r>
              <a:rPr lang="en-US" sz="2200" b="1" dirty="0">
                <a:solidFill>
                  <a:srgbClr val="C00000"/>
                </a:solidFill>
                <a:latin typeface="Arial" panose="020B0604020202020204" pitchFamily="34" charset="0"/>
                <a:cs typeface="Arial" panose="020B0604020202020204" pitchFamily="34" charset="0"/>
              </a:rPr>
              <a:t>velocity filter for asymmetric combinations SHELS</a:t>
            </a:r>
            <a:endParaRPr lang="ru-RU" sz="2200" b="1" dirty="0">
              <a:solidFill>
                <a:srgbClr val="C00000"/>
              </a:solidFill>
              <a:latin typeface="Arial" panose="020B0604020202020204" pitchFamily="34" charset="0"/>
              <a:cs typeface="Arial" panose="020B0604020202020204" pitchFamily="34" charset="0"/>
            </a:endParaRPr>
          </a:p>
        </p:txBody>
      </p:sp>
      <p:sp>
        <p:nvSpPr>
          <p:cNvPr id="11" name="TextBox 10"/>
          <p:cNvSpPr txBox="1"/>
          <p:nvPr/>
        </p:nvSpPr>
        <p:spPr>
          <a:xfrm>
            <a:off x="1721709" y="843925"/>
            <a:ext cx="8773297" cy="2862322"/>
          </a:xfrm>
          <a:prstGeom prst="rect">
            <a:avLst/>
          </a:prstGeom>
          <a:noFill/>
        </p:spPr>
        <p:txBody>
          <a:bodyPr wrap="square" rtlCol="0">
            <a:spAutoFit/>
          </a:bodyPr>
          <a:lstStyle/>
          <a:p>
            <a:r>
              <a:rPr lang="en-US" dirty="0">
                <a:solidFill>
                  <a:srgbClr val="002060"/>
                </a:solidFill>
                <a:latin typeface="Arial" panose="020B0604020202020204" pitchFamily="34" charset="0"/>
                <a:cs typeface="Arial" panose="020B0604020202020204" pitchFamily="34" charset="0"/>
              </a:rPr>
              <a:t> 1. </a:t>
            </a:r>
            <a:r>
              <a:rPr lang="en-US" i="1" dirty="0">
                <a:solidFill>
                  <a:srgbClr val="002060"/>
                </a:solidFill>
                <a:latin typeface="Arial" panose="020B0604020202020204" pitchFamily="34" charset="0"/>
                <a:cs typeface="Arial" panose="020B0604020202020204" pitchFamily="34" charset="0"/>
              </a:rPr>
              <a:t>Modernized separator - velocity filter SHELS is commissioned.</a:t>
            </a:r>
          </a:p>
          <a:p>
            <a:r>
              <a:rPr lang="en-US" dirty="0">
                <a:solidFill>
                  <a:srgbClr val="000000"/>
                </a:solidFill>
                <a:latin typeface="Arial" panose="020B0604020202020204" pitchFamily="34" charset="0"/>
                <a:cs typeface="Arial" panose="020B0604020202020204" pitchFamily="34" charset="0"/>
              </a:rPr>
              <a:t>ER transmission for asymmetric combinations is increased by a factor of 3-4.</a:t>
            </a:r>
          </a:p>
          <a:p>
            <a:r>
              <a:rPr lang="en-US" dirty="0">
                <a:solidFill>
                  <a:srgbClr val="002060"/>
                </a:solidFill>
                <a:latin typeface="Arial" panose="020B0604020202020204" pitchFamily="34" charset="0"/>
                <a:cs typeface="Arial" panose="020B0604020202020204" pitchFamily="34" charset="0"/>
              </a:rPr>
              <a:t>2. </a:t>
            </a:r>
            <a:r>
              <a:rPr lang="en-US" i="1" dirty="0">
                <a:solidFill>
                  <a:srgbClr val="002060"/>
                </a:solidFill>
                <a:latin typeface="Arial" panose="020B0604020202020204" pitchFamily="34" charset="0"/>
                <a:cs typeface="Arial" panose="020B0604020202020204" pitchFamily="34" charset="0"/>
              </a:rPr>
              <a:t>New detector chamber and new detector array are commissioned.</a:t>
            </a:r>
          </a:p>
          <a:p>
            <a:r>
              <a:rPr lang="en-US" dirty="0">
                <a:solidFill>
                  <a:srgbClr val="000000"/>
                </a:solidFill>
                <a:latin typeface="Arial" panose="020B0604020202020204" pitchFamily="34" charset="0"/>
                <a:cs typeface="Arial" panose="020B0604020202020204" pitchFamily="34" charset="0"/>
              </a:rPr>
              <a:t>Detection efficiency for gamma quanta is increased by a factor of 3.</a:t>
            </a:r>
          </a:p>
          <a:p>
            <a:r>
              <a:rPr lang="en-US" dirty="0">
                <a:solidFill>
                  <a:srgbClr val="002060"/>
                </a:solidFill>
                <a:latin typeface="Arial" panose="020B0604020202020204" pitchFamily="34" charset="0"/>
                <a:cs typeface="Arial" panose="020B0604020202020204" pitchFamily="34" charset="0"/>
              </a:rPr>
              <a:t>3. </a:t>
            </a:r>
            <a:r>
              <a:rPr lang="en-US" i="1" dirty="0">
                <a:solidFill>
                  <a:srgbClr val="002060"/>
                </a:solidFill>
                <a:latin typeface="Arial" panose="020B0604020202020204" pitchFamily="34" charset="0"/>
                <a:cs typeface="Arial" panose="020B0604020202020204" pitchFamily="34" charset="0"/>
              </a:rPr>
              <a:t>First experimental results are obtained.</a:t>
            </a:r>
          </a:p>
          <a:p>
            <a:pPr marL="257175" indent="-257175">
              <a:buFontTx/>
              <a:buChar char="-"/>
            </a:pPr>
            <a:r>
              <a:rPr lang="en-US" dirty="0">
                <a:latin typeface="Arial" panose="020B0604020202020204" pitchFamily="34" charset="0"/>
                <a:cs typeface="Arial" panose="020B0604020202020204" pitchFamily="34" charset="0"/>
              </a:rPr>
              <a:t>New data for SF of </a:t>
            </a:r>
            <a:r>
              <a:rPr lang="en-US" baseline="30000" dirty="0">
                <a:latin typeface="Arial" panose="020B0604020202020204" pitchFamily="34" charset="0"/>
                <a:cs typeface="Arial" panose="020B0604020202020204" pitchFamily="34" charset="0"/>
              </a:rPr>
              <a:t>250</a:t>
            </a:r>
            <a:r>
              <a:rPr lang="en-US" dirty="0">
                <a:latin typeface="Arial" panose="020B0604020202020204" pitchFamily="34" charset="0"/>
                <a:cs typeface="Arial" panose="020B0604020202020204" pitchFamily="34" charset="0"/>
              </a:rPr>
              <a:t>No and </a:t>
            </a:r>
            <a:r>
              <a:rPr lang="en-US" baseline="30000" dirty="0">
                <a:latin typeface="Arial" panose="020B0604020202020204" pitchFamily="34" charset="0"/>
                <a:cs typeface="Arial" panose="020B0604020202020204" pitchFamily="34" charset="0"/>
              </a:rPr>
              <a:t>256</a:t>
            </a:r>
            <a:r>
              <a:rPr lang="en-US" dirty="0">
                <a:latin typeface="Arial" panose="020B0604020202020204" pitchFamily="34" charset="0"/>
                <a:cs typeface="Arial" panose="020B0604020202020204" pitchFamily="34" charset="0"/>
              </a:rPr>
              <a:t>Rf.</a:t>
            </a:r>
            <a:r>
              <a:rPr lang="ru-RU" dirty="0">
                <a:latin typeface="Arial" panose="020B0604020202020204" pitchFamily="34" charset="0"/>
                <a:cs typeface="Arial" panose="020B0604020202020204" pitchFamily="34" charset="0"/>
              </a:rPr>
              <a:t> - </a:t>
            </a:r>
            <a:r>
              <a:rPr lang="en-US" dirty="0">
                <a:latin typeface="Arial" panose="020B0604020202020204" pitchFamily="34" charset="0"/>
                <a:cs typeface="Arial" panose="020B0604020202020204" pitchFamily="34" charset="0"/>
              </a:rPr>
              <a:t>New levels at </a:t>
            </a:r>
            <a:r>
              <a:rPr lang="en-US" baseline="30000" dirty="0">
                <a:latin typeface="Arial" panose="020B0604020202020204" pitchFamily="34" charset="0"/>
                <a:cs typeface="Arial" panose="020B0604020202020204" pitchFamily="34" charset="0"/>
              </a:rPr>
              <a:t>220</a:t>
            </a:r>
            <a:r>
              <a:rPr lang="en-US" dirty="0">
                <a:latin typeface="Arial" panose="020B0604020202020204" pitchFamily="34" charset="0"/>
                <a:cs typeface="Arial" panose="020B0604020202020204" pitchFamily="34" charset="0"/>
              </a:rPr>
              <a:t>Th and </a:t>
            </a:r>
            <a:r>
              <a:rPr lang="en-US" baseline="30000" dirty="0">
                <a:latin typeface="Arial" panose="020B0604020202020204" pitchFamily="34" charset="0"/>
                <a:cs typeface="Arial" panose="020B0604020202020204" pitchFamily="34" charset="0"/>
              </a:rPr>
              <a:t>207</a:t>
            </a:r>
            <a:r>
              <a:rPr lang="en-US" dirty="0">
                <a:latin typeface="Arial" panose="020B0604020202020204" pitchFamily="34" charset="0"/>
                <a:cs typeface="Arial" panose="020B0604020202020204" pitchFamily="34" charset="0"/>
              </a:rPr>
              <a:t>Rn detected.</a:t>
            </a:r>
          </a:p>
          <a:p>
            <a:pPr marL="257175" indent="-257175">
              <a:buFontTx/>
              <a:buChar char="-"/>
            </a:pPr>
            <a:r>
              <a:rPr lang="en-AU" dirty="0">
                <a:latin typeface="Arial" panose="020B0604020202020204" pitchFamily="34" charset="0"/>
                <a:cs typeface="Arial" panose="020B0604020202020204" pitchFamily="34" charset="0"/>
              </a:rPr>
              <a:t>Study of the complete fusion reaction </a:t>
            </a:r>
            <a:r>
              <a:rPr lang="en-AU" baseline="30000" dirty="0">
                <a:latin typeface="Arial" panose="020B0604020202020204" pitchFamily="34" charset="0"/>
                <a:cs typeface="Arial" panose="020B0604020202020204" pitchFamily="34" charset="0"/>
              </a:rPr>
              <a:t>48</a:t>
            </a:r>
            <a:r>
              <a:rPr lang="en-AU" dirty="0">
                <a:latin typeface="Arial" panose="020B0604020202020204" pitchFamily="34" charset="0"/>
                <a:cs typeface="Arial" panose="020B0604020202020204" pitchFamily="34" charset="0"/>
              </a:rPr>
              <a:t>Ca + </a:t>
            </a:r>
            <a:r>
              <a:rPr lang="en-AU" baseline="30000" dirty="0">
                <a:latin typeface="Arial" panose="020B0604020202020204" pitchFamily="34" charset="0"/>
                <a:cs typeface="Arial" panose="020B0604020202020204" pitchFamily="34" charset="0"/>
              </a:rPr>
              <a:t>209</a:t>
            </a:r>
            <a:r>
              <a:rPr lang="en-AU" dirty="0">
                <a:latin typeface="Arial" panose="020B0604020202020204" pitchFamily="34" charset="0"/>
                <a:cs typeface="Arial" panose="020B0604020202020204" pitchFamily="34" charset="0"/>
              </a:rPr>
              <a:t>Bi → </a:t>
            </a:r>
            <a:r>
              <a:rPr lang="en-AU" baseline="30000" dirty="0">
                <a:latin typeface="Arial" panose="020B0604020202020204" pitchFamily="34" charset="0"/>
                <a:cs typeface="Arial" panose="020B0604020202020204" pitchFamily="34" charset="0"/>
              </a:rPr>
              <a:t>257</a:t>
            </a:r>
            <a:r>
              <a:rPr lang="en-AU" dirty="0">
                <a:latin typeface="Arial" panose="020B0604020202020204" pitchFamily="34" charset="0"/>
                <a:cs typeface="Arial" panose="020B0604020202020204" pitchFamily="34" charset="0"/>
              </a:rPr>
              <a:t>Lr*</a:t>
            </a:r>
          </a:p>
          <a:p>
            <a:pPr marL="257175" indent="-257175">
              <a:buFontTx/>
              <a:buChar char="-"/>
            </a:pPr>
            <a:r>
              <a:rPr lang="en-US" dirty="0">
                <a:latin typeface="Arial" panose="020B0604020202020204" pitchFamily="34" charset="0"/>
                <a:cs typeface="Arial" panose="020B0604020202020204" pitchFamily="34" charset="0"/>
              </a:rPr>
              <a:t>First spectroscopy experiment for </a:t>
            </a:r>
            <a:r>
              <a:rPr lang="en-US" baseline="30000" dirty="0">
                <a:latin typeface="Arial" panose="020B0604020202020204" pitchFamily="34" charset="0"/>
                <a:cs typeface="Arial" panose="020B0604020202020204" pitchFamily="34" charset="0"/>
              </a:rPr>
              <a:t>257</a:t>
            </a:r>
            <a:r>
              <a:rPr lang="en-US" dirty="0">
                <a:latin typeface="Arial" panose="020B0604020202020204" pitchFamily="34" charset="0"/>
                <a:cs typeface="Arial" panose="020B0604020202020204" pitchFamily="34" charset="0"/>
              </a:rPr>
              <a:t>Db in the complete fusion reaction </a:t>
            </a:r>
            <a:r>
              <a:rPr lang="en-US" baseline="30000" dirty="0">
                <a:latin typeface="Arial" panose="020B0604020202020204" pitchFamily="34" charset="0"/>
                <a:cs typeface="Arial" panose="020B0604020202020204" pitchFamily="34" charset="0"/>
              </a:rPr>
              <a:t>50</a:t>
            </a:r>
            <a:r>
              <a:rPr lang="en-US" dirty="0">
                <a:latin typeface="Arial" panose="020B0604020202020204" pitchFamily="34" charset="0"/>
                <a:cs typeface="Arial" panose="020B0604020202020204" pitchFamily="34" charset="0"/>
              </a:rPr>
              <a:t>Ti + </a:t>
            </a:r>
            <a:r>
              <a:rPr lang="en-US" baseline="30000" dirty="0">
                <a:latin typeface="Arial" panose="020B0604020202020204" pitchFamily="34" charset="0"/>
                <a:cs typeface="Arial" panose="020B0604020202020204" pitchFamily="34" charset="0"/>
              </a:rPr>
              <a:t>209</a:t>
            </a:r>
            <a:r>
              <a:rPr lang="en-US" dirty="0">
                <a:latin typeface="Arial" panose="020B0604020202020204" pitchFamily="34" charset="0"/>
                <a:cs typeface="Arial" panose="020B0604020202020204" pitchFamily="34" charset="0"/>
              </a:rPr>
              <a:t>Bi</a:t>
            </a:r>
            <a:endParaRPr lang="ru-RU" dirty="0">
              <a:latin typeface="Arial" panose="020B0604020202020204" pitchFamily="34" charset="0"/>
              <a:cs typeface="Arial" panose="020B0604020202020204" pitchFamily="34" charset="0"/>
            </a:endParaRPr>
          </a:p>
          <a:p>
            <a:pPr marL="257175" indent="-257175">
              <a:buFontTx/>
              <a:buChar char="-"/>
            </a:pPr>
            <a:r>
              <a:rPr lang="en-US" baseline="30000" dirty="0">
                <a:latin typeface="Arial" panose="020B0604020202020204" pitchFamily="34" charset="0"/>
                <a:cs typeface="Arial" panose="020B0604020202020204" pitchFamily="34" charset="0"/>
              </a:rPr>
              <a:t>209</a:t>
            </a:r>
            <a:r>
              <a:rPr lang="en-US" dirty="0">
                <a:latin typeface="Arial" panose="020B0604020202020204" pitchFamily="34" charset="0"/>
                <a:cs typeface="Arial" panose="020B0604020202020204" pitchFamily="34" charset="0"/>
              </a:rPr>
              <a:t>Bi</a:t>
            </a:r>
            <a:r>
              <a:rPr lang="en-US" baseline="300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t>
            </a:r>
            <a:r>
              <a:rPr lang="en-US" baseline="30000" dirty="0">
                <a:latin typeface="Arial" panose="020B0604020202020204" pitchFamily="34" charset="0"/>
                <a:cs typeface="Arial" panose="020B0604020202020204" pitchFamily="34" charset="0"/>
              </a:rPr>
              <a:t>50</a:t>
            </a:r>
            <a:r>
              <a:rPr lang="en-US" dirty="0">
                <a:latin typeface="Arial" panose="020B0604020202020204" pitchFamily="34" charset="0"/>
                <a:cs typeface="Arial" panose="020B0604020202020204" pitchFamily="34" charset="0"/>
              </a:rPr>
              <a:t>Ti,pxn)</a:t>
            </a:r>
            <a:r>
              <a:rPr lang="en-US" baseline="30000" dirty="0">
                <a:latin typeface="Arial" panose="020B0604020202020204" pitchFamily="34" charset="0"/>
                <a:cs typeface="Arial" panose="020B0604020202020204" pitchFamily="34" charset="0"/>
              </a:rPr>
              <a:t>258-x</a:t>
            </a:r>
            <a:r>
              <a:rPr lang="en-US" dirty="0">
                <a:latin typeface="Arial" panose="020B0604020202020204" pitchFamily="34" charset="0"/>
                <a:cs typeface="Arial" panose="020B0604020202020204" pitchFamily="34" charset="0"/>
              </a:rPr>
              <a:t>Rf events of p0n channel are detected and an upper limit for p1n channel was obtained.</a:t>
            </a:r>
          </a:p>
        </p:txBody>
      </p:sp>
      <p:sp>
        <p:nvSpPr>
          <p:cNvPr id="4" name="Прямоугольник 3"/>
          <p:cNvSpPr/>
          <p:nvPr/>
        </p:nvSpPr>
        <p:spPr>
          <a:xfrm>
            <a:off x="6627341" y="6266284"/>
            <a:ext cx="3867665" cy="584775"/>
          </a:xfrm>
          <a:prstGeom prst="rect">
            <a:avLst/>
          </a:prstGeom>
        </p:spPr>
        <p:txBody>
          <a:bodyPr wrap="square">
            <a:spAutoFit/>
          </a:bodyPr>
          <a:lstStyle/>
          <a:p>
            <a:r>
              <a:rPr lang="en-US" sz="1600" b="1" i="1" dirty="0">
                <a:latin typeface="Arial" panose="020B0604020202020204" pitchFamily="34" charset="0"/>
                <a:cs typeface="Arial" panose="020B0604020202020204" pitchFamily="34" charset="0"/>
              </a:rPr>
              <a:t>JINR 2016 First prize in the</a:t>
            </a:r>
            <a:br>
              <a:rPr lang="en-US" sz="1600" b="1" i="1" dirty="0">
                <a:latin typeface="Arial" panose="020B0604020202020204" pitchFamily="34" charset="0"/>
                <a:cs typeface="Arial" panose="020B0604020202020204" pitchFamily="34" charset="0"/>
              </a:rPr>
            </a:br>
            <a:r>
              <a:rPr lang="en-US" altLang="ru-RU" sz="1600" b="1" i="1" dirty="0">
                <a:solidFill>
                  <a:srgbClr val="C00000"/>
                </a:solidFill>
                <a:latin typeface="Arial" panose="020B0604020202020204" pitchFamily="34" charset="0"/>
                <a:cs typeface="Arial" panose="020B0604020202020204" pitchFamily="34" charset="0"/>
              </a:rPr>
              <a:t>Instruments and Methods category</a:t>
            </a:r>
            <a:endParaRPr lang="ru-RU" altLang="ru-RU" sz="1600" b="1" i="1" dirty="0">
              <a:latin typeface="Arial" panose="020B0604020202020204" pitchFamily="34" charset="0"/>
              <a:cs typeface="Arial" panose="020B0604020202020204" pitchFamily="34" charset="0"/>
            </a:endParaRPr>
          </a:p>
        </p:txBody>
      </p:sp>
      <p:graphicFrame>
        <p:nvGraphicFramePr>
          <p:cNvPr id="13" name="Group 100"/>
          <p:cNvGraphicFramePr>
            <a:graphicFrameLocks noGrp="1"/>
          </p:cNvGraphicFramePr>
          <p:nvPr>
            <p:extLst/>
          </p:nvPr>
        </p:nvGraphicFramePr>
        <p:xfrm>
          <a:off x="8375821" y="3690867"/>
          <a:ext cx="2143898" cy="1897269"/>
        </p:xfrm>
        <a:graphic>
          <a:graphicData uri="http://schemas.openxmlformats.org/drawingml/2006/table">
            <a:tbl>
              <a:tblPr/>
              <a:tblGrid>
                <a:gridCol w="1031790"/>
                <a:gridCol w="1112108"/>
              </a:tblGrid>
              <a:tr h="35294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200" b="1" dirty="0" err="1" smtClean="0">
                          <a:solidFill>
                            <a:srgbClr val="C00000"/>
                          </a:solidFill>
                          <a:latin typeface="Arial" panose="020B0604020202020204" pitchFamily="34" charset="0"/>
                          <a:ea typeface="ＭＳ Ｐゴシック" charset="-128"/>
                          <a:cs typeface="Arial" panose="020B0604020202020204" pitchFamily="34" charset="0"/>
                        </a:rPr>
                        <a:t>E</a:t>
                      </a:r>
                      <a:r>
                        <a:rPr lang="en-US" sz="1200" b="1" baseline="-25000" dirty="0" err="1" smtClean="0">
                          <a:solidFill>
                            <a:srgbClr val="C00000"/>
                          </a:solidFill>
                          <a:latin typeface="Arial" panose="020B0604020202020204" pitchFamily="34" charset="0"/>
                          <a:ea typeface="ＭＳ Ｐゴシック" charset="-128"/>
                          <a:cs typeface="Arial" panose="020B0604020202020204" pitchFamily="34" charset="0"/>
                        </a:rPr>
                        <a:t>gamma</a:t>
                      </a:r>
                      <a:r>
                        <a:rPr lang="en-US" sz="1200" b="1" dirty="0" smtClean="0">
                          <a:solidFill>
                            <a:srgbClr val="C00000"/>
                          </a:solidFill>
                          <a:latin typeface="Arial" panose="020B0604020202020204" pitchFamily="34" charset="0"/>
                          <a:ea typeface="ＭＳ Ｐゴシック" charset="-128"/>
                          <a:cs typeface="Arial" panose="020B0604020202020204" pitchFamily="34" charset="0"/>
                        </a:rPr>
                        <a:t>  (</a:t>
                      </a:r>
                      <a:r>
                        <a:rPr lang="en-US" sz="1200" b="1" dirty="0" err="1" smtClean="0">
                          <a:solidFill>
                            <a:srgbClr val="C00000"/>
                          </a:solidFill>
                          <a:latin typeface="Arial" panose="020B0604020202020204" pitchFamily="34" charset="0"/>
                          <a:ea typeface="ＭＳ Ｐゴシック" charset="-128"/>
                          <a:cs typeface="Arial" panose="020B0604020202020204" pitchFamily="34" charset="0"/>
                        </a:rPr>
                        <a:t>keV</a:t>
                      </a:r>
                      <a:r>
                        <a:rPr lang="en-US" sz="1200" b="1" dirty="0" smtClean="0">
                          <a:solidFill>
                            <a:srgbClr val="C00000"/>
                          </a:solidFill>
                          <a:latin typeface="Arial" panose="020B0604020202020204" pitchFamily="34" charset="0"/>
                          <a:ea typeface="ＭＳ Ｐゴシック" charset="-128"/>
                          <a:cs typeface="Arial" panose="020B0604020202020204" pitchFamily="34" charset="0"/>
                        </a:rPr>
                        <a:t>) </a:t>
                      </a:r>
                      <a:endParaRPr kumimoji="0" lang="en-US" sz="1200" b="1" i="0" u="none" strike="noStrike" cap="none" normalizeH="0" baseline="0" dirty="0" smtClean="0">
                        <a:ln>
                          <a:noFill/>
                        </a:ln>
                        <a:solidFill>
                          <a:srgbClr val="C00000"/>
                        </a:solidFill>
                        <a:effectLst/>
                        <a:latin typeface="Arial" panose="020B0604020202020204" pitchFamily="34" charset="0"/>
                        <a:ea typeface="Times New Roman" pitchFamily="18" charset="0"/>
                        <a:cs typeface="Arial" panose="020B0604020202020204"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200" b="1" dirty="0" smtClean="0">
                          <a:solidFill>
                            <a:srgbClr val="C00000"/>
                          </a:solidFill>
                          <a:latin typeface="Arial" panose="020B0604020202020204" pitchFamily="34" charset="0"/>
                          <a:ea typeface="ＭＳ Ｐゴシック" charset="-128"/>
                          <a:cs typeface="Arial" panose="020B0604020202020204" pitchFamily="34" charset="0"/>
                        </a:rPr>
                        <a:t>Detection eff.</a:t>
                      </a:r>
                      <a:endParaRPr lang="fr-FR" sz="1200" b="1" dirty="0" smtClean="0">
                        <a:solidFill>
                          <a:srgbClr val="C00000"/>
                        </a:solidFill>
                        <a:latin typeface="Arial" panose="020B0604020202020204" pitchFamily="34" charset="0"/>
                        <a:ea typeface="ＭＳ Ｐゴシック" charset="-128"/>
                        <a:cs typeface="Arial" panose="020B0604020202020204"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r h="273130">
                <a:tc>
                  <a:txBody>
                    <a:bodyPr/>
                    <a:lstStyle/>
                    <a:p>
                      <a:pPr algn="ctr">
                        <a:defRPr/>
                      </a:pPr>
                      <a:r>
                        <a:rPr lang="fr-FR" sz="1200" dirty="0" smtClean="0">
                          <a:latin typeface="Arial" panose="020B0604020202020204" pitchFamily="34" charset="0"/>
                          <a:ea typeface="ＭＳ Ｐゴシック" charset="-128"/>
                          <a:cs typeface="Arial" panose="020B0604020202020204" pitchFamily="34" charset="0"/>
                        </a:rPr>
                        <a:t>100                 </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defRPr/>
                      </a:pPr>
                      <a:r>
                        <a:rPr lang="fr-FR" sz="1200" dirty="0" smtClean="0">
                          <a:latin typeface="Arial" panose="020B0604020202020204" pitchFamily="34" charset="0"/>
                          <a:ea typeface="ＭＳ Ｐゴシック" charset="-128"/>
                          <a:cs typeface="Arial" panose="020B0604020202020204" pitchFamily="34" charset="0"/>
                        </a:rPr>
                        <a:t>34 %</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713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fr-FR" sz="1200" dirty="0" smtClean="0">
                          <a:latin typeface="Arial" panose="020B0604020202020204" pitchFamily="34" charset="0"/>
                          <a:ea typeface="ＭＳ Ｐゴシック" charset="-128"/>
                          <a:cs typeface="Arial" panose="020B0604020202020204" pitchFamily="34" charset="0"/>
                        </a:rPr>
                        <a:t>200 </a:t>
                      </a:r>
                      <a:endPar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fr-FR" sz="1200" dirty="0" smtClean="0">
                          <a:latin typeface="Arial" panose="020B0604020202020204" pitchFamily="34" charset="0"/>
                          <a:ea typeface="ＭＳ Ｐゴシック" charset="-128"/>
                          <a:cs typeface="Arial" panose="020B0604020202020204" pitchFamily="34" charset="0"/>
                        </a:rPr>
                        <a:t>26 %</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5373">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fr-FR" sz="1200" dirty="0" smtClean="0">
                          <a:latin typeface="Arial" panose="020B0604020202020204" pitchFamily="34" charset="0"/>
                          <a:ea typeface="ＭＳ Ｐゴシック" charset="-128"/>
                          <a:cs typeface="Arial" panose="020B0604020202020204" pitchFamily="34" charset="0"/>
                        </a:rPr>
                        <a:t>300 </a:t>
                      </a:r>
                      <a:endPar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fr-FR" sz="1200" dirty="0" smtClean="0">
                          <a:latin typeface="Arial" panose="020B0604020202020204" pitchFamily="34" charset="0"/>
                          <a:ea typeface="ＭＳ Ｐゴシック" charset="-128"/>
                          <a:cs typeface="Arial" panose="020B0604020202020204" pitchFamily="34" charset="0"/>
                        </a:rPr>
                        <a:t>22 %</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7615">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fr-FR" sz="1200" dirty="0" smtClean="0">
                          <a:latin typeface="Arial" panose="020B0604020202020204" pitchFamily="34" charset="0"/>
                          <a:ea typeface="ＭＳ Ｐゴシック" charset="-128"/>
                          <a:cs typeface="Arial" panose="020B0604020202020204" pitchFamily="34" charset="0"/>
                        </a:rPr>
                        <a:t>400 </a:t>
                      </a:r>
                      <a:endPar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fr-FR" sz="1200" dirty="0" smtClean="0">
                          <a:latin typeface="Arial" panose="020B0604020202020204" pitchFamily="34" charset="0"/>
                          <a:ea typeface="ＭＳ Ｐゴシック" charset="-128"/>
                          <a:cs typeface="Arial" panose="020B0604020202020204" pitchFamily="34" charset="0"/>
                        </a:rPr>
                        <a:t>17 %</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66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200" dirty="0" smtClean="0">
                          <a:latin typeface="Arial" panose="020B0604020202020204" pitchFamily="34" charset="0"/>
                          <a:cs typeface="Arial" panose="020B0604020202020204" pitchFamily="34" charset="0"/>
                        </a:rPr>
                        <a:t>500 </a:t>
                      </a:r>
                      <a:endPar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200" dirty="0" smtClean="0">
                          <a:latin typeface="Arial" panose="020B0604020202020204" pitchFamily="34" charset="0"/>
                          <a:cs typeface="Arial" panose="020B0604020202020204" pitchFamily="34" charset="0"/>
                        </a:rPr>
                        <a:t> 14 %</a:t>
                      </a:r>
                      <a:endParaRPr lang="ru-RU" sz="1200" dirty="0" smtClean="0">
                        <a:latin typeface="Arial" panose="020B0604020202020204" pitchFamily="34" charset="0"/>
                        <a:cs typeface="Arial" panose="020B0604020202020204"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14" name="Group 100"/>
          <p:cNvGraphicFramePr>
            <a:graphicFrameLocks noGrp="1"/>
          </p:cNvGraphicFramePr>
          <p:nvPr>
            <p:extLst/>
          </p:nvPr>
        </p:nvGraphicFramePr>
        <p:xfrm>
          <a:off x="1959660" y="3714862"/>
          <a:ext cx="2748713" cy="1700993"/>
        </p:xfrm>
        <a:graphic>
          <a:graphicData uri="http://schemas.openxmlformats.org/drawingml/2006/table">
            <a:tbl>
              <a:tblPr/>
              <a:tblGrid>
                <a:gridCol w="1524577"/>
                <a:gridCol w="1224136"/>
              </a:tblGrid>
              <a:tr h="44920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C00000"/>
                          </a:solidFill>
                          <a:effectLst/>
                          <a:latin typeface="Arial" panose="020B0604020202020204" pitchFamily="34" charset="0"/>
                          <a:ea typeface="Times New Roman" pitchFamily="18" charset="0"/>
                          <a:cs typeface="Arial" panose="020B0604020202020204" pitchFamily="34" charset="0"/>
                        </a:rPr>
                        <a:t>Reaction</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C00000"/>
                          </a:solidFill>
                          <a:effectLst/>
                          <a:latin typeface="Arial" panose="020B0604020202020204" pitchFamily="34" charset="0"/>
                          <a:ea typeface="Times New Roman" pitchFamily="18" charset="0"/>
                          <a:cs typeface="Arial" panose="020B0604020202020204" pitchFamily="34" charset="0"/>
                        </a:rPr>
                        <a:t>Transmission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C00000"/>
                          </a:solidFill>
                          <a:effectLst/>
                          <a:latin typeface="Arial" panose="020B0604020202020204" pitchFamily="34" charset="0"/>
                          <a:ea typeface="Times New Roman" pitchFamily="18" charset="0"/>
                          <a:cs typeface="Arial" panose="020B0604020202020204" pitchFamily="34" charset="0"/>
                        </a:rPr>
                        <a:t>efficiency</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r h="3319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3000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22</a:t>
                      </a:r>
                      <a:r>
                        <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Ne(</a:t>
                      </a:r>
                      <a:r>
                        <a:rPr kumimoji="0" lang="en-US" sz="1200" b="0" i="0" u="none" strike="noStrike" cap="none" normalizeH="0" baseline="3000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197</a:t>
                      </a:r>
                      <a:r>
                        <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Au,5n)</a:t>
                      </a:r>
                      <a:r>
                        <a:rPr kumimoji="0" lang="en-US" sz="1200" b="0" i="0" u="none" strike="noStrike" cap="none" normalizeH="0" baseline="3000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214</a:t>
                      </a:r>
                      <a:r>
                        <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Ac</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0.1                                        </a:t>
                      </a:r>
                      <a:endParaRPr kumimoji="0" lang="en-US" sz="1200" b="0" i="0" u="none" strike="noStrike" cap="none" normalizeH="0" baseline="0" dirty="0" smtClean="0">
                        <a:ln>
                          <a:noFill/>
                        </a:ln>
                        <a:solidFill>
                          <a:schemeClr val="accent2"/>
                        </a:solidFill>
                        <a:effectLst/>
                        <a:latin typeface="Arial" panose="020B0604020202020204" pitchFamily="34" charset="0"/>
                        <a:ea typeface="Times New Roman" pitchFamily="18" charset="0"/>
                        <a:cs typeface="Arial" panose="020B0604020202020204"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7567">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3000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40</a:t>
                      </a:r>
                      <a:r>
                        <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Ar(</a:t>
                      </a:r>
                      <a:r>
                        <a:rPr kumimoji="0" lang="en-US" sz="1200" b="0" i="0" u="none" strike="noStrike" cap="none" normalizeH="0" baseline="3000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208</a:t>
                      </a:r>
                      <a:r>
                        <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Pb,3n)</a:t>
                      </a:r>
                      <a:r>
                        <a:rPr kumimoji="0" lang="en-US" sz="1200" b="0" i="0" u="none" strike="noStrike" cap="none" normalizeH="0" baseline="3000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245</a:t>
                      </a:r>
                      <a:r>
                        <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Fm</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0.3</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3285">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ru-RU" sz="1200" kern="1200" baseline="30000" dirty="0" smtClean="0">
                          <a:solidFill>
                            <a:schemeClr val="tx1"/>
                          </a:solidFill>
                          <a:effectLst/>
                          <a:latin typeface="Arial" panose="020B0604020202020204" pitchFamily="34" charset="0"/>
                          <a:ea typeface="+mn-ea"/>
                          <a:cs typeface="Arial" panose="020B0604020202020204" pitchFamily="34" charset="0"/>
                        </a:rPr>
                        <a:t>48</a:t>
                      </a:r>
                      <a:r>
                        <a:rPr lang="en-US" sz="1200" kern="1200" dirty="0" smtClean="0">
                          <a:solidFill>
                            <a:schemeClr val="tx1"/>
                          </a:solidFill>
                          <a:effectLst/>
                          <a:latin typeface="Arial" panose="020B0604020202020204" pitchFamily="34" charset="0"/>
                          <a:ea typeface="+mn-ea"/>
                          <a:cs typeface="Arial" panose="020B0604020202020204" pitchFamily="34" charset="0"/>
                        </a:rPr>
                        <a:t>Ca</a:t>
                      </a:r>
                      <a:r>
                        <a:rPr lang="en-US" sz="1200" kern="1200" baseline="0" dirty="0" smtClean="0">
                          <a:solidFill>
                            <a:schemeClr val="tx1"/>
                          </a:solidFill>
                          <a:effectLst/>
                          <a:latin typeface="Arial" panose="020B0604020202020204" pitchFamily="34" charset="0"/>
                          <a:ea typeface="+mn-ea"/>
                          <a:cs typeface="Arial" panose="020B0604020202020204" pitchFamily="34" charset="0"/>
                        </a:rPr>
                        <a:t>(</a:t>
                      </a:r>
                      <a:r>
                        <a:rPr lang="ru-RU" sz="1200" kern="1200" baseline="30000" dirty="0" smtClean="0">
                          <a:solidFill>
                            <a:schemeClr val="tx1"/>
                          </a:solidFill>
                          <a:effectLst/>
                          <a:latin typeface="Arial" panose="020B0604020202020204" pitchFamily="34" charset="0"/>
                          <a:ea typeface="+mn-ea"/>
                          <a:cs typeface="Arial" panose="020B0604020202020204" pitchFamily="34" charset="0"/>
                        </a:rPr>
                        <a:t>208</a:t>
                      </a:r>
                      <a:r>
                        <a:rPr lang="en-US" sz="1200" kern="1200" dirty="0" smtClean="0">
                          <a:solidFill>
                            <a:schemeClr val="tx1"/>
                          </a:solidFill>
                          <a:effectLst/>
                          <a:latin typeface="Arial" panose="020B0604020202020204" pitchFamily="34" charset="0"/>
                          <a:ea typeface="+mn-ea"/>
                          <a:cs typeface="Arial" panose="020B0604020202020204" pitchFamily="34" charset="0"/>
                        </a:rPr>
                        <a:t>Pb,2n)</a:t>
                      </a:r>
                      <a:r>
                        <a:rPr lang="en-US" sz="1200" kern="1200" baseline="30000" dirty="0" smtClean="0">
                          <a:solidFill>
                            <a:schemeClr val="tx1"/>
                          </a:solidFill>
                          <a:effectLst/>
                          <a:latin typeface="Arial" panose="020B0604020202020204" pitchFamily="34" charset="0"/>
                          <a:ea typeface="+mn-ea"/>
                          <a:cs typeface="Arial" panose="020B0604020202020204" pitchFamily="34" charset="0"/>
                        </a:rPr>
                        <a:t>254</a:t>
                      </a:r>
                      <a:r>
                        <a:rPr lang="en-US" sz="1200" kern="1200" dirty="0" smtClean="0">
                          <a:solidFill>
                            <a:schemeClr val="tx1"/>
                          </a:solidFill>
                          <a:effectLst/>
                          <a:latin typeface="Arial" panose="020B0604020202020204" pitchFamily="34" charset="0"/>
                          <a:ea typeface="+mn-ea"/>
                          <a:cs typeface="Arial" panose="020B0604020202020204" pitchFamily="34" charset="0"/>
                        </a:rPr>
                        <a:t>No</a:t>
                      </a:r>
                      <a:endPar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0.35</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097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3000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50</a:t>
                      </a:r>
                      <a:r>
                        <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Ti(</a:t>
                      </a:r>
                      <a:r>
                        <a:rPr kumimoji="0" lang="en-US" sz="1200" b="0" i="0" u="none" strike="noStrike" cap="none" normalizeH="0" baseline="3000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208</a:t>
                      </a:r>
                      <a:r>
                        <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Pb,2n)</a:t>
                      </a:r>
                      <a:r>
                        <a:rPr kumimoji="0" lang="en-US" sz="1200" b="0" i="0" u="none" strike="noStrike" cap="none" normalizeH="0" baseline="3000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256</a:t>
                      </a:r>
                      <a:r>
                        <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Rf</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0.4</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41085342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p:nvPr/>
        </p:nvSpPr>
        <p:spPr>
          <a:xfrm>
            <a:off x="2666997" y="113918"/>
            <a:ext cx="6858004" cy="430887"/>
          </a:xfrm>
          <a:prstGeom prst="rect">
            <a:avLst/>
          </a:prstGeom>
          <a:ln w="12700">
            <a:miter lim="400000"/>
          </a:ln>
          <a:extLst>
            <a:ext uri="{C572A759-6A51-4108-AA02-DFA0A04FC94B}">
              <ma14:wrappingTextBoxFlag xmlns:ma14="http://schemas.microsoft.com/office/mac/drawingml/2011/main" xmlns="" val="1"/>
            </a:ext>
          </a:extLst>
        </p:spPr>
        <p:txBody>
          <a:bodyPr lIns="34289" rIns="34289">
            <a:spAutoFit/>
          </a:bodyPr>
          <a:lstStyle>
            <a:lvl1pPr algn="ctr">
              <a:defRPr sz="2800" b="1">
                <a:solidFill>
                  <a:srgbClr val="000090"/>
                </a:solidFill>
              </a:defRPr>
            </a:lvl1pPr>
          </a:lstStyle>
          <a:p>
            <a:r>
              <a:rPr lang="en-US" sz="2200" dirty="0">
                <a:solidFill>
                  <a:srgbClr val="C00000"/>
                </a:solidFill>
                <a:latin typeface="Arial" panose="020B0604020202020204" pitchFamily="34" charset="0"/>
                <a:cs typeface="Arial" panose="020B0604020202020204" pitchFamily="34" charset="0"/>
              </a:rPr>
              <a:t>Results 2010-2016</a:t>
            </a:r>
            <a:endParaRPr sz="2200" dirty="0">
              <a:solidFill>
                <a:srgbClr val="C00000"/>
              </a:solidFill>
              <a:latin typeface="Arial" panose="020B0604020202020204" pitchFamily="34" charset="0"/>
              <a:cs typeface="Arial" panose="020B0604020202020204" pitchFamily="34" charset="0"/>
            </a:endParaRPr>
          </a:p>
        </p:txBody>
      </p:sp>
      <p:sp>
        <p:nvSpPr>
          <p:cNvPr id="214" name="Shape 214"/>
          <p:cNvSpPr/>
          <p:nvPr/>
        </p:nvSpPr>
        <p:spPr>
          <a:xfrm>
            <a:off x="1778302" y="1483687"/>
            <a:ext cx="8334102" cy="3739485"/>
          </a:xfrm>
          <a:prstGeom prst="rect">
            <a:avLst/>
          </a:prstGeom>
          <a:ln w="12700">
            <a:miter lim="400000"/>
          </a:ln>
          <a:extLst>
            <a:ext uri="{C572A759-6A51-4108-AA02-DFA0A04FC94B}">
              <ma14:wrappingTextBoxFlag xmlns:ma14="http://schemas.microsoft.com/office/mac/drawingml/2011/main" xmlns="" val="1"/>
            </a:ext>
          </a:extLst>
        </p:spPr>
        <p:txBody>
          <a:bodyPr wrap="square" lIns="34289" rIns="34289">
            <a:spAutoFit/>
          </a:bodyPr>
          <a:lstStyle/>
          <a:p>
            <a:pPr marL="257175" indent="-257175" algn="just">
              <a:buSzPct val="100000"/>
              <a:buAutoNum type="arabicPeriod"/>
            </a:pPr>
            <a:r>
              <a:rPr sz="1500" dirty="0">
                <a:latin typeface="Arial" panose="020B0604020202020204" pitchFamily="34" charset="0"/>
                <a:cs typeface="Arial" panose="020B0604020202020204" pitchFamily="34" charset="0"/>
              </a:rPr>
              <a:t>The deposition temperature range of Cn was found to be between -25°С and -75°С. Analysis of correlations of adsorption enthalpies of group 12 elements and Cn was performed. </a:t>
            </a:r>
            <a:r>
              <a:rPr sz="1500" dirty="0">
                <a:solidFill>
                  <a:srgbClr val="C00000"/>
                </a:solidFill>
                <a:latin typeface="Arial" panose="020B0604020202020204" pitchFamily="34" charset="0"/>
                <a:cs typeface="Arial" panose="020B0604020202020204" pitchFamily="34" charset="0"/>
              </a:rPr>
              <a:t>We conclude that Cn has metallic properties since its chemical properties can be extrapolated within the 12th group of the periodic table despite the high volatility of Cn.</a:t>
            </a:r>
            <a:r>
              <a:rPr sz="1500" dirty="0">
                <a:latin typeface="Arial" panose="020B0604020202020204" pitchFamily="34" charset="0"/>
                <a:cs typeface="Arial" panose="020B0604020202020204" pitchFamily="34" charset="0"/>
              </a:rPr>
              <a:t> </a:t>
            </a:r>
          </a:p>
          <a:p>
            <a:pPr algn="just"/>
            <a:endParaRPr sz="1500" dirty="0"/>
          </a:p>
          <a:p>
            <a:pPr marL="257175" indent="-257175" algn="just">
              <a:buSzPct val="100000"/>
              <a:buAutoNum type="arabicPeriod" startAt="2"/>
            </a:pPr>
            <a:r>
              <a:rPr dirty="0"/>
              <a:t>The results of chemical experiments were the first independent confirmation of synthesis of new elements 112 and 114. </a:t>
            </a:r>
            <a:r>
              <a:rPr dirty="0">
                <a:solidFill>
                  <a:srgbClr val="C00000"/>
                </a:solidFill>
              </a:rPr>
              <a:t>For the first time shown that element 114 is volatile </a:t>
            </a:r>
            <a:r>
              <a:rPr dirty="0"/>
              <a:t>and adsorbed on the gold surface at temperature close to –80 ºС.</a:t>
            </a:r>
          </a:p>
          <a:p>
            <a:pPr algn="just"/>
            <a:endParaRPr dirty="0"/>
          </a:p>
          <a:p>
            <a:pPr marL="257175" indent="-257175" algn="just">
              <a:buSzPct val="100000"/>
              <a:buAutoNum type="arabicPeriod" startAt="3"/>
            </a:pPr>
            <a:r>
              <a:rPr dirty="0"/>
              <a:t>First experimental results of a chemical investigation of element 113 independently confirm the synthesis of the new element 115 in the nuclear fusion reaction of </a:t>
            </a:r>
            <a:r>
              <a:rPr baseline="30000" dirty="0"/>
              <a:t>48</a:t>
            </a:r>
            <a:r>
              <a:rPr dirty="0"/>
              <a:t>Ca + </a:t>
            </a:r>
            <a:r>
              <a:rPr baseline="30000" dirty="0"/>
              <a:t>243</a:t>
            </a:r>
            <a:r>
              <a:rPr dirty="0"/>
              <a:t>Am. </a:t>
            </a:r>
            <a:r>
              <a:rPr dirty="0">
                <a:solidFill>
                  <a:srgbClr val="C00000"/>
                </a:solidFill>
              </a:rPr>
              <a:t>We conclude that the element 113 species is a volatile and confirm theoretically predicted properties. </a:t>
            </a:r>
            <a:r>
              <a:rPr dirty="0"/>
              <a:t>Adsorption enthalp</a:t>
            </a:r>
            <a:r>
              <a:rPr dirty="0">
                <a:latin typeface="Arial" panose="020B0604020202020204" pitchFamily="34" charset="0"/>
                <a:cs typeface="Arial" panose="020B0604020202020204" pitchFamily="34" charset="0"/>
              </a:rPr>
              <a:t>y on gold was determined</a:t>
            </a:r>
            <a:r>
              <a:rPr sz="1500" dirty="0"/>
              <a:t> </a:t>
            </a:r>
            <a:r>
              <a:rPr dirty="0">
                <a:latin typeface="Arial"/>
                <a:ea typeface="Arial"/>
                <a:cs typeface="Arial"/>
                <a:sym typeface="Arial"/>
              </a:rPr>
              <a:t>−Δ</a:t>
            </a:r>
            <a:r>
              <a:rPr i="1" dirty="0">
                <a:latin typeface="Arial"/>
                <a:ea typeface="Arial"/>
                <a:cs typeface="Arial"/>
                <a:sym typeface="Arial"/>
              </a:rPr>
              <a:t>Н</a:t>
            </a:r>
            <a:r>
              <a:rPr baseline="30000" dirty="0">
                <a:latin typeface="Arial"/>
                <a:ea typeface="Arial"/>
                <a:cs typeface="Arial"/>
                <a:sym typeface="Arial"/>
              </a:rPr>
              <a:t>Au</a:t>
            </a:r>
            <a:r>
              <a:rPr baseline="-25000" dirty="0">
                <a:latin typeface="Arial"/>
                <a:ea typeface="Arial"/>
                <a:cs typeface="Arial"/>
                <a:sym typeface="Arial"/>
              </a:rPr>
              <a:t>ads</a:t>
            </a:r>
            <a:r>
              <a:rPr dirty="0">
                <a:latin typeface="Arial"/>
                <a:ea typeface="Arial"/>
                <a:cs typeface="Arial"/>
                <a:sym typeface="Arial"/>
              </a:rPr>
              <a:t> &gt; 60 kJ mol</a:t>
            </a:r>
            <a:r>
              <a:rPr baseline="30000" dirty="0">
                <a:latin typeface="Arial"/>
                <a:ea typeface="Arial"/>
                <a:cs typeface="Arial"/>
                <a:sym typeface="Arial"/>
              </a:rPr>
              <a:t>–1</a:t>
            </a:r>
          </a:p>
        </p:txBody>
      </p:sp>
    </p:spTree>
    <p:extLst>
      <p:ext uri="{BB962C8B-B14F-4D97-AF65-F5344CB8AC3E}">
        <p14:creationId xmlns:p14="http://schemas.microsoft.com/office/powerpoint/2010/main" val="2787962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annual_report_2015_nts">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template_Bulgaria</Template>
  <TotalTime>415</TotalTime>
  <Words>8704</Words>
  <Application>Microsoft Office PowerPoint</Application>
  <PresentationFormat>Широкоэкранный</PresentationFormat>
  <Paragraphs>876</Paragraphs>
  <Slides>59</Slides>
  <Notes>40</Notes>
  <HiddenSlides>0</HiddenSlides>
  <MMClips>0</MMClips>
  <ScaleCrop>false</ScaleCrop>
  <HeadingPairs>
    <vt:vector size="8" baseType="variant">
      <vt:variant>
        <vt:lpstr>Использованные шрифты</vt:lpstr>
      </vt:variant>
      <vt:variant>
        <vt:i4>23</vt:i4>
      </vt:variant>
      <vt:variant>
        <vt:lpstr>Тема</vt:lpstr>
      </vt:variant>
      <vt:variant>
        <vt:i4>3</vt:i4>
      </vt:variant>
      <vt:variant>
        <vt:lpstr>Внедренные серверы OLE</vt:lpstr>
      </vt:variant>
      <vt:variant>
        <vt:i4>3</vt:i4>
      </vt:variant>
      <vt:variant>
        <vt:lpstr>Заголовки слайдов</vt:lpstr>
      </vt:variant>
      <vt:variant>
        <vt:i4>59</vt:i4>
      </vt:variant>
    </vt:vector>
  </HeadingPairs>
  <TitlesOfParts>
    <vt:vector size="88" baseType="lpstr">
      <vt:lpstr>Arial Unicode MS</vt:lpstr>
      <vt:lpstr>Gungsuh</vt:lpstr>
      <vt:lpstr>ＭＳ Ｐゴシック</vt:lpstr>
      <vt:lpstr>宋体</vt:lpstr>
      <vt:lpstr>宋体</vt:lpstr>
      <vt:lpstr>Arial</vt:lpstr>
      <vt:lpstr>Arial Black</vt:lpstr>
      <vt:lpstr>Book Antiqua</vt:lpstr>
      <vt:lpstr>Calibri</vt:lpstr>
      <vt:lpstr>Calibri Light</vt:lpstr>
      <vt:lpstr>Cambria Math</vt:lpstr>
      <vt:lpstr>CJHLBF+Times-Roman</vt:lpstr>
      <vt:lpstr>Comic Sans MS</vt:lpstr>
      <vt:lpstr>DejaVu Sans</vt:lpstr>
      <vt:lpstr>Droid Sans Fallback</vt:lpstr>
      <vt:lpstr>Monotype Corsiva</vt:lpstr>
      <vt:lpstr>Segoe UI Semilight</vt:lpstr>
      <vt:lpstr>Symbol</vt:lpstr>
      <vt:lpstr>Times New Roman</vt:lpstr>
      <vt:lpstr>Times New Roman Bold</vt:lpstr>
      <vt:lpstr>Trebuchet MS</vt:lpstr>
      <vt:lpstr>Wingdings</vt:lpstr>
      <vt:lpstr>ヒラギノ明朝 ProN W6</vt:lpstr>
      <vt:lpstr>annual_report_2015_nts</vt:lpstr>
      <vt:lpstr>Тема Office</vt:lpstr>
      <vt:lpstr>1_Тема Office</vt:lpstr>
      <vt:lpstr>CorelDRAW</vt:lpstr>
      <vt:lpstr>Graph</vt:lpstr>
      <vt:lpstr>Точечный рисунок</vt:lpstr>
      <vt:lpstr>Презентация PowerPoint</vt:lpstr>
      <vt:lpstr>Презентация PowerPoint</vt:lpstr>
      <vt:lpstr>Презентация PowerPoint</vt:lpstr>
      <vt:lpstr>Презентация PowerPoint</vt:lpstr>
      <vt:lpstr>Superheavy Element Factory – the Goals</vt:lpstr>
      <vt:lpstr>SHE Factory (January 2017). Time-schedule.</vt:lpstr>
      <vt:lpstr>Презентация PowerPoint</vt:lpstr>
      <vt:lpstr>Construction of a new separator: velocity filter for asymmetric combinations SHELS</vt:lpstr>
      <vt:lpstr>Презентация PowerPoint</vt:lpstr>
      <vt:lpstr>Gas-filled pre-separators </vt:lpstr>
      <vt:lpstr>Презентация PowerPoint</vt:lpstr>
      <vt:lpstr>Презентация PowerPoint</vt:lpstr>
      <vt:lpstr>Презентация PowerPoint</vt:lpstr>
      <vt:lpstr>Презентация PowerPoint</vt:lpstr>
      <vt:lpstr>Презентация PowerPoint</vt:lpstr>
      <vt:lpstr>Research program for 2017-2021 includes:</vt:lpstr>
      <vt:lpstr>2016÷2024 years FLNR accelerators running, construction and modernization schedule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GERDA Phase II In June 2016 the GERDA Collaboration meeting released the first set of data accumulated  during 6 months.</vt:lpstr>
      <vt:lpstr>GERDA Phase II Status of 2016 </vt:lpstr>
      <vt:lpstr>Презентация PowerPoint</vt:lpstr>
      <vt:lpstr>SuperNEMO sensitivity</vt:lpstr>
      <vt:lpstr>According to the agreement between  ASIPP (Hefei, China) and the JINR the project of a superconducting isochronous cyclotron for proton therapy SC202 is developed at JINR</vt:lpstr>
      <vt:lpstr>Frank Laboratory of Neutron Physics in 2009-2016 and Prospects for  2017 - 2023</vt:lpstr>
      <vt:lpstr>2011: IBR-2 Recommissioned </vt:lpstr>
      <vt:lpstr>New Cryogenic Moderators at IBR-2</vt:lpstr>
      <vt:lpstr>IBR-2 User Program after Recommissioning</vt:lpstr>
      <vt:lpstr>Презентация PowerPoint</vt:lpstr>
      <vt:lpstr>Презентация PowerPoint</vt:lpstr>
      <vt:lpstr>Презентация PowerPoint</vt:lpstr>
      <vt:lpstr>Презентация PowerPoint</vt:lpstr>
      <vt:lpstr>Презентация PowerPoint</vt:lpstr>
      <vt:lpstr>Development of IREN facility</vt:lpstr>
      <vt:lpstr>Main FLNP Directions for the Next 7 years in Condensed Matter Physics</vt:lpstr>
      <vt:lpstr>Main FLNP Directions for the Next 7 years in Neutron Nuclear Physics</vt:lpstr>
      <vt:lpstr>A 15-year Forward Outlook at World Class Neutron Facility at JINR</vt:lpstr>
      <vt:lpstr>Презентация PowerPoint</vt:lpstr>
      <vt:lpstr>Презентация PowerPoint</vt:lpstr>
      <vt:lpstr>Müller glial cells’ response</vt:lpstr>
      <vt:lpstr>Презентация PowerPoint</vt:lpstr>
      <vt:lpstr>Презентация PowerPoint</vt:lpstr>
      <vt:lpstr>Презентация PowerPoint</vt:lpstr>
      <vt:lpstr>Презентация PowerPoint</vt:lpstr>
      <vt:lpstr>Laboratory of Radiation Biology</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Исследования в физике конденсированного состояния вещества и ядерной физике на импульсном источнике нейтронов ИБР-2</dc:title>
  <dc:creator>Valery Shvetsov</dc:creator>
  <cp:lastModifiedBy>User</cp:lastModifiedBy>
  <cp:revision>153</cp:revision>
  <dcterms:created xsi:type="dcterms:W3CDTF">2016-04-11T06:23:08Z</dcterms:created>
  <dcterms:modified xsi:type="dcterms:W3CDTF">2017-02-21T06:27:49Z</dcterms:modified>
</cp:coreProperties>
</file>