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sldIdLst>
    <p:sldId id="258" r:id="rId2"/>
    <p:sldId id="259" r:id="rId3"/>
    <p:sldId id="260" r:id="rId4"/>
    <p:sldId id="261" r:id="rId5"/>
    <p:sldId id="262" r:id="rId6"/>
    <p:sldId id="263" r:id="rId7"/>
    <p:sldId id="264" r:id="rId8"/>
    <p:sldId id="265"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562707" y="1371600"/>
            <a:ext cx="10972800" cy="1828800"/>
          </a:xfrm>
        </p:spPr>
        <p:txBody>
          <a:bodyPr lIns="45720" tIns="0" rIns="45720" bIns="0" anchor="b">
            <a:scene3d>
              <a:camera prst="orthographicFront"/>
              <a:lightRig rig="soft" dir="t">
                <a:rot lat="0" lon="0" rev="17220000"/>
              </a:lightRig>
            </a:scene3d>
          </a:bodyPr>
          <a:lstStyle>
            <a:lvl1pPr>
              <a:defRPr sz="4800" b="1" cap="all" baseline="0">
                <a:ln w="6350">
                  <a:noFill/>
                </a:ln>
                <a:solidFill>
                  <a:srgbClr val="FFFF00"/>
                </a:solidFill>
                <a:effectLst>
                  <a:outerShdw blurRad="127000" dist="200000" dir="2700000" algn="tl" rotWithShape="0">
                    <a:srgbClr val="000000">
                      <a:alpha val="30000"/>
                    </a:srgbClr>
                  </a:outerShdw>
                </a:effectLst>
              </a:defRPr>
            </a:lvl1pPr>
          </a:lstStyle>
          <a:p>
            <a:r>
              <a:rPr lang="ru-RU" dirty="0" smtClean="0"/>
              <a:t>Образец заголовка</a:t>
            </a:r>
            <a:endParaRPr lang="en-US" dirty="0"/>
          </a:p>
        </p:txBody>
      </p:sp>
      <p:sp>
        <p:nvSpPr>
          <p:cNvPr id="9" name="Подзаголовок 8"/>
          <p:cNvSpPr>
            <a:spLocks noGrp="1"/>
          </p:cNvSpPr>
          <p:nvPr>
            <p:ph type="subTitle" idx="1"/>
          </p:nvPr>
        </p:nvSpPr>
        <p:spPr>
          <a:xfrm>
            <a:off x="1828800" y="3331698"/>
            <a:ext cx="8534400" cy="1752600"/>
          </a:xfrm>
        </p:spPr>
        <p:txBody>
          <a:bodyPr/>
          <a:lstStyle>
            <a:lvl1pPr marL="0" indent="0" algn="ctr">
              <a:buNone/>
              <a:defRPr>
                <a:solidFill>
                  <a:srgbClr val="FFFF0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dirty="0" smtClean="0"/>
              <a:t>Образец подзаголовка</a:t>
            </a:r>
            <a:endParaRPr lang="en-US" dirty="0"/>
          </a:p>
        </p:txBody>
      </p:sp>
      <p:sp>
        <p:nvSpPr>
          <p:cNvPr id="4" name="Дата 13"/>
          <p:cNvSpPr>
            <a:spLocks noGrp="1"/>
          </p:cNvSpPr>
          <p:nvPr>
            <p:ph type="dt" sz="half" idx="10"/>
          </p:nvPr>
        </p:nvSpPr>
        <p:spPr/>
        <p:txBody>
          <a:bodyPr/>
          <a:lstStyle>
            <a:lvl1pPr>
              <a:defRPr/>
            </a:lvl1pPr>
          </a:lstStyle>
          <a:p>
            <a:pPr fontAlgn="base">
              <a:spcBef>
                <a:spcPct val="0"/>
              </a:spcBef>
              <a:spcAft>
                <a:spcPct val="0"/>
              </a:spcAft>
              <a:defRPr/>
            </a:pPr>
            <a:fld id="{B6E5240F-E7CA-4959-9E0D-D1B6F20C90D8}" type="datetime1">
              <a:rPr lang="en-US" altLang="ru-RU" smtClean="0"/>
              <a:pPr fontAlgn="base">
                <a:spcBef>
                  <a:spcPct val="0"/>
                </a:spcBef>
                <a:spcAft>
                  <a:spcPct val="0"/>
                </a:spcAft>
                <a:defRPr/>
              </a:pPr>
              <a:t>2/22/2017</a:t>
            </a:fld>
            <a:endParaRPr lang="en-US" altLang="ru-RU"/>
          </a:p>
        </p:txBody>
      </p:sp>
      <p:sp>
        <p:nvSpPr>
          <p:cNvPr id="5" name="Нижний колонтитул 2"/>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6" name="Номер слайда 22"/>
          <p:cNvSpPr>
            <a:spLocks noGrp="1"/>
          </p:cNvSpPr>
          <p:nvPr>
            <p:ph type="sldNum" sz="quarter" idx="12"/>
          </p:nvPr>
        </p:nvSpPr>
        <p:spPr/>
        <p:txBody>
          <a:bodyPr/>
          <a:lstStyle>
            <a:lvl1pPr>
              <a:defRPr/>
            </a:lvl1pPr>
          </a:lstStyle>
          <a:p>
            <a:pPr fontAlgn="base">
              <a:spcBef>
                <a:spcPct val="0"/>
              </a:spcBef>
              <a:spcAft>
                <a:spcPct val="0"/>
              </a:spcAft>
            </a:pPr>
            <a:fld id="{60F55021-9BBE-4CA4-877C-D9A0954B66D3}" type="slidenum">
              <a:rPr lang="en-US" altLang="ru-RU" smtClean="0">
                <a:ea typeface="MS PGothic" panose="020B0600070205080204" pitchFamily="34" charset="-128"/>
              </a:rPr>
              <a:pPr fontAlgn="base">
                <a:spcBef>
                  <a:spcPct val="0"/>
                </a:spcBef>
                <a:spcAft>
                  <a:spcPct val="0"/>
                </a:spcAft>
              </a:pPr>
              <a:t>‹#›</a:t>
            </a:fld>
            <a:endParaRPr lang="en-US" altLang="ru-RU">
              <a:ea typeface="MS PGothic" panose="020B0600070205080204" pitchFamily="34" charset="-128"/>
            </a:endParaRPr>
          </a:p>
        </p:txBody>
      </p:sp>
    </p:spTree>
    <p:extLst>
      <p:ext uri="{BB962C8B-B14F-4D97-AF65-F5344CB8AC3E}">
        <p14:creationId xmlns:p14="http://schemas.microsoft.com/office/powerpoint/2010/main" val="4125218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fontAlgn="base">
              <a:spcBef>
                <a:spcPct val="0"/>
              </a:spcBef>
              <a:spcAft>
                <a:spcPct val="0"/>
              </a:spcAft>
              <a:defRPr/>
            </a:pPr>
            <a:fld id="{486C5983-5381-40D3-8D3F-484BE1B57319}" type="datetime1">
              <a:rPr lang="en-US" altLang="ru-RU" smtClean="0"/>
              <a:pPr fontAlgn="base">
                <a:spcBef>
                  <a:spcPct val="0"/>
                </a:spcBef>
                <a:spcAft>
                  <a:spcPct val="0"/>
                </a:spcAft>
                <a:defRPr/>
              </a:pPr>
              <a:t>2/22/2017</a:t>
            </a:fld>
            <a:endParaRPr lang="en-US" altLang="ru-RU"/>
          </a:p>
        </p:txBody>
      </p:sp>
      <p:sp>
        <p:nvSpPr>
          <p:cNvPr id="5" name="Нижний колонтитул 2"/>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6" name="Номер слайда 22"/>
          <p:cNvSpPr>
            <a:spLocks noGrp="1"/>
          </p:cNvSpPr>
          <p:nvPr>
            <p:ph type="sldNum" sz="quarter" idx="12"/>
          </p:nvPr>
        </p:nvSpPr>
        <p:spPr/>
        <p:txBody>
          <a:bodyPr/>
          <a:lstStyle>
            <a:lvl1pPr>
              <a:defRPr/>
            </a:lvl1pPr>
          </a:lstStyle>
          <a:p>
            <a:pPr fontAlgn="base">
              <a:spcBef>
                <a:spcPct val="0"/>
              </a:spcBef>
              <a:spcAft>
                <a:spcPct val="0"/>
              </a:spcAft>
            </a:pPr>
            <a:fld id="{6CD3CEEA-6F8D-49F6-B085-E1D7A933FE5F}" type="slidenum">
              <a:rPr lang="en-US" altLang="ru-RU" smtClean="0">
                <a:ea typeface="MS PGothic" panose="020B0600070205080204" pitchFamily="34" charset="-128"/>
              </a:rPr>
              <a:pPr fontAlgn="base">
                <a:spcBef>
                  <a:spcPct val="0"/>
                </a:spcBef>
                <a:spcAft>
                  <a:spcPct val="0"/>
                </a:spcAft>
              </a:pPr>
              <a:t>‹#›</a:t>
            </a:fld>
            <a:endParaRPr lang="en-US" altLang="ru-RU">
              <a:ea typeface="MS PGothic" panose="020B0600070205080204" pitchFamily="34" charset="-128"/>
            </a:endParaRPr>
          </a:p>
        </p:txBody>
      </p:sp>
    </p:spTree>
    <p:extLst>
      <p:ext uri="{BB962C8B-B14F-4D97-AF65-F5344CB8AC3E}">
        <p14:creationId xmlns:p14="http://schemas.microsoft.com/office/powerpoint/2010/main" val="94745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fontAlgn="base">
              <a:spcBef>
                <a:spcPct val="0"/>
              </a:spcBef>
              <a:spcAft>
                <a:spcPct val="0"/>
              </a:spcAft>
              <a:defRPr/>
            </a:pPr>
            <a:fld id="{80669BD0-BFC2-46E0-8DD6-A8B79FB8E6D3}" type="datetime1">
              <a:rPr lang="en-US" altLang="ru-RU" smtClean="0"/>
              <a:pPr fontAlgn="base">
                <a:spcBef>
                  <a:spcPct val="0"/>
                </a:spcBef>
                <a:spcAft>
                  <a:spcPct val="0"/>
                </a:spcAft>
                <a:defRPr/>
              </a:pPr>
              <a:t>2/22/2017</a:t>
            </a:fld>
            <a:endParaRPr lang="en-US" altLang="ru-RU"/>
          </a:p>
        </p:txBody>
      </p:sp>
      <p:sp>
        <p:nvSpPr>
          <p:cNvPr id="6" name="Нижний колонтитул 2"/>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7" name="Номер слайда 22"/>
          <p:cNvSpPr>
            <a:spLocks noGrp="1"/>
          </p:cNvSpPr>
          <p:nvPr>
            <p:ph type="sldNum" sz="quarter" idx="12"/>
          </p:nvPr>
        </p:nvSpPr>
        <p:spPr/>
        <p:txBody>
          <a:bodyPr/>
          <a:lstStyle>
            <a:lvl1pPr>
              <a:defRPr/>
            </a:lvl1pPr>
          </a:lstStyle>
          <a:p>
            <a:pPr fontAlgn="base">
              <a:spcBef>
                <a:spcPct val="0"/>
              </a:spcBef>
              <a:spcAft>
                <a:spcPct val="0"/>
              </a:spcAft>
            </a:pPr>
            <a:fld id="{08AB5FA9-040F-4314-BD5E-B9D365FDBD3C}" type="slidenum">
              <a:rPr lang="en-US" altLang="ru-RU" smtClean="0">
                <a:ea typeface="MS PGothic" panose="020B0600070205080204" pitchFamily="34" charset="-128"/>
              </a:rPr>
              <a:pPr fontAlgn="base">
                <a:spcBef>
                  <a:spcPct val="0"/>
                </a:spcBef>
                <a:spcAft>
                  <a:spcPct val="0"/>
                </a:spcAft>
              </a:pPr>
              <a:t>‹#›</a:t>
            </a:fld>
            <a:endParaRPr lang="en-US" altLang="ru-RU">
              <a:ea typeface="MS PGothic" panose="020B0600070205080204" pitchFamily="34" charset="-128"/>
            </a:endParaRPr>
          </a:p>
        </p:txBody>
      </p:sp>
    </p:spTree>
    <p:extLst>
      <p:ext uri="{BB962C8B-B14F-4D97-AF65-F5344CB8AC3E}">
        <p14:creationId xmlns:p14="http://schemas.microsoft.com/office/powerpoint/2010/main" val="403722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109728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fontAlgn="base">
              <a:spcBef>
                <a:spcPct val="0"/>
              </a:spcBef>
              <a:spcAft>
                <a:spcPct val="0"/>
              </a:spcAft>
              <a:defRPr/>
            </a:pPr>
            <a:fld id="{D167ADC2-F7B7-4FFC-A122-CA25BF930639}" type="datetime1">
              <a:rPr lang="en-US" altLang="ru-RU" smtClean="0"/>
              <a:pPr fontAlgn="base">
                <a:spcBef>
                  <a:spcPct val="0"/>
                </a:spcBef>
                <a:spcAft>
                  <a:spcPct val="0"/>
                </a:spcAft>
                <a:defRPr/>
              </a:pPr>
              <a:t>2/22/2017</a:t>
            </a:fld>
            <a:endParaRPr lang="en-US" altLang="ru-RU"/>
          </a:p>
        </p:txBody>
      </p:sp>
      <p:sp>
        <p:nvSpPr>
          <p:cNvPr id="8" name="Нижний колонтитул 2"/>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9" name="Номер слайда 22"/>
          <p:cNvSpPr>
            <a:spLocks noGrp="1"/>
          </p:cNvSpPr>
          <p:nvPr>
            <p:ph type="sldNum" sz="quarter" idx="12"/>
          </p:nvPr>
        </p:nvSpPr>
        <p:spPr/>
        <p:txBody>
          <a:bodyPr/>
          <a:lstStyle>
            <a:lvl1pPr>
              <a:defRPr/>
            </a:lvl1pPr>
          </a:lstStyle>
          <a:p>
            <a:pPr fontAlgn="base">
              <a:spcBef>
                <a:spcPct val="0"/>
              </a:spcBef>
              <a:spcAft>
                <a:spcPct val="0"/>
              </a:spcAft>
            </a:pPr>
            <a:fld id="{2FF5E22F-2131-4D19-AC27-E320B10C9774}" type="slidenum">
              <a:rPr lang="en-US" altLang="ru-RU" smtClean="0">
                <a:ea typeface="MS PGothic" panose="020B0600070205080204" pitchFamily="34" charset="-128"/>
              </a:rPr>
              <a:pPr fontAlgn="base">
                <a:spcBef>
                  <a:spcPct val="0"/>
                </a:spcBef>
                <a:spcAft>
                  <a:spcPct val="0"/>
                </a:spcAft>
              </a:pPr>
              <a:t>‹#›</a:t>
            </a:fld>
            <a:endParaRPr lang="en-US" altLang="ru-RU">
              <a:ea typeface="MS PGothic" panose="020B0600070205080204" pitchFamily="34" charset="-128"/>
            </a:endParaRPr>
          </a:p>
        </p:txBody>
      </p:sp>
    </p:spTree>
    <p:extLst>
      <p:ext uri="{BB962C8B-B14F-4D97-AF65-F5344CB8AC3E}">
        <p14:creationId xmlns:p14="http://schemas.microsoft.com/office/powerpoint/2010/main" val="4161812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fontAlgn="base">
              <a:spcBef>
                <a:spcPct val="0"/>
              </a:spcBef>
              <a:spcAft>
                <a:spcPct val="0"/>
              </a:spcAft>
              <a:defRPr/>
            </a:pPr>
            <a:fld id="{AA7A28D5-60D5-484F-B080-CB0505A3C6FD}" type="datetime1">
              <a:rPr lang="en-US" altLang="ru-RU" smtClean="0"/>
              <a:pPr fontAlgn="base">
                <a:spcBef>
                  <a:spcPct val="0"/>
                </a:spcBef>
                <a:spcAft>
                  <a:spcPct val="0"/>
                </a:spcAft>
                <a:defRPr/>
              </a:pPr>
              <a:t>2/22/2017</a:t>
            </a:fld>
            <a:endParaRPr lang="en-US" altLang="ru-RU"/>
          </a:p>
        </p:txBody>
      </p:sp>
      <p:sp>
        <p:nvSpPr>
          <p:cNvPr id="4" name="Нижний колонтитул 2"/>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5" name="Номер слайда 22"/>
          <p:cNvSpPr>
            <a:spLocks noGrp="1"/>
          </p:cNvSpPr>
          <p:nvPr>
            <p:ph type="sldNum" sz="quarter" idx="12"/>
          </p:nvPr>
        </p:nvSpPr>
        <p:spPr/>
        <p:txBody>
          <a:bodyPr/>
          <a:lstStyle>
            <a:lvl1pPr>
              <a:defRPr/>
            </a:lvl1pPr>
          </a:lstStyle>
          <a:p>
            <a:pPr fontAlgn="base">
              <a:spcBef>
                <a:spcPct val="0"/>
              </a:spcBef>
              <a:spcAft>
                <a:spcPct val="0"/>
              </a:spcAft>
            </a:pPr>
            <a:fld id="{10A5B7EA-E2DC-4F17-959C-AF7908F5EBB1}" type="slidenum">
              <a:rPr lang="en-US" altLang="ru-RU" smtClean="0">
                <a:ea typeface="MS PGothic" panose="020B0600070205080204" pitchFamily="34" charset="-128"/>
              </a:rPr>
              <a:pPr fontAlgn="base">
                <a:spcBef>
                  <a:spcPct val="0"/>
                </a:spcBef>
                <a:spcAft>
                  <a:spcPct val="0"/>
                </a:spcAft>
              </a:pPr>
              <a:t>‹#›</a:t>
            </a:fld>
            <a:endParaRPr lang="en-US" altLang="ru-RU">
              <a:ea typeface="MS PGothic" panose="020B0600070205080204" pitchFamily="34" charset="-128"/>
            </a:endParaRPr>
          </a:p>
        </p:txBody>
      </p:sp>
    </p:spTree>
    <p:extLst>
      <p:ext uri="{BB962C8B-B14F-4D97-AF65-F5344CB8AC3E}">
        <p14:creationId xmlns:p14="http://schemas.microsoft.com/office/powerpoint/2010/main" val="8427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fontAlgn="base">
              <a:spcBef>
                <a:spcPct val="0"/>
              </a:spcBef>
              <a:spcAft>
                <a:spcPct val="0"/>
              </a:spcAft>
              <a:defRPr/>
            </a:pPr>
            <a:fld id="{D67AA466-0483-40C5-8C2E-1745760D5999}" type="datetime1">
              <a:rPr lang="en-US" altLang="ru-RU" smtClean="0"/>
              <a:pPr fontAlgn="base">
                <a:spcBef>
                  <a:spcPct val="0"/>
                </a:spcBef>
                <a:spcAft>
                  <a:spcPct val="0"/>
                </a:spcAft>
                <a:defRPr/>
              </a:pPr>
              <a:t>2/22/2017</a:t>
            </a:fld>
            <a:endParaRPr lang="en-US" altLang="ru-RU"/>
          </a:p>
        </p:txBody>
      </p:sp>
      <p:sp>
        <p:nvSpPr>
          <p:cNvPr id="3" name="Нижний колонтитул 2"/>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4" name="Номер слайда 22"/>
          <p:cNvSpPr>
            <a:spLocks noGrp="1"/>
          </p:cNvSpPr>
          <p:nvPr>
            <p:ph type="sldNum" sz="quarter" idx="12"/>
          </p:nvPr>
        </p:nvSpPr>
        <p:spPr/>
        <p:txBody>
          <a:bodyPr/>
          <a:lstStyle>
            <a:lvl1pPr>
              <a:defRPr/>
            </a:lvl1pPr>
          </a:lstStyle>
          <a:p>
            <a:pPr fontAlgn="base">
              <a:spcBef>
                <a:spcPct val="0"/>
              </a:spcBef>
              <a:spcAft>
                <a:spcPct val="0"/>
              </a:spcAft>
            </a:pPr>
            <a:fld id="{1779945A-C8CC-4DBD-B4BA-3991F9CC870A}" type="slidenum">
              <a:rPr lang="en-US" altLang="ru-RU" smtClean="0">
                <a:ea typeface="MS PGothic" panose="020B0600070205080204" pitchFamily="34" charset="-128"/>
              </a:rPr>
              <a:pPr fontAlgn="base">
                <a:spcBef>
                  <a:spcPct val="0"/>
                </a:spcBef>
                <a:spcAft>
                  <a:spcPct val="0"/>
                </a:spcAft>
              </a:pPr>
              <a:t>‹#›</a:t>
            </a:fld>
            <a:endParaRPr lang="en-US" altLang="ru-RU">
              <a:ea typeface="MS PGothic" panose="020B0600070205080204" pitchFamily="34" charset="-128"/>
            </a:endParaRPr>
          </a:p>
        </p:txBody>
      </p:sp>
    </p:spTree>
    <p:extLst>
      <p:ext uri="{BB962C8B-B14F-4D97-AF65-F5344CB8AC3E}">
        <p14:creationId xmlns:p14="http://schemas.microsoft.com/office/powerpoint/2010/main" val="1877814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dirty="0" smtClean="0"/>
              <a:t>Вставка рисунка</a:t>
            </a:r>
            <a:endParaRPr lang="en-US" noProof="0" dirty="0"/>
          </a:p>
        </p:txBody>
      </p:sp>
      <p:sp>
        <p:nvSpPr>
          <p:cNvPr id="4" name="Текст 3"/>
          <p:cNvSpPr>
            <a:spLocks noGrp="1"/>
          </p:cNvSpPr>
          <p:nvPr>
            <p:ph type="body" sz="half" idx="2"/>
          </p:nvPr>
        </p:nvSpPr>
        <p:spPr>
          <a:xfrm>
            <a:off x="2438400" y="1166787"/>
            <a:ext cx="73152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fontAlgn="base">
              <a:spcBef>
                <a:spcPct val="0"/>
              </a:spcBef>
              <a:spcAft>
                <a:spcPct val="0"/>
              </a:spcAft>
              <a:defRPr/>
            </a:pPr>
            <a:fld id="{DE45BC1B-08E2-4E51-B0CC-39A921AFD477}" type="datetime1">
              <a:rPr lang="en-US" altLang="ru-RU" smtClean="0"/>
              <a:pPr fontAlgn="base">
                <a:spcBef>
                  <a:spcPct val="0"/>
                </a:spcBef>
                <a:spcAft>
                  <a:spcPct val="0"/>
                </a:spcAft>
                <a:defRPr/>
              </a:pPr>
              <a:t>2/22/2017</a:t>
            </a:fld>
            <a:endParaRPr lang="en-US" altLang="ru-RU"/>
          </a:p>
        </p:txBody>
      </p:sp>
      <p:sp>
        <p:nvSpPr>
          <p:cNvPr id="6" name="Нижний колонтитул 2"/>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7" name="Номер слайда 22"/>
          <p:cNvSpPr>
            <a:spLocks noGrp="1"/>
          </p:cNvSpPr>
          <p:nvPr>
            <p:ph type="sldNum" sz="quarter" idx="12"/>
          </p:nvPr>
        </p:nvSpPr>
        <p:spPr/>
        <p:txBody>
          <a:bodyPr/>
          <a:lstStyle>
            <a:lvl1pPr>
              <a:defRPr/>
            </a:lvl1pPr>
          </a:lstStyle>
          <a:p>
            <a:pPr fontAlgn="base">
              <a:spcBef>
                <a:spcPct val="0"/>
              </a:spcBef>
              <a:spcAft>
                <a:spcPct val="0"/>
              </a:spcAft>
            </a:pPr>
            <a:fld id="{D1972C44-0BF3-4EBF-B288-7FF0824290C6}" type="slidenum">
              <a:rPr lang="en-US" altLang="ru-RU" smtClean="0">
                <a:ea typeface="MS PGothic" panose="020B0600070205080204" pitchFamily="34" charset="-128"/>
              </a:rPr>
              <a:pPr fontAlgn="base">
                <a:spcBef>
                  <a:spcPct val="0"/>
                </a:spcBef>
                <a:spcAft>
                  <a:spcPct val="0"/>
                </a:spcAft>
              </a:pPr>
              <a:t>‹#›</a:t>
            </a:fld>
            <a:endParaRPr lang="en-US" altLang="ru-RU">
              <a:ea typeface="MS PGothic" panose="020B0600070205080204" pitchFamily="34" charset="-128"/>
            </a:endParaRPr>
          </a:p>
        </p:txBody>
      </p:sp>
    </p:spTree>
    <p:extLst>
      <p:ext uri="{BB962C8B-B14F-4D97-AF65-F5344CB8AC3E}">
        <p14:creationId xmlns:p14="http://schemas.microsoft.com/office/powerpoint/2010/main" val="262470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070"/>
        </a:solid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74638"/>
            <a:ext cx="109728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ru-RU" altLang="ru-RU" smtClean="0"/>
              <a:t>Образец заголовка</a:t>
            </a:r>
            <a:endParaRPr lang="en-US" altLang="ru-RU" smtClean="0"/>
          </a:p>
        </p:txBody>
      </p:sp>
      <p:sp>
        <p:nvSpPr>
          <p:cNvPr id="4099" name="Текст 12"/>
          <p:cNvSpPr>
            <a:spLocks noGrp="1"/>
          </p:cNvSpPr>
          <p:nvPr>
            <p:ph type="body" idx="1"/>
          </p:nvPr>
        </p:nvSpPr>
        <p:spPr bwMode="auto">
          <a:xfrm>
            <a:off x="609600" y="1600201"/>
            <a:ext cx="109728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4" name="Дата 13"/>
          <p:cNvSpPr>
            <a:spLocks noGrp="1"/>
          </p:cNvSpPr>
          <p:nvPr>
            <p:ph type="dt" sz="half" idx="2"/>
          </p:nvPr>
        </p:nvSpPr>
        <p:spPr>
          <a:xfrm>
            <a:off x="609600" y="6416676"/>
            <a:ext cx="2844800"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200">
                <a:solidFill>
                  <a:srgbClr val="BCBCBC"/>
                </a:solidFill>
                <a:latin typeface="Times New Roman" panose="02020603050405020304" pitchFamily="18" charset="0"/>
                <a:ea typeface="MS PGothic" pitchFamily="34" charset="-128"/>
                <a:cs typeface="Arial" panose="020B0604020202020204" pitchFamily="34" charset="0"/>
              </a:defRPr>
            </a:lvl1pPr>
          </a:lstStyle>
          <a:p>
            <a:pPr fontAlgn="base">
              <a:spcBef>
                <a:spcPct val="0"/>
              </a:spcBef>
              <a:spcAft>
                <a:spcPct val="0"/>
              </a:spcAft>
              <a:defRPr/>
            </a:pPr>
            <a:fld id="{F765F494-40EB-438F-B29A-4AAB38E0AB0B}" type="datetime1">
              <a:rPr lang="en-US" altLang="ru-RU" smtClean="0"/>
              <a:pPr fontAlgn="base">
                <a:spcBef>
                  <a:spcPct val="0"/>
                </a:spcBef>
                <a:spcAft>
                  <a:spcPct val="0"/>
                </a:spcAft>
                <a:defRPr/>
              </a:pPr>
              <a:t>2/22/2017</a:t>
            </a:fld>
            <a:endParaRPr lang="en-US" altLang="ru-RU"/>
          </a:p>
        </p:txBody>
      </p:sp>
      <p:sp>
        <p:nvSpPr>
          <p:cNvPr id="3" name="Нижний колонтитул 2"/>
          <p:cNvSpPr>
            <a:spLocks noGrp="1"/>
          </p:cNvSpPr>
          <p:nvPr>
            <p:ph type="ftr" sz="quarter" idx="3"/>
          </p:nvPr>
        </p:nvSpPr>
        <p:spPr>
          <a:xfrm>
            <a:off x="4165600" y="6416676"/>
            <a:ext cx="38608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ea typeface="+mn-ea"/>
                <a:cs typeface="+mn-cs"/>
              </a:defRPr>
            </a:lvl1pPr>
          </a:lstStyle>
          <a:p>
            <a:pPr>
              <a:defRPr/>
            </a:pPr>
            <a:endParaRPr lang="en-US">
              <a:solidFill>
                <a:prstClr val="white">
                  <a:shade val="50000"/>
                </a:prstClr>
              </a:solidFill>
            </a:endParaRPr>
          </a:p>
        </p:txBody>
      </p:sp>
      <p:sp>
        <p:nvSpPr>
          <p:cNvPr id="23" name="Номер слайда 22"/>
          <p:cNvSpPr>
            <a:spLocks noGrp="1"/>
          </p:cNvSpPr>
          <p:nvPr>
            <p:ph type="sldNum" sz="quarter" idx="4"/>
          </p:nvPr>
        </p:nvSpPr>
        <p:spPr>
          <a:xfrm>
            <a:off x="10566400" y="6416676"/>
            <a:ext cx="1016000" cy="365125"/>
          </a:xfrm>
          <a:prstGeom prst="rect">
            <a:avLst/>
          </a:prstGeom>
        </p:spPr>
        <p:txBody>
          <a:bodyPr vert="horz" wrap="square" lIns="0" tIns="45720" rIns="0" bIns="45720" numCol="1" anchor="b" anchorCtr="0" compatLnSpc="1">
            <a:prstTxWarp prst="textNoShape">
              <a:avLst/>
            </a:prstTxWarp>
          </a:bodyPr>
          <a:lstStyle>
            <a:lvl1pPr algn="r" eaLnBrk="1" hangingPunct="1">
              <a:defRPr sz="1200">
                <a:solidFill>
                  <a:srgbClr val="BCBCBC"/>
                </a:solidFill>
                <a:latin typeface="Times New Roman" panose="02020603050405020304" pitchFamily="18" charset="0"/>
                <a:cs typeface="Arial" panose="020B0604020202020204" pitchFamily="34" charset="0"/>
              </a:defRPr>
            </a:lvl1pPr>
          </a:lstStyle>
          <a:p>
            <a:pPr fontAlgn="base">
              <a:spcBef>
                <a:spcPct val="0"/>
              </a:spcBef>
              <a:spcAft>
                <a:spcPct val="0"/>
              </a:spcAft>
            </a:pPr>
            <a:fld id="{4A9F883F-4FC8-4FA9-8078-A6EB049A8420}" type="slidenum">
              <a:rPr lang="en-US" altLang="ru-RU" smtClean="0">
                <a:ea typeface="MS PGothic" panose="020B0600070205080204" pitchFamily="34" charset="-128"/>
              </a:rPr>
              <a:pPr fontAlgn="base">
                <a:spcBef>
                  <a:spcPct val="0"/>
                </a:spcBef>
                <a:spcAft>
                  <a:spcPct val="0"/>
                </a:spcAft>
              </a:pPr>
              <a:t>‹#›</a:t>
            </a:fld>
            <a:endParaRPr lang="en-US" altLang="ru-RU">
              <a:ea typeface="MS PGothic" panose="020B0600070205080204" pitchFamily="34" charset="-128"/>
            </a:endParaRPr>
          </a:p>
        </p:txBody>
      </p:sp>
    </p:spTree>
    <p:extLst>
      <p:ext uri="{BB962C8B-B14F-4D97-AF65-F5344CB8AC3E}">
        <p14:creationId xmlns:p14="http://schemas.microsoft.com/office/powerpoint/2010/main" val="2030652342"/>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hf hdr="0" ftr="0" dt="0"/>
  <p:txStyles>
    <p:titleStyle>
      <a:lvl1pPr algn="ctr" rtl="0" eaLnBrk="0" fontAlgn="base" hangingPunct="0">
        <a:spcBef>
          <a:spcPct val="0"/>
        </a:spcBef>
        <a:spcAft>
          <a:spcPct val="0"/>
        </a:spcAft>
        <a:defRPr sz="4100" b="1" kern="1200">
          <a:ln w="6350">
            <a:noFill/>
          </a:ln>
          <a:solidFill>
            <a:srgbClr val="FFFF00"/>
          </a:solidFill>
          <a:effectLst>
            <a:outerShdw blurRad="114300" dist="101600" dir="2700000" algn="tl" rotWithShape="0">
              <a:srgbClr val="000000">
                <a:alpha val="40000"/>
              </a:srgbClr>
            </a:outerShdw>
          </a:effectLst>
          <a:latin typeface="+mj-lt"/>
          <a:ea typeface="MS PGothic" pitchFamily="34" charset="-128"/>
          <a:cs typeface="ＭＳ Ｐゴシック" charset="0"/>
        </a:defRPr>
      </a:lvl1pPr>
      <a:lvl2pPr algn="ctr" rtl="0" eaLnBrk="0" fontAlgn="base" hangingPunct="0">
        <a:spcBef>
          <a:spcPct val="0"/>
        </a:spcBef>
        <a:spcAft>
          <a:spcPct val="0"/>
        </a:spcAft>
        <a:defRPr sz="4100" b="1">
          <a:solidFill>
            <a:srgbClr val="FFFF00"/>
          </a:solidFill>
          <a:latin typeface="Arial" pitchFamily="34" charset="0"/>
          <a:ea typeface="MS PGothic" pitchFamily="34" charset="-128"/>
          <a:cs typeface="ＭＳ Ｐゴシック" charset="0"/>
        </a:defRPr>
      </a:lvl2pPr>
      <a:lvl3pPr algn="ctr" rtl="0" eaLnBrk="0" fontAlgn="base" hangingPunct="0">
        <a:spcBef>
          <a:spcPct val="0"/>
        </a:spcBef>
        <a:spcAft>
          <a:spcPct val="0"/>
        </a:spcAft>
        <a:defRPr sz="4100" b="1">
          <a:solidFill>
            <a:srgbClr val="FFFF00"/>
          </a:solidFill>
          <a:latin typeface="Arial" pitchFamily="34" charset="0"/>
          <a:ea typeface="MS PGothic" pitchFamily="34" charset="-128"/>
          <a:cs typeface="ＭＳ Ｐゴシック" charset="0"/>
        </a:defRPr>
      </a:lvl3pPr>
      <a:lvl4pPr algn="ctr" rtl="0" eaLnBrk="0" fontAlgn="base" hangingPunct="0">
        <a:spcBef>
          <a:spcPct val="0"/>
        </a:spcBef>
        <a:spcAft>
          <a:spcPct val="0"/>
        </a:spcAft>
        <a:defRPr sz="4100" b="1">
          <a:solidFill>
            <a:srgbClr val="FFFF00"/>
          </a:solidFill>
          <a:latin typeface="Arial" pitchFamily="34" charset="0"/>
          <a:ea typeface="MS PGothic" pitchFamily="34" charset="-128"/>
          <a:cs typeface="ＭＳ Ｐゴシック" charset="0"/>
        </a:defRPr>
      </a:lvl4pPr>
      <a:lvl5pPr algn="ctr" rtl="0" eaLnBrk="0" fontAlgn="base" hangingPunct="0">
        <a:spcBef>
          <a:spcPct val="0"/>
        </a:spcBef>
        <a:spcAft>
          <a:spcPct val="0"/>
        </a:spcAft>
        <a:defRPr sz="4100" b="1">
          <a:solidFill>
            <a:srgbClr val="FFFF00"/>
          </a:solidFill>
          <a:latin typeface="Arial" pitchFamily="34" charset="0"/>
          <a:ea typeface="MS PGothic" pitchFamily="34" charset="-128"/>
          <a:cs typeface="ＭＳ Ｐゴシック" charset="0"/>
        </a:defRPr>
      </a:lvl5pPr>
      <a:lvl6pPr marL="457200" algn="ctr" rtl="0" fontAlgn="base">
        <a:spcBef>
          <a:spcPct val="0"/>
        </a:spcBef>
        <a:spcAft>
          <a:spcPct val="0"/>
        </a:spcAft>
        <a:defRPr sz="4100" b="1">
          <a:solidFill>
            <a:srgbClr val="FFFF00"/>
          </a:solidFill>
          <a:latin typeface="Arial" pitchFamily="34" charset="0"/>
        </a:defRPr>
      </a:lvl6pPr>
      <a:lvl7pPr marL="914400" algn="ctr" rtl="0" fontAlgn="base">
        <a:spcBef>
          <a:spcPct val="0"/>
        </a:spcBef>
        <a:spcAft>
          <a:spcPct val="0"/>
        </a:spcAft>
        <a:defRPr sz="4100" b="1">
          <a:solidFill>
            <a:srgbClr val="FFFF00"/>
          </a:solidFill>
          <a:latin typeface="Arial" pitchFamily="34" charset="0"/>
        </a:defRPr>
      </a:lvl7pPr>
      <a:lvl8pPr marL="1371600" algn="ctr" rtl="0" fontAlgn="base">
        <a:spcBef>
          <a:spcPct val="0"/>
        </a:spcBef>
        <a:spcAft>
          <a:spcPct val="0"/>
        </a:spcAft>
        <a:defRPr sz="4100" b="1">
          <a:solidFill>
            <a:srgbClr val="FFFF00"/>
          </a:solidFill>
          <a:latin typeface="Arial" pitchFamily="34" charset="0"/>
        </a:defRPr>
      </a:lvl8pPr>
      <a:lvl9pPr marL="1828800" algn="ctr" rtl="0" fontAlgn="base">
        <a:spcBef>
          <a:spcPct val="0"/>
        </a:spcBef>
        <a:spcAft>
          <a:spcPct val="0"/>
        </a:spcAft>
        <a:defRPr sz="4100" b="1">
          <a:solidFill>
            <a:srgbClr val="FFFF00"/>
          </a:solidFill>
          <a:latin typeface="Arial"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S PGothic" pitchFamily="34" charset="-128"/>
          <a:cs typeface="ＭＳ Ｐゴシック" charset="0"/>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S PGothic" pitchFamily="34" charset="-128"/>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S PGothic" pitchFamily="34" charset="-128"/>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S PGothic" pitchFamily="34" charset="-128"/>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S PGothic" pitchFamily="34" charset="-128"/>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38314" y="88901"/>
            <a:ext cx="8643937" cy="1355725"/>
          </a:xfrm>
        </p:spPr>
        <p:txBody>
          <a:bodyPr/>
          <a:lstStyle/>
          <a:p>
            <a:pPr>
              <a:defRPr/>
            </a:pPr>
            <a:r>
              <a:rPr lang="en-US" altLang="ru-RU" sz="3000" b="0" dirty="0">
                <a:cs typeface="Times New Roman" pitchFamily="18" charset="0"/>
              </a:rPr>
              <a:t>Updating the Regulation for the JINR </a:t>
            </a:r>
            <a:r>
              <a:rPr lang="en-US" altLang="ru-RU" sz="3000" b="0" dirty="0" err="1">
                <a:cs typeface="Times New Roman" pitchFamily="18" charset="0"/>
              </a:rPr>
              <a:t>Programme</a:t>
            </a:r>
            <a:r>
              <a:rPr lang="en-US" altLang="ru-RU" sz="3000" b="0" dirty="0">
                <a:cs typeface="Times New Roman" pitchFamily="18" charset="0"/>
              </a:rPr>
              <a:t> Advisory Committees </a:t>
            </a:r>
            <a:r>
              <a:rPr lang="en-US" altLang="ru-RU" sz="3200" b="0" dirty="0">
                <a:cs typeface="Times New Roman" pitchFamily="18" charset="0"/>
              </a:rPr>
              <a:t> </a:t>
            </a:r>
            <a:endParaRPr lang="ru-RU" altLang="ru-RU" sz="3200" b="0" dirty="0">
              <a:cs typeface="Times New Roman" pitchFamily="18" charset="0"/>
            </a:endParaRPr>
          </a:p>
        </p:txBody>
      </p:sp>
      <p:sp>
        <p:nvSpPr>
          <p:cNvPr id="5" name="Прямоугольник 4"/>
          <p:cNvSpPr/>
          <p:nvPr/>
        </p:nvSpPr>
        <p:spPr>
          <a:xfrm>
            <a:off x="1876425" y="1343025"/>
            <a:ext cx="8553450" cy="5307863"/>
          </a:xfrm>
          <a:prstGeom prst="rect">
            <a:avLst/>
          </a:prstGeom>
          <a:solidFill>
            <a:srgbClr val="004070"/>
          </a:solidFill>
        </p:spPr>
        <p:txBody>
          <a:bodyPr>
            <a:spAutoFit/>
          </a:bodyPr>
          <a:lstStyle/>
          <a:p>
            <a:pPr eaLnBrk="0" hangingPunct="0">
              <a:lnSpc>
                <a:spcPct val="120000"/>
              </a:lnSpc>
              <a:spcAft>
                <a:spcPts val="1200"/>
              </a:spcAft>
              <a:defRPr/>
            </a:pPr>
            <a:r>
              <a:rPr lang="en-US" dirty="0" smtClean="0">
                <a:solidFill>
                  <a:srgbClr val="FFFF00"/>
                </a:solidFill>
                <a:latin typeface="Times New Roman"/>
                <a:ea typeface="MS PGothic" panose="020B0600070205080204" pitchFamily="34" charset="-128"/>
              </a:rPr>
              <a:t>	The </a:t>
            </a:r>
            <a:r>
              <a:rPr lang="en-US" dirty="0">
                <a:solidFill>
                  <a:srgbClr val="FFFF00"/>
                </a:solidFill>
                <a:latin typeface="Times New Roman"/>
                <a:ea typeface="MS PGothic" panose="020B0600070205080204" pitchFamily="34" charset="-128"/>
              </a:rPr>
              <a:t>draft of the new version of the Regulations:</a:t>
            </a:r>
          </a:p>
          <a:p>
            <a:pPr marL="533400" indent="-285750" eaLnBrk="0" hangingPunct="0">
              <a:lnSpc>
                <a:spcPct val="120000"/>
              </a:lnSpc>
              <a:spcAft>
                <a:spcPts val="1200"/>
              </a:spcAft>
              <a:buFontTx/>
              <a:buChar char="-"/>
              <a:defRPr/>
            </a:pPr>
            <a:r>
              <a:rPr lang="en-US" dirty="0">
                <a:solidFill>
                  <a:srgbClr val="FFFFFF"/>
                </a:solidFill>
                <a:latin typeface="Times New Roman"/>
                <a:ea typeface="MS PGothic" panose="020B0600070205080204" pitchFamily="34" charset="-128"/>
              </a:rPr>
              <a:t>provides an extended description of the PAC functions;</a:t>
            </a:r>
          </a:p>
          <a:p>
            <a:pPr marL="533400" indent="-285750" eaLnBrk="0" hangingPunct="0">
              <a:lnSpc>
                <a:spcPct val="120000"/>
              </a:lnSpc>
              <a:spcAft>
                <a:spcPts val="1200"/>
              </a:spcAft>
              <a:buFontTx/>
              <a:buChar char="-"/>
              <a:defRPr/>
            </a:pPr>
            <a:r>
              <a:rPr lang="en-US" dirty="0">
                <a:solidFill>
                  <a:srgbClr val="FFFFFF"/>
                </a:solidFill>
                <a:latin typeface="Times New Roman"/>
                <a:ea typeface="MS PGothic" panose="020B0600070205080204" pitchFamily="34" charset="-128"/>
              </a:rPr>
              <a:t>specifies the evaluation criteria to be used for examination of JINR projects and research themes;</a:t>
            </a:r>
          </a:p>
          <a:p>
            <a:pPr marL="533400" indent="-285750" eaLnBrk="0" hangingPunct="0">
              <a:lnSpc>
                <a:spcPct val="120000"/>
              </a:lnSpc>
              <a:spcAft>
                <a:spcPts val="1200"/>
              </a:spcAft>
              <a:buFontTx/>
              <a:buChar char="-"/>
              <a:defRPr/>
            </a:pPr>
            <a:r>
              <a:rPr lang="en-US" dirty="0">
                <a:solidFill>
                  <a:srgbClr val="FFFFFF"/>
                </a:solidFill>
                <a:latin typeface="Times New Roman"/>
                <a:ea typeface="MS PGothic" panose="020B0600070205080204" pitchFamily="34" charset="-128"/>
              </a:rPr>
              <a:t>enables the PACs to establish their operating procedures independently and develop specific criteria, methods and forms of evaluation of projects and research themes in consultation with the JINR Directorate;</a:t>
            </a:r>
          </a:p>
          <a:p>
            <a:pPr marL="533400" indent="-285750" eaLnBrk="0" hangingPunct="0">
              <a:lnSpc>
                <a:spcPct val="120000"/>
              </a:lnSpc>
              <a:spcAft>
                <a:spcPts val="1200"/>
              </a:spcAft>
              <a:buFontTx/>
              <a:buChar char="-"/>
              <a:defRPr/>
            </a:pPr>
            <a:r>
              <a:rPr lang="en-US" dirty="0">
                <a:solidFill>
                  <a:srgbClr val="FFFFFF"/>
                </a:solidFill>
                <a:latin typeface="Times New Roman"/>
                <a:ea typeface="MS PGothic" panose="020B0600070205080204" pitchFamily="34" charset="-128"/>
              </a:rPr>
              <a:t>allows the PAC members to carry out evaluation of projects and research themes by means of electronic communications;</a:t>
            </a:r>
          </a:p>
          <a:p>
            <a:pPr marL="533400" indent="-285750" eaLnBrk="0" hangingPunct="0">
              <a:lnSpc>
                <a:spcPct val="120000"/>
              </a:lnSpc>
              <a:spcAft>
                <a:spcPts val="1200"/>
              </a:spcAft>
              <a:buFontTx/>
              <a:buChar char="-"/>
              <a:defRPr/>
            </a:pPr>
            <a:r>
              <a:rPr lang="en-US" dirty="0">
                <a:solidFill>
                  <a:srgbClr val="FFFFFF"/>
                </a:solidFill>
                <a:latin typeface="Times New Roman"/>
                <a:ea typeface="MS PGothic" panose="020B0600070205080204" pitchFamily="34" charset="-128"/>
              </a:rPr>
              <a:t>encourages the PACs to appoint one or two of its members to perform continuous monitoring of a specific project jointly with the principal investigator;</a:t>
            </a:r>
          </a:p>
          <a:p>
            <a:pPr marL="533400" indent="-285750" eaLnBrk="0" hangingPunct="0">
              <a:lnSpc>
                <a:spcPct val="120000"/>
              </a:lnSpc>
              <a:spcAft>
                <a:spcPts val="1200"/>
              </a:spcAft>
              <a:buFontTx/>
              <a:buChar char="-"/>
              <a:defRPr/>
            </a:pPr>
            <a:r>
              <a:rPr lang="en-US" dirty="0">
                <a:solidFill>
                  <a:srgbClr val="FFFFFF"/>
                </a:solidFill>
                <a:latin typeface="Times New Roman"/>
                <a:ea typeface="MS PGothic" panose="020B0600070205080204" pitchFamily="34" charset="-128"/>
              </a:rPr>
              <a:t>addresses a number of minor corrections suggested by the JINR Directorate and PACs.</a:t>
            </a:r>
          </a:p>
        </p:txBody>
      </p:sp>
    </p:spTree>
    <p:extLst>
      <p:ext uri="{BB962C8B-B14F-4D97-AF65-F5344CB8AC3E}">
        <p14:creationId xmlns:p14="http://schemas.microsoft.com/office/powerpoint/2010/main" val="1473083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fontAlgn="base">
              <a:spcBef>
                <a:spcPct val="0"/>
              </a:spcBef>
              <a:spcAft>
                <a:spcPct val="0"/>
              </a:spcAft>
            </a:pPr>
            <a:fld id="{6CD3CEEA-6F8D-49F6-B085-E1D7A933FE5F}" type="slidenum">
              <a:rPr lang="en-US" altLang="ru-RU" smtClean="0">
                <a:ea typeface="MS PGothic" panose="020B0600070205080204" pitchFamily="34" charset="-128"/>
              </a:rPr>
              <a:pPr fontAlgn="base">
                <a:spcBef>
                  <a:spcPct val="0"/>
                </a:spcBef>
                <a:spcAft>
                  <a:spcPct val="0"/>
                </a:spcAft>
              </a:pPr>
              <a:t>2</a:t>
            </a:fld>
            <a:endParaRPr lang="en-US" altLang="ru-RU">
              <a:ea typeface="MS PGothic" panose="020B0600070205080204" pitchFamily="34" charset="-128"/>
            </a:endParaRPr>
          </a:p>
        </p:txBody>
      </p:sp>
      <p:sp>
        <p:nvSpPr>
          <p:cNvPr id="9" name="TextBox 8"/>
          <p:cNvSpPr txBox="1"/>
          <p:nvPr/>
        </p:nvSpPr>
        <p:spPr>
          <a:xfrm>
            <a:off x="833120" y="714894"/>
            <a:ext cx="10241280" cy="5078313"/>
          </a:xfrm>
          <a:prstGeom prst="rect">
            <a:avLst/>
          </a:prstGeom>
          <a:noFill/>
        </p:spPr>
        <p:txBody>
          <a:bodyPr wrap="square" rtlCol="0">
            <a:spAutoFit/>
          </a:bodyPr>
          <a:lstStyle/>
          <a:p>
            <a:pPr marL="342900" indent="-342900">
              <a:buAutoNum type="arabicPeriod"/>
            </a:pPr>
            <a:r>
              <a:rPr lang="en-US" b="1" i="1" dirty="0" smtClean="0">
                <a:solidFill>
                  <a:srgbClr val="FFFF00"/>
                </a:solidFill>
              </a:rPr>
              <a:t>General provisions</a:t>
            </a:r>
          </a:p>
          <a:p>
            <a:pPr marL="342900" indent="-342900">
              <a:buAutoNum type="arabicPeriod"/>
            </a:pPr>
            <a:endParaRPr lang="en-US" dirty="0"/>
          </a:p>
          <a:p>
            <a:r>
              <a:rPr lang="en-US" dirty="0"/>
              <a:t>1.1. The </a:t>
            </a:r>
            <a:r>
              <a:rPr lang="en-US" dirty="0" err="1"/>
              <a:t>Programme</a:t>
            </a:r>
            <a:r>
              <a:rPr lang="en-US" dirty="0"/>
              <a:t> Advisory Committees (PACs) are advisory bodies to the JINR Directorate and to the JINR Scientific Council, established with a view to facilitating the development and implementation of the scientific </a:t>
            </a:r>
            <a:r>
              <a:rPr lang="en-US" dirty="0" err="1"/>
              <a:t>programme</a:t>
            </a:r>
            <a:r>
              <a:rPr lang="en-US" dirty="0"/>
              <a:t> of JINR in its major areas of research</a:t>
            </a:r>
            <a:r>
              <a:rPr lang="en-US" dirty="0" smtClean="0"/>
              <a:t>.</a:t>
            </a:r>
          </a:p>
          <a:p>
            <a:endParaRPr lang="en-US" dirty="0"/>
          </a:p>
          <a:p>
            <a:r>
              <a:rPr lang="en-US" dirty="0"/>
              <a:t>1.2. </a:t>
            </a:r>
            <a:r>
              <a:rPr lang="en-US" b="1" i="1" dirty="0">
                <a:solidFill>
                  <a:srgbClr val="FFFF00"/>
                </a:solidFill>
              </a:rPr>
              <a:t>The </a:t>
            </a:r>
            <a:r>
              <a:rPr lang="en-US" b="1" i="1" dirty="0" err="1">
                <a:solidFill>
                  <a:srgbClr val="FFFF00"/>
                </a:solidFill>
              </a:rPr>
              <a:t>Programme</a:t>
            </a:r>
            <a:r>
              <a:rPr lang="en-US" b="1" i="1" dirty="0">
                <a:solidFill>
                  <a:srgbClr val="FFFF00"/>
                </a:solidFill>
              </a:rPr>
              <a:t> Advisory Committees:</a:t>
            </a:r>
          </a:p>
          <a:p>
            <a:r>
              <a:rPr lang="en-US" dirty="0"/>
              <a:t>– evaluate proposals for projects of experimental research at basic facilities of JINR and of other research </a:t>
            </a:r>
            <a:r>
              <a:rPr lang="en-US" dirty="0" err="1"/>
              <a:t>centres</a:t>
            </a:r>
            <a:r>
              <a:rPr lang="en-US" dirty="0"/>
              <a:t>;</a:t>
            </a:r>
          </a:p>
          <a:p>
            <a:r>
              <a:rPr lang="en-US" dirty="0"/>
              <a:t>– review the progress and results of on-going experiments in the evaluation of proposals for their continuation or termination;</a:t>
            </a:r>
          </a:p>
          <a:p>
            <a:r>
              <a:rPr lang="en-US" dirty="0"/>
              <a:t>– review projects for the upgrade and further development of JINR facilities, and for the construction of new facilities;</a:t>
            </a:r>
          </a:p>
          <a:p>
            <a:r>
              <a:rPr lang="en-US" dirty="0">
                <a:solidFill>
                  <a:srgbClr val="FFFF00"/>
                </a:solidFill>
              </a:rPr>
              <a:t>– evaluate topics of theoretical research at JINR and their relevance to the needs of experiments carried out at JINR;</a:t>
            </a:r>
          </a:p>
          <a:p>
            <a:r>
              <a:rPr lang="en-US" dirty="0">
                <a:solidFill>
                  <a:srgbClr val="FFFF00"/>
                </a:solidFill>
              </a:rPr>
              <a:t>– evaluate developments in the fields of accelerator technology and experimental techniques, information technology, as well as consider educational </a:t>
            </a:r>
            <a:r>
              <a:rPr lang="en-US" dirty="0" err="1">
                <a:solidFill>
                  <a:srgbClr val="FFFF00"/>
                </a:solidFill>
              </a:rPr>
              <a:t>programmes</a:t>
            </a:r>
            <a:r>
              <a:rPr lang="en-US" dirty="0">
                <a:solidFill>
                  <a:srgbClr val="FFFF00"/>
                </a:solidFill>
              </a:rPr>
              <a:t> of JINR;</a:t>
            </a:r>
          </a:p>
          <a:p>
            <a:r>
              <a:rPr lang="en-US" dirty="0">
                <a:solidFill>
                  <a:srgbClr val="FFFF00"/>
                </a:solidFill>
              </a:rPr>
              <a:t>– provide advice in the development of medium-range and long-range strategies of JINR.</a:t>
            </a:r>
          </a:p>
        </p:txBody>
      </p:sp>
    </p:spTree>
    <p:extLst>
      <p:ext uri="{BB962C8B-B14F-4D97-AF65-F5344CB8AC3E}">
        <p14:creationId xmlns:p14="http://schemas.microsoft.com/office/powerpoint/2010/main" val="2738204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1779945A-C8CC-4DBD-B4BA-3991F9CC870A}" type="slidenum">
              <a:rPr lang="en-US" altLang="ru-RU" smtClean="0">
                <a:ea typeface="MS PGothic" panose="020B0600070205080204" pitchFamily="34" charset="-128"/>
              </a:rPr>
              <a:pPr fontAlgn="base">
                <a:spcBef>
                  <a:spcPct val="0"/>
                </a:spcBef>
                <a:spcAft>
                  <a:spcPct val="0"/>
                </a:spcAft>
              </a:pPr>
              <a:t>3</a:t>
            </a:fld>
            <a:endParaRPr lang="en-US" altLang="ru-RU">
              <a:ea typeface="MS PGothic" panose="020B0600070205080204" pitchFamily="34" charset="-128"/>
            </a:endParaRPr>
          </a:p>
        </p:txBody>
      </p:sp>
      <p:sp>
        <p:nvSpPr>
          <p:cNvPr id="3" name="TextBox 2"/>
          <p:cNvSpPr txBox="1"/>
          <p:nvPr/>
        </p:nvSpPr>
        <p:spPr>
          <a:xfrm>
            <a:off x="773084" y="540327"/>
            <a:ext cx="9867207" cy="4247317"/>
          </a:xfrm>
          <a:prstGeom prst="rect">
            <a:avLst/>
          </a:prstGeom>
          <a:noFill/>
        </p:spPr>
        <p:txBody>
          <a:bodyPr wrap="square" rtlCol="0">
            <a:spAutoFit/>
          </a:bodyPr>
          <a:lstStyle/>
          <a:p>
            <a:r>
              <a:rPr lang="en-US" dirty="0"/>
              <a:t>1.3. To implement these functions, at their meetings the PACs evaluate proposals from international scientific collaborations, scientific institutions –– partners of JINR in the Member States and other countries, JINR Laboratories and scientists. These proposals are submitted for consideration to the PACs by the JINR Directorate in accordance with the Rules for the Preparation of Projects at JINR</a:t>
            </a:r>
            <a:r>
              <a:rPr lang="en-US" dirty="0" smtClean="0"/>
              <a:t>.</a:t>
            </a:r>
            <a:endParaRPr lang="ru-RU" dirty="0" smtClean="0"/>
          </a:p>
          <a:p>
            <a:endParaRPr lang="ru-RU" dirty="0"/>
          </a:p>
          <a:p>
            <a:r>
              <a:rPr lang="en-US" dirty="0">
                <a:solidFill>
                  <a:srgbClr val="FFFF00"/>
                </a:solidFill>
              </a:rPr>
              <a:t>1.4 The PACs carry out the examination of projects and formulate their conclusions in written form based on the following evaluation criteria:</a:t>
            </a:r>
            <a:endParaRPr lang="ru-RU" dirty="0">
              <a:solidFill>
                <a:srgbClr val="FFFF00"/>
              </a:solidFill>
            </a:endParaRPr>
          </a:p>
          <a:p>
            <a:r>
              <a:rPr lang="en-US" dirty="0">
                <a:solidFill>
                  <a:srgbClr val="FFFF00"/>
                </a:solidFill>
              </a:rPr>
              <a:t>– scientific merits and intellectual contribution;</a:t>
            </a:r>
            <a:endParaRPr lang="ru-RU" dirty="0">
              <a:solidFill>
                <a:srgbClr val="FFFF00"/>
              </a:solidFill>
            </a:endParaRPr>
          </a:p>
          <a:p>
            <a:r>
              <a:rPr lang="en-US" dirty="0">
                <a:solidFill>
                  <a:srgbClr val="FFFF00"/>
                </a:solidFill>
              </a:rPr>
              <a:t>– technical feasibility of the project within the proposed timescale;</a:t>
            </a:r>
            <a:endParaRPr lang="ru-RU" dirty="0">
              <a:solidFill>
                <a:srgbClr val="FFFF00"/>
              </a:solidFill>
            </a:endParaRPr>
          </a:p>
          <a:p>
            <a:r>
              <a:rPr lang="en-US" dirty="0">
                <a:solidFill>
                  <a:srgbClr val="FFFF00"/>
                </a:solidFill>
              </a:rPr>
              <a:t>– compliance of the requested financial resources with the project objectives;</a:t>
            </a:r>
            <a:endParaRPr lang="ru-RU" dirty="0">
              <a:solidFill>
                <a:srgbClr val="FFFF00"/>
              </a:solidFill>
            </a:endParaRPr>
          </a:p>
          <a:p>
            <a:r>
              <a:rPr lang="en-US" dirty="0">
                <a:solidFill>
                  <a:srgbClr val="FFFF00"/>
                </a:solidFill>
              </a:rPr>
              <a:t>– availability of adequate human resources at JINR and in the collaborating institutions. </a:t>
            </a:r>
            <a:endParaRPr lang="ru-RU" dirty="0" smtClean="0">
              <a:solidFill>
                <a:srgbClr val="FFFF00"/>
              </a:solidFill>
            </a:endParaRPr>
          </a:p>
          <a:p>
            <a:endParaRPr lang="ru-RU" dirty="0" smtClean="0">
              <a:solidFill>
                <a:srgbClr val="FFFF00"/>
              </a:solidFill>
            </a:endParaRPr>
          </a:p>
          <a:p>
            <a:r>
              <a:rPr lang="en-US" dirty="0">
                <a:solidFill>
                  <a:srgbClr val="FFFF00"/>
                </a:solidFill>
              </a:rPr>
              <a:t>1.5. The PACs independently establish their operating procedures. Specific criteria, methods and forms of examination of projects submitted to the PACs for evaluation are developed and applied by the PACs in consultation with the JINR Directorate.</a:t>
            </a:r>
            <a:endParaRPr lang="ru-RU" dirty="0">
              <a:solidFill>
                <a:srgbClr val="FFFF00"/>
              </a:solidFill>
            </a:endParaRPr>
          </a:p>
        </p:txBody>
      </p:sp>
    </p:spTree>
    <p:extLst>
      <p:ext uri="{BB962C8B-B14F-4D97-AF65-F5344CB8AC3E}">
        <p14:creationId xmlns:p14="http://schemas.microsoft.com/office/powerpoint/2010/main" val="99319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1779945A-C8CC-4DBD-B4BA-3991F9CC870A}" type="slidenum">
              <a:rPr lang="en-US" altLang="ru-RU" smtClean="0">
                <a:ea typeface="MS PGothic" panose="020B0600070205080204" pitchFamily="34" charset="-128"/>
              </a:rPr>
              <a:pPr fontAlgn="base">
                <a:spcBef>
                  <a:spcPct val="0"/>
                </a:spcBef>
                <a:spcAft>
                  <a:spcPct val="0"/>
                </a:spcAft>
              </a:pPr>
              <a:t>4</a:t>
            </a:fld>
            <a:endParaRPr lang="en-US" altLang="ru-RU">
              <a:ea typeface="MS PGothic" panose="020B0600070205080204" pitchFamily="34" charset="-128"/>
            </a:endParaRPr>
          </a:p>
        </p:txBody>
      </p:sp>
      <p:sp>
        <p:nvSpPr>
          <p:cNvPr id="3" name="TextBox 2"/>
          <p:cNvSpPr txBox="1"/>
          <p:nvPr/>
        </p:nvSpPr>
        <p:spPr>
          <a:xfrm>
            <a:off x="1047404" y="432262"/>
            <a:ext cx="9908771" cy="3416320"/>
          </a:xfrm>
          <a:prstGeom prst="rect">
            <a:avLst/>
          </a:prstGeom>
          <a:noFill/>
        </p:spPr>
        <p:txBody>
          <a:bodyPr wrap="square" rtlCol="0">
            <a:spAutoFit/>
          </a:bodyPr>
          <a:lstStyle/>
          <a:p>
            <a:r>
              <a:rPr lang="en-US" dirty="0"/>
              <a:t>1.6. For each PAC session, a written report containing the results of its work and the corresponding recommendations, signed by the Chairperson and by the Scientific Secretary of the PAC, is submitted to the Scientific Council and JINR Director</a:t>
            </a:r>
            <a:r>
              <a:rPr lang="en-US" dirty="0" smtClean="0"/>
              <a:t>.</a:t>
            </a:r>
            <a:endParaRPr lang="ru-RU" dirty="0" smtClean="0"/>
          </a:p>
          <a:p>
            <a:endParaRPr lang="en-US" dirty="0"/>
          </a:p>
          <a:p>
            <a:r>
              <a:rPr lang="en-US" dirty="0"/>
              <a:t>1.7. In view of the major areas of research established at JINR by the Scientific Council and by the Committee of Plenipotentiaries, the following </a:t>
            </a:r>
            <a:r>
              <a:rPr lang="en-US" dirty="0" err="1"/>
              <a:t>Programme</a:t>
            </a:r>
            <a:r>
              <a:rPr lang="en-US" dirty="0"/>
              <a:t> Advisory Committees have been set up:</a:t>
            </a:r>
          </a:p>
          <a:p>
            <a:r>
              <a:rPr lang="en-US" dirty="0"/>
              <a:t>– PAC for Particle Physics;</a:t>
            </a:r>
          </a:p>
          <a:p>
            <a:r>
              <a:rPr lang="en-US" dirty="0"/>
              <a:t>– PAC for Nuclear Physics;</a:t>
            </a:r>
          </a:p>
          <a:p>
            <a:r>
              <a:rPr lang="en-US" dirty="0"/>
              <a:t>– PAC for Condensed Matter Physics</a:t>
            </a:r>
            <a:r>
              <a:rPr lang="en-US" dirty="0" smtClean="0"/>
              <a:t>.</a:t>
            </a:r>
            <a:endParaRPr lang="ru-RU" dirty="0" smtClean="0"/>
          </a:p>
          <a:p>
            <a:endParaRPr lang="en-US" dirty="0"/>
          </a:p>
          <a:p>
            <a:r>
              <a:rPr lang="en-US" dirty="0"/>
              <a:t>1.8. The further establishment or the cancellation of PACs is carried out by a joint decision of the JINR Directorate and the Scientific Council.</a:t>
            </a:r>
          </a:p>
        </p:txBody>
      </p:sp>
    </p:spTree>
    <p:extLst>
      <p:ext uri="{BB962C8B-B14F-4D97-AF65-F5344CB8AC3E}">
        <p14:creationId xmlns:p14="http://schemas.microsoft.com/office/powerpoint/2010/main" val="2315906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1779945A-C8CC-4DBD-B4BA-3991F9CC870A}" type="slidenum">
              <a:rPr lang="en-US" altLang="ru-RU" smtClean="0">
                <a:ea typeface="MS PGothic" panose="020B0600070205080204" pitchFamily="34" charset="-128"/>
              </a:rPr>
              <a:pPr fontAlgn="base">
                <a:spcBef>
                  <a:spcPct val="0"/>
                </a:spcBef>
                <a:spcAft>
                  <a:spcPct val="0"/>
                </a:spcAft>
              </a:pPr>
              <a:t>5</a:t>
            </a:fld>
            <a:endParaRPr lang="en-US" altLang="ru-RU">
              <a:ea typeface="MS PGothic" panose="020B0600070205080204" pitchFamily="34" charset="-128"/>
            </a:endParaRPr>
          </a:p>
        </p:txBody>
      </p:sp>
      <p:sp>
        <p:nvSpPr>
          <p:cNvPr id="3" name="TextBox 2"/>
          <p:cNvSpPr txBox="1"/>
          <p:nvPr/>
        </p:nvSpPr>
        <p:spPr>
          <a:xfrm>
            <a:off x="1030778" y="498764"/>
            <a:ext cx="10299469" cy="3970318"/>
          </a:xfrm>
          <a:prstGeom prst="rect">
            <a:avLst/>
          </a:prstGeom>
          <a:noFill/>
        </p:spPr>
        <p:txBody>
          <a:bodyPr wrap="square" rtlCol="0">
            <a:spAutoFit/>
          </a:bodyPr>
          <a:lstStyle/>
          <a:p>
            <a:r>
              <a:rPr lang="en-US" dirty="0"/>
              <a:t>2. </a:t>
            </a:r>
            <a:r>
              <a:rPr lang="en-US" b="1" i="1" dirty="0">
                <a:solidFill>
                  <a:srgbClr val="FFFF00"/>
                </a:solidFill>
              </a:rPr>
              <a:t>Composition and </a:t>
            </a:r>
            <a:r>
              <a:rPr lang="en-US" b="1" i="1" dirty="0" smtClean="0">
                <a:solidFill>
                  <a:srgbClr val="FFFF00"/>
                </a:solidFill>
              </a:rPr>
              <a:t>structure</a:t>
            </a:r>
            <a:endParaRPr lang="ru-RU" b="1" i="1" dirty="0" smtClean="0">
              <a:solidFill>
                <a:srgbClr val="FFFF00"/>
              </a:solidFill>
            </a:endParaRPr>
          </a:p>
          <a:p>
            <a:endParaRPr lang="en-US" dirty="0"/>
          </a:p>
          <a:p>
            <a:r>
              <a:rPr lang="en-US" dirty="0"/>
              <a:t>2.1. The Scientific Council appoints to each РАС, upon proposal by the JINR Director, from </a:t>
            </a:r>
            <a:r>
              <a:rPr lang="en-US" dirty="0">
                <a:solidFill>
                  <a:srgbClr val="FFFF00"/>
                </a:solidFill>
              </a:rPr>
              <a:t>8 to 12 outside experts </a:t>
            </a:r>
            <a:r>
              <a:rPr lang="en-US" dirty="0"/>
              <a:t>in the relevant fields. They are appointed for an initial term of three years. Every three years, one third of the РАС members can be replaced by new members with a view to ensuring both change and continuity</a:t>
            </a:r>
            <a:r>
              <a:rPr lang="en-US" dirty="0" smtClean="0"/>
              <a:t>.</a:t>
            </a:r>
            <a:endParaRPr lang="ru-RU" dirty="0" smtClean="0"/>
          </a:p>
          <a:p>
            <a:endParaRPr lang="en-US" dirty="0"/>
          </a:p>
          <a:p>
            <a:r>
              <a:rPr lang="en-US" dirty="0"/>
              <a:t>2.2. The JINR Director appoints members of the JINR Directorate, Directors of the Laboratories and leading scientists of JINR as ex officio members to each PAC without a right to vote</a:t>
            </a:r>
            <a:r>
              <a:rPr lang="en-US" dirty="0" smtClean="0"/>
              <a:t>.</a:t>
            </a:r>
            <a:endParaRPr lang="ru-RU" dirty="0" smtClean="0"/>
          </a:p>
          <a:p>
            <a:endParaRPr lang="en-US" dirty="0"/>
          </a:p>
          <a:p>
            <a:r>
              <a:rPr lang="en-US" dirty="0"/>
              <a:t>2.3. The Chairpersons of the PACs are appointed by the JINR Scientific Council upon proposal by the JINR Director for a term of three years which can be renewed for an additional three-year mandate</a:t>
            </a:r>
            <a:r>
              <a:rPr lang="en-US" dirty="0" smtClean="0"/>
              <a:t>.</a:t>
            </a:r>
            <a:endParaRPr lang="ru-RU" dirty="0" smtClean="0"/>
          </a:p>
          <a:p>
            <a:endParaRPr lang="en-US" dirty="0"/>
          </a:p>
          <a:p>
            <a:r>
              <a:rPr lang="en-US" dirty="0"/>
              <a:t>2.4. In consultation with the Chairperson of the PAC, the JINR Directorate appoints a Scientific Secretary of the PAC responsible for the organizational aspects and for providing technical support to the PAC activities.</a:t>
            </a:r>
          </a:p>
        </p:txBody>
      </p:sp>
    </p:spTree>
    <p:extLst>
      <p:ext uri="{BB962C8B-B14F-4D97-AF65-F5344CB8AC3E}">
        <p14:creationId xmlns:p14="http://schemas.microsoft.com/office/powerpoint/2010/main" val="1523343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1779945A-C8CC-4DBD-B4BA-3991F9CC870A}" type="slidenum">
              <a:rPr lang="en-US" altLang="ru-RU" smtClean="0">
                <a:ea typeface="MS PGothic" panose="020B0600070205080204" pitchFamily="34" charset="-128"/>
              </a:rPr>
              <a:pPr fontAlgn="base">
                <a:spcBef>
                  <a:spcPct val="0"/>
                </a:spcBef>
                <a:spcAft>
                  <a:spcPct val="0"/>
                </a:spcAft>
              </a:pPr>
              <a:t>6</a:t>
            </a:fld>
            <a:endParaRPr lang="en-US" altLang="ru-RU">
              <a:ea typeface="MS PGothic" panose="020B0600070205080204" pitchFamily="34" charset="-128"/>
            </a:endParaRPr>
          </a:p>
        </p:txBody>
      </p:sp>
      <p:sp>
        <p:nvSpPr>
          <p:cNvPr id="3" name="TextBox 2"/>
          <p:cNvSpPr txBox="1"/>
          <p:nvPr/>
        </p:nvSpPr>
        <p:spPr>
          <a:xfrm>
            <a:off x="1313411" y="340822"/>
            <a:ext cx="9368444" cy="5632311"/>
          </a:xfrm>
          <a:prstGeom prst="rect">
            <a:avLst/>
          </a:prstGeom>
          <a:noFill/>
        </p:spPr>
        <p:txBody>
          <a:bodyPr wrap="square" rtlCol="0">
            <a:spAutoFit/>
          </a:bodyPr>
          <a:lstStyle/>
          <a:p>
            <a:r>
              <a:rPr lang="en-US" b="1" i="1" dirty="0">
                <a:solidFill>
                  <a:srgbClr val="FFFF00"/>
                </a:solidFill>
              </a:rPr>
              <a:t>3. </a:t>
            </a:r>
            <a:r>
              <a:rPr lang="en-US" b="1" i="1" dirty="0" smtClean="0">
                <a:solidFill>
                  <a:srgbClr val="FFFF00"/>
                </a:solidFill>
              </a:rPr>
              <a:t>Procedure</a:t>
            </a:r>
            <a:endParaRPr lang="ru-RU" b="1" i="1" dirty="0" smtClean="0">
              <a:solidFill>
                <a:srgbClr val="FFFF00"/>
              </a:solidFill>
            </a:endParaRPr>
          </a:p>
          <a:p>
            <a:endParaRPr lang="en-US" dirty="0"/>
          </a:p>
          <a:p>
            <a:r>
              <a:rPr lang="en-US" dirty="0"/>
              <a:t>3.1. The PACs meet at JINR at least once a year, usually twice a year</a:t>
            </a:r>
            <a:r>
              <a:rPr lang="en-US" dirty="0" smtClean="0"/>
              <a:t>.</a:t>
            </a:r>
            <a:endParaRPr lang="ru-RU" dirty="0" smtClean="0"/>
          </a:p>
          <a:p>
            <a:endParaRPr lang="en-US" dirty="0"/>
          </a:p>
          <a:p>
            <a:r>
              <a:rPr lang="en-US" dirty="0"/>
              <a:t>3.2. The Chairperson and the Scientific Secretary of the PAC are responsible for the preparation of the agenda of the meetings, in cooperation with the JINR Directorate</a:t>
            </a:r>
            <a:r>
              <a:rPr lang="en-US" dirty="0" smtClean="0"/>
              <a:t>.</a:t>
            </a:r>
            <a:endParaRPr lang="ru-RU" dirty="0" smtClean="0"/>
          </a:p>
          <a:p>
            <a:endParaRPr lang="en-US" dirty="0"/>
          </a:p>
          <a:p>
            <a:r>
              <a:rPr lang="en-US" dirty="0"/>
              <a:t>3.3. Proposals prepared in accordance with the Rules for the </a:t>
            </a:r>
            <a:r>
              <a:rPr lang="en-US" dirty="0" smtClean="0"/>
              <a:t>Preparation </a:t>
            </a:r>
            <a:r>
              <a:rPr lang="en-US" dirty="0"/>
              <a:t>of Projects at JINR are submitted to the relevant РАС Chairperson not later than </a:t>
            </a:r>
          </a:p>
          <a:p>
            <a:r>
              <a:rPr lang="en-US" dirty="0"/>
              <a:t>two months before the meeting</a:t>
            </a:r>
            <a:r>
              <a:rPr lang="en-US" dirty="0" smtClean="0"/>
              <a:t>.</a:t>
            </a:r>
            <a:endParaRPr lang="ru-RU" dirty="0" smtClean="0"/>
          </a:p>
          <a:p>
            <a:endParaRPr lang="en-US" dirty="0"/>
          </a:p>
          <a:p>
            <a:r>
              <a:rPr lang="en-US" dirty="0"/>
              <a:t>3.4. All proposals are presented at public sessions of the PACs. Each proposal is reviewed by at least one РАС member</a:t>
            </a:r>
            <a:r>
              <a:rPr lang="en-US" dirty="0" smtClean="0"/>
              <a:t>.</a:t>
            </a:r>
            <a:endParaRPr lang="ru-RU" dirty="0" smtClean="0"/>
          </a:p>
          <a:p>
            <a:endParaRPr lang="en-US" dirty="0"/>
          </a:p>
          <a:p>
            <a:r>
              <a:rPr lang="en-US" dirty="0"/>
              <a:t>3.5. Proposals for the agenda of a РАС meeting are submitted to the Chairperson of the PAC by the Scientific Secretary in consultation with the JINR Directorate </a:t>
            </a:r>
            <a:r>
              <a:rPr lang="en-US" dirty="0">
                <a:solidFill>
                  <a:srgbClr val="FFFF00"/>
                </a:solidFill>
              </a:rPr>
              <a:t>not later than 6 weeks </a:t>
            </a:r>
            <a:r>
              <a:rPr lang="en-US" dirty="0"/>
              <a:t>before the meeting</a:t>
            </a:r>
            <a:r>
              <a:rPr lang="en-US" dirty="0" smtClean="0"/>
              <a:t>.</a:t>
            </a:r>
            <a:endParaRPr lang="ru-RU" dirty="0" smtClean="0"/>
          </a:p>
          <a:p>
            <a:endParaRPr lang="ru-RU" dirty="0" smtClean="0"/>
          </a:p>
          <a:p>
            <a:r>
              <a:rPr lang="en-US" dirty="0" smtClean="0"/>
              <a:t>3.6</a:t>
            </a:r>
            <a:r>
              <a:rPr lang="en-US" dirty="0"/>
              <a:t>. The material for a PAC meeting is prepared by its Scientific Secretary and is dispatched to the members not later than one month before the meeting.</a:t>
            </a:r>
          </a:p>
        </p:txBody>
      </p:sp>
    </p:spTree>
    <p:extLst>
      <p:ext uri="{BB962C8B-B14F-4D97-AF65-F5344CB8AC3E}">
        <p14:creationId xmlns:p14="http://schemas.microsoft.com/office/powerpoint/2010/main" val="1557063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1779945A-C8CC-4DBD-B4BA-3991F9CC870A}" type="slidenum">
              <a:rPr lang="en-US" altLang="ru-RU" smtClean="0">
                <a:ea typeface="MS PGothic" panose="020B0600070205080204" pitchFamily="34" charset="-128"/>
              </a:rPr>
              <a:pPr fontAlgn="base">
                <a:spcBef>
                  <a:spcPct val="0"/>
                </a:spcBef>
                <a:spcAft>
                  <a:spcPct val="0"/>
                </a:spcAft>
              </a:pPr>
              <a:t>7</a:t>
            </a:fld>
            <a:endParaRPr lang="en-US" altLang="ru-RU">
              <a:ea typeface="MS PGothic" panose="020B0600070205080204" pitchFamily="34" charset="-128"/>
            </a:endParaRPr>
          </a:p>
        </p:txBody>
      </p:sp>
      <p:sp>
        <p:nvSpPr>
          <p:cNvPr id="3" name="TextBox 2"/>
          <p:cNvSpPr txBox="1"/>
          <p:nvPr/>
        </p:nvSpPr>
        <p:spPr>
          <a:xfrm>
            <a:off x="931025" y="814647"/>
            <a:ext cx="9942022" cy="4524315"/>
          </a:xfrm>
          <a:prstGeom prst="rect">
            <a:avLst/>
          </a:prstGeom>
          <a:noFill/>
        </p:spPr>
        <p:txBody>
          <a:bodyPr wrap="square" rtlCol="0">
            <a:spAutoFit/>
          </a:bodyPr>
          <a:lstStyle/>
          <a:p>
            <a:r>
              <a:rPr lang="en-US" dirty="0"/>
              <a:t>3.7 The РАС recommendations are adopted at the PAC closed sessions by simple majority of votes of all РАС members, with a required quorum of two thirds of them being present at the meeting. The PAC recommendations are published and sent to all РАС members, leaders of the projects discussed at the meetings, and to the members of the Scientific Council</a:t>
            </a:r>
            <a:r>
              <a:rPr lang="en-US" dirty="0" smtClean="0"/>
              <a:t>.</a:t>
            </a:r>
            <a:endParaRPr lang="ru-RU" dirty="0" smtClean="0"/>
          </a:p>
          <a:p>
            <a:endParaRPr lang="en-US" dirty="0"/>
          </a:p>
          <a:p>
            <a:r>
              <a:rPr lang="en-US" dirty="0">
                <a:solidFill>
                  <a:srgbClr val="FFFF00"/>
                </a:solidFill>
              </a:rPr>
              <a:t>3.8. If necessary, the PACs may carry out evaluation of projects by means of electronic communications, set up panels to consider specific issues and convene dedicated meetings. </a:t>
            </a:r>
            <a:endParaRPr lang="ru-RU" dirty="0" smtClean="0">
              <a:solidFill>
                <a:srgbClr val="FFFF00"/>
              </a:solidFill>
            </a:endParaRPr>
          </a:p>
          <a:p>
            <a:endParaRPr lang="en-US" dirty="0">
              <a:solidFill>
                <a:srgbClr val="FFFF00"/>
              </a:solidFill>
            </a:endParaRPr>
          </a:p>
          <a:p>
            <a:r>
              <a:rPr lang="en-US" dirty="0"/>
              <a:t>3.9. If necessary, joint meetings of several PACs may be held upon </a:t>
            </a:r>
            <a:r>
              <a:rPr lang="en-US" dirty="0" smtClean="0"/>
              <a:t>recommendation </a:t>
            </a:r>
            <a:r>
              <a:rPr lang="en-US" dirty="0"/>
              <a:t>of the Scientific Council or the PAC Chairpersons</a:t>
            </a:r>
            <a:r>
              <a:rPr lang="en-US" dirty="0" smtClean="0"/>
              <a:t>.</a:t>
            </a:r>
            <a:endParaRPr lang="ru-RU" dirty="0" smtClean="0"/>
          </a:p>
          <a:p>
            <a:endParaRPr lang="en-US" dirty="0"/>
          </a:p>
          <a:p>
            <a:r>
              <a:rPr lang="en-US" dirty="0">
                <a:solidFill>
                  <a:srgbClr val="FFFF00"/>
                </a:solidFill>
              </a:rPr>
              <a:t>3.10. In order to control the implementation of large projects, the PACs may appoint one or two of its members to perform continuous monitoring of a specific project jointly with the principal investigator</a:t>
            </a:r>
            <a:r>
              <a:rPr lang="en-US" dirty="0" smtClean="0">
                <a:solidFill>
                  <a:srgbClr val="FFFF00"/>
                </a:solidFill>
              </a:rPr>
              <a:t>.</a:t>
            </a:r>
            <a:endParaRPr lang="ru-RU" dirty="0" smtClean="0">
              <a:solidFill>
                <a:srgbClr val="FFFF00"/>
              </a:solidFill>
            </a:endParaRPr>
          </a:p>
          <a:p>
            <a:endParaRPr lang="en-US" dirty="0"/>
          </a:p>
          <a:p>
            <a:r>
              <a:rPr lang="en-US" dirty="0"/>
              <a:t>3.11. The Chairpersons of the PACs are invited by the JINR Directorate to present the recommendations of the PACs at sessions of the JINR Scientific Council.</a:t>
            </a:r>
          </a:p>
        </p:txBody>
      </p:sp>
    </p:spTree>
    <p:extLst>
      <p:ext uri="{BB962C8B-B14F-4D97-AF65-F5344CB8AC3E}">
        <p14:creationId xmlns:p14="http://schemas.microsoft.com/office/powerpoint/2010/main" val="1435011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1779945A-C8CC-4DBD-B4BA-3991F9CC870A}" type="slidenum">
              <a:rPr lang="en-US" altLang="ru-RU" smtClean="0">
                <a:ea typeface="MS PGothic" panose="020B0600070205080204" pitchFamily="34" charset="-128"/>
              </a:rPr>
              <a:pPr fontAlgn="base">
                <a:spcBef>
                  <a:spcPct val="0"/>
                </a:spcBef>
                <a:spcAft>
                  <a:spcPct val="0"/>
                </a:spcAft>
              </a:pPr>
              <a:t>8</a:t>
            </a:fld>
            <a:endParaRPr lang="en-US" altLang="ru-RU">
              <a:ea typeface="MS PGothic" panose="020B0600070205080204" pitchFamily="34" charset="-128"/>
            </a:endParaRPr>
          </a:p>
        </p:txBody>
      </p:sp>
      <p:sp>
        <p:nvSpPr>
          <p:cNvPr id="3" name="TextBox 2"/>
          <p:cNvSpPr txBox="1"/>
          <p:nvPr/>
        </p:nvSpPr>
        <p:spPr>
          <a:xfrm>
            <a:off x="939338" y="623455"/>
            <a:ext cx="9966960" cy="3139321"/>
          </a:xfrm>
          <a:prstGeom prst="rect">
            <a:avLst/>
          </a:prstGeom>
          <a:noFill/>
        </p:spPr>
        <p:txBody>
          <a:bodyPr wrap="square" rtlCol="0">
            <a:spAutoFit/>
          </a:bodyPr>
          <a:lstStyle/>
          <a:p>
            <a:r>
              <a:rPr lang="en-US" dirty="0">
                <a:solidFill>
                  <a:srgbClr val="FFFF00"/>
                </a:solidFill>
              </a:rPr>
              <a:t>3.12. The evaluation of a project is accomplished by one or several PAC members. Outside experts can also be invited for the evaluation, taking into account the common standards on potential conflicts of interests. The principle of the proposal evaluation consists in producing written referee reports, summarizing the evaluation of a project according to the criteria mentioned in Paragraph 1.4. Each referee report should be structured following the evaluation criteria. At the end of the report the referee summarizes the weaknesses and strengths of a project. The final recommendation is made at the general discussion during the PAC meeting based on the available referee reports with the possibility for PAC members to reconsider or modify their initial assessment following the debate at the meeting and the additional opinions that emerged in the discussion. Optionally, in addition to written reports, a referee may evaluate each of the criteria by giving points (from 0 to 10 points) that can serve to compare and rank different projects.</a:t>
            </a:r>
            <a:endParaRPr lang="ru-RU" dirty="0">
              <a:solidFill>
                <a:srgbClr val="FFFF00"/>
              </a:solidFill>
            </a:endParaRPr>
          </a:p>
        </p:txBody>
      </p:sp>
    </p:spTree>
    <p:extLst>
      <p:ext uri="{BB962C8B-B14F-4D97-AF65-F5344CB8AC3E}">
        <p14:creationId xmlns:p14="http://schemas.microsoft.com/office/powerpoint/2010/main" val="4129806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1028</Words>
  <Application>Microsoft Office PowerPoint</Application>
  <PresentationFormat>Широкоэкранный</PresentationFormat>
  <Paragraphs>76</Paragraphs>
  <Slides>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8</vt:i4>
      </vt:variant>
    </vt:vector>
  </HeadingPairs>
  <TitlesOfParts>
    <vt:vector size="16" baseType="lpstr">
      <vt:lpstr>MS PGothic</vt:lpstr>
      <vt:lpstr>MS PGothic</vt:lpstr>
      <vt:lpstr>Arial</vt:lpstr>
      <vt:lpstr>Times New Roman</vt:lpstr>
      <vt:lpstr>Wingdings</vt:lpstr>
      <vt:lpstr>Wingdings 2</vt:lpstr>
      <vt:lpstr>Wingdings 3</vt:lpstr>
      <vt:lpstr>1_Apex</vt:lpstr>
      <vt:lpstr>Updating the Regulation for the JINR Programme Advisory Committees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6</cp:revision>
  <dcterms:created xsi:type="dcterms:W3CDTF">2017-02-21T09:06:33Z</dcterms:created>
  <dcterms:modified xsi:type="dcterms:W3CDTF">2017-02-22T12:42:38Z</dcterms:modified>
</cp:coreProperties>
</file>