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1" r:id="rId2"/>
    <p:sldId id="288" r:id="rId3"/>
    <p:sldId id="289" r:id="rId4"/>
    <p:sldId id="290" r:id="rId5"/>
    <p:sldId id="282" r:id="rId6"/>
    <p:sldId id="280" r:id="rId7"/>
    <p:sldId id="293" r:id="rId8"/>
    <p:sldId id="291" r:id="rId9"/>
    <p:sldId id="292" r:id="rId10"/>
    <p:sldId id="266" r:id="rId11"/>
    <p:sldId id="267" r:id="rId12"/>
    <p:sldId id="287" r:id="rId13"/>
    <p:sldId id="279" r:id="rId14"/>
    <p:sldId id="283" r:id="rId15"/>
    <p:sldId id="284" r:id="rId16"/>
    <p:sldId id="285" r:id="rId17"/>
    <p:sldId id="286" r:id="rId18"/>
    <p:sldId id="272" r:id="rId19"/>
    <p:sldId id="294" r:id="rId20"/>
    <p:sldId id="295" r:id="rId21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B387C"/>
    <a:srgbClr val="0055A0"/>
    <a:srgbClr val="009900"/>
    <a:srgbClr val="993300"/>
    <a:srgbClr val="FF9900"/>
    <a:srgbClr val="FFFF99"/>
    <a:srgbClr val="104282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/>
    <p:restoredTop sz="94660"/>
  </p:normalViewPr>
  <p:slideViewPr>
    <p:cSldViewPr snapToGrid="0" snapToObjects="1">
      <p:cViewPr>
        <p:scale>
          <a:sx n="100" d="100"/>
          <a:sy n="100" d="100"/>
        </p:scale>
        <p:origin x="173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1D5A-D050-4C85-845B-EE7A8A601E55}" type="datetimeFigureOut">
              <a:rPr lang="en-US" smtClean="0"/>
              <a:t>9/25/17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A01D-FEB2-4CE6-B78C-8A100D919A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7B46-8F1F-4F32-98B6-F9EA0F57A584}" type="datetimeFigureOut">
              <a:rPr lang="en-GB" smtClean="0"/>
              <a:t>25/09/2017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EEFC-C032-435A-B3AC-EAF0642B28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0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01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998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6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369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5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05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1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9/25/17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9/25/17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9/25/17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9/25/17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854" cy="724829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24830"/>
            <a:ext cx="8226854" cy="5419492"/>
          </a:xfrm>
        </p:spPr>
        <p:txBody>
          <a:bodyPr/>
          <a:lstStyle>
            <a:lvl1pPr marL="493776" indent="-457200"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1pPr>
            <a:lvl2pPr marL="905256" indent="-457200">
              <a:buFont typeface="Wingdings" panose="05000000000000000000" pitchFamily="2" charset="2"/>
              <a:buChar char="§"/>
              <a:defRPr>
                <a:solidFill>
                  <a:srgbClr val="0B387C"/>
                </a:solidFill>
              </a:defRPr>
            </a:lvl2pPr>
            <a:lvl3pPr marL="1092708" indent="-342900"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3pPr>
            <a:lvl4pPr marL="1385316" indent="-342900">
              <a:buFont typeface="Wingdings" panose="05000000000000000000" pitchFamily="2" charset="2"/>
              <a:buChar char="§"/>
              <a:defRPr>
                <a:solidFill>
                  <a:srgbClr val="0B387C"/>
                </a:solidFill>
              </a:defRPr>
            </a:lvl4pPr>
            <a:lvl5pPr marL="1650492" indent="-342900"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2368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9/25/17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9/25/17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conferenceDisplay.py?confId=151" TargetMode="External"/><Relationship Id="rId4" Type="http://schemas.openxmlformats.org/officeDocument/2006/relationships/image" Target="../media/image6.jpeg"/><Relationship Id="rId5" Type="http://schemas.openxmlformats.org/officeDocument/2006/relationships/hyperlink" Target="http://wlcg.web.cern.ch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indico.cern.ch/event/540424/#sc-10-1-lightweight-sites-sur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idpp.ac.uk/vac/" TargetMode="External"/><Relationship Id="rId4" Type="http://schemas.openxmlformats.org/officeDocument/2006/relationships/hyperlink" Target="https://www.gridpp.ac.uk/vcycle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hcathome.cern.ch/" TargetMode="External"/><Relationship Id="rId4" Type="http://schemas.openxmlformats.org/officeDocument/2006/relationships/hyperlink" Target="https://indico.cern.ch/event/579473/timetable/#50-atlashom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indico.cern.ch/event/654433/contributions/2730732/attachments/1527718/2389423/ATLAShome_at_BEIJING_LCG2_site_TIM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indico.cern.ch/event/615987/#sc-10-5-slas-and-usage-of-dif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sessionDisplay.py?sessionId=16&amp;confId=151#20170926" TargetMode="External"/><Relationship Id="rId4" Type="http://schemas.openxmlformats.org/officeDocument/2006/relationships/hyperlink" Target="https://indico.cern.ch/event/609911/sessions/238310/#20170620" TargetMode="External"/><Relationship Id="rId5" Type="http://schemas.openxmlformats.org/officeDocument/2006/relationships/hyperlink" Target="https://indico.cern.ch/event/578986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twiki.cern.ch/twiki/bin/view/LCG/WLCGDataSteeringGrou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clusters.org/" TargetMode="External"/><Relationship Id="rId4" Type="http://schemas.openxmlformats.org/officeDocument/2006/relationships/hyperlink" Target="http://indico.cern.ch/event/394782/contributions/2154321/attachments/1271116/1883641/T3inaboxGDBApril10th2016.pdf" TargetMode="External"/><Relationship Id="rId5" Type="http://schemas.openxmlformats.org/officeDocument/2006/relationships/hyperlink" Target="https://indico.cern.ch/event/505613/contributions/2227422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indico.cern.ch/event/394782/contributions/2154320/attachments/1271438/1884305/UbiCI_-_GDB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820988"/>
            <a:ext cx="7086600" cy="2834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89"/>
            <a:ext cx="8216900" cy="33222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Lightweight sites in WLCG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B387C"/>
                </a:solidFill>
              </a:rPr>
              <a:t/>
            </a:r>
            <a:br>
              <a:rPr lang="en-US" sz="2400" dirty="0" smtClean="0">
                <a:solidFill>
                  <a:srgbClr val="0B387C"/>
                </a:solidFill>
              </a:rPr>
            </a:br>
            <a:r>
              <a:rPr lang="en-US" sz="2000" dirty="0" smtClean="0">
                <a:solidFill>
                  <a:srgbClr val="080808"/>
                </a:solidFill>
              </a:rPr>
              <a:t>Maarten Litmaath, CERN</a:t>
            </a:r>
            <a:r>
              <a:rPr lang="en-US" sz="2400" dirty="0" smtClean="0">
                <a:solidFill>
                  <a:srgbClr val="0B387C"/>
                </a:solidFill>
              </a:rPr>
              <a:t/>
            </a:r>
            <a:br>
              <a:rPr lang="en-US" sz="2400" dirty="0" smtClean="0">
                <a:solidFill>
                  <a:srgbClr val="0B387C"/>
                </a:solidFill>
              </a:rPr>
            </a:br>
            <a:r>
              <a:rPr lang="en-US" sz="2400" dirty="0" smtClean="0">
                <a:solidFill>
                  <a:srgbClr val="0B387C"/>
                </a:solidFill>
              </a:rPr>
              <a:t/>
            </a:r>
            <a:br>
              <a:rPr lang="en-US" sz="2400" dirty="0" smtClean="0">
                <a:solidFill>
                  <a:srgbClr val="0B387C"/>
                </a:solidFill>
              </a:rPr>
            </a:br>
            <a:endParaRPr lang="en-US" sz="1600" dirty="0">
              <a:solidFill>
                <a:srgbClr val="0B387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3931"/>
            <a:ext cx="1038225" cy="9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Lightweight sites – classic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provide resources with less effort?</a:t>
            </a:r>
          </a:p>
          <a:p>
            <a:pPr lvl="1"/>
            <a:r>
              <a:rPr lang="en-US" dirty="0" smtClean="0"/>
              <a:t>Keep things basically the same, but easier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Site </a:t>
            </a:r>
            <a:r>
              <a:rPr lang="en-US" dirty="0" smtClean="0">
                <a:sym typeface="Wingdings"/>
                <a:hlinkClick r:id="rId3"/>
              </a:rPr>
              <a:t>responses</a:t>
            </a:r>
            <a:r>
              <a:rPr lang="en-US" dirty="0" smtClean="0">
                <a:sym typeface="Wingdings"/>
              </a:rPr>
              <a:t> to a questionnaire show the potential benefits of shared repositories</a:t>
            </a:r>
          </a:p>
          <a:p>
            <a:pPr lvl="1"/>
            <a:r>
              <a:rPr lang="en-US" dirty="0" smtClean="0">
                <a:sym typeface="Wingdings"/>
              </a:rPr>
              <a:t>OpenStack images</a:t>
            </a:r>
          </a:p>
          <a:p>
            <a:pPr lvl="2"/>
            <a:r>
              <a:rPr lang="en-US" dirty="0" smtClean="0">
                <a:sym typeface="Wingdings"/>
              </a:rPr>
              <a:t>Pre-built services, pre-configured where possible</a:t>
            </a:r>
          </a:p>
          <a:p>
            <a:pPr lvl="1"/>
            <a:r>
              <a:rPr lang="en-US" dirty="0" smtClean="0">
                <a:sym typeface="Wingdings"/>
              </a:rPr>
              <a:t>Docker containers</a:t>
            </a:r>
          </a:p>
          <a:p>
            <a:pPr lvl="2"/>
            <a:r>
              <a:rPr lang="en-US" dirty="0" smtClean="0">
                <a:sym typeface="Wingdings"/>
              </a:rPr>
              <a:t>Ditto </a:t>
            </a:r>
          </a:p>
          <a:p>
            <a:pPr lvl="1"/>
            <a:r>
              <a:rPr lang="en-US" dirty="0" smtClean="0">
                <a:sym typeface="Wingdings"/>
              </a:rPr>
              <a:t>Puppet modules</a:t>
            </a:r>
          </a:p>
          <a:p>
            <a:pPr lvl="2"/>
            <a:r>
              <a:rPr lang="en-US" dirty="0" smtClean="0">
                <a:sym typeface="Wingdings"/>
              </a:rPr>
              <a:t>For site-specific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Lightweight sites – alternative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CE + batch system </a:t>
            </a:r>
            <a:r>
              <a:rPr lang="en-US" i="1" dirty="0" smtClean="0"/>
              <a:t>not strictly needed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Cloud VMs or containers could be sufficient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They can be managed e.g. with </a:t>
            </a:r>
            <a:r>
              <a:rPr lang="en-US" dirty="0" smtClean="0">
                <a:hlinkClick r:id="rId3"/>
              </a:rPr>
              <a:t>Vac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Vcycle</a:t>
            </a:r>
            <a:endParaRPr lang="en-US" dirty="0" smtClean="0"/>
          </a:p>
          <a:p>
            <a:pPr lvl="1"/>
            <a:r>
              <a:rPr lang="en-US" dirty="0" smtClean="0"/>
              <a:t>Several GridPP sites are doing that already</a:t>
            </a:r>
          </a:p>
          <a:p>
            <a:pPr lvl="2"/>
            <a:r>
              <a:rPr lang="en-US" dirty="0" smtClean="0"/>
              <a:t>All 4 experiments are covered</a:t>
            </a:r>
          </a:p>
          <a:p>
            <a:pPr lvl="1"/>
            <a:r>
              <a:rPr lang="en-US" dirty="0" smtClean="0"/>
              <a:t>The resources are properly accounted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They can directly receive work from an experiment’s central task queue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Or they can rather join a regional or global </a:t>
            </a:r>
            <a:r>
              <a:rPr lang="en-US" i="1" dirty="0" smtClean="0">
                <a:solidFill>
                  <a:srgbClr val="0B387C"/>
                </a:solidFill>
              </a:rPr>
              <a:t>HTCondor pool </a:t>
            </a:r>
            <a:r>
              <a:rPr lang="en-US" dirty="0" smtClean="0"/>
              <a:t>to which an experiment submits work</a:t>
            </a:r>
          </a:p>
          <a:p>
            <a:pPr lvl="1"/>
            <a:r>
              <a:rPr lang="en-US" dirty="0" smtClean="0"/>
              <a:t>Proof of concept used by GridPP sites for ALICE</a:t>
            </a:r>
          </a:p>
          <a:p>
            <a:pPr lvl="1"/>
            <a:r>
              <a:rPr lang="en-US" dirty="0" smtClean="0"/>
              <a:t>Cf. the CMS global GlideinWMS pool </a:t>
            </a:r>
            <a:r>
              <a:rPr lang="en-US" dirty="0" smtClean="0">
                <a:sym typeface="Wingdings" panose="05000000000000000000" pitchFamily="2" charset="2"/>
              </a:rPr>
              <a:t> scalable to O(100k)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Distributed site operations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site needs to provide resources at an agreed QoS </a:t>
            </a:r>
            <a:r>
              <a:rPr lang="en-US" dirty="0" smtClean="0"/>
              <a:t>level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HW needs to be administered by the </a:t>
            </a:r>
            <a:r>
              <a:rPr lang="en-US" dirty="0" smtClean="0"/>
              <a:t>site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Other admin operations could be done by a remote, possibly distributed team of </a:t>
            </a:r>
            <a:r>
              <a:rPr lang="en-US" dirty="0" smtClean="0"/>
              <a:t>experts</a:t>
            </a:r>
          </a:p>
          <a:p>
            <a:pPr lvl="8"/>
            <a:endParaRPr lang="en-US" dirty="0" smtClean="0"/>
          </a:p>
          <a:p>
            <a:r>
              <a:rPr lang="en-US" dirty="0"/>
              <a:t>Site resources within a region could be integrated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rgbClr val="0B387C"/>
                </a:solidFill>
              </a:rPr>
              <a:t>regional cloud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smtClean="0">
                <a:solidFill>
                  <a:srgbClr val="080808"/>
                </a:solidFill>
              </a:rPr>
              <a:t>JINR cloud </a:t>
            </a:r>
            <a:r>
              <a:rPr lang="en-US" dirty="0" smtClean="0"/>
              <a:t>extending to partner sites</a:t>
            </a:r>
          </a:p>
          <a:p>
            <a:pPr lvl="8"/>
            <a:endParaRPr lang="en-US" dirty="0" smtClean="0">
              <a:solidFill>
                <a:srgbClr val="0B387C"/>
              </a:solidFill>
            </a:endParaRPr>
          </a:p>
          <a:p>
            <a:r>
              <a:rPr lang="en-US" dirty="0" smtClean="0"/>
              <a:t>Or they could </a:t>
            </a:r>
            <a:r>
              <a:rPr lang="en-US" dirty="0" smtClean="0"/>
              <a:t>be integrated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 smtClean="0"/>
              <a:t>a regional </a:t>
            </a:r>
            <a:r>
              <a:rPr lang="en-US" i="1" dirty="0" smtClean="0">
                <a:solidFill>
                  <a:srgbClr val="0B387C"/>
                </a:solidFill>
              </a:rPr>
              <a:t>virtual</a:t>
            </a:r>
            <a:r>
              <a:rPr lang="en-US" dirty="0" smtClean="0">
                <a:solidFill>
                  <a:srgbClr val="0B387C"/>
                </a:solidFill>
              </a:rPr>
              <a:t> </a:t>
            </a:r>
            <a:r>
              <a:rPr lang="en-US" dirty="0" smtClean="0"/>
              <a:t>HTCondor batch system</a:t>
            </a:r>
          </a:p>
          <a:p>
            <a:pPr lvl="1"/>
            <a:r>
              <a:rPr lang="en-US" dirty="0" smtClean="0"/>
              <a:t>VMs/containers of willing sites may join the pool directly</a:t>
            </a:r>
          </a:p>
          <a:p>
            <a:pPr lvl="1"/>
            <a:r>
              <a:rPr lang="en-US" dirty="0" smtClean="0"/>
              <a:t>CEs and batch systems of other sites can be addressed through Condor-G</a:t>
            </a:r>
          </a:p>
          <a:p>
            <a:pPr lvl="1"/>
            <a:r>
              <a:rPr lang="en-US" dirty="0" smtClean="0"/>
              <a:t>The virtual site exposes an HTCondor CE interface through which customers submit jobs </a:t>
            </a:r>
            <a:r>
              <a:rPr lang="en-US" i="1" dirty="0" smtClean="0">
                <a:solidFill>
                  <a:srgbClr val="080808"/>
                </a:solidFill>
              </a:rPr>
              <a:t>to the region</a:t>
            </a:r>
          </a:p>
          <a:p>
            <a:pPr lvl="1"/>
            <a:r>
              <a:rPr lang="en-US" dirty="0" smtClean="0"/>
              <a:t>HTCondor then routes the jobs according to fair-share etc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2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Volunteer computing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LHC@home</a:t>
            </a:r>
            <a:r>
              <a:rPr lang="en-US" dirty="0" smtClean="0"/>
              <a:t> project coordinates volunteer computing activities across the experiments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ATLAS have benefited from 1-2% extra resources for simulation workloads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See this recent </a:t>
            </a:r>
            <a:r>
              <a:rPr lang="en-US" dirty="0" smtClean="0">
                <a:hlinkClick r:id="rId4"/>
              </a:rPr>
              <a:t>talk</a:t>
            </a:r>
            <a:r>
              <a:rPr lang="en-US" dirty="0" smtClean="0"/>
              <a:t> by David Cameron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It could become a way for a </a:t>
            </a:r>
            <a:r>
              <a:rPr lang="en-US" i="1" dirty="0" smtClean="0">
                <a:solidFill>
                  <a:srgbClr val="0B387C"/>
                </a:solidFill>
              </a:rPr>
              <a:t>computing-only lightweight site </a:t>
            </a:r>
            <a:r>
              <a:rPr lang="en-US" dirty="0" smtClean="0"/>
              <a:t>to provide its resources</a:t>
            </a:r>
          </a:p>
          <a:p>
            <a:pPr lvl="1"/>
            <a:r>
              <a:rPr lang="en-US" dirty="0" smtClean="0"/>
              <a:t>The central infrastructure can scale at least for simulation jobs</a:t>
            </a:r>
          </a:p>
          <a:p>
            <a:pPr lvl="1"/>
            <a:r>
              <a:rPr lang="en-US" dirty="0" smtClean="0"/>
              <a:t>The resources can be properly accounted in APEL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and lightweight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4830"/>
            <a:ext cx="8318500" cy="5419492"/>
          </a:xfrm>
        </p:spPr>
        <p:txBody>
          <a:bodyPr/>
          <a:lstStyle/>
          <a:p>
            <a:r>
              <a:rPr lang="en-US" dirty="0" smtClean="0"/>
              <a:t>Real sites can be trusted</a:t>
            </a:r>
          </a:p>
          <a:p>
            <a:pPr lvl="1"/>
            <a:r>
              <a:rPr lang="en-US" dirty="0" smtClean="0"/>
              <a:t>No need for volunteer CA or data bridge</a:t>
            </a:r>
          </a:p>
          <a:p>
            <a:pPr lvl="1"/>
            <a:r>
              <a:rPr lang="en-US" dirty="0" smtClean="0"/>
              <a:t>A separate, easier infrastructure would be set up</a:t>
            </a:r>
          </a:p>
          <a:p>
            <a:endParaRPr lang="en-US" dirty="0"/>
          </a:p>
          <a:p>
            <a:r>
              <a:rPr lang="en-US" dirty="0" smtClean="0"/>
              <a:t>BOINC can even coexist with a batch system on the same WN</a:t>
            </a:r>
          </a:p>
          <a:p>
            <a:pPr lvl="1"/>
            <a:r>
              <a:rPr lang="en-US" dirty="0" smtClean="0"/>
              <a:t>Successfully </a:t>
            </a:r>
            <a:r>
              <a:rPr lang="en-US" dirty="0" smtClean="0">
                <a:hlinkClick r:id="rId2"/>
              </a:rPr>
              <a:t>demonstrated</a:t>
            </a:r>
            <a:r>
              <a:rPr lang="en-US" dirty="0" smtClean="0"/>
              <a:t> at IHEP, Beijing</a:t>
            </a:r>
          </a:p>
          <a:p>
            <a:endParaRPr lang="en-US" dirty="0"/>
          </a:p>
          <a:p>
            <a:r>
              <a:rPr lang="en-US" dirty="0" smtClean="0"/>
              <a:t>Also here HTCondor is used under the hood</a:t>
            </a:r>
          </a:p>
          <a:p>
            <a:pPr lvl="1"/>
            <a:r>
              <a:rPr lang="en-US" dirty="0" smtClean="0"/>
              <a:t>Standard for experiments and service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00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ATLAS T3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86"/>
            <a:ext cx="9144000" cy="50074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388474" y="2325414"/>
            <a:ext cx="1261241" cy="0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57655" y="2325414"/>
            <a:ext cx="425669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82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CMS T3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286"/>
            <a:ext cx="9144000" cy="50074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94593" y="1418897"/>
            <a:ext cx="27432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111359" y="1442546"/>
            <a:ext cx="457200" cy="0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01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Volunteer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6776"/>
            <a:ext cx="9144000" cy="4475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0120" y="5400024"/>
            <a:ext cx="4540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BOINC </a:t>
            </a:r>
            <a:r>
              <a:rPr lang="en-US" sz="2800" dirty="0"/>
              <a:t>Pentathlon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15540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400k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0310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289880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77447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00k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5359" y="2399430"/>
            <a:ext cx="137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3300"/>
                </a:solidFill>
              </a:rPr>
              <a:t>SixTrack</a:t>
            </a:r>
            <a:endParaRPr lang="en-US" sz="24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9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resource SLAs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resources themselves can also be “lightweight”</a:t>
            </a:r>
          </a:p>
          <a:p>
            <a:endParaRPr lang="en-US" dirty="0" smtClean="0"/>
          </a:p>
          <a:p>
            <a:r>
              <a:rPr lang="en-US" dirty="0" smtClean="0"/>
              <a:t>Please see this recent </a:t>
            </a:r>
            <a:r>
              <a:rPr lang="en-US" dirty="0" smtClean="0">
                <a:hlinkClick r:id="rId3"/>
              </a:rPr>
              <a:t>talk</a:t>
            </a:r>
            <a:r>
              <a:rPr lang="en-US" dirty="0"/>
              <a:t> by Gavin </a:t>
            </a:r>
            <a:r>
              <a:rPr lang="en-US" dirty="0" smtClean="0"/>
              <a:t>McCance</a:t>
            </a:r>
          </a:p>
          <a:p>
            <a:endParaRPr lang="en-US" dirty="0" smtClean="0"/>
          </a:p>
          <a:p>
            <a:r>
              <a:rPr lang="en-US" dirty="0" smtClean="0"/>
              <a:t>Extra computing resources could be made available at a lower QoS than usual</a:t>
            </a:r>
          </a:p>
          <a:p>
            <a:pPr lvl="1"/>
            <a:r>
              <a:rPr lang="en-US" dirty="0" smtClean="0"/>
              <a:t>Disk server CPU cycles, spot market, HPC backfill, intervention draining, …</a:t>
            </a:r>
          </a:p>
          <a:p>
            <a:pPr lvl="1"/>
            <a:r>
              <a:rPr lang="en-US" dirty="0" smtClean="0"/>
              <a:t>Jobs might e.g. get lower IOPS and would typically be pre-emptible</a:t>
            </a:r>
          </a:p>
          <a:p>
            <a:pPr lvl="1"/>
            <a:r>
              <a:rPr lang="en-US" dirty="0" smtClean="0"/>
              <a:t>Machine-Job Features (MJF) functionality can help smooth the use</a:t>
            </a:r>
          </a:p>
          <a:p>
            <a:endParaRPr lang="en-US" dirty="0" smtClean="0"/>
          </a:p>
          <a:p>
            <a:r>
              <a:rPr lang="en-US" dirty="0" smtClean="0"/>
              <a:t>They would have an SLA </a:t>
            </a:r>
            <a:r>
              <a:rPr lang="en-US" i="1" dirty="0" smtClean="0">
                <a:solidFill>
                  <a:srgbClr val="0B387C"/>
                </a:solidFill>
              </a:rPr>
              <a:t>between</a:t>
            </a:r>
            <a:r>
              <a:rPr lang="en-US" dirty="0" smtClean="0"/>
              <a:t> those of </a:t>
            </a:r>
            <a:r>
              <a:rPr lang="en-US" i="1" dirty="0" smtClean="0">
                <a:solidFill>
                  <a:srgbClr val="0B387C"/>
                </a:solidFill>
              </a:rPr>
              <a:t>standard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0B387C"/>
                </a:solidFill>
              </a:rPr>
              <a:t>volunteer</a:t>
            </a:r>
            <a:r>
              <a:rPr lang="en-US" dirty="0" smtClean="0">
                <a:solidFill>
                  <a:srgbClr val="0B387C"/>
                </a:solidFill>
              </a:rPr>
              <a:t> </a:t>
            </a:r>
            <a:r>
              <a:rPr lang="en-US" dirty="0" smtClean="0"/>
              <a:t>resources </a:t>
            </a:r>
            <a:r>
              <a:rPr lang="en-US" dirty="0" smtClean="0">
                <a:sym typeface="Wingdings" panose="05000000000000000000" pitchFamily="2" charset="2"/>
              </a:rPr>
              <a:t> a </a:t>
            </a:r>
            <a:r>
              <a:rPr lang="en-US" i="1" dirty="0" smtClean="0">
                <a:solidFill>
                  <a:srgbClr val="0B387C"/>
                </a:solidFill>
                <a:sym typeface="Wingdings" panose="05000000000000000000" pitchFamily="2" charset="2"/>
              </a:rPr>
              <a:t>mid-SLA</a:t>
            </a:r>
            <a:endParaRPr lang="en-US" i="1" dirty="0" smtClean="0">
              <a:solidFill>
                <a:srgbClr val="0B387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Lightweight 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4830"/>
            <a:ext cx="8318500" cy="5419492"/>
          </a:xfrm>
        </p:spPr>
        <p:txBody>
          <a:bodyPr>
            <a:normAutofit fontScale="92500"/>
          </a:bodyPr>
          <a:lstStyle/>
          <a:p>
            <a:pPr lvl="8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would like to have sites which can run almost “by themselves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minimal oversight and operational efforts from people at the </a:t>
            </a:r>
            <a:r>
              <a:rPr lang="en-US" dirty="0" smtClean="0"/>
              <a:t>site</a:t>
            </a:r>
          </a:p>
          <a:p>
            <a:endParaRPr lang="en-US" dirty="0"/>
          </a:p>
          <a:p>
            <a:r>
              <a:rPr lang="en-US" dirty="0"/>
              <a:t>Could we make use of </a:t>
            </a:r>
            <a:r>
              <a:rPr lang="en-US" dirty="0">
                <a:solidFill>
                  <a:srgbClr val="0B387C"/>
                </a:solidFill>
              </a:rPr>
              <a:t>Machine Learning </a:t>
            </a:r>
            <a:r>
              <a:rPr lang="en-US" dirty="0"/>
              <a:t>algorithms to improve our monitoring? </a:t>
            </a:r>
          </a:p>
          <a:p>
            <a:pPr lvl="1"/>
            <a:r>
              <a:rPr lang="en-US" dirty="0" smtClean="0"/>
              <a:t>Automatic </a:t>
            </a:r>
            <a:r>
              <a:rPr lang="en-US" dirty="0"/>
              <a:t>classification and filtering of log messages </a:t>
            </a:r>
          </a:p>
          <a:p>
            <a:pPr lvl="1"/>
            <a:r>
              <a:rPr lang="en-US" dirty="0" smtClean="0"/>
              <a:t>Definition </a:t>
            </a:r>
            <a:r>
              <a:rPr lang="en-US" dirty="0"/>
              <a:t>of metrics that characterize the state of operations </a:t>
            </a:r>
          </a:p>
          <a:p>
            <a:pPr lvl="1"/>
            <a:r>
              <a:rPr lang="en-US" dirty="0" smtClean="0"/>
              <a:t>Early </a:t>
            </a:r>
            <a:r>
              <a:rPr lang="en-US" dirty="0"/>
              <a:t>identification of remarkable </a:t>
            </a:r>
            <a:r>
              <a:rPr lang="en-US" dirty="0" smtClean="0"/>
              <a:t>trends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1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Rationale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006"/>
            <a:ext cx="8226854" cy="5265694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1800" i="1" dirty="0" smtClean="0">
                <a:solidFill>
                  <a:srgbClr val="080808"/>
                </a:solidFill>
              </a:rPr>
              <a:t>One </a:t>
            </a:r>
            <a:r>
              <a:rPr lang="en-US" sz="1800" i="1" dirty="0">
                <a:solidFill>
                  <a:srgbClr val="080808"/>
                </a:solidFill>
              </a:rPr>
              <a:t>of the goals of WLCG Operations Coordination activities is to help simplify what the majority of the sites</a:t>
            </a:r>
            <a:r>
              <a:rPr lang="en-US" sz="1800" i="1" dirty="0" smtClean="0">
                <a:solidFill>
                  <a:srgbClr val="080808"/>
                </a:solidFill>
              </a:rPr>
              <a:t>, i.e</a:t>
            </a:r>
            <a:r>
              <a:rPr lang="en-US" sz="1800" i="1" dirty="0">
                <a:solidFill>
                  <a:srgbClr val="080808"/>
                </a:solidFill>
              </a:rPr>
              <a:t>. the smaller ones, need to do to be able to contribute resources in a useful manner</a:t>
            </a:r>
            <a:r>
              <a:rPr lang="en-US" sz="1800" i="1" dirty="0" smtClean="0">
                <a:solidFill>
                  <a:srgbClr val="080808"/>
                </a:solidFill>
              </a:rPr>
              <a:t>, i.e</a:t>
            </a:r>
            <a:r>
              <a:rPr lang="en-US" sz="1800" i="1" dirty="0">
                <a:solidFill>
                  <a:srgbClr val="080808"/>
                </a:solidFill>
              </a:rPr>
              <a:t>. with </a:t>
            </a:r>
            <a:r>
              <a:rPr lang="en-US" sz="1800" i="1" dirty="0">
                <a:solidFill>
                  <a:srgbClr val="009900"/>
                </a:solidFill>
              </a:rPr>
              <a:t>large benefits compared to efforts invested</a:t>
            </a:r>
            <a:r>
              <a:rPr lang="en-US" sz="1800" i="1" dirty="0" smtClean="0">
                <a:solidFill>
                  <a:srgbClr val="080808"/>
                </a:solidFill>
              </a:rPr>
              <a:t>.</a:t>
            </a:r>
          </a:p>
          <a:p>
            <a:pPr marL="36576" indent="0">
              <a:buNone/>
            </a:pPr>
            <a:endParaRPr lang="en-US" sz="1800" i="1" dirty="0">
              <a:solidFill>
                <a:srgbClr val="080808"/>
              </a:solidFill>
            </a:endParaRPr>
          </a:p>
          <a:p>
            <a:pPr marL="36576" indent="0">
              <a:buNone/>
            </a:pPr>
            <a:r>
              <a:rPr lang="en-US" sz="1800" i="1" dirty="0">
                <a:solidFill>
                  <a:srgbClr val="080808"/>
                </a:solidFill>
              </a:rPr>
              <a:t>Classic grid sites may profit from </a:t>
            </a:r>
            <a:r>
              <a:rPr lang="en-US" sz="1800" i="1" dirty="0">
                <a:solidFill>
                  <a:srgbClr val="009900"/>
                </a:solidFill>
              </a:rPr>
              <a:t>simpler mechanisms </a:t>
            </a:r>
            <a:r>
              <a:rPr lang="en-US" sz="1800" i="1" dirty="0">
                <a:solidFill>
                  <a:srgbClr val="080808"/>
                </a:solidFill>
              </a:rPr>
              <a:t>to deploy and manage </a:t>
            </a:r>
            <a:r>
              <a:rPr lang="en-US" sz="1800" i="1" dirty="0" smtClean="0">
                <a:solidFill>
                  <a:srgbClr val="080808"/>
                </a:solidFill>
              </a:rPr>
              <a:t>services. Moreover</a:t>
            </a:r>
            <a:r>
              <a:rPr lang="en-US" sz="1800" i="1" dirty="0">
                <a:solidFill>
                  <a:srgbClr val="080808"/>
                </a:solidFill>
              </a:rPr>
              <a:t>, we may be able to get rid of some service types in the end</a:t>
            </a:r>
            <a:r>
              <a:rPr lang="en-US" sz="1800" i="1" dirty="0" smtClean="0">
                <a:solidFill>
                  <a:srgbClr val="080808"/>
                </a:solidFill>
              </a:rPr>
              <a:t>.</a:t>
            </a:r>
          </a:p>
          <a:p>
            <a:pPr marL="36576" indent="0">
              <a:buNone/>
            </a:pPr>
            <a:endParaRPr lang="en-US" sz="1800" i="1" dirty="0">
              <a:solidFill>
                <a:srgbClr val="080808"/>
              </a:solidFill>
            </a:endParaRPr>
          </a:p>
          <a:p>
            <a:pPr marL="36576" indent="0">
              <a:buNone/>
            </a:pPr>
            <a:r>
              <a:rPr lang="en-US" sz="1800" i="1" dirty="0">
                <a:solidFill>
                  <a:srgbClr val="080808"/>
                </a:solidFill>
              </a:rPr>
              <a:t>New </a:t>
            </a:r>
            <a:r>
              <a:rPr lang="en-US" sz="1800" i="1" dirty="0" smtClean="0">
                <a:solidFill>
                  <a:srgbClr val="080808"/>
                </a:solidFill>
              </a:rPr>
              <a:t>and existing sites </a:t>
            </a:r>
            <a:r>
              <a:rPr lang="en-US" sz="1800" i="1" dirty="0">
                <a:solidFill>
                  <a:srgbClr val="080808"/>
                </a:solidFill>
              </a:rPr>
              <a:t>may rather want to go into one of the </a:t>
            </a:r>
            <a:r>
              <a:rPr lang="en-US" sz="1800" i="1" dirty="0">
                <a:solidFill>
                  <a:srgbClr val="009900"/>
                </a:solidFill>
              </a:rPr>
              <a:t>cloud directions </a:t>
            </a:r>
            <a:r>
              <a:rPr lang="en-US" sz="1800" i="1" dirty="0">
                <a:solidFill>
                  <a:srgbClr val="080808"/>
                </a:solidFill>
              </a:rPr>
              <a:t>that we will collect and document</a:t>
            </a:r>
            <a:r>
              <a:rPr lang="en-US" sz="1800" i="1" dirty="0" smtClean="0">
                <a:solidFill>
                  <a:srgbClr val="080808"/>
                </a:solidFill>
              </a:rPr>
              <a:t>.</a:t>
            </a:r>
          </a:p>
          <a:p>
            <a:pPr marL="36576" indent="0">
              <a:buNone/>
            </a:pPr>
            <a:endParaRPr lang="en-US" sz="1800" i="1" dirty="0">
              <a:solidFill>
                <a:srgbClr val="080808"/>
              </a:solidFill>
            </a:endParaRPr>
          </a:p>
          <a:p>
            <a:pPr marL="36576" indent="0">
              <a:buNone/>
            </a:pPr>
            <a:r>
              <a:rPr lang="en-US" sz="1800" i="1" dirty="0">
                <a:solidFill>
                  <a:srgbClr val="080808"/>
                </a:solidFill>
              </a:rPr>
              <a:t>There may be different options also </a:t>
            </a:r>
            <a:r>
              <a:rPr lang="en-US" sz="1800" i="1" dirty="0">
                <a:solidFill>
                  <a:srgbClr val="009900"/>
                </a:solidFill>
              </a:rPr>
              <a:t>depending on the experiment(s) </a:t>
            </a:r>
            <a:r>
              <a:rPr lang="en-US" sz="1800" i="1" dirty="0">
                <a:solidFill>
                  <a:srgbClr val="080808"/>
                </a:solidFill>
              </a:rPr>
              <a:t>that the site supports</a:t>
            </a:r>
            <a:r>
              <a:rPr lang="en-US" sz="1800" i="1" dirty="0" smtClean="0">
                <a:solidFill>
                  <a:srgbClr val="080808"/>
                </a:solidFill>
              </a:rPr>
              <a:t>.</a:t>
            </a:r>
          </a:p>
          <a:p>
            <a:pPr marL="36576" indent="0">
              <a:buNone/>
            </a:pPr>
            <a:endParaRPr lang="en-US" sz="1800" i="1" dirty="0">
              <a:solidFill>
                <a:srgbClr val="080808"/>
              </a:solidFill>
            </a:endParaRPr>
          </a:p>
          <a:p>
            <a:pPr marL="36576" indent="0">
              <a:buNone/>
            </a:pPr>
            <a:r>
              <a:rPr lang="en-US" sz="1800" i="1" dirty="0">
                <a:solidFill>
                  <a:srgbClr val="080808"/>
                </a:solidFill>
              </a:rPr>
              <a:t>There is no one-size-fits-all solution. We will rather have a </a:t>
            </a:r>
            <a:r>
              <a:rPr lang="en-US" sz="1800" i="1" dirty="0">
                <a:solidFill>
                  <a:srgbClr val="009900"/>
                </a:solidFill>
              </a:rPr>
              <a:t>matrix of possible </a:t>
            </a:r>
            <a:r>
              <a:rPr lang="en-US" sz="1800" i="1" dirty="0" smtClean="0">
                <a:solidFill>
                  <a:srgbClr val="009900"/>
                </a:solidFill>
              </a:rPr>
              <a:t>approaches</a:t>
            </a:r>
            <a:r>
              <a:rPr lang="en-US" sz="1800" i="1" dirty="0" smtClean="0">
                <a:solidFill>
                  <a:srgbClr val="080808"/>
                </a:solidFill>
              </a:rPr>
              <a:t>, allowing </a:t>
            </a:r>
            <a:r>
              <a:rPr lang="en-US" sz="1800" i="1" dirty="0">
                <a:solidFill>
                  <a:srgbClr val="080808"/>
                </a:solidFill>
              </a:rPr>
              <a:t>any site to check which ones could work in its situation, and then pick the best</a:t>
            </a:r>
            <a:r>
              <a:rPr lang="en-US" sz="1800" i="1" dirty="0" smtClean="0">
                <a:solidFill>
                  <a:srgbClr val="080808"/>
                </a:solidFill>
              </a:rPr>
              <a:t>.</a:t>
            </a:r>
          </a:p>
          <a:p>
            <a:pPr marL="36576" indent="0">
              <a:buNone/>
            </a:pPr>
            <a:endParaRPr lang="en-US" sz="1800" i="1" dirty="0">
              <a:solidFill>
                <a:srgbClr val="08080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5"/>
            <a:endParaRPr lang="en-US" dirty="0"/>
          </a:p>
          <a:p>
            <a:r>
              <a:rPr lang="en-US" dirty="0"/>
              <a:t>Many small sites currently need to invest efforts that are </a:t>
            </a:r>
            <a:r>
              <a:rPr lang="en-US" dirty="0">
                <a:solidFill>
                  <a:srgbClr val="FF0000"/>
                </a:solidFill>
              </a:rPr>
              <a:t>not commensurate </a:t>
            </a:r>
            <a:r>
              <a:rPr lang="en-US" dirty="0"/>
              <a:t>with their size nor available funding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Multiple areas </a:t>
            </a:r>
            <a:r>
              <a:rPr lang="en-US" dirty="0"/>
              <a:t>are being investigated to allow small sites to become more </a:t>
            </a:r>
            <a:r>
              <a:rPr lang="en-US" dirty="0">
                <a:solidFill>
                  <a:srgbClr val="009900"/>
                </a:solidFill>
              </a:rPr>
              <a:t>lightweight</a:t>
            </a:r>
          </a:p>
          <a:p>
            <a:pPr lvl="1"/>
            <a:endParaRPr lang="en-US" dirty="0"/>
          </a:p>
          <a:p>
            <a:r>
              <a:rPr lang="en-US" dirty="0"/>
              <a:t>Sites are envisaged to be able to pick the best choice from a </a:t>
            </a:r>
            <a:r>
              <a:rPr lang="en-US" dirty="0">
                <a:solidFill>
                  <a:srgbClr val="009900"/>
                </a:solidFill>
              </a:rPr>
              <a:t>matrix of solutions</a:t>
            </a:r>
          </a:p>
          <a:p>
            <a:pPr lvl="1"/>
            <a:endParaRPr lang="en-US" dirty="0"/>
          </a:p>
          <a:p>
            <a:r>
              <a:rPr lang="en-US" dirty="0"/>
              <a:t>WLCG </a:t>
            </a:r>
            <a:r>
              <a:rPr lang="en-US" dirty="0" smtClean="0"/>
              <a:t>thus may evolve </a:t>
            </a:r>
            <a:r>
              <a:rPr lang="en-US" dirty="0"/>
              <a:t>toward increased </a:t>
            </a:r>
            <a:r>
              <a:rPr lang="en-US" dirty="0">
                <a:solidFill>
                  <a:srgbClr val="009900"/>
                </a:solidFill>
              </a:rPr>
              <a:t>flexibility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009900"/>
                </a:solidFill>
              </a:rPr>
              <a:t>sustainability</a:t>
            </a:r>
            <a:r>
              <a:rPr lang="en-US" dirty="0" smtClean="0"/>
              <a:t> !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31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Boundaries </a:t>
            </a:r>
            <a:r>
              <a:rPr lang="mr-IN" sz="3600" dirty="0" smtClean="0"/>
              <a:t>–</a:t>
            </a:r>
            <a:r>
              <a:rPr lang="en-US" sz="3600" dirty="0" smtClean="0"/>
              <a:t> storage &amp; data access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Under the aegis of the </a:t>
            </a:r>
            <a:r>
              <a:rPr lang="en-US" dirty="0" smtClean="0">
                <a:hlinkClick r:id="rId2"/>
              </a:rPr>
              <a:t>WLCG </a:t>
            </a:r>
            <a:r>
              <a:rPr lang="en-US" dirty="0">
                <a:hlinkClick r:id="rId2"/>
              </a:rPr>
              <a:t>Data Steering </a:t>
            </a:r>
            <a:r>
              <a:rPr lang="en-US" dirty="0" smtClean="0">
                <a:hlinkClick r:id="rId2"/>
              </a:rPr>
              <a:t>Group</a:t>
            </a:r>
            <a:endParaRPr lang="en-US" dirty="0"/>
          </a:p>
          <a:p>
            <a:pPr lvl="1"/>
            <a:r>
              <a:rPr lang="en-US" dirty="0" smtClean="0"/>
              <a:t>Data federations</a:t>
            </a:r>
          </a:p>
          <a:p>
            <a:pPr lvl="1"/>
            <a:r>
              <a:rPr lang="en-US" dirty="0" smtClean="0"/>
              <a:t>Multi-site storage</a:t>
            </a:r>
          </a:p>
          <a:p>
            <a:pPr lvl="1"/>
            <a:r>
              <a:rPr lang="en-US" dirty="0" smtClean="0"/>
              <a:t>Caches</a:t>
            </a:r>
          </a:p>
          <a:p>
            <a:pPr lvl="1"/>
            <a:r>
              <a:rPr lang="en-US" dirty="0" smtClean="0"/>
              <a:t>Diskless sites</a:t>
            </a:r>
          </a:p>
          <a:p>
            <a:pPr lvl="1"/>
            <a:r>
              <a:rPr lang="en-US" dirty="0" smtClean="0"/>
              <a:t>Big data technologies</a:t>
            </a:r>
          </a:p>
          <a:p>
            <a:pPr lvl="1"/>
            <a:endParaRPr lang="en-US" dirty="0"/>
          </a:p>
          <a:p>
            <a:r>
              <a:rPr lang="en-US" dirty="0" smtClean="0"/>
              <a:t>A number of these areas will be covered by other presentations in today’s </a:t>
            </a:r>
            <a:r>
              <a:rPr lang="en-US" dirty="0" smtClean="0">
                <a:hlinkClick r:id="rId3"/>
              </a:rPr>
              <a:t>session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Further information</a:t>
            </a:r>
          </a:p>
          <a:p>
            <a:pPr lvl="1"/>
            <a:r>
              <a:rPr lang="en-US" dirty="0" smtClean="0"/>
              <a:t>WLCG workshop June 2017 </a:t>
            </a:r>
            <a:r>
              <a:rPr lang="en-US" dirty="0">
                <a:hlinkClick r:id="rId4"/>
              </a:rPr>
              <a:t>D</a:t>
            </a:r>
            <a:r>
              <a:rPr lang="en-US" dirty="0" smtClean="0">
                <a:hlinkClick r:id="rId4"/>
              </a:rPr>
              <a:t>ata session</a:t>
            </a:r>
            <a:endParaRPr lang="en-US" dirty="0" smtClean="0"/>
          </a:p>
          <a:p>
            <a:pPr lvl="1"/>
            <a:r>
              <a:rPr lang="en-US" dirty="0" smtClean="0"/>
              <a:t>May 2017 </a:t>
            </a:r>
            <a:r>
              <a:rPr lang="en-US" dirty="0" smtClean="0">
                <a:hlinkClick r:id="rId5"/>
              </a:rPr>
              <a:t>GDB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Here we focus on computing resources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587500"/>
            <a:ext cx="2720617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80808"/>
                </a:solidFill>
              </a:rPr>
              <a:t>Potential for</a:t>
            </a:r>
          </a:p>
          <a:p>
            <a:r>
              <a:rPr lang="en-US" sz="2400" dirty="0">
                <a:solidFill>
                  <a:srgbClr val="080808"/>
                </a:solidFill>
              </a:rPr>
              <a:t>p</a:t>
            </a:r>
            <a:r>
              <a:rPr lang="en-US" sz="2400" dirty="0" smtClean="0">
                <a:solidFill>
                  <a:srgbClr val="080808"/>
                </a:solidFill>
              </a:rPr>
              <a:t>aradigm changes</a:t>
            </a:r>
            <a:endParaRPr lang="en-US" sz="2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70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Boundaries </a:t>
            </a:r>
            <a:r>
              <a:rPr lang="mr-IN" sz="3600" dirty="0" smtClean="0"/>
              <a:t>–</a:t>
            </a:r>
            <a:r>
              <a:rPr lang="en-US" sz="3600" dirty="0" smtClean="0"/>
              <a:t> EGI and OSG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OSG every WLCG site mainly supports just a single LHC experiment</a:t>
            </a:r>
          </a:p>
          <a:p>
            <a:pPr lvl="8"/>
            <a:endParaRPr lang="en-US" dirty="0"/>
          </a:p>
          <a:p>
            <a:r>
              <a:rPr lang="en-US" dirty="0"/>
              <a:t>The sites are managed in close collaboration with the US project in each experiment</a:t>
            </a:r>
          </a:p>
          <a:p>
            <a:pPr lvl="1"/>
            <a:r>
              <a:rPr lang="en-US" dirty="0"/>
              <a:t>US-ATLAS, US-CMS, US-ALICE</a:t>
            </a:r>
          </a:p>
          <a:p>
            <a:pPr lvl="8"/>
            <a:endParaRPr lang="en-US" dirty="0"/>
          </a:p>
          <a:p>
            <a:r>
              <a:rPr lang="en-US" dirty="0"/>
              <a:t>Both US-ATLAS and US-CMS </a:t>
            </a:r>
            <a:r>
              <a:rPr lang="en-US" dirty="0" smtClean="0"/>
              <a:t>have already been working </a:t>
            </a:r>
            <a:r>
              <a:rPr lang="en-US" dirty="0"/>
              <a:t>on lighter ways to provision their resources</a:t>
            </a:r>
          </a:p>
          <a:p>
            <a:pPr lvl="1"/>
            <a:r>
              <a:rPr lang="en-US" dirty="0">
                <a:hlinkClick r:id="rId2"/>
              </a:rPr>
              <a:t>Ubiquitous Cyberinfrastructure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Virtual Clusters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Tier-3 in a box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Pacific Research Platform</a:t>
            </a:r>
            <a:endParaRPr lang="en-US" dirty="0"/>
          </a:p>
          <a:p>
            <a:pPr lvl="8"/>
            <a:endParaRPr lang="en-US" dirty="0"/>
          </a:p>
          <a:p>
            <a:r>
              <a:rPr lang="en-US" dirty="0"/>
              <a:t>In EGI the situation is a lot more complex</a:t>
            </a:r>
          </a:p>
          <a:p>
            <a:pPr lvl="1"/>
            <a:r>
              <a:rPr lang="en-US" dirty="0"/>
              <a:t>Multi-experiment sites, many countries/cultures/projects/…, </a:t>
            </a:r>
            <a:br>
              <a:rPr lang="en-US" dirty="0"/>
            </a:br>
            <a:r>
              <a:rPr lang="en-US" dirty="0"/>
              <a:t>more MW diversity, experiments have less influence, …</a:t>
            </a:r>
          </a:p>
          <a:p>
            <a:pPr lvl="8"/>
            <a:endParaRPr lang="en-US" dirty="0"/>
          </a:p>
          <a:p>
            <a:r>
              <a:rPr lang="en-US" dirty="0"/>
              <a:t>Here we should focus on the EGI sites then</a:t>
            </a:r>
          </a:p>
          <a:p>
            <a:pPr lvl="1"/>
            <a:r>
              <a:rPr lang="en-US" dirty="0"/>
              <a:t>While learning from the OSG </a:t>
            </a:r>
            <a:r>
              <a:rPr lang="en-US" dirty="0" smtClean="0"/>
              <a:t>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3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T2 vs. T3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T3 sites have not signed the WLCG MoU</a:t>
            </a:r>
          </a:p>
          <a:p>
            <a:pPr lvl="1"/>
            <a:r>
              <a:rPr lang="en-US" dirty="0"/>
              <a:t>Typically dedicated to a single experiment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can take advantage of shortcuts</a:t>
            </a:r>
          </a:p>
          <a:p>
            <a:pPr lvl="5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T2 sites have rules that apply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Availability / Reliability targets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Accounting into EGI / OSG / WLCG repository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EGI: presence in the info system for the Ops VO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Security regulations</a:t>
            </a:r>
          </a:p>
          <a:p>
            <a:pPr lvl="2"/>
            <a:r>
              <a:rPr lang="en-US" dirty="0"/>
              <a:t>Mandatory OS and MW updates and upgrades</a:t>
            </a:r>
          </a:p>
          <a:p>
            <a:pPr lvl="2"/>
            <a:r>
              <a:rPr lang="en-US" dirty="0"/>
              <a:t>Isolation</a:t>
            </a:r>
          </a:p>
          <a:p>
            <a:pPr lvl="2"/>
            <a:r>
              <a:rPr lang="en-US" dirty="0"/>
              <a:t>Traceability</a:t>
            </a:r>
          </a:p>
          <a:p>
            <a:pPr lvl="2"/>
            <a:r>
              <a:rPr lang="en-US" dirty="0"/>
              <a:t>Security tests and </a:t>
            </a:r>
            <a:r>
              <a:rPr lang="en-US" dirty="0" smtClean="0"/>
              <a:t>challenges</a:t>
            </a:r>
          </a:p>
          <a:p>
            <a:pPr lvl="2"/>
            <a:endParaRPr lang="en-US" dirty="0"/>
          </a:p>
          <a:p>
            <a:r>
              <a:rPr lang="en-US" dirty="0" smtClean="0"/>
              <a:t>Evolution is possible</a:t>
            </a:r>
          </a:p>
          <a:p>
            <a:pPr lvl="1"/>
            <a:r>
              <a:rPr lang="en-US" dirty="0" smtClean="0"/>
              <a:t>Some rules could be adjusted</a:t>
            </a:r>
          </a:p>
          <a:p>
            <a:pPr lvl="1"/>
            <a:r>
              <a:rPr lang="en-US" dirty="0" smtClean="0"/>
              <a:t>The infrastructure machinery can evolve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10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How to enable computing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ervices that currently are or may be needed to enable computing at a grid site: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Computing Element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Batch system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Cloud setups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Authorization system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Info system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Accounting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CVMFS Squid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Monitoring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How to enable computing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80808">
                    <a:alpha val="30000"/>
                  </a:srgbClr>
                </a:solidFill>
              </a:rPr>
              <a:t>S</a:t>
            </a:r>
            <a:r>
              <a:rPr lang="en-US" dirty="0" smtClean="0">
                <a:solidFill>
                  <a:srgbClr val="080808">
                    <a:alpha val="30000"/>
                  </a:srgbClr>
                </a:solidFill>
              </a:rPr>
              <a:t>ervices that currently are or may be needed to enable computing at a grid site: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Computing Element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Batch system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Cloud setups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Authorization system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Info system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Accounting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CVMFS Squid</a:t>
            </a:r>
          </a:p>
          <a:p>
            <a:pPr lvl="1"/>
            <a:r>
              <a:rPr lang="en-US" dirty="0" smtClean="0">
                <a:solidFill>
                  <a:schemeClr val="tx2">
                    <a:alpha val="30000"/>
                  </a:schemeClr>
                </a:solidFill>
              </a:rPr>
              <a:t>Monitoring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44138" y="1736725"/>
            <a:ext cx="3959654" cy="4154984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9900"/>
                </a:solidFill>
              </a:rPr>
              <a:t>Reduce</a:t>
            </a:r>
            <a:r>
              <a:rPr lang="en-US" sz="2200" dirty="0"/>
              <a:t> the catalog of required services, </a:t>
            </a:r>
            <a:r>
              <a:rPr lang="en-US" sz="2200" dirty="0" smtClean="0"/>
              <a:t>where possible?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9900"/>
                </a:solidFill>
              </a:rPr>
              <a:t>Replace</a:t>
            </a:r>
            <a:r>
              <a:rPr lang="en-US" sz="2200" dirty="0" smtClean="0"/>
              <a:t> </a:t>
            </a:r>
            <a:r>
              <a:rPr lang="en-US" sz="2200" dirty="0"/>
              <a:t>classic, complex </a:t>
            </a:r>
            <a:r>
              <a:rPr lang="en-US" sz="2200" dirty="0" smtClean="0"/>
              <a:t>portfolio with alternative, </a:t>
            </a:r>
            <a:br>
              <a:rPr lang="en-US" sz="2200" dirty="0" smtClean="0"/>
            </a:br>
            <a:r>
              <a:rPr lang="en-US" sz="2200" dirty="0" smtClean="0"/>
              <a:t>more widespread technologies?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9900"/>
                </a:solidFill>
              </a:rPr>
              <a:t>Simplify</a:t>
            </a:r>
            <a:r>
              <a:rPr lang="en-US" sz="2200" dirty="0"/>
              <a:t> deployment, maintenance and operation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of what needs to remain?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0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 </a:t>
            </a:r>
            <a:r>
              <a:rPr lang="en-US" dirty="0" smtClean="0"/>
              <a:t>diversity would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systems on the rise</a:t>
            </a:r>
          </a:p>
          <a:p>
            <a:pPr lvl="1"/>
            <a:r>
              <a:rPr lang="en-US" dirty="0" smtClean="0"/>
              <a:t>HTCondor</a:t>
            </a:r>
          </a:p>
          <a:p>
            <a:pPr lvl="1"/>
            <a:r>
              <a:rPr lang="en-US" dirty="0" smtClean="0"/>
              <a:t>Slurm</a:t>
            </a:r>
          </a:p>
          <a:p>
            <a:r>
              <a:rPr lang="en-US" dirty="0" smtClean="0"/>
              <a:t>CE implementations on the rise</a:t>
            </a:r>
          </a:p>
          <a:p>
            <a:pPr lvl="1"/>
            <a:r>
              <a:rPr lang="en-US" dirty="0" smtClean="0"/>
              <a:t>HTCondor</a:t>
            </a:r>
          </a:p>
          <a:p>
            <a:pPr lvl="1"/>
            <a:r>
              <a:rPr lang="en-US" dirty="0" smtClean="0"/>
              <a:t>ARC</a:t>
            </a:r>
          </a:p>
          <a:p>
            <a:r>
              <a:rPr lang="en-US" dirty="0" smtClean="0"/>
              <a:t>Configuration systems on the rise</a:t>
            </a:r>
          </a:p>
          <a:p>
            <a:pPr lvl="1"/>
            <a:r>
              <a:rPr lang="en-US" dirty="0" smtClean="0"/>
              <a:t>Puppet</a:t>
            </a:r>
          </a:p>
          <a:p>
            <a:pPr lvl="1"/>
            <a:r>
              <a:rPr lang="en-US" dirty="0" smtClean="0"/>
              <a:t>Ansible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Tap into popular technologies?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systems on the rise</a:t>
            </a:r>
          </a:p>
          <a:p>
            <a:pPr lvl="1"/>
            <a:r>
              <a:rPr lang="en-US" dirty="0" smtClean="0"/>
              <a:t>OpenStack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Container systems on the rise</a:t>
            </a:r>
          </a:p>
          <a:p>
            <a:pPr lvl="1"/>
            <a:r>
              <a:rPr lang="en-US" dirty="0" smtClean="0"/>
              <a:t>Docker</a:t>
            </a:r>
          </a:p>
          <a:p>
            <a:pPr lvl="1"/>
            <a:r>
              <a:rPr lang="en-US" dirty="0" smtClean="0"/>
              <a:t>Singularity</a:t>
            </a:r>
          </a:p>
          <a:p>
            <a:pPr lvl="1"/>
            <a:r>
              <a:rPr lang="en-US" dirty="0" smtClean="0"/>
              <a:t>Kubernetes</a:t>
            </a:r>
          </a:p>
          <a:p>
            <a:pPr lvl="1"/>
            <a:r>
              <a:rPr lang="en-US" dirty="0" smtClean="0"/>
              <a:t>Mesos</a:t>
            </a:r>
          </a:p>
          <a:p>
            <a:pPr lvl="1"/>
            <a:r>
              <a:rPr lang="en-US" dirty="0" smtClean="0"/>
              <a:t>OpenStack Magnum</a:t>
            </a:r>
          </a:p>
          <a:p>
            <a:pPr lvl="1"/>
            <a:r>
              <a:rPr lang="en-US" dirty="0" smtClean="0"/>
              <a:t>OpenShift</a:t>
            </a:r>
          </a:p>
          <a:p>
            <a:pPr lvl="1"/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10300" y="3425477"/>
            <a:ext cx="1587500" cy="13849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808"/>
                </a:solidFill>
              </a:rPr>
              <a:t>Many winners for now?</a:t>
            </a:r>
            <a:endParaRPr lang="en-US" sz="28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3998</TotalTime>
  <Words>1077</Words>
  <Application>Microsoft Macintosh PowerPoint</Application>
  <PresentationFormat>On-screen Show (4:3)</PresentationFormat>
  <Paragraphs>238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Mangal</vt:lpstr>
      <vt:lpstr>Wingdings</vt:lpstr>
      <vt:lpstr>Arial</vt:lpstr>
      <vt:lpstr>CERNCorporate4-3</vt:lpstr>
      <vt:lpstr>Lightweight sites in WLCG  Maarten Litmaath, CERN  </vt:lpstr>
      <vt:lpstr>Rationale </vt:lpstr>
      <vt:lpstr>Boundaries – storage &amp; data access</vt:lpstr>
      <vt:lpstr>Boundaries – EGI and OSG</vt:lpstr>
      <vt:lpstr>T2 vs. T3 sites</vt:lpstr>
      <vt:lpstr>How to enable computing</vt:lpstr>
      <vt:lpstr>How to enable computing</vt:lpstr>
      <vt:lpstr>Less diversity would help</vt:lpstr>
      <vt:lpstr>Tap into popular technologies?</vt:lpstr>
      <vt:lpstr>Lightweight sites – classic view</vt:lpstr>
      <vt:lpstr>Lightweight sites – alternative view</vt:lpstr>
      <vt:lpstr>Distributed site operations model</vt:lpstr>
      <vt:lpstr>Volunteer computing …</vt:lpstr>
      <vt:lpstr>… and lightweight sites</vt:lpstr>
      <vt:lpstr>Recent ATLAS T3 stats</vt:lpstr>
      <vt:lpstr>Recent CMS T3 stats</vt:lpstr>
      <vt:lpstr>Volunteer potential</vt:lpstr>
      <vt:lpstr>Computing resource SLAs</vt:lpstr>
      <vt:lpstr>Lightweight operations </vt:lpstr>
      <vt:lpstr>Conclusions and outlook</vt:lpstr>
    </vt:vector>
  </TitlesOfParts>
  <Company>CERN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NN</dc:creator>
  <cp:lastModifiedBy>Maarten Litmaath</cp:lastModifiedBy>
  <cp:revision>583</cp:revision>
  <cp:lastPrinted>2017-03-04T22:06:47Z</cp:lastPrinted>
  <dcterms:created xsi:type="dcterms:W3CDTF">2015-01-26T14:46:24Z</dcterms:created>
  <dcterms:modified xsi:type="dcterms:W3CDTF">2017-09-25T16:31:21Z</dcterms:modified>
</cp:coreProperties>
</file>