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2" r:id="rId3"/>
    <p:sldId id="292" r:id="rId4"/>
    <p:sldId id="301" r:id="rId5"/>
    <p:sldId id="297" r:id="rId6"/>
    <p:sldId id="298" r:id="rId7"/>
    <p:sldId id="302" r:id="rId8"/>
    <p:sldId id="293" r:id="rId9"/>
    <p:sldId id="294" r:id="rId10"/>
    <p:sldId id="300" r:id="rId11"/>
    <p:sldId id="290" r:id="rId12"/>
    <p:sldId id="278" r:id="rId13"/>
    <p:sldId id="299" r:id="rId14"/>
    <p:sldId id="258" r:id="rId15"/>
    <p:sldId id="295" r:id="rId16"/>
    <p:sldId id="291" r:id="rId17"/>
    <p:sldId id="281" r:id="rId18"/>
    <p:sldId id="28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B1C7"/>
    <a:srgbClr val="FFCCFF"/>
    <a:srgbClr val="FF99CC"/>
    <a:srgbClr val="FF9900"/>
    <a:srgbClr val="5F5F5F"/>
    <a:srgbClr val="4D4D4D"/>
    <a:srgbClr val="005C2A"/>
    <a:srgbClr val="0064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33" autoAdjust="0"/>
  </p:normalViewPr>
  <p:slideViewPr>
    <p:cSldViewPr>
      <p:cViewPr varScale="1">
        <p:scale>
          <a:sx n="117" d="100"/>
          <a:sy n="11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10DDB-5033-4A44-B1AD-AEEC5A80D9B8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70515-F7B1-4CE2-B295-A2E083243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485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0515-F7B1-4CE2-B295-A2E08324364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753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0515-F7B1-4CE2-B295-A2E08324364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762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0515-F7B1-4CE2-B295-A2E08324364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05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0515-F7B1-4CE2-B295-A2E08324364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68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8B08-8BD5-40F4-A152-AD701FC69C7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570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0515-F7B1-4CE2-B295-A2E08324364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897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3B806-C6F0-46EC-9F3F-3F6EC70BAA1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54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3B806-C6F0-46EC-9F3F-3F6EC70BAA1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42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0515-F7B1-4CE2-B295-A2E08324364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015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76E7064-0599-4E37-85B5-2C4CCD12438D}" type="slidenum">
              <a:rPr lang="ru-RU" sz="1200"/>
              <a:pPr algn="r"/>
              <a:t>3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3D75D0F-200B-4C09-A187-9EF084277EA2}" type="slidenum">
              <a:rPr lang="ru-RU" altLang="ru-RU" smtClean="0">
                <a:solidFill>
                  <a:prstClr val="black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lang="ru-RU" altLang="ru-RU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52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8B08-8BD5-40F4-A152-AD701FC69C7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489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8B08-8BD5-40F4-A152-AD701FC69C7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15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0515-F7B1-4CE2-B295-A2E08324364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56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3B806-C6F0-46EC-9F3F-3F6EC70BAA1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157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08B08-8BD5-40F4-A152-AD701FC69C7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3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9066-232B-4F88-8F9D-F9E23CE72AC0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F4EF-AAD5-44C8-B3A0-6B726CBDC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1933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9066-232B-4F88-8F9D-F9E23CE72AC0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F4EF-AAD5-44C8-B3A0-6B726CBDC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2617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9066-232B-4F88-8F9D-F9E23CE72AC0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F4EF-AAD5-44C8-B3A0-6B726CBDC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39152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F14D-CD76-4808-A2C2-854CBA31EEF7}" type="slidenum">
              <a:rPr lang="ru-RU">
                <a:solidFill>
                  <a:srgbClr val="444D26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444D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8319"/>
      </p:ext>
    </p:extLst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9066-232B-4F88-8F9D-F9E23CE72AC0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F4EF-AAD5-44C8-B3A0-6B726CBDC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602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9066-232B-4F88-8F9D-F9E23CE72AC0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F4EF-AAD5-44C8-B3A0-6B726CBDC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4766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9066-232B-4F88-8F9D-F9E23CE72AC0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F4EF-AAD5-44C8-B3A0-6B726CBDC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38126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9066-232B-4F88-8F9D-F9E23CE72AC0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F4EF-AAD5-44C8-B3A0-6B726CBDC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47841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9066-232B-4F88-8F9D-F9E23CE72AC0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F4EF-AAD5-44C8-B3A0-6B726CBDC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50699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9066-232B-4F88-8F9D-F9E23CE72AC0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F4EF-AAD5-44C8-B3A0-6B726CBDC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10340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9066-232B-4F88-8F9D-F9E23CE72AC0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F4EF-AAD5-44C8-B3A0-6B726CBDC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07725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79066-232B-4F88-8F9D-F9E23CE72AC0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F4EF-AAD5-44C8-B3A0-6B726CBDC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90139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79066-232B-4F88-8F9D-F9E23CE72AC0}" type="datetimeFigureOut">
              <a:rPr lang="ru-RU" smtClean="0"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3F4EF-AAD5-44C8-B3A0-6B726CBDC0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85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Dubna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experimental projects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aimed at researching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exotic nuclei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3768" y="5229200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Segoe Print" panose="02000600000000000000" pitchFamily="2" charset="0"/>
              </a:rPr>
              <a:t>Sergey</a:t>
            </a:r>
            <a:r>
              <a:rPr lang="ru-RU" sz="2400" dirty="0" smtClean="0">
                <a:latin typeface="Segoe Print" panose="02000600000000000000" pitchFamily="2" charset="0"/>
              </a:rPr>
              <a:t> </a:t>
            </a:r>
            <a:r>
              <a:rPr lang="en-US" sz="2400" dirty="0" err="1" smtClean="0">
                <a:latin typeface="Segoe Print" panose="02000600000000000000" pitchFamily="2" charset="0"/>
              </a:rPr>
              <a:t>Sidorchuk</a:t>
            </a:r>
            <a:r>
              <a:rPr lang="en-US" sz="2400" dirty="0" smtClean="0">
                <a:latin typeface="Segoe Print" panose="02000600000000000000" pitchFamily="2" charset="0"/>
              </a:rPr>
              <a:t>,</a:t>
            </a:r>
          </a:p>
          <a:p>
            <a:pPr algn="ctr"/>
            <a:r>
              <a:rPr lang="en-US" dirty="0" smtClean="0">
                <a:latin typeface="Segoe Print" panose="02000600000000000000" pitchFamily="2" charset="0"/>
              </a:rPr>
              <a:t> </a:t>
            </a:r>
          </a:p>
          <a:p>
            <a:pPr algn="ctr"/>
            <a:r>
              <a:rPr lang="en-US" dirty="0" err="1" smtClean="0">
                <a:latin typeface="Segoe Print" panose="02000600000000000000" pitchFamily="2" charset="0"/>
              </a:rPr>
              <a:t>Flerov</a:t>
            </a:r>
            <a:r>
              <a:rPr lang="en-US" dirty="0" smtClean="0">
                <a:latin typeface="Segoe Print" panose="02000600000000000000" pitchFamily="2" charset="0"/>
              </a:rPr>
              <a:t> Laboratory, </a:t>
            </a:r>
            <a:r>
              <a:rPr lang="en-US" dirty="0" err="1" smtClean="0">
                <a:latin typeface="Segoe Print" panose="02000600000000000000" pitchFamily="2" charset="0"/>
              </a:rPr>
              <a:t>Dubna</a:t>
            </a:r>
            <a:endParaRPr lang="en-US" dirty="0" smtClean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677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508104" y="692696"/>
            <a:ext cx="2831232" cy="612775"/>
          </a:xfrm>
          <a:prstGeom prst="rect">
            <a:avLst/>
          </a:prstGeom>
        </p:spPr>
        <p:txBody>
          <a:bodyPr vert="horz" lIns="36000" tIns="45720" rIns="36000" bIns="45720" rtlCol="0" anchor="t" anchorCtr="1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r>
              <a:rPr lang="en-US" altLang="ru-RU" sz="3200" b="1" dirty="0">
                <a:solidFill>
                  <a:srgbClr val="C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DC-280 </a:t>
            </a:r>
            <a:r>
              <a:rPr lang="en-US" altLang="ru-RU" sz="3200" b="1" dirty="0" smtClean="0">
                <a:solidFill>
                  <a:srgbClr val="C00000"/>
                </a:solidFill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cyclotron</a:t>
            </a:r>
            <a:endParaRPr lang="en-US" altLang="ru-RU" sz="3200" b="1" dirty="0">
              <a:solidFill>
                <a:srgbClr val="C00000"/>
              </a:solidFill>
              <a:latin typeface="Times New Roman" pitchFamily="18" charset="0"/>
              <a:ea typeface="Gungsuh" pitchFamily="18" charset="-127"/>
              <a:cs typeface="Times New Roman" pitchFamily="18" charset="0"/>
            </a:endParaRPr>
          </a:p>
        </p:txBody>
      </p:sp>
      <p:graphicFrame>
        <p:nvGraphicFramePr>
          <p:cNvPr id="3" name="Group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029077"/>
              </p:ext>
            </p:extLst>
          </p:nvPr>
        </p:nvGraphicFramePr>
        <p:xfrm>
          <a:off x="5488413" y="1988840"/>
          <a:ext cx="3313113" cy="463397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8781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5156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34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9756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DC280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E=4÷8 MeV/A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864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 energy</a:t>
                      </a:r>
                      <a:endParaRPr kumimoji="0" lang="ru-RU" sz="1700" b="1" u="none" strike="noStrike" cap="none" normalizeH="0" baseline="0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kumimoji="0" lang="en-US" sz="1700" b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</a:t>
                      </a:r>
                      <a:r>
                        <a:rPr kumimoji="0" 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/A]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 intensity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66" marR="91466" marT="45734" marB="45734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506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GB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1×10</a:t>
                      </a:r>
                      <a:r>
                        <a:rPr kumimoji="0" lang="en-GB" sz="17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GB" sz="17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66" marR="91466" marT="45734" marB="45734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6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3000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kumimoji="0" lang="en-US" sz="17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en-GB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1×10</a:t>
                      </a:r>
                      <a:r>
                        <a:rPr kumimoji="0" lang="en-GB" sz="17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GB" sz="17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66" marR="91466" marT="45734" marB="45734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6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3000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0" lang="en-US" sz="17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6×10</a:t>
                      </a:r>
                      <a:r>
                        <a:rPr kumimoji="0" lang="en-GB" sz="17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GB" sz="17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66" marR="91466" marT="45734" marB="45734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6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3000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kumimoji="0" lang="en-US" sz="17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0,6-1,2×10</a:t>
                      </a:r>
                      <a:r>
                        <a:rPr kumimoji="0" lang="en-GB" sz="17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GB" sz="17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66" marR="91466" marT="45734" marB="45734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6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3000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r>
                        <a:rPr kumimoji="0" lang="en-US" sz="17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2×10</a:t>
                      </a:r>
                      <a:r>
                        <a:rPr kumimoji="0" lang="en-GB" sz="17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GB" sz="17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66" marR="91466" marT="45734" marB="45734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06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kumimoji="0" lang="en-US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1×10</a:t>
                      </a:r>
                      <a:r>
                        <a:rPr kumimoji="0" lang="en-GB" sz="17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kumimoji="0" lang="en-GB" sz="17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66" marR="91466" marT="45734" marB="45734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06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3000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r>
                        <a:rPr kumimoji="0" lang="en-US" sz="17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2×10</a:t>
                      </a:r>
                      <a:r>
                        <a:rPr kumimoji="0" lang="en-GB" sz="17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en-GB" sz="17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66" marR="91466" marT="45734" marB="45734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06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3000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</a:t>
                      </a:r>
                      <a:r>
                        <a:rPr kumimoji="0" lang="en-US" sz="17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1×10</a:t>
                      </a:r>
                      <a:r>
                        <a:rPr kumimoji="0" lang="en-GB" sz="17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kumimoji="0" lang="en-GB" sz="17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66" marR="91466" marT="45734" marB="45734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06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u="none" strike="noStrike" cap="none" normalizeH="0" baseline="3000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r>
                        <a:rPr kumimoji="0" lang="en-US" sz="17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sz="17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66" marR="91466"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5×10</a:t>
                      </a:r>
                      <a:r>
                        <a:rPr kumimoji="0" lang="en-GB" sz="17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en-GB" sz="17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1466" marR="91466" marT="45734" marB="45734" horzOverflow="overflow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478990"/>
              </p:ext>
            </p:extLst>
          </p:nvPr>
        </p:nvGraphicFramePr>
        <p:xfrm>
          <a:off x="373801" y="188640"/>
          <a:ext cx="4519715" cy="3333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PHOTO-PAINT" r:id="rId4" imgW="2020680" imgH="1490400" progId="">
                  <p:embed/>
                </p:oleObj>
              </mc:Choice>
              <mc:Fallback>
                <p:oleObj name="PHOTO-PAINT" r:id="rId4" imgW="2020680" imgH="1490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01" y="188640"/>
                        <a:ext cx="4519715" cy="333386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12" y="3676684"/>
            <a:ext cx="4536504" cy="302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856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6228184" y="2794751"/>
            <a:ext cx="2701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Nucleon-stable isotopes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6904" y="347492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 beyond the proton stability border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386" y="790075"/>
            <a:ext cx="35283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cs typeface="Aharoni" panose="02010803020104030203" pitchFamily="2" charset="-79"/>
              </a:rPr>
              <a:t>Neutron and proton halo</a:t>
            </a:r>
            <a:r>
              <a:rPr lang="ru-RU" sz="1600" dirty="0" smtClean="0">
                <a:cs typeface="Aharoni" panose="02010803020104030203" pitchFamily="2" charset="-79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cs typeface="Aharoni" panose="02010803020104030203" pitchFamily="2" charset="-79"/>
              </a:rPr>
              <a:t>New isotopes on the nucleon </a:t>
            </a:r>
          </a:p>
          <a:p>
            <a:r>
              <a:rPr lang="en-US" sz="1600" dirty="0">
                <a:cs typeface="Aharoni" panose="02010803020104030203" pitchFamily="2" charset="-79"/>
              </a:rPr>
              <a:t> </a:t>
            </a:r>
            <a:r>
              <a:rPr lang="en-US" sz="1600" dirty="0" smtClean="0">
                <a:cs typeface="Aharoni" panose="02010803020104030203" pitchFamily="2" charset="-79"/>
              </a:rPr>
              <a:t>      stability borders</a:t>
            </a:r>
            <a:r>
              <a:rPr lang="ru-RU" sz="1600" dirty="0" smtClean="0">
                <a:cs typeface="Aharoni" panose="02010803020104030203" pitchFamily="2" charset="-79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cs typeface="Aharoni" panose="02010803020104030203" pitchFamily="2" charset="-79"/>
              </a:rPr>
              <a:t>Two-proton radioactivity</a:t>
            </a:r>
            <a:r>
              <a:rPr lang="ru-RU" sz="1600" dirty="0" smtClean="0">
                <a:cs typeface="Aharoni" panose="02010803020104030203" pitchFamily="2" charset="-79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cs typeface="Aharoni" panose="02010803020104030203" pitchFamily="2" charset="-79"/>
              </a:rPr>
              <a:t>Complicated shapes of exotic nuclei</a:t>
            </a:r>
            <a:r>
              <a:rPr lang="ru-RU" sz="1600" dirty="0" smtClean="0">
                <a:cs typeface="Aharoni" panose="02010803020104030203" pitchFamily="2" charset="-79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cs typeface="Aharoni" panose="02010803020104030203" pitchFamily="2" charset="-79"/>
              </a:rPr>
              <a:t>Astrophysical applications</a:t>
            </a:r>
            <a:r>
              <a:rPr lang="ru-RU" sz="1600" dirty="0" smtClean="0">
                <a:cs typeface="Aharoni" panose="02010803020104030203" pitchFamily="2" charset="-79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cs typeface="Aharoni" panose="02010803020104030203" pitchFamily="2" charset="-79"/>
              </a:rPr>
              <a:t>Nuclear structure beyond the stability borders</a:t>
            </a:r>
            <a:r>
              <a:rPr lang="ru-RU" sz="1600" dirty="0" smtClean="0">
                <a:cs typeface="Aharoni" panose="02010803020104030203" pitchFamily="2" charset="-79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cs typeface="Aharoni" panose="02010803020104030203" pitchFamily="2" charset="-79"/>
              </a:rPr>
              <a:t>Breakdown of the shell structure</a:t>
            </a:r>
            <a:r>
              <a:rPr lang="ru-RU" dirty="0" smtClean="0">
                <a:cs typeface="Aharoni" panose="02010803020104030203" pitchFamily="2" charset="-79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8917" y="5443483"/>
            <a:ext cx="324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 beyond the neutron </a:t>
            </a:r>
          </a:p>
          <a:p>
            <a:r>
              <a:rPr lang="en-US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 border</a:t>
            </a:r>
            <a:endParaRPr lang="ru-RU" dirty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3166393">
            <a:off x="4131230" y="3814291"/>
            <a:ext cx="1173921" cy="648072"/>
          </a:xfrm>
          <a:prstGeom prst="stripedRightArrow">
            <a:avLst/>
          </a:prstGeom>
          <a:solidFill>
            <a:schemeClr val="accent1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20304" y="96168"/>
            <a:ext cx="5395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Light exotic nuclei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6578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509227"/>
            <a:ext cx="9144000" cy="5348773"/>
            <a:chOff x="-36004" y="1082793"/>
            <a:chExt cx="9144000" cy="534877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4" r="1960" b="27672"/>
            <a:stretch/>
          </p:blipFill>
          <p:spPr bwMode="auto">
            <a:xfrm>
              <a:off x="-36004" y="1082793"/>
              <a:ext cx="9144000" cy="534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Группа 5"/>
            <p:cNvGrpSpPr/>
            <p:nvPr/>
          </p:nvGrpSpPr>
          <p:grpSpPr>
            <a:xfrm>
              <a:off x="1475656" y="1484784"/>
              <a:ext cx="5119080" cy="4224229"/>
              <a:chOff x="1475656" y="1484784"/>
              <a:chExt cx="5119080" cy="422422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4189097" y="4045714"/>
                <a:ext cx="24056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Primary beam 10</a:t>
                </a:r>
                <a:r>
                  <a:rPr lang="en-US" sz="2400" b="1" baseline="30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12 </a:t>
                </a:r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lang="en-US" sz="2400" b="1" baseline="30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</a:t>
                </a:r>
                <a:endParaRPr lang="ru-RU" sz="2400" b="1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25379" y="1484784"/>
                <a:ext cx="24056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Physical target</a:t>
                </a:r>
                <a:endPara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475656" y="4601017"/>
                <a:ext cx="255628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Secondary beam 10</a:t>
                </a:r>
                <a:r>
                  <a:rPr lang="en-US" sz="2400" b="1" baseline="30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 </a:t>
                </a:r>
                <a:r>
                  <a:rPr lang="en-US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</a:t>
                </a:r>
                <a:r>
                  <a:rPr lang="en-US" sz="2400" b="1" baseline="30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-1</a:t>
                </a:r>
                <a:endParaRPr lang="ru-RU" sz="2400" b="1" baseline="30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003916" y="3526346"/>
                <a:ext cx="240563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Production target</a:t>
                </a:r>
                <a:endParaRPr lang="ru-RU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0" y="0"/>
            <a:ext cx="9144000" cy="1487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2800" baseline="300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А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CCULINN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А 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А</a:t>
            </a: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CCULINN</a:t>
            </a:r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А-2</a:t>
            </a:r>
          </a:p>
          <a:p>
            <a:pPr algn="ctr"/>
            <a:endParaRPr lang="ru-RU" sz="28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43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/>
          <p:cNvCxnSpPr/>
          <p:nvPr/>
        </p:nvCxnSpPr>
        <p:spPr>
          <a:xfrm>
            <a:off x="5521613" y="5062744"/>
            <a:ext cx="2880320" cy="6622"/>
          </a:xfrm>
          <a:prstGeom prst="line">
            <a:avLst/>
          </a:prstGeom>
          <a:ln w="254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521614" y="5631144"/>
            <a:ext cx="2880320" cy="6622"/>
          </a:xfrm>
          <a:prstGeom prst="line">
            <a:avLst/>
          </a:prstGeom>
          <a:ln w="254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289591" y="4488055"/>
            <a:ext cx="2880320" cy="6622"/>
          </a:xfrm>
          <a:prstGeom prst="line">
            <a:avLst/>
          </a:prstGeom>
          <a:ln w="254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1289591" y="5067270"/>
            <a:ext cx="2880320" cy="6622"/>
          </a:xfrm>
          <a:prstGeom prst="line">
            <a:avLst/>
          </a:prstGeom>
          <a:ln w="254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289591" y="5624037"/>
            <a:ext cx="2880320" cy="6622"/>
          </a:xfrm>
          <a:prstGeom prst="line">
            <a:avLst/>
          </a:prstGeom>
          <a:ln w="254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51917" y="6237312"/>
            <a:ext cx="609600" cy="457200"/>
          </a:xfrm>
        </p:spPr>
        <p:txBody>
          <a:bodyPr/>
          <a:lstStyle/>
          <a:p>
            <a:pPr>
              <a:defRPr/>
            </a:pPr>
            <a:fld id="{723CF14D-CD76-4808-A2C2-854CBA31EEF7}" type="slidenum">
              <a:rPr lang="ru-RU" smtClean="0">
                <a:solidFill>
                  <a:srgbClr val="444D26"/>
                </a:solidFill>
              </a:rPr>
              <a:pPr>
                <a:defRPr/>
              </a:pPr>
              <a:t>13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272870" y="5473400"/>
            <a:ext cx="288032" cy="288032"/>
          </a:xfrm>
          <a:prstGeom prst="ellipse">
            <a:avLst/>
          </a:prstGeom>
          <a:gradFill>
            <a:gsLst>
              <a:gs pos="34000">
                <a:srgbClr val="FF000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353048" y="5473400"/>
            <a:ext cx="288032" cy="288032"/>
          </a:xfrm>
          <a:prstGeom prst="ellipse">
            <a:avLst/>
          </a:prstGeom>
          <a:gradFill>
            <a:gsLst>
              <a:gs pos="34000">
                <a:srgbClr val="0070C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777198" y="5473400"/>
            <a:ext cx="288032" cy="288032"/>
          </a:xfrm>
          <a:prstGeom prst="ellipse">
            <a:avLst/>
          </a:prstGeom>
          <a:gradFill>
            <a:gsLst>
              <a:gs pos="34000">
                <a:srgbClr val="0070C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76926" y="5447731"/>
            <a:ext cx="288032" cy="288032"/>
          </a:xfrm>
          <a:prstGeom prst="ellipse">
            <a:avLst/>
          </a:prstGeom>
          <a:gradFill>
            <a:gsLst>
              <a:gs pos="34000">
                <a:srgbClr val="FF000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272870" y="4919618"/>
            <a:ext cx="288032" cy="288032"/>
          </a:xfrm>
          <a:prstGeom prst="ellipse">
            <a:avLst/>
          </a:prstGeom>
          <a:gradFill>
            <a:gsLst>
              <a:gs pos="34000">
                <a:srgbClr val="FF000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776926" y="4919618"/>
            <a:ext cx="288032" cy="288032"/>
          </a:xfrm>
          <a:prstGeom prst="ellipse">
            <a:avLst/>
          </a:prstGeom>
          <a:gradFill>
            <a:gsLst>
              <a:gs pos="34000">
                <a:srgbClr val="FF000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80982" y="4919618"/>
            <a:ext cx="288032" cy="288032"/>
          </a:xfrm>
          <a:prstGeom prst="ellipse">
            <a:avLst/>
          </a:prstGeom>
          <a:gradFill>
            <a:gsLst>
              <a:gs pos="34000">
                <a:srgbClr val="FF000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13030" y="4919618"/>
            <a:ext cx="288032" cy="288032"/>
          </a:xfrm>
          <a:prstGeom prst="ellipse">
            <a:avLst/>
          </a:prstGeom>
          <a:gradFill>
            <a:gsLst>
              <a:gs pos="34000">
                <a:srgbClr val="FF000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272870" y="4343554"/>
            <a:ext cx="288032" cy="288032"/>
          </a:xfrm>
          <a:prstGeom prst="ellipse">
            <a:avLst/>
          </a:prstGeom>
          <a:gradFill>
            <a:gsLst>
              <a:gs pos="34000">
                <a:srgbClr val="FF000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776926" y="4343554"/>
            <a:ext cx="288032" cy="288032"/>
          </a:xfrm>
          <a:prstGeom prst="ellipse">
            <a:avLst/>
          </a:prstGeom>
          <a:gradFill>
            <a:gsLst>
              <a:gs pos="34000">
                <a:srgbClr val="FF000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313702" y="5486643"/>
            <a:ext cx="288032" cy="288032"/>
          </a:xfrm>
          <a:prstGeom prst="ellipse">
            <a:avLst/>
          </a:prstGeom>
          <a:gradFill>
            <a:gsLst>
              <a:gs pos="34000">
                <a:srgbClr val="FF000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818030" y="5486643"/>
            <a:ext cx="288032" cy="288032"/>
          </a:xfrm>
          <a:prstGeom prst="ellipse">
            <a:avLst/>
          </a:prstGeom>
          <a:gradFill>
            <a:gsLst>
              <a:gs pos="34000">
                <a:srgbClr val="0070C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817758" y="5460974"/>
            <a:ext cx="288032" cy="288032"/>
          </a:xfrm>
          <a:prstGeom prst="ellipse">
            <a:avLst/>
          </a:prstGeom>
          <a:gradFill>
            <a:gsLst>
              <a:gs pos="34000">
                <a:srgbClr val="FF000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330310" y="4909351"/>
            <a:ext cx="288032" cy="288032"/>
          </a:xfrm>
          <a:prstGeom prst="ellipse">
            <a:avLst/>
          </a:prstGeom>
          <a:gradFill>
            <a:gsLst>
              <a:gs pos="34000">
                <a:srgbClr val="FF000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817758" y="4890787"/>
            <a:ext cx="288032" cy="288032"/>
          </a:xfrm>
          <a:prstGeom prst="ellipse">
            <a:avLst/>
          </a:prstGeom>
          <a:gradFill>
            <a:gsLst>
              <a:gs pos="34000">
                <a:srgbClr val="FF000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321814" y="4909351"/>
            <a:ext cx="288032" cy="288032"/>
          </a:xfrm>
          <a:prstGeom prst="ellipse">
            <a:avLst/>
          </a:prstGeom>
          <a:gradFill>
            <a:gsLst>
              <a:gs pos="34000">
                <a:srgbClr val="FF000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768989" y="4913359"/>
            <a:ext cx="288032" cy="288032"/>
          </a:xfrm>
          <a:prstGeom prst="ellipse">
            <a:avLst/>
          </a:prstGeom>
          <a:gradFill>
            <a:gsLst>
              <a:gs pos="34000">
                <a:srgbClr val="FF0000"/>
              </a:gs>
              <a:gs pos="7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073567" y="621576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protons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41662" y="61834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protons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4568" y="5432750"/>
            <a:ext cx="33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30310" y="6195892"/>
            <a:ext cx="126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neutrons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58486" y="6209273"/>
            <a:ext cx="126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neutrons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3962" y="4302904"/>
            <a:ext cx="76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P1/2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4568" y="4909351"/>
            <a:ext cx="76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P3/2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98525" y="5130082"/>
            <a:ext cx="71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619543" y="5130081"/>
            <a:ext cx="71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65230" y="4597214"/>
            <a:ext cx="71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610886" y="4601969"/>
            <a:ext cx="71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132628" y="4597215"/>
            <a:ext cx="71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41101" y="4595710"/>
            <a:ext cx="71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084921" y="4025904"/>
            <a:ext cx="71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19543" y="4033012"/>
            <a:ext cx="87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84311" y="5154854"/>
            <a:ext cx="71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67446" y="5152327"/>
            <a:ext cx="71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201884" y="4508642"/>
            <a:ext cx="71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67446" y="4508642"/>
            <a:ext cx="71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193083" y="4508641"/>
            <a:ext cx="71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609846" y="4508640"/>
            <a:ext cx="719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" name="Picture 2" descr="Goldberg71co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11" y="332656"/>
            <a:ext cx="4708950" cy="382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8"/>
          <p:cNvSpPr txBox="1">
            <a:spLocks noChangeArrowheads="1"/>
          </p:cNvSpPr>
          <p:nvPr/>
        </p:nvSpPr>
        <p:spPr>
          <a:xfrm>
            <a:off x="7652" y="1268760"/>
            <a:ext cx="4464521" cy="15413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GB" altLang="ru-RU" dirty="0" smtClean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Double magic</a:t>
            </a:r>
          </a:p>
          <a:p>
            <a:pPr algn="ctr"/>
            <a:r>
              <a:rPr lang="en-GB" altLang="ru-RU" dirty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n-GB" altLang="ru-RU" smtClean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uclei</a:t>
            </a:r>
            <a:r>
              <a:rPr lang="en-GB" altLang="ru-RU" dirty="0" smtClean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  <a:endParaRPr lang="en-GB" altLang="ru-RU" dirty="0">
              <a:solidFill>
                <a:schemeClr val="bg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6410429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499992" y="3392710"/>
            <a:ext cx="144016" cy="1082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59378" y="913134"/>
            <a:ext cx="144016" cy="21160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840179" y="6632743"/>
            <a:ext cx="684076" cy="8064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140492" y="6632743"/>
            <a:ext cx="72008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5160886" y="5847538"/>
            <a:ext cx="720080" cy="15182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160886" y="5999366"/>
            <a:ext cx="679293" cy="11190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5140492" y="4876476"/>
            <a:ext cx="674832" cy="21531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5160886" y="5087753"/>
            <a:ext cx="679293" cy="211354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120567" y="4867394"/>
            <a:ext cx="699686" cy="20628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524255" y="64155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1/2</a:t>
            </a:r>
            <a:endParaRPr lang="ru-RU" baseline="-250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7136323" y="6632743"/>
            <a:ext cx="648072" cy="8064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820253" y="6111352"/>
            <a:ext cx="684076" cy="8064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504329" y="5894165"/>
            <a:ext cx="63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3/2</a:t>
            </a:r>
            <a:endParaRPr lang="ru-RU" baseline="-250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7116397" y="6111352"/>
            <a:ext cx="648072" cy="8064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840179" y="5847538"/>
            <a:ext cx="684076" cy="8064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524255" y="5630351"/>
            <a:ext cx="63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</a:t>
            </a:r>
            <a:r>
              <a:rPr lang="en-US" i="1" baseline="-250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/2</a:t>
            </a:r>
            <a:endParaRPr lang="ru-RU" baseline="-250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7136323" y="5847538"/>
            <a:ext cx="648072" cy="8064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834270" y="5299107"/>
            <a:ext cx="684076" cy="8064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18346" y="5081920"/>
            <a:ext cx="63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5/2</a:t>
            </a:r>
            <a:endParaRPr lang="ru-RU" baseline="-250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130414" y="5299107"/>
            <a:ext cx="648072" cy="8064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834270" y="5087753"/>
            <a:ext cx="684076" cy="8064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518346" y="487056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1/2</a:t>
            </a:r>
            <a:endParaRPr lang="ru-RU" baseline="-250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7130414" y="5087753"/>
            <a:ext cx="648072" cy="8064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832376" y="4876476"/>
            <a:ext cx="684076" cy="8064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16452" y="4659289"/>
            <a:ext cx="63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3/2</a:t>
            </a:r>
            <a:endParaRPr lang="ru-RU" baseline="-250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7128520" y="4876476"/>
            <a:ext cx="648072" cy="8064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826666" y="6422863"/>
            <a:ext cx="134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(2)-[2]----2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833961" y="5914122"/>
            <a:ext cx="134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(4)-[6]----2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13793" y="5653558"/>
            <a:ext cx="134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(2)-[8]----8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817817" y="5099033"/>
            <a:ext cx="134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(6)-[14]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813793" y="4870566"/>
            <a:ext cx="134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(2)-[16]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13793" y="4664630"/>
            <a:ext cx="134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(4)-[20]--20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070513" y="5773584"/>
            <a:ext cx="1293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cs typeface="Aharoni" panose="02010803020104030203" pitchFamily="2" charset="-79"/>
              </a:rPr>
              <a:t>1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ћ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cs typeface="Aharoni" panose="02010803020104030203" pitchFamily="2" charset="-79"/>
              </a:rPr>
              <a:t>w,    1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p</a:t>
            </a:r>
            <a:endParaRPr lang="ru-RU" baseline="-250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282125" y="6448077"/>
            <a:ext cx="1081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cs typeface="Aharoni" panose="02010803020104030203" pitchFamily="2" charset="-79"/>
              </a:rPr>
              <a:t>0,     1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</a:t>
            </a:r>
            <a:endParaRPr lang="ru-RU" baseline="-250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59881" y="4621077"/>
            <a:ext cx="40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cs typeface="Aharoni" panose="02010803020104030203" pitchFamily="2" charset="-79"/>
              </a:rPr>
              <a:t>2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s</a:t>
            </a:r>
            <a:endParaRPr lang="ru-RU" baseline="-250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732537" y="4876476"/>
            <a:ext cx="45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cs typeface="Aharoni" panose="02010803020104030203" pitchFamily="2" charset="-79"/>
              </a:rPr>
              <a:t>1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cs typeface="Aharoni" panose="02010803020104030203" pitchFamily="2" charset="-79"/>
              </a:rPr>
              <a:t>d</a:t>
            </a:r>
            <a:endParaRPr lang="ru-RU" baseline="-250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79" name="Левая фигурная скобка 78"/>
          <p:cNvSpPr/>
          <p:nvPr/>
        </p:nvSpPr>
        <p:spPr>
          <a:xfrm>
            <a:off x="4662387" y="4718055"/>
            <a:ext cx="160537" cy="495613"/>
          </a:xfrm>
          <a:prstGeom prst="leftBrac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4103948" y="4745109"/>
            <a:ext cx="701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cs typeface="Aharoni" panose="02010803020104030203" pitchFamily="2" charset="-79"/>
              </a:rPr>
              <a:t>2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Times New Roman"/>
                <a:cs typeface="Times New Roman"/>
              </a:rPr>
              <a:t>ћ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  <a:cs typeface="Aharoni" panose="02010803020104030203" pitchFamily="2" charset="-79"/>
              </a:rPr>
              <a:t>w</a:t>
            </a:r>
            <a:endParaRPr lang="ru-RU" baseline="-250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>
            <a:off x="5837162" y="4307589"/>
            <a:ext cx="684076" cy="8064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6521238" y="4078207"/>
            <a:ext cx="631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</a:t>
            </a:r>
            <a:r>
              <a:rPr lang="en-US" baseline="-250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7/2</a:t>
            </a:r>
            <a:endParaRPr lang="ru-RU" baseline="-25000" dirty="0">
              <a:solidFill>
                <a:schemeClr val="bg1">
                  <a:lumMod val="50000"/>
                </a:schemeClr>
              </a:solidFill>
              <a:cs typeface="Aharoni" panose="02010803020104030203" pitchFamily="2" charset="-79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7133306" y="4295394"/>
            <a:ext cx="648072" cy="8064"/>
          </a:xfrm>
          <a:prstGeom prst="line">
            <a:avLst/>
          </a:prstGeom>
          <a:ln w="508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852508" y="4078207"/>
            <a:ext cx="1348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(8)-[28]--28</a:t>
            </a:r>
            <a:endParaRPr lang="ru-RU" dirty="0">
              <a:cs typeface="Aharoni" panose="02010803020104030203" pitchFamily="2" charset="-79"/>
            </a:endParaRPr>
          </a:p>
        </p:txBody>
      </p:sp>
      <p:sp>
        <p:nvSpPr>
          <p:cNvPr id="28" name="Пятно 1 27"/>
          <p:cNvSpPr/>
          <p:nvPr/>
        </p:nvSpPr>
        <p:spPr>
          <a:xfrm>
            <a:off x="160251" y="5958250"/>
            <a:ext cx="1046636" cy="1083952"/>
          </a:xfrm>
          <a:prstGeom prst="irregularSeal1">
            <a:avLst/>
          </a:prstGeom>
          <a:gradFill flip="none" rotWithShape="1">
            <a:gsLst>
              <a:gs pos="10000">
                <a:srgbClr val="FFF200"/>
              </a:gs>
              <a:gs pos="33000">
                <a:srgbClr val="FF7A00"/>
              </a:gs>
              <a:gs pos="69000">
                <a:srgbClr val="FF0300"/>
              </a:gs>
              <a:gs pos="68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45449" y="6271475"/>
            <a:ext cx="27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8</a:t>
            </a:r>
            <a:endParaRPr lang="ru-RU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86561" y="3616542"/>
            <a:ext cx="1618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128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Pd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834312" y="4612017"/>
            <a:ext cx="1279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</a:t>
            </a:r>
            <a:r>
              <a:rPr lang="en-US" sz="5400" b="1" cap="none" spc="0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</a:t>
            </a:r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Ni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8255689" y="739317"/>
            <a:ext cx="9492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SH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831" y="5986412"/>
            <a:ext cx="9701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29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899831" y="5499533"/>
            <a:ext cx="1587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40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Mg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-35539" y="4922641"/>
            <a:ext cx="1438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10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He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86665" y="4379809"/>
            <a:ext cx="1116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11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54983" y="3902627"/>
            <a:ext cx="1388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baseline="300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Be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4955" y="260648"/>
            <a:ext cx="349807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Nuclear shells </a:t>
            </a:r>
          </a:p>
          <a:p>
            <a:pPr algn="ctr"/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far from the </a:t>
            </a:r>
            <a:endParaRPr lang="ru-RU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stability line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241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93" name="Picture 12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t="989" r="6715" b="3596"/>
          <a:stretch>
            <a:fillRect/>
          </a:stretch>
        </p:blipFill>
        <p:spPr bwMode="auto">
          <a:xfrm>
            <a:off x="222250" y="1244600"/>
            <a:ext cx="2676525" cy="505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 descr="D:\Dokumenty\Praca\Prezentacje\OTPC\kamera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t="15730" r="20999" b="14732"/>
          <a:stretch>
            <a:fillRect/>
          </a:stretch>
        </p:blipFill>
        <p:spPr bwMode="auto">
          <a:xfrm>
            <a:off x="2925216" y="2749549"/>
            <a:ext cx="1290637" cy="133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8" name="Line 6"/>
          <p:cNvSpPr>
            <a:spLocks noChangeShapeType="1"/>
          </p:cNvSpPr>
          <p:nvPr/>
        </p:nvSpPr>
        <p:spPr bwMode="auto">
          <a:xfrm flipH="1">
            <a:off x="1787525" y="3646488"/>
            <a:ext cx="1203325" cy="981075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2894013" y="1457325"/>
            <a:ext cx="1554162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sz="1400" dirty="0">
                <a:solidFill>
                  <a:schemeClr val="accent2"/>
                </a:solidFill>
              </a:rPr>
              <a:t>CCD 2/3’’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GB" altLang="ru-RU" sz="1400" dirty="0">
                <a:solidFill>
                  <a:schemeClr val="accent2"/>
                </a:solidFill>
              </a:rPr>
              <a:t> 1000 </a:t>
            </a:r>
            <a:r>
              <a:rPr lang="en-GB" altLang="ru-RU" sz="1400" dirty="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en-GB" altLang="ru-RU" sz="1400" dirty="0">
                <a:solidFill>
                  <a:schemeClr val="accent2"/>
                </a:solidFill>
              </a:rPr>
              <a:t> 1000 </a:t>
            </a:r>
            <a:r>
              <a:rPr lang="en-GB" altLang="ru-RU" sz="1400" dirty="0" err="1">
                <a:solidFill>
                  <a:schemeClr val="accent2"/>
                </a:solidFill>
              </a:rPr>
              <a:t>pix</a:t>
            </a:r>
            <a:endParaRPr lang="en-GB" altLang="ru-RU" sz="1400" dirty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GB" altLang="ru-RU" sz="1400" dirty="0">
                <a:solidFill>
                  <a:schemeClr val="accent2"/>
                </a:solidFill>
              </a:rPr>
              <a:t> 12-bits</a:t>
            </a:r>
          </a:p>
          <a:p>
            <a:pPr>
              <a:buClr>
                <a:srgbClr val="FF0000"/>
              </a:buClr>
              <a:buFontTx/>
              <a:buChar char="•"/>
            </a:pPr>
            <a:r>
              <a:rPr lang="en-GB" altLang="ru-RU" sz="1400" dirty="0">
                <a:solidFill>
                  <a:schemeClr val="accent2"/>
                </a:solidFill>
              </a:rPr>
              <a:t> image </a:t>
            </a:r>
            <a:r>
              <a:rPr lang="en-GB" altLang="ru-RU" sz="1400" dirty="0" err="1">
                <a:solidFill>
                  <a:schemeClr val="accent2"/>
                </a:solidFill>
              </a:rPr>
              <a:t>ampl</a:t>
            </a:r>
            <a:r>
              <a:rPr lang="en-GB" altLang="ru-RU" sz="1400" dirty="0">
                <a:solidFill>
                  <a:schemeClr val="accent2"/>
                </a:solidFill>
              </a:rPr>
              <a:t>.</a:t>
            </a:r>
          </a:p>
          <a:p>
            <a:r>
              <a:rPr lang="en-GB" altLang="ru-RU" sz="1400" dirty="0">
                <a:solidFill>
                  <a:schemeClr val="accent2"/>
                </a:solidFill>
              </a:rPr>
              <a:t>  (</a:t>
            </a:r>
            <a:r>
              <a:rPr lang="en-GB" altLang="ru-RU" sz="1400" dirty="0">
                <a:solidFill>
                  <a:schemeClr val="accent2"/>
                </a:solidFill>
                <a:sym typeface="Symbol" pitchFamily="18" charset="2"/>
              </a:rPr>
              <a:t></a:t>
            </a:r>
            <a:r>
              <a:rPr lang="en-GB" altLang="ru-RU" sz="1400" dirty="0">
                <a:solidFill>
                  <a:schemeClr val="accent2"/>
                </a:solidFill>
              </a:rPr>
              <a:t> 2000)</a:t>
            </a:r>
          </a:p>
        </p:txBody>
      </p:sp>
      <p:sp>
        <p:nvSpPr>
          <p:cNvPr id="54281" name="Line 9"/>
          <p:cNvSpPr>
            <a:spLocks noChangeShapeType="1"/>
          </p:cNvSpPr>
          <p:nvPr/>
        </p:nvSpPr>
        <p:spPr bwMode="auto">
          <a:xfrm flipH="1">
            <a:off x="2101850" y="5233988"/>
            <a:ext cx="830263" cy="115887"/>
          </a:xfrm>
          <a:prstGeom prst="line">
            <a:avLst/>
          </a:prstGeom>
          <a:noFill/>
          <a:ln w="254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4282" name="Picture 10" descr="D:\Dokumenty\Praca\Prezentacje\OTPC\pm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2" t="4156" r="15723" b="7529"/>
          <a:stretch>
            <a:fillRect/>
          </a:stretch>
        </p:blipFill>
        <p:spPr bwMode="auto">
          <a:xfrm>
            <a:off x="2987675" y="4152900"/>
            <a:ext cx="1270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3943350" y="4635500"/>
            <a:ext cx="67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sz="1400">
                <a:solidFill>
                  <a:srgbClr val="0000CC"/>
                </a:solidFill>
              </a:rPr>
              <a:t>PM 5’’</a:t>
            </a:r>
          </a:p>
        </p:txBody>
      </p:sp>
      <p:sp>
        <p:nvSpPr>
          <p:cNvPr id="54391" name="Rectangle 119"/>
          <p:cNvSpPr>
            <a:spLocks noChangeArrowheads="1"/>
          </p:cNvSpPr>
          <p:nvPr/>
        </p:nvSpPr>
        <p:spPr bwMode="auto">
          <a:xfrm>
            <a:off x="4751388" y="5815013"/>
            <a:ext cx="42116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ru-RU" sz="1400">
                <a:solidFill>
                  <a:srgbClr val="000099"/>
                </a:solidFill>
              </a:rPr>
              <a:t>Gas </a:t>
            </a:r>
            <a:r>
              <a:rPr lang="en-GB" altLang="ru-RU" sz="1400">
                <a:solidFill>
                  <a:srgbClr val="010000"/>
                </a:solidFill>
              </a:rPr>
              <a:t>(1 atm</a:t>
            </a:r>
            <a:r>
              <a:rPr lang="en-GB" altLang="ru-RU" sz="1400">
                <a:solidFill>
                  <a:srgbClr val="000099"/>
                </a:solidFill>
              </a:rPr>
              <a:t>) : 49% He + 49% Ar + 1% N</a:t>
            </a:r>
            <a:r>
              <a:rPr lang="en-GB" altLang="ru-RU" sz="1400" baseline="-25000">
                <a:solidFill>
                  <a:srgbClr val="000099"/>
                </a:solidFill>
              </a:rPr>
              <a:t>2</a:t>
            </a:r>
            <a:r>
              <a:rPr lang="en-GB" altLang="ru-RU" sz="1400">
                <a:solidFill>
                  <a:srgbClr val="000099"/>
                </a:solidFill>
              </a:rPr>
              <a:t> + 1% CH</a:t>
            </a:r>
            <a:r>
              <a:rPr lang="en-GB" altLang="ru-RU" sz="1400" baseline="-25000">
                <a:solidFill>
                  <a:srgbClr val="000099"/>
                </a:solidFill>
              </a:rPr>
              <a:t>4</a:t>
            </a:r>
          </a:p>
        </p:txBody>
      </p:sp>
      <p:sp>
        <p:nvSpPr>
          <p:cNvPr id="54394" name="Text Box 122"/>
          <p:cNvSpPr txBox="1">
            <a:spLocks noChangeArrowheads="1"/>
          </p:cNvSpPr>
          <p:nvPr/>
        </p:nvSpPr>
        <p:spPr bwMode="auto">
          <a:xfrm>
            <a:off x="4502150" y="6172200"/>
            <a:ext cx="4524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ru-RU" sz="1400">
                <a:solidFill>
                  <a:srgbClr val="000099"/>
                </a:solidFill>
              </a:rPr>
              <a:t>Active volume: 20</a:t>
            </a:r>
            <a:r>
              <a:rPr lang="en-GB" altLang="ru-RU" sz="1400">
                <a:solidFill>
                  <a:srgbClr val="000099"/>
                </a:solidFill>
                <a:sym typeface="Symbol" pitchFamily="18" charset="2"/>
              </a:rPr>
              <a:t></a:t>
            </a:r>
            <a:r>
              <a:rPr lang="pl-PL" altLang="ru-RU" sz="1400">
                <a:solidFill>
                  <a:srgbClr val="000099"/>
                </a:solidFill>
              </a:rPr>
              <a:t>20</a:t>
            </a:r>
            <a:r>
              <a:rPr lang="en-GB" altLang="ru-RU" sz="1400">
                <a:solidFill>
                  <a:srgbClr val="000099"/>
                </a:solidFill>
                <a:sym typeface="Symbol" pitchFamily="18" charset="2"/>
              </a:rPr>
              <a:t></a:t>
            </a:r>
            <a:r>
              <a:rPr lang="pl-PL" altLang="ru-RU" sz="1400">
                <a:solidFill>
                  <a:srgbClr val="000099"/>
                </a:solidFill>
              </a:rPr>
              <a:t>15 cm</a:t>
            </a:r>
            <a:r>
              <a:rPr lang="pl-PL" altLang="ru-RU" sz="1400" baseline="30000">
                <a:solidFill>
                  <a:srgbClr val="000099"/>
                </a:solidFill>
              </a:rPr>
              <a:t>3</a:t>
            </a:r>
            <a:r>
              <a:rPr lang="pl-PL" altLang="ru-RU" sz="1400">
                <a:solidFill>
                  <a:srgbClr val="000099"/>
                </a:solidFill>
              </a:rPr>
              <a:t>;  drift velocity: </a:t>
            </a:r>
            <a:r>
              <a:rPr lang="pl-PL" altLang="ru-RU" sz="1400">
                <a:solidFill>
                  <a:srgbClr val="000099"/>
                </a:solidFill>
                <a:sym typeface="Symbol" pitchFamily="18" charset="2"/>
              </a:rPr>
              <a:t> 1 cm/</a:t>
            </a:r>
            <a:r>
              <a:rPr lang="pl-PL" altLang="ru-RU" sz="1400">
                <a:solidFill>
                  <a:srgbClr val="000099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pl-PL" altLang="ru-RU" sz="1400">
                <a:solidFill>
                  <a:srgbClr val="000099"/>
                </a:solidFill>
                <a:sym typeface="Symbol" pitchFamily="18" charset="2"/>
              </a:rPr>
              <a:t>s</a:t>
            </a:r>
            <a:r>
              <a:rPr lang="pl-PL" altLang="ru-RU" sz="1400">
                <a:solidFill>
                  <a:srgbClr val="000099"/>
                </a:solidFill>
              </a:rPr>
              <a:t> </a:t>
            </a:r>
            <a:endParaRPr lang="en-GB" altLang="ru-RU" sz="1400">
              <a:solidFill>
                <a:srgbClr val="000099"/>
              </a:solidFill>
            </a:endParaRPr>
          </a:p>
        </p:txBody>
      </p:sp>
      <p:sp>
        <p:nvSpPr>
          <p:cNvPr id="54395" name="Text Box 123"/>
          <p:cNvSpPr txBox="1">
            <a:spLocks noChangeArrowheads="1"/>
          </p:cNvSpPr>
          <p:nvPr/>
        </p:nvSpPr>
        <p:spPr bwMode="auto">
          <a:xfrm>
            <a:off x="263525" y="6249988"/>
            <a:ext cx="4232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ru-RU" sz="1400">
                <a:solidFill>
                  <a:srgbClr val="CC0000"/>
                </a:solidFill>
              </a:rPr>
              <a:t>M. Ćwiok et al., IEEE TNS, 52 (2005) 2895</a:t>
            </a:r>
            <a:r>
              <a:rPr lang="en-GB" altLang="ru-RU" sz="1400" b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54396" name="Rectangle 124"/>
          <p:cNvSpPr>
            <a:spLocks noChangeArrowheads="1"/>
          </p:cNvSpPr>
          <p:nvPr/>
        </p:nvSpPr>
        <p:spPr bwMode="auto">
          <a:xfrm>
            <a:off x="258763" y="6524625"/>
            <a:ext cx="31988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ru-RU" sz="1400">
                <a:solidFill>
                  <a:srgbClr val="CC0000"/>
                </a:solidFill>
              </a:rPr>
              <a:t>K. Miernik et al., NIM A581 (2007) 194</a:t>
            </a:r>
            <a:endParaRPr lang="en-GB" altLang="ru-RU" sz="1400">
              <a:solidFill>
                <a:srgbClr val="CC0000"/>
              </a:solidFill>
            </a:endParaRPr>
          </a:p>
        </p:txBody>
      </p:sp>
      <p:sp>
        <p:nvSpPr>
          <p:cNvPr id="107" name="Rectangle 8"/>
          <p:cNvSpPr txBox="1">
            <a:spLocks noChangeArrowheads="1"/>
          </p:cNvSpPr>
          <p:nvPr/>
        </p:nvSpPr>
        <p:spPr>
          <a:xfrm>
            <a:off x="497809" y="260648"/>
            <a:ext cx="8229600" cy="678904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GB" altLang="ru-RU" dirty="0" smtClean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Optical Time Projection Chamber</a:t>
            </a:r>
            <a:endParaRPr lang="en-GB" altLang="ru-RU" dirty="0">
              <a:solidFill>
                <a:schemeClr val="bg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27" y="1622487"/>
            <a:ext cx="4840398" cy="33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661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1884"/>
          <a:stretch/>
        </p:blipFill>
        <p:spPr>
          <a:xfrm>
            <a:off x="1223628" y="116632"/>
            <a:ext cx="6646488" cy="4392488"/>
          </a:xfrm>
          <a:prstGeom prst="rect">
            <a:avLst/>
          </a:prstGeom>
        </p:spPr>
      </p:pic>
      <p:pic>
        <p:nvPicPr>
          <p:cNvPr id="3" name="Picture 3" descr="u400m-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84"/>
          <a:stretch/>
        </p:blipFill>
        <p:spPr bwMode="auto">
          <a:xfrm>
            <a:off x="5586033" y="4737323"/>
            <a:ext cx="2186478" cy="1944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u400c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" t="7242" r="334" b="2111"/>
          <a:stretch/>
        </p:blipFill>
        <p:spPr bwMode="auto">
          <a:xfrm>
            <a:off x="3618428" y="4737325"/>
            <a:ext cx="1782198" cy="197313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67110" y="4721361"/>
            <a:ext cx="2054994" cy="196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7429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707287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Segoe Print" panose="02000600000000000000" pitchFamily="2" charset="0"/>
              </a:rPr>
              <a:t>THANK YOU!</a:t>
            </a:r>
            <a:endParaRPr lang="ru-RU" sz="6600" dirty="0" smtClean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78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965" y="10012"/>
            <a:ext cx="91440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Трехтельные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импульсные корреляции </a:t>
            </a:r>
            <a:r>
              <a:rPr lang="ru-RU" sz="2800" baseline="30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Не,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endParaRPr lang="ru-RU" sz="2800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реакции КСР </a:t>
            </a:r>
            <a:r>
              <a:rPr lang="ru-RU" sz="2800" baseline="30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Не(</a:t>
            </a:r>
            <a:r>
              <a:rPr lang="ru-RU" sz="2800" baseline="300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Не,2</a:t>
            </a:r>
            <a:r>
              <a:rPr lang="el-GR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α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)2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n</a:t>
            </a:r>
            <a:endParaRPr lang="ru-RU" sz="2800" i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963" y="1124744"/>
            <a:ext cx="5084074" cy="487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44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4"/>
          <p:cNvGrpSpPr>
            <a:grpSpLocks/>
          </p:cNvGrpSpPr>
          <p:nvPr/>
        </p:nvGrpSpPr>
        <p:grpSpPr bwMode="auto">
          <a:xfrm>
            <a:off x="3798094" y="5053282"/>
            <a:ext cx="5287963" cy="1457325"/>
            <a:chOff x="2336" y="107"/>
            <a:chExt cx="3331" cy="918"/>
          </a:xfrm>
        </p:grpSpPr>
        <p:grpSp>
          <p:nvGrpSpPr>
            <p:cNvPr id="29" name="Group 15"/>
            <p:cNvGrpSpPr>
              <a:grpSpLocks/>
            </p:cNvGrpSpPr>
            <p:nvPr/>
          </p:nvGrpSpPr>
          <p:grpSpPr bwMode="auto">
            <a:xfrm>
              <a:off x="3683" y="107"/>
              <a:ext cx="1984" cy="918"/>
              <a:chOff x="3671" y="243"/>
              <a:chExt cx="1984" cy="918"/>
            </a:xfrm>
          </p:grpSpPr>
          <p:graphicFrame>
            <p:nvGraphicFramePr>
              <p:cNvPr id="31" name="Object 1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70613090"/>
                  </p:ext>
                </p:extLst>
              </p:nvPr>
            </p:nvGraphicFramePr>
            <p:xfrm>
              <a:off x="3671" y="243"/>
              <a:ext cx="1984" cy="9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24" name="CorelDRAW" r:id="rId5" imgW="3846576" imgH="1776984" progId="CorelDRAW.Graphic.13">
                      <p:embed/>
                    </p:oleObj>
                  </mc:Choice>
                  <mc:Fallback>
                    <p:oleObj name="CorelDRAW" r:id="rId5" imgW="3846576" imgH="1776984" progId="CorelDRAW.Graphic.1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71" y="243"/>
                            <a:ext cx="1984" cy="91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2" name="Text Box 17"/>
              <p:cNvSpPr txBox="1">
                <a:spLocks noChangeArrowheads="1"/>
              </p:cNvSpPr>
              <p:nvPr/>
            </p:nvSpPr>
            <p:spPr bwMode="auto">
              <a:xfrm>
                <a:off x="4046" y="469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l-GR" altLang="ru-RU" sz="2000" b="1">
                    <a:solidFill>
                      <a:srgbClr val="FF3300"/>
                    </a:solidFill>
                    <a:latin typeface="Arial" charset="0"/>
                    <a:cs typeface="Arial" charset="0"/>
                  </a:rPr>
                  <a:t>α</a:t>
                </a:r>
              </a:p>
            </p:txBody>
          </p:sp>
          <p:sp>
            <p:nvSpPr>
              <p:cNvPr id="33" name="Text Box 18"/>
              <p:cNvSpPr txBox="1">
                <a:spLocks noChangeArrowheads="1"/>
              </p:cNvSpPr>
              <p:nvPr/>
            </p:nvSpPr>
            <p:spPr bwMode="auto">
              <a:xfrm>
                <a:off x="4174" y="600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l-GR" altLang="ru-RU" sz="2000" b="1">
                    <a:solidFill>
                      <a:srgbClr val="FF3300"/>
                    </a:solidFill>
                    <a:latin typeface="Arial" charset="0"/>
                    <a:cs typeface="Arial" charset="0"/>
                  </a:rPr>
                  <a:t>α</a:t>
                </a:r>
              </a:p>
            </p:txBody>
          </p:sp>
          <p:sp>
            <p:nvSpPr>
              <p:cNvPr id="34" name="Text Box 19"/>
              <p:cNvSpPr txBox="1">
                <a:spLocks noChangeArrowheads="1"/>
              </p:cNvSpPr>
              <p:nvPr/>
            </p:nvSpPr>
            <p:spPr bwMode="auto">
              <a:xfrm>
                <a:off x="4109" y="781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l-GR" altLang="ru-RU" sz="2000" b="1">
                    <a:solidFill>
                      <a:srgbClr val="FF3300"/>
                    </a:solidFill>
                    <a:latin typeface="Arial" charset="0"/>
                    <a:cs typeface="Arial" charset="0"/>
                  </a:rPr>
                  <a:t>α</a:t>
                </a:r>
              </a:p>
            </p:txBody>
          </p:sp>
          <p:sp>
            <p:nvSpPr>
              <p:cNvPr id="35" name="Text Box 20"/>
              <p:cNvSpPr txBox="1">
                <a:spLocks noChangeArrowheads="1"/>
              </p:cNvSpPr>
              <p:nvPr/>
            </p:nvSpPr>
            <p:spPr bwMode="auto">
              <a:xfrm>
                <a:off x="3943" y="799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l-GR" altLang="ru-RU" sz="2000" b="1">
                    <a:solidFill>
                      <a:srgbClr val="FF3300"/>
                    </a:solidFill>
                    <a:latin typeface="Arial" charset="0"/>
                    <a:cs typeface="Arial" charset="0"/>
                  </a:rPr>
                  <a:t>α</a:t>
                </a:r>
              </a:p>
            </p:txBody>
          </p:sp>
          <p:sp>
            <p:nvSpPr>
              <p:cNvPr id="36" name="Text Box 21"/>
              <p:cNvSpPr txBox="1">
                <a:spLocks noChangeArrowheads="1"/>
              </p:cNvSpPr>
              <p:nvPr/>
            </p:nvSpPr>
            <p:spPr bwMode="auto">
              <a:xfrm>
                <a:off x="4059" y="595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ru-RU" sz="1600" b="1">
                    <a:solidFill>
                      <a:srgbClr val="0000CC"/>
                    </a:solidFill>
                    <a:latin typeface="Arial" charset="0"/>
                    <a:cs typeface="Arial" charset="0"/>
                  </a:rPr>
                  <a:t>n</a:t>
                </a:r>
                <a:endParaRPr lang="el-GR" altLang="ru-RU" sz="1600" b="1">
                  <a:solidFill>
                    <a:srgbClr val="0000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7" name="Text Box 22"/>
              <p:cNvSpPr txBox="1">
                <a:spLocks noChangeArrowheads="1"/>
              </p:cNvSpPr>
              <p:nvPr/>
            </p:nvSpPr>
            <p:spPr bwMode="auto">
              <a:xfrm>
                <a:off x="4175" y="725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ru-RU" sz="1600" b="1">
                    <a:solidFill>
                      <a:srgbClr val="0000CC"/>
                    </a:solidFill>
                    <a:latin typeface="Arial" charset="0"/>
                    <a:cs typeface="Arial" charset="0"/>
                  </a:rPr>
                  <a:t>n</a:t>
                </a:r>
                <a:endParaRPr lang="el-GR" altLang="ru-RU" sz="1600" b="1">
                  <a:solidFill>
                    <a:srgbClr val="0000CC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8" name="Text Box 23"/>
              <p:cNvSpPr txBox="1">
                <a:spLocks noChangeArrowheads="1"/>
              </p:cNvSpPr>
              <p:nvPr/>
            </p:nvSpPr>
            <p:spPr bwMode="auto">
              <a:xfrm>
                <a:off x="4049" y="872"/>
                <a:ext cx="19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/>
                <a:r>
                  <a:rPr lang="en-US" altLang="ru-RU" sz="1600" b="1">
                    <a:solidFill>
                      <a:srgbClr val="0000CC"/>
                    </a:solidFill>
                    <a:latin typeface="Arial" charset="0"/>
                    <a:cs typeface="Arial" charset="0"/>
                  </a:rPr>
                  <a:t>n</a:t>
                </a:r>
                <a:endParaRPr lang="el-GR" altLang="ru-RU" sz="1600" b="1">
                  <a:solidFill>
                    <a:srgbClr val="0000CC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0" name="Text Box 24"/>
            <p:cNvSpPr txBox="1">
              <a:spLocks noChangeArrowheads="1"/>
            </p:cNvSpPr>
            <p:nvPr/>
          </p:nvSpPr>
          <p:spPr bwMode="auto">
            <a:xfrm>
              <a:off x="2336" y="346"/>
              <a:ext cx="1347" cy="6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/>
              <a:r>
                <a:rPr lang="en-US" altLang="ru-RU" sz="1600" b="1" dirty="0">
                  <a:latin typeface="Comic Sans MS" pitchFamily="66" charset="0"/>
                </a:rPr>
                <a:t>Z=120, A=298-300</a:t>
              </a:r>
            </a:p>
            <a:p>
              <a:pPr algn="r" eaLnBrk="1" hangingPunct="1"/>
              <a:r>
                <a:rPr lang="en-US" altLang="ru-RU" sz="1600" b="1" dirty="0">
                  <a:latin typeface="Comic Sans MS" pitchFamily="66" charset="0"/>
                </a:rPr>
                <a:t>60 </a:t>
              </a:r>
              <a:r>
                <a:rPr lang="el-GR" altLang="ru-RU" sz="1600" b="1" dirty="0">
                  <a:latin typeface="Comic Sans MS" pitchFamily="66" charset="0"/>
                  <a:cs typeface="Arial" charset="0"/>
                </a:rPr>
                <a:t>α</a:t>
              </a:r>
              <a:r>
                <a:rPr lang="en-US" altLang="ru-RU" sz="1600" b="1" dirty="0">
                  <a:latin typeface="Comic Sans MS" pitchFamily="66" charset="0"/>
                  <a:cs typeface="Arial" charset="0"/>
                </a:rPr>
                <a:t>-particles</a:t>
              </a:r>
            </a:p>
            <a:p>
              <a:pPr algn="r" eaLnBrk="1" hangingPunct="1"/>
              <a:r>
                <a:rPr lang="en-US" altLang="ru-RU" sz="1600" b="1" dirty="0">
                  <a:latin typeface="Comic Sans MS" pitchFamily="66" charset="0"/>
                  <a:cs typeface="Arial" charset="0"/>
                </a:rPr>
                <a:t>+ 60 neutrons</a:t>
              </a:r>
            </a:p>
            <a:p>
              <a:pPr algn="r" eaLnBrk="1" hangingPunct="1"/>
              <a:endParaRPr lang="el-GR" altLang="ru-RU" sz="1600" b="1" dirty="0">
                <a:latin typeface="Comic Sans MS" pitchFamily="66" charset="0"/>
                <a:cs typeface="Arial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87245" y="110650"/>
            <a:ext cx="3546140" cy="2955408"/>
            <a:chOff x="-93386" y="1060015"/>
            <a:chExt cx="3297234" cy="2808970"/>
          </a:xfrm>
        </p:grpSpPr>
        <p:pic>
          <p:nvPicPr>
            <p:cNvPr id="13" name="Picture 4" descr="exotic_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3386" y="1074233"/>
              <a:ext cx="3225226" cy="2794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-93386" y="1060015"/>
              <a:ext cx="3297234" cy="1648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-252536" y="235964"/>
            <a:ext cx="7777580" cy="6773865"/>
            <a:chOff x="-350242" y="144637"/>
            <a:chExt cx="7777580" cy="6773865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0242" y="1754189"/>
              <a:ext cx="7777580" cy="5164313"/>
            </a:xfrm>
            <a:prstGeom prst="rect">
              <a:avLst/>
            </a:prstGeom>
            <a:effectLst>
              <a:softEdge rad="5969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302658" y="144637"/>
              <a:ext cx="590770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Industrial Age </a:t>
              </a:r>
            </a:p>
            <a:p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of Nuclear Physics</a:t>
              </a:r>
              <a:endPara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5609167" y="3066058"/>
            <a:ext cx="3241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Nucleon-stable isotopes</a:t>
            </a: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9538" y="4015992"/>
            <a:ext cx="3241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 beyond the neutron </a:t>
            </a:r>
          </a:p>
          <a:p>
            <a:r>
              <a:rPr lang="en-US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stability border</a:t>
            </a:r>
            <a:endParaRPr lang="ru-RU" dirty="0">
              <a:solidFill>
                <a:srgbClr val="FF99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1055" y="1460430"/>
            <a:ext cx="1980221" cy="1320148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9" name="TextBox 8"/>
          <p:cNvSpPr txBox="1"/>
          <p:nvPr/>
        </p:nvSpPr>
        <p:spPr>
          <a:xfrm>
            <a:off x="7215802" y="1988840"/>
            <a:ext cx="2174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Stability </a:t>
            </a:r>
          </a:p>
          <a:p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anose="020B0602030504020204" pitchFamily="34" charset="0"/>
                <a:cs typeface="Lucida Sans Unicode" panose="020B0602030504020204" pitchFamily="34" charset="0"/>
              </a:rPr>
              <a:t>Island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 rot="3166393">
            <a:off x="4409100" y="3608688"/>
            <a:ext cx="1173921" cy="648072"/>
          </a:xfrm>
          <a:prstGeom prst="stripedRightArrow">
            <a:avLst/>
          </a:prstGeom>
          <a:solidFill>
            <a:schemeClr val="accent1">
              <a:lumMod val="7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039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2"/>
          <p:cNvGrpSpPr>
            <a:grpSpLocks/>
          </p:cNvGrpSpPr>
          <p:nvPr/>
        </p:nvGrpSpPr>
        <p:grpSpPr bwMode="auto">
          <a:xfrm>
            <a:off x="5580063" y="1625600"/>
            <a:ext cx="3211512" cy="1060450"/>
            <a:chOff x="3515" y="799"/>
            <a:chExt cx="2023" cy="668"/>
          </a:xfrm>
        </p:grpSpPr>
        <p:sp>
          <p:nvSpPr>
            <p:cNvPr id="1155" name="Text Box 3"/>
            <p:cNvSpPr txBox="1">
              <a:spLocks noChangeArrowheads="1"/>
            </p:cNvSpPr>
            <p:nvPr/>
          </p:nvSpPr>
          <p:spPr bwMode="auto">
            <a:xfrm>
              <a:off x="4377" y="799"/>
              <a:ext cx="1161" cy="52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  <a:latin typeface="Comic Sans MS" pitchFamily="66" charset="0"/>
                </a:rPr>
                <a:t>Island of 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  <a:latin typeface="Comic Sans MS" pitchFamily="66" charset="0"/>
                </a:rPr>
                <a:t>         Stability</a:t>
              </a:r>
            </a:p>
            <a:p>
              <a:pPr eaLnBrk="0" hangingPunct="0"/>
              <a:endParaRPr lang="en-US" sz="16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156" name="Text Box 4"/>
            <p:cNvSpPr txBox="1">
              <a:spLocks noChangeArrowheads="1"/>
            </p:cNvSpPr>
            <p:nvPr/>
          </p:nvSpPr>
          <p:spPr bwMode="auto">
            <a:xfrm>
              <a:off x="3515" y="1253"/>
              <a:ext cx="430" cy="21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  <a:latin typeface="Comic Sans MS" pitchFamily="66" charset="0"/>
                </a:rPr>
                <a:t>shoal</a:t>
              </a:r>
            </a:p>
          </p:txBody>
        </p:sp>
      </p:grpSp>
      <p:grpSp>
        <p:nvGrpSpPr>
          <p:cNvPr id="1028" name="Group 5"/>
          <p:cNvGrpSpPr>
            <a:grpSpLocks/>
          </p:cNvGrpSpPr>
          <p:nvPr/>
        </p:nvGrpSpPr>
        <p:grpSpPr bwMode="auto">
          <a:xfrm>
            <a:off x="1042988" y="3209925"/>
            <a:ext cx="3311525" cy="1273175"/>
            <a:chOff x="657" y="1797"/>
            <a:chExt cx="2086" cy="802"/>
          </a:xfrm>
        </p:grpSpPr>
        <p:sp>
          <p:nvSpPr>
            <p:cNvPr id="1153" name="Text Box 6"/>
            <p:cNvSpPr txBox="1">
              <a:spLocks noChangeArrowheads="1"/>
            </p:cNvSpPr>
            <p:nvPr/>
          </p:nvSpPr>
          <p:spPr bwMode="auto">
            <a:xfrm>
              <a:off x="2076" y="1797"/>
              <a:ext cx="667" cy="21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  <a:latin typeface="Comic Sans MS" pitchFamily="66" charset="0"/>
                </a:rPr>
                <a:t>peninsula</a:t>
              </a:r>
            </a:p>
          </p:txBody>
        </p:sp>
        <p:sp>
          <p:nvSpPr>
            <p:cNvPr id="1154" name="Text Box 7"/>
            <p:cNvSpPr txBox="1">
              <a:spLocks noChangeArrowheads="1"/>
            </p:cNvSpPr>
            <p:nvPr/>
          </p:nvSpPr>
          <p:spPr bwMode="auto">
            <a:xfrm>
              <a:off x="657" y="2387"/>
              <a:ext cx="692" cy="21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  <a:latin typeface="Comic Sans MS" pitchFamily="66" charset="0"/>
                </a:rPr>
                <a:t>continent</a:t>
              </a:r>
            </a:p>
          </p:txBody>
        </p:sp>
      </p:grpSp>
      <p:grpSp>
        <p:nvGrpSpPr>
          <p:cNvPr id="1029" name="Group 8"/>
          <p:cNvGrpSpPr>
            <a:grpSpLocks/>
          </p:cNvGrpSpPr>
          <p:nvPr/>
        </p:nvGrpSpPr>
        <p:grpSpPr bwMode="auto">
          <a:xfrm>
            <a:off x="827088" y="762000"/>
            <a:ext cx="1462087" cy="417513"/>
            <a:chOff x="521" y="255"/>
            <a:chExt cx="921" cy="263"/>
          </a:xfrm>
        </p:grpSpPr>
        <p:sp>
          <p:nvSpPr>
            <p:cNvPr id="1151" name="Text Box 9"/>
            <p:cNvSpPr txBox="1">
              <a:spLocks noChangeArrowheads="1"/>
            </p:cNvSpPr>
            <p:nvPr/>
          </p:nvSpPr>
          <p:spPr bwMode="auto">
            <a:xfrm>
              <a:off x="530" y="266"/>
              <a:ext cx="912" cy="25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bg1"/>
                  </a:solidFill>
                  <a:latin typeface="Comic Sans MS" pitchFamily="66" charset="0"/>
                </a:rPr>
                <a:t>New lands</a:t>
              </a:r>
            </a:p>
          </p:txBody>
        </p:sp>
        <p:sp>
          <p:nvSpPr>
            <p:cNvPr id="1152" name="Text Box 10"/>
            <p:cNvSpPr txBox="1">
              <a:spLocks noChangeArrowheads="1"/>
            </p:cNvSpPr>
            <p:nvPr/>
          </p:nvSpPr>
          <p:spPr bwMode="auto">
            <a:xfrm>
              <a:off x="521" y="255"/>
              <a:ext cx="912" cy="25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808080"/>
                  </a:solidFill>
                  <a:latin typeface="Comic Sans MS" pitchFamily="66" charset="0"/>
                </a:rPr>
                <a:t>New lands</a:t>
              </a:r>
            </a:p>
          </p:txBody>
        </p:sp>
      </p:grpSp>
      <p:grpSp>
        <p:nvGrpSpPr>
          <p:cNvPr id="1030" name="Group 11"/>
          <p:cNvGrpSpPr>
            <a:grpSpLocks noChangeAspect="1"/>
          </p:cNvGrpSpPr>
          <p:nvPr/>
        </p:nvGrpSpPr>
        <p:grpSpPr bwMode="auto">
          <a:xfrm>
            <a:off x="-20638" y="141288"/>
            <a:ext cx="9224963" cy="6899275"/>
            <a:chOff x="2" y="0"/>
            <a:chExt cx="5755" cy="4320"/>
          </a:xfrm>
        </p:grpSpPr>
        <p:sp>
          <p:nvSpPr>
            <p:cNvPr id="1056" name="AutoShape 12"/>
            <p:cNvSpPr>
              <a:spLocks noChangeAspect="1" noChangeArrowheads="1" noTextEdit="1"/>
            </p:cNvSpPr>
            <p:nvPr/>
          </p:nvSpPr>
          <p:spPr bwMode="auto">
            <a:xfrm>
              <a:off x="2" y="0"/>
              <a:ext cx="5755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Rectangle 13"/>
            <p:cNvSpPr>
              <a:spLocks noChangeArrowheads="1"/>
            </p:cNvSpPr>
            <p:nvPr/>
          </p:nvSpPr>
          <p:spPr bwMode="auto">
            <a:xfrm>
              <a:off x="9" y="94"/>
              <a:ext cx="5741" cy="4124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1058" name="Picture 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0" y="700"/>
              <a:ext cx="5098" cy="3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9" name="Rectangle 15"/>
            <p:cNvSpPr>
              <a:spLocks noChangeArrowheads="1"/>
            </p:cNvSpPr>
            <p:nvPr/>
          </p:nvSpPr>
          <p:spPr bwMode="auto">
            <a:xfrm>
              <a:off x="2822" y="3872"/>
              <a:ext cx="93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FFFFFF"/>
                  </a:solidFill>
                  <a:latin typeface="Comic Sans MS" pitchFamily="66" charset="0"/>
                </a:rPr>
                <a:t>Neutron number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60" name="Rectangle 16"/>
            <p:cNvSpPr>
              <a:spLocks noChangeArrowheads="1"/>
            </p:cNvSpPr>
            <p:nvPr/>
          </p:nvSpPr>
          <p:spPr bwMode="auto">
            <a:xfrm rot="-5400000">
              <a:off x="-325" y="1539"/>
              <a:ext cx="862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500">
                  <a:solidFill>
                    <a:srgbClr val="FFFFFF"/>
                  </a:solidFill>
                  <a:latin typeface="Comic Sans MS" pitchFamily="66" charset="0"/>
                </a:rPr>
                <a:t>Proton number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61" name="Rectangle 18"/>
            <p:cNvSpPr>
              <a:spLocks noChangeArrowheads="1"/>
            </p:cNvSpPr>
            <p:nvPr/>
          </p:nvSpPr>
          <p:spPr bwMode="auto">
            <a:xfrm rot="-5400000">
              <a:off x="105" y="1810"/>
              <a:ext cx="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1062" name="Rectangle 19"/>
            <p:cNvSpPr>
              <a:spLocks noChangeArrowheads="1"/>
            </p:cNvSpPr>
            <p:nvPr/>
          </p:nvSpPr>
          <p:spPr bwMode="auto">
            <a:xfrm rot="-5400000">
              <a:off x="106" y="1754"/>
              <a:ext cx="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1063" name="Rectangle 21"/>
            <p:cNvSpPr>
              <a:spLocks noChangeArrowheads="1"/>
            </p:cNvSpPr>
            <p:nvPr/>
          </p:nvSpPr>
          <p:spPr bwMode="auto">
            <a:xfrm rot="-5400000">
              <a:off x="107" y="1623"/>
              <a:ext cx="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1064" name="Rectangle 22"/>
            <p:cNvSpPr>
              <a:spLocks noChangeArrowheads="1"/>
            </p:cNvSpPr>
            <p:nvPr/>
          </p:nvSpPr>
          <p:spPr bwMode="auto">
            <a:xfrm rot="-5400000">
              <a:off x="106" y="1592"/>
              <a:ext cx="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 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65" name="Rectangle 23"/>
            <p:cNvSpPr>
              <a:spLocks noChangeArrowheads="1"/>
            </p:cNvSpPr>
            <p:nvPr/>
          </p:nvSpPr>
          <p:spPr bwMode="auto">
            <a:xfrm rot="-5400000">
              <a:off x="106" y="1557"/>
              <a:ext cx="0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 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66" name="Rectangle 25"/>
            <p:cNvSpPr>
              <a:spLocks noChangeArrowheads="1"/>
            </p:cNvSpPr>
            <p:nvPr/>
          </p:nvSpPr>
          <p:spPr bwMode="auto">
            <a:xfrm rot="-5400000">
              <a:off x="105" y="1407"/>
              <a:ext cx="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1067" name="Rectangle 26"/>
            <p:cNvSpPr>
              <a:spLocks noChangeArrowheads="1"/>
            </p:cNvSpPr>
            <p:nvPr/>
          </p:nvSpPr>
          <p:spPr bwMode="auto">
            <a:xfrm rot="-5400000">
              <a:off x="105" y="1315"/>
              <a:ext cx="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1068" name="Rectangle 28"/>
            <p:cNvSpPr>
              <a:spLocks noChangeArrowheads="1"/>
            </p:cNvSpPr>
            <p:nvPr/>
          </p:nvSpPr>
          <p:spPr bwMode="auto">
            <a:xfrm rot="-5400000">
              <a:off x="105" y="1154"/>
              <a:ext cx="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1069" name="Rectangle 29"/>
            <p:cNvSpPr>
              <a:spLocks noChangeArrowheads="1"/>
            </p:cNvSpPr>
            <p:nvPr/>
          </p:nvSpPr>
          <p:spPr bwMode="auto">
            <a:xfrm rot="-5400000">
              <a:off x="105" y="1096"/>
              <a:ext cx="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en-US" sz="2000">
                <a:latin typeface="Comic Sans MS" pitchFamily="66" charset="0"/>
              </a:endParaRPr>
            </a:p>
          </p:txBody>
        </p:sp>
        <p:sp>
          <p:nvSpPr>
            <p:cNvPr id="1070" name="Rectangle 30"/>
            <p:cNvSpPr>
              <a:spLocks noChangeArrowheads="1"/>
            </p:cNvSpPr>
            <p:nvPr/>
          </p:nvSpPr>
          <p:spPr bwMode="auto">
            <a:xfrm>
              <a:off x="458" y="3640"/>
              <a:ext cx="5003" cy="18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71" name="Rectangle 31"/>
            <p:cNvSpPr>
              <a:spLocks noChangeArrowheads="1"/>
            </p:cNvSpPr>
            <p:nvPr/>
          </p:nvSpPr>
          <p:spPr bwMode="auto">
            <a:xfrm>
              <a:off x="472" y="526"/>
              <a:ext cx="5004" cy="185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72" name="Rectangle 32"/>
            <p:cNvSpPr>
              <a:spLocks noChangeArrowheads="1"/>
            </p:cNvSpPr>
            <p:nvPr/>
          </p:nvSpPr>
          <p:spPr bwMode="auto">
            <a:xfrm>
              <a:off x="276" y="650"/>
              <a:ext cx="196" cy="3147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73" name="Rectangle 33"/>
            <p:cNvSpPr>
              <a:spLocks noChangeArrowheads="1"/>
            </p:cNvSpPr>
            <p:nvPr/>
          </p:nvSpPr>
          <p:spPr bwMode="auto">
            <a:xfrm>
              <a:off x="401" y="3684"/>
              <a:ext cx="2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100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74" name="Rectangle 34"/>
            <p:cNvSpPr>
              <a:spLocks noChangeArrowheads="1"/>
            </p:cNvSpPr>
            <p:nvPr/>
          </p:nvSpPr>
          <p:spPr bwMode="auto">
            <a:xfrm>
              <a:off x="902" y="3684"/>
              <a:ext cx="2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110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75" name="Rectangle 35"/>
            <p:cNvSpPr>
              <a:spLocks noChangeArrowheads="1"/>
            </p:cNvSpPr>
            <p:nvPr/>
          </p:nvSpPr>
          <p:spPr bwMode="auto">
            <a:xfrm>
              <a:off x="1427" y="3685"/>
              <a:ext cx="2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120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76" name="Rectangle 36"/>
            <p:cNvSpPr>
              <a:spLocks noChangeArrowheads="1"/>
            </p:cNvSpPr>
            <p:nvPr/>
          </p:nvSpPr>
          <p:spPr bwMode="auto">
            <a:xfrm>
              <a:off x="1951" y="3684"/>
              <a:ext cx="2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130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77" name="Rectangle 37"/>
            <p:cNvSpPr>
              <a:spLocks noChangeArrowheads="1"/>
            </p:cNvSpPr>
            <p:nvPr/>
          </p:nvSpPr>
          <p:spPr bwMode="auto">
            <a:xfrm>
              <a:off x="2459" y="3684"/>
              <a:ext cx="2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140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78" name="Rectangle 38"/>
            <p:cNvSpPr>
              <a:spLocks noChangeArrowheads="1"/>
            </p:cNvSpPr>
            <p:nvPr/>
          </p:nvSpPr>
          <p:spPr bwMode="auto">
            <a:xfrm>
              <a:off x="2989" y="3682"/>
              <a:ext cx="2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150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79" name="Rectangle 39"/>
            <p:cNvSpPr>
              <a:spLocks noChangeArrowheads="1"/>
            </p:cNvSpPr>
            <p:nvPr/>
          </p:nvSpPr>
          <p:spPr bwMode="auto">
            <a:xfrm>
              <a:off x="3508" y="3685"/>
              <a:ext cx="2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160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80" name="Rectangle 40"/>
            <p:cNvSpPr>
              <a:spLocks noChangeArrowheads="1"/>
            </p:cNvSpPr>
            <p:nvPr/>
          </p:nvSpPr>
          <p:spPr bwMode="auto">
            <a:xfrm>
              <a:off x="4029" y="3682"/>
              <a:ext cx="2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170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81" name="Rectangle 41"/>
            <p:cNvSpPr>
              <a:spLocks noChangeArrowheads="1"/>
            </p:cNvSpPr>
            <p:nvPr/>
          </p:nvSpPr>
          <p:spPr bwMode="auto">
            <a:xfrm>
              <a:off x="4554" y="3685"/>
              <a:ext cx="2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180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82" name="Rectangle 42"/>
            <p:cNvSpPr>
              <a:spLocks noChangeArrowheads="1"/>
            </p:cNvSpPr>
            <p:nvPr/>
          </p:nvSpPr>
          <p:spPr bwMode="auto">
            <a:xfrm>
              <a:off x="5080" y="3684"/>
              <a:ext cx="2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190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83" name="Rectangle 43"/>
            <p:cNvSpPr>
              <a:spLocks noChangeArrowheads="1"/>
            </p:cNvSpPr>
            <p:nvPr/>
          </p:nvSpPr>
          <p:spPr bwMode="auto">
            <a:xfrm>
              <a:off x="234" y="928"/>
              <a:ext cx="2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120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84" name="Rectangle 44"/>
            <p:cNvSpPr>
              <a:spLocks noChangeArrowheads="1"/>
            </p:cNvSpPr>
            <p:nvPr/>
          </p:nvSpPr>
          <p:spPr bwMode="auto">
            <a:xfrm>
              <a:off x="236" y="1447"/>
              <a:ext cx="2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110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85" name="Rectangle 45"/>
            <p:cNvSpPr>
              <a:spLocks noChangeArrowheads="1"/>
            </p:cNvSpPr>
            <p:nvPr/>
          </p:nvSpPr>
          <p:spPr bwMode="auto">
            <a:xfrm>
              <a:off x="232" y="1976"/>
              <a:ext cx="22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100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86" name="Rectangle 46"/>
            <p:cNvSpPr>
              <a:spLocks noChangeArrowheads="1"/>
            </p:cNvSpPr>
            <p:nvPr/>
          </p:nvSpPr>
          <p:spPr bwMode="auto">
            <a:xfrm>
              <a:off x="287" y="2493"/>
              <a:ext cx="14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90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87" name="Rectangle 47"/>
            <p:cNvSpPr>
              <a:spLocks noChangeArrowheads="1"/>
            </p:cNvSpPr>
            <p:nvPr/>
          </p:nvSpPr>
          <p:spPr bwMode="auto">
            <a:xfrm>
              <a:off x="289" y="3020"/>
              <a:ext cx="14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80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88" name="Rectangle 48"/>
            <p:cNvSpPr>
              <a:spLocks noChangeArrowheads="1"/>
            </p:cNvSpPr>
            <p:nvPr/>
          </p:nvSpPr>
          <p:spPr bwMode="auto">
            <a:xfrm>
              <a:off x="285" y="3548"/>
              <a:ext cx="14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500">
                  <a:solidFill>
                    <a:srgbClr val="FFFFFF"/>
                  </a:solidFill>
                  <a:latin typeface="Comic Sans MS" pitchFamily="66" charset="0"/>
                </a:rPr>
                <a:t>70</a:t>
              </a:r>
              <a:endParaRPr lang="ru-RU" sz="2000">
                <a:latin typeface="Comic Sans MS" pitchFamily="66" charset="0"/>
              </a:endParaRPr>
            </a:p>
          </p:txBody>
        </p:sp>
        <p:sp>
          <p:nvSpPr>
            <p:cNvPr id="1089" name="Rectangle 49"/>
            <p:cNvSpPr>
              <a:spLocks noChangeArrowheads="1"/>
            </p:cNvSpPr>
            <p:nvPr/>
          </p:nvSpPr>
          <p:spPr bwMode="auto">
            <a:xfrm>
              <a:off x="5134" y="3574"/>
              <a:ext cx="44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90" name="Rectangle 50"/>
            <p:cNvSpPr>
              <a:spLocks noChangeArrowheads="1"/>
            </p:cNvSpPr>
            <p:nvPr/>
          </p:nvSpPr>
          <p:spPr bwMode="auto">
            <a:xfrm>
              <a:off x="5134" y="3574"/>
              <a:ext cx="44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91" name="Rectangle 51"/>
            <p:cNvSpPr>
              <a:spLocks noChangeArrowheads="1"/>
            </p:cNvSpPr>
            <p:nvPr/>
          </p:nvSpPr>
          <p:spPr bwMode="auto">
            <a:xfrm>
              <a:off x="4614" y="3574"/>
              <a:ext cx="43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92" name="Rectangle 52"/>
            <p:cNvSpPr>
              <a:spLocks noChangeArrowheads="1"/>
            </p:cNvSpPr>
            <p:nvPr/>
          </p:nvSpPr>
          <p:spPr bwMode="auto">
            <a:xfrm>
              <a:off x="4614" y="3574"/>
              <a:ext cx="43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93" name="Rectangle 53"/>
            <p:cNvSpPr>
              <a:spLocks noChangeArrowheads="1"/>
            </p:cNvSpPr>
            <p:nvPr/>
          </p:nvSpPr>
          <p:spPr bwMode="auto">
            <a:xfrm>
              <a:off x="4091" y="3574"/>
              <a:ext cx="43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94" name="Rectangle 54"/>
            <p:cNvSpPr>
              <a:spLocks noChangeArrowheads="1"/>
            </p:cNvSpPr>
            <p:nvPr/>
          </p:nvSpPr>
          <p:spPr bwMode="auto">
            <a:xfrm>
              <a:off x="4091" y="3574"/>
              <a:ext cx="43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95" name="Rectangle 55"/>
            <p:cNvSpPr>
              <a:spLocks noChangeArrowheads="1"/>
            </p:cNvSpPr>
            <p:nvPr/>
          </p:nvSpPr>
          <p:spPr bwMode="auto">
            <a:xfrm>
              <a:off x="3570" y="3574"/>
              <a:ext cx="44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96" name="Rectangle 56"/>
            <p:cNvSpPr>
              <a:spLocks noChangeArrowheads="1"/>
            </p:cNvSpPr>
            <p:nvPr/>
          </p:nvSpPr>
          <p:spPr bwMode="auto">
            <a:xfrm>
              <a:off x="3570" y="3574"/>
              <a:ext cx="44" cy="4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97" name="Rectangle 57"/>
            <p:cNvSpPr>
              <a:spLocks noChangeArrowheads="1"/>
            </p:cNvSpPr>
            <p:nvPr/>
          </p:nvSpPr>
          <p:spPr bwMode="auto">
            <a:xfrm>
              <a:off x="3046" y="3574"/>
              <a:ext cx="4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98" name="Rectangle 58"/>
            <p:cNvSpPr>
              <a:spLocks noChangeArrowheads="1"/>
            </p:cNvSpPr>
            <p:nvPr/>
          </p:nvSpPr>
          <p:spPr bwMode="auto">
            <a:xfrm>
              <a:off x="3046" y="3574"/>
              <a:ext cx="45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099" name="Rectangle 59"/>
            <p:cNvSpPr>
              <a:spLocks noChangeArrowheads="1"/>
            </p:cNvSpPr>
            <p:nvPr/>
          </p:nvSpPr>
          <p:spPr bwMode="auto">
            <a:xfrm>
              <a:off x="2525" y="3574"/>
              <a:ext cx="4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00" name="Rectangle 60"/>
            <p:cNvSpPr>
              <a:spLocks noChangeArrowheads="1"/>
            </p:cNvSpPr>
            <p:nvPr/>
          </p:nvSpPr>
          <p:spPr bwMode="auto">
            <a:xfrm>
              <a:off x="2525" y="3574"/>
              <a:ext cx="45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01" name="Rectangle 61"/>
            <p:cNvSpPr>
              <a:spLocks noChangeArrowheads="1"/>
            </p:cNvSpPr>
            <p:nvPr/>
          </p:nvSpPr>
          <p:spPr bwMode="auto">
            <a:xfrm>
              <a:off x="490" y="2012"/>
              <a:ext cx="44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02" name="Rectangle 62"/>
            <p:cNvSpPr>
              <a:spLocks noChangeArrowheads="1"/>
            </p:cNvSpPr>
            <p:nvPr/>
          </p:nvSpPr>
          <p:spPr bwMode="auto">
            <a:xfrm>
              <a:off x="490" y="2012"/>
              <a:ext cx="44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03" name="Rectangle 63"/>
            <p:cNvSpPr>
              <a:spLocks noChangeArrowheads="1"/>
            </p:cNvSpPr>
            <p:nvPr/>
          </p:nvSpPr>
          <p:spPr bwMode="auto">
            <a:xfrm>
              <a:off x="5405" y="2012"/>
              <a:ext cx="43" cy="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04" name="Rectangle 64"/>
            <p:cNvSpPr>
              <a:spLocks noChangeArrowheads="1"/>
            </p:cNvSpPr>
            <p:nvPr/>
          </p:nvSpPr>
          <p:spPr bwMode="auto">
            <a:xfrm>
              <a:off x="5405" y="2012"/>
              <a:ext cx="43" cy="4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05" name="Rectangle 65"/>
            <p:cNvSpPr>
              <a:spLocks noChangeArrowheads="1"/>
            </p:cNvSpPr>
            <p:nvPr/>
          </p:nvSpPr>
          <p:spPr bwMode="auto">
            <a:xfrm>
              <a:off x="488" y="1491"/>
              <a:ext cx="46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06" name="Rectangle 66"/>
            <p:cNvSpPr>
              <a:spLocks noChangeArrowheads="1"/>
            </p:cNvSpPr>
            <p:nvPr/>
          </p:nvSpPr>
          <p:spPr bwMode="auto">
            <a:xfrm>
              <a:off x="488" y="1491"/>
              <a:ext cx="46" cy="4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07" name="Rectangle 67"/>
            <p:cNvSpPr>
              <a:spLocks noChangeArrowheads="1"/>
            </p:cNvSpPr>
            <p:nvPr/>
          </p:nvSpPr>
          <p:spPr bwMode="auto">
            <a:xfrm>
              <a:off x="5403" y="1490"/>
              <a:ext cx="4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08" name="Rectangle 68"/>
            <p:cNvSpPr>
              <a:spLocks noChangeArrowheads="1"/>
            </p:cNvSpPr>
            <p:nvPr/>
          </p:nvSpPr>
          <p:spPr bwMode="auto">
            <a:xfrm>
              <a:off x="5403" y="1490"/>
              <a:ext cx="45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09" name="Rectangle 69"/>
            <p:cNvSpPr>
              <a:spLocks noChangeArrowheads="1"/>
            </p:cNvSpPr>
            <p:nvPr/>
          </p:nvSpPr>
          <p:spPr bwMode="auto">
            <a:xfrm>
              <a:off x="487" y="971"/>
              <a:ext cx="4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10" name="Rectangle 70"/>
            <p:cNvSpPr>
              <a:spLocks noChangeArrowheads="1"/>
            </p:cNvSpPr>
            <p:nvPr/>
          </p:nvSpPr>
          <p:spPr bwMode="auto">
            <a:xfrm>
              <a:off x="487" y="971"/>
              <a:ext cx="45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11" name="Rectangle 71"/>
            <p:cNvSpPr>
              <a:spLocks noChangeArrowheads="1"/>
            </p:cNvSpPr>
            <p:nvPr/>
          </p:nvSpPr>
          <p:spPr bwMode="auto">
            <a:xfrm>
              <a:off x="5401" y="971"/>
              <a:ext cx="46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12" name="Rectangle 72"/>
            <p:cNvSpPr>
              <a:spLocks noChangeArrowheads="1"/>
            </p:cNvSpPr>
            <p:nvPr/>
          </p:nvSpPr>
          <p:spPr bwMode="auto">
            <a:xfrm>
              <a:off x="5401" y="971"/>
              <a:ext cx="46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13" name="Rectangle 73"/>
            <p:cNvSpPr>
              <a:spLocks noChangeArrowheads="1"/>
            </p:cNvSpPr>
            <p:nvPr/>
          </p:nvSpPr>
          <p:spPr bwMode="auto">
            <a:xfrm>
              <a:off x="488" y="2535"/>
              <a:ext cx="46" cy="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14" name="Rectangle 74"/>
            <p:cNvSpPr>
              <a:spLocks noChangeArrowheads="1"/>
            </p:cNvSpPr>
            <p:nvPr/>
          </p:nvSpPr>
          <p:spPr bwMode="auto">
            <a:xfrm>
              <a:off x="488" y="2535"/>
              <a:ext cx="46" cy="4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15" name="Rectangle 75"/>
            <p:cNvSpPr>
              <a:spLocks noChangeArrowheads="1"/>
            </p:cNvSpPr>
            <p:nvPr/>
          </p:nvSpPr>
          <p:spPr bwMode="auto">
            <a:xfrm>
              <a:off x="5403" y="2533"/>
              <a:ext cx="4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16" name="Rectangle 76"/>
            <p:cNvSpPr>
              <a:spLocks noChangeArrowheads="1"/>
            </p:cNvSpPr>
            <p:nvPr/>
          </p:nvSpPr>
          <p:spPr bwMode="auto">
            <a:xfrm>
              <a:off x="5403" y="2533"/>
              <a:ext cx="45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17" name="Rectangle 77"/>
            <p:cNvSpPr>
              <a:spLocks noChangeArrowheads="1"/>
            </p:cNvSpPr>
            <p:nvPr/>
          </p:nvSpPr>
          <p:spPr bwMode="auto">
            <a:xfrm>
              <a:off x="490" y="3055"/>
              <a:ext cx="44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18" name="Rectangle 78"/>
            <p:cNvSpPr>
              <a:spLocks noChangeArrowheads="1"/>
            </p:cNvSpPr>
            <p:nvPr/>
          </p:nvSpPr>
          <p:spPr bwMode="auto">
            <a:xfrm>
              <a:off x="490" y="3055"/>
              <a:ext cx="44" cy="4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19" name="Rectangle 79"/>
            <p:cNvSpPr>
              <a:spLocks noChangeArrowheads="1"/>
            </p:cNvSpPr>
            <p:nvPr/>
          </p:nvSpPr>
          <p:spPr bwMode="auto">
            <a:xfrm>
              <a:off x="5403" y="3055"/>
              <a:ext cx="45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20" name="Rectangle 80"/>
            <p:cNvSpPr>
              <a:spLocks noChangeArrowheads="1"/>
            </p:cNvSpPr>
            <p:nvPr/>
          </p:nvSpPr>
          <p:spPr bwMode="auto">
            <a:xfrm>
              <a:off x="5403" y="3055"/>
              <a:ext cx="45" cy="4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21" name="Rectangle 81"/>
            <p:cNvSpPr>
              <a:spLocks noChangeArrowheads="1"/>
            </p:cNvSpPr>
            <p:nvPr/>
          </p:nvSpPr>
          <p:spPr bwMode="auto">
            <a:xfrm>
              <a:off x="2004" y="3574"/>
              <a:ext cx="4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22" name="Rectangle 82"/>
            <p:cNvSpPr>
              <a:spLocks noChangeArrowheads="1"/>
            </p:cNvSpPr>
            <p:nvPr/>
          </p:nvSpPr>
          <p:spPr bwMode="auto">
            <a:xfrm>
              <a:off x="2004" y="3574"/>
              <a:ext cx="45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23" name="Rectangle 83"/>
            <p:cNvSpPr>
              <a:spLocks noChangeArrowheads="1"/>
            </p:cNvSpPr>
            <p:nvPr/>
          </p:nvSpPr>
          <p:spPr bwMode="auto">
            <a:xfrm>
              <a:off x="1481" y="3574"/>
              <a:ext cx="46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24" name="Rectangle 84"/>
            <p:cNvSpPr>
              <a:spLocks noChangeArrowheads="1"/>
            </p:cNvSpPr>
            <p:nvPr/>
          </p:nvSpPr>
          <p:spPr bwMode="auto">
            <a:xfrm>
              <a:off x="1481" y="3574"/>
              <a:ext cx="46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25" name="Rectangle 85"/>
            <p:cNvSpPr>
              <a:spLocks noChangeArrowheads="1"/>
            </p:cNvSpPr>
            <p:nvPr/>
          </p:nvSpPr>
          <p:spPr bwMode="auto">
            <a:xfrm>
              <a:off x="960" y="3574"/>
              <a:ext cx="44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26" name="Rectangle 86"/>
            <p:cNvSpPr>
              <a:spLocks noChangeArrowheads="1"/>
            </p:cNvSpPr>
            <p:nvPr/>
          </p:nvSpPr>
          <p:spPr bwMode="auto">
            <a:xfrm>
              <a:off x="960" y="3574"/>
              <a:ext cx="44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27" name="Rectangle 87"/>
            <p:cNvSpPr>
              <a:spLocks noChangeArrowheads="1"/>
            </p:cNvSpPr>
            <p:nvPr/>
          </p:nvSpPr>
          <p:spPr bwMode="auto">
            <a:xfrm>
              <a:off x="487" y="3582"/>
              <a:ext cx="43" cy="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28" name="Rectangle 88"/>
            <p:cNvSpPr>
              <a:spLocks noChangeArrowheads="1"/>
            </p:cNvSpPr>
            <p:nvPr/>
          </p:nvSpPr>
          <p:spPr bwMode="auto">
            <a:xfrm>
              <a:off x="487" y="3582"/>
              <a:ext cx="43" cy="45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29" name="Rectangle 89"/>
            <p:cNvSpPr>
              <a:spLocks noChangeArrowheads="1"/>
            </p:cNvSpPr>
            <p:nvPr/>
          </p:nvSpPr>
          <p:spPr bwMode="auto">
            <a:xfrm>
              <a:off x="5136" y="720"/>
              <a:ext cx="44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30" name="Rectangle 90"/>
            <p:cNvSpPr>
              <a:spLocks noChangeArrowheads="1"/>
            </p:cNvSpPr>
            <p:nvPr/>
          </p:nvSpPr>
          <p:spPr bwMode="auto">
            <a:xfrm>
              <a:off x="5136" y="720"/>
              <a:ext cx="44" cy="4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31" name="Rectangle 91"/>
            <p:cNvSpPr>
              <a:spLocks noChangeArrowheads="1"/>
            </p:cNvSpPr>
            <p:nvPr/>
          </p:nvSpPr>
          <p:spPr bwMode="auto">
            <a:xfrm>
              <a:off x="4614" y="720"/>
              <a:ext cx="45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32" name="Rectangle 92"/>
            <p:cNvSpPr>
              <a:spLocks noChangeArrowheads="1"/>
            </p:cNvSpPr>
            <p:nvPr/>
          </p:nvSpPr>
          <p:spPr bwMode="auto">
            <a:xfrm>
              <a:off x="4614" y="720"/>
              <a:ext cx="45" cy="4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33" name="Rectangle 93"/>
            <p:cNvSpPr>
              <a:spLocks noChangeArrowheads="1"/>
            </p:cNvSpPr>
            <p:nvPr/>
          </p:nvSpPr>
          <p:spPr bwMode="auto">
            <a:xfrm>
              <a:off x="4093" y="718"/>
              <a:ext cx="43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34" name="Rectangle 94"/>
            <p:cNvSpPr>
              <a:spLocks noChangeArrowheads="1"/>
            </p:cNvSpPr>
            <p:nvPr/>
          </p:nvSpPr>
          <p:spPr bwMode="auto">
            <a:xfrm>
              <a:off x="4093" y="718"/>
              <a:ext cx="43" cy="4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35" name="Rectangle 95"/>
            <p:cNvSpPr>
              <a:spLocks noChangeArrowheads="1"/>
            </p:cNvSpPr>
            <p:nvPr/>
          </p:nvSpPr>
          <p:spPr bwMode="auto">
            <a:xfrm>
              <a:off x="3570" y="720"/>
              <a:ext cx="4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36" name="Rectangle 96"/>
            <p:cNvSpPr>
              <a:spLocks noChangeArrowheads="1"/>
            </p:cNvSpPr>
            <p:nvPr/>
          </p:nvSpPr>
          <p:spPr bwMode="auto">
            <a:xfrm>
              <a:off x="3570" y="720"/>
              <a:ext cx="45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37" name="Rectangle 97"/>
            <p:cNvSpPr>
              <a:spLocks noChangeArrowheads="1"/>
            </p:cNvSpPr>
            <p:nvPr/>
          </p:nvSpPr>
          <p:spPr bwMode="auto">
            <a:xfrm>
              <a:off x="3047" y="720"/>
              <a:ext cx="44" cy="4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38" name="Rectangle 98"/>
            <p:cNvSpPr>
              <a:spLocks noChangeArrowheads="1"/>
            </p:cNvSpPr>
            <p:nvPr/>
          </p:nvSpPr>
          <p:spPr bwMode="auto">
            <a:xfrm>
              <a:off x="3047" y="720"/>
              <a:ext cx="44" cy="46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39" name="Rectangle 99"/>
            <p:cNvSpPr>
              <a:spLocks noChangeArrowheads="1"/>
            </p:cNvSpPr>
            <p:nvPr/>
          </p:nvSpPr>
          <p:spPr bwMode="auto">
            <a:xfrm>
              <a:off x="2527" y="718"/>
              <a:ext cx="43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40" name="Rectangle 100"/>
            <p:cNvSpPr>
              <a:spLocks noChangeArrowheads="1"/>
            </p:cNvSpPr>
            <p:nvPr/>
          </p:nvSpPr>
          <p:spPr bwMode="auto">
            <a:xfrm>
              <a:off x="2527" y="718"/>
              <a:ext cx="43" cy="4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41" name="Rectangle 101"/>
            <p:cNvSpPr>
              <a:spLocks noChangeArrowheads="1"/>
            </p:cNvSpPr>
            <p:nvPr/>
          </p:nvSpPr>
          <p:spPr bwMode="auto">
            <a:xfrm>
              <a:off x="2006" y="720"/>
              <a:ext cx="43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42" name="Rectangle 102"/>
            <p:cNvSpPr>
              <a:spLocks noChangeArrowheads="1"/>
            </p:cNvSpPr>
            <p:nvPr/>
          </p:nvSpPr>
          <p:spPr bwMode="auto">
            <a:xfrm>
              <a:off x="2006" y="720"/>
              <a:ext cx="43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43" name="Rectangle 103"/>
            <p:cNvSpPr>
              <a:spLocks noChangeArrowheads="1"/>
            </p:cNvSpPr>
            <p:nvPr/>
          </p:nvSpPr>
          <p:spPr bwMode="auto">
            <a:xfrm>
              <a:off x="1483" y="720"/>
              <a:ext cx="44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44" name="Rectangle 104"/>
            <p:cNvSpPr>
              <a:spLocks noChangeArrowheads="1"/>
            </p:cNvSpPr>
            <p:nvPr/>
          </p:nvSpPr>
          <p:spPr bwMode="auto">
            <a:xfrm>
              <a:off x="1483" y="720"/>
              <a:ext cx="44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45" name="Rectangle 105"/>
            <p:cNvSpPr>
              <a:spLocks noChangeArrowheads="1"/>
            </p:cNvSpPr>
            <p:nvPr/>
          </p:nvSpPr>
          <p:spPr bwMode="auto">
            <a:xfrm>
              <a:off x="962" y="718"/>
              <a:ext cx="44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46" name="Rectangle 106"/>
            <p:cNvSpPr>
              <a:spLocks noChangeArrowheads="1"/>
            </p:cNvSpPr>
            <p:nvPr/>
          </p:nvSpPr>
          <p:spPr bwMode="auto">
            <a:xfrm>
              <a:off x="962" y="718"/>
              <a:ext cx="44" cy="48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47" name="Rectangle 107"/>
            <p:cNvSpPr>
              <a:spLocks noChangeArrowheads="1"/>
            </p:cNvSpPr>
            <p:nvPr/>
          </p:nvSpPr>
          <p:spPr bwMode="auto">
            <a:xfrm>
              <a:off x="487" y="713"/>
              <a:ext cx="45" cy="4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48" name="Rectangle 108"/>
            <p:cNvSpPr>
              <a:spLocks noChangeArrowheads="1"/>
            </p:cNvSpPr>
            <p:nvPr/>
          </p:nvSpPr>
          <p:spPr bwMode="auto">
            <a:xfrm>
              <a:off x="487" y="713"/>
              <a:ext cx="45" cy="47"/>
            </a:xfrm>
            <a:prstGeom prst="rect">
              <a:avLst/>
            </a:prstGeom>
            <a:noFill/>
            <a:ln w="3175">
              <a:solidFill>
                <a:srgbClr val="1F1A17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49" name="Rectangle 109"/>
            <p:cNvSpPr>
              <a:spLocks noChangeArrowheads="1"/>
            </p:cNvSpPr>
            <p:nvPr/>
          </p:nvSpPr>
          <p:spPr bwMode="auto">
            <a:xfrm>
              <a:off x="5454" y="555"/>
              <a:ext cx="276" cy="151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1150" name="Rectangle 110"/>
            <p:cNvSpPr>
              <a:spLocks noChangeArrowheads="1"/>
            </p:cNvSpPr>
            <p:nvPr/>
          </p:nvSpPr>
          <p:spPr bwMode="auto">
            <a:xfrm>
              <a:off x="5380" y="3636"/>
              <a:ext cx="370" cy="151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grpSp>
        <p:nvGrpSpPr>
          <p:cNvPr id="1031" name="Group 111"/>
          <p:cNvGrpSpPr>
            <a:grpSpLocks/>
          </p:cNvGrpSpPr>
          <p:nvPr/>
        </p:nvGrpSpPr>
        <p:grpSpPr bwMode="auto">
          <a:xfrm>
            <a:off x="5562600" y="1449388"/>
            <a:ext cx="2859088" cy="1066800"/>
            <a:chOff x="3515" y="799"/>
            <a:chExt cx="1801" cy="666"/>
          </a:xfrm>
        </p:grpSpPr>
        <p:sp>
          <p:nvSpPr>
            <p:cNvPr id="1054" name="Text Box 112"/>
            <p:cNvSpPr txBox="1">
              <a:spLocks noChangeArrowheads="1"/>
            </p:cNvSpPr>
            <p:nvPr/>
          </p:nvSpPr>
          <p:spPr bwMode="auto">
            <a:xfrm>
              <a:off x="4211" y="799"/>
              <a:ext cx="1105" cy="519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  <a:latin typeface="Comic Sans MS" pitchFamily="66" charset="0"/>
                </a:rPr>
                <a:t>Island of</a:t>
              </a:r>
            </a:p>
            <a:p>
              <a:pPr eaLnBrk="0" hangingPunct="0"/>
              <a:r>
                <a:rPr lang="en-US" sz="1600">
                  <a:solidFill>
                    <a:schemeClr val="bg1"/>
                  </a:solidFill>
                  <a:latin typeface="Comic Sans MS" pitchFamily="66" charset="0"/>
                </a:rPr>
                <a:t>  Stability</a:t>
              </a:r>
            </a:p>
            <a:p>
              <a:pPr eaLnBrk="0" hangingPunct="0"/>
              <a:endParaRPr lang="en-US" sz="160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055" name="Text Box 113"/>
            <p:cNvSpPr txBox="1">
              <a:spLocks noChangeArrowheads="1"/>
            </p:cNvSpPr>
            <p:nvPr/>
          </p:nvSpPr>
          <p:spPr bwMode="auto">
            <a:xfrm>
              <a:off x="3515" y="1253"/>
              <a:ext cx="469" cy="212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1600">
                  <a:solidFill>
                    <a:schemeClr val="bg1"/>
                  </a:solidFill>
                  <a:latin typeface="Comic Sans MS" pitchFamily="66" charset="0"/>
                </a:rPr>
                <a:t>Shoal</a:t>
              </a:r>
            </a:p>
          </p:txBody>
        </p:sp>
      </p:grpSp>
      <p:sp>
        <p:nvSpPr>
          <p:cNvPr id="1032" name="Text Box 116"/>
          <p:cNvSpPr txBox="1">
            <a:spLocks noChangeArrowheads="1"/>
          </p:cNvSpPr>
          <p:nvPr/>
        </p:nvSpPr>
        <p:spPr bwMode="auto">
          <a:xfrm>
            <a:off x="839788" y="387350"/>
            <a:ext cx="185737" cy="40163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endParaRPr lang="en-US" sz="2000">
              <a:solidFill>
                <a:srgbClr val="808080"/>
              </a:solidFill>
              <a:latin typeface="Comic Sans MS" pitchFamily="66" charset="0"/>
            </a:endParaRPr>
          </a:p>
        </p:txBody>
      </p:sp>
      <p:sp>
        <p:nvSpPr>
          <p:cNvPr id="1033" name="Rectangle 117"/>
          <p:cNvSpPr>
            <a:spLocks noChangeArrowheads="1"/>
          </p:cNvSpPr>
          <p:nvPr/>
        </p:nvSpPr>
        <p:spPr bwMode="auto">
          <a:xfrm>
            <a:off x="0" y="0"/>
            <a:ext cx="9185275" cy="381000"/>
          </a:xfrm>
          <a:prstGeom prst="rect">
            <a:avLst/>
          </a:prstGeom>
          <a:solidFill>
            <a:srgbClr val="1F1A1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34" name="Text Box 118"/>
          <p:cNvSpPr txBox="1">
            <a:spLocks noChangeArrowheads="1"/>
          </p:cNvSpPr>
          <p:nvPr/>
        </p:nvSpPr>
        <p:spPr bwMode="auto">
          <a:xfrm>
            <a:off x="5603875" y="411163"/>
            <a:ext cx="218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Calibri" pitchFamily="34" charset="0"/>
              </a:rPr>
              <a:t>Microscopic theory</a:t>
            </a:r>
          </a:p>
        </p:txBody>
      </p:sp>
      <p:grpSp>
        <p:nvGrpSpPr>
          <p:cNvPr id="1035" name="Group 119"/>
          <p:cNvGrpSpPr>
            <a:grpSpLocks/>
          </p:cNvGrpSpPr>
          <p:nvPr/>
        </p:nvGrpSpPr>
        <p:grpSpPr bwMode="auto">
          <a:xfrm>
            <a:off x="990600" y="3124200"/>
            <a:ext cx="7128530" cy="1744960"/>
            <a:chOff x="624" y="1968"/>
            <a:chExt cx="4415" cy="1029"/>
          </a:xfrm>
        </p:grpSpPr>
        <p:grpSp>
          <p:nvGrpSpPr>
            <p:cNvPr id="1050" name="Group 120"/>
            <p:cNvGrpSpPr>
              <a:grpSpLocks/>
            </p:cNvGrpSpPr>
            <p:nvPr/>
          </p:nvGrpSpPr>
          <p:grpSpPr bwMode="auto">
            <a:xfrm>
              <a:off x="624" y="1968"/>
              <a:ext cx="1896" cy="804"/>
              <a:chOff x="657" y="1797"/>
              <a:chExt cx="1896" cy="804"/>
            </a:xfrm>
          </p:grpSpPr>
          <p:sp>
            <p:nvSpPr>
              <p:cNvPr id="1052" name="Text Box 121"/>
              <p:cNvSpPr txBox="1">
                <a:spLocks noChangeArrowheads="1"/>
              </p:cNvSpPr>
              <p:nvPr/>
            </p:nvSpPr>
            <p:spPr bwMode="auto">
              <a:xfrm>
                <a:off x="1886" y="1797"/>
                <a:ext cx="667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Peninsula</a:t>
                </a:r>
              </a:p>
            </p:txBody>
          </p:sp>
          <p:sp>
            <p:nvSpPr>
              <p:cNvPr id="1053" name="Text Box 122"/>
              <p:cNvSpPr txBox="1">
                <a:spLocks noChangeArrowheads="1"/>
              </p:cNvSpPr>
              <p:nvPr/>
            </p:nvSpPr>
            <p:spPr bwMode="auto">
              <a:xfrm>
                <a:off x="657" y="2387"/>
                <a:ext cx="720" cy="214"/>
              </a:xfrm>
              <a:prstGeom prst="rect">
                <a:avLst/>
              </a:prstGeom>
              <a:noFill/>
              <a:ln w="9525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Continent</a:t>
                </a:r>
              </a:p>
            </p:txBody>
          </p:sp>
        </p:grpSp>
        <p:sp>
          <p:nvSpPr>
            <p:cNvPr id="1051" name="Text Box 123"/>
            <p:cNvSpPr txBox="1">
              <a:spLocks noChangeArrowheads="1"/>
            </p:cNvSpPr>
            <p:nvPr/>
          </p:nvSpPr>
          <p:spPr bwMode="auto">
            <a:xfrm>
              <a:off x="3792" y="2784"/>
              <a:ext cx="124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  <a:latin typeface="Comic Sans MS" pitchFamily="66" charset="0"/>
                </a:rPr>
                <a:t>Sea of Instability</a:t>
              </a:r>
              <a:endParaRPr lang="ru-RU" sz="1600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036" name="Группа 132"/>
          <p:cNvGrpSpPr>
            <a:grpSpLocks/>
          </p:cNvGrpSpPr>
          <p:nvPr/>
        </p:nvGrpSpPr>
        <p:grpSpPr bwMode="auto">
          <a:xfrm>
            <a:off x="641350" y="398463"/>
            <a:ext cx="4430713" cy="1173160"/>
            <a:chOff x="641351" y="399068"/>
            <a:chExt cx="4430713" cy="1172558"/>
          </a:xfrm>
        </p:grpSpPr>
        <p:sp>
          <p:nvSpPr>
            <p:cNvPr id="1037" name="Text Box 115"/>
            <p:cNvSpPr txBox="1">
              <a:spLocks noChangeArrowheads="1"/>
            </p:cNvSpPr>
            <p:nvPr/>
          </p:nvSpPr>
          <p:spPr bwMode="auto">
            <a:xfrm>
              <a:off x="855988" y="399068"/>
              <a:ext cx="1071897" cy="36978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  <a:latin typeface="Calibri" pitchFamily="34" charset="0"/>
                </a:rPr>
                <a:t>Half-lives</a:t>
              </a:r>
            </a:p>
          </p:txBody>
        </p:sp>
        <p:grpSp>
          <p:nvGrpSpPr>
            <p:cNvPr id="1038" name="Group 125"/>
            <p:cNvGrpSpPr>
              <a:grpSpLocks/>
            </p:cNvGrpSpPr>
            <p:nvPr/>
          </p:nvGrpSpPr>
          <p:grpSpPr bwMode="auto">
            <a:xfrm>
              <a:off x="641351" y="693738"/>
              <a:ext cx="4430713" cy="877888"/>
              <a:chOff x="2875" y="124"/>
              <a:chExt cx="2791" cy="553"/>
            </a:xfrm>
          </p:grpSpPr>
          <p:graphicFrame>
            <p:nvGraphicFramePr>
              <p:cNvPr id="1026" name="Object 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4406901"/>
                  </p:ext>
                </p:extLst>
              </p:nvPr>
            </p:nvGraphicFramePr>
            <p:xfrm>
              <a:off x="2918" y="142"/>
              <a:ext cx="2544" cy="5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83" name="CorelDRAW" r:id="rId5" imgW="8108280" imgH="1635480" progId="">
                      <p:embed/>
                    </p:oleObj>
                  </mc:Choice>
                  <mc:Fallback>
                    <p:oleObj name="CorelDRAW" r:id="rId5" imgW="8108280" imgH="163548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8" y="142"/>
                            <a:ext cx="2544" cy="51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8099" dir="2700000" algn="ctr" rotWithShape="0">
                                    <a:schemeClr val="bg2">
                                      <a:alpha val="74997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39" name="Text Box 127"/>
              <p:cNvSpPr txBox="1">
                <a:spLocks noChangeArrowheads="1"/>
              </p:cNvSpPr>
              <p:nvPr/>
            </p:nvSpPr>
            <p:spPr bwMode="auto">
              <a:xfrm>
                <a:off x="2986" y="124"/>
                <a:ext cx="24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-5</a:t>
                </a:r>
                <a:endParaRPr lang="ru-RU" sz="16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0" name="Text Box 128"/>
              <p:cNvSpPr txBox="1">
                <a:spLocks noChangeArrowheads="1"/>
              </p:cNvSpPr>
              <p:nvPr/>
            </p:nvSpPr>
            <p:spPr bwMode="auto">
              <a:xfrm>
                <a:off x="3461" y="124"/>
                <a:ext cx="19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0</a:t>
                </a:r>
                <a:endParaRPr lang="ru-RU" sz="16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1" name="Text Box 129"/>
              <p:cNvSpPr txBox="1">
                <a:spLocks noChangeArrowheads="1"/>
              </p:cNvSpPr>
              <p:nvPr/>
            </p:nvSpPr>
            <p:spPr bwMode="auto">
              <a:xfrm>
                <a:off x="3900" y="124"/>
                <a:ext cx="19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5</a:t>
                </a:r>
                <a:endParaRPr lang="ru-RU" sz="16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2" name="Text Box 130"/>
              <p:cNvSpPr txBox="1">
                <a:spLocks noChangeArrowheads="1"/>
              </p:cNvSpPr>
              <p:nvPr/>
            </p:nvSpPr>
            <p:spPr bwMode="auto">
              <a:xfrm>
                <a:off x="4296" y="124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10</a:t>
                </a:r>
                <a:endParaRPr lang="ru-RU" sz="16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3" name="Text Box 131"/>
              <p:cNvSpPr txBox="1">
                <a:spLocks noChangeArrowheads="1"/>
              </p:cNvSpPr>
              <p:nvPr/>
            </p:nvSpPr>
            <p:spPr bwMode="auto">
              <a:xfrm>
                <a:off x="4726" y="124"/>
                <a:ext cx="25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15</a:t>
                </a:r>
                <a:endParaRPr lang="ru-RU" sz="16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4" name="Text Box 132"/>
              <p:cNvSpPr txBox="1">
                <a:spLocks noChangeArrowheads="1"/>
              </p:cNvSpPr>
              <p:nvPr/>
            </p:nvSpPr>
            <p:spPr bwMode="auto">
              <a:xfrm>
                <a:off x="5017" y="124"/>
                <a:ext cx="64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LogT</a:t>
                </a:r>
                <a:r>
                  <a:rPr lang="en-US" sz="1600" baseline="-25000">
                    <a:solidFill>
                      <a:schemeClr val="bg1"/>
                    </a:solidFill>
                    <a:latin typeface="Comic Sans MS" pitchFamily="66" charset="0"/>
                  </a:rPr>
                  <a:t>1/2</a:t>
                </a:r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 s</a:t>
                </a:r>
                <a:endParaRPr lang="ru-RU" sz="160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5" name="Text Box 133"/>
              <p:cNvSpPr txBox="1">
                <a:spLocks noChangeArrowheads="1"/>
              </p:cNvSpPr>
              <p:nvPr/>
            </p:nvSpPr>
            <p:spPr bwMode="auto">
              <a:xfrm>
                <a:off x="2875" y="460"/>
                <a:ext cx="305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1</a:t>
                </a:r>
                <a:r>
                  <a:rPr lang="el-GR" sz="1600">
                    <a:solidFill>
                      <a:schemeClr val="bg1"/>
                    </a:solidFill>
                    <a:latin typeface="Comic Sans MS" pitchFamily="66" charset="0"/>
                  </a:rPr>
                  <a:t>μ</a:t>
                </a:r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s</a:t>
                </a:r>
              </a:p>
            </p:txBody>
          </p:sp>
          <p:sp>
            <p:nvSpPr>
              <p:cNvPr id="1046" name="Text Box 134"/>
              <p:cNvSpPr txBox="1">
                <a:spLocks noChangeArrowheads="1"/>
              </p:cNvSpPr>
              <p:nvPr/>
            </p:nvSpPr>
            <p:spPr bwMode="auto">
              <a:xfrm>
                <a:off x="3429" y="464"/>
                <a:ext cx="23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1s</a:t>
                </a:r>
              </a:p>
            </p:txBody>
          </p:sp>
          <p:sp>
            <p:nvSpPr>
              <p:cNvPr id="1047" name="Text Box 135"/>
              <p:cNvSpPr txBox="1">
                <a:spLocks noChangeArrowheads="1"/>
              </p:cNvSpPr>
              <p:nvPr/>
            </p:nvSpPr>
            <p:spPr bwMode="auto">
              <a:xfrm>
                <a:off x="3738" y="464"/>
                <a:ext cx="249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  <a:latin typeface="Comic Sans MS" pitchFamily="66" charset="0"/>
                  </a:rPr>
                  <a:t>1h</a:t>
                </a:r>
              </a:p>
            </p:txBody>
          </p:sp>
          <p:sp>
            <p:nvSpPr>
              <p:cNvPr id="1048" name="Text Box 136"/>
              <p:cNvSpPr txBox="1">
                <a:spLocks noChangeArrowheads="1"/>
              </p:cNvSpPr>
              <p:nvPr/>
            </p:nvSpPr>
            <p:spPr bwMode="auto">
              <a:xfrm>
                <a:off x="4095" y="441"/>
                <a:ext cx="184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Comic Sans MS" pitchFamily="66" charset="0"/>
                  </a:rPr>
                  <a:t>y</a:t>
                </a:r>
                <a:endParaRPr lang="en-US" sz="16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1049" name="Text Box 137"/>
              <p:cNvSpPr txBox="1">
                <a:spLocks noChangeArrowheads="1"/>
              </p:cNvSpPr>
              <p:nvPr/>
            </p:nvSpPr>
            <p:spPr bwMode="auto">
              <a:xfrm>
                <a:off x="4554" y="464"/>
                <a:ext cx="357" cy="2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/>
                    </a:solidFill>
                    <a:latin typeface="Comic Sans MS" pitchFamily="66" charset="0"/>
                  </a:rPr>
                  <a:t>1My</a:t>
                </a:r>
                <a:endParaRPr lang="en-US" sz="1600" dirty="0">
                  <a:solidFill>
                    <a:schemeClr val="bg1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6019800" y="3528640"/>
            <a:ext cx="2498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Ca(Z=20)+Bk(Z=97)=117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947765" y="1739140"/>
            <a:ext cx="4416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Bombarding particle </a:t>
            </a:r>
            <a:r>
              <a:rPr lang="en-US" baseline="30000" dirty="0" smtClean="0">
                <a:solidFill>
                  <a:schemeClr val="bg1"/>
                </a:solidFill>
              </a:rPr>
              <a:t>48</a:t>
            </a:r>
            <a:r>
              <a:rPr lang="en-US" dirty="0" smtClean="0">
                <a:solidFill>
                  <a:schemeClr val="bg1"/>
                </a:solidFill>
              </a:rPr>
              <a:t>Ca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Target materials:  U, Pu, Am, Cm, Bk, </a:t>
            </a:r>
            <a:r>
              <a:rPr lang="en-US" dirty="0" err="1" smtClean="0">
                <a:solidFill>
                  <a:schemeClr val="bg1"/>
                </a:solidFill>
              </a:rPr>
              <a:t>Cf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43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299-92_pool.png"/>
          <p:cNvPicPr>
            <a:picLocks noChangeAspect="1"/>
          </p:cNvPicPr>
          <p:nvPr/>
        </p:nvPicPr>
        <p:blipFill>
          <a:blip r:embed="rId3" cstate="print"/>
          <a:srcRect l="12187" r="10156"/>
          <a:stretch>
            <a:fillRect/>
          </a:stretch>
        </p:blipFill>
        <p:spPr bwMode="auto">
          <a:xfrm>
            <a:off x="326660" y="2157593"/>
            <a:ext cx="38862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</p:pic>
      <p:pic>
        <p:nvPicPr>
          <p:cNvPr id="66565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260" y="2151243"/>
            <a:ext cx="41529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1"/>
          <p:cNvSpPr txBox="1">
            <a:spLocks noChangeArrowheads="1"/>
          </p:cNvSpPr>
          <p:nvPr/>
        </p:nvSpPr>
        <p:spPr bwMode="auto">
          <a:xfrm>
            <a:off x="536210" y="1700361"/>
            <a:ext cx="33971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HFIR, ORNL, Oak Ridge, USA  </a:t>
            </a:r>
            <a:endParaRPr lang="ru-RU" altLang="ru-RU" sz="18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7" name="TextBox 8"/>
          <p:cNvSpPr txBox="1">
            <a:spLocks noChangeArrowheads="1"/>
          </p:cNvSpPr>
          <p:nvPr/>
        </p:nvSpPr>
        <p:spPr bwMode="auto">
          <a:xfrm>
            <a:off x="5051061" y="1719411"/>
            <a:ext cx="3300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800" b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CM-3, IAR, Dimitrovgrad, RF  </a:t>
            </a:r>
            <a:endParaRPr lang="ru-RU" altLang="ru-RU" sz="1800" b="1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568" name="TextBox 2"/>
          <p:cNvSpPr txBox="1">
            <a:spLocks noChangeArrowheads="1"/>
          </p:cNvSpPr>
          <p:nvPr/>
        </p:nvSpPr>
        <p:spPr bwMode="auto">
          <a:xfrm>
            <a:off x="2397141" y="5867432"/>
            <a:ext cx="261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517106" y="227972"/>
            <a:ext cx="8229600" cy="125681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GB" altLang="ru-RU" dirty="0" smtClean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Production of actinides at the</a:t>
            </a:r>
          </a:p>
          <a:p>
            <a:pPr algn="ctr"/>
            <a:r>
              <a:rPr lang="en-GB" altLang="ru-RU" dirty="0" smtClean="0">
                <a:solidFill>
                  <a:schemeClr val="bg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High flux reactors</a:t>
            </a:r>
            <a:endParaRPr lang="en-GB" altLang="ru-RU" dirty="0">
              <a:solidFill>
                <a:schemeClr val="bg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7688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CF14D-CD76-4808-A2C2-854CBA31EEF7}" type="slidenum">
              <a:rPr lang="ru-RU" smtClean="0">
                <a:solidFill>
                  <a:srgbClr val="444D26"/>
                </a:solidFill>
              </a:rPr>
              <a:pPr>
                <a:defRPr/>
              </a:pPr>
              <a:t>5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 sz="quarter"/>
          </p:nvPr>
        </p:nvSpPr>
        <p:spPr>
          <a:xfrm>
            <a:off x="971600" y="2780928"/>
            <a:ext cx="7211144" cy="2093904"/>
          </a:xfrm>
          <a:solidFill>
            <a:schemeClr val="accent5">
              <a:lumMod val="50000"/>
              <a:alpha val="18000"/>
            </a:schemeClr>
          </a:solidFill>
          <a:effectLst>
            <a:glow rad="241300">
              <a:schemeClr val="accent1">
                <a:alpha val="0"/>
              </a:schemeClr>
            </a:glow>
            <a:softEdge rad="635000"/>
          </a:effectLst>
        </p:spPr>
        <p:txBody>
          <a:bodyPr>
            <a:normAutofit fontScale="90000"/>
          </a:bodyPr>
          <a:lstStyle/>
          <a:p>
            <a:pPr algn="ctr"/>
            <a:r>
              <a:rPr lang="en-US" b="1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249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Bk: 22 mg ,</a:t>
            </a:r>
            <a:b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year of the reactor operation, </a:t>
            </a:r>
            <a:b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M$ cost</a:t>
            </a:r>
            <a:endParaRPr lang="ru-RU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52085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CF14D-CD76-4808-A2C2-854CBA31EEF7}" type="slidenum">
              <a:rPr lang="ru-RU" smtClean="0">
                <a:solidFill>
                  <a:srgbClr val="444D26"/>
                </a:solidFill>
              </a:rPr>
              <a:pPr>
                <a:defRPr/>
              </a:pPr>
              <a:t>6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26334" y="182968"/>
            <a:ext cx="7211144" cy="1229808"/>
          </a:xfrm>
          <a:prstGeom prst="rect">
            <a:avLst/>
          </a:prstGeom>
          <a:solidFill>
            <a:schemeClr val="accent5">
              <a:lumMod val="50000"/>
              <a:alpha val="18000"/>
            </a:schemeClr>
          </a:solidFill>
          <a:effectLst>
            <a:glow rad="241300">
              <a:schemeClr val="accent1">
                <a:alpha val="0"/>
              </a:schemeClr>
            </a:glow>
            <a:softEdge rad="635000"/>
          </a:effectLst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algn="ctr"/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10</a:t>
            </a:r>
            <a:r>
              <a:rPr lang="en-US" b="1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particles/s of </a:t>
            </a:r>
            <a:r>
              <a:rPr lang="en-US" b="1" baseline="30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r>
              <a:rPr 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Ca? </a:t>
            </a:r>
            <a:endParaRPr lang="en-US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1"/>
              <p:cNvSpPr txBox="1">
                <a:spLocks/>
              </p:cNvSpPr>
              <p:nvPr/>
            </p:nvSpPr>
            <p:spPr>
              <a:xfrm>
                <a:off x="960688" y="5805264"/>
                <a:ext cx="7211144" cy="792088"/>
              </a:xfrm>
              <a:prstGeom prst="rect">
                <a:avLst/>
              </a:prstGeom>
              <a:solidFill>
                <a:schemeClr val="accent5">
                  <a:lumMod val="50000"/>
                  <a:alpha val="18000"/>
                </a:schemeClr>
              </a:solidFill>
              <a:effectLst>
                <a:glow rad="241300">
                  <a:schemeClr val="accent1">
                    <a:alpha val="0"/>
                  </a:schemeClr>
                </a:glow>
                <a:softEdge rad="635000"/>
              </a:effectLst>
            </p:spPr>
            <p:txBody>
              <a:bodyPr>
                <a:normAutofit fontScale="97500"/>
              </a:bodyPr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lang="en-US" sz="4200" kern="1200" spc="-100" dirty="0">
                    <a:ln w="3200">
                      <a:solidFill>
                        <a:schemeClr val="bg2">
                          <a:shade val="75000"/>
                          <a:alpha val="25000"/>
                        </a:schemeClr>
                      </a:solidFill>
                      <a:prstDash val="solid"/>
                      <a:round/>
                    </a:ln>
                    <a:solidFill>
                      <a:srgbClr val="F9F9F9"/>
                    </a:solidFill>
                    <a:effectLst>
                      <a:innerShdw blurRad="50800" dist="25400" dir="13500000">
                        <a:prstClr val="black">
                          <a:alpha val="70000"/>
                        </a:prstClr>
                      </a:innerShdw>
                    </a:effectLst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9F9F9"/>
                    </a:solidFill>
                    <a:latin typeface="Constantia" pitchFamily="18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9F9F9"/>
                    </a:solidFill>
                    <a:latin typeface="Constantia" pitchFamily="18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9F9F9"/>
                    </a:solidFill>
                    <a:latin typeface="Constantia" pitchFamily="18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9F9F9"/>
                    </a:solidFill>
                    <a:latin typeface="Constantia" pitchFamily="18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9F9F9"/>
                    </a:solidFill>
                    <a:latin typeface="Constantia" pitchFamily="18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9F9F9"/>
                    </a:solidFill>
                    <a:latin typeface="Constantia" pitchFamily="18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9F9F9"/>
                    </a:solidFill>
                    <a:latin typeface="Constantia" pitchFamily="18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4200">
                    <a:solidFill>
                      <a:srgbClr val="F9F9F9"/>
                    </a:solidFill>
                    <a:latin typeface="Constantia" pitchFamily="18" charset="0"/>
                  </a:defRPr>
                </a:lvl9pPr>
              </a:lstStyle>
              <a:p>
                <a:pPr algn="ctr"/>
                <a:r>
                  <a:rPr lang="en-US" b="1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 </a:t>
                </a:r>
                <a:r>
                  <a:rPr lang="el-GR" b="1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μ</a:t>
                </a:r>
                <a:r>
                  <a:rPr lang="en-US" b="1" dirty="0" smtClean="0">
                    <a:solidFill>
                      <a:schemeClr val="accent4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/>
                    <a:cs typeface="Times New Roman"/>
                  </a:rPr>
                  <a:t>A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/>
                      </a:rPr>
                      <m:t>×</m:t>
                    </m:r>
                    <m:r>
                      <a:rPr lang="en-US" b="1" i="1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/>
                      </a:rPr>
                      <m:t>𝟐𝟖𝟎</m:t>
                    </m:r>
                    <m:r>
                      <a:rPr lang="en-US" b="1" i="1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/>
                      </a:rPr>
                      <m:t>𝑴𝒆𝑽</m:t>
                    </m:r>
                    <m:r>
                      <a:rPr lang="en-US" b="1" i="1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/>
                      </a:rPr>
                      <m:t>≈</m:t>
                    </m:r>
                    <m:r>
                      <a:rPr lang="en-US" b="1" i="1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/>
                      </a:rPr>
                      <m:t>𝟔</m:t>
                    </m:r>
                    <m:r>
                      <a:rPr lang="en-US" b="1" i="1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Times New Roman"/>
                      </a:rPr>
                      <m:t>𝒌𝑾</m:t>
                    </m:r>
                  </m:oMath>
                </a14:m>
                <a:endParaRPr lang="en-US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688" y="5805264"/>
                <a:ext cx="7211144" cy="792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glow rad="241300">
                  <a:schemeClr val="accent1">
                    <a:alpha val="0"/>
                  </a:schemeClr>
                </a:glow>
                <a:softEdge rad="635000"/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12300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599728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Dubna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gas-filled recoil separator</a:t>
            </a:r>
            <a:endParaRPr lang="ru-RU" sz="2800" b="1" baseline="30000" dirty="0">
              <a:solidFill>
                <a:srgbClr val="C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98339" name="Picture 4" descr="GNSVi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68760"/>
            <a:ext cx="4267200" cy="4422775"/>
          </a:xfrm>
        </p:spPr>
      </p:pic>
      <p:pic>
        <p:nvPicPr>
          <p:cNvPr id="398340" name="Picture 2" descr="q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5963" y="1271935"/>
            <a:ext cx="3536950" cy="4419600"/>
          </a:xfrm>
        </p:spPr>
      </p:pic>
    </p:spTree>
    <p:extLst>
      <p:ext uri="{BB962C8B-B14F-4D97-AF65-F5344CB8AC3E}">
        <p14:creationId xmlns:p14="http://schemas.microsoft.com/office/powerpoint/2010/main" val="2945165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5" y="620688"/>
            <a:ext cx="8367098" cy="56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80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CF14D-CD76-4808-A2C2-854CBA31EEF7}" type="slidenum">
              <a:rPr lang="ru-RU" smtClean="0">
                <a:solidFill>
                  <a:srgbClr val="444D26"/>
                </a:solidFill>
              </a:rPr>
              <a:pPr>
                <a:defRPr/>
              </a:pPr>
              <a:t>9</a:t>
            </a:fld>
            <a:endParaRPr lang="ru-RU">
              <a:solidFill>
                <a:srgbClr val="444D26"/>
              </a:solidFill>
            </a:endParaRPr>
          </a:p>
        </p:txBody>
      </p:sp>
      <p:sp>
        <p:nvSpPr>
          <p:cNvPr id="9" name="Объект 2"/>
          <p:cNvSpPr>
            <a:spLocks noGrp="1"/>
          </p:cNvSpPr>
          <p:nvPr>
            <p:ph idx="4294967295"/>
          </p:nvPr>
        </p:nvSpPr>
        <p:spPr>
          <a:xfrm>
            <a:off x="5724128" y="260648"/>
            <a:ext cx="3550617" cy="1752888"/>
          </a:xfrm>
        </p:spPr>
        <p:txBody>
          <a:bodyPr anchorCtr="1">
            <a:normAutofit/>
          </a:bodyPr>
          <a:lstStyle/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ru-RU" sz="16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itchFamily="18" charset="0"/>
              </a:rPr>
              <a:t>Synthesis and study of properties of SHE.</a:t>
            </a:r>
          </a:p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ru-RU" sz="16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imes New Roman" pitchFamily="18" charset="0"/>
              </a:rPr>
              <a:t>Search for new reactions for </a:t>
            </a:r>
          </a:p>
          <a:p>
            <a:pPr marL="0" indent="0">
              <a:buClr>
                <a:srgbClr val="FF3300"/>
              </a:buClr>
              <a:buNone/>
            </a:pPr>
            <a:r>
              <a:rPr lang="en-US" altLang="ru-RU" sz="1600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itchFamily="18" charset="0"/>
              </a:rPr>
              <a:t> </a:t>
            </a:r>
            <a:r>
              <a:rPr lang="en-US" altLang="ru-RU" sz="16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imes New Roman" pitchFamily="18" charset="0"/>
              </a:rPr>
              <a:t>     SHE-synthesis.</a:t>
            </a:r>
          </a:p>
          <a:p>
            <a:pPr>
              <a:buClr>
                <a:srgbClr val="FF3300"/>
              </a:buClr>
              <a:buFont typeface="Wingdings" pitchFamily="2" charset="2"/>
              <a:buChar char="Ø"/>
            </a:pPr>
            <a:r>
              <a:rPr lang="en-US" altLang="ru-RU" sz="16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Times New Roman" pitchFamily="18" charset="0"/>
              </a:rPr>
              <a:t>Chemistry of new elements</a:t>
            </a:r>
            <a:r>
              <a:rPr lang="en-US" altLang="ru-RU" sz="1600" dirty="0" smtClean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0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SHE-factory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872602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10842</TotalTime>
  <Words>538</Words>
  <Application>Microsoft Office PowerPoint</Application>
  <PresentationFormat>Экран (4:3)</PresentationFormat>
  <Paragraphs>225</Paragraphs>
  <Slides>18</Slides>
  <Notes>16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Тема Office</vt:lpstr>
      <vt:lpstr>CorelDRAW</vt:lpstr>
      <vt:lpstr>PHOTO-PAINT</vt:lpstr>
      <vt:lpstr>Dubna experimental projects  aimed at researching  exotic nuclei</vt:lpstr>
      <vt:lpstr>Презентация PowerPoint</vt:lpstr>
      <vt:lpstr>Презентация PowerPoint</vt:lpstr>
      <vt:lpstr>Презентация PowerPoint</vt:lpstr>
      <vt:lpstr>249Bk: 22 mg , 1 year of the reactor operation,  1 M$ cost</vt:lpstr>
      <vt:lpstr>Презентация PowerPoint</vt:lpstr>
      <vt:lpstr>Dubna gas-filled recoil separator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271</cp:revision>
  <dcterms:created xsi:type="dcterms:W3CDTF">2016-08-08T13:33:12Z</dcterms:created>
  <dcterms:modified xsi:type="dcterms:W3CDTF">2017-09-22T14:42:28Z</dcterms:modified>
</cp:coreProperties>
</file>