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44" r:id="rId2"/>
  </p:sldMasterIdLst>
  <p:notesMasterIdLst>
    <p:notesMasterId r:id="rId30"/>
  </p:notesMasterIdLst>
  <p:sldIdLst>
    <p:sldId id="256" r:id="rId3"/>
    <p:sldId id="261" r:id="rId4"/>
    <p:sldId id="259" r:id="rId5"/>
    <p:sldId id="303" r:id="rId6"/>
    <p:sldId id="260" r:id="rId7"/>
    <p:sldId id="271" r:id="rId8"/>
    <p:sldId id="286" r:id="rId9"/>
    <p:sldId id="288" r:id="rId10"/>
    <p:sldId id="287" r:id="rId11"/>
    <p:sldId id="289" r:id="rId12"/>
    <p:sldId id="290" r:id="rId13"/>
    <p:sldId id="270" r:id="rId14"/>
    <p:sldId id="292" r:id="rId15"/>
    <p:sldId id="309" r:id="rId16"/>
    <p:sldId id="291" r:id="rId17"/>
    <p:sldId id="294" r:id="rId18"/>
    <p:sldId id="295" r:id="rId19"/>
    <p:sldId id="299" r:id="rId20"/>
    <p:sldId id="300" r:id="rId21"/>
    <p:sldId id="296" r:id="rId22"/>
    <p:sldId id="297" r:id="rId23"/>
    <p:sldId id="298" r:id="rId24"/>
    <p:sldId id="308" r:id="rId25"/>
    <p:sldId id="301" r:id="rId26"/>
    <p:sldId id="304" r:id="rId27"/>
    <p:sldId id="305" r:id="rId28"/>
    <p:sldId id="307"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88146" autoAdjust="0"/>
  </p:normalViewPr>
  <p:slideViewPr>
    <p:cSldViewPr>
      <p:cViewPr varScale="1">
        <p:scale>
          <a:sx n="103" d="100"/>
          <a:sy n="103" d="100"/>
        </p:scale>
        <p:origin x="-216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0C5CE-5D13-412F-9A5F-2D2978CCFD71}" type="datetimeFigureOut">
              <a:rPr lang="ru-RU" smtClean="0"/>
              <a:t>22.09.2017</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8A6C6-FF16-41BC-882E-50997C180386}" type="slidenum">
              <a:rPr lang="ru-RU" smtClean="0"/>
              <a:t>‹#›</a:t>
            </a:fld>
            <a:endParaRPr lang="ru-RU"/>
          </a:p>
        </p:txBody>
      </p:sp>
    </p:spTree>
    <p:extLst>
      <p:ext uri="{BB962C8B-B14F-4D97-AF65-F5344CB8AC3E}">
        <p14:creationId xmlns:p14="http://schemas.microsoft.com/office/powerpoint/2010/main" val="414015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A8A6C6-FF16-41BC-882E-50997C180386}" type="slidenum">
              <a:rPr lang="ru-RU" smtClean="0"/>
              <a:t>2</a:t>
            </a:fld>
            <a:endParaRPr lang="ru-RU"/>
          </a:p>
        </p:txBody>
      </p:sp>
    </p:spTree>
    <p:extLst>
      <p:ext uri="{BB962C8B-B14F-4D97-AF65-F5344CB8AC3E}">
        <p14:creationId xmlns:p14="http://schemas.microsoft.com/office/powerpoint/2010/main" val="2764254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Группа 15"/>
          <p:cNvGrpSpPr>
            <a:grpSpLocks/>
          </p:cNvGrpSpPr>
          <p:nvPr/>
        </p:nvGrpSpPr>
        <p:grpSpPr bwMode="auto">
          <a:xfrm>
            <a:off x="-3175" y="4953000"/>
            <a:ext cx="9147175" cy="1911350"/>
            <a:chOff x="-3765" y="4832896"/>
            <a:chExt cx="9147765" cy="2032192"/>
          </a:xfrm>
        </p:grpSpPr>
        <p:sp>
          <p:nvSpPr>
            <p:cNvPr id="6" name="Полилиния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Полилиния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Прямая соединительная линия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fld id="{F453EC00-09CD-4E17-9806-7C747555688F}" type="datetimeFigureOut">
              <a:rPr lang="en-US"/>
              <a:pPr>
                <a:defRPr/>
              </a:pPr>
              <a:t>9/22/2017</a:t>
            </a:fld>
            <a:endParaRPr lang="en-US"/>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Номер слайда 26"/>
          <p:cNvSpPr>
            <a:spLocks noGrp="1"/>
          </p:cNvSpPr>
          <p:nvPr>
            <p:ph type="sldNum" sz="quarter" idx="12"/>
          </p:nvPr>
        </p:nvSpPr>
        <p:spPr/>
        <p:txBody>
          <a:bodyPr/>
          <a:lstStyle>
            <a:lvl1pPr>
              <a:defRPr>
                <a:solidFill>
                  <a:srgbClr val="FFFFFF"/>
                </a:solidFill>
              </a:defRPr>
            </a:lvl1pPr>
          </a:lstStyle>
          <a:p>
            <a:fld id="{5E9AE836-F98B-4078-9649-5CB358A49F33}" type="slidenum">
              <a:rPr lang="en-US" altLang="ru-RU"/>
              <a:pPr/>
              <a:t>‹#›</a:t>
            </a:fld>
            <a:endParaRPr lang="en-US" altLang="ru-RU"/>
          </a:p>
        </p:txBody>
      </p:sp>
    </p:spTree>
    <p:extLst>
      <p:ext uri="{BB962C8B-B14F-4D97-AF65-F5344CB8AC3E}">
        <p14:creationId xmlns:p14="http://schemas.microsoft.com/office/powerpoint/2010/main" val="255905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AA96487C-1EE7-46CE-9329-1C3A8280423F}" type="datetimeFigureOut">
              <a:rPr lang="en-US"/>
              <a:pPr>
                <a:defRPr/>
              </a:pPr>
              <a:t>9/22/2017</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fld id="{5EB63616-D20B-4D26-AFB9-806272CE2334}" type="slidenum">
              <a:rPr lang="en-US" altLang="ru-RU"/>
              <a:pPr/>
              <a:t>‹#›</a:t>
            </a:fld>
            <a:endParaRPr lang="en-US" altLang="ru-RU"/>
          </a:p>
        </p:txBody>
      </p:sp>
    </p:spTree>
    <p:extLst>
      <p:ext uri="{BB962C8B-B14F-4D97-AF65-F5344CB8AC3E}">
        <p14:creationId xmlns:p14="http://schemas.microsoft.com/office/powerpoint/2010/main" val="3913879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F178BF4-B578-4884-8ED7-E05C8867CE6B}" type="datetimeFigureOut">
              <a:rPr lang="en-US"/>
              <a:pPr>
                <a:defRPr/>
              </a:pPr>
              <a:t>9/22/2017</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fld id="{8981FC91-22B6-4E54-B503-8F5983F2A5A1}" type="slidenum">
              <a:rPr lang="en-US" altLang="ru-RU"/>
              <a:pPr/>
              <a:t>‹#›</a:t>
            </a:fld>
            <a:endParaRPr lang="en-US" altLang="ru-RU"/>
          </a:p>
        </p:txBody>
      </p:sp>
    </p:spTree>
    <p:extLst>
      <p:ext uri="{BB962C8B-B14F-4D97-AF65-F5344CB8AC3E}">
        <p14:creationId xmlns:p14="http://schemas.microsoft.com/office/powerpoint/2010/main" val="2884233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4" name="Прямоугольник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lang="ru-RU" smtClean="0"/>
              <a:t>Образец заголовка</a:t>
            </a:r>
            <a:endParaRPr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7" name="Дата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71003E31-6A88-4C77-A920-7CB397869A57}" type="datetimeFigureOut">
              <a:rPr lang="en-US"/>
              <a:pPr>
                <a:defRPr/>
              </a:pPr>
              <a:t>9/22/2017</a:t>
            </a:fld>
            <a:endParaRPr lang="en-US"/>
          </a:p>
        </p:txBody>
      </p:sp>
      <p:sp>
        <p:nvSpPr>
          <p:cNvPr id="10" name="Нижний колонтитул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5AD49444-58D8-4398-AB9C-29C301DA0102}" type="slidenum">
              <a:rPr lang="en-US" altLang="ru-RU"/>
              <a:pPr/>
              <a:t>‹#›</a:t>
            </a:fld>
            <a:endParaRPr lang="en-US" altLang="ru-RU"/>
          </a:p>
        </p:txBody>
      </p:sp>
    </p:spTree>
    <p:extLst>
      <p:ext uri="{BB962C8B-B14F-4D97-AF65-F5344CB8AC3E}">
        <p14:creationId xmlns:p14="http://schemas.microsoft.com/office/powerpoint/2010/main" val="245230540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612648" y="1600200"/>
            <a:ext cx="81534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8A87AC5-5118-49F7-B86B-E58638A668E9}" type="datetimeFigureOut">
              <a:rPr lang="en-US"/>
              <a:pPr>
                <a:defRPr/>
              </a:pPr>
              <a:t>9/22/2017</a:t>
            </a:fld>
            <a:endParaRPr lang="en-US"/>
          </a:p>
        </p:txBody>
      </p:sp>
      <p:sp>
        <p:nvSpPr>
          <p:cNvPr id="5" name="Нижний колонтитул 2"/>
          <p:cNvSpPr>
            <a:spLocks noGrp="1"/>
          </p:cNvSpPr>
          <p:nvPr>
            <p:ph type="ftr" sz="quarter" idx="11"/>
          </p:nvPr>
        </p:nvSpPr>
        <p:spPr/>
        <p:txBody>
          <a:bodyPr/>
          <a:lstStyle>
            <a:lvl1pPr>
              <a:defRPr/>
            </a:lvl1pPr>
          </a:lstStyle>
          <a:p>
            <a:pPr>
              <a:defRPr/>
            </a:pPr>
            <a:endParaRPr lang="en-US"/>
          </a:p>
        </p:txBody>
      </p:sp>
      <p:sp>
        <p:nvSpPr>
          <p:cNvPr id="6" name="Номер слайда 22"/>
          <p:cNvSpPr>
            <a:spLocks noGrp="1"/>
          </p:cNvSpPr>
          <p:nvPr>
            <p:ph type="sldNum" sz="quarter" idx="12"/>
          </p:nvPr>
        </p:nvSpPr>
        <p:spPr/>
        <p:txBody>
          <a:bodyPr/>
          <a:lstStyle>
            <a:lvl1pPr>
              <a:defRPr/>
            </a:lvl1pPr>
          </a:lstStyle>
          <a:p>
            <a:fld id="{59EE2AD4-C469-4B46-A9E8-8672809BEAA2}" type="slidenum">
              <a:rPr lang="en-US" altLang="ru-RU"/>
              <a:pPr/>
              <a:t>‹#›</a:t>
            </a:fld>
            <a:endParaRPr lang="en-US" altLang="ru-RU"/>
          </a:p>
        </p:txBody>
      </p:sp>
    </p:spTree>
    <p:extLst>
      <p:ext uri="{BB962C8B-B14F-4D97-AF65-F5344CB8AC3E}">
        <p14:creationId xmlns:p14="http://schemas.microsoft.com/office/powerpoint/2010/main" val="4134295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4" name="Прямоугольник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Текст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ru-RU" smtClean="0"/>
              <a:t>Образец заголовка</a:t>
            </a:r>
            <a:endParaRPr lang="en-US"/>
          </a:p>
        </p:txBody>
      </p:sp>
      <p:sp>
        <p:nvSpPr>
          <p:cNvPr id="7" name="Дата 11"/>
          <p:cNvSpPr>
            <a:spLocks noGrp="1"/>
          </p:cNvSpPr>
          <p:nvPr>
            <p:ph type="dt" sz="half" idx="10"/>
          </p:nvPr>
        </p:nvSpPr>
        <p:spPr/>
        <p:txBody>
          <a:bodyPr/>
          <a:lstStyle>
            <a:lvl1pPr>
              <a:defRPr/>
            </a:lvl1pPr>
          </a:lstStyle>
          <a:p>
            <a:pPr>
              <a:defRPr/>
            </a:pPr>
            <a:fld id="{7B7A2EC3-E4A1-4929-8DD5-F64D9EAAAF44}" type="datetimeFigureOut">
              <a:rPr lang="en-US"/>
              <a:pPr>
                <a:defRPr/>
              </a:pPr>
              <a:t>9/22/2017</a:t>
            </a:fld>
            <a:endParaRPr lang="en-US"/>
          </a:p>
        </p:txBody>
      </p:sp>
      <p:sp>
        <p:nvSpPr>
          <p:cNvPr id="8" name="Номер слайда 12"/>
          <p:cNvSpPr>
            <a:spLocks noGrp="1"/>
          </p:cNvSpPr>
          <p:nvPr>
            <p:ph type="sldNum" sz="quarter" idx="11"/>
          </p:nvPr>
        </p:nvSpPr>
        <p:spPr>
          <a:xfrm>
            <a:off x="0" y="1752600"/>
            <a:ext cx="1295400" cy="701675"/>
          </a:xfrm>
        </p:spPr>
        <p:txBody>
          <a:bodyPr>
            <a:noAutofit/>
          </a:bodyPr>
          <a:lstStyle>
            <a:lvl1pPr>
              <a:defRPr sz="2400"/>
            </a:lvl1pPr>
          </a:lstStyle>
          <a:p>
            <a:fld id="{F4D837E8-D9EF-42B5-9DF5-06CE0BA1B917}" type="slidenum">
              <a:rPr lang="en-US" altLang="ru-RU"/>
              <a:pPr/>
              <a:t>‹#›</a:t>
            </a:fld>
            <a:endParaRPr lang="en-US" altLang="ru-RU"/>
          </a:p>
        </p:txBody>
      </p:sp>
      <p:sp>
        <p:nvSpPr>
          <p:cNvPr id="9" name="Нижний колонтитул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913734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609600"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844901"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7"/>
          <p:cNvSpPr>
            <a:spLocks noGrp="1"/>
          </p:cNvSpPr>
          <p:nvPr>
            <p:ph type="dt" sz="half" idx="10"/>
          </p:nvPr>
        </p:nvSpPr>
        <p:spPr/>
        <p:txBody>
          <a:bodyPr rtlCol="0"/>
          <a:lstStyle>
            <a:lvl1pPr>
              <a:defRPr/>
            </a:lvl1pPr>
          </a:lstStyle>
          <a:p>
            <a:pPr>
              <a:defRPr/>
            </a:pPr>
            <a:fld id="{3D6BE18D-8C39-409D-AEAC-5F27F6DBD7E0}" type="datetimeFigureOut">
              <a:rPr lang="en-US"/>
              <a:pPr>
                <a:defRPr/>
              </a:pPr>
              <a:t>9/22/2017</a:t>
            </a:fld>
            <a:endParaRPr lang="en-US"/>
          </a:p>
        </p:txBody>
      </p:sp>
      <p:sp>
        <p:nvSpPr>
          <p:cNvPr id="6" name="Номер слайда 9"/>
          <p:cNvSpPr>
            <a:spLocks noGrp="1"/>
          </p:cNvSpPr>
          <p:nvPr>
            <p:ph type="sldNum" sz="quarter" idx="11"/>
          </p:nvPr>
        </p:nvSpPr>
        <p:spPr/>
        <p:txBody>
          <a:bodyPr/>
          <a:lstStyle>
            <a:lvl1pPr>
              <a:defRPr/>
            </a:lvl1pPr>
          </a:lstStyle>
          <a:p>
            <a:fld id="{6016A23E-27EE-40BA-BCBE-17FA61FACE84}" type="slidenum">
              <a:rPr lang="en-US" altLang="ru-RU"/>
              <a:pPr/>
              <a:t>‹#›</a:t>
            </a:fld>
            <a:endParaRPr lang="en-US" altLang="ru-RU"/>
          </a:p>
        </p:txBody>
      </p:sp>
      <p:sp>
        <p:nvSpPr>
          <p:cNvPr id="7" name="Нижний колонтитул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33504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609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800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7" name="Дата 9"/>
          <p:cNvSpPr>
            <a:spLocks noGrp="1"/>
          </p:cNvSpPr>
          <p:nvPr>
            <p:ph type="dt" sz="half" idx="10"/>
          </p:nvPr>
        </p:nvSpPr>
        <p:spPr/>
        <p:txBody>
          <a:bodyPr rtlCol="0"/>
          <a:lstStyle>
            <a:lvl1pPr>
              <a:defRPr/>
            </a:lvl1pPr>
          </a:lstStyle>
          <a:p>
            <a:pPr>
              <a:defRPr/>
            </a:pPr>
            <a:fld id="{5F580D64-B7BE-4B9D-B9D3-362F7952B6AE}" type="datetimeFigureOut">
              <a:rPr lang="en-US"/>
              <a:pPr>
                <a:defRPr/>
              </a:pPr>
              <a:t>9/22/2017</a:t>
            </a:fld>
            <a:endParaRPr lang="en-US"/>
          </a:p>
        </p:txBody>
      </p:sp>
      <p:sp>
        <p:nvSpPr>
          <p:cNvPr id="8" name="Номер слайда 11"/>
          <p:cNvSpPr>
            <a:spLocks noGrp="1"/>
          </p:cNvSpPr>
          <p:nvPr>
            <p:ph type="sldNum" sz="quarter" idx="11"/>
          </p:nvPr>
        </p:nvSpPr>
        <p:spPr/>
        <p:txBody>
          <a:bodyPr/>
          <a:lstStyle>
            <a:lvl1pPr>
              <a:defRPr/>
            </a:lvl1pPr>
          </a:lstStyle>
          <a:p>
            <a:fld id="{AC1E5BCB-9148-4BC0-A2A9-42CA94920B63}" type="slidenum">
              <a:rPr lang="en-US" altLang="ru-RU"/>
              <a:pPr/>
              <a:t>‹#›</a:t>
            </a:fld>
            <a:endParaRPr lang="en-US" altLang="ru-RU"/>
          </a:p>
        </p:txBody>
      </p:sp>
      <p:sp>
        <p:nvSpPr>
          <p:cNvPr id="9" name="Нижний колонтитул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767364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293ECC8E-5DE1-414D-90A6-912C0C2008CE}" type="datetimeFigureOut">
              <a:rPr lang="en-US"/>
              <a:pPr>
                <a:defRPr/>
              </a:pPr>
              <a:t>9/22/2017</a:t>
            </a:fld>
            <a:endParaRPr lang="en-US"/>
          </a:p>
        </p:txBody>
      </p:sp>
      <p:sp>
        <p:nvSpPr>
          <p:cNvPr id="4" name="Нижний колонтитул 2"/>
          <p:cNvSpPr>
            <a:spLocks noGrp="1"/>
          </p:cNvSpPr>
          <p:nvPr>
            <p:ph type="ftr" sz="quarter" idx="11"/>
          </p:nvPr>
        </p:nvSpPr>
        <p:spPr/>
        <p:txBody>
          <a:bodyPr/>
          <a:lstStyle>
            <a:lvl1pPr>
              <a:defRPr/>
            </a:lvl1pPr>
          </a:lstStyle>
          <a:p>
            <a:pPr>
              <a:defRPr/>
            </a:pPr>
            <a:endParaRPr lang="en-US"/>
          </a:p>
        </p:txBody>
      </p:sp>
      <p:sp>
        <p:nvSpPr>
          <p:cNvPr id="5" name="Номер слайда 22"/>
          <p:cNvSpPr>
            <a:spLocks noGrp="1"/>
          </p:cNvSpPr>
          <p:nvPr>
            <p:ph type="sldNum" sz="quarter" idx="12"/>
          </p:nvPr>
        </p:nvSpPr>
        <p:spPr/>
        <p:txBody>
          <a:bodyPr/>
          <a:lstStyle>
            <a:lvl1pPr>
              <a:defRPr/>
            </a:lvl1pPr>
          </a:lstStyle>
          <a:p>
            <a:fld id="{E5782A78-D8C2-4396-808D-BA4D9F1595B6}" type="slidenum">
              <a:rPr lang="en-US" altLang="ru-RU"/>
              <a:pPr/>
              <a:t>‹#›</a:t>
            </a:fld>
            <a:endParaRPr lang="en-US" altLang="ru-RU"/>
          </a:p>
        </p:txBody>
      </p:sp>
    </p:spTree>
    <p:extLst>
      <p:ext uri="{BB962C8B-B14F-4D97-AF65-F5344CB8AC3E}">
        <p14:creationId xmlns:p14="http://schemas.microsoft.com/office/powerpoint/2010/main" val="2106335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7B738127-0AE0-49D5-89DD-6655DF4BAEFB}" type="datetimeFigureOut">
              <a:rPr lang="en-US"/>
              <a:pPr>
                <a:defRPr/>
              </a:pPr>
              <a:t>9/22/2017</a:t>
            </a:fld>
            <a:endParaRPr lang="en-US"/>
          </a:p>
        </p:txBody>
      </p:sp>
      <p:sp>
        <p:nvSpPr>
          <p:cNvPr id="3" name="Нижний колонтитул 2"/>
          <p:cNvSpPr>
            <a:spLocks noGrp="1"/>
          </p:cNvSpPr>
          <p:nvPr>
            <p:ph type="ftr" sz="quarter" idx="11"/>
          </p:nvPr>
        </p:nvSpPr>
        <p:spPr/>
        <p:txBody>
          <a:bodyPr/>
          <a:lstStyle>
            <a:lvl1pPr>
              <a:defRPr/>
            </a:lvl1pPr>
          </a:lstStyle>
          <a:p>
            <a:pPr>
              <a:defRPr/>
            </a:pPr>
            <a:endParaRPr lang="en-US"/>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E2130A68-456B-4A08-AC89-E94A4696557A}" type="slidenum">
              <a:rPr lang="en-US" altLang="ru-RU"/>
              <a:pPr/>
              <a:t>‹#›</a:t>
            </a:fld>
            <a:endParaRPr lang="en-US" altLang="ru-RU"/>
          </a:p>
        </p:txBody>
      </p:sp>
    </p:spTree>
    <p:extLst>
      <p:ext uri="{BB962C8B-B14F-4D97-AF65-F5344CB8AC3E}">
        <p14:creationId xmlns:p14="http://schemas.microsoft.com/office/powerpoint/2010/main" val="1246929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lstStyle>
            <a:lvl1pPr algn="l">
              <a:buNone/>
              <a:defRPr sz="4400" b="0"/>
            </a:lvl1pPr>
          </a:lstStyle>
          <a:p>
            <a:r>
              <a:rPr lang="ru-RU" smtClean="0"/>
              <a:t>Образец заголовка</a:t>
            </a:r>
            <a:endParaRPr lang="en-US"/>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352B5055-6DA1-4C4E-8FCD-AFD961F8DD19}" type="datetimeFigureOut">
              <a:rPr lang="en-US"/>
              <a:pPr>
                <a:defRPr/>
              </a:pPr>
              <a:t>9/22/2017</a:t>
            </a:fld>
            <a:endParaRPr lang="en-US"/>
          </a:p>
        </p:txBody>
      </p:sp>
      <p:sp>
        <p:nvSpPr>
          <p:cNvPr id="6" name="Нижний колонтитул 2"/>
          <p:cNvSpPr>
            <a:spLocks noGrp="1"/>
          </p:cNvSpPr>
          <p:nvPr>
            <p:ph type="ftr" sz="quarter" idx="11"/>
          </p:nvPr>
        </p:nvSpPr>
        <p:spPr/>
        <p:txBody>
          <a:bodyPr/>
          <a:lstStyle>
            <a:lvl1pPr>
              <a:defRPr/>
            </a:lvl1pPr>
          </a:lstStyle>
          <a:p>
            <a:pPr>
              <a:defRPr/>
            </a:pPr>
            <a:endParaRPr lang="en-US"/>
          </a:p>
        </p:txBody>
      </p:sp>
      <p:sp>
        <p:nvSpPr>
          <p:cNvPr id="7" name="Номер слайда 22"/>
          <p:cNvSpPr>
            <a:spLocks noGrp="1"/>
          </p:cNvSpPr>
          <p:nvPr>
            <p:ph type="sldNum" sz="quarter" idx="12"/>
          </p:nvPr>
        </p:nvSpPr>
        <p:spPr/>
        <p:txBody>
          <a:bodyPr/>
          <a:lstStyle>
            <a:lvl1pPr>
              <a:defRPr/>
            </a:lvl1pPr>
          </a:lstStyle>
          <a:p>
            <a:fld id="{F36286C7-3416-4B06-B2A4-7F33A2C11DA5}" type="slidenum">
              <a:rPr lang="en-US" altLang="ru-RU"/>
              <a:pPr/>
              <a:t>‹#›</a:t>
            </a:fld>
            <a:endParaRPr lang="en-US" altLang="ru-RU"/>
          </a:p>
        </p:txBody>
      </p:sp>
    </p:spTree>
    <p:extLst>
      <p:ext uri="{BB962C8B-B14F-4D97-AF65-F5344CB8AC3E}">
        <p14:creationId xmlns:p14="http://schemas.microsoft.com/office/powerpoint/2010/main" val="62218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D006CCAB-303E-485C-BD82-50304B17CDBC}" type="datetimeFigureOut">
              <a:rPr lang="en-US"/>
              <a:pPr>
                <a:defRPr/>
              </a:pPr>
              <a:t>9/22/2017</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fld id="{1347403B-B355-41E2-A4F5-729D50B250DB}" type="slidenum">
              <a:rPr lang="en-US" altLang="ru-RU"/>
              <a:pPr/>
              <a:t>‹#›</a:t>
            </a:fld>
            <a:endParaRPr lang="en-US" altLang="ru-RU"/>
          </a:p>
        </p:txBody>
      </p:sp>
    </p:spTree>
    <p:extLst>
      <p:ext uri="{BB962C8B-B14F-4D97-AF65-F5344CB8AC3E}">
        <p14:creationId xmlns:p14="http://schemas.microsoft.com/office/powerpoint/2010/main" val="1881011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5" name="Прямоугольник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Прямоугольник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2" name="Заголовок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11"/>
          <p:cNvSpPr>
            <a:spLocks noGrp="1"/>
          </p:cNvSpPr>
          <p:nvPr>
            <p:ph type="dt" sz="half" idx="10"/>
          </p:nvPr>
        </p:nvSpPr>
        <p:spPr>
          <a:xfrm>
            <a:off x="6248400" y="6248400"/>
            <a:ext cx="2667000" cy="365125"/>
          </a:xfrm>
        </p:spPr>
        <p:txBody>
          <a:bodyPr rtlCol="0"/>
          <a:lstStyle>
            <a:lvl1pPr>
              <a:defRPr/>
            </a:lvl1pPr>
          </a:lstStyle>
          <a:p>
            <a:pPr>
              <a:defRPr/>
            </a:pPr>
            <a:fld id="{C132623D-D545-4211-8827-D65295A020BA}" type="datetimeFigureOut">
              <a:rPr lang="en-US"/>
              <a:pPr>
                <a:defRPr/>
              </a:pPr>
              <a:t>9/22/2017</a:t>
            </a:fld>
            <a:endParaRPr lang="en-US"/>
          </a:p>
        </p:txBody>
      </p:sp>
      <p:sp>
        <p:nvSpPr>
          <p:cNvPr id="10" name="Номер слайда 12"/>
          <p:cNvSpPr>
            <a:spLocks noGrp="1"/>
          </p:cNvSpPr>
          <p:nvPr>
            <p:ph type="sldNum" sz="quarter" idx="11"/>
          </p:nvPr>
        </p:nvSpPr>
        <p:spPr>
          <a:xfrm>
            <a:off x="0" y="4667250"/>
            <a:ext cx="1447800" cy="663575"/>
          </a:xfrm>
        </p:spPr>
        <p:txBody>
          <a:bodyPr/>
          <a:lstStyle>
            <a:lvl1pPr>
              <a:defRPr sz="2800"/>
            </a:lvl1pPr>
          </a:lstStyle>
          <a:p>
            <a:fld id="{39448253-3AA7-4D07-9EEF-1F12F17BF04F}" type="slidenum">
              <a:rPr lang="en-US" altLang="ru-RU"/>
              <a:pPr/>
              <a:t>‹#›</a:t>
            </a:fld>
            <a:endParaRPr lang="en-US" altLang="ru-RU"/>
          </a:p>
        </p:txBody>
      </p:sp>
      <p:sp>
        <p:nvSpPr>
          <p:cNvPr id="11" name="Нижний колонтитул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03808667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A8FDFDCF-0F7D-4CC9-AC04-A8FED83F4E4B}" type="datetimeFigureOut">
              <a:rPr lang="en-US"/>
              <a:pPr>
                <a:defRPr/>
              </a:pPr>
              <a:t>9/22/2017</a:t>
            </a:fld>
            <a:endParaRPr lang="en-US"/>
          </a:p>
        </p:txBody>
      </p:sp>
      <p:sp>
        <p:nvSpPr>
          <p:cNvPr id="5" name="Нижний колонтитул 2"/>
          <p:cNvSpPr>
            <a:spLocks noGrp="1"/>
          </p:cNvSpPr>
          <p:nvPr>
            <p:ph type="ftr" sz="quarter" idx="11"/>
          </p:nvPr>
        </p:nvSpPr>
        <p:spPr/>
        <p:txBody>
          <a:bodyPr/>
          <a:lstStyle>
            <a:lvl1pPr>
              <a:defRPr/>
            </a:lvl1pPr>
          </a:lstStyle>
          <a:p>
            <a:pPr>
              <a:defRPr/>
            </a:pPr>
            <a:endParaRPr lang="en-US"/>
          </a:p>
        </p:txBody>
      </p:sp>
      <p:sp>
        <p:nvSpPr>
          <p:cNvPr id="6" name="Номер слайда 22"/>
          <p:cNvSpPr>
            <a:spLocks noGrp="1"/>
          </p:cNvSpPr>
          <p:nvPr>
            <p:ph type="sldNum" sz="quarter" idx="12"/>
          </p:nvPr>
        </p:nvSpPr>
        <p:spPr/>
        <p:txBody>
          <a:bodyPr/>
          <a:lstStyle>
            <a:lvl1pPr>
              <a:defRPr/>
            </a:lvl1pPr>
          </a:lstStyle>
          <a:p>
            <a:fld id="{1F95ED13-B2FF-4DBA-BEE5-C5360470A6F9}" type="slidenum">
              <a:rPr lang="en-US" altLang="ru-RU"/>
              <a:pPr/>
              <a:t>‹#›</a:t>
            </a:fld>
            <a:endParaRPr lang="en-US" altLang="ru-RU"/>
          </a:p>
        </p:txBody>
      </p:sp>
    </p:spTree>
    <p:extLst>
      <p:ext uri="{BB962C8B-B14F-4D97-AF65-F5344CB8AC3E}">
        <p14:creationId xmlns:p14="http://schemas.microsoft.com/office/powerpoint/2010/main" val="1221305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Вертикальный заголовок 1"/>
          <p:cNvSpPr>
            <a:spLocks noGrp="1"/>
          </p:cNvSpPr>
          <p:nvPr>
            <p:ph type="title" orient="vert"/>
          </p:nvPr>
        </p:nvSpPr>
        <p:spPr>
          <a:xfrm>
            <a:off x="6553200" y="609600"/>
            <a:ext cx="2057400" cy="55165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a:xfrm>
            <a:off x="6553200" y="6248400"/>
            <a:ext cx="2209800" cy="365125"/>
          </a:xfrm>
        </p:spPr>
        <p:txBody>
          <a:bodyPr/>
          <a:lstStyle>
            <a:lvl1pPr>
              <a:defRPr/>
            </a:lvl1pPr>
          </a:lstStyle>
          <a:p>
            <a:pPr>
              <a:defRPr/>
            </a:pPr>
            <a:fld id="{68795752-99A2-45A2-A64F-A54D858FD381}" type="datetimeFigureOut">
              <a:rPr lang="en-US"/>
              <a:pPr>
                <a:defRPr/>
              </a:pPr>
              <a:t>9/22/2017</a:t>
            </a:fld>
            <a:endParaRPr lang="en-US"/>
          </a:p>
        </p:txBody>
      </p:sp>
      <p:sp>
        <p:nvSpPr>
          <p:cNvPr id="8" name="Нижний колонтитул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Номер слайда 5"/>
          <p:cNvSpPr>
            <a:spLocks noGrp="1"/>
          </p:cNvSpPr>
          <p:nvPr>
            <p:ph type="sldNum" sz="quarter" idx="12"/>
          </p:nvPr>
        </p:nvSpPr>
        <p:spPr>
          <a:xfrm rot="5400000">
            <a:off x="5989638" y="144462"/>
            <a:ext cx="533400" cy="244475"/>
          </a:xfrm>
        </p:spPr>
        <p:txBody>
          <a:bodyPr/>
          <a:lstStyle>
            <a:lvl1pPr>
              <a:defRPr/>
            </a:lvl1pPr>
          </a:lstStyle>
          <a:p>
            <a:fld id="{45FACB7C-1496-4FE2-A2EB-8CA8AD187845}" type="slidenum">
              <a:rPr lang="en-US" altLang="ru-RU"/>
              <a:pPr/>
              <a:t>‹#›</a:t>
            </a:fld>
            <a:endParaRPr lang="en-US" altLang="ru-RU"/>
          </a:p>
        </p:txBody>
      </p:sp>
    </p:spTree>
    <p:extLst>
      <p:ext uri="{BB962C8B-B14F-4D97-AF65-F5344CB8AC3E}">
        <p14:creationId xmlns:p14="http://schemas.microsoft.com/office/powerpoint/2010/main" val="53498140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Нашивка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Нашивка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55DA4F1C-3587-49A9-B2E5-5D3A132273D2}" type="datetimeFigureOut">
              <a:rPr lang="en-US"/>
              <a:pPr>
                <a:defRPr/>
              </a:pPr>
              <a:t>9/22/2017</a:t>
            </a:fld>
            <a:endParaRPr lang="en-US"/>
          </a:p>
        </p:txBody>
      </p:sp>
      <p:sp>
        <p:nvSpPr>
          <p:cNvPr id="7" name="Нижний колонтитул 4"/>
          <p:cNvSpPr>
            <a:spLocks noGrp="1"/>
          </p:cNvSpPr>
          <p:nvPr>
            <p:ph type="ftr" sz="quarter" idx="11"/>
          </p:nvPr>
        </p:nvSpPr>
        <p:spPr/>
        <p:txBody>
          <a:bodyPr/>
          <a:lstStyle>
            <a:lvl1pPr>
              <a:defRPr/>
            </a:lvl1pPr>
            <a:extLst/>
          </a:lstStyle>
          <a:p>
            <a:pPr>
              <a:defRPr/>
            </a:pPr>
            <a:endParaRPr lang="en-US"/>
          </a:p>
        </p:txBody>
      </p:sp>
      <p:sp>
        <p:nvSpPr>
          <p:cNvPr id="8" name="Номер слайда 5"/>
          <p:cNvSpPr>
            <a:spLocks noGrp="1"/>
          </p:cNvSpPr>
          <p:nvPr>
            <p:ph type="sldNum" sz="quarter" idx="12"/>
          </p:nvPr>
        </p:nvSpPr>
        <p:spPr/>
        <p:txBody>
          <a:bodyPr/>
          <a:lstStyle>
            <a:lvl1pPr>
              <a:defRPr/>
            </a:lvl1pPr>
          </a:lstStyle>
          <a:p>
            <a:fld id="{237EEFED-2048-445A-82B9-2C8FE81BDD50}" type="slidenum">
              <a:rPr lang="en-US" altLang="ru-RU"/>
              <a:pPr/>
              <a:t>‹#›</a:t>
            </a:fld>
            <a:endParaRPr lang="en-US" altLang="ru-RU"/>
          </a:p>
        </p:txBody>
      </p:sp>
    </p:spTree>
    <p:extLst>
      <p:ext uri="{BB962C8B-B14F-4D97-AF65-F5344CB8AC3E}">
        <p14:creationId xmlns:p14="http://schemas.microsoft.com/office/powerpoint/2010/main" val="9525798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4"/>
          <p:cNvSpPr>
            <a:spLocks noGrp="1"/>
          </p:cNvSpPr>
          <p:nvPr>
            <p:ph type="dt" sz="half" idx="10"/>
          </p:nvPr>
        </p:nvSpPr>
        <p:spPr/>
        <p:txBody>
          <a:bodyPr/>
          <a:lstStyle>
            <a:lvl1pPr>
              <a:defRPr/>
            </a:lvl1pPr>
            <a:extLst/>
          </a:lstStyle>
          <a:p>
            <a:pPr>
              <a:defRPr/>
            </a:pPr>
            <a:fld id="{2595A540-5555-463F-99DA-E72A1EA50D67}" type="datetimeFigureOut">
              <a:rPr lang="en-US"/>
              <a:pPr>
                <a:defRPr/>
              </a:pPr>
              <a:t>9/22/2017</a:t>
            </a:fld>
            <a:endParaRPr lang="en-US"/>
          </a:p>
        </p:txBody>
      </p:sp>
      <p:sp>
        <p:nvSpPr>
          <p:cNvPr id="6" name="Нижний колонтитул 5"/>
          <p:cNvSpPr>
            <a:spLocks noGrp="1"/>
          </p:cNvSpPr>
          <p:nvPr>
            <p:ph type="ftr" sz="quarter" idx="11"/>
          </p:nvPr>
        </p:nvSpPr>
        <p:spPr/>
        <p:txBody>
          <a:bodyPr/>
          <a:lstStyle>
            <a:lvl1pPr>
              <a:defRPr/>
            </a:lvl1pPr>
            <a:extLst/>
          </a:lstStyle>
          <a:p>
            <a:pPr>
              <a:defRPr/>
            </a:pPr>
            <a:endParaRPr lang="en-US"/>
          </a:p>
        </p:txBody>
      </p:sp>
      <p:sp>
        <p:nvSpPr>
          <p:cNvPr id="7" name="Номер слайда 6"/>
          <p:cNvSpPr>
            <a:spLocks noGrp="1"/>
          </p:cNvSpPr>
          <p:nvPr>
            <p:ph type="sldNum" sz="quarter" idx="12"/>
          </p:nvPr>
        </p:nvSpPr>
        <p:spPr/>
        <p:txBody>
          <a:bodyPr/>
          <a:lstStyle>
            <a:lvl1pPr>
              <a:defRPr/>
            </a:lvl1pPr>
          </a:lstStyle>
          <a:p>
            <a:fld id="{87A93629-1F50-4F2E-8616-943FFB9AD0AA}" type="slidenum">
              <a:rPr lang="en-US" altLang="ru-RU"/>
              <a:pPr/>
              <a:t>‹#›</a:t>
            </a:fld>
            <a:endParaRPr lang="en-US" altLang="ru-RU"/>
          </a:p>
        </p:txBody>
      </p:sp>
    </p:spTree>
    <p:extLst>
      <p:ext uri="{BB962C8B-B14F-4D97-AF65-F5344CB8AC3E}">
        <p14:creationId xmlns:p14="http://schemas.microsoft.com/office/powerpoint/2010/main" val="171140009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46A15F49-CB6C-4589-8DF1-058F57DD7BCD}" type="datetimeFigureOut">
              <a:rPr lang="en-US"/>
              <a:pPr>
                <a:defRPr/>
              </a:pPr>
              <a:t>9/22/2017</a:t>
            </a:fld>
            <a:endParaRPr lang="en-US"/>
          </a:p>
        </p:txBody>
      </p:sp>
      <p:sp>
        <p:nvSpPr>
          <p:cNvPr id="8" name="Нижний колонтитул 7"/>
          <p:cNvSpPr>
            <a:spLocks noGrp="1"/>
          </p:cNvSpPr>
          <p:nvPr>
            <p:ph type="ftr" sz="quarter" idx="11"/>
          </p:nvPr>
        </p:nvSpPr>
        <p:spPr/>
        <p:txBody>
          <a:bodyPr/>
          <a:lstStyle>
            <a:lvl1pPr>
              <a:defRPr/>
            </a:lvl1pPr>
            <a:extLst/>
          </a:lstStyle>
          <a:p>
            <a:pPr>
              <a:defRPr/>
            </a:pPr>
            <a:endParaRPr lang="en-US"/>
          </a:p>
        </p:txBody>
      </p:sp>
      <p:sp>
        <p:nvSpPr>
          <p:cNvPr id="9" name="Номер слайда 8"/>
          <p:cNvSpPr>
            <a:spLocks noGrp="1"/>
          </p:cNvSpPr>
          <p:nvPr>
            <p:ph type="sldNum" sz="quarter" idx="12"/>
          </p:nvPr>
        </p:nvSpPr>
        <p:spPr/>
        <p:txBody>
          <a:bodyPr/>
          <a:lstStyle>
            <a:lvl1pPr>
              <a:defRPr/>
            </a:lvl1pPr>
          </a:lstStyle>
          <a:p>
            <a:fld id="{12DFD36C-AF99-43A3-9CE7-1D3B49B6FCE3}" type="slidenum">
              <a:rPr lang="en-US" altLang="ru-RU"/>
              <a:pPr/>
              <a:t>‹#›</a:t>
            </a:fld>
            <a:endParaRPr lang="en-US" altLang="ru-RU"/>
          </a:p>
        </p:txBody>
      </p:sp>
    </p:spTree>
    <p:extLst>
      <p:ext uri="{BB962C8B-B14F-4D97-AF65-F5344CB8AC3E}">
        <p14:creationId xmlns:p14="http://schemas.microsoft.com/office/powerpoint/2010/main" val="336668306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extLst/>
          </a:lstStyle>
          <a:p>
            <a:pPr>
              <a:defRPr/>
            </a:pPr>
            <a:fld id="{A88DA710-6900-4C4A-9F7C-F520BBB628AF}" type="datetimeFigureOut">
              <a:rPr lang="en-US"/>
              <a:pPr>
                <a:defRPr/>
              </a:pPr>
              <a:t>9/22/2017</a:t>
            </a:fld>
            <a:endParaRPr lang="en-US"/>
          </a:p>
        </p:txBody>
      </p:sp>
      <p:sp>
        <p:nvSpPr>
          <p:cNvPr id="4" name="Нижний колонтитул 3"/>
          <p:cNvSpPr>
            <a:spLocks noGrp="1"/>
          </p:cNvSpPr>
          <p:nvPr>
            <p:ph type="ftr" sz="quarter" idx="11"/>
          </p:nvPr>
        </p:nvSpPr>
        <p:spPr/>
        <p:txBody>
          <a:bodyPr/>
          <a:lstStyle>
            <a:lvl1pPr>
              <a:defRPr/>
            </a:lvl1pPr>
            <a:extLst/>
          </a:lstStyle>
          <a:p>
            <a:pPr>
              <a:defRPr/>
            </a:pPr>
            <a:endParaRPr lang="en-US"/>
          </a:p>
        </p:txBody>
      </p:sp>
      <p:sp>
        <p:nvSpPr>
          <p:cNvPr id="5" name="Номер слайда 4"/>
          <p:cNvSpPr>
            <a:spLocks noGrp="1"/>
          </p:cNvSpPr>
          <p:nvPr>
            <p:ph type="sldNum" sz="quarter" idx="12"/>
          </p:nvPr>
        </p:nvSpPr>
        <p:spPr/>
        <p:txBody>
          <a:bodyPr/>
          <a:lstStyle>
            <a:lvl1pPr>
              <a:defRPr/>
            </a:lvl1pPr>
          </a:lstStyle>
          <a:p>
            <a:fld id="{36F92186-3BF4-403A-8BD5-AF7CEB3B89DB}" type="slidenum">
              <a:rPr lang="en-US" altLang="ru-RU"/>
              <a:pPr/>
              <a:t>‹#›</a:t>
            </a:fld>
            <a:endParaRPr lang="en-US" altLang="ru-RU"/>
          </a:p>
        </p:txBody>
      </p:sp>
    </p:spTree>
    <p:extLst>
      <p:ext uri="{BB962C8B-B14F-4D97-AF65-F5344CB8AC3E}">
        <p14:creationId xmlns:p14="http://schemas.microsoft.com/office/powerpoint/2010/main" val="198190737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07488F7B-9423-4363-A901-24CF72CF3746}" type="datetimeFigureOut">
              <a:rPr lang="en-US"/>
              <a:pPr>
                <a:defRPr/>
              </a:pPr>
              <a:t>9/22/2017</a:t>
            </a:fld>
            <a:endParaRPr lang="en-US"/>
          </a:p>
        </p:txBody>
      </p:sp>
      <p:sp>
        <p:nvSpPr>
          <p:cNvPr id="3" name="Нижний колонтитул 21"/>
          <p:cNvSpPr>
            <a:spLocks noGrp="1"/>
          </p:cNvSpPr>
          <p:nvPr>
            <p:ph type="ftr" sz="quarter" idx="11"/>
          </p:nvPr>
        </p:nvSpPr>
        <p:spPr/>
        <p:txBody>
          <a:bodyPr/>
          <a:lstStyle>
            <a:lvl1pPr>
              <a:defRPr/>
            </a:lvl1pPr>
          </a:lstStyle>
          <a:p>
            <a:pPr>
              <a:defRPr/>
            </a:pPr>
            <a:endParaRPr lang="en-US"/>
          </a:p>
        </p:txBody>
      </p:sp>
      <p:sp>
        <p:nvSpPr>
          <p:cNvPr id="4" name="Номер слайда 17"/>
          <p:cNvSpPr>
            <a:spLocks noGrp="1"/>
          </p:cNvSpPr>
          <p:nvPr>
            <p:ph type="sldNum" sz="quarter" idx="12"/>
          </p:nvPr>
        </p:nvSpPr>
        <p:spPr/>
        <p:txBody>
          <a:bodyPr/>
          <a:lstStyle>
            <a:lvl1pPr>
              <a:defRPr/>
            </a:lvl1pPr>
          </a:lstStyle>
          <a:p>
            <a:fld id="{3C78807C-BFDE-43FB-BCB7-F95B7BAA50C1}" type="slidenum">
              <a:rPr lang="en-US" altLang="ru-RU"/>
              <a:pPr/>
              <a:t>‹#›</a:t>
            </a:fld>
            <a:endParaRPr lang="en-US" altLang="ru-RU"/>
          </a:p>
        </p:txBody>
      </p:sp>
    </p:spTree>
    <p:extLst>
      <p:ext uri="{BB962C8B-B14F-4D97-AF65-F5344CB8AC3E}">
        <p14:creationId xmlns:p14="http://schemas.microsoft.com/office/powerpoint/2010/main" val="3557901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1C38419E-AD7E-4D73-A3A8-DD9539515EF7}" type="datetimeFigureOut">
              <a:rPr lang="en-US"/>
              <a:pPr>
                <a:defRPr/>
              </a:pPr>
              <a:t>9/22/2017</a:t>
            </a:fld>
            <a:endParaRPr lang="en-US"/>
          </a:p>
        </p:txBody>
      </p:sp>
      <p:sp>
        <p:nvSpPr>
          <p:cNvPr id="6" name="Нижний колонтитул 5"/>
          <p:cNvSpPr>
            <a:spLocks noGrp="1"/>
          </p:cNvSpPr>
          <p:nvPr>
            <p:ph type="ftr" sz="quarter" idx="11"/>
          </p:nvPr>
        </p:nvSpPr>
        <p:spPr/>
        <p:txBody>
          <a:bodyPr/>
          <a:lstStyle>
            <a:lvl1pPr>
              <a:defRPr/>
            </a:lvl1pPr>
            <a:extLst/>
          </a:lstStyle>
          <a:p>
            <a:pPr>
              <a:defRPr/>
            </a:pPr>
            <a:endParaRPr lang="en-US"/>
          </a:p>
        </p:txBody>
      </p:sp>
      <p:sp>
        <p:nvSpPr>
          <p:cNvPr id="7" name="Номер слайда 6"/>
          <p:cNvSpPr>
            <a:spLocks noGrp="1"/>
          </p:cNvSpPr>
          <p:nvPr>
            <p:ph type="sldNum" sz="quarter" idx="12"/>
          </p:nvPr>
        </p:nvSpPr>
        <p:spPr/>
        <p:txBody>
          <a:bodyPr/>
          <a:lstStyle>
            <a:lvl1pPr>
              <a:defRPr/>
            </a:lvl1pPr>
          </a:lstStyle>
          <a:p>
            <a:fld id="{DA6B601D-C9A1-48AE-B202-359ADCE9B0AF}" type="slidenum">
              <a:rPr lang="en-US" altLang="ru-RU"/>
              <a:pPr/>
              <a:t>‹#›</a:t>
            </a:fld>
            <a:endParaRPr lang="en-US" altLang="ru-RU"/>
          </a:p>
        </p:txBody>
      </p:sp>
    </p:spTree>
    <p:extLst>
      <p:ext uri="{BB962C8B-B14F-4D97-AF65-F5344CB8AC3E}">
        <p14:creationId xmlns:p14="http://schemas.microsoft.com/office/powerpoint/2010/main" val="186830968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5" name="Полилиния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Полилиния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Прямоугольный треугольник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Прямая соединительная линия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Нашивка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extLst/>
          </a:lstStyle>
          <a:p>
            <a:pPr>
              <a:defRPr/>
            </a:pPr>
            <a:fld id="{B73E885C-063C-4A3B-AC8F-616C0C23B4E2}" type="datetimeFigureOut">
              <a:rPr lang="en-US"/>
              <a:pPr>
                <a:defRPr/>
              </a:pPr>
              <a:t>9/22/2017</a:t>
            </a:fld>
            <a:endParaRPr lang="en-US"/>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Номер слайда 6"/>
          <p:cNvSpPr>
            <a:spLocks noGrp="1"/>
          </p:cNvSpPr>
          <p:nvPr>
            <p:ph type="sldNum" sz="quarter" idx="12"/>
          </p:nvPr>
        </p:nvSpPr>
        <p:spPr/>
        <p:txBody>
          <a:bodyPr/>
          <a:lstStyle>
            <a:lvl1pPr>
              <a:defRPr/>
            </a:lvl1pPr>
          </a:lstStyle>
          <a:p>
            <a:fld id="{7783580F-A80E-4709-B625-8C2703113C85}" type="slidenum">
              <a:rPr lang="en-US" altLang="ru-RU"/>
              <a:pPr/>
              <a:t>‹#›</a:t>
            </a:fld>
            <a:endParaRPr lang="en-US" altLang="ru-RU"/>
          </a:p>
        </p:txBody>
      </p:sp>
    </p:spTree>
    <p:extLst>
      <p:ext uri="{BB962C8B-B14F-4D97-AF65-F5344CB8AC3E}">
        <p14:creationId xmlns:p14="http://schemas.microsoft.com/office/powerpoint/2010/main" val="68588643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Полилиния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2057" name="Текст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7E20D277-96B4-48B0-BB6C-317985E100F3}" type="datetimeFigureOut">
              <a:rPr lang="en-US"/>
              <a:pPr>
                <a:defRPr/>
              </a:pPr>
              <a:t>9/22/2017</a:t>
            </a:fld>
            <a:endParaRPr lang="en-US"/>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anose="020B0602030504020204" pitchFamily="34" charset="0"/>
              </a:defRPr>
            </a:lvl1pPr>
          </a:lstStyle>
          <a:p>
            <a:fld id="{2E02E3A5-3500-42F5-8424-AFC2821B0CAF}"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4619" r:id="rId1"/>
    <p:sldLayoutId id="2147484590" r:id="rId2"/>
    <p:sldLayoutId id="2147484620" r:id="rId3"/>
    <p:sldLayoutId id="2147484621" r:id="rId4"/>
    <p:sldLayoutId id="2147484622" r:id="rId5"/>
    <p:sldLayoutId id="2147484623" r:id="rId6"/>
    <p:sldLayoutId id="2147484591" r:id="rId7"/>
    <p:sldLayoutId id="2147484624" r:id="rId8"/>
    <p:sldLayoutId id="2147484625" r:id="rId9"/>
    <p:sldLayoutId id="2147484592" r:id="rId10"/>
    <p:sldLayoutId id="2147484593"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Заголовок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3075" name="Текст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F5C580A2-1806-4458-808D-C3CE913A9973}" type="datetimeFigureOut">
              <a:rPr lang="en-US"/>
              <a:pPr>
                <a:defRPr/>
              </a:pPr>
              <a:t>9/22/2017</a:t>
            </a:fld>
            <a:endParaRPr lang="en-US"/>
          </a:p>
        </p:txBody>
      </p:sp>
      <p:sp>
        <p:nvSpPr>
          <p:cNvPr id="3" name="Нижний колонтитул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Прямоугольник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Прямоугольник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рямоугольник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Номер слайда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latin typeface="Tw Cen MT" panose="020B0602020104020603" pitchFamily="34" charset="0"/>
              </a:defRPr>
            </a:lvl1pPr>
          </a:lstStyle>
          <a:p>
            <a:fld id="{1EC24B66-C260-4BCE-9D52-4CB626535CEC}"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4626" r:id="rId1"/>
    <p:sldLayoutId id="2147484594" r:id="rId2"/>
    <p:sldLayoutId id="2147484627" r:id="rId3"/>
    <p:sldLayoutId id="2147484628" r:id="rId4"/>
    <p:sldLayoutId id="2147484629" r:id="rId5"/>
    <p:sldLayoutId id="2147484595" r:id="rId6"/>
    <p:sldLayoutId id="2147484630" r:id="rId7"/>
    <p:sldLayoutId id="2147484596" r:id="rId8"/>
    <p:sldLayoutId id="2147484631" r:id="rId9"/>
    <p:sldLayoutId id="2147484597" r:id="rId10"/>
    <p:sldLayoutId id="2147484632"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_________Microsoft_Visio11111111111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4216" y="2057400"/>
            <a:ext cx="7772400" cy="1676400"/>
          </a:xfrm>
        </p:spPr>
        <p:txBody>
          <a:bodyPr>
            <a:normAutofit/>
          </a:bodyPr>
          <a:lstStyle/>
          <a:p>
            <a:r>
              <a:rPr lang="ru-RU" sz="2800" dirty="0" smtClean="0"/>
              <a:t>«</a:t>
            </a:r>
            <a:r>
              <a:rPr lang="en-US" sz="2800" b="1" dirty="0"/>
              <a:t>Increasing </a:t>
            </a:r>
            <a:r>
              <a:rPr lang="en-US" sz="2800" b="1" dirty="0" smtClean="0"/>
              <a:t>Bandwidth of </a:t>
            </a:r>
            <a:r>
              <a:rPr lang="en-US" sz="2800" b="1" dirty="0"/>
              <a:t>data acquisition systems on IBR-2 reactor spectrometers in </a:t>
            </a:r>
            <a:r>
              <a:rPr lang="en-US" sz="2800" b="1" dirty="0" smtClean="0"/>
              <a:t>FLNP</a:t>
            </a:r>
            <a:r>
              <a:rPr lang="ru-RU" sz="2800" dirty="0" smtClean="0"/>
              <a:t>»</a:t>
            </a:r>
            <a:endParaRPr lang="ru-RU" sz="2800" dirty="0"/>
          </a:p>
        </p:txBody>
      </p:sp>
      <p:sp>
        <p:nvSpPr>
          <p:cNvPr id="5" name="Подзаголовок 2"/>
          <p:cNvSpPr txBox="1">
            <a:spLocks/>
          </p:cNvSpPr>
          <p:nvPr/>
        </p:nvSpPr>
        <p:spPr>
          <a:xfrm>
            <a:off x="5638800" y="4952999"/>
            <a:ext cx="3448050" cy="1000699"/>
          </a:xfrm>
          <a:prstGeom prst="rect">
            <a:avLst/>
          </a:prstGeom>
        </p:spPr>
        <p:txBody>
          <a:bodyPr>
            <a:normAutofit fontScale="62500" lnSpcReduction="20000"/>
          </a:bodyPr>
          <a:lstStyle/>
          <a:p>
            <a:pPr fontAlgn="auto">
              <a:spcBef>
                <a:spcPct val="20000"/>
              </a:spcBef>
              <a:spcAft>
                <a:spcPts val="0"/>
              </a:spcAft>
              <a:buFont typeface="Arial" pitchFamily="34" charset="0"/>
              <a:buNone/>
              <a:defRPr/>
            </a:pPr>
            <a:r>
              <a:rPr lang="en-US" sz="3200" dirty="0" smtClean="0">
                <a:latin typeface="Cambria" panose="02040503050406030204" pitchFamily="18" charset="0"/>
              </a:rPr>
              <a:t>Presenters: </a:t>
            </a:r>
            <a:r>
              <a:rPr lang="en-US" sz="3200" dirty="0" err="1" smtClean="0">
                <a:latin typeface="Cambria" panose="02040503050406030204" pitchFamily="18" charset="0"/>
              </a:rPr>
              <a:t>Shvetsov</a:t>
            </a:r>
            <a:r>
              <a:rPr lang="en-US" sz="3200" dirty="0" smtClean="0">
                <a:latin typeface="Cambria" panose="02040503050406030204" pitchFamily="18" charset="0"/>
              </a:rPr>
              <a:t> V. V.</a:t>
            </a:r>
            <a:endParaRPr lang="ru-RU" sz="3200" dirty="0">
              <a:latin typeface="Cambria" panose="02040503050406030204" pitchFamily="18" charset="0"/>
            </a:endParaRPr>
          </a:p>
          <a:p>
            <a:pPr fontAlgn="auto">
              <a:spcBef>
                <a:spcPct val="20000"/>
              </a:spcBef>
              <a:spcAft>
                <a:spcPts val="0"/>
              </a:spcAft>
              <a:buFont typeface="Arial" pitchFamily="34" charset="0"/>
              <a:buNone/>
              <a:defRPr/>
            </a:pPr>
            <a:r>
              <a:rPr lang="en-US" sz="3200" dirty="0" smtClean="0">
                <a:latin typeface="Cambria" panose="02040503050406030204" pitchFamily="18" charset="0"/>
              </a:rPr>
              <a:t>Primary author</a:t>
            </a:r>
            <a:r>
              <a:rPr lang="ru-RU" sz="3200" dirty="0" smtClean="0">
                <a:latin typeface="Cambria" panose="02040503050406030204" pitchFamily="18" charset="0"/>
              </a:rPr>
              <a:t>:  </a:t>
            </a:r>
            <a:r>
              <a:rPr lang="en-US" sz="3200" dirty="0" err="1" smtClean="0">
                <a:latin typeface="Cambria" panose="02040503050406030204" pitchFamily="18" charset="0"/>
              </a:rPr>
              <a:t>Drozdov</a:t>
            </a:r>
            <a:r>
              <a:rPr lang="en-US" sz="3200" dirty="0" smtClean="0">
                <a:latin typeface="Cambria" panose="02040503050406030204" pitchFamily="18" charset="0"/>
              </a:rPr>
              <a:t> V.A.</a:t>
            </a:r>
          </a:p>
          <a:p>
            <a:pPr fontAlgn="auto">
              <a:spcBef>
                <a:spcPct val="20000"/>
              </a:spcBef>
              <a:spcAft>
                <a:spcPts val="0"/>
              </a:spcAft>
              <a:buFont typeface="Arial" pitchFamily="34" charset="0"/>
              <a:buNone/>
              <a:defRPr/>
            </a:pPr>
            <a:r>
              <a:rPr lang="en-US" sz="3200" dirty="0" smtClean="0">
                <a:latin typeface="Cambria" panose="02040503050406030204" pitchFamily="18" charset="0"/>
              </a:rPr>
              <a:t>Co-author: </a:t>
            </a:r>
            <a:r>
              <a:rPr lang="en-US" sz="3200" dirty="0" err="1">
                <a:latin typeface="Cambria" panose="02040503050406030204" pitchFamily="18" charset="0"/>
              </a:rPr>
              <a:t>Shvetsov</a:t>
            </a:r>
            <a:r>
              <a:rPr lang="en-US" sz="3200" dirty="0">
                <a:latin typeface="Cambria" panose="02040503050406030204" pitchFamily="18" charset="0"/>
              </a:rPr>
              <a:t> V. V.</a:t>
            </a:r>
            <a:endParaRPr lang="ru-RU" sz="3200" dirty="0">
              <a:latin typeface="Cambria" panose="02040503050406030204" pitchFamily="18" charset="0"/>
            </a:endParaRPr>
          </a:p>
        </p:txBody>
      </p:sp>
      <p:pic>
        <p:nvPicPr>
          <p:cNvPr id="2052" name="Picture 4" descr="http://chem.uni-dubna.ru/sites/default/files/logotip_univera_malenki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238115"/>
            <a:ext cx="1480467" cy="14297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LN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08971"/>
            <a:ext cx="1888502" cy="703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2838991" cy="11213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Подзаголовок 3"/>
          <p:cNvSpPr>
            <a:spLocks noGrp="1"/>
          </p:cNvSpPr>
          <p:nvPr>
            <p:ph type="subTitle" idx="1"/>
          </p:nvPr>
        </p:nvSpPr>
        <p:spPr>
          <a:xfrm>
            <a:off x="6019800" y="6050037"/>
            <a:ext cx="3048000" cy="685800"/>
          </a:xfrm>
        </p:spPr>
        <p:txBody>
          <a:bodyPr>
            <a:normAutofit/>
          </a:bodyPr>
          <a:lstStyle/>
          <a:p>
            <a:r>
              <a:rPr lang="en-US" sz="3200" dirty="0" smtClean="0"/>
              <a:t>NEC’2017</a:t>
            </a:r>
            <a:endParaRPr lang="ru-RU" sz="3200" dirty="0"/>
          </a:p>
        </p:txBody>
      </p:sp>
      <p:sp>
        <p:nvSpPr>
          <p:cNvPr id="6" name="TextBox 5"/>
          <p:cNvSpPr txBox="1"/>
          <p:nvPr/>
        </p:nvSpPr>
        <p:spPr>
          <a:xfrm>
            <a:off x="1937658" y="5434810"/>
            <a:ext cx="3704771" cy="400110"/>
          </a:xfrm>
          <a:prstGeom prst="rect">
            <a:avLst/>
          </a:prstGeom>
          <a:noFill/>
        </p:spPr>
        <p:txBody>
          <a:bodyPr wrap="square" rtlCol="0">
            <a:spAutoFit/>
          </a:bodyPr>
          <a:lstStyle/>
          <a:p>
            <a:r>
              <a:rPr lang="en-US" sz="2000" dirty="0" smtClean="0"/>
              <a:t>E-mail: shvetc_vas@mail.ru</a:t>
            </a:r>
            <a:endParaRPr lang="ru-RU"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01600" y="6260068"/>
            <a:ext cx="441146" cy="369332"/>
          </a:xfrm>
          <a:prstGeom prst="rect">
            <a:avLst/>
          </a:prstGeom>
        </p:spPr>
        <p:txBody>
          <a:bodyPr wrap="none">
            <a:spAutoFit/>
          </a:bodyPr>
          <a:lstStyle/>
          <a:p>
            <a:r>
              <a:rPr lang="en-US" dirty="0" smtClean="0"/>
              <a:t>10</a:t>
            </a:r>
            <a:endParaRPr lang="ru-RU" dirty="0"/>
          </a:p>
        </p:txBody>
      </p:sp>
      <p:sp>
        <p:nvSpPr>
          <p:cNvPr id="3" name="Заголовок 2"/>
          <p:cNvSpPr>
            <a:spLocks noGrp="1"/>
          </p:cNvSpPr>
          <p:nvPr>
            <p:ph type="title"/>
          </p:nvPr>
        </p:nvSpPr>
        <p:spPr>
          <a:xfrm>
            <a:off x="395456" y="0"/>
            <a:ext cx="8229600" cy="1020762"/>
          </a:xfrm>
        </p:spPr>
        <p:txBody>
          <a:bodyPr/>
          <a:lstStyle/>
          <a:p>
            <a:r>
              <a:rPr lang="en-US" dirty="0"/>
              <a:t>IBR-2 </a:t>
            </a:r>
            <a:r>
              <a:rPr lang="en-US" dirty="0" smtClean="0"/>
              <a:t>facilities</a:t>
            </a:r>
            <a:endParaRPr lang="ru-RU" dirty="0"/>
          </a:p>
        </p:txBody>
      </p:sp>
      <p:pic>
        <p:nvPicPr>
          <p:cNvPr id="6" name="Picture 2" descr="http://newuc.jinr.ru/img_sections/image/FOTO/%D0%91%D0%B0%D0%B7%D0%BE%D0%B2%D1%8B%D0%B5%20%D0%A3%D1%81%D1%82%D0%B0%D0%BD%D0%BE%D0%B2%D0%BA%D0%B8%20%D0%9E%D0%98%D0%AF%D0%98/IBR-2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756" y="785024"/>
            <a:ext cx="6477000" cy="60729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spTree>
    <p:extLst>
      <p:ext uri="{BB962C8B-B14F-4D97-AF65-F5344CB8AC3E}">
        <p14:creationId xmlns:p14="http://schemas.microsoft.com/office/powerpoint/2010/main" val="3977455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01600" y="6260068"/>
            <a:ext cx="424027" cy="369332"/>
          </a:xfrm>
          <a:prstGeom prst="rect">
            <a:avLst/>
          </a:prstGeom>
        </p:spPr>
        <p:txBody>
          <a:bodyPr wrap="none">
            <a:spAutoFit/>
          </a:bodyPr>
          <a:lstStyle/>
          <a:p>
            <a:r>
              <a:rPr lang="ru-RU" dirty="0" smtClean="0"/>
              <a:t>1</a:t>
            </a:r>
            <a:r>
              <a:rPr lang="en-US" dirty="0" smtClean="0"/>
              <a:t>1</a:t>
            </a:r>
            <a:endParaRPr lang="ru-RU" dirty="0"/>
          </a:p>
        </p:txBody>
      </p:sp>
      <p:sp>
        <p:nvSpPr>
          <p:cNvPr id="3" name="Заголовок 2"/>
          <p:cNvSpPr>
            <a:spLocks noGrp="1"/>
          </p:cNvSpPr>
          <p:nvPr>
            <p:ph type="title"/>
          </p:nvPr>
        </p:nvSpPr>
        <p:spPr/>
        <p:txBody>
          <a:bodyPr/>
          <a:lstStyle/>
          <a:p>
            <a:r>
              <a:rPr lang="en-US" dirty="0" smtClean="0">
                <a:latin typeface="Calibri" panose="020F0502020204030204" pitchFamily="34" charset="0"/>
              </a:rPr>
              <a:t>USB 3.0. advantages</a:t>
            </a:r>
            <a:endParaRPr lang="ru-RU" dirty="0">
              <a:latin typeface="Calibri" panose="020F0502020204030204" pitchFamily="34" charset="0"/>
            </a:endParaRPr>
          </a:p>
        </p:txBody>
      </p:sp>
      <p:sp>
        <p:nvSpPr>
          <p:cNvPr id="8" name="Объект 2"/>
          <p:cNvSpPr>
            <a:spLocks noGrp="1"/>
          </p:cNvSpPr>
          <p:nvPr>
            <p:ph idx="1"/>
          </p:nvPr>
        </p:nvSpPr>
        <p:spPr>
          <a:xfrm>
            <a:off x="457200" y="1600200"/>
            <a:ext cx="8229600" cy="4525963"/>
          </a:xfrm>
        </p:spPr>
        <p:txBody>
          <a:bodyPr/>
          <a:lstStyle/>
          <a:p>
            <a:r>
              <a:rPr lang="en-US" sz="2800" dirty="0">
                <a:latin typeface="Times New Roman" panose="02020603050405020304" pitchFamily="18" charset="0"/>
                <a:cs typeface="Times New Roman" panose="02020603050405020304" pitchFamily="18" charset="0"/>
              </a:rPr>
              <a:t>Maximum effective data rate is 375 MB/s</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Malfunction or error probability is lower than with the USB 2.0 interface due to  additional twisted pair </a:t>
            </a:r>
            <a:r>
              <a:rPr lang="en-US" sz="2800" dirty="0" smtClean="0">
                <a:latin typeface="Times New Roman" panose="02020603050405020304" pitchFamily="18" charset="0"/>
                <a:cs typeface="Times New Roman" panose="02020603050405020304" pitchFamily="18" charset="0"/>
              </a:rPr>
              <a:t>shielding;</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Feed current increases from 500 mA to 900 mA.</a:t>
            </a:r>
            <a:endParaRPr lang="ru-RU"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sp>
        <p:nvSpPr>
          <p:cNvPr id="2" name="Прямоугольник 1"/>
          <p:cNvSpPr/>
          <p:nvPr/>
        </p:nvSpPr>
        <p:spPr>
          <a:xfrm>
            <a:off x="334395" y="4800600"/>
            <a:ext cx="8686800" cy="646331"/>
          </a:xfrm>
          <a:prstGeom prst="rect">
            <a:avLst/>
          </a:prstGeom>
        </p:spPr>
        <p:txBody>
          <a:bodyPr wrap="square">
            <a:spAutoFit/>
          </a:bodyPr>
          <a:lstStyle/>
          <a:p>
            <a:r>
              <a:rPr lang="en-US" dirty="0"/>
              <a:t>Within the framework of the problem of USB 3.0 integration, the following options are considered:</a:t>
            </a:r>
            <a:endParaRPr lang="ru-RU" dirty="0"/>
          </a:p>
        </p:txBody>
      </p:sp>
    </p:spTree>
    <p:extLst>
      <p:ext uri="{BB962C8B-B14F-4D97-AF65-F5344CB8AC3E}">
        <p14:creationId xmlns:p14="http://schemas.microsoft.com/office/powerpoint/2010/main" val="334703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2"/>
          <p:cNvSpPr>
            <a:spLocks noGrp="1"/>
          </p:cNvSpPr>
          <p:nvPr>
            <p:ph type="title"/>
          </p:nvPr>
        </p:nvSpPr>
        <p:spPr/>
        <p:txBody>
          <a:bodyPr>
            <a:normAutofit/>
          </a:bodyPr>
          <a:lstStyle/>
          <a:p>
            <a:r>
              <a:rPr lang="en-US" dirty="0">
                <a:latin typeface="Calibri" panose="020F0502020204030204" pitchFamily="34" charset="0"/>
              </a:rPr>
              <a:t>Attaining the objectives</a:t>
            </a:r>
            <a:endParaRPr lang="ru-RU" dirty="0">
              <a:latin typeface="Calibri" panose="020F0502020204030204" pitchFamily="34" charset="0"/>
            </a:endParaRPr>
          </a:p>
        </p:txBody>
      </p:sp>
      <p:sp>
        <p:nvSpPr>
          <p:cNvPr id="32" name="Прямоугольник 31"/>
          <p:cNvSpPr/>
          <p:nvPr/>
        </p:nvSpPr>
        <p:spPr>
          <a:xfrm>
            <a:off x="171019" y="6324600"/>
            <a:ext cx="441146" cy="369332"/>
          </a:xfrm>
          <a:prstGeom prst="rect">
            <a:avLst/>
          </a:prstGeom>
        </p:spPr>
        <p:txBody>
          <a:bodyPr wrap="none">
            <a:spAutoFit/>
          </a:bodyPr>
          <a:lstStyle/>
          <a:p>
            <a:r>
              <a:rPr lang="ru-RU" dirty="0" smtClean="0"/>
              <a:t>1</a:t>
            </a:r>
            <a:r>
              <a:rPr lang="en-US" dirty="0" smtClean="0"/>
              <a:t>2</a:t>
            </a:r>
            <a:endParaRPr lang="ru-RU" dirty="0"/>
          </a:p>
        </p:txBody>
      </p:sp>
      <p:sp>
        <p:nvSpPr>
          <p:cNvPr id="8" name="Прямоугольник 7"/>
          <p:cNvSpPr/>
          <p:nvPr/>
        </p:nvSpPr>
        <p:spPr>
          <a:xfrm>
            <a:off x="521728" y="1297082"/>
            <a:ext cx="1154996" cy="369332"/>
          </a:xfrm>
          <a:prstGeom prst="rect">
            <a:avLst/>
          </a:prstGeom>
        </p:spPr>
        <p:txBody>
          <a:bodyPr wrap="none">
            <a:spAutoFit/>
          </a:bodyPr>
          <a:lstStyle/>
          <a:p>
            <a:pPr marL="0" indent="0">
              <a:buNone/>
            </a:pPr>
            <a:r>
              <a:rPr lang="en-US" dirty="0" smtClean="0"/>
              <a:t>Variant </a:t>
            </a:r>
            <a:r>
              <a:rPr lang="en-US" dirty="0"/>
              <a:t>1</a:t>
            </a:r>
            <a:r>
              <a:rPr lang="ru-RU" dirty="0" smtClean="0"/>
              <a:t>:</a:t>
            </a:r>
            <a:endParaRPr lang="ru-RU" dirty="0"/>
          </a:p>
        </p:txBody>
      </p:sp>
      <p:sp>
        <p:nvSpPr>
          <p:cNvPr id="33" name="TextBox 32"/>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sp>
        <p:nvSpPr>
          <p:cNvPr id="30" name="Прямоугольник 29"/>
          <p:cNvSpPr/>
          <p:nvPr/>
        </p:nvSpPr>
        <p:spPr>
          <a:xfrm>
            <a:off x="889883" y="2675737"/>
            <a:ext cx="201622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DAQ</a:t>
            </a:r>
            <a:endParaRPr lang="ru-RU" dirty="0"/>
          </a:p>
        </p:txBody>
      </p:sp>
      <p:sp>
        <p:nvSpPr>
          <p:cNvPr id="31" name="Прямоугольник 30"/>
          <p:cNvSpPr/>
          <p:nvPr/>
        </p:nvSpPr>
        <p:spPr>
          <a:xfrm>
            <a:off x="4238582" y="3162288"/>
            <a:ext cx="15841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F-link</a:t>
            </a:r>
            <a:endParaRPr lang="ru-RU" dirty="0"/>
          </a:p>
        </p:txBody>
      </p:sp>
      <p:sp>
        <p:nvSpPr>
          <p:cNvPr id="58" name="Блок-схема: магнитный диск 57"/>
          <p:cNvSpPr/>
          <p:nvPr/>
        </p:nvSpPr>
        <p:spPr>
          <a:xfrm>
            <a:off x="78147" y="2428623"/>
            <a:ext cx="288032" cy="64807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Блок-схема: магнитный диск 58"/>
          <p:cNvSpPr/>
          <p:nvPr/>
        </p:nvSpPr>
        <p:spPr>
          <a:xfrm>
            <a:off x="73337" y="3545352"/>
            <a:ext cx="288032" cy="64807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Рамка 59"/>
          <p:cNvSpPr/>
          <p:nvPr/>
        </p:nvSpPr>
        <p:spPr>
          <a:xfrm>
            <a:off x="7053886" y="1899470"/>
            <a:ext cx="1800200" cy="122413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1" name="Прямоугольник 60"/>
          <p:cNvSpPr/>
          <p:nvPr/>
        </p:nvSpPr>
        <p:spPr>
          <a:xfrm>
            <a:off x="6837862" y="3126284"/>
            <a:ext cx="223224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PC</a:t>
            </a:r>
            <a:endParaRPr lang="ru-RU" dirty="0"/>
          </a:p>
        </p:txBody>
      </p:sp>
      <p:sp>
        <p:nvSpPr>
          <p:cNvPr id="62" name="TextBox 61"/>
          <p:cNvSpPr txBox="1"/>
          <p:nvPr/>
        </p:nvSpPr>
        <p:spPr>
          <a:xfrm>
            <a:off x="-13" y="2645252"/>
            <a:ext cx="444352" cy="369332"/>
          </a:xfrm>
          <a:prstGeom prst="rect">
            <a:avLst/>
          </a:prstGeom>
          <a:noFill/>
        </p:spPr>
        <p:txBody>
          <a:bodyPr wrap="none" rtlCol="0">
            <a:spAutoFit/>
          </a:bodyPr>
          <a:lstStyle/>
          <a:p>
            <a:r>
              <a:rPr lang="en-US" dirty="0" smtClean="0"/>
              <a:t>D1</a:t>
            </a:r>
            <a:endParaRPr lang="ru-RU" dirty="0"/>
          </a:p>
        </p:txBody>
      </p:sp>
      <p:sp>
        <p:nvSpPr>
          <p:cNvPr id="63" name="TextBox 62"/>
          <p:cNvSpPr txBox="1"/>
          <p:nvPr/>
        </p:nvSpPr>
        <p:spPr>
          <a:xfrm>
            <a:off x="-4823" y="3736668"/>
            <a:ext cx="449162" cy="369332"/>
          </a:xfrm>
          <a:prstGeom prst="rect">
            <a:avLst/>
          </a:prstGeom>
          <a:noFill/>
        </p:spPr>
        <p:txBody>
          <a:bodyPr wrap="none" rtlCol="0">
            <a:spAutoFit/>
          </a:bodyPr>
          <a:lstStyle/>
          <a:p>
            <a:r>
              <a:rPr lang="en-US" dirty="0" smtClean="0"/>
              <a:t>Dn</a:t>
            </a:r>
            <a:endParaRPr lang="ru-RU" dirty="0"/>
          </a:p>
        </p:txBody>
      </p:sp>
      <p:sp>
        <p:nvSpPr>
          <p:cNvPr id="64" name="Овал 63"/>
          <p:cNvSpPr/>
          <p:nvPr/>
        </p:nvSpPr>
        <p:spPr>
          <a:xfrm>
            <a:off x="180678" y="3293324"/>
            <a:ext cx="7816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178273" y="3415884"/>
            <a:ext cx="7816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p:nvPr/>
        </p:nvSpPr>
        <p:spPr>
          <a:xfrm>
            <a:off x="178273" y="3170578"/>
            <a:ext cx="7816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Стрелка вправо 66"/>
          <p:cNvSpPr/>
          <p:nvPr/>
        </p:nvSpPr>
        <p:spPr>
          <a:xfrm>
            <a:off x="346870" y="3231213"/>
            <a:ext cx="499246" cy="256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Стрелка вправо 67"/>
          <p:cNvSpPr/>
          <p:nvPr/>
        </p:nvSpPr>
        <p:spPr>
          <a:xfrm>
            <a:off x="2936908" y="3296407"/>
            <a:ext cx="1301674" cy="333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Стрелка вправо 68"/>
          <p:cNvSpPr/>
          <p:nvPr/>
        </p:nvSpPr>
        <p:spPr>
          <a:xfrm>
            <a:off x="5849776" y="3368415"/>
            <a:ext cx="977206" cy="191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USB 2.0</a:t>
            </a:r>
            <a:endParaRPr lang="ru-RU" sz="1000" dirty="0">
              <a:solidFill>
                <a:schemeClr val="tx1"/>
              </a:solidFill>
            </a:endParaRPr>
          </a:p>
        </p:txBody>
      </p:sp>
      <p:sp>
        <p:nvSpPr>
          <p:cNvPr id="70" name="TextBox 69"/>
          <p:cNvSpPr txBox="1"/>
          <p:nvPr/>
        </p:nvSpPr>
        <p:spPr>
          <a:xfrm>
            <a:off x="2934571" y="3332568"/>
            <a:ext cx="1267868" cy="261610"/>
          </a:xfrm>
          <a:prstGeom prst="rect">
            <a:avLst/>
          </a:prstGeom>
          <a:noFill/>
        </p:spPr>
        <p:txBody>
          <a:bodyPr wrap="square" rtlCol="0">
            <a:spAutoFit/>
          </a:bodyPr>
          <a:lstStyle/>
          <a:p>
            <a:r>
              <a:rPr lang="en-US" sz="1050" dirty="0" smtClean="0"/>
              <a:t>Fiber-optic cable</a:t>
            </a:r>
            <a:endParaRPr lang="ru-RU" sz="1050" dirty="0"/>
          </a:p>
        </p:txBody>
      </p:sp>
      <p:sp>
        <p:nvSpPr>
          <p:cNvPr id="71" name="TextBox 70"/>
          <p:cNvSpPr txBox="1"/>
          <p:nvPr/>
        </p:nvSpPr>
        <p:spPr>
          <a:xfrm>
            <a:off x="3176334" y="2895112"/>
            <a:ext cx="1271887" cy="369332"/>
          </a:xfrm>
          <a:prstGeom prst="rect">
            <a:avLst/>
          </a:prstGeom>
          <a:noFill/>
        </p:spPr>
        <p:txBody>
          <a:bodyPr wrap="none" rtlCol="0">
            <a:spAutoFit/>
          </a:bodyPr>
          <a:lstStyle/>
          <a:p>
            <a:r>
              <a:rPr lang="en-US" dirty="0" smtClean="0"/>
              <a:t>1.2</a:t>
            </a:r>
            <a:r>
              <a:rPr lang="ru-RU" dirty="0" smtClean="0"/>
              <a:t>5</a:t>
            </a:r>
            <a:r>
              <a:rPr lang="en-US" dirty="0" smtClean="0"/>
              <a:t> </a:t>
            </a:r>
            <a:r>
              <a:rPr lang="en-US" dirty="0" err="1" smtClean="0"/>
              <a:t>Gibit</a:t>
            </a:r>
            <a:r>
              <a:rPr lang="en-US" dirty="0" smtClean="0"/>
              <a:t>/s</a:t>
            </a:r>
            <a:endParaRPr lang="ru-RU" dirty="0"/>
          </a:p>
        </p:txBody>
      </p:sp>
      <p:sp>
        <p:nvSpPr>
          <p:cNvPr id="72" name="TextBox 71"/>
          <p:cNvSpPr txBox="1"/>
          <p:nvPr/>
        </p:nvSpPr>
        <p:spPr>
          <a:xfrm>
            <a:off x="5822758" y="2864964"/>
            <a:ext cx="1104750" cy="369332"/>
          </a:xfrm>
          <a:prstGeom prst="rect">
            <a:avLst/>
          </a:prstGeom>
          <a:noFill/>
        </p:spPr>
        <p:txBody>
          <a:bodyPr wrap="square" rtlCol="0">
            <a:spAutoFit/>
          </a:bodyPr>
          <a:lstStyle/>
          <a:p>
            <a:r>
              <a:rPr lang="en-US" dirty="0"/>
              <a:t>1</a:t>
            </a:r>
            <a:r>
              <a:rPr lang="en-US" dirty="0" smtClean="0"/>
              <a:t>0 MB/s</a:t>
            </a:r>
            <a:endParaRPr lang="ru-RU" dirty="0"/>
          </a:p>
        </p:txBody>
      </p:sp>
      <p:sp>
        <p:nvSpPr>
          <p:cNvPr id="73" name="TextBox 72"/>
          <p:cNvSpPr txBox="1"/>
          <p:nvPr/>
        </p:nvSpPr>
        <p:spPr>
          <a:xfrm>
            <a:off x="4224515" y="2829918"/>
            <a:ext cx="1229389" cy="369332"/>
          </a:xfrm>
          <a:prstGeom prst="rect">
            <a:avLst/>
          </a:prstGeom>
          <a:noFill/>
        </p:spPr>
        <p:txBody>
          <a:bodyPr wrap="square" rtlCol="0">
            <a:spAutoFit/>
          </a:bodyPr>
          <a:lstStyle/>
          <a:p>
            <a:r>
              <a:rPr lang="ru-RU" dirty="0" smtClean="0"/>
              <a:t>375</a:t>
            </a:r>
            <a:r>
              <a:rPr lang="en-US" dirty="0"/>
              <a:t> MB/s</a:t>
            </a:r>
            <a:endParaRPr lang="ru-RU" dirty="0"/>
          </a:p>
        </p:txBody>
      </p:sp>
      <mc:AlternateContent xmlns:mc="http://schemas.openxmlformats.org/markup-compatibility/2006" xmlns:a14="http://schemas.microsoft.com/office/drawing/2010/main">
        <mc:Choice Requires="a14">
          <p:sp>
            <p:nvSpPr>
              <p:cNvPr id="74" name="TextBox 73"/>
              <p:cNvSpPr txBox="1"/>
              <p:nvPr/>
            </p:nvSpPr>
            <p:spPr>
              <a:xfrm>
                <a:off x="4467503" y="4232625"/>
                <a:ext cx="8827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2</m:t>
                      </m:r>
                      <m:r>
                        <a:rPr lang="en-US" b="0" i="1" smtClean="0">
                          <a:latin typeface="Cambria Math"/>
                          <a:ea typeface="Cambria Math"/>
                        </a:rPr>
                        <m:t>5</m:t>
                      </m:r>
                      <m:r>
                        <a:rPr lang="ru-RU" b="0" i="1" smtClean="0">
                          <a:latin typeface="Cambria Math"/>
                          <a:ea typeface="Cambria Math"/>
                        </a:rPr>
                        <m:t>0 </m:t>
                      </m:r>
                      <m:r>
                        <a:rPr lang="en-US" b="0" i="1" smtClean="0">
                          <a:latin typeface="Cambria Math"/>
                          <a:ea typeface="Cambria Math"/>
                        </a:rPr>
                        <m:t>𝑚</m:t>
                      </m:r>
                    </m:oMath>
                  </m:oMathPara>
                </a14:m>
                <a:endParaRPr lang="ru-RU" dirty="0"/>
              </a:p>
            </p:txBody>
          </p:sp>
        </mc:Choice>
        <mc:Fallback xmlns="">
          <p:sp>
            <p:nvSpPr>
              <p:cNvPr id="74" name="TextBox 73"/>
              <p:cNvSpPr txBox="1">
                <a:spLocks noRot="1" noChangeAspect="1" noMove="1" noResize="1" noEditPoints="1" noAdjustHandles="1" noChangeArrowheads="1" noChangeShapeType="1" noTextEdit="1"/>
              </p:cNvSpPr>
              <p:nvPr/>
            </p:nvSpPr>
            <p:spPr>
              <a:xfrm>
                <a:off x="4467503" y="4232625"/>
                <a:ext cx="882742" cy="369332"/>
              </a:xfrm>
              <a:prstGeom prst="rect">
                <a:avLst/>
              </a:prstGeom>
              <a:blipFill rotWithShape="1">
                <a:blip r:embed="rId2"/>
                <a:stretch>
                  <a:fillRect/>
                </a:stretch>
              </a:blipFill>
            </p:spPr>
            <p:txBody>
              <a:bodyPr/>
              <a:lstStyle/>
              <a:p>
                <a:r>
                  <a:rPr lang="ru-RU">
                    <a:noFill/>
                  </a:rPr>
                  <a:t> </a:t>
                </a:r>
              </a:p>
            </p:txBody>
          </p:sp>
        </mc:Fallback>
      </mc:AlternateContent>
      <p:cxnSp>
        <p:nvCxnSpPr>
          <p:cNvPr id="75" name="Прямая со стрелкой 74"/>
          <p:cNvCxnSpPr>
            <a:stCxn id="74" idx="1"/>
          </p:cNvCxnSpPr>
          <p:nvPr/>
        </p:nvCxnSpPr>
        <p:spPr>
          <a:xfrm flipH="1">
            <a:off x="3044126" y="4417291"/>
            <a:ext cx="142337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a:stCxn id="74" idx="3"/>
          </p:cNvCxnSpPr>
          <p:nvPr/>
        </p:nvCxnSpPr>
        <p:spPr>
          <a:xfrm>
            <a:off x="5350245" y="4417291"/>
            <a:ext cx="14473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592456" y="1782292"/>
            <a:ext cx="2569221" cy="646331"/>
          </a:xfrm>
          <a:prstGeom prst="rect">
            <a:avLst/>
          </a:prstGeom>
          <a:noFill/>
        </p:spPr>
        <p:txBody>
          <a:bodyPr wrap="square" rtlCol="0">
            <a:spAutoFit/>
          </a:bodyPr>
          <a:lstStyle/>
          <a:p>
            <a:pPr algn="ctr"/>
            <a:r>
              <a:rPr lang="en-US" dirty="0" smtClean="0">
                <a:solidFill>
                  <a:schemeClr val="tx1">
                    <a:lumMod val="95000"/>
                    <a:lumOff val="5000"/>
                  </a:schemeClr>
                </a:solidFill>
              </a:rPr>
              <a:t>Fiber-optic to USB 3.0 </a:t>
            </a:r>
            <a:r>
              <a:rPr lang="en-US" dirty="0">
                <a:solidFill>
                  <a:schemeClr val="tx1">
                    <a:lumMod val="95000"/>
                    <a:lumOff val="5000"/>
                  </a:schemeClr>
                </a:solidFill>
              </a:rPr>
              <a:t>converters</a:t>
            </a:r>
            <a:endParaRPr lang="ru-RU" dirty="0">
              <a:solidFill>
                <a:schemeClr val="tx1">
                  <a:lumMod val="95000"/>
                  <a:lumOff val="5000"/>
                </a:schemeClr>
              </a:solidFill>
            </a:endParaRPr>
          </a:p>
        </p:txBody>
      </p:sp>
      <p:sp>
        <p:nvSpPr>
          <p:cNvPr id="78" name="Прямоугольник 77"/>
          <p:cNvSpPr/>
          <p:nvPr/>
        </p:nvSpPr>
        <p:spPr>
          <a:xfrm>
            <a:off x="2286803" y="3095799"/>
            <a:ext cx="619304" cy="56391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USB 3.0</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9" name="Прямоугольник 78"/>
          <p:cNvSpPr/>
          <p:nvPr/>
        </p:nvSpPr>
        <p:spPr>
          <a:xfrm>
            <a:off x="6845720" y="3217798"/>
            <a:ext cx="619304" cy="56391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USB 3.0</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0" name="Двойная стрелка влево/вправо 79"/>
          <p:cNvSpPr/>
          <p:nvPr/>
        </p:nvSpPr>
        <p:spPr>
          <a:xfrm>
            <a:off x="3885420" y="3237836"/>
            <a:ext cx="1907580" cy="374636"/>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Fiber-optic cable</a:t>
            </a:r>
            <a:endParaRPr lang="ru-RU"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1" name="Двойная стрелка влево/вправо 80"/>
          <p:cNvSpPr/>
          <p:nvPr/>
        </p:nvSpPr>
        <p:spPr>
          <a:xfrm>
            <a:off x="6374339" y="3328192"/>
            <a:ext cx="423244" cy="2842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Двойная стрелка влево/вправо 81"/>
          <p:cNvSpPr/>
          <p:nvPr/>
        </p:nvSpPr>
        <p:spPr>
          <a:xfrm>
            <a:off x="2906107" y="3309853"/>
            <a:ext cx="423244" cy="2842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83" name="Группа 82"/>
          <p:cNvGrpSpPr/>
          <p:nvPr/>
        </p:nvGrpSpPr>
        <p:grpSpPr>
          <a:xfrm>
            <a:off x="3364146" y="2286001"/>
            <a:ext cx="750654" cy="1380794"/>
            <a:chOff x="3364146" y="2286001"/>
            <a:chExt cx="750654" cy="1380794"/>
          </a:xfrm>
        </p:grpSpPr>
        <p:sp>
          <p:nvSpPr>
            <p:cNvPr id="84" name="Скругленный прямоугольник 83"/>
            <p:cNvSpPr/>
            <p:nvPr/>
          </p:nvSpPr>
          <p:spPr>
            <a:xfrm>
              <a:off x="3364146" y="3212657"/>
              <a:ext cx="521274" cy="45413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cxnSp>
          <p:nvCxnSpPr>
            <p:cNvPr id="85" name="Прямая со стрелкой 84"/>
            <p:cNvCxnSpPr/>
            <p:nvPr/>
          </p:nvCxnSpPr>
          <p:spPr>
            <a:xfrm flipV="1">
              <a:off x="3364146" y="2286001"/>
              <a:ext cx="750654" cy="920581"/>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grpSp>
      <p:grpSp>
        <p:nvGrpSpPr>
          <p:cNvPr id="86" name="Группа 85"/>
          <p:cNvGrpSpPr/>
          <p:nvPr/>
        </p:nvGrpSpPr>
        <p:grpSpPr>
          <a:xfrm flipH="1">
            <a:off x="5638799" y="2231678"/>
            <a:ext cx="685800" cy="1380794"/>
            <a:chOff x="3364146" y="2286001"/>
            <a:chExt cx="750654" cy="1380794"/>
          </a:xfrm>
        </p:grpSpPr>
        <p:sp>
          <p:nvSpPr>
            <p:cNvPr id="87" name="Скругленный прямоугольник 86"/>
            <p:cNvSpPr/>
            <p:nvPr/>
          </p:nvSpPr>
          <p:spPr>
            <a:xfrm>
              <a:off x="3364146" y="3212657"/>
              <a:ext cx="521274" cy="45413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cxnSp>
          <p:nvCxnSpPr>
            <p:cNvPr id="88" name="Прямая со стрелкой 87"/>
            <p:cNvCxnSpPr/>
            <p:nvPr/>
          </p:nvCxnSpPr>
          <p:spPr>
            <a:xfrm flipV="1">
              <a:off x="3364146" y="2286001"/>
              <a:ext cx="750654" cy="920581"/>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1"/>
                                        </p:tgtEl>
                                        <p:attrNameLst>
                                          <p:attrName>ppt_x</p:attrName>
                                        </p:attrNameLst>
                                      </p:cBhvr>
                                      <p:tavLst>
                                        <p:tav tm="0">
                                          <p:val>
                                            <p:strVal val="ppt_x"/>
                                          </p:val>
                                        </p:tav>
                                        <p:tav tm="100000">
                                          <p:val>
                                            <p:strVal val="ppt_x"/>
                                          </p:val>
                                        </p:tav>
                                      </p:tavLst>
                                    </p:anim>
                                    <p:anim calcmode="lin" valueType="num">
                                      <p:cBhvr additive="base">
                                        <p:cTn id="7" dur="500"/>
                                        <p:tgtEl>
                                          <p:spTgt spid="31"/>
                                        </p:tgtEl>
                                        <p:attrNameLst>
                                          <p:attrName>ppt_y</p:attrName>
                                        </p:attrNameLst>
                                      </p:cBhvr>
                                      <p:tavLst>
                                        <p:tav tm="0">
                                          <p:val>
                                            <p:strVal val="ppt_y"/>
                                          </p:val>
                                        </p:tav>
                                        <p:tav tm="100000">
                                          <p:val>
                                            <p:strVal val="1+ppt_h/2"/>
                                          </p:val>
                                        </p:tav>
                                      </p:tavLst>
                                    </p:anim>
                                    <p:set>
                                      <p:cBhvr>
                                        <p:cTn id="8" dur="1" fill="hold">
                                          <p:stCondLst>
                                            <p:cond delay="499"/>
                                          </p:stCondLst>
                                        </p:cTn>
                                        <p:tgtEl>
                                          <p:spTgt spid="31"/>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69"/>
                                        </p:tgtEl>
                                        <p:attrNameLst>
                                          <p:attrName>ppt_x</p:attrName>
                                        </p:attrNameLst>
                                      </p:cBhvr>
                                      <p:tavLst>
                                        <p:tav tm="0">
                                          <p:val>
                                            <p:strVal val="ppt_x"/>
                                          </p:val>
                                        </p:tav>
                                        <p:tav tm="100000">
                                          <p:val>
                                            <p:strVal val="ppt_x"/>
                                          </p:val>
                                        </p:tav>
                                      </p:tavLst>
                                    </p:anim>
                                    <p:anim calcmode="lin" valueType="num">
                                      <p:cBhvr additive="base">
                                        <p:cTn id="11" dur="500"/>
                                        <p:tgtEl>
                                          <p:spTgt spid="69"/>
                                        </p:tgtEl>
                                        <p:attrNameLst>
                                          <p:attrName>ppt_y</p:attrName>
                                        </p:attrNameLst>
                                      </p:cBhvr>
                                      <p:tavLst>
                                        <p:tav tm="0">
                                          <p:val>
                                            <p:strVal val="ppt_y"/>
                                          </p:val>
                                        </p:tav>
                                        <p:tav tm="100000">
                                          <p:val>
                                            <p:strVal val="1+ppt_h/2"/>
                                          </p:val>
                                        </p:tav>
                                      </p:tavLst>
                                    </p:anim>
                                    <p:set>
                                      <p:cBhvr>
                                        <p:cTn id="12" dur="1" fill="hold">
                                          <p:stCondLst>
                                            <p:cond delay="499"/>
                                          </p:stCondLst>
                                        </p:cTn>
                                        <p:tgtEl>
                                          <p:spTgt spid="69"/>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71"/>
                                        </p:tgtEl>
                                        <p:attrNameLst>
                                          <p:attrName>ppt_x</p:attrName>
                                        </p:attrNameLst>
                                      </p:cBhvr>
                                      <p:tavLst>
                                        <p:tav tm="0">
                                          <p:val>
                                            <p:strVal val="ppt_x"/>
                                          </p:val>
                                        </p:tav>
                                        <p:tav tm="100000">
                                          <p:val>
                                            <p:strVal val="ppt_x"/>
                                          </p:val>
                                        </p:tav>
                                      </p:tavLst>
                                    </p:anim>
                                    <p:anim calcmode="lin" valueType="num">
                                      <p:cBhvr additive="base">
                                        <p:cTn id="15" dur="500"/>
                                        <p:tgtEl>
                                          <p:spTgt spid="71"/>
                                        </p:tgtEl>
                                        <p:attrNameLst>
                                          <p:attrName>ppt_y</p:attrName>
                                        </p:attrNameLst>
                                      </p:cBhvr>
                                      <p:tavLst>
                                        <p:tav tm="0">
                                          <p:val>
                                            <p:strVal val="ppt_y"/>
                                          </p:val>
                                        </p:tav>
                                        <p:tav tm="100000">
                                          <p:val>
                                            <p:strVal val="1+ppt_h/2"/>
                                          </p:val>
                                        </p:tav>
                                      </p:tavLst>
                                    </p:anim>
                                    <p:set>
                                      <p:cBhvr>
                                        <p:cTn id="16" dur="1" fill="hold">
                                          <p:stCondLst>
                                            <p:cond delay="499"/>
                                          </p:stCondLst>
                                        </p:cTn>
                                        <p:tgtEl>
                                          <p:spTgt spid="71"/>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72"/>
                                        </p:tgtEl>
                                        <p:attrNameLst>
                                          <p:attrName>ppt_x</p:attrName>
                                        </p:attrNameLst>
                                      </p:cBhvr>
                                      <p:tavLst>
                                        <p:tav tm="0">
                                          <p:val>
                                            <p:strVal val="ppt_x"/>
                                          </p:val>
                                        </p:tav>
                                        <p:tav tm="100000">
                                          <p:val>
                                            <p:strVal val="ppt_x"/>
                                          </p:val>
                                        </p:tav>
                                      </p:tavLst>
                                    </p:anim>
                                    <p:anim calcmode="lin" valueType="num">
                                      <p:cBhvr additive="base">
                                        <p:cTn id="19" dur="500"/>
                                        <p:tgtEl>
                                          <p:spTgt spid="72"/>
                                        </p:tgtEl>
                                        <p:attrNameLst>
                                          <p:attrName>ppt_y</p:attrName>
                                        </p:attrNameLst>
                                      </p:cBhvr>
                                      <p:tavLst>
                                        <p:tav tm="0">
                                          <p:val>
                                            <p:strVal val="ppt_y"/>
                                          </p:val>
                                        </p:tav>
                                        <p:tav tm="100000">
                                          <p:val>
                                            <p:strVal val="1+ppt_h/2"/>
                                          </p:val>
                                        </p:tav>
                                      </p:tavLst>
                                    </p:anim>
                                    <p:set>
                                      <p:cBhvr>
                                        <p:cTn id="20" dur="1" fill="hold">
                                          <p:stCondLst>
                                            <p:cond delay="499"/>
                                          </p:stCondLst>
                                        </p:cTn>
                                        <p:tgtEl>
                                          <p:spTgt spid="72"/>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70"/>
                                        </p:tgtEl>
                                        <p:attrNameLst>
                                          <p:attrName>ppt_x</p:attrName>
                                        </p:attrNameLst>
                                      </p:cBhvr>
                                      <p:tavLst>
                                        <p:tav tm="0">
                                          <p:val>
                                            <p:strVal val="ppt_x"/>
                                          </p:val>
                                        </p:tav>
                                        <p:tav tm="100000">
                                          <p:val>
                                            <p:strVal val="ppt_x"/>
                                          </p:val>
                                        </p:tav>
                                      </p:tavLst>
                                    </p:anim>
                                    <p:anim calcmode="lin" valueType="num">
                                      <p:cBhvr additive="base">
                                        <p:cTn id="23" dur="500"/>
                                        <p:tgtEl>
                                          <p:spTgt spid="70"/>
                                        </p:tgtEl>
                                        <p:attrNameLst>
                                          <p:attrName>ppt_y</p:attrName>
                                        </p:attrNameLst>
                                      </p:cBhvr>
                                      <p:tavLst>
                                        <p:tav tm="0">
                                          <p:val>
                                            <p:strVal val="ppt_y"/>
                                          </p:val>
                                        </p:tav>
                                        <p:tav tm="100000">
                                          <p:val>
                                            <p:strVal val="1+ppt_h/2"/>
                                          </p:val>
                                        </p:tav>
                                      </p:tavLst>
                                    </p:anim>
                                    <p:set>
                                      <p:cBhvr>
                                        <p:cTn id="24" dur="1" fill="hold">
                                          <p:stCondLst>
                                            <p:cond delay="499"/>
                                          </p:stCondLst>
                                        </p:cTn>
                                        <p:tgtEl>
                                          <p:spTgt spid="70"/>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68"/>
                                        </p:tgtEl>
                                        <p:attrNameLst>
                                          <p:attrName>ppt_x</p:attrName>
                                        </p:attrNameLst>
                                      </p:cBhvr>
                                      <p:tavLst>
                                        <p:tav tm="0">
                                          <p:val>
                                            <p:strVal val="ppt_x"/>
                                          </p:val>
                                        </p:tav>
                                        <p:tav tm="100000">
                                          <p:val>
                                            <p:strVal val="ppt_x"/>
                                          </p:val>
                                        </p:tav>
                                      </p:tavLst>
                                    </p:anim>
                                    <p:anim calcmode="lin" valueType="num">
                                      <p:cBhvr additive="base">
                                        <p:cTn id="27" dur="500"/>
                                        <p:tgtEl>
                                          <p:spTgt spid="68"/>
                                        </p:tgtEl>
                                        <p:attrNameLst>
                                          <p:attrName>ppt_y</p:attrName>
                                        </p:attrNameLst>
                                      </p:cBhvr>
                                      <p:tavLst>
                                        <p:tav tm="0">
                                          <p:val>
                                            <p:strVal val="ppt_y"/>
                                          </p:val>
                                        </p:tav>
                                        <p:tav tm="100000">
                                          <p:val>
                                            <p:strVal val="1+ppt_h/2"/>
                                          </p:val>
                                        </p:tav>
                                      </p:tavLst>
                                    </p:anim>
                                    <p:set>
                                      <p:cBhvr>
                                        <p:cTn id="28" dur="1" fill="hold">
                                          <p:stCondLst>
                                            <p:cond delay="499"/>
                                          </p:stCondLst>
                                        </p:cTn>
                                        <p:tgtEl>
                                          <p:spTgt spid="6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1000"/>
                                        <p:tgtEl>
                                          <p:spTgt spid="79"/>
                                        </p:tgtEl>
                                      </p:cBhvr>
                                    </p:animEffect>
                                    <p:anim calcmode="lin" valueType="num">
                                      <p:cBhvr>
                                        <p:cTn id="34" dur="1000" fill="hold"/>
                                        <p:tgtEl>
                                          <p:spTgt spid="79"/>
                                        </p:tgtEl>
                                        <p:attrNameLst>
                                          <p:attrName>ppt_x</p:attrName>
                                        </p:attrNameLst>
                                      </p:cBhvr>
                                      <p:tavLst>
                                        <p:tav tm="0">
                                          <p:val>
                                            <p:strVal val="#ppt_x"/>
                                          </p:val>
                                        </p:tav>
                                        <p:tav tm="100000">
                                          <p:val>
                                            <p:strVal val="#ppt_x"/>
                                          </p:val>
                                        </p:tav>
                                      </p:tavLst>
                                    </p:anim>
                                    <p:anim calcmode="lin" valueType="num">
                                      <p:cBhvr>
                                        <p:cTn id="35" dur="1000" fill="hold"/>
                                        <p:tgtEl>
                                          <p:spTgt spid="7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1"/>
                                        </p:tgtEl>
                                        <p:attrNameLst>
                                          <p:attrName>style.visibility</p:attrName>
                                        </p:attrNameLst>
                                      </p:cBhvr>
                                      <p:to>
                                        <p:strVal val="visible"/>
                                      </p:to>
                                    </p:set>
                                    <p:animEffect transition="in" filter="fade">
                                      <p:cBhvr>
                                        <p:cTn id="38" dur="1000"/>
                                        <p:tgtEl>
                                          <p:spTgt spid="81"/>
                                        </p:tgtEl>
                                      </p:cBhvr>
                                    </p:animEffect>
                                    <p:anim calcmode="lin" valueType="num">
                                      <p:cBhvr>
                                        <p:cTn id="39" dur="1000" fill="hold"/>
                                        <p:tgtEl>
                                          <p:spTgt spid="81"/>
                                        </p:tgtEl>
                                        <p:attrNameLst>
                                          <p:attrName>ppt_x</p:attrName>
                                        </p:attrNameLst>
                                      </p:cBhvr>
                                      <p:tavLst>
                                        <p:tav tm="0">
                                          <p:val>
                                            <p:strVal val="#ppt_x"/>
                                          </p:val>
                                        </p:tav>
                                        <p:tav tm="100000">
                                          <p:val>
                                            <p:strVal val="#ppt_x"/>
                                          </p:val>
                                        </p:tav>
                                      </p:tavLst>
                                    </p:anim>
                                    <p:anim calcmode="lin" valueType="num">
                                      <p:cBhvr>
                                        <p:cTn id="40" dur="1000" fill="hold"/>
                                        <p:tgtEl>
                                          <p:spTgt spid="8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1000"/>
                                        <p:tgtEl>
                                          <p:spTgt spid="86"/>
                                        </p:tgtEl>
                                      </p:cBhvr>
                                    </p:animEffect>
                                    <p:anim calcmode="lin" valueType="num">
                                      <p:cBhvr>
                                        <p:cTn id="44" dur="1000" fill="hold"/>
                                        <p:tgtEl>
                                          <p:spTgt spid="86"/>
                                        </p:tgtEl>
                                        <p:attrNameLst>
                                          <p:attrName>ppt_x</p:attrName>
                                        </p:attrNameLst>
                                      </p:cBhvr>
                                      <p:tavLst>
                                        <p:tav tm="0">
                                          <p:val>
                                            <p:strVal val="#ppt_x"/>
                                          </p:val>
                                        </p:tav>
                                        <p:tav tm="100000">
                                          <p:val>
                                            <p:strVal val="#ppt_x"/>
                                          </p:val>
                                        </p:tav>
                                      </p:tavLst>
                                    </p:anim>
                                    <p:anim calcmode="lin" valueType="num">
                                      <p:cBhvr>
                                        <p:cTn id="45" dur="1000" fill="hold"/>
                                        <p:tgtEl>
                                          <p:spTgt spid="8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1000"/>
                                        <p:tgtEl>
                                          <p:spTgt spid="80"/>
                                        </p:tgtEl>
                                      </p:cBhvr>
                                    </p:animEffect>
                                    <p:anim calcmode="lin" valueType="num">
                                      <p:cBhvr>
                                        <p:cTn id="49" dur="1000" fill="hold"/>
                                        <p:tgtEl>
                                          <p:spTgt spid="80"/>
                                        </p:tgtEl>
                                        <p:attrNameLst>
                                          <p:attrName>ppt_x</p:attrName>
                                        </p:attrNameLst>
                                      </p:cBhvr>
                                      <p:tavLst>
                                        <p:tav tm="0">
                                          <p:val>
                                            <p:strVal val="#ppt_x"/>
                                          </p:val>
                                        </p:tav>
                                        <p:tav tm="100000">
                                          <p:val>
                                            <p:strVal val="#ppt_x"/>
                                          </p:val>
                                        </p:tav>
                                      </p:tavLst>
                                    </p:anim>
                                    <p:anim calcmode="lin" valueType="num">
                                      <p:cBhvr>
                                        <p:cTn id="50" dur="1000" fill="hold"/>
                                        <p:tgtEl>
                                          <p:spTgt spid="8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1000"/>
                                        <p:tgtEl>
                                          <p:spTgt spid="83"/>
                                        </p:tgtEl>
                                      </p:cBhvr>
                                    </p:animEffect>
                                    <p:anim calcmode="lin" valueType="num">
                                      <p:cBhvr>
                                        <p:cTn id="54" dur="1000" fill="hold"/>
                                        <p:tgtEl>
                                          <p:spTgt spid="83"/>
                                        </p:tgtEl>
                                        <p:attrNameLst>
                                          <p:attrName>ppt_x</p:attrName>
                                        </p:attrNameLst>
                                      </p:cBhvr>
                                      <p:tavLst>
                                        <p:tav tm="0">
                                          <p:val>
                                            <p:strVal val="#ppt_x"/>
                                          </p:val>
                                        </p:tav>
                                        <p:tav tm="100000">
                                          <p:val>
                                            <p:strVal val="#ppt_x"/>
                                          </p:val>
                                        </p:tav>
                                      </p:tavLst>
                                    </p:anim>
                                    <p:anim calcmode="lin" valueType="num">
                                      <p:cBhvr>
                                        <p:cTn id="55" dur="1000" fill="hold"/>
                                        <p:tgtEl>
                                          <p:spTgt spid="8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1000"/>
                                        <p:tgtEl>
                                          <p:spTgt spid="82"/>
                                        </p:tgtEl>
                                      </p:cBhvr>
                                    </p:animEffect>
                                    <p:anim calcmode="lin" valueType="num">
                                      <p:cBhvr>
                                        <p:cTn id="59" dur="1000" fill="hold"/>
                                        <p:tgtEl>
                                          <p:spTgt spid="82"/>
                                        </p:tgtEl>
                                        <p:attrNameLst>
                                          <p:attrName>ppt_x</p:attrName>
                                        </p:attrNameLst>
                                      </p:cBhvr>
                                      <p:tavLst>
                                        <p:tav tm="0">
                                          <p:val>
                                            <p:strVal val="#ppt_x"/>
                                          </p:val>
                                        </p:tav>
                                        <p:tav tm="100000">
                                          <p:val>
                                            <p:strVal val="#ppt_x"/>
                                          </p:val>
                                        </p:tav>
                                      </p:tavLst>
                                    </p:anim>
                                    <p:anim calcmode="lin" valueType="num">
                                      <p:cBhvr>
                                        <p:cTn id="60" dur="1000" fill="hold"/>
                                        <p:tgtEl>
                                          <p:spTgt spid="8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1000"/>
                                        <p:tgtEl>
                                          <p:spTgt spid="78"/>
                                        </p:tgtEl>
                                      </p:cBhvr>
                                    </p:animEffect>
                                    <p:anim calcmode="lin" valueType="num">
                                      <p:cBhvr>
                                        <p:cTn id="64" dur="1000" fill="hold"/>
                                        <p:tgtEl>
                                          <p:spTgt spid="78"/>
                                        </p:tgtEl>
                                        <p:attrNameLst>
                                          <p:attrName>ppt_x</p:attrName>
                                        </p:attrNameLst>
                                      </p:cBhvr>
                                      <p:tavLst>
                                        <p:tav tm="0">
                                          <p:val>
                                            <p:strVal val="#ppt_x"/>
                                          </p:val>
                                        </p:tav>
                                        <p:tav tm="100000">
                                          <p:val>
                                            <p:strVal val="#ppt_x"/>
                                          </p:val>
                                        </p:tav>
                                      </p:tavLst>
                                    </p:anim>
                                    <p:anim calcmode="lin" valueType="num">
                                      <p:cBhvr>
                                        <p:cTn id="65" dur="1000" fill="hold"/>
                                        <p:tgtEl>
                                          <p:spTgt spid="7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additive="base">
                                        <p:cTn id="75" dur="500" fill="hold"/>
                                        <p:tgtEl>
                                          <p:spTgt spid="75"/>
                                        </p:tgtEl>
                                        <p:attrNameLst>
                                          <p:attrName>ppt_x</p:attrName>
                                        </p:attrNameLst>
                                      </p:cBhvr>
                                      <p:tavLst>
                                        <p:tav tm="0">
                                          <p:val>
                                            <p:strVal val="#ppt_x"/>
                                          </p:val>
                                        </p:tav>
                                        <p:tav tm="100000">
                                          <p:val>
                                            <p:strVal val="#ppt_x"/>
                                          </p:val>
                                        </p:tav>
                                      </p:tavLst>
                                    </p:anim>
                                    <p:anim calcmode="lin" valueType="num">
                                      <p:cBhvr additive="base">
                                        <p:cTn id="76" dur="500" fill="hold"/>
                                        <p:tgtEl>
                                          <p:spTgt spid="7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additive="base">
                                        <p:cTn id="79" dur="500" fill="hold"/>
                                        <p:tgtEl>
                                          <p:spTgt spid="76"/>
                                        </p:tgtEl>
                                        <p:attrNameLst>
                                          <p:attrName>ppt_x</p:attrName>
                                        </p:attrNameLst>
                                      </p:cBhvr>
                                      <p:tavLst>
                                        <p:tav tm="0">
                                          <p:val>
                                            <p:strVal val="#ppt_x"/>
                                          </p:val>
                                        </p:tav>
                                        <p:tav tm="100000">
                                          <p:val>
                                            <p:strVal val="#ppt_x"/>
                                          </p:val>
                                        </p:tav>
                                      </p:tavLst>
                                    </p:anim>
                                    <p:anim calcmode="lin" valueType="num">
                                      <p:cBhvr additive="base">
                                        <p:cTn id="80" dur="500" fill="hold"/>
                                        <p:tgtEl>
                                          <p:spTgt spid="7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anim calcmode="lin" valueType="num">
                                      <p:cBhvr additive="base">
                                        <p:cTn id="83" dur="500" fill="hold"/>
                                        <p:tgtEl>
                                          <p:spTgt spid="73"/>
                                        </p:tgtEl>
                                        <p:attrNameLst>
                                          <p:attrName>ppt_x</p:attrName>
                                        </p:attrNameLst>
                                      </p:cBhvr>
                                      <p:tavLst>
                                        <p:tav tm="0">
                                          <p:val>
                                            <p:strVal val="#ppt_x"/>
                                          </p:val>
                                        </p:tav>
                                        <p:tav tm="100000">
                                          <p:val>
                                            <p:strVal val="#ppt_x"/>
                                          </p:val>
                                        </p:tav>
                                      </p:tavLst>
                                    </p:anim>
                                    <p:anim calcmode="lin" valueType="num">
                                      <p:cBhvr additive="base">
                                        <p:cTn id="84" dur="500" fill="hold"/>
                                        <p:tgtEl>
                                          <p:spTgt spid="7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additive="base">
                                        <p:cTn id="87" dur="500" fill="hold"/>
                                        <p:tgtEl>
                                          <p:spTgt spid="74"/>
                                        </p:tgtEl>
                                        <p:attrNameLst>
                                          <p:attrName>ppt_x</p:attrName>
                                        </p:attrNameLst>
                                      </p:cBhvr>
                                      <p:tavLst>
                                        <p:tav tm="0">
                                          <p:val>
                                            <p:strVal val="#ppt_x"/>
                                          </p:val>
                                        </p:tav>
                                        <p:tav tm="100000">
                                          <p:val>
                                            <p:strVal val="#ppt_x"/>
                                          </p:val>
                                        </p:tav>
                                      </p:tavLst>
                                    </p:anim>
                                    <p:anim calcmode="lin" valueType="num">
                                      <p:cBhvr additive="base">
                                        <p:cTn id="8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8" grpId="0" animBg="1"/>
      <p:bldP spid="69" grpId="0" animBg="1"/>
      <p:bldP spid="70" grpId="0"/>
      <p:bldP spid="71" grpId="0"/>
      <p:bldP spid="72" grpId="0"/>
      <p:bldP spid="73" grpId="0"/>
      <p:bldP spid="74" grpId="0"/>
      <p:bldP spid="77" grpId="0"/>
      <p:bldP spid="78" grpId="0" animBg="1"/>
      <p:bldP spid="79" grpId="0" animBg="1"/>
      <p:bldP spid="80" grpId="0" animBg="1"/>
      <p:bldP spid="81" grpId="0" animBg="1"/>
      <p:bldP spid="8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113" b="23957"/>
          <a:stretch/>
        </p:blipFill>
        <p:spPr bwMode="auto">
          <a:xfrm>
            <a:off x="2844800" y="5231322"/>
            <a:ext cx="6324600" cy="124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Image result for USB3.0 Fiber Optic converter"/>
          <p:cNvPicPr>
            <a:picLocks noChangeAspect="1" noChangeArrowheads="1"/>
          </p:cNvPicPr>
          <p:nvPr/>
        </p:nvPicPr>
        <p:blipFill rotWithShape="1">
          <a:blip r:embed="rId3">
            <a:extLst>
              <a:ext uri="{28A0092B-C50C-407E-A947-70E740481C1C}">
                <a14:useLocalDpi xmlns:a14="http://schemas.microsoft.com/office/drawing/2010/main" val="0"/>
              </a:ext>
            </a:extLst>
          </a:blip>
          <a:srcRect l="4064" t="18096" b="13333"/>
          <a:stretch/>
        </p:blipFill>
        <p:spPr bwMode="auto">
          <a:xfrm>
            <a:off x="6488050" y="2315030"/>
            <a:ext cx="2741386" cy="19594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Похожее изображение"/>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70" t="10866" b="15264"/>
          <a:stretch/>
        </p:blipFill>
        <p:spPr bwMode="auto">
          <a:xfrm>
            <a:off x="0" y="3221265"/>
            <a:ext cx="3124200" cy="2413283"/>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2"/>
          <p:cNvSpPr>
            <a:spLocks noGrp="1"/>
          </p:cNvSpPr>
          <p:nvPr>
            <p:ph type="title"/>
          </p:nvPr>
        </p:nvSpPr>
        <p:spPr/>
        <p:txBody>
          <a:bodyPr>
            <a:normAutofit fontScale="90000"/>
          </a:bodyPr>
          <a:lstStyle/>
          <a:p>
            <a:r>
              <a:rPr lang="en-US" dirty="0">
                <a:effectLst/>
              </a:rPr>
              <a:t>USB 3.0 to Fiber Optical extender</a:t>
            </a:r>
            <a:endParaRPr lang="ru-RU" dirty="0">
              <a:latin typeface="Calibri" panose="020F0502020204030204" pitchFamily="34" charset="0"/>
            </a:endParaRPr>
          </a:p>
        </p:txBody>
      </p:sp>
      <p:sp>
        <p:nvSpPr>
          <p:cNvPr id="32" name="Прямоугольник 31"/>
          <p:cNvSpPr/>
          <p:nvPr/>
        </p:nvSpPr>
        <p:spPr>
          <a:xfrm>
            <a:off x="338632" y="6324600"/>
            <a:ext cx="441146" cy="369332"/>
          </a:xfrm>
          <a:prstGeom prst="rect">
            <a:avLst/>
          </a:prstGeom>
        </p:spPr>
        <p:txBody>
          <a:bodyPr wrap="none">
            <a:spAutoFit/>
          </a:bodyPr>
          <a:lstStyle/>
          <a:p>
            <a:r>
              <a:rPr lang="ru-RU" dirty="0" smtClean="0"/>
              <a:t>1</a:t>
            </a:r>
            <a:r>
              <a:rPr lang="en-US" dirty="0" smtClean="0"/>
              <a:t>3</a:t>
            </a:r>
            <a:endParaRPr lang="ru-RU" dirty="0"/>
          </a:p>
        </p:txBody>
      </p:sp>
      <p:pic>
        <p:nvPicPr>
          <p:cNvPr id="33"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52400" y="1219200"/>
            <a:ext cx="4724400" cy="2004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pic>
        <p:nvPicPr>
          <p:cNvPr id="2050" name="Picture 2" descr="Image result for USB3.0 Fiber Optic converter"/>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a:stretch/>
        </p:blipFill>
        <p:spPr bwMode="auto">
          <a:xfrm>
            <a:off x="4453164" y="1172029"/>
            <a:ext cx="200025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Похожее изображение"/>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7036" y="3489254"/>
            <a:ext cx="2560445" cy="157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390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3981" y="4221207"/>
            <a:ext cx="201622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DAQ</a:t>
            </a:r>
            <a:endParaRPr lang="ru-RU" dirty="0"/>
          </a:p>
        </p:txBody>
      </p:sp>
      <p:sp>
        <p:nvSpPr>
          <p:cNvPr id="6" name="Блок-схема: магнитный диск 5"/>
          <p:cNvSpPr/>
          <p:nvPr/>
        </p:nvSpPr>
        <p:spPr>
          <a:xfrm>
            <a:off x="162245" y="3974093"/>
            <a:ext cx="288032" cy="64807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Блок-схема: магнитный диск 6"/>
          <p:cNvSpPr/>
          <p:nvPr/>
        </p:nvSpPr>
        <p:spPr>
          <a:xfrm>
            <a:off x="157435" y="5090822"/>
            <a:ext cx="288032" cy="64807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Рамка 7"/>
          <p:cNvSpPr/>
          <p:nvPr/>
        </p:nvSpPr>
        <p:spPr>
          <a:xfrm>
            <a:off x="7137984" y="3444940"/>
            <a:ext cx="1800200" cy="122413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Прямоугольник 8"/>
          <p:cNvSpPr/>
          <p:nvPr/>
        </p:nvSpPr>
        <p:spPr>
          <a:xfrm>
            <a:off x="6921960" y="4671754"/>
            <a:ext cx="223224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PC</a:t>
            </a:r>
            <a:endParaRPr lang="ru-RU" dirty="0"/>
          </a:p>
        </p:txBody>
      </p:sp>
      <p:sp>
        <p:nvSpPr>
          <p:cNvPr id="10" name="TextBox 9"/>
          <p:cNvSpPr txBox="1"/>
          <p:nvPr/>
        </p:nvSpPr>
        <p:spPr>
          <a:xfrm>
            <a:off x="84085" y="4190722"/>
            <a:ext cx="444352" cy="369332"/>
          </a:xfrm>
          <a:prstGeom prst="rect">
            <a:avLst/>
          </a:prstGeom>
          <a:noFill/>
        </p:spPr>
        <p:txBody>
          <a:bodyPr wrap="none" rtlCol="0">
            <a:spAutoFit/>
          </a:bodyPr>
          <a:lstStyle/>
          <a:p>
            <a:r>
              <a:rPr lang="en-US" dirty="0" smtClean="0"/>
              <a:t>D1</a:t>
            </a:r>
            <a:endParaRPr lang="ru-RU" dirty="0"/>
          </a:p>
        </p:txBody>
      </p:sp>
      <p:sp>
        <p:nvSpPr>
          <p:cNvPr id="11" name="TextBox 10"/>
          <p:cNvSpPr txBox="1"/>
          <p:nvPr/>
        </p:nvSpPr>
        <p:spPr>
          <a:xfrm>
            <a:off x="79275" y="5282138"/>
            <a:ext cx="449162" cy="369332"/>
          </a:xfrm>
          <a:prstGeom prst="rect">
            <a:avLst/>
          </a:prstGeom>
          <a:noFill/>
        </p:spPr>
        <p:txBody>
          <a:bodyPr wrap="none" rtlCol="0">
            <a:spAutoFit/>
          </a:bodyPr>
          <a:lstStyle/>
          <a:p>
            <a:r>
              <a:rPr lang="en-US" dirty="0" smtClean="0"/>
              <a:t>Dn</a:t>
            </a:r>
            <a:endParaRPr lang="ru-RU" dirty="0"/>
          </a:p>
        </p:txBody>
      </p:sp>
      <p:sp>
        <p:nvSpPr>
          <p:cNvPr id="12" name="Овал 11"/>
          <p:cNvSpPr/>
          <p:nvPr/>
        </p:nvSpPr>
        <p:spPr>
          <a:xfrm>
            <a:off x="264776" y="4838794"/>
            <a:ext cx="7816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262371" y="4961354"/>
            <a:ext cx="7816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262371" y="4716048"/>
            <a:ext cx="7816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430968" y="4776683"/>
            <a:ext cx="499246" cy="256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3018669" y="4878038"/>
            <a:ext cx="1267868" cy="261610"/>
          </a:xfrm>
          <a:prstGeom prst="rect">
            <a:avLst/>
          </a:prstGeom>
          <a:noFill/>
        </p:spPr>
        <p:txBody>
          <a:bodyPr wrap="square" rtlCol="0">
            <a:spAutoFit/>
          </a:bodyPr>
          <a:lstStyle/>
          <a:p>
            <a:r>
              <a:rPr lang="en-US" sz="1050" dirty="0" smtClean="0"/>
              <a:t>Fiber-optic cable</a:t>
            </a:r>
            <a:endParaRPr lang="ru-RU" sz="1050" dirty="0"/>
          </a:p>
        </p:txBody>
      </p:sp>
      <p:sp>
        <p:nvSpPr>
          <p:cNvPr id="21" name="TextBox 20"/>
          <p:cNvSpPr txBox="1"/>
          <p:nvPr/>
        </p:nvSpPr>
        <p:spPr>
          <a:xfrm>
            <a:off x="4308613" y="4375388"/>
            <a:ext cx="1229389" cy="369332"/>
          </a:xfrm>
          <a:prstGeom prst="rect">
            <a:avLst/>
          </a:prstGeom>
          <a:noFill/>
        </p:spPr>
        <p:txBody>
          <a:bodyPr wrap="square" rtlCol="0">
            <a:spAutoFit/>
          </a:bodyPr>
          <a:lstStyle/>
          <a:p>
            <a:r>
              <a:rPr lang="ru-RU" dirty="0" smtClean="0"/>
              <a:t>375</a:t>
            </a:r>
            <a:r>
              <a:rPr lang="en-US" dirty="0"/>
              <a:t> MB/s</a:t>
            </a:r>
            <a:endParaRPr lang="ru-RU" dirty="0"/>
          </a:p>
        </p:txBody>
      </p:sp>
      <mc:AlternateContent xmlns:mc="http://schemas.openxmlformats.org/markup-compatibility/2006" xmlns:a14="http://schemas.microsoft.com/office/drawing/2010/main">
        <mc:Choice Requires="a14">
          <p:sp>
            <p:nvSpPr>
              <p:cNvPr id="22" name="TextBox 21"/>
              <p:cNvSpPr txBox="1"/>
              <p:nvPr/>
            </p:nvSpPr>
            <p:spPr>
              <a:xfrm>
                <a:off x="4519793" y="5466804"/>
                <a:ext cx="8827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2</m:t>
                      </m:r>
                      <m:r>
                        <a:rPr lang="en-US" b="0" i="1" smtClean="0">
                          <a:latin typeface="Cambria Math"/>
                          <a:ea typeface="Cambria Math"/>
                        </a:rPr>
                        <m:t>5</m:t>
                      </m:r>
                      <m:r>
                        <a:rPr lang="ru-RU" b="0" i="1" smtClean="0">
                          <a:latin typeface="Cambria Math"/>
                          <a:ea typeface="Cambria Math"/>
                        </a:rPr>
                        <m:t>0 </m:t>
                      </m:r>
                      <m:r>
                        <a:rPr lang="en-US" b="0" i="1" smtClean="0">
                          <a:latin typeface="Cambria Math"/>
                          <a:ea typeface="Cambria Math"/>
                        </a:rPr>
                        <m:t>𝑚</m:t>
                      </m:r>
                    </m:oMath>
                  </m:oMathPara>
                </a14:m>
                <a:endParaRPr lang="ru-RU" dirty="0"/>
              </a:p>
            </p:txBody>
          </p:sp>
        </mc:Choice>
        <mc:Fallback xmlns="">
          <p:sp>
            <p:nvSpPr>
              <p:cNvPr id="22" name="TextBox 21"/>
              <p:cNvSpPr txBox="1">
                <a:spLocks noRot="1" noChangeAspect="1" noMove="1" noResize="1" noEditPoints="1" noAdjustHandles="1" noChangeArrowheads="1" noChangeShapeType="1" noTextEdit="1"/>
              </p:cNvSpPr>
              <p:nvPr/>
            </p:nvSpPr>
            <p:spPr>
              <a:xfrm>
                <a:off x="4519793" y="5466804"/>
                <a:ext cx="882742" cy="369332"/>
              </a:xfrm>
              <a:prstGeom prst="rect">
                <a:avLst/>
              </a:prstGeom>
              <a:blipFill rotWithShape="1">
                <a:blip r:embed="rId2"/>
                <a:stretch>
                  <a:fillRect/>
                </a:stretch>
              </a:blipFill>
            </p:spPr>
            <p:txBody>
              <a:bodyPr/>
              <a:lstStyle/>
              <a:p>
                <a:r>
                  <a:rPr lang="ru-RU">
                    <a:noFill/>
                  </a:rPr>
                  <a:t> </a:t>
                </a:r>
              </a:p>
            </p:txBody>
          </p:sp>
        </mc:Fallback>
      </mc:AlternateContent>
      <p:cxnSp>
        <p:nvCxnSpPr>
          <p:cNvPr id="23" name="Прямая со стрелкой 22"/>
          <p:cNvCxnSpPr>
            <a:stCxn id="22" idx="1"/>
          </p:cNvCxnSpPr>
          <p:nvPr/>
        </p:nvCxnSpPr>
        <p:spPr>
          <a:xfrm flipH="1">
            <a:off x="3096416" y="5651470"/>
            <a:ext cx="142337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22" idx="3"/>
          </p:cNvCxnSpPr>
          <p:nvPr/>
        </p:nvCxnSpPr>
        <p:spPr>
          <a:xfrm>
            <a:off x="5402535" y="5651470"/>
            <a:ext cx="14473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676554" y="3327762"/>
            <a:ext cx="2569221" cy="646331"/>
          </a:xfrm>
          <a:prstGeom prst="rect">
            <a:avLst/>
          </a:prstGeom>
          <a:noFill/>
        </p:spPr>
        <p:txBody>
          <a:bodyPr wrap="square" rtlCol="0">
            <a:spAutoFit/>
          </a:bodyPr>
          <a:lstStyle/>
          <a:p>
            <a:pPr algn="ctr"/>
            <a:r>
              <a:rPr lang="en-US" dirty="0" smtClean="0">
                <a:solidFill>
                  <a:schemeClr val="tx1">
                    <a:lumMod val="95000"/>
                    <a:lumOff val="5000"/>
                  </a:schemeClr>
                </a:solidFill>
              </a:rPr>
              <a:t>Fiber-optic to USB 3.0 </a:t>
            </a:r>
            <a:r>
              <a:rPr lang="en-US" dirty="0">
                <a:solidFill>
                  <a:schemeClr val="tx1">
                    <a:lumMod val="95000"/>
                    <a:lumOff val="5000"/>
                  </a:schemeClr>
                </a:solidFill>
              </a:rPr>
              <a:t>converters</a:t>
            </a:r>
            <a:endParaRPr lang="ru-RU" dirty="0">
              <a:solidFill>
                <a:schemeClr val="tx1">
                  <a:lumMod val="95000"/>
                  <a:lumOff val="5000"/>
                </a:schemeClr>
              </a:solidFill>
            </a:endParaRPr>
          </a:p>
        </p:txBody>
      </p:sp>
      <p:sp>
        <p:nvSpPr>
          <p:cNvPr id="26" name="Прямоугольник 25"/>
          <p:cNvSpPr/>
          <p:nvPr/>
        </p:nvSpPr>
        <p:spPr>
          <a:xfrm>
            <a:off x="2370901" y="4641269"/>
            <a:ext cx="619304" cy="56391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USB 3.0</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7" name="Прямоугольник 26"/>
          <p:cNvSpPr/>
          <p:nvPr/>
        </p:nvSpPr>
        <p:spPr>
          <a:xfrm>
            <a:off x="6929818" y="4763268"/>
            <a:ext cx="619304" cy="56391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USB 3.0</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8" name="Двойная стрелка влево/вправо 27"/>
          <p:cNvSpPr/>
          <p:nvPr/>
        </p:nvSpPr>
        <p:spPr>
          <a:xfrm>
            <a:off x="3969518" y="4783306"/>
            <a:ext cx="1907580" cy="374636"/>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Fiber-optic cable</a:t>
            </a:r>
            <a:endParaRPr lang="ru-RU"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 name="Двойная стрелка влево/вправо 28"/>
          <p:cNvSpPr/>
          <p:nvPr/>
        </p:nvSpPr>
        <p:spPr>
          <a:xfrm>
            <a:off x="6458437" y="4873662"/>
            <a:ext cx="423244" cy="2842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Двойная стрелка влево/вправо 29"/>
          <p:cNvSpPr/>
          <p:nvPr/>
        </p:nvSpPr>
        <p:spPr>
          <a:xfrm>
            <a:off x="2990205" y="4855323"/>
            <a:ext cx="423244" cy="2842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31" name="Группа 30"/>
          <p:cNvGrpSpPr/>
          <p:nvPr/>
        </p:nvGrpSpPr>
        <p:grpSpPr>
          <a:xfrm>
            <a:off x="3448244" y="3831471"/>
            <a:ext cx="750654" cy="1380794"/>
            <a:chOff x="3364146" y="2286001"/>
            <a:chExt cx="750654" cy="1380794"/>
          </a:xfrm>
        </p:grpSpPr>
        <p:sp>
          <p:nvSpPr>
            <p:cNvPr id="32" name="Скругленный прямоугольник 31"/>
            <p:cNvSpPr/>
            <p:nvPr/>
          </p:nvSpPr>
          <p:spPr>
            <a:xfrm>
              <a:off x="3364146" y="3212657"/>
              <a:ext cx="521274" cy="45413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cxnSp>
          <p:nvCxnSpPr>
            <p:cNvPr id="33" name="Прямая со стрелкой 32"/>
            <p:cNvCxnSpPr/>
            <p:nvPr/>
          </p:nvCxnSpPr>
          <p:spPr>
            <a:xfrm flipV="1">
              <a:off x="3364146" y="2286001"/>
              <a:ext cx="750654" cy="920581"/>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grpSp>
      <p:grpSp>
        <p:nvGrpSpPr>
          <p:cNvPr id="34" name="Группа 33"/>
          <p:cNvGrpSpPr/>
          <p:nvPr/>
        </p:nvGrpSpPr>
        <p:grpSpPr>
          <a:xfrm flipH="1">
            <a:off x="5722897" y="3777148"/>
            <a:ext cx="685800" cy="1380794"/>
            <a:chOff x="3364146" y="2286001"/>
            <a:chExt cx="750654" cy="1380794"/>
          </a:xfrm>
        </p:grpSpPr>
        <p:sp>
          <p:nvSpPr>
            <p:cNvPr id="35" name="Скругленный прямоугольник 34"/>
            <p:cNvSpPr/>
            <p:nvPr/>
          </p:nvSpPr>
          <p:spPr>
            <a:xfrm>
              <a:off x="3364146" y="3212657"/>
              <a:ext cx="521274" cy="45413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cxnSp>
          <p:nvCxnSpPr>
            <p:cNvPr id="36" name="Прямая со стрелкой 35"/>
            <p:cNvCxnSpPr/>
            <p:nvPr/>
          </p:nvCxnSpPr>
          <p:spPr>
            <a:xfrm flipV="1">
              <a:off x="3364146" y="2286001"/>
              <a:ext cx="750654" cy="920581"/>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grpSp>
      <p:sp>
        <p:nvSpPr>
          <p:cNvPr id="37" name="Прямоугольник 36"/>
          <p:cNvSpPr/>
          <p:nvPr/>
        </p:nvSpPr>
        <p:spPr>
          <a:xfrm>
            <a:off x="171019" y="6324600"/>
            <a:ext cx="441146" cy="369332"/>
          </a:xfrm>
          <a:prstGeom prst="rect">
            <a:avLst/>
          </a:prstGeom>
        </p:spPr>
        <p:txBody>
          <a:bodyPr wrap="none">
            <a:spAutoFit/>
          </a:bodyPr>
          <a:lstStyle/>
          <a:p>
            <a:r>
              <a:rPr lang="ru-RU" dirty="0" smtClean="0"/>
              <a:t>1</a:t>
            </a:r>
            <a:r>
              <a:rPr lang="en-US" dirty="0" smtClean="0"/>
              <a:t>4</a:t>
            </a:r>
            <a:endParaRPr lang="ru-RU" dirty="0"/>
          </a:p>
        </p:txBody>
      </p:sp>
      <p:sp>
        <p:nvSpPr>
          <p:cNvPr id="38" name="Прямоугольник 37"/>
          <p:cNvSpPr/>
          <p:nvPr/>
        </p:nvSpPr>
        <p:spPr>
          <a:xfrm>
            <a:off x="439584" y="381000"/>
            <a:ext cx="8399615" cy="2831544"/>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Development of new blocks with USB 3.0 interface is more promising. This permits increasing the data transmission bandwidth up to 375 MB/s preserving the possibility of remote connection as required for FLNP </a:t>
            </a:r>
            <a:r>
              <a:rPr lang="en-US" sz="2000" dirty="0" smtClean="0">
                <a:latin typeface="Times New Roman" panose="02020603050405020304" pitchFamily="18" charset="0"/>
                <a:cs typeface="Times New Roman" panose="02020603050405020304" pitchFamily="18" charset="0"/>
              </a:rPr>
              <a:t>spectrometers</a:t>
            </a:r>
          </a:p>
          <a:p>
            <a:pPr algn="just"/>
            <a:endParaRPr lang="en-US" sz="2000" dirty="0" smtClean="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In developing the new blocks there will be taken into account new requirements for characteristics of the existing data acquisition systems that arose in the process of their operation as well as to meet the requirements of the newly developed projects.</a:t>
            </a:r>
            <a:endParaRPr lang="ru-RU" sz="20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298460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2"/>
          <p:cNvSpPr>
            <a:spLocks noGrp="1"/>
          </p:cNvSpPr>
          <p:nvPr>
            <p:ph type="title"/>
          </p:nvPr>
        </p:nvSpPr>
        <p:spPr/>
        <p:txBody>
          <a:bodyPr/>
          <a:lstStyle/>
          <a:p>
            <a:r>
              <a:rPr lang="en-US" dirty="0">
                <a:latin typeface="Calibri" panose="020F0502020204030204" pitchFamily="34" charset="0"/>
              </a:rPr>
              <a:t>Attaining the objectives</a:t>
            </a:r>
            <a:endParaRPr lang="ru-RU" dirty="0">
              <a:latin typeface="Calibri" panose="020F0502020204030204" pitchFamily="34" charset="0"/>
            </a:endParaRPr>
          </a:p>
        </p:txBody>
      </p:sp>
      <p:sp>
        <p:nvSpPr>
          <p:cNvPr id="32" name="Прямоугольник 31"/>
          <p:cNvSpPr/>
          <p:nvPr/>
        </p:nvSpPr>
        <p:spPr>
          <a:xfrm>
            <a:off x="338632" y="6324600"/>
            <a:ext cx="441146" cy="369332"/>
          </a:xfrm>
          <a:prstGeom prst="rect">
            <a:avLst/>
          </a:prstGeom>
        </p:spPr>
        <p:txBody>
          <a:bodyPr wrap="none">
            <a:spAutoFit/>
          </a:bodyPr>
          <a:lstStyle/>
          <a:p>
            <a:r>
              <a:rPr lang="ru-RU" dirty="0" smtClean="0"/>
              <a:t>1</a:t>
            </a:r>
            <a:r>
              <a:rPr lang="en-US" dirty="0" smtClean="0"/>
              <a:t>5</a:t>
            </a:r>
            <a:endParaRPr lang="ru-RU" dirty="0"/>
          </a:p>
        </p:txBody>
      </p:sp>
      <p:sp>
        <p:nvSpPr>
          <p:cNvPr id="2" name="Прямоугольник 1"/>
          <p:cNvSpPr/>
          <p:nvPr/>
        </p:nvSpPr>
        <p:spPr>
          <a:xfrm>
            <a:off x="457200" y="1232972"/>
            <a:ext cx="1154996" cy="369332"/>
          </a:xfrm>
          <a:prstGeom prst="rect">
            <a:avLst/>
          </a:prstGeom>
        </p:spPr>
        <p:txBody>
          <a:bodyPr wrap="none">
            <a:spAutoFit/>
          </a:bodyPr>
          <a:lstStyle/>
          <a:p>
            <a:pPr marL="0" indent="0">
              <a:buNone/>
            </a:pPr>
            <a:r>
              <a:rPr lang="en-US" dirty="0" smtClean="0"/>
              <a:t>Variant</a:t>
            </a:r>
            <a:r>
              <a:rPr lang="ru-RU" dirty="0" smtClean="0"/>
              <a:t> </a:t>
            </a:r>
            <a:r>
              <a:rPr lang="ru-RU" dirty="0"/>
              <a:t>2:</a:t>
            </a:r>
          </a:p>
        </p:txBody>
      </p:sp>
      <p:sp>
        <p:nvSpPr>
          <p:cNvPr id="33" name="Прямоугольник 32"/>
          <p:cNvSpPr/>
          <p:nvPr/>
        </p:nvSpPr>
        <p:spPr>
          <a:xfrm>
            <a:off x="1137453" y="2558158"/>
            <a:ext cx="201622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DAQ</a:t>
            </a:r>
            <a:endParaRPr lang="ru-RU" dirty="0"/>
          </a:p>
        </p:txBody>
      </p:sp>
      <p:sp>
        <p:nvSpPr>
          <p:cNvPr id="34" name="Прямоугольник 33"/>
          <p:cNvSpPr/>
          <p:nvPr/>
        </p:nvSpPr>
        <p:spPr>
          <a:xfrm>
            <a:off x="4233797" y="3041626"/>
            <a:ext cx="15841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F-link</a:t>
            </a:r>
            <a:endParaRPr lang="ru-RU" dirty="0"/>
          </a:p>
        </p:txBody>
      </p:sp>
      <p:sp>
        <p:nvSpPr>
          <p:cNvPr id="35" name="Блок-схема: магнитный диск 34"/>
          <p:cNvSpPr/>
          <p:nvPr/>
        </p:nvSpPr>
        <p:spPr>
          <a:xfrm>
            <a:off x="325717" y="2311044"/>
            <a:ext cx="288032" cy="64807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Блок-схема: магнитный диск 35"/>
          <p:cNvSpPr/>
          <p:nvPr/>
        </p:nvSpPr>
        <p:spPr>
          <a:xfrm>
            <a:off x="320907" y="3427773"/>
            <a:ext cx="288032" cy="64807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Рамка 36"/>
          <p:cNvSpPr/>
          <p:nvPr/>
        </p:nvSpPr>
        <p:spPr>
          <a:xfrm>
            <a:off x="6922723" y="1750824"/>
            <a:ext cx="1800200" cy="122413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8" name="Прямоугольник 37"/>
          <p:cNvSpPr/>
          <p:nvPr/>
        </p:nvSpPr>
        <p:spPr>
          <a:xfrm>
            <a:off x="6706699" y="3000234"/>
            <a:ext cx="223224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PC</a:t>
            </a:r>
            <a:endParaRPr lang="ru-RU" dirty="0"/>
          </a:p>
        </p:txBody>
      </p:sp>
      <p:sp>
        <p:nvSpPr>
          <p:cNvPr id="39" name="TextBox 38"/>
          <p:cNvSpPr txBox="1"/>
          <p:nvPr/>
        </p:nvSpPr>
        <p:spPr>
          <a:xfrm>
            <a:off x="247557" y="2527673"/>
            <a:ext cx="444352" cy="369332"/>
          </a:xfrm>
          <a:prstGeom prst="rect">
            <a:avLst/>
          </a:prstGeom>
          <a:noFill/>
        </p:spPr>
        <p:txBody>
          <a:bodyPr wrap="none" rtlCol="0">
            <a:spAutoFit/>
          </a:bodyPr>
          <a:lstStyle/>
          <a:p>
            <a:r>
              <a:rPr lang="en-US" dirty="0" smtClean="0"/>
              <a:t>D1</a:t>
            </a:r>
            <a:endParaRPr lang="ru-RU" dirty="0"/>
          </a:p>
        </p:txBody>
      </p:sp>
      <p:sp>
        <p:nvSpPr>
          <p:cNvPr id="40" name="TextBox 39"/>
          <p:cNvSpPr txBox="1"/>
          <p:nvPr/>
        </p:nvSpPr>
        <p:spPr>
          <a:xfrm>
            <a:off x="242747" y="3619089"/>
            <a:ext cx="449162" cy="369332"/>
          </a:xfrm>
          <a:prstGeom prst="rect">
            <a:avLst/>
          </a:prstGeom>
          <a:noFill/>
        </p:spPr>
        <p:txBody>
          <a:bodyPr wrap="none" rtlCol="0">
            <a:spAutoFit/>
          </a:bodyPr>
          <a:lstStyle/>
          <a:p>
            <a:r>
              <a:rPr lang="en-US" dirty="0" smtClean="0"/>
              <a:t>Dn</a:t>
            </a:r>
            <a:endParaRPr lang="ru-RU" dirty="0"/>
          </a:p>
        </p:txBody>
      </p:sp>
      <p:sp>
        <p:nvSpPr>
          <p:cNvPr id="41" name="Овал 40"/>
          <p:cNvSpPr/>
          <p:nvPr/>
        </p:nvSpPr>
        <p:spPr>
          <a:xfrm>
            <a:off x="428248" y="3175745"/>
            <a:ext cx="7816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425843" y="3298305"/>
            <a:ext cx="7816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425843" y="3052999"/>
            <a:ext cx="7816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Стрелка вправо 43"/>
          <p:cNvSpPr/>
          <p:nvPr/>
        </p:nvSpPr>
        <p:spPr>
          <a:xfrm>
            <a:off x="594440" y="3113634"/>
            <a:ext cx="499246" cy="256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Стрелка вправо 44"/>
          <p:cNvSpPr/>
          <p:nvPr/>
        </p:nvSpPr>
        <p:spPr>
          <a:xfrm>
            <a:off x="3153677" y="3175745"/>
            <a:ext cx="1080120" cy="33393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46" name="Стрелка вправо 45"/>
          <p:cNvSpPr/>
          <p:nvPr/>
        </p:nvSpPr>
        <p:spPr>
          <a:xfrm>
            <a:off x="5817973" y="3247753"/>
            <a:ext cx="888726" cy="191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USB 2.0</a:t>
            </a:r>
            <a:endParaRPr lang="ru-RU" sz="1000" dirty="0">
              <a:solidFill>
                <a:schemeClr val="tx1"/>
              </a:solidFill>
            </a:endParaRPr>
          </a:p>
        </p:txBody>
      </p:sp>
      <p:sp>
        <p:nvSpPr>
          <p:cNvPr id="47" name="TextBox 46"/>
          <p:cNvSpPr txBox="1"/>
          <p:nvPr/>
        </p:nvSpPr>
        <p:spPr>
          <a:xfrm>
            <a:off x="3081671" y="3221293"/>
            <a:ext cx="1296143" cy="261610"/>
          </a:xfrm>
          <a:prstGeom prst="rect">
            <a:avLst/>
          </a:prstGeom>
          <a:noFill/>
        </p:spPr>
        <p:txBody>
          <a:bodyPr wrap="square" rtlCol="0">
            <a:spAutoFit/>
          </a:bodyPr>
          <a:lstStyle/>
          <a:p>
            <a:r>
              <a:rPr lang="en-US" sz="1050" dirty="0" smtClean="0">
                <a:solidFill>
                  <a:schemeClr val="bg1"/>
                </a:solidFill>
              </a:rPr>
              <a:t>Fiber-optic cable</a:t>
            </a:r>
            <a:endParaRPr lang="ru-RU" sz="1050" dirty="0">
              <a:solidFill>
                <a:schemeClr val="bg1"/>
              </a:solidFill>
            </a:endParaRPr>
          </a:p>
        </p:txBody>
      </p:sp>
      <p:sp>
        <p:nvSpPr>
          <p:cNvPr id="48" name="TextBox 47"/>
          <p:cNvSpPr txBox="1"/>
          <p:nvPr/>
        </p:nvSpPr>
        <p:spPr>
          <a:xfrm>
            <a:off x="3171549" y="2774450"/>
            <a:ext cx="1271887" cy="369332"/>
          </a:xfrm>
          <a:prstGeom prst="rect">
            <a:avLst/>
          </a:prstGeom>
          <a:noFill/>
        </p:spPr>
        <p:txBody>
          <a:bodyPr wrap="none" rtlCol="0">
            <a:spAutoFit/>
          </a:bodyPr>
          <a:lstStyle/>
          <a:p>
            <a:r>
              <a:rPr lang="en-US" dirty="0" smtClean="0"/>
              <a:t>1.2</a:t>
            </a:r>
            <a:r>
              <a:rPr lang="ru-RU" dirty="0" smtClean="0"/>
              <a:t>5</a:t>
            </a:r>
            <a:r>
              <a:rPr lang="en-US" dirty="0" smtClean="0"/>
              <a:t> </a:t>
            </a:r>
            <a:r>
              <a:rPr lang="en-US" dirty="0" err="1"/>
              <a:t>Gibit</a:t>
            </a:r>
            <a:r>
              <a:rPr lang="en-US" dirty="0"/>
              <a:t>/s</a:t>
            </a:r>
            <a:endParaRPr lang="ru-RU" dirty="0"/>
          </a:p>
        </p:txBody>
      </p:sp>
      <p:sp>
        <p:nvSpPr>
          <p:cNvPr id="49" name="TextBox 48"/>
          <p:cNvSpPr txBox="1"/>
          <p:nvPr/>
        </p:nvSpPr>
        <p:spPr>
          <a:xfrm>
            <a:off x="5817973" y="2744302"/>
            <a:ext cx="1104750" cy="369332"/>
          </a:xfrm>
          <a:prstGeom prst="rect">
            <a:avLst/>
          </a:prstGeom>
          <a:noFill/>
        </p:spPr>
        <p:txBody>
          <a:bodyPr wrap="square" rtlCol="0">
            <a:spAutoFit/>
          </a:bodyPr>
          <a:lstStyle/>
          <a:p>
            <a:r>
              <a:rPr lang="en-US" dirty="0"/>
              <a:t>1</a:t>
            </a:r>
            <a:r>
              <a:rPr lang="en-US" dirty="0" smtClean="0"/>
              <a:t>0 MB/s</a:t>
            </a:r>
            <a:endParaRPr lang="ru-RU" dirty="0"/>
          </a:p>
        </p:txBody>
      </p:sp>
      <p:sp>
        <p:nvSpPr>
          <p:cNvPr id="50" name="Стрелка вправо 49"/>
          <p:cNvSpPr/>
          <p:nvPr/>
        </p:nvSpPr>
        <p:spPr>
          <a:xfrm>
            <a:off x="5817973" y="3151545"/>
            <a:ext cx="876789" cy="335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USB 3.0</a:t>
            </a:r>
            <a:endParaRPr lang="ru-RU" dirty="0"/>
          </a:p>
        </p:txBody>
      </p:sp>
      <p:sp>
        <p:nvSpPr>
          <p:cNvPr id="51" name="TextBox 50"/>
          <p:cNvSpPr txBox="1"/>
          <p:nvPr/>
        </p:nvSpPr>
        <p:spPr>
          <a:xfrm>
            <a:off x="5817973" y="2692592"/>
            <a:ext cx="1321531" cy="369332"/>
          </a:xfrm>
          <a:prstGeom prst="rect">
            <a:avLst/>
          </a:prstGeom>
          <a:noFill/>
        </p:spPr>
        <p:txBody>
          <a:bodyPr wrap="square" rtlCol="0">
            <a:spAutoFit/>
          </a:bodyPr>
          <a:lstStyle/>
          <a:p>
            <a:r>
              <a:rPr lang="en-US" dirty="0" smtClean="0"/>
              <a:t>100 MB/s</a:t>
            </a:r>
            <a:endParaRPr lang="ru-RU" dirty="0"/>
          </a:p>
        </p:txBody>
      </p:sp>
      <p:sp>
        <p:nvSpPr>
          <p:cNvPr id="24" name="TextBox 23"/>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sp>
        <p:nvSpPr>
          <p:cNvPr id="25" name="TextBox 24"/>
          <p:cNvSpPr txBox="1"/>
          <p:nvPr/>
        </p:nvSpPr>
        <p:spPr>
          <a:xfrm>
            <a:off x="3220024" y="2647240"/>
            <a:ext cx="1223412" cy="369332"/>
          </a:xfrm>
          <a:prstGeom prst="rect">
            <a:avLst/>
          </a:prstGeom>
          <a:noFill/>
        </p:spPr>
        <p:txBody>
          <a:bodyPr wrap="none" rtlCol="0">
            <a:spAutoFit/>
          </a:bodyPr>
          <a:lstStyle/>
          <a:p>
            <a:r>
              <a:rPr lang="en-US" dirty="0" smtClean="0"/>
              <a:t>2.5 </a:t>
            </a:r>
            <a:r>
              <a:rPr lang="en-US" dirty="0" err="1" smtClean="0"/>
              <a:t>Gibit</a:t>
            </a:r>
            <a:r>
              <a:rPr lang="en-US" dirty="0" smtClean="0"/>
              <a:t>/s</a:t>
            </a:r>
            <a:endParaRPr lang="ru-RU" dirty="0"/>
          </a:p>
        </p:txBody>
      </p:sp>
      <p:sp>
        <p:nvSpPr>
          <p:cNvPr id="3" name="Прямоугольник 2"/>
          <p:cNvSpPr/>
          <p:nvPr/>
        </p:nvSpPr>
        <p:spPr>
          <a:xfrm>
            <a:off x="170496" y="4572000"/>
            <a:ext cx="8786547" cy="646331"/>
          </a:xfrm>
          <a:prstGeom prst="rect">
            <a:avLst/>
          </a:prstGeom>
        </p:spPr>
        <p:txBody>
          <a:bodyPr wrap="square">
            <a:spAutoFit/>
          </a:bodyPr>
          <a:lstStyle/>
          <a:p>
            <a:r>
              <a:rPr lang="en-US" dirty="0"/>
              <a:t>This will allow us to use a maximum data transmission speed of the fiber interface of old blocks and will increase 10 times the bandwidth of the data transmission channel.</a:t>
            </a:r>
            <a:endParaRPr lang="ru-RU" dirty="0"/>
          </a:p>
        </p:txBody>
      </p:sp>
    </p:spTree>
    <p:extLst>
      <p:ext uri="{BB962C8B-B14F-4D97-AF65-F5344CB8AC3E}">
        <p14:creationId xmlns:p14="http://schemas.microsoft.com/office/powerpoint/2010/main" val="68423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46"/>
                                        </p:tgtEl>
                                      </p:cBhvr>
                                    </p:animEffect>
                                    <p:anim calcmode="lin" valueType="num">
                                      <p:cBhvr>
                                        <p:cTn id="7" dur="1822" tmFilter="0,0; 0.14,0.31; 0.43,0.73; 0.71,0.91; 1.0,1.0">
                                          <p:stCondLst>
                                            <p:cond delay="0"/>
                                          </p:stCondLst>
                                        </p:cTn>
                                        <p:tgtEl>
                                          <p:spTgt spid="46"/>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6"/>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4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4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4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4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6"/>
                                        </p:tgtEl>
                                        <p:attrNameLst>
                                          <p:attrName>ppt_y</p:attrName>
                                        </p:attrNameLst>
                                      </p:cBhvr>
                                      <p:tavLst>
                                        <p:tav tm="0">
                                          <p:val>
                                            <p:strVal val="ppt_y"/>
                                          </p:val>
                                        </p:tav>
                                        <p:tav tm="100000">
                                          <p:val>
                                            <p:strVal val="ppt_y+ppt_h"/>
                                          </p:val>
                                        </p:tav>
                                      </p:tavLst>
                                    </p:anim>
                                    <p:animScale>
                                      <p:cBhvr>
                                        <p:cTn id="14" dur="26">
                                          <p:stCondLst>
                                            <p:cond delay="620"/>
                                          </p:stCondLst>
                                        </p:cTn>
                                        <p:tgtEl>
                                          <p:spTgt spid="46"/>
                                        </p:tgtEl>
                                      </p:cBhvr>
                                      <p:to x="100000" y="60000"/>
                                    </p:animScale>
                                    <p:animScale>
                                      <p:cBhvr>
                                        <p:cTn id="15" dur="166" decel="50000">
                                          <p:stCondLst>
                                            <p:cond delay="646"/>
                                          </p:stCondLst>
                                        </p:cTn>
                                        <p:tgtEl>
                                          <p:spTgt spid="46"/>
                                        </p:tgtEl>
                                      </p:cBhvr>
                                      <p:to x="100000" y="100000"/>
                                    </p:animScale>
                                    <p:animScale>
                                      <p:cBhvr>
                                        <p:cTn id="16" dur="26">
                                          <p:stCondLst>
                                            <p:cond delay="1312"/>
                                          </p:stCondLst>
                                        </p:cTn>
                                        <p:tgtEl>
                                          <p:spTgt spid="46"/>
                                        </p:tgtEl>
                                      </p:cBhvr>
                                      <p:to x="100000" y="80000"/>
                                    </p:animScale>
                                    <p:animScale>
                                      <p:cBhvr>
                                        <p:cTn id="17" dur="166" decel="50000">
                                          <p:stCondLst>
                                            <p:cond delay="1338"/>
                                          </p:stCondLst>
                                        </p:cTn>
                                        <p:tgtEl>
                                          <p:spTgt spid="46"/>
                                        </p:tgtEl>
                                      </p:cBhvr>
                                      <p:to x="100000" y="100000"/>
                                    </p:animScale>
                                    <p:animScale>
                                      <p:cBhvr>
                                        <p:cTn id="18" dur="26">
                                          <p:stCondLst>
                                            <p:cond delay="1642"/>
                                          </p:stCondLst>
                                        </p:cTn>
                                        <p:tgtEl>
                                          <p:spTgt spid="46"/>
                                        </p:tgtEl>
                                      </p:cBhvr>
                                      <p:to x="100000" y="90000"/>
                                    </p:animScale>
                                    <p:animScale>
                                      <p:cBhvr>
                                        <p:cTn id="19" dur="166" decel="50000">
                                          <p:stCondLst>
                                            <p:cond delay="1668"/>
                                          </p:stCondLst>
                                        </p:cTn>
                                        <p:tgtEl>
                                          <p:spTgt spid="46"/>
                                        </p:tgtEl>
                                      </p:cBhvr>
                                      <p:to x="100000" y="100000"/>
                                    </p:animScale>
                                    <p:animScale>
                                      <p:cBhvr>
                                        <p:cTn id="20" dur="26">
                                          <p:stCondLst>
                                            <p:cond delay="1808"/>
                                          </p:stCondLst>
                                        </p:cTn>
                                        <p:tgtEl>
                                          <p:spTgt spid="46"/>
                                        </p:tgtEl>
                                      </p:cBhvr>
                                      <p:to x="100000" y="95000"/>
                                    </p:animScale>
                                    <p:animScale>
                                      <p:cBhvr>
                                        <p:cTn id="21" dur="166" decel="50000">
                                          <p:stCondLst>
                                            <p:cond delay="1834"/>
                                          </p:stCondLst>
                                        </p:cTn>
                                        <p:tgtEl>
                                          <p:spTgt spid="46"/>
                                        </p:tgtEl>
                                      </p:cBhvr>
                                      <p:to x="100000" y="100000"/>
                                    </p:animScale>
                                    <p:set>
                                      <p:cBhvr>
                                        <p:cTn id="22" dur="1" fill="hold">
                                          <p:stCondLst>
                                            <p:cond delay="1999"/>
                                          </p:stCondLst>
                                        </p:cTn>
                                        <p:tgtEl>
                                          <p:spTgt spid="46"/>
                                        </p:tgtEl>
                                        <p:attrNameLst>
                                          <p:attrName>style.visibility</p:attrName>
                                        </p:attrNameLst>
                                      </p:cBhvr>
                                      <p:to>
                                        <p:strVal val="hidden"/>
                                      </p:to>
                                    </p:set>
                                  </p:childTnLst>
                                </p:cTn>
                              </p:par>
                              <p:par>
                                <p:cTn id="23" presetID="26" presetClass="exit" presetSubtype="0" fill="hold" grpId="0" nodeType="withEffect">
                                  <p:stCondLst>
                                    <p:cond delay="0"/>
                                  </p:stCondLst>
                                  <p:childTnLst>
                                    <p:animEffect transition="out" filter="wipe(down)">
                                      <p:cBhvr>
                                        <p:cTn id="24" dur="180" accel="50000">
                                          <p:stCondLst>
                                            <p:cond delay="1820"/>
                                          </p:stCondLst>
                                        </p:cTn>
                                        <p:tgtEl>
                                          <p:spTgt spid="49"/>
                                        </p:tgtEl>
                                      </p:cBhvr>
                                    </p:animEffect>
                                    <p:anim calcmode="lin" valueType="num">
                                      <p:cBhvr>
                                        <p:cTn id="25" dur="1822" tmFilter="0,0; 0.14,0.31; 0.43,0.73; 0.71,0.91; 1.0,1.0">
                                          <p:stCondLst>
                                            <p:cond delay="0"/>
                                          </p:stCondLst>
                                        </p:cTn>
                                        <p:tgtEl>
                                          <p:spTgt spid="49"/>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49"/>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4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4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4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4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49"/>
                                        </p:tgtEl>
                                        <p:attrNameLst>
                                          <p:attrName>ppt_y</p:attrName>
                                        </p:attrNameLst>
                                      </p:cBhvr>
                                      <p:tavLst>
                                        <p:tav tm="0">
                                          <p:val>
                                            <p:strVal val="ppt_y"/>
                                          </p:val>
                                        </p:tav>
                                        <p:tav tm="100000">
                                          <p:val>
                                            <p:strVal val="ppt_y+ppt_h"/>
                                          </p:val>
                                        </p:tav>
                                      </p:tavLst>
                                    </p:anim>
                                    <p:animScale>
                                      <p:cBhvr>
                                        <p:cTn id="32" dur="26">
                                          <p:stCondLst>
                                            <p:cond delay="620"/>
                                          </p:stCondLst>
                                        </p:cTn>
                                        <p:tgtEl>
                                          <p:spTgt spid="49"/>
                                        </p:tgtEl>
                                      </p:cBhvr>
                                      <p:to x="100000" y="60000"/>
                                    </p:animScale>
                                    <p:animScale>
                                      <p:cBhvr>
                                        <p:cTn id="33" dur="166" decel="50000">
                                          <p:stCondLst>
                                            <p:cond delay="646"/>
                                          </p:stCondLst>
                                        </p:cTn>
                                        <p:tgtEl>
                                          <p:spTgt spid="49"/>
                                        </p:tgtEl>
                                      </p:cBhvr>
                                      <p:to x="100000" y="100000"/>
                                    </p:animScale>
                                    <p:animScale>
                                      <p:cBhvr>
                                        <p:cTn id="34" dur="26">
                                          <p:stCondLst>
                                            <p:cond delay="1312"/>
                                          </p:stCondLst>
                                        </p:cTn>
                                        <p:tgtEl>
                                          <p:spTgt spid="49"/>
                                        </p:tgtEl>
                                      </p:cBhvr>
                                      <p:to x="100000" y="80000"/>
                                    </p:animScale>
                                    <p:animScale>
                                      <p:cBhvr>
                                        <p:cTn id="35" dur="166" decel="50000">
                                          <p:stCondLst>
                                            <p:cond delay="1338"/>
                                          </p:stCondLst>
                                        </p:cTn>
                                        <p:tgtEl>
                                          <p:spTgt spid="49"/>
                                        </p:tgtEl>
                                      </p:cBhvr>
                                      <p:to x="100000" y="100000"/>
                                    </p:animScale>
                                    <p:animScale>
                                      <p:cBhvr>
                                        <p:cTn id="36" dur="26">
                                          <p:stCondLst>
                                            <p:cond delay="1642"/>
                                          </p:stCondLst>
                                        </p:cTn>
                                        <p:tgtEl>
                                          <p:spTgt spid="49"/>
                                        </p:tgtEl>
                                      </p:cBhvr>
                                      <p:to x="100000" y="90000"/>
                                    </p:animScale>
                                    <p:animScale>
                                      <p:cBhvr>
                                        <p:cTn id="37" dur="166" decel="50000">
                                          <p:stCondLst>
                                            <p:cond delay="1668"/>
                                          </p:stCondLst>
                                        </p:cTn>
                                        <p:tgtEl>
                                          <p:spTgt spid="49"/>
                                        </p:tgtEl>
                                      </p:cBhvr>
                                      <p:to x="100000" y="100000"/>
                                    </p:animScale>
                                    <p:animScale>
                                      <p:cBhvr>
                                        <p:cTn id="38" dur="26">
                                          <p:stCondLst>
                                            <p:cond delay="1808"/>
                                          </p:stCondLst>
                                        </p:cTn>
                                        <p:tgtEl>
                                          <p:spTgt spid="49"/>
                                        </p:tgtEl>
                                      </p:cBhvr>
                                      <p:to x="100000" y="95000"/>
                                    </p:animScale>
                                    <p:animScale>
                                      <p:cBhvr>
                                        <p:cTn id="39" dur="166" decel="50000">
                                          <p:stCondLst>
                                            <p:cond delay="1834"/>
                                          </p:stCondLst>
                                        </p:cTn>
                                        <p:tgtEl>
                                          <p:spTgt spid="49"/>
                                        </p:tgtEl>
                                      </p:cBhvr>
                                      <p:to x="100000" y="100000"/>
                                    </p:animScale>
                                    <p:set>
                                      <p:cBhvr>
                                        <p:cTn id="40" dur="1" fill="hold">
                                          <p:stCondLst>
                                            <p:cond delay="1999"/>
                                          </p:stCondLst>
                                        </p:cTn>
                                        <p:tgtEl>
                                          <p:spTgt spid="4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down)">
                                      <p:cBhvr>
                                        <p:cTn id="45" dur="580">
                                          <p:stCondLst>
                                            <p:cond delay="0"/>
                                          </p:stCondLst>
                                        </p:cTn>
                                        <p:tgtEl>
                                          <p:spTgt spid="51"/>
                                        </p:tgtEl>
                                      </p:cBhvr>
                                    </p:animEffect>
                                    <p:anim calcmode="lin" valueType="num">
                                      <p:cBhvr>
                                        <p:cTn id="46"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51" dur="26">
                                          <p:stCondLst>
                                            <p:cond delay="650"/>
                                          </p:stCondLst>
                                        </p:cTn>
                                        <p:tgtEl>
                                          <p:spTgt spid="51"/>
                                        </p:tgtEl>
                                      </p:cBhvr>
                                      <p:to x="100000" y="60000"/>
                                    </p:animScale>
                                    <p:animScale>
                                      <p:cBhvr>
                                        <p:cTn id="52" dur="166" decel="50000">
                                          <p:stCondLst>
                                            <p:cond delay="676"/>
                                          </p:stCondLst>
                                        </p:cTn>
                                        <p:tgtEl>
                                          <p:spTgt spid="51"/>
                                        </p:tgtEl>
                                      </p:cBhvr>
                                      <p:to x="100000" y="100000"/>
                                    </p:animScale>
                                    <p:animScale>
                                      <p:cBhvr>
                                        <p:cTn id="53" dur="26">
                                          <p:stCondLst>
                                            <p:cond delay="1312"/>
                                          </p:stCondLst>
                                        </p:cTn>
                                        <p:tgtEl>
                                          <p:spTgt spid="51"/>
                                        </p:tgtEl>
                                      </p:cBhvr>
                                      <p:to x="100000" y="80000"/>
                                    </p:animScale>
                                    <p:animScale>
                                      <p:cBhvr>
                                        <p:cTn id="54" dur="166" decel="50000">
                                          <p:stCondLst>
                                            <p:cond delay="1338"/>
                                          </p:stCondLst>
                                        </p:cTn>
                                        <p:tgtEl>
                                          <p:spTgt spid="51"/>
                                        </p:tgtEl>
                                      </p:cBhvr>
                                      <p:to x="100000" y="100000"/>
                                    </p:animScale>
                                    <p:animScale>
                                      <p:cBhvr>
                                        <p:cTn id="55" dur="26">
                                          <p:stCondLst>
                                            <p:cond delay="1642"/>
                                          </p:stCondLst>
                                        </p:cTn>
                                        <p:tgtEl>
                                          <p:spTgt spid="51"/>
                                        </p:tgtEl>
                                      </p:cBhvr>
                                      <p:to x="100000" y="90000"/>
                                    </p:animScale>
                                    <p:animScale>
                                      <p:cBhvr>
                                        <p:cTn id="56" dur="166" decel="50000">
                                          <p:stCondLst>
                                            <p:cond delay="1668"/>
                                          </p:stCondLst>
                                        </p:cTn>
                                        <p:tgtEl>
                                          <p:spTgt spid="51"/>
                                        </p:tgtEl>
                                      </p:cBhvr>
                                      <p:to x="100000" y="100000"/>
                                    </p:animScale>
                                    <p:animScale>
                                      <p:cBhvr>
                                        <p:cTn id="57" dur="26">
                                          <p:stCondLst>
                                            <p:cond delay="1808"/>
                                          </p:stCondLst>
                                        </p:cTn>
                                        <p:tgtEl>
                                          <p:spTgt spid="51"/>
                                        </p:tgtEl>
                                      </p:cBhvr>
                                      <p:to x="100000" y="95000"/>
                                    </p:animScale>
                                    <p:animScale>
                                      <p:cBhvr>
                                        <p:cTn id="58" dur="166" decel="50000">
                                          <p:stCondLst>
                                            <p:cond delay="1834"/>
                                          </p:stCondLst>
                                        </p:cTn>
                                        <p:tgtEl>
                                          <p:spTgt spid="51"/>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down)">
                                      <p:cBhvr>
                                        <p:cTn id="61" dur="580">
                                          <p:stCondLst>
                                            <p:cond delay="0"/>
                                          </p:stCondLst>
                                        </p:cTn>
                                        <p:tgtEl>
                                          <p:spTgt spid="50"/>
                                        </p:tgtEl>
                                      </p:cBhvr>
                                    </p:animEffect>
                                    <p:anim calcmode="lin" valueType="num">
                                      <p:cBhvr>
                                        <p:cTn id="62"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67" dur="26">
                                          <p:stCondLst>
                                            <p:cond delay="650"/>
                                          </p:stCondLst>
                                        </p:cTn>
                                        <p:tgtEl>
                                          <p:spTgt spid="50"/>
                                        </p:tgtEl>
                                      </p:cBhvr>
                                      <p:to x="100000" y="60000"/>
                                    </p:animScale>
                                    <p:animScale>
                                      <p:cBhvr>
                                        <p:cTn id="68" dur="166" decel="50000">
                                          <p:stCondLst>
                                            <p:cond delay="676"/>
                                          </p:stCondLst>
                                        </p:cTn>
                                        <p:tgtEl>
                                          <p:spTgt spid="50"/>
                                        </p:tgtEl>
                                      </p:cBhvr>
                                      <p:to x="100000" y="100000"/>
                                    </p:animScale>
                                    <p:animScale>
                                      <p:cBhvr>
                                        <p:cTn id="69" dur="26">
                                          <p:stCondLst>
                                            <p:cond delay="1312"/>
                                          </p:stCondLst>
                                        </p:cTn>
                                        <p:tgtEl>
                                          <p:spTgt spid="50"/>
                                        </p:tgtEl>
                                      </p:cBhvr>
                                      <p:to x="100000" y="80000"/>
                                    </p:animScale>
                                    <p:animScale>
                                      <p:cBhvr>
                                        <p:cTn id="70" dur="166" decel="50000">
                                          <p:stCondLst>
                                            <p:cond delay="1338"/>
                                          </p:stCondLst>
                                        </p:cTn>
                                        <p:tgtEl>
                                          <p:spTgt spid="50"/>
                                        </p:tgtEl>
                                      </p:cBhvr>
                                      <p:to x="100000" y="100000"/>
                                    </p:animScale>
                                    <p:animScale>
                                      <p:cBhvr>
                                        <p:cTn id="71" dur="26">
                                          <p:stCondLst>
                                            <p:cond delay="1642"/>
                                          </p:stCondLst>
                                        </p:cTn>
                                        <p:tgtEl>
                                          <p:spTgt spid="50"/>
                                        </p:tgtEl>
                                      </p:cBhvr>
                                      <p:to x="100000" y="90000"/>
                                    </p:animScale>
                                    <p:animScale>
                                      <p:cBhvr>
                                        <p:cTn id="72" dur="166" decel="50000">
                                          <p:stCondLst>
                                            <p:cond delay="1668"/>
                                          </p:stCondLst>
                                        </p:cTn>
                                        <p:tgtEl>
                                          <p:spTgt spid="50"/>
                                        </p:tgtEl>
                                      </p:cBhvr>
                                      <p:to x="100000" y="100000"/>
                                    </p:animScale>
                                    <p:animScale>
                                      <p:cBhvr>
                                        <p:cTn id="73" dur="26">
                                          <p:stCondLst>
                                            <p:cond delay="1808"/>
                                          </p:stCondLst>
                                        </p:cTn>
                                        <p:tgtEl>
                                          <p:spTgt spid="50"/>
                                        </p:tgtEl>
                                      </p:cBhvr>
                                      <p:to x="100000" y="95000"/>
                                    </p:animScale>
                                    <p:animScale>
                                      <p:cBhvr>
                                        <p:cTn id="74" dur="166" decel="50000">
                                          <p:stCondLst>
                                            <p:cond delay="1834"/>
                                          </p:stCondLst>
                                        </p:cTn>
                                        <p:tgtEl>
                                          <p:spTgt spid="5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xit" presetSubtype="0" fill="hold" grpId="0" nodeType="clickEffect">
                                  <p:stCondLst>
                                    <p:cond delay="0"/>
                                  </p:stCondLst>
                                  <p:childTnLst>
                                    <p:animEffect transition="out" filter="wipe(down)">
                                      <p:cBhvr>
                                        <p:cTn id="78" dur="180" accel="50000">
                                          <p:stCondLst>
                                            <p:cond delay="1820"/>
                                          </p:stCondLst>
                                        </p:cTn>
                                        <p:tgtEl>
                                          <p:spTgt spid="48"/>
                                        </p:tgtEl>
                                      </p:cBhvr>
                                    </p:animEffect>
                                    <p:anim calcmode="lin" valueType="num">
                                      <p:cBhvr>
                                        <p:cTn id="79" dur="1822" tmFilter="0,0; 0.14,0.31; 0.43,0.73; 0.71,0.91; 1.0,1.0">
                                          <p:stCondLst>
                                            <p:cond delay="0"/>
                                          </p:stCondLst>
                                        </p:cTn>
                                        <p:tgtEl>
                                          <p:spTgt spid="48"/>
                                        </p:tgtEl>
                                        <p:attrNameLst>
                                          <p:attrName>ppt_x</p:attrName>
                                        </p:attrNameLst>
                                      </p:cBhvr>
                                      <p:tavLst>
                                        <p:tav tm="0">
                                          <p:val>
                                            <p:strVal val="ppt_x"/>
                                          </p:val>
                                        </p:tav>
                                        <p:tav tm="100000">
                                          <p:val>
                                            <p:strVal val="#ppt_x+0.25"/>
                                          </p:val>
                                        </p:tav>
                                      </p:tavLst>
                                    </p:anim>
                                    <p:anim calcmode="lin" valueType="num">
                                      <p:cBhvr>
                                        <p:cTn id="80" dur="178">
                                          <p:stCondLst>
                                            <p:cond delay="1822"/>
                                          </p:stCondLst>
                                        </p:cTn>
                                        <p:tgtEl>
                                          <p:spTgt spid="48"/>
                                        </p:tgtEl>
                                        <p:attrNameLst>
                                          <p:attrName>ppt_x</p:attrName>
                                        </p:attrNameLst>
                                      </p:cBhvr>
                                      <p:tavLst>
                                        <p:tav tm="0">
                                          <p:val>
                                            <p:strVal val="ppt_x"/>
                                          </p:val>
                                        </p:tav>
                                        <p:tav tm="100000">
                                          <p:val>
                                            <p:strVal val="ppt_x"/>
                                          </p:val>
                                        </p:tav>
                                      </p:tavLst>
                                    </p:anim>
                                    <p:anim calcmode="lin" valueType="num">
                                      <p:cBhvr>
                                        <p:cTn id="81" dur="664" tmFilter="0.0,0.0;0.25,0.07;0.50,0.2;0.75,0.467;1.0,1.0">
                                          <p:stCondLst>
                                            <p:cond delay="0"/>
                                          </p:stCondLst>
                                        </p:cTn>
                                        <p:tgtEl>
                                          <p:spTgt spid="4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2" dur="664" tmFilter="0, 0; 0.125,0.2665; 0.25,0.4; 0.375,0.465; 0.5,0.5;  0.625,0.535; 0.75,0.6; 0.875,0.7335; 1,1">
                                          <p:stCondLst>
                                            <p:cond delay="664"/>
                                          </p:stCondLst>
                                        </p:cTn>
                                        <p:tgtEl>
                                          <p:spTgt spid="4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3" dur="332" tmFilter="0, 0; 0.125,0.2665; 0.25,0.4; 0.375,0.465; 0.5,0.5;  0.625,0.535; 0.75,0.6; 0.875,0.7335; 1,1">
                                          <p:stCondLst>
                                            <p:cond delay="1324"/>
                                          </p:stCondLst>
                                        </p:cTn>
                                        <p:tgtEl>
                                          <p:spTgt spid="4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4" dur="164" tmFilter="0, 0; 0.125,0.2665; 0.25,0.4; 0.375,0.465; 0.5,0.5;  0.625,0.535; 0.75,0.6; 0.875,0.7335; 1,1">
                                          <p:stCondLst>
                                            <p:cond delay="1656"/>
                                          </p:stCondLst>
                                        </p:cTn>
                                        <p:tgtEl>
                                          <p:spTgt spid="4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5" dur="180" accel="50000">
                                          <p:stCondLst>
                                            <p:cond delay="1820"/>
                                          </p:stCondLst>
                                        </p:cTn>
                                        <p:tgtEl>
                                          <p:spTgt spid="48"/>
                                        </p:tgtEl>
                                        <p:attrNameLst>
                                          <p:attrName>ppt_y</p:attrName>
                                        </p:attrNameLst>
                                      </p:cBhvr>
                                      <p:tavLst>
                                        <p:tav tm="0">
                                          <p:val>
                                            <p:strVal val="ppt_y"/>
                                          </p:val>
                                        </p:tav>
                                        <p:tav tm="100000">
                                          <p:val>
                                            <p:strVal val="ppt_y+ppt_h"/>
                                          </p:val>
                                        </p:tav>
                                      </p:tavLst>
                                    </p:anim>
                                    <p:animScale>
                                      <p:cBhvr>
                                        <p:cTn id="86" dur="26">
                                          <p:stCondLst>
                                            <p:cond delay="620"/>
                                          </p:stCondLst>
                                        </p:cTn>
                                        <p:tgtEl>
                                          <p:spTgt spid="48"/>
                                        </p:tgtEl>
                                      </p:cBhvr>
                                      <p:to x="100000" y="60000"/>
                                    </p:animScale>
                                    <p:animScale>
                                      <p:cBhvr>
                                        <p:cTn id="87" dur="166" decel="50000">
                                          <p:stCondLst>
                                            <p:cond delay="646"/>
                                          </p:stCondLst>
                                        </p:cTn>
                                        <p:tgtEl>
                                          <p:spTgt spid="48"/>
                                        </p:tgtEl>
                                      </p:cBhvr>
                                      <p:to x="100000" y="100000"/>
                                    </p:animScale>
                                    <p:animScale>
                                      <p:cBhvr>
                                        <p:cTn id="88" dur="26">
                                          <p:stCondLst>
                                            <p:cond delay="1312"/>
                                          </p:stCondLst>
                                        </p:cTn>
                                        <p:tgtEl>
                                          <p:spTgt spid="48"/>
                                        </p:tgtEl>
                                      </p:cBhvr>
                                      <p:to x="100000" y="80000"/>
                                    </p:animScale>
                                    <p:animScale>
                                      <p:cBhvr>
                                        <p:cTn id="89" dur="166" decel="50000">
                                          <p:stCondLst>
                                            <p:cond delay="1338"/>
                                          </p:stCondLst>
                                        </p:cTn>
                                        <p:tgtEl>
                                          <p:spTgt spid="48"/>
                                        </p:tgtEl>
                                      </p:cBhvr>
                                      <p:to x="100000" y="100000"/>
                                    </p:animScale>
                                    <p:animScale>
                                      <p:cBhvr>
                                        <p:cTn id="90" dur="26">
                                          <p:stCondLst>
                                            <p:cond delay="1642"/>
                                          </p:stCondLst>
                                        </p:cTn>
                                        <p:tgtEl>
                                          <p:spTgt spid="48"/>
                                        </p:tgtEl>
                                      </p:cBhvr>
                                      <p:to x="100000" y="90000"/>
                                    </p:animScale>
                                    <p:animScale>
                                      <p:cBhvr>
                                        <p:cTn id="91" dur="166" decel="50000">
                                          <p:stCondLst>
                                            <p:cond delay="1668"/>
                                          </p:stCondLst>
                                        </p:cTn>
                                        <p:tgtEl>
                                          <p:spTgt spid="48"/>
                                        </p:tgtEl>
                                      </p:cBhvr>
                                      <p:to x="100000" y="100000"/>
                                    </p:animScale>
                                    <p:animScale>
                                      <p:cBhvr>
                                        <p:cTn id="92" dur="26">
                                          <p:stCondLst>
                                            <p:cond delay="1808"/>
                                          </p:stCondLst>
                                        </p:cTn>
                                        <p:tgtEl>
                                          <p:spTgt spid="48"/>
                                        </p:tgtEl>
                                      </p:cBhvr>
                                      <p:to x="100000" y="95000"/>
                                    </p:animScale>
                                    <p:animScale>
                                      <p:cBhvr>
                                        <p:cTn id="93" dur="166" decel="50000">
                                          <p:stCondLst>
                                            <p:cond delay="1834"/>
                                          </p:stCondLst>
                                        </p:cTn>
                                        <p:tgtEl>
                                          <p:spTgt spid="48"/>
                                        </p:tgtEl>
                                      </p:cBhvr>
                                      <p:to x="100000" y="100000"/>
                                    </p:animScale>
                                    <p:set>
                                      <p:cBhvr>
                                        <p:cTn id="94" dur="1" fill="hold">
                                          <p:stCondLst>
                                            <p:cond delay="1999"/>
                                          </p:stCondLst>
                                        </p:cTn>
                                        <p:tgtEl>
                                          <p:spTgt spid="48"/>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80">
                                          <p:stCondLst>
                                            <p:cond delay="0"/>
                                          </p:stCondLst>
                                        </p:cTn>
                                        <p:tgtEl>
                                          <p:spTgt spid="25"/>
                                        </p:tgtEl>
                                      </p:cBhvr>
                                    </p:animEffect>
                                    <p:anim calcmode="lin" valueType="num">
                                      <p:cBhvr>
                                        <p:cTn id="10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05" dur="26">
                                          <p:stCondLst>
                                            <p:cond delay="650"/>
                                          </p:stCondLst>
                                        </p:cTn>
                                        <p:tgtEl>
                                          <p:spTgt spid="25"/>
                                        </p:tgtEl>
                                      </p:cBhvr>
                                      <p:to x="100000" y="60000"/>
                                    </p:animScale>
                                    <p:animScale>
                                      <p:cBhvr>
                                        <p:cTn id="106" dur="166" decel="50000">
                                          <p:stCondLst>
                                            <p:cond delay="676"/>
                                          </p:stCondLst>
                                        </p:cTn>
                                        <p:tgtEl>
                                          <p:spTgt spid="25"/>
                                        </p:tgtEl>
                                      </p:cBhvr>
                                      <p:to x="100000" y="100000"/>
                                    </p:animScale>
                                    <p:animScale>
                                      <p:cBhvr>
                                        <p:cTn id="107" dur="26">
                                          <p:stCondLst>
                                            <p:cond delay="1312"/>
                                          </p:stCondLst>
                                        </p:cTn>
                                        <p:tgtEl>
                                          <p:spTgt spid="25"/>
                                        </p:tgtEl>
                                      </p:cBhvr>
                                      <p:to x="100000" y="80000"/>
                                    </p:animScale>
                                    <p:animScale>
                                      <p:cBhvr>
                                        <p:cTn id="108" dur="166" decel="50000">
                                          <p:stCondLst>
                                            <p:cond delay="1338"/>
                                          </p:stCondLst>
                                        </p:cTn>
                                        <p:tgtEl>
                                          <p:spTgt spid="25"/>
                                        </p:tgtEl>
                                      </p:cBhvr>
                                      <p:to x="100000" y="100000"/>
                                    </p:animScale>
                                    <p:animScale>
                                      <p:cBhvr>
                                        <p:cTn id="109" dur="26">
                                          <p:stCondLst>
                                            <p:cond delay="1642"/>
                                          </p:stCondLst>
                                        </p:cTn>
                                        <p:tgtEl>
                                          <p:spTgt spid="25"/>
                                        </p:tgtEl>
                                      </p:cBhvr>
                                      <p:to x="100000" y="90000"/>
                                    </p:animScale>
                                    <p:animScale>
                                      <p:cBhvr>
                                        <p:cTn id="110" dur="166" decel="50000">
                                          <p:stCondLst>
                                            <p:cond delay="1668"/>
                                          </p:stCondLst>
                                        </p:cTn>
                                        <p:tgtEl>
                                          <p:spTgt spid="25"/>
                                        </p:tgtEl>
                                      </p:cBhvr>
                                      <p:to x="100000" y="100000"/>
                                    </p:animScale>
                                    <p:animScale>
                                      <p:cBhvr>
                                        <p:cTn id="111" dur="26">
                                          <p:stCondLst>
                                            <p:cond delay="1808"/>
                                          </p:stCondLst>
                                        </p:cTn>
                                        <p:tgtEl>
                                          <p:spTgt spid="25"/>
                                        </p:tgtEl>
                                      </p:cBhvr>
                                      <p:to x="100000" y="95000"/>
                                    </p:animScale>
                                    <p:animScale>
                                      <p:cBhvr>
                                        <p:cTn id="112" dur="166" decel="50000">
                                          <p:stCondLst>
                                            <p:cond delay="1834"/>
                                          </p:stCondLst>
                                        </p:cTn>
                                        <p:tgtEl>
                                          <p:spTgt spid="25"/>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p:bldP spid="49" grpId="0"/>
      <p:bldP spid="50" grpId="0" animBg="1"/>
      <p:bldP spid="51" grpId="0"/>
      <p:bldP spid="25"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2"/>
          <p:cNvSpPr>
            <a:spLocks noGrp="1"/>
          </p:cNvSpPr>
          <p:nvPr>
            <p:ph type="title"/>
          </p:nvPr>
        </p:nvSpPr>
        <p:spPr>
          <a:xfrm>
            <a:off x="457200" y="76200"/>
            <a:ext cx="8229600" cy="1143000"/>
          </a:xfrm>
        </p:spPr>
        <p:txBody>
          <a:bodyPr>
            <a:normAutofit/>
          </a:bodyPr>
          <a:lstStyle/>
          <a:p>
            <a:r>
              <a:rPr lang="en-US" dirty="0">
                <a:latin typeface="Calibri" panose="020F0502020204030204" pitchFamily="34" charset="0"/>
              </a:rPr>
              <a:t>Advantages and disadvantages</a:t>
            </a:r>
            <a:endParaRPr lang="ru-RU" dirty="0">
              <a:latin typeface="Calibri" panose="020F0502020204030204" pitchFamily="34" charset="0"/>
            </a:endParaRPr>
          </a:p>
        </p:txBody>
      </p:sp>
      <p:sp>
        <p:nvSpPr>
          <p:cNvPr id="32" name="Прямоугольник 31"/>
          <p:cNvSpPr/>
          <p:nvPr/>
        </p:nvSpPr>
        <p:spPr>
          <a:xfrm>
            <a:off x="338632" y="6324600"/>
            <a:ext cx="441146" cy="369332"/>
          </a:xfrm>
          <a:prstGeom prst="rect">
            <a:avLst/>
          </a:prstGeom>
        </p:spPr>
        <p:txBody>
          <a:bodyPr wrap="none">
            <a:spAutoFit/>
          </a:bodyPr>
          <a:lstStyle/>
          <a:p>
            <a:r>
              <a:rPr lang="ru-RU" dirty="0" smtClean="0"/>
              <a:t>1</a:t>
            </a:r>
            <a:r>
              <a:rPr lang="en-US" dirty="0" smtClean="0"/>
              <a:t>6</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2655783"/>
              </p:ext>
            </p:extLst>
          </p:nvPr>
        </p:nvGraphicFramePr>
        <p:xfrm>
          <a:off x="779778" y="4038600"/>
          <a:ext cx="7992888" cy="1074570"/>
        </p:xfrm>
        <a:graphic>
          <a:graphicData uri="http://schemas.openxmlformats.org/drawingml/2006/table">
            <a:tbl>
              <a:tblPr firstRow="1" bandRow="1">
                <a:tableStyleId>{5C22544A-7EE6-4342-B048-85BDC9FD1C3A}</a:tableStyleId>
              </a:tblPr>
              <a:tblGrid>
                <a:gridCol w="3996444"/>
                <a:gridCol w="3996444"/>
              </a:tblGrid>
              <a:tr h="394189">
                <a:tc>
                  <a:txBody>
                    <a:bodyPr/>
                    <a:lstStyle/>
                    <a:p>
                      <a:r>
                        <a:rPr lang="en-US" dirty="0" smtClean="0"/>
                        <a:t>advantages</a:t>
                      </a:r>
                      <a:endParaRPr lang="ru-RU" dirty="0"/>
                    </a:p>
                  </a:txBody>
                  <a:tcPr/>
                </a:tc>
                <a:tc>
                  <a:txBody>
                    <a:bodyPr/>
                    <a:lstStyle/>
                    <a:p>
                      <a:r>
                        <a:rPr lang="en-US" dirty="0" smtClean="0"/>
                        <a:t>disadvantages</a:t>
                      </a:r>
                    </a:p>
                  </a:txBody>
                  <a:tcPr/>
                </a:tc>
              </a:tr>
              <a:tr h="680381">
                <a:tc>
                  <a:txBody>
                    <a:bodyPr/>
                    <a:lstStyle/>
                    <a:p>
                      <a:r>
                        <a:rPr lang="en-US" dirty="0" smtClean="0"/>
                        <a:t>Easy commissioning</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Transmission speed is lower than with direct connection</a:t>
                      </a:r>
                      <a:endParaRPr lang="ru-RU" dirty="0" smtClean="0"/>
                    </a:p>
                  </a:txBody>
                  <a:tcPr/>
                </a:tc>
              </a:tr>
            </a:tbl>
          </a:graphicData>
        </a:graphic>
      </p:graphicFrame>
      <p:sp>
        <p:nvSpPr>
          <p:cNvPr id="7" name="Заголовок 1"/>
          <p:cNvSpPr txBox="1">
            <a:spLocks/>
          </p:cNvSpPr>
          <p:nvPr/>
        </p:nvSpPr>
        <p:spPr>
          <a:xfrm>
            <a:off x="609600" y="3390528"/>
            <a:ext cx="2088232" cy="6740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v</a:t>
            </a:r>
            <a:r>
              <a:rPr lang="en-US" sz="2800" dirty="0" smtClean="0"/>
              <a:t>ariant 2</a:t>
            </a:r>
            <a:endParaRPr lang="ru-RU" sz="2800" dirty="0"/>
          </a:p>
        </p:txBody>
      </p:sp>
      <p:graphicFrame>
        <p:nvGraphicFramePr>
          <p:cNvPr id="8" name="Таблица 7"/>
          <p:cNvGraphicFramePr>
            <a:graphicFrameLocks noGrp="1"/>
          </p:cNvGraphicFramePr>
          <p:nvPr>
            <p:extLst>
              <p:ext uri="{D42A27DB-BD31-4B8C-83A1-F6EECF244321}">
                <p14:modId xmlns:p14="http://schemas.microsoft.com/office/powerpoint/2010/main" val="186067497"/>
              </p:ext>
            </p:extLst>
          </p:nvPr>
        </p:nvGraphicFramePr>
        <p:xfrm>
          <a:off x="779778" y="1885318"/>
          <a:ext cx="7970788" cy="1381760"/>
        </p:xfrm>
        <a:graphic>
          <a:graphicData uri="http://schemas.openxmlformats.org/drawingml/2006/table">
            <a:tbl>
              <a:tblPr firstRow="1" bandRow="1">
                <a:tableStyleId>{5C22544A-7EE6-4342-B048-85BDC9FD1C3A}</a:tableStyleId>
              </a:tblPr>
              <a:tblGrid>
                <a:gridCol w="3985394"/>
                <a:gridCol w="3985394"/>
              </a:tblGrid>
              <a:tr h="370840">
                <a:tc>
                  <a:txBody>
                    <a:bodyPr/>
                    <a:lstStyle/>
                    <a:p>
                      <a:r>
                        <a:rPr lang="en-US" dirty="0" smtClean="0"/>
                        <a:t>advantages</a:t>
                      </a:r>
                      <a:endParaRPr lang="ru-RU" dirty="0"/>
                    </a:p>
                  </a:txBody>
                  <a:tcPr/>
                </a:tc>
                <a:tc>
                  <a:txBody>
                    <a:bodyPr/>
                    <a:lstStyle/>
                    <a:p>
                      <a:r>
                        <a:rPr lang="en-US" dirty="0" smtClean="0"/>
                        <a:t>disadvantages</a:t>
                      </a:r>
                    </a:p>
                  </a:txBody>
                  <a:tcPr/>
                </a:tc>
              </a:tr>
              <a:tr h="370840">
                <a:tc>
                  <a:txBody>
                    <a:bodyPr/>
                    <a:lstStyle/>
                    <a:p>
                      <a:r>
                        <a:rPr lang="en-US" dirty="0" smtClean="0"/>
                        <a:t>Transmission speed up to 375 MB/s</a:t>
                      </a:r>
                      <a:endParaRPr lang="ru-RU" dirty="0"/>
                    </a:p>
                  </a:txBody>
                  <a:tcPr/>
                </a:tc>
                <a:tc>
                  <a:txBody>
                    <a:bodyPr/>
                    <a:lstStyle/>
                    <a:p>
                      <a:r>
                        <a:rPr lang="en-US" dirty="0" smtClean="0"/>
                        <a:t>Complexity of commissioning</a:t>
                      </a:r>
                      <a:endParaRPr lang="ru-RU" dirty="0"/>
                    </a:p>
                  </a:txBody>
                  <a:tcPr/>
                </a:tc>
              </a:tr>
              <a:tr h="370840">
                <a:tc>
                  <a:txBody>
                    <a:bodyPr/>
                    <a:lstStyle/>
                    <a:p>
                      <a:r>
                        <a:rPr lang="en-US" dirty="0" smtClean="0"/>
                        <a:t>Simplified architecture</a:t>
                      </a:r>
                      <a:endParaRPr lang="ru-RU" dirty="0"/>
                    </a:p>
                  </a:txBody>
                  <a:tcPr/>
                </a:tc>
                <a:tc>
                  <a:txBody>
                    <a:bodyPr/>
                    <a:lstStyle/>
                    <a:p>
                      <a:endParaRPr lang="ru-RU" dirty="0"/>
                    </a:p>
                  </a:txBody>
                  <a:tcPr/>
                </a:tc>
              </a:tr>
            </a:tbl>
          </a:graphicData>
        </a:graphic>
      </p:graphicFrame>
      <p:sp>
        <p:nvSpPr>
          <p:cNvPr id="10" name="Заголовок 1"/>
          <p:cNvSpPr txBox="1">
            <a:spLocks/>
          </p:cNvSpPr>
          <p:nvPr/>
        </p:nvSpPr>
        <p:spPr>
          <a:xfrm>
            <a:off x="563823" y="1318562"/>
            <a:ext cx="2009328" cy="6094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variant1</a:t>
            </a:r>
            <a:endParaRPr lang="ru-RU" sz="2800" dirty="0"/>
          </a:p>
        </p:txBody>
      </p:sp>
      <p:sp>
        <p:nvSpPr>
          <p:cNvPr id="11" name="TextBox 10"/>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sp>
        <p:nvSpPr>
          <p:cNvPr id="2" name="Прямоугольник 1"/>
          <p:cNvSpPr/>
          <p:nvPr/>
        </p:nvSpPr>
        <p:spPr>
          <a:xfrm>
            <a:off x="639618" y="5181600"/>
            <a:ext cx="8351982" cy="923330"/>
          </a:xfrm>
          <a:prstGeom prst="rect">
            <a:avLst/>
          </a:prstGeom>
        </p:spPr>
        <p:txBody>
          <a:bodyPr wrap="square">
            <a:spAutoFit/>
          </a:bodyPr>
          <a:lstStyle/>
          <a:p>
            <a:r>
              <a:rPr lang="en-US" dirty="0"/>
              <a:t>The second option allows increasing the data transmission rate by developing just one module, which allows more effective use of all the modules already installed on the spectrometers. </a:t>
            </a:r>
            <a:endParaRPr lang="ru-RU" dirty="0"/>
          </a:p>
        </p:txBody>
      </p:sp>
    </p:spTree>
    <p:extLst>
      <p:ext uri="{BB962C8B-B14F-4D97-AF65-F5344CB8AC3E}">
        <p14:creationId xmlns:p14="http://schemas.microsoft.com/office/powerpoint/2010/main" val="198425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2"/>
          <p:cNvSpPr>
            <a:spLocks noGrp="1"/>
          </p:cNvSpPr>
          <p:nvPr>
            <p:ph type="title"/>
          </p:nvPr>
        </p:nvSpPr>
        <p:spPr/>
        <p:txBody>
          <a:bodyPr>
            <a:normAutofit/>
          </a:bodyPr>
          <a:lstStyle/>
          <a:p>
            <a:r>
              <a:rPr lang="en-US" dirty="0">
                <a:latin typeface="Calibri" panose="020F0502020204030204" pitchFamily="34" charset="0"/>
              </a:rPr>
              <a:t>Solution</a:t>
            </a:r>
            <a:endParaRPr lang="ru-RU" dirty="0">
              <a:latin typeface="Calibri" panose="020F0502020204030204" pitchFamily="34" charset="0"/>
            </a:endParaRPr>
          </a:p>
        </p:txBody>
      </p:sp>
      <p:sp>
        <p:nvSpPr>
          <p:cNvPr id="32" name="Прямоугольник 31"/>
          <p:cNvSpPr/>
          <p:nvPr/>
        </p:nvSpPr>
        <p:spPr>
          <a:xfrm>
            <a:off x="338632" y="6324600"/>
            <a:ext cx="441146" cy="369332"/>
          </a:xfrm>
          <a:prstGeom prst="rect">
            <a:avLst/>
          </a:prstGeom>
        </p:spPr>
        <p:txBody>
          <a:bodyPr wrap="none">
            <a:spAutoFit/>
          </a:bodyPr>
          <a:lstStyle/>
          <a:p>
            <a:r>
              <a:rPr lang="ru-RU" dirty="0" smtClean="0"/>
              <a:t>1</a:t>
            </a:r>
            <a:r>
              <a:rPr lang="en-US" dirty="0" smtClean="0"/>
              <a:t>7</a:t>
            </a:r>
            <a:endParaRPr lang="ru-RU" dirty="0"/>
          </a:p>
        </p:txBody>
      </p:sp>
      <p:sp>
        <p:nvSpPr>
          <p:cNvPr id="2" name="Объект 1"/>
          <p:cNvSpPr>
            <a:spLocks noGrp="1"/>
          </p:cNvSpPr>
          <p:nvPr>
            <p:ph idx="1"/>
          </p:nvPr>
        </p:nvSpPr>
        <p:spPr>
          <a:xfrm>
            <a:off x="228600" y="2362200"/>
            <a:ext cx="8686800" cy="2633662"/>
          </a:xfrm>
        </p:spPr>
        <p:txBody>
          <a:bodyPr/>
          <a:lstStyle/>
          <a:p>
            <a:pPr marL="109537" indent="0" algn="just">
              <a:buNone/>
            </a:pPr>
            <a:r>
              <a:rPr lang="en-US" sz="2800" dirty="0">
                <a:latin typeface="Times New Roman" panose="02020603050405020304" pitchFamily="18" charset="0"/>
                <a:cs typeface="Times New Roman" panose="02020603050405020304" pitchFamily="18" charset="0"/>
              </a:rPr>
              <a:t>To date, data transmission at 100 MB per second satisfies the requirements for the volume of the transmitted data. Moreover, integration of new FLINK modules will go faster. So, such work was the first to be performed.</a:t>
            </a:r>
            <a:endParaRPr lang="ru-RU"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spTree>
    <p:extLst>
      <p:ext uri="{BB962C8B-B14F-4D97-AF65-F5344CB8AC3E}">
        <p14:creationId xmlns:p14="http://schemas.microsoft.com/office/powerpoint/2010/main" val="1208662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2"/>
          <p:cNvSpPr>
            <a:spLocks noGrp="1"/>
          </p:cNvSpPr>
          <p:nvPr>
            <p:ph type="title"/>
          </p:nvPr>
        </p:nvSpPr>
        <p:spPr>
          <a:xfrm>
            <a:off x="152400" y="76200"/>
            <a:ext cx="8458200" cy="1143000"/>
          </a:xfrm>
        </p:spPr>
        <p:txBody>
          <a:bodyPr>
            <a:normAutofit/>
          </a:bodyPr>
          <a:lstStyle/>
          <a:p>
            <a:r>
              <a:rPr lang="en-US" dirty="0" smtClean="0">
                <a:latin typeface="Calibri" panose="020F0502020204030204" pitchFamily="34" charset="0"/>
              </a:rPr>
              <a:t>FLINK </a:t>
            </a:r>
            <a:r>
              <a:rPr lang="en-US" dirty="0">
                <a:latin typeface="Calibri" panose="020F0502020204030204" pitchFamily="34" charset="0"/>
              </a:rPr>
              <a:t>USB 3.0</a:t>
            </a:r>
            <a:r>
              <a:rPr lang="ru-RU" dirty="0" smtClean="0">
                <a:latin typeface="Calibri" panose="020F0502020204030204" pitchFamily="34" charset="0"/>
              </a:rPr>
              <a:t> </a:t>
            </a:r>
            <a:r>
              <a:rPr lang="en-US" dirty="0">
                <a:latin typeface="Calibri" panose="020F0502020204030204" pitchFamily="34" charset="0"/>
              </a:rPr>
              <a:t>a</a:t>
            </a:r>
            <a:r>
              <a:rPr lang="en-US" dirty="0" smtClean="0">
                <a:latin typeface="Calibri" panose="020F0502020204030204" pitchFamily="34" charset="0"/>
              </a:rPr>
              <a:t>rchitecture</a:t>
            </a:r>
            <a:endParaRPr lang="ru-RU" dirty="0">
              <a:latin typeface="Calibri" panose="020F0502020204030204" pitchFamily="34" charset="0"/>
            </a:endParaRPr>
          </a:p>
        </p:txBody>
      </p:sp>
      <p:sp>
        <p:nvSpPr>
          <p:cNvPr id="32" name="Прямоугольник 31"/>
          <p:cNvSpPr/>
          <p:nvPr/>
        </p:nvSpPr>
        <p:spPr>
          <a:xfrm>
            <a:off x="338632" y="6324600"/>
            <a:ext cx="441146" cy="369332"/>
          </a:xfrm>
          <a:prstGeom prst="rect">
            <a:avLst/>
          </a:prstGeom>
        </p:spPr>
        <p:txBody>
          <a:bodyPr wrap="none">
            <a:spAutoFit/>
          </a:bodyPr>
          <a:lstStyle/>
          <a:p>
            <a:r>
              <a:rPr lang="ru-RU" dirty="0" smtClean="0"/>
              <a:t>18</a:t>
            </a:r>
            <a:endParaRPr lang="ru-RU" dirty="0"/>
          </a:p>
        </p:txBody>
      </p:sp>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00"/>
            <a:ext cx="9017000" cy="4119561"/>
          </a:xfrm>
          <a:prstGeom prst="rect">
            <a:avLst/>
          </a:prstGeom>
          <a:noFill/>
          <a:ln>
            <a:noFill/>
          </a:ln>
          <a:effectLst/>
        </p:spPr>
      </p:pic>
      <p:sp>
        <p:nvSpPr>
          <p:cNvPr id="6" name="TextBox 5"/>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sp>
        <p:nvSpPr>
          <p:cNvPr id="2" name="Прямоугольник 1"/>
          <p:cNvSpPr/>
          <p:nvPr/>
        </p:nvSpPr>
        <p:spPr>
          <a:xfrm>
            <a:off x="152400" y="1066800"/>
            <a:ext cx="8991600" cy="646331"/>
          </a:xfrm>
          <a:prstGeom prst="rect">
            <a:avLst/>
          </a:prstGeom>
        </p:spPr>
        <p:txBody>
          <a:bodyPr wrap="square">
            <a:spAutoFit/>
          </a:bodyPr>
          <a:lstStyle/>
          <a:p>
            <a:r>
              <a:rPr lang="en-US" dirty="0"/>
              <a:t>In the framework of solving this problem the architecture of the new module consisting of three main integrated has been developed:</a:t>
            </a:r>
            <a:endParaRPr lang="ru-RU" dirty="0"/>
          </a:p>
        </p:txBody>
      </p:sp>
    </p:spTree>
    <p:extLst>
      <p:ext uri="{BB962C8B-B14F-4D97-AF65-F5344CB8AC3E}">
        <p14:creationId xmlns:p14="http://schemas.microsoft.com/office/powerpoint/2010/main" val="991446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2"/>
          <p:cNvSpPr>
            <a:spLocks noGrp="1"/>
          </p:cNvSpPr>
          <p:nvPr>
            <p:ph type="title"/>
          </p:nvPr>
        </p:nvSpPr>
        <p:spPr>
          <a:xfrm>
            <a:off x="386921" y="161575"/>
            <a:ext cx="8458200" cy="1143000"/>
          </a:xfrm>
        </p:spPr>
        <p:txBody>
          <a:bodyPr>
            <a:normAutofit/>
          </a:bodyPr>
          <a:lstStyle/>
          <a:p>
            <a:r>
              <a:rPr lang="en-US" dirty="0" smtClean="0">
                <a:latin typeface="Calibri" panose="020F0502020204030204" pitchFamily="34" charset="0"/>
              </a:rPr>
              <a:t>FLINK USB 3.0</a:t>
            </a:r>
            <a:endParaRPr lang="ru-RU" dirty="0">
              <a:latin typeface="Calibri" panose="020F0502020204030204" pitchFamily="34" charset="0"/>
            </a:endParaRPr>
          </a:p>
        </p:txBody>
      </p:sp>
      <p:sp>
        <p:nvSpPr>
          <p:cNvPr id="32" name="Прямоугольник 31"/>
          <p:cNvSpPr/>
          <p:nvPr/>
        </p:nvSpPr>
        <p:spPr>
          <a:xfrm>
            <a:off x="338632" y="6324600"/>
            <a:ext cx="441146" cy="369332"/>
          </a:xfrm>
          <a:prstGeom prst="rect">
            <a:avLst/>
          </a:prstGeom>
        </p:spPr>
        <p:txBody>
          <a:bodyPr wrap="none">
            <a:spAutoFit/>
          </a:bodyPr>
          <a:lstStyle/>
          <a:p>
            <a:r>
              <a:rPr lang="ru-RU" dirty="0" smtClean="0"/>
              <a:t>1</a:t>
            </a:r>
            <a:r>
              <a:rPr lang="en-US" dirty="0" smtClean="0"/>
              <a:t>9</a:t>
            </a:r>
            <a:endParaRPr lang="ru-RU" dirty="0"/>
          </a:p>
        </p:txBody>
      </p:sp>
      <p:pic>
        <p:nvPicPr>
          <p:cNvPr id="5" name="Рисунок 4"/>
          <p:cNvPicPr>
            <a:picLocks noChangeAspect="1"/>
          </p:cNvPicPr>
          <p:nvPr/>
        </p:nvPicPr>
        <p:blipFill rotWithShape="1">
          <a:blip r:embed="rId2"/>
          <a:srcRect l="1418" t="40599" r="61018" b="10401"/>
          <a:stretch/>
        </p:blipFill>
        <p:spPr>
          <a:xfrm>
            <a:off x="338632" y="2209800"/>
            <a:ext cx="7685679" cy="3383632"/>
          </a:xfrm>
          <a:prstGeom prst="rect">
            <a:avLst/>
          </a:prstGeom>
        </p:spPr>
      </p:pic>
      <p:sp>
        <p:nvSpPr>
          <p:cNvPr id="6" name="TextBox 5"/>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pic>
        <p:nvPicPr>
          <p:cNvPr id="7" name="Объект 5" descr="https://cs541603.userapi.com/c840121/v840121394/272b5/Oek1Jr8X2uo.jpg"/>
          <p:cNvPicPr>
            <a:picLocks noGrp="1"/>
          </p:cNvPicPr>
          <p:nvPr>
            <p:ph idx="1"/>
          </p:nvPr>
        </p:nvPicPr>
        <p:blipFill rotWithShape="1">
          <a:blip r:embed="rId3" cstate="print">
            <a:extLst>
              <a:ext uri="{28A0092B-C50C-407E-A947-70E740481C1C}">
                <a14:useLocalDpi xmlns:a14="http://schemas.microsoft.com/office/drawing/2010/main" val="0"/>
              </a:ext>
            </a:extLst>
          </a:blip>
          <a:srcRect l="16975" t="1075" r="17092"/>
          <a:stretch/>
        </p:blipFill>
        <p:spPr bwMode="auto">
          <a:xfrm rot="16200000">
            <a:off x="4152900" y="114300"/>
            <a:ext cx="3352800" cy="6629400"/>
          </a:xfrm>
          <a:prstGeom prst="rect">
            <a:avLst/>
          </a:prstGeom>
          <a:noFill/>
          <a:ln>
            <a:noFill/>
          </a:ln>
          <a:extLst>
            <a:ext uri="{53640926-AAD7-44D8-BBD7-CCE9431645EC}">
              <a14:shadowObscured xmlns:a14="http://schemas.microsoft.com/office/drawing/2010/main"/>
            </a:ext>
          </a:extLst>
        </p:spPr>
      </p:pic>
      <p:sp>
        <p:nvSpPr>
          <p:cNvPr id="2" name="Прямоугольник 1"/>
          <p:cNvSpPr/>
          <p:nvPr/>
        </p:nvSpPr>
        <p:spPr>
          <a:xfrm>
            <a:off x="301687" y="1066800"/>
            <a:ext cx="8628668" cy="369332"/>
          </a:xfrm>
          <a:prstGeom prst="rect">
            <a:avLst/>
          </a:prstGeom>
        </p:spPr>
        <p:txBody>
          <a:bodyPr wrap="square">
            <a:spAutoFit/>
          </a:bodyPr>
          <a:lstStyle/>
          <a:p>
            <a:r>
              <a:rPr lang="en-US" dirty="0"/>
              <a:t>To date, first five samples of FLINK-USB 3.0 converters have been manufactured.</a:t>
            </a:r>
            <a:endParaRPr lang="ru-RU" dirty="0"/>
          </a:p>
        </p:txBody>
      </p:sp>
    </p:spTree>
    <p:extLst>
      <p:ext uri="{BB962C8B-B14F-4D97-AF65-F5344CB8AC3E}">
        <p14:creationId xmlns:p14="http://schemas.microsoft.com/office/powerpoint/2010/main" val="30432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32735"/>
            <a:ext cx="8229600" cy="792162"/>
          </a:xfrm>
        </p:spPr>
        <p:txBody>
          <a:bodyPr/>
          <a:lstStyle/>
          <a:p>
            <a:pPr eaLnBrk="1" fontAlgn="auto" hangingPunct="1">
              <a:spcAft>
                <a:spcPts val="0"/>
              </a:spcAft>
              <a:defRPr/>
            </a:pPr>
            <a:r>
              <a:rPr lang="en-US" dirty="0" smtClean="0">
                <a:latin typeface="Calibri" panose="020F0502020204030204" pitchFamily="34" charset="0"/>
              </a:rPr>
              <a:t>The relevance of the tasks</a:t>
            </a:r>
            <a:endParaRPr lang="ru-RU" dirty="0"/>
          </a:p>
        </p:txBody>
      </p:sp>
      <p:sp>
        <p:nvSpPr>
          <p:cNvPr id="3686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latin typeface="Lucida Sans Unicode" panose="020B0602030504020204" pitchFamily="34" charset="0"/>
            </a:endParaRPr>
          </a:p>
        </p:txBody>
      </p:sp>
      <p:sp>
        <p:nvSpPr>
          <p:cNvPr id="3686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latin typeface="Lucida Sans Unicode" panose="020B0602030504020204" pitchFamily="34" charset="0"/>
            </a:endParaRPr>
          </a:p>
        </p:txBody>
      </p:sp>
      <p:sp>
        <p:nvSpPr>
          <p:cNvPr id="36871" name="Прямоугольник 14"/>
          <p:cNvSpPr>
            <a:spLocks noChangeArrowheads="1"/>
          </p:cNvSpPr>
          <p:nvPr/>
        </p:nvSpPr>
        <p:spPr bwMode="auto">
          <a:xfrm>
            <a:off x="533400" y="803225"/>
            <a:ext cx="84582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Modern detector systems with point detector elements currently used on and being developed for FLNP spectrometers can be connected to data acquisition systems based on MPD-240 and De-Li-DAQ 2D modules, respectively. The MPD-240 module enables data acquisition from a maximum of 240 elements with a maximum load of up to 8 mega events per second. This requires the bandwidth of computer communication channels of up to 50 MB/s, which is impossible with the USB 2.0 interface. </a:t>
            </a:r>
            <a:endParaRPr lang="ru-RU" sz="1600" dirty="0">
              <a:latin typeface="Times New Roman" panose="02020603050405020304" pitchFamily="18" charset="0"/>
              <a:cs typeface="Times New Roman" panose="02020603050405020304" pitchFamily="18" charset="0"/>
            </a:endParaRPr>
          </a:p>
          <a:p>
            <a:pPr algn="just" eaLnBrk="1" hangingPunct="1"/>
            <a:endParaRPr lang="ru-RU" altLang="ru-RU" sz="1600" b="1"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device under development will increase 10 times the capacity of data acquisition systems.</a:t>
            </a:r>
            <a:endParaRPr lang="ru-RU" sz="16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1600" y="6260068"/>
            <a:ext cx="312906" cy="369332"/>
          </a:xfrm>
          <a:prstGeom prst="rect">
            <a:avLst/>
          </a:prstGeom>
        </p:spPr>
        <p:txBody>
          <a:bodyPr wrap="none">
            <a:spAutoFit/>
          </a:bodyPr>
          <a:lstStyle/>
          <a:p>
            <a:r>
              <a:rPr lang="en-US" dirty="0" smtClean="0"/>
              <a:t>2</a:t>
            </a:r>
            <a:endParaRPr lang="ru-RU" dirty="0"/>
          </a:p>
        </p:txBody>
      </p:sp>
      <p:pic>
        <p:nvPicPr>
          <p:cNvPr id="8" name="Picture 2" descr="https://pp.userapi.com/c639225/v639225273/fc68/qkXdrVcW5C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21" t="16880" r="4729" b="17565"/>
          <a:stretch/>
        </p:blipFill>
        <p:spPr bwMode="auto">
          <a:xfrm rot="10800000">
            <a:off x="101600" y="3352800"/>
            <a:ext cx="3163592"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b="12807"/>
          <a:stretch/>
        </p:blipFill>
        <p:spPr bwMode="auto">
          <a:xfrm>
            <a:off x="1828800" y="4433223"/>
            <a:ext cx="3409408" cy="1906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https://pp.vk.me/c629406/v629406273/28bb4/YrKAsVC1Du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4751" y="3733800"/>
            <a:ext cx="3219649" cy="2414737"/>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https://pp.userapi.com/c639419/v639419273/259b8/UWfrmhwgRKs.jpg"/>
          <p:cNvPicPr/>
          <p:nvPr/>
        </p:nvPicPr>
        <p:blipFill rotWithShape="1">
          <a:blip r:embed="rId6" cstate="print">
            <a:extLst>
              <a:ext uri="{28A0092B-C50C-407E-A947-70E740481C1C}">
                <a14:useLocalDpi xmlns:a14="http://schemas.microsoft.com/office/drawing/2010/main" val="0"/>
              </a:ext>
            </a:extLst>
          </a:blip>
          <a:srcRect l="21997" t="3208" r="23011" b="1471"/>
          <a:stretch/>
        </p:blipFill>
        <p:spPr bwMode="auto">
          <a:xfrm rot="5400000">
            <a:off x="4000499" y="2496037"/>
            <a:ext cx="1142999" cy="2590800"/>
          </a:xfrm>
          <a:prstGeom prst="rect">
            <a:avLst/>
          </a:prstGeom>
          <a:noFill/>
          <a:ln>
            <a:noFill/>
          </a:ln>
        </p:spPr>
      </p:pic>
      <p:pic>
        <p:nvPicPr>
          <p:cNvPr id="3" name="Рисунок 2"/>
          <p:cNvPicPr>
            <a:picLocks noChangeAspect="1"/>
          </p:cNvPicPr>
          <p:nvPr/>
        </p:nvPicPr>
        <p:blipFill rotWithShape="1">
          <a:blip r:embed="rId7"/>
          <a:srcRect l="3051" t="4139" r="4930" b="9236"/>
          <a:stretch/>
        </p:blipFill>
        <p:spPr>
          <a:xfrm>
            <a:off x="7274836" y="3149396"/>
            <a:ext cx="1728548" cy="1199401"/>
          </a:xfrm>
          <a:prstGeom prst="rect">
            <a:avLst/>
          </a:prstGeom>
        </p:spPr>
      </p:pic>
      <p:sp>
        <p:nvSpPr>
          <p:cNvPr id="4" name="TextBox 3"/>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2"/>
          <p:cNvSpPr>
            <a:spLocks noGrp="1"/>
          </p:cNvSpPr>
          <p:nvPr>
            <p:ph type="title"/>
          </p:nvPr>
        </p:nvSpPr>
        <p:spPr>
          <a:xfrm>
            <a:off x="170048" y="304800"/>
            <a:ext cx="8229600" cy="1143000"/>
          </a:xfrm>
        </p:spPr>
        <p:txBody>
          <a:bodyPr>
            <a:normAutofit/>
          </a:bodyPr>
          <a:lstStyle/>
          <a:p>
            <a:r>
              <a:rPr lang="en-US" dirty="0" smtClean="0">
                <a:latin typeface="Calibri" panose="020F0502020204030204" pitchFamily="34" charset="0"/>
              </a:rPr>
              <a:t>Test kit</a:t>
            </a:r>
            <a:endParaRPr lang="ru-RU" dirty="0">
              <a:latin typeface="Calibri" panose="020F0502020204030204" pitchFamily="34" charset="0"/>
            </a:endParaRPr>
          </a:p>
        </p:txBody>
      </p:sp>
      <p:sp>
        <p:nvSpPr>
          <p:cNvPr id="32" name="Прямоугольник 31"/>
          <p:cNvSpPr/>
          <p:nvPr/>
        </p:nvSpPr>
        <p:spPr>
          <a:xfrm>
            <a:off x="338632" y="6324600"/>
            <a:ext cx="441146" cy="369332"/>
          </a:xfrm>
          <a:prstGeom prst="rect">
            <a:avLst/>
          </a:prstGeom>
        </p:spPr>
        <p:txBody>
          <a:bodyPr wrap="none">
            <a:spAutoFit/>
          </a:bodyPr>
          <a:lstStyle/>
          <a:p>
            <a:r>
              <a:rPr lang="en-US" dirty="0" smtClean="0"/>
              <a:t>20</a:t>
            </a:r>
            <a:endParaRPr lang="ru-RU" dirty="0"/>
          </a:p>
        </p:txBody>
      </p:sp>
      <p:pic>
        <p:nvPicPr>
          <p:cNvPr id="11" name="Объект 4" descr="https://pp.userapi.com/c637527/v637527273/56672/NTS4Y2OPUyE.jpg"/>
          <p:cNvPicPr>
            <a:picLocks noGrp="1"/>
          </p:cNvPicPr>
          <p:nvPr>
            <p:ph idx="1"/>
          </p:nvPr>
        </p:nvPicPr>
        <p:blipFill rotWithShape="1">
          <a:blip r:embed="rId2">
            <a:extLst>
              <a:ext uri="{28A0092B-C50C-407E-A947-70E740481C1C}">
                <a14:useLocalDpi xmlns:a14="http://schemas.microsoft.com/office/drawing/2010/main" val="0"/>
              </a:ext>
            </a:extLst>
          </a:blip>
          <a:srcRect l="3024" t="26188" b="18375"/>
          <a:stretch/>
        </p:blipFill>
        <p:spPr bwMode="auto">
          <a:xfrm rot="10800000">
            <a:off x="338632" y="2209800"/>
            <a:ext cx="8386268" cy="3657600"/>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graphicFrame>
        <p:nvGraphicFramePr>
          <p:cNvPr id="2" name="Таблица 1"/>
          <p:cNvGraphicFramePr>
            <a:graphicFrameLocks noGrp="1"/>
          </p:cNvGraphicFramePr>
          <p:nvPr>
            <p:extLst>
              <p:ext uri="{D42A27DB-BD31-4B8C-83A1-F6EECF244321}">
                <p14:modId xmlns:p14="http://schemas.microsoft.com/office/powerpoint/2010/main" val="1447080149"/>
              </p:ext>
            </p:extLst>
          </p:nvPr>
        </p:nvGraphicFramePr>
        <p:xfrm>
          <a:off x="2971800" y="76200"/>
          <a:ext cx="6172200" cy="2068068"/>
        </p:xfrm>
        <a:graphic>
          <a:graphicData uri="http://schemas.openxmlformats.org/drawingml/2006/table">
            <a:tbl>
              <a:tblPr>
                <a:tableStyleId>{5C22544A-7EE6-4342-B048-85BDC9FD1C3A}</a:tableStyleId>
              </a:tblPr>
              <a:tblGrid>
                <a:gridCol w="6172200"/>
              </a:tblGrid>
              <a:tr h="20574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100" dirty="0">
                          <a:effectLst/>
                          <a:latin typeface="Times New Roman" panose="02020603050405020304" pitchFamily="18" charset="0"/>
                          <a:cs typeface="Times New Roman" panose="02020603050405020304" pitchFamily="18" charset="0"/>
                        </a:rPr>
                        <a:t> </a:t>
                      </a:r>
                      <a:r>
                        <a:rPr kumimoji="0" lang="en-US" sz="1100" kern="1200" dirty="0" smtClean="0">
                          <a:solidFill>
                            <a:schemeClr val="dk1"/>
                          </a:solidFill>
                          <a:effectLst/>
                          <a:latin typeface="Times New Roman" panose="02020603050405020304" pitchFamily="18" charset="0"/>
                          <a:ea typeface="+mn-ea"/>
                          <a:cs typeface="Times New Roman" panose="02020603050405020304" pitchFamily="18" charset="0"/>
                        </a:rPr>
                        <a:t>The FT600/FT601 is a USB 3.0 to FIFO interface bridge chip with the following advanced features: </a:t>
                      </a:r>
                    </a:p>
                    <a:p>
                      <a:pPr marL="342900" lvl="0" indent="-342900">
                        <a:lnSpc>
                          <a:spcPct val="115000"/>
                        </a:lnSpc>
                        <a:spcAft>
                          <a:spcPts val="0"/>
                        </a:spcAft>
                        <a:buFont typeface="Arial"/>
                        <a:buChar char="•"/>
                      </a:pPr>
                      <a:r>
                        <a:rPr lang="en-US" sz="1200" dirty="0" smtClean="0">
                          <a:effectLst/>
                        </a:rPr>
                        <a:t>Supports </a:t>
                      </a:r>
                      <a:r>
                        <a:rPr lang="en-US" sz="1200" dirty="0">
                          <a:effectLst/>
                        </a:rPr>
                        <a:t>USB 3.0 Super Speed (5Gbps)/USB          2.0 High Speed (480Mbps)/USB 2.0 Full Speed (12Mbps) transfer. </a:t>
                      </a:r>
                      <a:endParaRPr lang="ru-RU" sz="1200" dirty="0">
                        <a:effectLst/>
                      </a:endParaRPr>
                    </a:p>
                    <a:p>
                      <a:pPr marL="342900" lvl="0" indent="-342900">
                        <a:lnSpc>
                          <a:spcPct val="115000"/>
                        </a:lnSpc>
                        <a:spcAft>
                          <a:spcPts val="0"/>
                        </a:spcAft>
                        <a:buFont typeface="Arial"/>
                        <a:buChar char="•"/>
                      </a:pPr>
                      <a:r>
                        <a:rPr lang="en-US" sz="1200" dirty="0">
                          <a:effectLst/>
                        </a:rPr>
                        <a:t>Supported USB Transfer Type:   Control/Bulk/Interrupt </a:t>
                      </a:r>
                      <a:endParaRPr lang="ru-RU" sz="1200" dirty="0">
                        <a:effectLst/>
                      </a:endParaRPr>
                    </a:p>
                    <a:p>
                      <a:pPr marL="342900" lvl="0" indent="-342900">
                        <a:lnSpc>
                          <a:spcPct val="115000"/>
                        </a:lnSpc>
                        <a:spcAft>
                          <a:spcPts val="0"/>
                        </a:spcAft>
                        <a:buFont typeface="Arial"/>
                        <a:buChar char="•"/>
                      </a:pPr>
                      <a:r>
                        <a:rPr lang="en-US" sz="1200" dirty="0">
                          <a:effectLst/>
                        </a:rPr>
                        <a:t>Up to 8 configurable endpoints (PIPEs).    Supports 2 parallel slave FIFO bus protocols 245 and FIFO mode, FT601 with 32 bit parallel interface has a data bursting rate up to 400MB/s. </a:t>
                      </a:r>
                      <a:endParaRPr lang="ru-RU" sz="1200" dirty="0">
                        <a:effectLst/>
                      </a:endParaRPr>
                    </a:p>
                    <a:p>
                      <a:pPr marL="342900" lvl="0" indent="-342900">
                        <a:lnSpc>
                          <a:spcPct val="115000"/>
                        </a:lnSpc>
                        <a:spcAft>
                          <a:spcPts val="0"/>
                        </a:spcAft>
                        <a:buFont typeface="Arial"/>
                        <a:buChar char="•"/>
                      </a:pPr>
                      <a:r>
                        <a:rPr lang="en-US" sz="1200" dirty="0">
                          <a:effectLst/>
                        </a:rPr>
                        <a:t>Supports 4 IN channels and 4 OUT channels on FIFO bus connectivity. </a:t>
                      </a:r>
                      <a:endParaRPr lang="ru-RU" sz="1200" dirty="0">
                        <a:effectLst/>
                      </a:endParaRPr>
                    </a:p>
                    <a:p>
                      <a:pPr marL="342900" lvl="0" indent="-342900">
                        <a:lnSpc>
                          <a:spcPct val="115000"/>
                        </a:lnSpc>
                        <a:spcAft>
                          <a:spcPts val="0"/>
                        </a:spcAft>
                        <a:buFont typeface="Arial"/>
                        <a:buChar char="•"/>
                      </a:pPr>
                      <a:r>
                        <a:rPr lang="en-US" sz="1200" dirty="0">
                          <a:effectLst/>
                        </a:rPr>
                        <a:t>Built-in 16kB FIFO data buffer RAM. </a:t>
                      </a:r>
                      <a:endParaRPr lang="ru-RU" sz="1200" dirty="0">
                        <a:effectLst/>
                      </a:endParaRPr>
                    </a:p>
                    <a:p>
                      <a:pPr>
                        <a:lnSpc>
                          <a:spcPct val="115000"/>
                        </a:lnSpc>
                        <a:spcAft>
                          <a:spcPts val="0"/>
                        </a:spcAft>
                      </a:pPr>
                      <a:r>
                        <a:rPr lang="en-US" sz="1100" dirty="0">
                          <a:effectLst/>
                        </a:rPr>
                        <a:t> </a:t>
                      </a:r>
                      <a:endParaRPr lang="ru-RU" sz="1100" dirty="0">
                        <a:effectLst/>
                        <a:latin typeface="Calibri"/>
                        <a:ea typeface="Times New Roman"/>
                        <a:cs typeface="Times New Roman"/>
                      </a:endParaRPr>
                    </a:p>
                  </a:txBody>
                  <a:tcPr marL="68580" marR="68580" marT="0" marB="0"/>
                </a:tc>
              </a:tr>
            </a:tbl>
          </a:graphicData>
        </a:graphic>
      </p:graphicFrame>
      <p:sp>
        <p:nvSpPr>
          <p:cNvPr id="3" name="TextBox 2"/>
          <p:cNvSpPr txBox="1"/>
          <p:nvPr/>
        </p:nvSpPr>
        <p:spPr>
          <a:xfrm>
            <a:off x="7402945" y="5334000"/>
            <a:ext cx="849085" cy="923330"/>
          </a:xfrm>
          <a:prstGeom prst="rect">
            <a:avLst/>
          </a:prstGeom>
          <a:noFill/>
        </p:spPr>
        <p:txBody>
          <a:bodyPr wrap="square" rtlCol="0">
            <a:spAutoFit/>
          </a:bodyPr>
          <a:lstStyle/>
          <a:p>
            <a:pPr algn="ctr"/>
            <a:r>
              <a:rPr lang="en-US" dirty="0" smtClean="0">
                <a:solidFill>
                  <a:schemeClr val="accent6">
                    <a:lumMod val="75000"/>
                  </a:schemeClr>
                </a:solidFill>
              </a:rPr>
              <a:t>FTDI UMFT 600A</a:t>
            </a:r>
            <a:endParaRPr lang="ru-RU" dirty="0">
              <a:solidFill>
                <a:schemeClr val="accent6">
                  <a:lumMod val="75000"/>
                </a:schemeClr>
              </a:solidFill>
            </a:endParaRPr>
          </a:p>
        </p:txBody>
      </p:sp>
      <p:sp>
        <p:nvSpPr>
          <p:cNvPr id="8" name="TextBox 7"/>
          <p:cNvSpPr txBox="1"/>
          <p:nvPr/>
        </p:nvSpPr>
        <p:spPr>
          <a:xfrm>
            <a:off x="4343400" y="5716587"/>
            <a:ext cx="2286000" cy="646331"/>
          </a:xfrm>
          <a:prstGeom prst="rect">
            <a:avLst/>
          </a:prstGeom>
          <a:noFill/>
        </p:spPr>
        <p:txBody>
          <a:bodyPr wrap="square" rtlCol="0">
            <a:spAutoFit/>
          </a:bodyPr>
          <a:lstStyle/>
          <a:p>
            <a:pPr algn="ctr"/>
            <a:r>
              <a:rPr lang="en-US" dirty="0" smtClean="0">
                <a:solidFill>
                  <a:schemeClr val="accent6">
                    <a:lumMod val="75000"/>
                  </a:schemeClr>
                </a:solidFill>
              </a:rPr>
              <a:t>Cyclone V debugging set</a:t>
            </a:r>
            <a:endParaRPr lang="ru-RU" dirty="0">
              <a:solidFill>
                <a:schemeClr val="accent6">
                  <a:lumMod val="75000"/>
                </a:schemeClr>
              </a:solidFill>
            </a:endParaRPr>
          </a:p>
        </p:txBody>
      </p:sp>
      <p:sp>
        <p:nvSpPr>
          <p:cNvPr id="10" name="TextBox 9"/>
          <p:cNvSpPr txBox="1"/>
          <p:nvPr/>
        </p:nvSpPr>
        <p:spPr>
          <a:xfrm>
            <a:off x="381000" y="5149334"/>
            <a:ext cx="2057400" cy="646331"/>
          </a:xfrm>
          <a:prstGeom prst="rect">
            <a:avLst/>
          </a:prstGeom>
          <a:noFill/>
        </p:spPr>
        <p:txBody>
          <a:bodyPr wrap="square" rtlCol="0">
            <a:spAutoFit/>
          </a:bodyPr>
          <a:lstStyle/>
          <a:p>
            <a:pPr algn="ctr"/>
            <a:r>
              <a:rPr lang="en-US" dirty="0" smtClean="0">
                <a:solidFill>
                  <a:schemeClr val="accent6">
                    <a:lumMod val="75000"/>
                  </a:schemeClr>
                </a:solidFill>
              </a:rPr>
              <a:t>Optical interface module</a:t>
            </a:r>
            <a:endParaRPr lang="ru-RU" dirty="0">
              <a:solidFill>
                <a:schemeClr val="accent6">
                  <a:lumMod val="75000"/>
                </a:schemeClr>
              </a:solidFill>
            </a:endParaRPr>
          </a:p>
        </p:txBody>
      </p:sp>
    </p:spTree>
    <p:extLst>
      <p:ext uri="{BB962C8B-B14F-4D97-AF65-F5344CB8AC3E}">
        <p14:creationId xmlns:p14="http://schemas.microsoft.com/office/powerpoint/2010/main" val="181498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2"/>
          <p:cNvSpPr>
            <a:spLocks noGrp="1"/>
          </p:cNvSpPr>
          <p:nvPr>
            <p:ph type="title"/>
          </p:nvPr>
        </p:nvSpPr>
        <p:spPr>
          <a:xfrm>
            <a:off x="378866" y="223839"/>
            <a:ext cx="8458200" cy="1143000"/>
          </a:xfrm>
        </p:spPr>
        <p:txBody>
          <a:bodyPr>
            <a:normAutofit/>
          </a:bodyPr>
          <a:lstStyle/>
          <a:p>
            <a:r>
              <a:rPr lang="en-US" dirty="0">
                <a:latin typeface="Calibri" panose="020F0502020204030204" pitchFamily="34" charset="0"/>
              </a:rPr>
              <a:t>Design </a:t>
            </a:r>
            <a:r>
              <a:rPr lang="en-US" dirty="0" smtClean="0">
                <a:latin typeface="Calibri" panose="020F0502020204030204" pitchFamily="34" charset="0"/>
              </a:rPr>
              <a:t>of </a:t>
            </a:r>
            <a:r>
              <a:rPr lang="en-US" dirty="0">
                <a:latin typeface="Calibri" panose="020F0502020204030204" pitchFamily="34" charset="0"/>
              </a:rPr>
              <a:t>firmware FLINK </a:t>
            </a:r>
            <a:r>
              <a:rPr lang="en-US" dirty="0" smtClean="0">
                <a:latin typeface="Calibri" panose="020F0502020204030204" pitchFamily="34" charset="0"/>
              </a:rPr>
              <a:t>USB 3.0</a:t>
            </a:r>
            <a:endParaRPr lang="ru-RU" dirty="0">
              <a:latin typeface="Calibri" panose="020F0502020204030204" pitchFamily="34" charset="0"/>
            </a:endParaRPr>
          </a:p>
        </p:txBody>
      </p:sp>
      <p:sp>
        <p:nvSpPr>
          <p:cNvPr id="32" name="Прямоугольник 31"/>
          <p:cNvSpPr/>
          <p:nvPr/>
        </p:nvSpPr>
        <p:spPr>
          <a:xfrm>
            <a:off x="338632" y="6324600"/>
            <a:ext cx="441146" cy="369332"/>
          </a:xfrm>
          <a:prstGeom prst="rect">
            <a:avLst/>
          </a:prstGeom>
        </p:spPr>
        <p:txBody>
          <a:bodyPr wrap="none">
            <a:spAutoFit/>
          </a:bodyPr>
          <a:lstStyle/>
          <a:p>
            <a:r>
              <a:rPr lang="ru-RU" dirty="0" smtClean="0"/>
              <a:t>2</a:t>
            </a:r>
            <a:r>
              <a:rPr lang="en-US" dirty="0" smtClean="0"/>
              <a:t>1</a:t>
            </a:r>
            <a:endParaRPr lang="ru-RU" dirty="0"/>
          </a:p>
        </p:txBody>
      </p:sp>
      <p:sp>
        <p:nvSpPr>
          <p:cNvPr id="3" name="Rectangle 8"/>
          <p:cNvSpPr>
            <a:spLocks noChangeArrowheads="1"/>
          </p:cNvSpPr>
          <p:nvPr/>
        </p:nvSpPr>
        <p:spPr bwMode="auto">
          <a:xfrm>
            <a:off x="-38099" y="1752599"/>
            <a:ext cx="109673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4" name="Объект 3"/>
          <p:cNvGraphicFramePr>
            <a:graphicFrameLocks noChangeAspect="1"/>
          </p:cNvGraphicFramePr>
          <p:nvPr>
            <p:extLst>
              <p:ext uri="{D42A27DB-BD31-4B8C-83A1-F6EECF244321}">
                <p14:modId xmlns:p14="http://schemas.microsoft.com/office/powerpoint/2010/main" val="147259796"/>
              </p:ext>
            </p:extLst>
          </p:nvPr>
        </p:nvGraphicFramePr>
        <p:xfrm>
          <a:off x="-38100" y="1752600"/>
          <a:ext cx="9100493" cy="4038600"/>
        </p:xfrm>
        <a:graphic>
          <a:graphicData uri="http://schemas.openxmlformats.org/presentationml/2006/ole">
            <mc:AlternateContent xmlns:mc="http://schemas.openxmlformats.org/markup-compatibility/2006">
              <mc:Choice xmlns:v="urn:schemas-microsoft-com:vml" Requires="v">
                <p:oleObj spid="_x0000_s1082" name="Visio" r:id="rId3" imgW="9672650" imgH="4298130" progId="Visio.Drawing.15">
                  <p:embed/>
                </p:oleObj>
              </mc:Choice>
              <mc:Fallback>
                <p:oleObj name="Visio" r:id="rId3" imgW="9672650" imgH="4298130" progId="Visio.Drawing.15">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1752600"/>
                        <a:ext cx="9100493" cy="4038600"/>
                      </a:xfrm>
                      <a:prstGeom prst="rect">
                        <a:avLst/>
                      </a:prstGeom>
                      <a:noFill/>
                    </p:spPr>
                  </p:pic>
                </p:oleObj>
              </mc:Fallback>
            </mc:AlternateContent>
          </a:graphicData>
        </a:graphic>
      </p:graphicFrame>
      <p:sp>
        <p:nvSpPr>
          <p:cNvPr id="6" name="TextBox 5"/>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spTree>
    <p:extLst>
      <p:ext uri="{BB962C8B-B14F-4D97-AF65-F5344CB8AC3E}">
        <p14:creationId xmlns:p14="http://schemas.microsoft.com/office/powerpoint/2010/main" val="121148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pp.userapi.com/c639124/v639124273/3681d/Yk1UYBR3_8s.jpg"/>
          <p:cNvPicPr/>
          <p:nvPr/>
        </p:nvPicPr>
        <p:blipFill rotWithShape="1">
          <a:blip r:embed="rId2">
            <a:extLst>
              <a:ext uri="{28A0092B-C50C-407E-A947-70E740481C1C}">
                <a14:useLocalDpi xmlns:a14="http://schemas.microsoft.com/office/drawing/2010/main" val="0"/>
              </a:ext>
            </a:extLst>
          </a:blip>
          <a:srcRect l="18862" r="23303"/>
          <a:stretch/>
        </p:blipFill>
        <p:spPr bwMode="auto">
          <a:xfrm rot="16200000">
            <a:off x="2628292" y="-266092"/>
            <a:ext cx="3672408" cy="8928992"/>
          </a:xfrm>
          <a:prstGeom prst="rect">
            <a:avLst/>
          </a:prstGeom>
          <a:noFill/>
          <a:ln>
            <a:noFill/>
          </a:ln>
          <a:extLst>
            <a:ext uri="{53640926-AAD7-44D8-BBD7-CCE9431645EC}">
              <a14:shadowObscured xmlns:a14="http://schemas.microsoft.com/office/drawing/2010/main"/>
            </a:ext>
          </a:extLst>
        </p:spPr>
      </p:pic>
      <p:pic>
        <p:nvPicPr>
          <p:cNvPr id="10" name="Рисунок 9"/>
          <p:cNvPicPr/>
          <p:nvPr/>
        </p:nvPicPr>
        <p:blipFill rotWithShape="1">
          <a:blip r:embed="rId3"/>
          <a:srcRect l="66644" t="25689" r="14874" b="22324"/>
          <a:stretch/>
        </p:blipFill>
        <p:spPr bwMode="auto">
          <a:xfrm>
            <a:off x="5355754" y="0"/>
            <a:ext cx="3788246" cy="3312368"/>
          </a:xfrm>
          <a:prstGeom prst="rect">
            <a:avLst/>
          </a:prstGeom>
          <a:ln>
            <a:noFill/>
          </a:ln>
          <a:extLst>
            <a:ext uri="{53640926-AAD7-44D8-BBD7-CCE9431645EC}">
              <a14:shadowObscured xmlns:a14="http://schemas.microsoft.com/office/drawing/2010/main"/>
            </a:ext>
          </a:extLst>
        </p:spPr>
      </p:pic>
      <p:pic>
        <p:nvPicPr>
          <p:cNvPr id="12" name="Рисунок 11"/>
          <p:cNvPicPr>
            <a:picLocks noChangeAspect="1"/>
          </p:cNvPicPr>
          <p:nvPr/>
        </p:nvPicPr>
        <p:blipFill>
          <a:blip r:embed="rId4"/>
          <a:stretch>
            <a:fillRect/>
          </a:stretch>
        </p:blipFill>
        <p:spPr>
          <a:xfrm>
            <a:off x="7249877" y="0"/>
            <a:ext cx="1977683" cy="1916831"/>
          </a:xfrm>
          <a:prstGeom prst="rect">
            <a:avLst/>
          </a:prstGeom>
        </p:spPr>
      </p:pic>
      <p:sp>
        <p:nvSpPr>
          <p:cNvPr id="13" name="Заголовок 1"/>
          <p:cNvSpPr txBox="1">
            <a:spLocks/>
          </p:cNvSpPr>
          <p:nvPr/>
        </p:nvSpPr>
        <p:spPr>
          <a:xfrm>
            <a:off x="0" y="0"/>
            <a:ext cx="5355754" cy="1340768"/>
          </a:xfrm>
          <a:prstGeom prst="rect">
            <a:avLst/>
          </a:prstGeom>
        </p:spPr>
        <p:txBody>
          <a:bodyPr vert="horz" rtlCol="0"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r>
              <a:rPr lang="en-US" dirty="0">
                <a:latin typeface="Calibri" panose="020F0502020204030204" pitchFamily="34" charset="0"/>
              </a:rPr>
              <a:t>Operation </a:t>
            </a:r>
            <a:r>
              <a:rPr lang="en-US" dirty="0" smtClean="0">
                <a:latin typeface="Calibri" panose="020F0502020204030204" pitchFamily="34" charset="0"/>
              </a:rPr>
              <a:t>in </a:t>
            </a:r>
            <a:r>
              <a:rPr lang="en-US" dirty="0" err="1" smtClean="0">
                <a:latin typeface="Calibri" panose="020F0502020204030204" pitchFamily="34" charset="0"/>
              </a:rPr>
              <a:t>LoopBack</a:t>
            </a:r>
            <a:r>
              <a:rPr lang="en-US" dirty="0">
                <a:latin typeface="Calibri" panose="020F0502020204030204" pitchFamily="34" charset="0"/>
              </a:rPr>
              <a:t> mode</a:t>
            </a:r>
            <a:endParaRPr lang="ru-RU" dirty="0">
              <a:latin typeface="Calibri" panose="020F0502020204030204" pitchFamily="34" charset="0"/>
            </a:endParaRPr>
          </a:p>
        </p:txBody>
      </p:sp>
      <p:sp>
        <p:nvSpPr>
          <p:cNvPr id="14" name="Прямоугольник 13"/>
          <p:cNvSpPr/>
          <p:nvPr/>
        </p:nvSpPr>
        <p:spPr>
          <a:xfrm>
            <a:off x="338632" y="6324600"/>
            <a:ext cx="441146" cy="369332"/>
          </a:xfrm>
          <a:prstGeom prst="rect">
            <a:avLst/>
          </a:prstGeom>
        </p:spPr>
        <p:txBody>
          <a:bodyPr wrap="none">
            <a:spAutoFit/>
          </a:bodyPr>
          <a:lstStyle/>
          <a:p>
            <a:r>
              <a:rPr lang="ru-RU" dirty="0" smtClean="0"/>
              <a:t>2</a:t>
            </a:r>
            <a:r>
              <a:rPr lang="en-US" dirty="0" smtClean="0"/>
              <a:t>2</a:t>
            </a:r>
            <a:endParaRPr lang="ru-RU" dirty="0"/>
          </a:p>
        </p:txBody>
      </p:sp>
      <p:sp>
        <p:nvSpPr>
          <p:cNvPr id="7" name="TextBox 6"/>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sp>
        <p:nvSpPr>
          <p:cNvPr id="2" name="Прямоугольник 1"/>
          <p:cNvSpPr/>
          <p:nvPr/>
        </p:nvSpPr>
        <p:spPr>
          <a:xfrm>
            <a:off x="4572000" y="2039033"/>
            <a:ext cx="4572000" cy="646331"/>
          </a:xfrm>
          <a:prstGeom prst="rect">
            <a:avLst/>
          </a:prstGeom>
          <a:solidFill>
            <a:schemeClr val="bg2"/>
          </a:solidFill>
        </p:spPr>
        <p:txBody>
          <a:bodyPr>
            <a:spAutoFit/>
          </a:bodyPr>
          <a:lstStyle/>
          <a:p>
            <a:r>
              <a:rPr lang="en-US" dirty="0"/>
              <a:t>This speed is a maximum feasible one in transmitting data through TLK1501.</a:t>
            </a:r>
            <a:endParaRPr lang="ru-RU" dirty="0"/>
          </a:p>
        </p:txBody>
      </p:sp>
    </p:spTree>
    <p:extLst>
      <p:ext uri="{BB962C8B-B14F-4D97-AF65-F5344CB8AC3E}">
        <p14:creationId xmlns:p14="http://schemas.microsoft.com/office/powerpoint/2010/main" val="255189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2"/>
          <p:cNvSpPr>
            <a:spLocks noGrp="1"/>
          </p:cNvSpPr>
          <p:nvPr>
            <p:ph type="title"/>
          </p:nvPr>
        </p:nvSpPr>
        <p:spPr>
          <a:xfrm>
            <a:off x="234043" y="76200"/>
            <a:ext cx="8229600" cy="1143000"/>
          </a:xfrm>
        </p:spPr>
        <p:txBody>
          <a:bodyPr>
            <a:normAutofit/>
          </a:bodyPr>
          <a:lstStyle/>
          <a:p>
            <a:r>
              <a:rPr lang="en-US" dirty="0" smtClean="0">
                <a:latin typeface="Calibri" panose="020F0502020204030204" pitchFamily="34" charset="0"/>
              </a:rPr>
              <a:t>FLINK USB 3.0</a:t>
            </a:r>
            <a:endParaRPr lang="ru-RU" dirty="0">
              <a:latin typeface="Calibri" panose="020F0502020204030204" pitchFamily="34" charset="0"/>
            </a:endParaRPr>
          </a:p>
        </p:txBody>
      </p:sp>
      <p:sp>
        <p:nvSpPr>
          <p:cNvPr id="32" name="Прямоугольник 31"/>
          <p:cNvSpPr/>
          <p:nvPr/>
        </p:nvSpPr>
        <p:spPr>
          <a:xfrm>
            <a:off x="338632" y="6324600"/>
            <a:ext cx="441146" cy="369332"/>
          </a:xfrm>
          <a:prstGeom prst="rect">
            <a:avLst/>
          </a:prstGeom>
        </p:spPr>
        <p:txBody>
          <a:bodyPr wrap="none">
            <a:spAutoFit/>
          </a:bodyPr>
          <a:lstStyle/>
          <a:p>
            <a:r>
              <a:rPr lang="en-US" dirty="0" smtClean="0"/>
              <a:t>23</a:t>
            </a:r>
            <a:endParaRPr lang="ru-RU" dirty="0"/>
          </a:p>
        </p:txBody>
      </p:sp>
      <p:pic>
        <p:nvPicPr>
          <p:cNvPr id="6" name="Объект 5" descr="https://cs541603.userapi.com/c840121/v840121394/272b5/Oek1Jr8X2uo.jpg"/>
          <p:cNvPicPr>
            <a:picLocks noGrp="1"/>
          </p:cNvPicPr>
          <p:nvPr>
            <p:ph idx="1"/>
          </p:nvPr>
        </p:nvPicPr>
        <p:blipFill rotWithShape="1">
          <a:blip r:embed="rId2" cstate="print">
            <a:extLst>
              <a:ext uri="{28A0092B-C50C-407E-A947-70E740481C1C}">
                <a14:useLocalDpi xmlns:a14="http://schemas.microsoft.com/office/drawing/2010/main" val="0"/>
              </a:ext>
            </a:extLst>
          </a:blip>
          <a:srcRect l="16975" t="1075" r="17092"/>
          <a:stretch/>
        </p:blipFill>
        <p:spPr bwMode="auto">
          <a:xfrm rot="16200000">
            <a:off x="1808478" y="38100"/>
            <a:ext cx="1828800" cy="3886200"/>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pic>
        <p:nvPicPr>
          <p:cNvPr id="3077" name="Picture 5" descr="I:\3A0AE1BC-932D-4E01-9BF3-4192BE5E073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11" r="5226"/>
          <a:stretch/>
        </p:blipFill>
        <p:spPr bwMode="auto">
          <a:xfrm rot="16200000">
            <a:off x="2075353" y="1943963"/>
            <a:ext cx="2742850"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248400" y="3733800"/>
            <a:ext cx="2667000" cy="1754326"/>
          </a:xfrm>
          <a:prstGeom prst="rect">
            <a:avLst/>
          </a:prstGeom>
        </p:spPr>
        <p:txBody>
          <a:bodyPr wrap="square">
            <a:spAutoFit/>
          </a:bodyPr>
          <a:lstStyle/>
          <a:p>
            <a:pPr algn="just"/>
            <a:r>
              <a:rPr lang="en-US" dirty="0"/>
              <a:t>During the first cycle of reactor operation the system is to be tested on the spectrometers of the IBR-2 reactor in real experimental conditions.</a:t>
            </a:r>
            <a:endParaRPr lang="ru-RU" dirty="0"/>
          </a:p>
        </p:txBody>
      </p:sp>
      <p:pic>
        <p:nvPicPr>
          <p:cNvPr id="5122" name="Picture 2" descr="https://cs541602.userapi.com/c840121/v840121981/23e43/2HeCQ6DgPmc.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969" r="4156" b="16293"/>
          <a:stretch/>
        </p:blipFill>
        <p:spPr bwMode="auto">
          <a:xfrm>
            <a:off x="4919002" y="909782"/>
            <a:ext cx="2807216" cy="260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35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Прямоугольник 31"/>
          <p:cNvSpPr/>
          <p:nvPr/>
        </p:nvSpPr>
        <p:spPr>
          <a:xfrm>
            <a:off x="338632" y="6324600"/>
            <a:ext cx="441146" cy="369332"/>
          </a:xfrm>
          <a:prstGeom prst="rect">
            <a:avLst/>
          </a:prstGeom>
        </p:spPr>
        <p:txBody>
          <a:bodyPr wrap="none">
            <a:spAutoFit/>
          </a:bodyPr>
          <a:lstStyle/>
          <a:p>
            <a:r>
              <a:rPr lang="ru-RU" dirty="0" smtClean="0"/>
              <a:t>2</a:t>
            </a:r>
            <a:r>
              <a:rPr lang="en-US" dirty="0" smtClean="0"/>
              <a:t>4</a:t>
            </a:r>
            <a:endParaRPr lang="ru-RU" dirty="0"/>
          </a:p>
        </p:txBody>
      </p:sp>
      <p:sp>
        <p:nvSpPr>
          <p:cNvPr id="5" name="Содержимое 2"/>
          <p:cNvSpPr>
            <a:spLocks noGrp="1"/>
          </p:cNvSpPr>
          <p:nvPr>
            <p:ph idx="1"/>
          </p:nvPr>
        </p:nvSpPr>
        <p:spPr>
          <a:xfrm>
            <a:off x="0" y="685800"/>
            <a:ext cx="9144000" cy="5638800"/>
          </a:xfrm>
        </p:spPr>
        <p:txBody>
          <a:bodyPr>
            <a:normAutofit/>
          </a:bodyPr>
          <a:lstStyle/>
          <a:p>
            <a:pPr marL="109537" indent="0">
              <a:buNone/>
            </a:pPr>
            <a:r>
              <a:rPr lang="en-US" sz="2200" dirty="0" smtClean="0">
                <a:latin typeface="Times New Roman" panose="02020603050405020304" pitchFamily="18" charset="0"/>
                <a:cs typeface="Times New Roman" panose="02020603050405020304" pitchFamily="18" charset="0"/>
              </a:rPr>
              <a:t>	As </a:t>
            </a:r>
            <a:r>
              <a:rPr lang="en-US" sz="2200" dirty="0">
                <a:latin typeface="Times New Roman" panose="02020603050405020304" pitchFamily="18" charset="0"/>
                <a:cs typeface="Times New Roman" panose="02020603050405020304" pitchFamily="18" charset="0"/>
              </a:rPr>
              <a:t>a result, the variant of increasing by developing a new optical convertor, FLINK USB 3.0, has been realized. </a:t>
            </a:r>
            <a:endParaRPr lang="ru-RU" sz="2200" dirty="0">
              <a:latin typeface="Times New Roman" panose="02020603050405020304" pitchFamily="18" charset="0"/>
              <a:cs typeface="Times New Roman" panose="02020603050405020304" pitchFamily="18" charset="0"/>
            </a:endParaRPr>
          </a:p>
          <a:p>
            <a:pPr marL="400050" lvl="1" indent="0" eaLnBrk="1" fontAlgn="auto" hangingPunct="1">
              <a:spcAft>
                <a:spcPts val="0"/>
              </a:spcAft>
              <a:buNone/>
              <a:defRPr/>
            </a:pPr>
            <a:endParaRPr lang="ru-RU" sz="2200" dirty="0" smtClean="0">
              <a:latin typeface="Times New Roman" panose="02020603050405020304" pitchFamily="18" charset="0"/>
              <a:cs typeface="Times New Roman" panose="02020603050405020304" pitchFamily="18" charset="0"/>
            </a:endParaRPr>
          </a:p>
          <a:p>
            <a:pPr lvl="1"/>
            <a:r>
              <a:rPr lang="en-US" sz="2200" dirty="0" smtClean="0">
                <a:latin typeface="Times New Roman" panose="02020603050405020304" pitchFamily="18" charset="0"/>
                <a:cs typeface="Times New Roman" panose="02020603050405020304" pitchFamily="18" charset="0"/>
              </a:rPr>
              <a:t>High-speed </a:t>
            </a:r>
            <a:r>
              <a:rPr lang="en-US" sz="2200" dirty="0">
                <a:latin typeface="Times New Roman" panose="02020603050405020304" pitchFamily="18" charset="0"/>
                <a:cs typeface="Times New Roman" panose="02020603050405020304" pitchFamily="18" charset="0"/>
              </a:rPr>
              <a:t>chip from FTDI FT600 is used</a:t>
            </a:r>
            <a:r>
              <a:rPr lang="en-US" sz="2200" dirty="0" smtClean="0">
                <a:latin typeface="Times New Roman" panose="02020603050405020304" pitchFamily="18" charset="0"/>
                <a:cs typeface="Times New Roman" panose="02020603050405020304" pitchFamily="18" charset="0"/>
              </a:rPr>
              <a:t>;</a:t>
            </a:r>
          </a:p>
          <a:p>
            <a:pPr lvl="1"/>
            <a:r>
              <a:rPr lang="en-US" sz="2200" dirty="0" smtClean="0">
                <a:latin typeface="Times New Roman" panose="02020603050405020304" pitchFamily="18" charset="0"/>
                <a:cs typeface="Times New Roman" panose="02020603050405020304" pitchFamily="18" charset="0"/>
              </a:rPr>
              <a:t>FPGA</a:t>
            </a:r>
            <a:r>
              <a:rPr lang="ru-RU"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Cyclone IV EP</a:t>
            </a:r>
            <a:r>
              <a:rPr lang="ru-RU" sz="2200" dirty="0">
                <a:latin typeface="Times New Roman" panose="02020603050405020304" pitchFamily="18" charset="0"/>
                <a:cs typeface="Times New Roman" panose="02020603050405020304" pitchFamily="18" charset="0"/>
              </a:rPr>
              <a:t>4</a:t>
            </a:r>
            <a:r>
              <a:rPr lang="en-US" sz="2200" dirty="0">
                <a:latin typeface="Times New Roman" panose="02020603050405020304" pitchFamily="18" charset="0"/>
                <a:cs typeface="Times New Roman" panose="02020603050405020304" pitchFamily="18" charset="0"/>
              </a:rPr>
              <a:t>CE</a:t>
            </a:r>
            <a:r>
              <a:rPr lang="ru-RU" sz="2200" dirty="0">
                <a:latin typeface="Times New Roman" panose="02020603050405020304" pitchFamily="18" charset="0"/>
                <a:cs typeface="Times New Roman" panose="02020603050405020304" pitchFamily="18" charset="0"/>
              </a:rPr>
              <a:t>6</a:t>
            </a:r>
            <a:r>
              <a:rPr lang="en-US" sz="2200" dirty="0">
                <a:latin typeface="Times New Roman" panose="02020603050405020304" pitchFamily="18" charset="0"/>
                <a:cs typeface="Times New Roman" panose="02020603050405020304" pitchFamily="18" charset="0"/>
              </a:rPr>
              <a:t>E</a:t>
            </a:r>
            <a:r>
              <a:rPr lang="ru-RU" sz="2200" dirty="0">
                <a:latin typeface="Times New Roman" panose="02020603050405020304" pitchFamily="18" charset="0"/>
                <a:cs typeface="Times New Roman" panose="02020603050405020304" pitchFamily="18" charset="0"/>
              </a:rPr>
              <a:t>22</a:t>
            </a:r>
            <a:r>
              <a:rPr lang="en-US" sz="2200" dirty="0">
                <a:latin typeface="Times New Roman" panose="02020603050405020304" pitchFamily="18" charset="0"/>
                <a:cs typeface="Times New Roman" panose="02020603050405020304" pitchFamily="18" charset="0"/>
              </a:rPr>
              <a:t>C</a:t>
            </a:r>
            <a:r>
              <a:rPr lang="ru-RU" sz="2200" dirty="0">
                <a:latin typeface="Times New Roman" panose="02020603050405020304" pitchFamily="18" charset="0"/>
                <a:cs typeface="Times New Roman" panose="02020603050405020304" pitchFamily="18" charset="0"/>
              </a:rPr>
              <a:t>8</a:t>
            </a:r>
            <a:r>
              <a:rPr lang="en-US" sz="2200" dirty="0" smtClean="0">
                <a:latin typeface="Times New Roman" panose="02020603050405020304" pitchFamily="18" charset="0"/>
                <a:cs typeface="Times New Roman" panose="02020603050405020304" pitchFamily="18" charset="0"/>
              </a:rPr>
              <a:t>N </a:t>
            </a:r>
            <a:r>
              <a:rPr lang="en-US" sz="2200" dirty="0">
                <a:latin typeface="Times New Roman" panose="02020603050405020304" pitchFamily="18" charset="0"/>
                <a:cs typeface="Times New Roman" panose="02020603050405020304" pitchFamily="18" charset="0"/>
              </a:rPr>
              <a:t>is used</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lvl="1"/>
            <a:r>
              <a:rPr lang="en-US" sz="2200" dirty="0" smtClean="0">
                <a:latin typeface="Times New Roman" panose="02020603050405020304" pitchFamily="18" charset="0"/>
                <a:cs typeface="Times New Roman" panose="02020603050405020304" pitchFamily="18" charset="0"/>
              </a:rPr>
              <a:t>New </a:t>
            </a:r>
            <a:r>
              <a:rPr lang="en-US" sz="2200" dirty="0">
                <a:latin typeface="Times New Roman" panose="02020603050405020304" pitchFamily="18" charset="0"/>
                <a:cs typeface="Times New Roman" panose="02020603050405020304" pitchFamily="18" charset="0"/>
              </a:rPr>
              <a:t>FPGA project design for data exchange between the computer and the data acquisition system via the USB 3.0 interface is developed</a:t>
            </a:r>
            <a:r>
              <a:rPr lang="en-US" sz="2200" dirty="0" smtClean="0">
                <a:latin typeface="Times New Roman" panose="02020603050405020304" pitchFamily="18" charset="0"/>
                <a:cs typeface="Times New Roman" panose="02020603050405020304" pitchFamily="18" charset="0"/>
              </a:rPr>
              <a:t>.</a:t>
            </a:r>
          </a:p>
          <a:p>
            <a:pPr marL="392113" lvl="1" indent="0">
              <a:buNone/>
            </a:pPr>
            <a:endParaRPr lang="ru-RU" sz="2200" dirty="0" smtClean="0">
              <a:latin typeface="Times New Roman" panose="02020603050405020304" pitchFamily="18" charset="0"/>
              <a:cs typeface="Times New Roman" panose="02020603050405020304" pitchFamily="18" charset="0"/>
            </a:endParaRPr>
          </a:p>
          <a:p>
            <a:pPr marL="109537" indent="0">
              <a:buNone/>
            </a:pPr>
            <a:r>
              <a:rPr lang="en-US" sz="2200" dirty="0" smtClean="0">
                <a:latin typeface="Times New Roman" panose="02020603050405020304" pitchFamily="18" charset="0"/>
                <a:cs typeface="Times New Roman" panose="02020603050405020304" pitchFamily="18" charset="0"/>
              </a:rPr>
              <a:t>	The </a:t>
            </a:r>
            <a:r>
              <a:rPr lang="en-US" sz="2200" dirty="0">
                <a:latin typeface="Times New Roman" panose="02020603050405020304" pitchFamily="18" charset="0"/>
                <a:cs typeface="Times New Roman" panose="02020603050405020304" pitchFamily="18" charset="0"/>
              </a:rPr>
              <a:t>testing kit based on Cyclone V 5CGXF5C6F27C7N Starter Kit, debugging kit USB 3.0 FTDI UMFT600A and the Fiber Optic Transceiver kit is developed.</a:t>
            </a:r>
            <a:endParaRPr lang="ru-RU" sz="2200" dirty="0">
              <a:latin typeface="Times New Roman" panose="02020603050405020304" pitchFamily="18" charset="0"/>
              <a:cs typeface="Times New Roman" panose="02020603050405020304" pitchFamily="18" charset="0"/>
            </a:endParaRPr>
          </a:p>
          <a:p>
            <a:pPr marL="109537" indent="0">
              <a:buNone/>
            </a:pPr>
            <a:r>
              <a:rPr lang="en-US" sz="2200" dirty="0">
                <a:latin typeface="Times New Roman" panose="02020603050405020304" pitchFamily="18" charset="0"/>
                <a:cs typeface="Times New Roman" panose="02020603050405020304" pitchFamily="18" charset="0"/>
              </a:rPr>
              <a:t>	 The FPGA project design with a new FLINK USB 3.0 module allows over 10 times increase of the bandwidth of the data transmission channel</a:t>
            </a:r>
            <a:r>
              <a:rPr lang="en-US" sz="2200" i="1"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from the data acquisition and processing systems De-Li-DAQ-2D and MPD.</a:t>
            </a:r>
            <a:endParaRPr lang="ru-RU" sz="2200" dirty="0">
              <a:latin typeface="Times New Roman" panose="02020603050405020304" pitchFamily="18" charset="0"/>
              <a:cs typeface="Times New Roman" panose="02020603050405020304" pitchFamily="18" charset="0"/>
            </a:endParaRPr>
          </a:p>
        </p:txBody>
      </p:sp>
      <p:sp>
        <p:nvSpPr>
          <p:cNvPr id="8" name="Заголовок 1"/>
          <p:cNvSpPr>
            <a:spLocks noGrp="1"/>
          </p:cNvSpPr>
          <p:nvPr>
            <p:ph type="title"/>
          </p:nvPr>
        </p:nvSpPr>
        <p:spPr>
          <a:xfrm>
            <a:off x="-1" y="0"/>
            <a:ext cx="4191001" cy="762000"/>
          </a:xfrm>
        </p:spPr>
        <p:txBody>
          <a:bodyPr>
            <a:normAutofit/>
          </a:bodyPr>
          <a:lstStyle/>
          <a:p>
            <a:pPr algn="ctr" eaLnBrk="1" hangingPunct="1"/>
            <a:r>
              <a:rPr lang="en-US" altLang="ru-RU" dirty="0" smtClean="0"/>
              <a:t>Results</a:t>
            </a:r>
            <a:endParaRPr lang="ru-RU" altLang="ru-RU" dirty="0" smtClean="0"/>
          </a:p>
        </p:txBody>
      </p:sp>
      <p:sp>
        <p:nvSpPr>
          <p:cNvPr id="6" name="TextBox 5"/>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spTree>
    <p:extLst>
      <p:ext uri="{BB962C8B-B14F-4D97-AF65-F5344CB8AC3E}">
        <p14:creationId xmlns:p14="http://schemas.microsoft.com/office/powerpoint/2010/main" val="3485029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4600" y="39255"/>
            <a:ext cx="4343400" cy="609600"/>
          </a:xfrm>
        </p:spPr>
        <p:txBody>
          <a:bodyPr>
            <a:normAutofit fontScale="90000"/>
          </a:bodyPr>
          <a:lstStyle/>
          <a:p>
            <a:r>
              <a:rPr lang="en-US" dirty="0" smtClean="0"/>
              <a:t>MPD-16 USB 3.0</a:t>
            </a:r>
            <a:endParaRPr lang="ru-RU"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156" t="13056" r="2687" b="11945"/>
          <a:stretch/>
        </p:blipFill>
        <p:spPr bwMode="auto">
          <a:xfrm>
            <a:off x="1066800" y="685800"/>
            <a:ext cx="7549444"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38632" y="6324600"/>
            <a:ext cx="441146" cy="369332"/>
          </a:xfrm>
          <a:prstGeom prst="rect">
            <a:avLst/>
          </a:prstGeom>
        </p:spPr>
        <p:txBody>
          <a:bodyPr wrap="none">
            <a:spAutoFit/>
          </a:bodyPr>
          <a:lstStyle/>
          <a:p>
            <a:r>
              <a:rPr lang="ru-RU" dirty="0" smtClean="0"/>
              <a:t>2</a:t>
            </a:r>
            <a:r>
              <a:rPr lang="en-US" dirty="0" smtClean="0"/>
              <a:t>5</a:t>
            </a:r>
            <a:endParaRPr lang="ru-RU" dirty="0"/>
          </a:p>
        </p:txBody>
      </p:sp>
      <p:sp>
        <p:nvSpPr>
          <p:cNvPr id="6" name="TextBox 5"/>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sp>
        <p:nvSpPr>
          <p:cNvPr id="3" name="Прямоугольник 2"/>
          <p:cNvSpPr/>
          <p:nvPr/>
        </p:nvSpPr>
        <p:spPr>
          <a:xfrm>
            <a:off x="228600" y="4648200"/>
            <a:ext cx="8686800" cy="923330"/>
          </a:xfrm>
          <a:prstGeom prst="rect">
            <a:avLst/>
          </a:prstGeom>
        </p:spPr>
        <p:txBody>
          <a:bodyPr wrap="square">
            <a:spAutoFit/>
          </a:bodyPr>
          <a:lstStyle/>
          <a:p>
            <a:pPr algn="just"/>
            <a:r>
              <a:rPr lang="en-US" dirty="0"/>
              <a:t>Work to increase the bandwidth of data acquisition systems will continue. A new MPD-16 module with USB 3.0 interface has already been designed. Work on developing the firmware for MPD-240 and De-Li-DAQ modules is under way today. </a:t>
            </a:r>
            <a:endParaRPr lang="ru-RU" dirty="0"/>
          </a:p>
        </p:txBody>
      </p:sp>
    </p:spTree>
    <p:extLst>
      <p:ext uri="{BB962C8B-B14F-4D97-AF65-F5344CB8AC3E}">
        <p14:creationId xmlns:p14="http://schemas.microsoft.com/office/powerpoint/2010/main" val="1527572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86914" y="2590800"/>
            <a:ext cx="8045118"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Thanks for your attention!</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Прямоугольник 5"/>
          <p:cNvSpPr/>
          <p:nvPr/>
        </p:nvSpPr>
        <p:spPr>
          <a:xfrm>
            <a:off x="338632" y="6324600"/>
            <a:ext cx="441146" cy="369332"/>
          </a:xfrm>
          <a:prstGeom prst="rect">
            <a:avLst/>
          </a:prstGeom>
        </p:spPr>
        <p:txBody>
          <a:bodyPr wrap="none">
            <a:spAutoFit/>
          </a:bodyPr>
          <a:lstStyle/>
          <a:p>
            <a:r>
              <a:rPr lang="ru-RU" dirty="0" smtClean="0"/>
              <a:t>2</a:t>
            </a:r>
            <a:r>
              <a:rPr lang="en-US" dirty="0" smtClean="0"/>
              <a:t>6</a:t>
            </a:r>
            <a:endParaRPr lang="ru-RU" dirty="0"/>
          </a:p>
        </p:txBody>
      </p:sp>
    </p:spTree>
    <p:extLst>
      <p:ext uri="{BB962C8B-B14F-4D97-AF65-F5344CB8AC3E}">
        <p14:creationId xmlns:p14="http://schemas.microsoft.com/office/powerpoint/2010/main" val="3595328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chem.uni-dubna.ru/sites/default/files/logotip_univera_malenki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246409"/>
            <a:ext cx="1480467" cy="14297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LN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03211"/>
            <a:ext cx="1919430" cy="714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2838991" cy="11213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Подзаголовок 3"/>
          <p:cNvSpPr>
            <a:spLocks noGrp="1"/>
          </p:cNvSpPr>
          <p:nvPr>
            <p:ph type="subTitle" idx="1"/>
          </p:nvPr>
        </p:nvSpPr>
        <p:spPr>
          <a:xfrm>
            <a:off x="6019800" y="6050037"/>
            <a:ext cx="3048000" cy="685800"/>
          </a:xfrm>
        </p:spPr>
        <p:txBody>
          <a:bodyPr/>
          <a:lstStyle/>
          <a:p>
            <a:r>
              <a:rPr lang="en-US" sz="2800" dirty="0" smtClean="0"/>
              <a:t>NEC’2017</a:t>
            </a:r>
            <a:endParaRPr lang="ru-RU" sz="2800" dirty="0"/>
          </a:p>
        </p:txBody>
      </p:sp>
      <p:sp>
        <p:nvSpPr>
          <p:cNvPr id="10" name="Заголовок 1"/>
          <p:cNvSpPr txBox="1">
            <a:spLocks/>
          </p:cNvSpPr>
          <p:nvPr/>
        </p:nvSpPr>
        <p:spPr bwMode="auto">
          <a:xfrm>
            <a:off x="574216" y="2057400"/>
            <a:ext cx="7772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4400" kern="1200" cap="all" baseline="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ru-RU" sz="2800" dirty="0"/>
              <a:t>«</a:t>
            </a:r>
            <a:r>
              <a:rPr lang="en-US" sz="2800" b="1" dirty="0"/>
              <a:t>Increasing throughput capacity of data acquisition systems on IBR-2 reactor spectrometers in FLNP</a:t>
            </a:r>
            <a:r>
              <a:rPr lang="ru-RU" sz="2800" dirty="0"/>
              <a:t>»</a:t>
            </a:r>
          </a:p>
        </p:txBody>
      </p:sp>
      <p:sp>
        <p:nvSpPr>
          <p:cNvPr id="11" name="Подзаголовок 2"/>
          <p:cNvSpPr txBox="1">
            <a:spLocks/>
          </p:cNvSpPr>
          <p:nvPr/>
        </p:nvSpPr>
        <p:spPr>
          <a:xfrm>
            <a:off x="5638800" y="4952999"/>
            <a:ext cx="3448050" cy="1000699"/>
          </a:xfrm>
          <a:prstGeom prst="rect">
            <a:avLst/>
          </a:prstGeom>
        </p:spPr>
        <p:txBody>
          <a:bodyPr>
            <a:normAutofit fontScale="62500" lnSpcReduction="20000"/>
          </a:bodyPr>
          <a:lstStyle/>
          <a:p>
            <a:pPr fontAlgn="auto">
              <a:spcBef>
                <a:spcPct val="20000"/>
              </a:spcBef>
              <a:spcAft>
                <a:spcPts val="0"/>
              </a:spcAft>
              <a:buFont typeface="Arial" pitchFamily="34" charset="0"/>
              <a:buNone/>
              <a:defRPr/>
            </a:pPr>
            <a:r>
              <a:rPr lang="en-US" sz="3200" dirty="0" smtClean="0">
                <a:latin typeface="Cambria" panose="02040503050406030204" pitchFamily="18" charset="0"/>
              </a:rPr>
              <a:t>Presenters: </a:t>
            </a:r>
            <a:r>
              <a:rPr lang="en-US" sz="3200" dirty="0" err="1" smtClean="0">
                <a:latin typeface="Cambria" panose="02040503050406030204" pitchFamily="18" charset="0"/>
              </a:rPr>
              <a:t>Shvetsov</a:t>
            </a:r>
            <a:r>
              <a:rPr lang="en-US" sz="3200" dirty="0" smtClean="0">
                <a:latin typeface="Cambria" panose="02040503050406030204" pitchFamily="18" charset="0"/>
              </a:rPr>
              <a:t> V. V.</a:t>
            </a:r>
            <a:endParaRPr lang="ru-RU" sz="3200" dirty="0">
              <a:latin typeface="Cambria" panose="02040503050406030204" pitchFamily="18" charset="0"/>
            </a:endParaRPr>
          </a:p>
          <a:p>
            <a:pPr fontAlgn="auto">
              <a:spcBef>
                <a:spcPct val="20000"/>
              </a:spcBef>
              <a:spcAft>
                <a:spcPts val="0"/>
              </a:spcAft>
              <a:buFont typeface="Arial" pitchFamily="34" charset="0"/>
              <a:buNone/>
              <a:defRPr/>
            </a:pPr>
            <a:r>
              <a:rPr lang="en-US" sz="3200" dirty="0" smtClean="0">
                <a:latin typeface="Cambria" panose="02040503050406030204" pitchFamily="18" charset="0"/>
              </a:rPr>
              <a:t>Primary author</a:t>
            </a:r>
            <a:r>
              <a:rPr lang="ru-RU" sz="3200" dirty="0" smtClean="0">
                <a:latin typeface="Cambria" panose="02040503050406030204" pitchFamily="18" charset="0"/>
              </a:rPr>
              <a:t>:  </a:t>
            </a:r>
            <a:r>
              <a:rPr lang="en-US" sz="3200" dirty="0" err="1" smtClean="0">
                <a:latin typeface="Cambria" panose="02040503050406030204" pitchFamily="18" charset="0"/>
              </a:rPr>
              <a:t>Drozdov</a:t>
            </a:r>
            <a:r>
              <a:rPr lang="en-US" sz="3200" dirty="0" smtClean="0">
                <a:latin typeface="Cambria" panose="02040503050406030204" pitchFamily="18" charset="0"/>
              </a:rPr>
              <a:t> V.A.</a:t>
            </a:r>
          </a:p>
          <a:p>
            <a:pPr fontAlgn="auto">
              <a:spcBef>
                <a:spcPct val="20000"/>
              </a:spcBef>
              <a:spcAft>
                <a:spcPts val="0"/>
              </a:spcAft>
              <a:buFont typeface="Arial" pitchFamily="34" charset="0"/>
              <a:buNone/>
              <a:defRPr/>
            </a:pPr>
            <a:r>
              <a:rPr lang="en-US" sz="3200" dirty="0" smtClean="0">
                <a:latin typeface="Cambria" panose="02040503050406030204" pitchFamily="18" charset="0"/>
              </a:rPr>
              <a:t>Co-author: </a:t>
            </a:r>
            <a:r>
              <a:rPr lang="en-US" sz="3200" dirty="0" err="1">
                <a:latin typeface="Cambria" panose="02040503050406030204" pitchFamily="18" charset="0"/>
              </a:rPr>
              <a:t>Shvetsov</a:t>
            </a:r>
            <a:r>
              <a:rPr lang="en-US" sz="3200" dirty="0">
                <a:latin typeface="Cambria" panose="02040503050406030204" pitchFamily="18" charset="0"/>
              </a:rPr>
              <a:t> V. V.</a:t>
            </a:r>
            <a:endParaRPr lang="ru-RU" sz="3200" dirty="0">
              <a:latin typeface="Cambria" panose="02040503050406030204" pitchFamily="18" charset="0"/>
            </a:endParaRPr>
          </a:p>
        </p:txBody>
      </p:sp>
      <p:sp>
        <p:nvSpPr>
          <p:cNvPr id="8" name="TextBox 7"/>
          <p:cNvSpPr txBox="1"/>
          <p:nvPr/>
        </p:nvSpPr>
        <p:spPr>
          <a:xfrm>
            <a:off x="1952172" y="5443794"/>
            <a:ext cx="3704771" cy="400110"/>
          </a:xfrm>
          <a:prstGeom prst="rect">
            <a:avLst/>
          </a:prstGeom>
          <a:noFill/>
        </p:spPr>
        <p:txBody>
          <a:bodyPr wrap="square" rtlCol="0">
            <a:spAutoFit/>
          </a:bodyPr>
          <a:lstStyle/>
          <a:p>
            <a:r>
              <a:rPr lang="en-US" sz="2000" dirty="0" smtClean="0"/>
              <a:t>E-mail: shvetc_vas@mail.ru</a:t>
            </a:r>
            <a:endParaRPr lang="ru-RU" sz="2000" dirty="0"/>
          </a:p>
        </p:txBody>
      </p:sp>
    </p:spTree>
    <p:extLst>
      <p:ext uri="{BB962C8B-B14F-4D97-AF65-F5344CB8AC3E}">
        <p14:creationId xmlns:p14="http://schemas.microsoft.com/office/powerpoint/2010/main" val="1707983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76200" y="76200"/>
            <a:ext cx="8915399" cy="1143000"/>
          </a:xfrm>
        </p:spPr>
        <p:txBody>
          <a:bodyPr/>
          <a:lstStyle/>
          <a:p>
            <a:pPr algn="ctr" eaLnBrk="1" hangingPunct="1"/>
            <a:r>
              <a:rPr lang="en-US" altLang="ru-RU" dirty="0"/>
              <a:t>Goals and objectives</a:t>
            </a:r>
            <a:endParaRPr lang="ru-RU" altLang="ru-RU" dirty="0" smtClean="0"/>
          </a:p>
        </p:txBody>
      </p:sp>
      <p:sp>
        <p:nvSpPr>
          <p:cNvPr id="34819" name="Содержимое 2"/>
          <p:cNvSpPr>
            <a:spLocks noGrp="1"/>
          </p:cNvSpPr>
          <p:nvPr>
            <p:ph sz="quarter" idx="1"/>
          </p:nvPr>
        </p:nvSpPr>
        <p:spPr>
          <a:xfrm>
            <a:off x="609600" y="1600200"/>
            <a:ext cx="8153400" cy="5181600"/>
          </a:xfrm>
        </p:spPr>
        <p:txBody>
          <a:bodyPr/>
          <a:lstStyle/>
          <a:p>
            <a:pPr marL="0" indent="0" algn="just">
              <a:buNone/>
            </a:pPr>
            <a:r>
              <a:rPr lang="en-US" sz="2600" dirty="0">
                <a:latin typeface="Times New Roman" panose="02020603050405020304" pitchFamily="18" charset="0"/>
                <a:cs typeface="Times New Roman" panose="02020603050405020304" pitchFamily="18" charset="0"/>
              </a:rPr>
              <a:t>This work describes development of the new optical converter FLINK USB 3.0 to connect MPD-240 and De-Li-DAQ 2D modules with a computer through an USB 3.0 interface.</a:t>
            </a:r>
            <a:endParaRPr lang="ru-RU" sz="2600" dirty="0">
              <a:latin typeface="Times New Roman" panose="02020603050405020304" pitchFamily="18" charset="0"/>
              <a:cs typeface="Times New Roman" panose="02020603050405020304" pitchFamily="18" charset="0"/>
            </a:endParaRPr>
          </a:p>
          <a:p>
            <a:pPr lvl="0" algn="just"/>
            <a:r>
              <a:rPr lang="en-US" sz="2600" dirty="0">
                <a:latin typeface="Times New Roman" panose="02020603050405020304" pitchFamily="18" charset="0"/>
                <a:cs typeface="Times New Roman" panose="02020603050405020304" pitchFamily="18" charset="0"/>
              </a:rPr>
              <a:t>Variants of using USB 3.0 interface for the existing data acquisition systems in FLNP are </a:t>
            </a:r>
            <a:r>
              <a:rPr lang="en-US" sz="2600" dirty="0" smtClean="0">
                <a:latin typeface="Times New Roman" panose="02020603050405020304" pitchFamily="18" charset="0"/>
                <a:cs typeface="Times New Roman" panose="02020603050405020304" pitchFamily="18" charset="0"/>
              </a:rPr>
              <a:t>considered;</a:t>
            </a:r>
            <a:endParaRPr lang="ru-RU" sz="2600" dirty="0">
              <a:latin typeface="Times New Roman" panose="02020603050405020304" pitchFamily="18" charset="0"/>
              <a:cs typeface="Times New Roman" panose="02020603050405020304" pitchFamily="18" charset="0"/>
            </a:endParaRPr>
          </a:p>
          <a:p>
            <a:pPr lvl="0" algn="just"/>
            <a:r>
              <a:rPr lang="en-US" sz="2600" dirty="0" smtClean="0">
                <a:latin typeface="Times New Roman" panose="02020603050405020304" pitchFamily="18" charset="0"/>
                <a:cs typeface="Times New Roman" panose="02020603050405020304" pitchFamily="18" charset="0"/>
              </a:rPr>
              <a:t>A </a:t>
            </a:r>
            <a:r>
              <a:rPr lang="en-US" sz="2600" dirty="0">
                <a:latin typeface="Times New Roman" panose="02020603050405020304" pitchFamily="18" charset="0"/>
                <a:cs typeface="Times New Roman" panose="02020603050405020304" pitchFamily="18" charset="0"/>
              </a:rPr>
              <a:t>new FPGA project design of the optical converter is </a:t>
            </a:r>
            <a:r>
              <a:rPr lang="en-US" sz="2600" dirty="0" smtClean="0">
                <a:latin typeface="Times New Roman" panose="02020603050405020304" pitchFamily="18" charset="0"/>
                <a:cs typeface="Times New Roman" panose="02020603050405020304" pitchFamily="18" charset="0"/>
              </a:rPr>
              <a:t>described;</a:t>
            </a:r>
            <a:endParaRPr lang="ru-RU" sz="2600" dirty="0">
              <a:latin typeface="Times New Roman" panose="02020603050405020304" pitchFamily="18" charset="0"/>
              <a:cs typeface="Times New Roman" panose="02020603050405020304" pitchFamily="18" charset="0"/>
            </a:endParaRPr>
          </a:p>
          <a:p>
            <a:pPr lvl="0" algn="just"/>
            <a:r>
              <a:rPr lang="en-US" sz="2600" dirty="0">
                <a:latin typeface="Times New Roman" panose="02020603050405020304" pitchFamily="18" charset="0"/>
                <a:cs typeface="Times New Roman" panose="02020603050405020304" pitchFamily="18" charset="0"/>
              </a:rPr>
              <a:t>The results of FPGA design debugging on the test development kit and on the first developed and manufactured samples of the converter are </a:t>
            </a:r>
            <a:r>
              <a:rPr lang="en-US" sz="2600" dirty="0" smtClean="0">
                <a:latin typeface="Times New Roman" panose="02020603050405020304" pitchFamily="18" charset="0"/>
                <a:cs typeface="Times New Roman" panose="02020603050405020304" pitchFamily="18" charset="0"/>
              </a:rPr>
              <a:t>presented.</a:t>
            </a:r>
            <a:endParaRPr lang="ru-RU" sz="26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1600" y="6260068"/>
            <a:ext cx="312906" cy="369332"/>
          </a:xfrm>
          <a:prstGeom prst="rect">
            <a:avLst/>
          </a:prstGeom>
        </p:spPr>
        <p:txBody>
          <a:bodyPr wrap="none">
            <a:spAutoFit/>
          </a:bodyPr>
          <a:lstStyle/>
          <a:p>
            <a:r>
              <a:rPr lang="en-US" dirty="0" smtClean="0"/>
              <a:t>3</a:t>
            </a:r>
            <a:endParaRPr lang="ru-RU" dirty="0"/>
          </a:p>
        </p:txBody>
      </p:sp>
      <p:sp>
        <p:nvSpPr>
          <p:cNvPr id="5" name="TextBox 4"/>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Рис. 4. Фурье-дифрактометр реактора ИБР-2М. Нейтроны из реактора (1) проходят через селектор-прерыватель (2) и по каналу-нейтроноводу (3) поступают к образцу, облучают (4) его и рассеиваются, испытывая дифракцию. Дифрагирующие нейтроны регистрирует система детекторов (5). Информация с них подвергается фурье-преобразованию и поступает в систему регистрации данных. Изображение: «Наука и жизнь»"/>
          <p:cNvPicPr>
            <a:picLocks noChangeAspect="1" noChangeArrowheads="1"/>
          </p:cNvPicPr>
          <p:nvPr/>
        </p:nvPicPr>
        <p:blipFill rotWithShape="1">
          <a:blip r:embed="rId2">
            <a:extLst>
              <a:ext uri="{28A0092B-C50C-407E-A947-70E740481C1C}">
                <a14:useLocalDpi xmlns:a14="http://schemas.microsoft.com/office/drawing/2010/main" val="0"/>
              </a:ext>
            </a:extLst>
          </a:blip>
          <a:srcRect l="1899" r="1899"/>
          <a:stretch/>
        </p:blipFill>
        <p:spPr bwMode="auto">
          <a:xfrm>
            <a:off x="0" y="0"/>
            <a:ext cx="9144000" cy="3168352"/>
          </a:xfrm>
          <a:prstGeom prst="rect">
            <a:avLst/>
          </a:prstGeom>
          <a:noFill/>
          <a:extLst>
            <a:ext uri="{909E8E84-426E-40DD-AFC4-6F175D3DCCD1}">
              <a14:hiddenFill xmlns:a14="http://schemas.microsoft.com/office/drawing/2010/main">
                <a:solidFill>
                  <a:srgbClr val="FFFFFF"/>
                </a:solidFill>
              </a14:hiddenFill>
            </a:ext>
          </a:extLst>
        </p:spPr>
      </p:pic>
      <p:sp>
        <p:nvSpPr>
          <p:cNvPr id="8" name="Объект 2"/>
          <p:cNvSpPr>
            <a:spLocks noGrp="1"/>
          </p:cNvSpPr>
          <p:nvPr>
            <p:ph idx="1"/>
          </p:nvPr>
        </p:nvSpPr>
        <p:spPr>
          <a:xfrm>
            <a:off x="228600" y="3048000"/>
            <a:ext cx="8820727" cy="2819400"/>
          </a:xfrm>
        </p:spPr>
        <p:txBody>
          <a:bodyPr>
            <a:noAutofit/>
          </a:bodyPr>
          <a:lstStyle/>
          <a:p>
            <a:pPr marL="109537" indent="0" algn="just">
              <a:buNone/>
            </a:pPr>
            <a:r>
              <a:rPr lang="en-US" sz="2200" dirty="0">
                <a:latin typeface="Times New Roman" panose="02020603050405020304" pitchFamily="18" charset="0"/>
                <a:cs typeface="Times New Roman" panose="02020603050405020304" pitchFamily="18" charset="0"/>
              </a:rPr>
              <a:t>Neutrons from the reactor (1) go through the chopper (2) along the neutron guide (3) to the sample, irradiate the sample (4) and are scattered on it due to diffraction.  The diffracted neutrons are registered by the detector system (5). Signals from the detector system, starts of the reactor and chopper come to the data registration system built on the basis of the MPD-240 module allowing “raw” data collection in the list mode. In such a system processing and computation of high resolution spectra are carried out off-line.</a:t>
            </a:r>
            <a:endParaRPr lang="ru-RU" sz="2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28600" y="6324600"/>
            <a:ext cx="312906" cy="369332"/>
          </a:xfrm>
          <a:prstGeom prst="rect">
            <a:avLst/>
          </a:prstGeom>
        </p:spPr>
        <p:txBody>
          <a:bodyPr wrap="none">
            <a:spAutoFit/>
          </a:bodyPr>
          <a:lstStyle/>
          <a:p>
            <a:r>
              <a:rPr lang="en-US" dirty="0" smtClean="0"/>
              <a:t>4</a:t>
            </a:r>
            <a:endParaRPr lang="ru-RU" dirty="0"/>
          </a:p>
        </p:txBody>
      </p:sp>
      <p:sp>
        <p:nvSpPr>
          <p:cNvPr id="5" name="TextBox 4"/>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spTree>
    <p:extLst>
      <p:ext uri="{BB962C8B-B14F-4D97-AF65-F5344CB8AC3E}">
        <p14:creationId xmlns:p14="http://schemas.microsoft.com/office/powerpoint/2010/main" val="1619944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latin typeface="Lucida Sans Unicode" panose="020B0602030504020204" pitchFamily="34" charset="0"/>
            </a:endParaRPr>
          </a:p>
        </p:txBody>
      </p:sp>
      <p:sp>
        <p:nvSpPr>
          <p:cNvPr id="3584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latin typeface="Lucida Sans Unicode" panose="020B0602030504020204" pitchFamily="34" charset="0"/>
            </a:endParaRPr>
          </a:p>
        </p:txBody>
      </p:sp>
      <p:sp>
        <p:nvSpPr>
          <p:cNvPr id="3584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latin typeface="Lucida Sans Unicode" panose="020B0602030504020204" pitchFamily="34" charset="0"/>
            </a:endParaRPr>
          </a:p>
        </p:txBody>
      </p:sp>
      <p:sp>
        <p:nvSpPr>
          <p:cNvPr id="35850" name="Rectangle 1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5" name="Прямоугольник 14"/>
          <p:cNvSpPr/>
          <p:nvPr/>
        </p:nvSpPr>
        <p:spPr>
          <a:xfrm>
            <a:off x="101600" y="6260068"/>
            <a:ext cx="312906" cy="369332"/>
          </a:xfrm>
          <a:prstGeom prst="rect">
            <a:avLst/>
          </a:prstGeom>
        </p:spPr>
        <p:txBody>
          <a:bodyPr wrap="none">
            <a:spAutoFit/>
          </a:bodyPr>
          <a:lstStyle/>
          <a:p>
            <a:r>
              <a:rPr lang="en-US" dirty="0" smtClean="0"/>
              <a:t>5</a:t>
            </a:r>
            <a:endParaRPr lang="ru-RU" dirty="0"/>
          </a:p>
        </p:txBody>
      </p:sp>
      <p:sp>
        <p:nvSpPr>
          <p:cNvPr id="16" name="Заголовок 1"/>
          <p:cNvSpPr txBox="1">
            <a:spLocks/>
          </p:cNvSpPr>
          <p:nvPr/>
        </p:nvSpPr>
        <p:spPr>
          <a:xfrm>
            <a:off x="3276600" y="6153150"/>
            <a:ext cx="2514600" cy="7239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r>
              <a:rPr lang="en-US" dirty="0" smtClean="0">
                <a:latin typeface="Calibri" panose="020F0502020204030204" pitchFamily="34" charset="0"/>
              </a:rPr>
              <a:t>MPD-16</a:t>
            </a:r>
            <a:endParaRPr lang="ru-RU" dirty="0">
              <a:latin typeface="Calibri" panose="020F0502020204030204" pitchFamily="34" charset="0"/>
            </a:endParaRPr>
          </a:p>
        </p:txBody>
      </p:sp>
      <p:pic>
        <p:nvPicPr>
          <p:cNvPr id="18" name="Picture 2" descr="https://pp.userapi.com/c639225/v639225273/fc68/qkXdrVcW5Co.jpg"/>
          <p:cNvPicPr>
            <a:picLocks noChangeAspect="1" noChangeArrowheads="1"/>
          </p:cNvPicPr>
          <p:nvPr/>
        </p:nvPicPr>
        <p:blipFill rotWithShape="1">
          <a:blip r:embed="rId2">
            <a:extLst>
              <a:ext uri="{28A0092B-C50C-407E-A947-70E740481C1C}">
                <a14:useLocalDpi xmlns:a14="http://schemas.microsoft.com/office/drawing/2010/main" val="0"/>
              </a:ext>
            </a:extLst>
          </a:blip>
          <a:srcRect l="8263" t="16880" r="4729" b="18869"/>
          <a:stretch/>
        </p:blipFill>
        <p:spPr bwMode="auto">
          <a:xfrm rot="10800000">
            <a:off x="1181100" y="2209800"/>
            <a:ext cx="6781800" cy="3756090"/>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a:xfrm>
            <a:off x="457200" y="457200"/>
            <a:ext cx="8229600" cy="1371600"/>
          </a:xfrm>
        </p:spPr>
        <p:txBody>
          <a:bodyPr>
            <a:normAutofit fontScale="90000"/>
          </a:bodyPr>
          <a:lstStyle/>
          <a:p>
            <a:pPr algn="ctr"/>
            <a:r>
              <a:rPr lang="en-US" sz="4400" dirty="0">
                <a:latin typeface="Calibri" panose="020F0502020204030204" pitchFamily="34" charset="0"/>
              </a:rPr>
              <a:t>Types of data acquisition systems on the IBR-2 spectrometers</a:t>
            </a:r>
            <a:r>
              <a:rPr lang="ru-RU" sz="4400" dirty="0">
                <a:latin typeface="Calibri" panose="020F0502020204030204" pitchFamily="34" charset="0"/>
              </a:rPr>
              <a:t/>
            </a:r>
            <a:br>
              <a:rPr lang="ru-RU" sz="4400" dirty="0">
                <a:latin typeface="Calibri" panose="020F0502020204030204" pitchFamily="34" charset="0"/>
              </a:rPr>
            </a:br>
            <a:endParaRPr lang="ru-RU" dirty="0"/>
          </a:p>
        </p:txBody>
      </p:sp>
      <p:sp>
        <p:nvSpPr>
          <p:cNvPr id="10" name="TextBox 9"/>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01600" y="6260068"/>
            <a:ext cx="312906" cy="369332"/>
          </a:xfrm>
          <a:prstGeom prst="rect">
            <a:avLst/>
          </a:prstGeom>
        </p:spPr>
        <p:txBody>
          <a:bodyPr wrap="none">
            <a:spAutoFit/>
          </a:bodyPr>
          <a:lstStyle/>
          <a:p>
            <a:r>
              <a:rPr lang="en-US" dirty="0" smtClean="0"/>
              <a:t>6</a:t>
            </a:r>
            <a:endParaRPr lang="ru-RU" dirty="0"/>
          </a:p>
        </p:txBody>
      </p:sp>
      <p:sp>
        <p:nvSpPr>
          <p:cNvPr id="15" name="Заголовок 1"/>
          <p:cNvSpPr>
            <a:spLocks noGrp="1"/>
          </p:cNvSpPr>
          <p:nvPr>
            <p:ph type="title"/>
          </p:nvPr>
        </p:nvSpPr>
        <p:spPr>
          <a:xfrm>
            <a:off x="2819400" y="6173787"/>
            <a:ext cx="2971800" cy="655638"/>
          </a:xfrm>
        </p:spPr>
        <p:txBody>
          <a:bodyPr>
            <a:normAutofit fontScale="90000"/>
          </a:bodyPr>
          <a:lstStyle/>
          <a:p>
            <a:pPr algn="ctr"/>
            <a:r>
              <a:rPr lang="en-US" dirty="0" smtClean="0">
                <a:latin typeface="Calibri" panose="020F0502020204030204" pitchFamily="34" charset="0"/>
              </a:rPr>
              <a:t>MPD-240</a:t>
            </a:r>
            <a:endParaRPr lang="ru-RU" dirty="0">
              <a:latin typeface="Calibri" panose="020F0502020204030204" pitchFamily="34" charset="0"/>
            </a:endParaRPr>
          </a:p>
        </p:txBody>
      </p:sp>
      <p:pic>
        <p:nvPicPr>
          <p:cNvPr id="1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12738"/>
          <a:stretch/>
        </p:blipFill>
        <p:spPr bwMode="auto">
          <a:xfrm>
            <a:off x="914400" y="990600"/>
            <a:ext cx="7297826" cy="408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01600" y="6260068"/>
            <a:ext cx="312906" cy="369332"/>
          </a:xfrm>
          <a:prstGeom prst="rect">
            <a:avLst/>
          </a:prstGeom>
        </p:spPr>
        <p:txBody>
          <a:bodyPr wrap="none">
            <a:spAutoFit/>
          </a:bodyPr>
          <a:lstStyle/>
          <a:p>
            <a:r>
              <a:rPr lang="en-US" dirty="0" smtClean="0"/>
              <a:t>7</a:t>
            </a:r>
            <a:endParaRPr lang="ru-RU" dirty="0"/>
          </a:p>
        </p:txBody>
      </p:sp>
      <p:sp>
        <p:nvSpPr>
          <p:cNvPr id="15" name="Заголовок 1"/>
          <p:cNvSpPr>
            <a:spLocks noGrp="1"/>
          </p:cNvSpPr>
          <p:nvPr>
            <p:ph type="title"/>
          </p:nvPr>
        </p:nvSpPr>
        <p:spPr>
          <a:xfrm>
            <a:off x="2743200" y="6116915"/>
            <a:ext cx="3886200" cy="655638"/>
          </a:xfrm>
        </p:spPr>
        <p:txBody>
          <a:bodyPr>
            <a:normAutofit fontScale="90000"/>
          </a:bodyPr>
          <a:lstStyle/>
          <a:p>
            <a:pPr algn="ctr"/>
            <a:r>
              <a:rPr lang="en-US" dirty="0">
                <a:latin typeface="Calibri" panose="020F0502020204030204" pitchFamily="34" charset="0"/>
              </a:rPr>
              <a:t>De-Li-DAQ</a:t>
            </a:r>
            <a:r>
              <a:rPr lang="en-US" dirty="0"/>
              <a:t> 2D</a:t>
            </a:r>
            <a:endParaRPr lang="ru-RU" dirty="0"/>
          </a:p>
        </p:txBody>
      </p:sp>
      <p:pic>
        <p:nvPicPr>
          <p:cNvPr id="6" name="Picture 2" descr="https://pp.vk.me/c629406/v629406273/28bb4/YrKAsVC1DuA.jpg"/>
          <p:cNvPicPr>
            <a:picLocks noChangeAspect="1" noChangeArrowheads="1"/>
          </p:cNvPicPr>
          <p:nvPr/>
        </p:nvPicPr>
        <p:blipFill rotWithShape="1">
          <a:blip r:embed="rId2">
            <a:extLst>
              <a:ext uri="{28A0092B-C50C-407E-A947-70E740481C1C}">
                <a14:useLocalDpi xmlns:a14="http://schemas.microsoft.com/office/drawing/2010/main" val="0"/>
              </a:ext>
            </a:extLst>
          </a:blip>
          <a:srcRect l="6804" r="5894"/>
          <a:stretch/>
        </p:blipFill>
        <p:spPr bwMode="auto">
          <a:xfrm>
            <a:off x="258053" y="381000"/>
            <a:ext cx="5609347" cy="4818873"/>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rotWithShape="1">
          <a:blip r:embed="rId3"/>
          <a:srcRect l="52250" t="28148" r="13750" b="16297"/>
          <a:stretch/>
        </p:blipFill>
        <p:spPr>
          <a:xfrm>
            <a:off x="4188715" y="3276600"/>
            <a:ext cx="4974335" cy="2743200"/>
          </a:xfrm>
          <a:prstGeom prst="rect">
            <a:avLst/>
          </a:prstGeom>
        </p:spPr>
      </p:pic>
      <p:sp>
        <p:nvSpPr>
          <p:cNvPr id="7" name="TextBox 6"/>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spTree>
    <p:extLst>
      <p:ext uri="{BB962C8B-B14F-4D97-AF65-F5344CB8AC3E}">
        <p14:creationId xmlns:p14="http://schemas.microsoft.com/office/powerpoint/2010/main" val="2899945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01600" y="6260068"/>
            <a:ext cx="312906" cy="369332"/>
          </a:xfrm>
          <a:prstGeom prst="rect">
            <a:avLst/>
          </a:prstGeom>
        </p:spPr>
        <p:txBody>
          <a:bodyPr wrap="none">
            <a:spAutoFit/>
          </a:bodyPr>
          <a:lstStyle/>
          <a:p>
            <a:r>
              <a:rPr lang="ru-RU" dirty="0"/>
              <a:t>8</a:t>
            </a:r>
          </a:p>
        </p:txBody>
      </p:sp>
      <p:sp>
        <p:nvSpPr>
          <p:cNvPr id="2" name="Заголовок 1"/>
          <p:cNvSpPr>
            <a:spLocks noGrp="1"/>
          </p:cNvSpPr>
          <p:nvPr>
            <p:ph type="title"/>
          </p:nvPr>
        </p:nvSpPr>
        <p:spPr>
          <a:xfrm>
            <a:off x="3429000" y="5934353"/>
            <a:ext cx="1828800" cy="1020762"/>
          </a:xfrm>
        </p:spPr>
        <p:txBody>
          <a:bodyPr/>
          <a:lstStyle/>
          <a:p>
            <a:r>
              <a:rPr lang="en-US" dirty="0"/>
              <a:t>FLINK</a:t>
            </a:r>
            <a:endParaRPr lang="ru-RU" dirty="0"/>
          </a:p>
        </p:txBody>
      </p:sp>
      <p:pic>
        <p:nvPicPr>
          <p:cNvPr id="7" name="Рисунок 6" descr="https://pp.userapi.com/c639419/v639419273/259b8/UWfrmhwgRKs.jpg"/>
          <p:cNvPicPr/>
          <p:nvPr/>
        </p:nvPicPr>
        <p:blipFill rotWithShape="1">
          <a:blip r:embed="rId2" cstate="print">
            <a:extLst>
              <a:ext uri="{28A0092B-C50C-407E-A947-70E740481C1C}">
                <a14:useLocalDpi xmlns:a14="http://schemas.microsoft.com/office/drawing/2010/main" val="0"/>
              </a:ext>
            </a:extLst>
          </a:blip>
          <a:srcRect l="23483" t="2129" r="24336" b="2129"/>
          <a:stretch/>
        </p:blipFill>
        <p:spPr bwMode="auto">
          <a:xfrm rot="5400000">
            <a:off x="3107971" y="-729443"/>
            <a:ext cx="2960714" cy="7620000"/>
          </a:xfrm>
          <a:prstGeom prst="rect">
            <a:avLst/>
          </a:prstGeom>
          <a:noFill/>
          <a:ln>
            <a:noFill/>
          </a:ln>
        </p:spPr>
      </p:pic>
      <p:sp>
        <p:nvSpPr>
          <p:cNvPr id="5" name="TextBox 4"/>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spTree>
    <p:extLst>
      <p:ext uri="{BB962C8B-B14F-4D97-AF65-F5344CB8AC3E}">
        <p14:creationId xmlns:p14="http://schemas.microsoft.com/office/powerpoint/2010/main" val="3050900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01600" y="6260068"/>
            <a:ext cx="312906" cy="369332"/>
          </a:xfrm>
          <a:prstGeom prst="rect">
            <a:avLst/>
          </a:prstGeom>
        </p:spPr>
        <p:txBody>
          <a:bodyPr wrap="none">
            <a:spAutoFit/>
          </a:bodyPr>
          <a:lstStyle/>
          <a:p>
            <a:r>
              <a:rPr lang="en-US" dirty="0" smtClean="0"/>
              <a:t>9</a:t>
            </a:r>
            <a:endParaRPr lang="ru-RU" dirty="0"/>
          </a:p>
        </p:txBody>
      </p:sp>
      <p:sp>
        <p:nvSpPr>
          <p:cNvPr id="7" name="Объект 2"/>
          <p:cNvSpPr>
            <a:spLocks noGrp="1"/>
          </p:cNvSpPr>
          <p:nvPr>
            <p:ph idx="1"/>
          </p:nvPr>
        </p:nvSpPr>
        <p:spPr>
          <a:xfrm>
            <a:off x="38100" y="228600"/>
            <a:ext cx="9067800" cy="1752600"/>
          </a:xfrm>
        </p:spPr>
        <p:txBody>
          <a:bodyPr/>
          <a:lstStyle/>
          <a:p>
            <a:pPr marL="0" indent="0" algn="just">
              <a:buNone/>
            </a:pPr>
            <a:r>
              <a:rPr lang="en-US" sz="2400" dirty="0">
                <a:latin typeface="Times New Roman" panose="02020603050405020304" pitchFamily="18" charset="0"/>
                <a:cs typeface="Times New Roman" panose="02020603050405020304" pitchFamily="18" charset="0"/>
              </a:rPr>
              <a:t>The data from the detectors are transmitted to the data acquisition system, then with a speed of 1.25 Gb/s to the FLINK module by the optical interface and finally, with a speed of 10 MB/s to the computer memory by the serial USB 2.0 interface.</a:t>
            </a:r>
          </a:p>
        </p:txBody>
      </p:sp>
      <p:sp>
        <p:nvSpPr>
          <p:cNvPr id="78" name="Прямоугольник 77"/>
          <p:cNvSpPr/>
          <p:nvPr/>
        </p:nvSpPr>
        <p:spPr>
          <a:xfrm>
            <a:off x="1143000" y="3200400"/>
            <a:ext cx="201622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DAQ</a:t>
            </a:r>
            <a:endParaRPr lang="ru-RU" dirty="0"/>
          </a:p>
        </p:txBody>
      </p:sp>
      <p:sp>
        <p:nvSpPr>
          <p:cNvPr id="79" name="Прямоугольник 78"/>
          <p:cNvSpPr/>
          <p:nvPr/>
        </p:nvSpPr>
        <p:spPr>
          <a:xfrm>
            <a:off x="4239344" y="3683868"/>
            <a:ext cx="15841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F-link</a:t>
            </a:r>
            <a:endParaRPr lang="ru-RU" dirty="0"/>
          </a:p>
        </p:txBody>
      </p:sp>
      <p:sp>
        <p:nvSpPr>
          <p:cNvPr id="80" name="Блок-схема: магнитный диск 79"/>
          <p:cNvSpPr/>
          <p:nvPr/>
        </p:nvSpPr>
        <p:spPr>
          <a:xfrm>
            <a:off x="331264" y="2953286"/>
            <a:ext cx="288032" cy="64807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Блок-схема: магнитный диск 80"/>
          <p:cNvSpPr/>
          <p:nvPr/>
        </p:nvSpPr>
        <p:spPr>
          <a:xfrm>
            <a:off x="326454" y="4070015"/>
            <a:ext cx="288032" cy="64807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Рамка 81"/>
          <p:cNvSpPr/>
          <p:nvPr/>
        </p:nvSpPr>
        <p:spPr>
          <a:xfrm>
            <a:off x="6928270" y="2534630"/>
            <a:ext cx="1800200" cy="122413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3" name="Прямоугольник 82"/>
          <p:cNvSpPr/>
          <p:nvPr/>
        </p:nvSpPr>
        <p:spPr>
          <a:xfrm>
            <a:off x="6712246" y="3755876"/>
            <a:ext cx="223224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PC</a:t>
            </a:r>
            <a:endParaRPr lang="ru-RU" dirty="0"/>
          </a:p>
        </p:txBody>
      </p:sp>
      <p:sp>
        <p:nvSpPr>
          <p:cNvPr id="84" name="TextBox 83"/>
          <p:cNvSpPr txBox="1"/>
          <p:nvPr/>
        </p:nvSpPr>
        <p:spPr>
          <a:xfrm>
            <a:off x="253104" y="3169915"/>
            <a:ext cx="444352" cy="369332"/>
          </a:xfrm>
          <a:prstGeom prst="rect">
            <a:avLst/>
          </a:prstGeom>
          <a:noFill/>
        </p:spPr>
        <p:txBody>
          <a:bodyPr wrap="none" rtlCol="0">
            <a:spAutoFit/>
          </a:bodyPr>
          <a:lstStyle/>
          <a:p>
            <a:r>
              <a:rPr lang="en-US" dirty="0" smtClean="0"/>
              <a:t>D1</a:t>
            </a:r>
            <a:endParaRPr lang="ru-RU" dirty="0"/>
          </a:p>
        </p:txBody>
      </p:sp>
      <p:sp>
        <p:nvSpPr>
          <p:cNvPr id="85" name="TextBox 84"/>
          <p:cNvSpPr txBox="1"/>
          <p:nvPr/>
        </p:nvSpPr>
        <p:spPr>
          <a:xfrm>
            <a:off x="248294" y="4261331"/>
            <a:ext cx="449162" cy="369332"/>
          </a:xfrm>
          <a:prstGeom prst="rect">
            <a:avLst/>
          </a:prstGeom>
          <a:noFill/>
        </p:spPr>
        <p:txBody>
          <a:bodyPr wrap="none" rtlCol="0">
            <a:spAutoFit/>
          </a:bodyPr>
          <a:lstStyle/>
          <a:p>
            <a:r>
              <a:rPr lang="en-US" dirty="0" smtClean="0"/>
              <a:t>Dn</a:t>
            </a:r>
            <a:endParaRPr lang="ru-RU" dirty="0"/>
          </a:p>
        </p:txBody>
      </p:sp>
      <p:sp>
        <p:nvSpPr>
          <p:cNvPr id="86" name="Овал 85"/>
          <p:cNvSpPr/>
          <p:nvPr/>
        </p:nvSpPr>
        <p:spPr>
          <a:xfrm>
            <a:off x="433795" y="3817987"/>
            <a:ext cx="7816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Овал 86"/>
          <p:cNvSpPr/>
          <p:nvPr/>
        </p:nvSpPr>
        <p:spPr>
          <a:xfrm>
            <a:off x="431390" y="3940547"/>
            <a:ext cx="7816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p:nvPr/>
        </p:nvSpPr>
        <p:spPr>
          <a:xfrm>
            <a:off x="431390" y="3695241"/>
            <a:ext cx="7816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Стрелка вправо 88"/>
          <p:cNvSpPr/>
          <p:nvPr/>
        </p:nvSpPr>
        <p:spPr>
          <a:xfrm>
            <a:off x="599987" y="3755876"/>
            <a:ext cx="499246" cy="256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Стрелка вправо 89"/>
          <p:cNvSpPr/>
          <p:nvPr/>
        </p:nvSpPr>
        <p:spPr>
          <a:xfrm>
            <a:off x="3159224" y="3817987"/>
            <a:ext cx="1080120" cy="333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Стрелка вправо 90"/>
          <p:cNvSpPr/>
          <p:nvPr/>
        </p:nvSpPr>
        <p:spPr>
          <a:xfrm>
            <a:off x="5823520" y="3889995"/>
            <a:ext cx="888726" cy="191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USB 2.0</a:t>
            </a:r>
            <a:endParaRPr lang="ru-RU" sz="1000" dirty="0">
              <a:solidFill>
                <a:schemeClr val="tx1"/>
              </a:solidFill>
            </a:endParaRPr>
          </a:p>
        </p:txBody>
      </p:sp>
      <p:sp>
        <p:nvSpPr>
          <p:cNvPr id="92" name="TextBox 91"/>
          <p:cNvSpPr txBox="1"/>
          <p:nvPr/>
        </p:nvSpPr>
        <p:spPr>
          <a:xfrm>
            <a:off x="3139554" y="3853991"/>
            <a:ext cx="1296143" cy="261610"/>
          </a:xfrm>
          <a:prstGeom prst="rect">
            <a:avLst/>
          </a:prstGeom>
          <a:noFill/>
        </p:spPr>
        <p:txBody>
          <a:bodyPr wrap="square" rtlCol="0">
            <a:spAutoFit/>
          </a:bodyPr>
          <a:lstStyle/>
          <a:p>
            <a:r>
              <a:rPr lang="en-US" sz="1100" dirty="0" smtClean="0"/>
              <a:t>Fiber-optic cable</a:t>
            </a:r>
            <a:endParaRPr lang="ru-RU" sz="1100" dirty="0"/>
          </a:p>
        </p:txBody>
      </p:sp>
      <p:sp>
        <p:nvSpPr>
          <p:cNvPr id="93" name="TextBox 92"/>
          <p:cNvSpPr txBox="1"/>
          <p:nvPr/>
        </p:nvSpPr>
        <p:spPr>
          <a:xfrm>
            <a:off x="3151681" y="3325909"/>
            <a:ext cx="1271887" cy="369332"/>
          </a:xfrm>
          <a:prstGeom prst="rect">
            <a:avLst/>
          </a:prstGeom>
          <a:noFill/>
        </p:spPr>
        <p:txBody>
          <a:bodyPr wrap="none" rtlCol="0">
            <a:spAutoFit/>
          </a:bodyPr>
          <a:lstStyle/>
          <a:p>
            <a:r>
              <a:rPr lang="en-US" dirty="0" smtClean="0"/>
              <a:t>1.2</a:t>
            </a:r>
            <a:r>
              <a:rPr lang="ru-RU" dirty="0" smtClean="0"/>
              <a:t>5</a:t>
            </a:r>
            <a:r>
              <a:rPr lang="en-US" dirty="0" smtClean="0"/>
              <a:t> </a:t>
            </a:r>
            <a:r>
              <a:rPr lang="en-US" dirty="0"/>
              <a:t>Gibit/s</a:t>
            </a:r>
            <a:endParaRPr lang="ru-RU" dirty="0"/>
          </a:p>
        </p:txBody>
      </p:sp>
      <p:sp>
        <p:nvSpPr>
          <p:cNvPr id="94" name="TextBox 93"/>
          <p:cNvSpPr txBox="1"/>
          <p:nvPr/>
        </p:nvSpPr>
        <p:spPr>
          <a:xfrm>
            <a:off x="5823520" y="3386544"/>
            <a:ext cx="1104750" cy="369332"/>
          </a:xfrm>
          <a:prstGeom prst="rect">
            <a:avLst/>
          </a:prstGeom>
          <a:noFill/>
        </p:spPr>
        <p:txBody>
          <a:bodyPr wrap="square" rtlCol="0">
            <a:spAutoFit/>
          </a:bodyPr>
          <a:lstStyle/>
          <a:p>
            <a:r>
              <a:rPr lang="en-US" dirty="0"/>
              <a:t>1</a:t>
            </a:r>
            <a:r>
              <a:rPr lang="en-US" dirty="0" smtClean="0"/>
              <a:t>0 MB/s</a:t>
            </a:r>
            <a:endParaRPr lang="ru-RU" dirty="0"/>
          </a:p>
        </p:txBody>
      </p:sp>
      <p:sp>
        <p:nvSpPr>
          <p:cNvPr id="21" name="TextBox 20"/>
          <p:cNvSpPr txBox="1"/>
          <p:nvPr/>
        </p:nvSpPr>
        <p:spPr>
          <a:xfrm>
            <a:off x="7609115" y="6440530"/>
            <a:ext cx="1534885" cy="400110"/>
          </a:xfrm>
          <a:prstGeom prst="rect">
            <a:avLst/>
          </a:prstGeom>
          <a:noFill/>
        </p:spPr>
        <p:txBody>
          <a:bodyPr wrap="square" rtlCol="0">
            <a:spAutoFit/>
          </a:bodyPr>
          <a:lstStyle/>
          <a:p>
            <a:r>
              <a:rPr lang="en-US" sz="2000" dirty="0" smtClean="0"/>
              <a:t>NEC’2017</a:t>
            </a:r>
            <a:endParaRPr lang="ru-RU" sz="2000" dirty="0"/>
          </a:p>
        </p:txBody>
      </p:sp>
    </p:spTree>
    <p:extLst>
      <p:ext uri="{BB962C8B-B14F-4D97-AF65-F5344CB8AC3E}">
        <p14:creationId xmlns:p14="http://schemas.microsoft.com/office/powerpoint/2010/main" val="18079815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4989</TotalTime>
  <Words>1029</Words>
  <Application>Microsoft Office PowerPoint</Application>
  <PresentationFormat>Экран (4:3)</PresentationFormat>
  <Paragraphs>186</Paragraphs>
  <Slides>27</Slides>
  <Notes>1</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27</vt:i4>
      </vt:variant>
    </vt:vector>
  </HeadingPairs>
  <TitlesOfParts>
    <vt:vector size="30" baseType="lpstr">
      <vt:lpstr>Открытая</vt:lpstr>
      <vt:lpstr>Обычная</vt:lpstr>
      <vt:lpstr>Visio</vt:lpstr>
      <vt:lpstr>«Increasing Bandwidth of data acquisition systems on IBR-2 reactor spectrometers in FLNP»</vt:lpstr>
      <vt:lpstr>The relevance of the tasks</vt:lpstr>
      <vt:lpstr>Goals and objectives</vt:lpstr>
      <vt:lpstr>Презентация PowerPoint</vt:lpstr>
      <vt:lpstr>Types of data acquisition systems on the IBR-2 spectrometers </vt:lpstr>
      <vt:lpstr>MPD-240</vt:lpstr>
      <vt:lpstr>De-Li-DAQ 2D</vt:lpstr>
      <vt:lpstr>FLINK</vt:lpstr>
      <vt:lpstr>Презентация PowerPoint</vt:lpstr>
      <vt:lpstr>IBR-2 facilities</vt:lpstr>
      <vt:lpstr>USB 3.0. advantages</vt:lpstr>
      <vt:lpstr>Attaining the objectives</vt:lpstr>
      <vt:lpstr>USB 3.0 to Fiber Optical extender</vt:lpstr>
      <vt:lpstr>Презентация PowerPoint</vt:lpstr>
      <vt:lpstr>Attaining the objectives</vt:lpstr>
      <vt:lpstr>Advantages and disadvantages</vt:lpstr>
      <vt:lpstr>Solution</vt:lpstr>
      <vt:lpstr>FLINK USB 3.0 architecture</vt:lpstr>
      <vt:lpstr>FLINK USB 3.0</vt:lpstr>
      <vt:lpstr>Test kit</vt:lpstr>
      <vt:lpstr>Design of firmware FLINK USB 3.0</vt:lpstr>
      <vt:lpstr>Презентация PowerPoint</vt:lpstr>
      <vt:lpstr>FLINK USB 3.0</vt:lpstr>
      <vt:lpstr>Results</vt:lpstr>
      <vt:lpstr>MPD-16 USB 3.0</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«Увеличение пропускной способности систем сбора данных на спектрометрах ИБР-2 в ЛНФ»</dc:title>
  <dc:creator>Администратор</dc:creator>
  <cp:lastModifiedBy>user</cp:lastModifiedBy>
  <cp:revision>217</cp:revision>
  <dcterms:modified xsi:type="dcterms:W3CDTF">2017-09-22T12:44:42Z</dcterms:modified>
</cp:coreProperties>
</file>