
<file path=[Content_Types].xml><?xml version="1.0" encoding="utf-8"?>
<Types xmlns="http://schemas.openxmlformats.org/package/2006/content-types">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Override PartName="/ppt/slides/slide20.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r:id="rId1"/>
  </p:sldMasterIdLst>
  <p:notesMasterIdLst>
    <p:notesMasterId r:id="rId37"/>
  </p:notesMasterIdLst>
  <p:handoutMasterIdLst>
    <p:handoutMasterId r:id="rId38"/>
  </p:handoutMasterIdLst>
  <p:sldIdLst>
    <p:sldId id="303" r:id="rId2"/>
    <p:sldId id="319" r:id="rId3"/>
    <p:sldId id="321" r:id="rId4"/>
    <p:sldId id="324" r:id="rId5"/>
    <p:sldId id="322" r:id="rId6"/>
    <p:sldId id="304" r:id="rId7"/>
    <p:sldId id="317" r:id="rId8"/>
    <p:sldId id="323" r:id="rId9"/>
    <p:sldId id="326" r:id="rId10"/>
    <p:sldId id="327" r:id="rId11"/>
    <p:sldId id="328" r:id="rId12"/>
    <p:sldId id="355" r:id="rId13"/>
    <p:sldId id="335" r:id="rId14"/>
    <p:sldId id="336" r:id="rId15"/>
    <p:sldId id="337" r:id="rId16"/>
    <p:sldId id="338" r:id="rId17"/>
    <p:sldId id="329" r:id="rId18"/>
    <p:sldId id="330" r:id="rId19"/>
    <p:sldId id="332" r:id="rId20"/>
    <p:sldId id="333" r:id="rId21"/>
    <p:sldId id="334" r:id="rId22"/>
    <p:sldId id="331" r:id="rId23"/>
    <p:sldId id="341" r:id="rId24"/>
    <p:sldId id="342" r:id="rId25"/>
    <p:sldId id="343" r:id="rId26"/>
    <p:sldId id="345" r:id="rId27"/>
    <p:sldId id="340" r:id="rId28"/>
    <p:sldId id="346" r:id="rId29"/>
    <p:sldId id="347" r:id="rId30"/>
    <p:sldId id="348" r:id="rId31"/>
    <p:sldId id="349" r:id="rId32"/>
    <p:sldId id="351" r:id="rId33"/>
    <p:sldId id="354" r:id="rId34"/>
    <p:sldId id="352" r:id="rId35"/>
    <p:sldId id="353" r:id="rId36"/>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7030A0"/>
    <a:srgbClr val="000000"/>
    <a:srgbClr val="8BBBEE"/>
    <a:srgbClr val="0B387C"/>
    <a:srgbClr val="009900"/>
    <a:srgbClr val="080808"/>
    <a:srgbClr val="993300"/>
    <a:srgbClr val="FF9900"/>
    <a:srgbClr val="FFFF99"/>
    <a:srgbClr val="104282"/>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horzBarState="maximized">
    <p:restoredLeft sz="15620"/>
    <p:restoredTop sz="94660"/>
  </p:normalViewPr>
  <p:slideViewPr>
    <p:cSldViewPr snapToGrid="0" snapToObjects="1">
      <p:cViewPr varScale="1">
        <p:scale>
          <a:sx n="97" d="100"/>
          <a:sy n="97" d="100"/>
        </p:scale>
        <p:origin x="-121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418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1098" y="0"/>
            <a:ext cx="2944958" cy="494186"/>
          </a:xfrm>
          <a:prstGeom prst="rect">
            <a:avLst/>
          </a:prstGeom>
        </p:spPr>
        <p:txBody>
          <a:bodyPr vert="horz" lIns="91440" tIns="45720" rIns="91440" bIns="45720" rtlCol="0"/>
          <a:lstStyle>
            <a:lvl1pPr algn="r">
              <a:defRPr sz="1200"/>
            </a:lvl1pPr>
          </a:lstStyle>
          <a:p>
            <a:fld id="{7D5D1D5A-D050-4C85-845B-EE7A8A601E55}" type="datetimeFigureOut">
              <a:rPr lang="en-US" smtClean="0"/>
              <a:pPr/>
              <a:t>9/25/17</a:t>
            </a:fld>
            <a:endParaRPr lang="en-US" dirty="0"/>
          </a:p>
        </p:txBody>
      </p:sp>
      <p:sp>
        <p:nvSpPr>
          <p:cNvPr id="4" name="Footer Placeholder 3"/>
          <p:cNvSpPr>
            <a:spLocks noGrp="1"/>
          </p:cNvSpPr>
          <p:nvPr>
            <p:ph type="ftr" sz="quarter" idx="2"/>
          </p:nvPr>
        </p:nvSpPr>
        <p:spPr>
          <a:xfrm>
            <a:off x="0" y="9376900"/>
            <a:ext cx="2944958" cy="49418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1098" y="9376900"/>
            <a:ext cx="2944958" cy="494185"/>
          </a:xfrm>
          <a:prstGeom prst="rect">
            <a:avLst/>
          </a:prstGeom>
        </p:spPr>
        <p:txBody>
          <a:bodyPr vert="horz" lIns="91440" tIns="45720" rIns="91440" bIns="45720" rtlCol="0" anchor="b"/>
          <a:lstStyle>
            <a:lvl1pPr algn="r">
              <a:defRPr sz="1200"/>
            </a:lvl1pPr>
          </a:lstStyle>
          <a:p>
            <a:fld id="{6E31A01D-FEB2-4CE6-B78C-8A100D919ADB}"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637453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009B7B46-8F1F-4F32-98B6-F9EA0F57A584}" type="datetimeFigureOut">
              <a:rPr lang="en-GB" smtClean="0"/>
              <a:pPr/>
              <a:t>9/25/17</a:t>
            </a:fld>
            <a:endParaRPr lang="en-GB" dirty="0"/>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689475"/>
            <a:ext cx="5438775"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63"/>
            <a:ext cx="2946400" cy="49371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377363"/>
            <a:ext cx="2946400" cy="493712"/>
          </a:xfrm>
          <a:prstGeom prst="rect">
            <a:avLst/>
          </a:prstGeom>
        </p:spPr>
        <p:txBody>
          <a:bodyPr vert="horz" lIns="91440" tIns="45720" rIns="91440" bIns="45720" rtlCol="0" anchor="b"/>
          <a:lstStyle>
            <a:lvl1pPr algn="r">
              <a:defRPr sz="1200"/>
            </a:lvl1pPr>
          </a:lstStyle>
          <a:p>
            <a:fld id="{6EC9EEFC-C032-435A-B3AC-EAF0642B2897}" type="slidenum">
              <a:rPr lang="en-GB" smtClean="0"/>
              <a:pPr/>
              <a:t>‹#›</a:t>
            </a:fld>
            <a:endParaRPr lang="en-GB"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212560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C9EEFC-C032-435A-B3AC-EAF0642B2897}" type="slidenum">
              <a:rPr lang="en-GB" smtClean="0"/>
              <a:pPr/>
              <a:t>1</a:t>
            </a:fld>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52106182"/>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7A4DFE-51F1-4502-8748-52A696D033F0}" type="slidenum">
              <a:rPr lang="en-US" smtClean="0"/>
              <a:pPr/>
              <a:t>25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52999004"/>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7A4DFE-51F1-4502-8748-52A696D033F0}" type="slidenum">
              <a:rPr lang="en-US" smtClean="0"/>
              <a:pPr/>
              <a:t>26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6647605"/>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5690-40F4-5047-8755-3C14A4CBABC5}" type="slidenum">
              <a:rPr lang="en-GB" smtClean="0"/>
              <a:pPr/>
              <a:t>28</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51359743"/>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5690-40F4-5047-8755-3C14A4CBABC5}" type="slidenum">
              <a:rPr lang="en-GB" smtClean="0"/>
              <a:pPr/>
              <a:t>29</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10157577"/>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5690-40F4-5047-8755-3C14A4CBABC5}" type="slidenum">
              <a:rPr lang="en-GB" smtClean="0"/>
              <a:pPr/>
              <a:t>30</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4735809"/>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C05690-40F4-5047-8755-3C14A4CBABC5}" type="slidenum">
              <a:rPr lang="en-GB" smtClean="0"/>
              <a:pPr/>
              <a:t>31</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72465698"/>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C05690-40F4-5047-8755-3C14A4CBABC5}" type="slidenum">
              <a:rPr lang="en-GB" smtClean="0"/>
              <a:pPr/>
              <a:t>35</a:t>
            </a:fld>
            <a:endParaRPr lang="en-GB"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0688356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79768" y="4689515"/>
            <a:ext cx="5438140" cy="4442698"/>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79768" y="4689515"/>
            <a:ext cx="5438140" cy="4442698"/>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79768" y="4689515"/>
            <a:ext cx="5438140" cy="4442698"/>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79768" y="4689515"/>
            <a:ext cx="5438140" cy="4442698"/>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79768" y="4689515"/>
            <a:ext cx="5438140" cy="4442698"/>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79768" y="4689515"/>
            <a:ext cx="5438140" cy="4442698"/>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6607229"/>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7A4DFE-51F1-4502-8748-52A696D033F0}" type="slidenum">
              <a:rPr lang="en-US" smtClean="0"/>
              <a:pPr/>
              <a:t>23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89175548"/>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7A4DFE-51F1-4502-8748-52A696D033F0}" type="slidenum">
              <a:rPr lang="en-US" smtClean="0"/>
              <a:pPr/>
              <a:t>24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5993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Diapositive de titre">
    <p:bg>
      <p:bgPr>
        <a:solidFill>
          <a:srgbClr val="104282"/>
        </a:solidFill>
        <a:effectLst/>
      </p:bgPr>
    </p:bg>
    <p:spTree>
      <p:nvGrpSpPr>
        <p:cNvPr id="1" name=""/>
        <p:cNvGrpSpPr/>
        <p:nvPr/>
      </p:nvGrpSpPr>
      <p:grpSpPr>
        <a:xfrm>
          <a:off x="0" y="0"/>
          <a:ext cx="0" cy="0"/>
          <a:chOff x="0" y="0"/>
          <a:chExt cx="0" cy="0"/>
        </a:xfrm>
      </p:grpSpPr>
      <p:pic>
        <p:nvPicPr>
          <p:cNvPr id="5" name="Image 4" descr="logooutline.eps"/>
          <p:cNvPicPr>
            <a:picLocks noChangeAspect="1"/>
          </p:cNvPicPr>
          <p:nvPr userDrawn="1"/>
        </p:nvPicPr>
        <p:blipFill>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312000" y="2181663"/>
            <a:ext cx="2520000" cy="2494674"/>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26.09.2017</a:t>
            </a:r>
            <a:endParaRPr lang="en-US" dirty="0"/>
          </a:p>
        </p:txBody>
      </p:sp>
      <p:sp>
        <p:nvSpPr>
          <p:cNvPr id="6"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Julia  Andreeva, NEC 2017, Budva</a:t>
            </a:r>
            <a:endParaRPr lang="en-US" dirty="0"/>
          </a:p>
        </p:txBody>
      </p:sp>
      <p:sp>
        <p:nvSpPr>
          <p:cNvPr id="7"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tx1"/>
                </a:solidFill>
              </a:defRPr>
            </a:lvl1pPr>
          </a:lstStyle>
          <a:p>
            <a:r>
              <a:rPr kumimoji="0" lang="en-US" smtClean="0"/>
              <a:t>Click to edit Master title style</a:t>
            </a:r>
            <a:endParaRPr kumimoji="0" lang="en-US" dirty="0"/>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26.09.2017</a:t>
            </a:r>
            <a:endParaRPr lang="en-US" dirty="0"/>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Julia  Andreeva, NEC 2017, Budva</a:t>
            </a:r>
            <a:endParaRPr lang="en-US" dirty="0"/>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tx1"/>
                </a:solidFill>
              </a:defRPr>
            </a:lvl1pPr>
          </a:lstStyle>
          <a:p>
            <a:r>
              <a:rPr kumimoji="0" lang="en-US" smtClean="0"/>
              <a:t>Click to edit Master title style</a:t>
            </a:r>
            <a:endParaRPr kumimoji="0" lang="en-US"/>
          </a:p>
        </p:txBody>
      </p:sp>
      <p:sp>
        <p:nvSpPr>
          <p:cNvPr id="3" name="Espace réservé pour une image  2"/>
          <p:cNvSpPr>
            <a:spLocks noGrp="1"/>
          </p:cNvSpPr>
          <p:nvPr>
            <p:ph type="pic" idx="1"/>
          </p:nvPr>
        </p:nvSpPr>
        <p:spPr>
          <a:xfrm>
            <a:off x="558797" y="802197"/>
            <a:ext cx="4759514" cy="4759514"/>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en-US" dirty="0" smtClean="0"/>
              <a:t>Click icon to add picture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26.09.2017</a:t>
            </a:r>
            <a:endParaRPr lang="en-US" dirty="0"/>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Julia  Andreeva, NEC 2017, Budva</a:t>
            </a:r>
            <a:endParaRPr lang="en-US" dirty="0"/>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3_Diapositive de titre">
    <p:bg>
      <p:bgPr>
        <a:solidFill>
          <a:srgbClr val="104282"/>
        </a:solidFill>
        <a:effectLst/>
      </p:bgPr>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996267" y="2703284"/>
            <a:ext cx="1172455" cy="1467041"/>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568497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1"/>
            <a:ext cx="548700" cy="5248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ontent Slide">
    <p:spTree>
      <p:nvGrpSpPr>
        <p:cNvPr id="1" name=""/>
        <p:cNvGrpSpPr/>
        <p:nvPr/>
      </p:nvGrpSpPr>
      <p:grpSpPr>
        <a:xfrm>
          <a:off x="0" y="0"/>
          <a:ext cx="0" cy="0"/>
          <a:chOff x="0" y="0"/>
          <a:chExt cx="0" cy="0"/>
        </a:xfrm>
      </p:grpSpPr>
      <p:sp>
        <p:nvSpPr>
          <p:cNvPr id="12" name="Titre 1"/>
          <p:cNvSpPr>
            <a:spLocks noGrp="1"/>
          </p:cNvSpPr>
          <p:nvPr>
            <p:ph type="title"/>
          </p:nvPr>
        </p:nvSpPr>
        <p:spPr>
          <a:xfrm>
            <a:off x="457200" y="233493"/>
            <a:ext cx="8226854" cy="940443"/>
          </a:xfrm>
        </p:spPr>
        <p:txBody>
          <a:bodyPr/>
          <a:lstStyle>
            <a:lvl1pPr algn="l">
              <a:defRPr/>
            </a:lvl1pPr>
          </a:lstStyle>
          <a:p>
            <a:r>
              <a:rPr kumimoji="0" lang="fr-CH" smtClean="0"/>
              <a:t>Click to edit Master title style</a:t>
            </a:r>
            <a:endParaRPr kumimoji="0" lang="en-US"/>
          </a:p>
        </p:txBody>
      </p:sp>
      <p:sp>
        <p:nvSpPr>
          <p:cNvPr id="13" name="Espace réservé du contenu 2"/>
          <p:cNvSpPr>
            <a:spLocks noGrp="1"/>
          </p:cNvSpPr>
          <p:nvPr>
            <p:ph idx="1"/>
          </p:nvPr>
        </p:nvSpPr>
        <p:spPr>
          <a:xfrm>
            <a:off x="457200" y="1325607"/>
            <a:ext cx="8229600" cy="4270860"/>
          </a:xfrm>
        </p:spPr>
        <p:txBody>
          <a:bodyPr/>
          <a:lstStyle/>
          <a:p>
            <a:pPr lvl="0" eaLnBrk="1" latinLnBrk="0" hangingPunct="1"/>
            <a:r>
              <a:rPr lang="fr-CH" dirty="0" smtClean="0"/>
              <a:t>Click to </a:t>
            </a:r>
            <a:r>
              <a:rPr lang="fr-CH" dirty="0" err="1" smtClean="0"/>
              <a:t>edit</a:t>
            </a:r>
            <a:r>
              <a:rPr lang="fr-CH" dirty="0" smtClean="0"/>
              <a:t> Master </a:t>
            </a:r>
            <a:r>
              <a:rPr lang="fr-CH" dirty="0" err="1" smtClean="0"/>
              <a:t>text</a:t>
            </a:r>
            <a:r>
              <a:rPr lang="fr-CH" dirty="0" smtClean="0"/>
              <a:t> styles</a:t>
            </a:r>
          </a:p>
          <a:p>
            <a:pPr lvl="1" eaLnBrk="1" latinLnBrk="0" hangingPunct="1"/>
            <a:r>
              <a:rPr lang="fr-CH" dirty="0" smtClean="0"/>
              <a:t>Second </a:t>
            </a:r>
            <a:r>
              <a:rPr lang="fr-CH" dirty="0" err="1" smtClean="0"/>
              <a:t>level</a:t>
            </a:r>
            <a:endParaRPr lang="fr-CH" dirty="0" smtClean="0"/>
          </a:p>
          <a:p>
            <a:pPr lvl="2" eaLnBrk="1" latinLnBrk="0" hangingPunct="1"/>
            <a:r>
              <a:rPr lang="fr-CH" dirty="0" err="1" smtClean="0"/>
              <a:t>Third</a:t>
            </a:r>
            <a:r>
              <a:rPr lang="fr-CH" dirty="0" smtClean="0"/>
              <a:t> </a:t>
            </a:r>
            <a:r>
              <a:rPr lang="fr-CH" dirty="0" err="1" smtClean="0"/>
              <a:t>level</a:t>
            </a:r>
            <a:endParaRPr lang="fr-CH" dirty="0" smtClean="0"/>
          </a:p>
          <a:p>
            <a:pPr lvl="3" eaLnBrk="1" latinLnBrk="0" hangingPunct="1"/>
            <a:r>
              <a:rPr lang="fr-CH" dirty="0" err="1" smtClean="0"/>
              <a:t>Fourth</a:t>
            </a:r>
            <a:r>
              <a:rPr lang="fr-CH" dirty="0" smtClean="0"/>
              <a:t> </a:t>
            </a:r>
            <a:r>
              <a:rPr lang="fr-CH" dirty="0" err="1" smtClean="0"/>
              <a:t>level</a:t>
            </a:r>
            <a:endParaRPr lang="fr-CH" dirty="0" smtClean="0"/>
          </a:p>
          <a:p>
            <a:pPr lvl="4" eaLnBrk="1" latinLnBrk="0" hangingPunct="1"/>
            <a:r>
              <a:rPr lang="fr-CH" dirty="0" err="1" smtClean="0"/>
              <a:t>Fifth</a:t>
            </a:r>
            <a:r>
              <a:rPr lang="fr-CH" dirty="0" smtClean="0"/>
              <a:t> </a:t>
            </a:r>
            <a:r>
              <a:rPr lang="fr-CH" dirty="0" err="1" smtClean="0"/>
              <a:t>level</a:t>
            </a:r>
            <a:endParaRPr kumimoji="0" lang="en-US" dirty="0"/>
          </a:p>
        </p:txBody>
      </p:sp>
      <p:sp>
        <p:nvSpPr>
          <p:cNvPr id="14" name="Date Placeholder 1"/>
          <p:cNvSpPr>
            <a:spLocks noGrp="1"/>
          </p:cNvSpPr>
          <p:nvPr>
            <p:ph type="dt" sz="half" idx="2"/>
          </p:nvPr>
        </p:nvSpPr>
        <p:spPr>
          <a:xfrm>
            <a:off x="2969335" y="636237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26.09.2017</a:t>
            </a:r>
            <a:endParaRPr lang="en-US" dirty="0"/>
          </a:p>
        </p:txBody>
      </p:sp>
      <p:sp>
        <p:nvSpPr>
          <p:cNvPr id="15" name="Footer Placeholder 2"/>
          <p:cNvSpPr>
            <a:spLocks noGrp="1"/>
          </p:cNvSpPr>
          <p:nvPr>
            <p:ph type="ftr" sz="quarter" idx="3"/>
          </p:nvPr>
        </p:nvSpPr>
        <p:spPr>
          <a:xfrm>
            <a:off x="5182756"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Julia  Andreeva, NEC 2017, Budva</a:t>
            </a:r>
            <a:endParaRPr lang="en-US" dirty="0"/>
          </a:p>
        </p:txBody>
      </p:sp>
      <p:sp>
        <p:nvSpPr>
          <p:cNvPr id="16" name="Slide Number Placeholder 3"/>
          <p:cNvSpPr>
            <a:spLocks noGrp="1"/>
          </p:cNvSpPr>
          <p:nvPr>
            <p:ph type="sldNum" sz="quarter" idx="4"/>
          </p:nvPr>
        </p:nvSpPr>
        <p:spPr>
          <a:xfrm>
            <a:off x="8185376" y="6356351"/>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44160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Custom Content">
    <p:spTree>
      <p:nvGrpSpPr>
        <p:cNvPr id="1" name=""/>
        <p:cNvGrpSpPr/>
        <p:nvPr/>
      </p:nvGrpSpPr>
      <p:grpSpPr>
        <a:xfrm>
          <a:off x="0" y="0"/>
          <a:ext cx="0" cy="0"/>
          <a:chOff x="0" y="0"/>
          <a:chExt cx="0" cy="0"/>
        </a:xfrm>
      </p:grpSpPr>
      <p:sp>
        <p:nvSpPr>
          <p:cNvPr id="4" name="Titre 1"/>
          <p:cNvSpPr>
            <a:spLocks noGrp="1"/>
          </p:cNvSpPr>
          <p:nvPr>
            <p:ph type="title"/>
          </p:nvPr>
        </p:nvSpPr>
        <p:spPr>
          <a:xfrm>
            <a:off x="457200" y="233493"/>
            <a:ext cx="8226854" cy="940443"/>
          </a:xfrm>
        </p:spPr>
        <p:txBody>
          <a:bodyPr/>
          <a:lstStyle>
            <a:lvl1pPr algn="l">
              <a:defRPr/>
            </a:lvl1pPr>
          </a:lstStyle>
          <a:p>
            <a:r>
              <a:rPr kumimoji="0" lang="fr-CH" smtClean="0"/>
              <a:t>Click to edit Master title style</a:t>
            </a:r>
            <a:endParaRPr kumimoji="0" lang="en-US"/>
          </a:p>
        </p:txBody>
      </p:sp>
      <p:sp>
        <p:nvSpPr>
          <p:cNvPr id="5" name="Espace réservé du contenu 2"/>
          <p:cNvSpPr>
            <a:spLocks noGrp="1"/>
          </p:cNvSpPr>
          <p:nvPr>
            <p:ph idx="1"/>
          </p:nvPr>
        </p:nvSpPr>
        <p:spPr>
          <a:xfrm>
            <a:off x="457200" y="1328929"/>
            <a:ext cx="8229600" cy="5367100"/>
          </a:xfrm>
        </p:spPr>
        <p:txBody>
          <a:bodyPr/>
          <a:lstStyle/>
          <a:p>
            <a:pPr lvl="0" eaLnBrk="1" latinLnBrk="0" hangingPunct="1"/>
            <a:r>
              <a:rPr lang="fr-CH" dirty="0" smtClean="0"/>
              <a:t>Click to </a:t>
            </a:r>
            <a:r>
              <a:rPr lang="fr-CH" dirty="0" err="1" smtClean="0"/>
              <a:t>edit</a:t>
            </a:r>
            <a:r>
              <a:rPr lang="fr-CH" dirty="0" smtClean="0"/>
              <a:t> Master </a:t>
            </a:r>
            <a:r>
              <a:rPr lang="fr-CH" dirty="0" err="1" smtClean="0"/>
              <a:t>text</a:t>
            </a:r>
            <a:r>
              <a:rPr lang="fr-CH" dirty="0" smtClean="0"/>
              <a:t> styles</a:t>
            </a:r>
          </a:p>
          <a:p>
            <a:pPr lvl="1" eaLnBrk="1" latinLnBrk="0" hangingPunct="1"/>
            <a:r>
              <a:rPr lang="fr-CH" dirty="0" smtClean="0"/>
              <a:t>Second </a:t>
            </a:r>
            <a:r>
              <a:rPr lang="fr-CH" dirty="0" err="1" smtClean="0"/>
              <a:t>level</a:t>
            </a:r>
            <a:endParaRPr lang="fr-CH" dirty="0" smtClean="0"/>
          </a:p>
          <a:p>
            <a:pPr lvl="2" eaLnBrk="1" latinLnBrk="0" hangingPunct="1"/>
            <a:r>
              <a:rPr lang="fr-CH" dirty="0" err="1" smtClean="0"/>
              <a:t>Third</a:t>
            </a:r>
            <a:r>
              <a:rPr lang="fr-CH" dirty="0" smtClean="0"/>
              <a:t> </a:t>
            </a:r>
            <a:r>
              <a:rPr lang="fr-CH" dirty="0" err="1" smtClean="0"/>
              <a:t>level</a:t>
            </a:r>
            <a:endParaRPr lang="fr-CH" dirty="0" smtClean="0"/>
          </a:p>
          <a:p>
            <a:pPr lvl="3" eaLnBrk="1" latinLnBrk="0" hangingPunct="1"/>
            <a:r>
              <a:rPr lang="fr-CH" dirty="0" err="1" smtClean="0"/>
              <a:t>Fourth</a:t>
            </a:r>
            <a:r>
              <a:rPr lang="fr-CH" dirty="0" smtClean="0"/>
              <a:t> </a:t>
            </a:r>
            <a:r>
              <a:rPr lang="fr-CH" dirty="0" err="1" smtClean="0"/>
              <a:t>level</a:t>
            </a:r>
            <a:endParaRPr lang="fr-CH" dirty="0" smtClean="0"/>
          </a:p>
          <a:p>
            <a:pPr lvl="4" eaLnBrk="1" latinLnBrk="0" hangingPunct="1"/>
            <a:r>
              <a:rPr lang="fr-CH" dirty="0" err="1" smtClean="0"/>
              <a:t>Fifth</a:t>
            </a:r>
            <a:r>
              <a:rPr lang="fr-CH" dirty="0" smtClean="0"/>
              <a:t> </a:t>
            </a:r>
            <a:r>
              <a:rPr lang="fr-CH" dirty="0" err="1" smtClean="0"/>
              <a:t>level</a:t>
            </a:r>
            <a:endParaRPr kumimoji="0"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079240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4_Diapositive de titre">
    <p:bg>
      <p:bgPr>
        <a:solidFill>
          <a:srgbClr val="104282"/>
        </a:solidFill>
        <a:effectLst/>
      </p:bgPr>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996267" y="2703284"/>
            <a:ext cx="1172455" cy="1467041"/>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894612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5_Diapositive de titre">
    <p:bg>
      <p:bgPr>
        <a:solidFill>
          <a:schemeClr val="tx1"/>
        </a:solidFill>
        <a:effectLst/>
      </p:bgPr>
    </p:bg>
    <p:spTree>
      <p:nvGrpSpPr>
        <p:cNvPr id="1" name=""/>
        <p:cNvGrpSpPr/>
        <p:nvPr/>
      </p:nvGrpSpPr>
      <p:grpSpPr>
        <a:xfrm>
          <a:off x="0" y="0"/>
          <a:ext cx="0" cy="0"/>
          <a:chOff x="0" y="0"/>
          <a:chExt cx="0" cy="0"/>
        </a:xfrm>
      </p:grpSpPr>
      <p:pic>
        <p:nvPicPr>
          <p:cNvPr id="2" name="Picture 1" descr="LogoOutline.ai"/>
          <p:cNvPicPr>
            <a:picLocks noChangeAspect="1"/>
          </p:cNvPicPr>
          <p:nvPr userDrawn="1"/>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312000" y="2169000"/>
            <a:ext cx="2520000" cy="2520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59186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6_Diapositive de titre">
    <p:bg>
      <p:bgRef idx="1001">
        <a:schemeClr val="bg1"/>
      </p:bgRef>
    </p:bg>
    <p:spTree>
      <p:nvGrpSpPr>
        <p:cNvPr id="1" name=""/>
        <p:cNvGrpSpPr/>
        <p:nvPr/>
      </p:nvGrpSpPr>
      <p:grpSpPr>
        <a:xfrm>
          <a:off x="0" y="0"/>
          <a:ext cx="0" cy="0"/>
          <a:chOff x="0" y="0"/>
          <a:chExt cx="0" cy="0"/>
        </a:xfrm>
      </p:grpSpPr>
      <p:pic>
        <p:nvPicPr>
          <p:cNvPr id="5" name="Image 4" descr="logoBadgeWeb.eps"/>
          <p:cNvPicPr>
            <a:picLocks noChangeAspect="1"/>
          </p:cNvPicPr>
          <p:nvPr userDrawn="1"/>
        </p:nvPicPr>
        <p:blipFill>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953090" y="2878269"/>
            <a:ext cx="1221946" cy="1535841"/>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033250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en-US" smtClean="0"/>
              <a:t>Click to edit Master title style</a:t>
            </a:r>
            <a:endParaRPr kumimoji="0" lang="en-US"/>
          </a:p>
        </p:txBody>
      </p:sp>
      <p:sp>
        <p:nvSpPr>
          <p:cNvPr id="7"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26.09.2017</a:t>
            </a:r>
            <a:endParaRPr lang="en-US" dirty="0"/>
          </a:p>
        </p:txBody>
      </p:sp>
      <p:sp>
        <p:nvSpPr>
          <p:cNvPr id="8"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Julia  Andreeva, NEC 2017, Budva</a:t>
            </a:r>
            <a:endParaRPr lang="en-US" dirty="0"/>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70225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en-US" smtClean="0"/>
              <a:t>Click to edit Master title style</a:t>
            </a:r>
            <a:endParaRPr kumimoji="0" lang="en-US"/>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576372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ctr">
              <a:defRPr>
                <a:solidFill>
                  <a:srgbClr val="7030A0"/>
                </a:solidFill>
              </a:defRPr>
            </a:lvl1pPr>
          </a:lstStyle>
          <a:p>
            <a:r>
              <a:rPr kumimoji="0" lang="en-US" dirty="0" smtClean="0"/>
              <a:t>Click to edit Master title style</a:t>
            </a:r>
            <a:endParaRPr kumimoji="0" lang="en-US" dirty="0"/>
          </a:p>
        </p:txBody>
      </p:sp>
      <p:sp>
        <p:nvSpPr>
          <p:cNvPr id="3" name="Espace réservé du contenu 2"/>
          <p:cNvSpPr>
            <a:spLocks noGrp="1"/>
          </p:cNvSpPr>
          <p:nvPr>
            <p:ph idx="1"/>
          </p:nvPr>
        </p:nvSpPr>
        <p:spPr/>
        <p:txBody>
          <a:bodyPr/>
          <a:lstStyle>
            <a:lvl1pPr marL="493776" indent="-457200">
              <a:buFont typeface="Wingdings" panose="05000000000000000000" pitchFamily="2" charset="2"/>
              <a:buChar char="§"/>
              <a:defRPr>
                <a:solidFill>
                  <a:srgbClr val="080808"/>
                </a:solidFill>
              </a:defRPr>
            </a:lvl1pPr>
            <a:lvl2pPr marL="905256" indent="-457200">
              <a:buFont typeface="Wingdings" panose="05000000000000000000" pitchFamily="2" charset="2"/>
              <a:buChar char="§"/>
              <a:defRPr>
                <a:solidFill>
                  <a:srgbClr val="0B387C"/>
                </a:solidFill>
              </a:defRPr>
            </a:lvl2pPr>
            <a:lvl3pPr marL="1092708" indent="-342900">
              <a:buFont typeface="Wingdings" panose="05000000000000000000" pitchFamily="2" charset="2"/>
              <a:buChar char="§"/>
              <a:defRPr>
                <a:solidFill>
                  <a:srgbClr val="080808"/>
                </a:solidFill>
              </a:defRPr>
            </a:lvl3pPr>
            <a:lvl4pPr marL="1385316" indent="-342900">
              <a:buFont typeface="Wingdings" panose="05000000000000000000" pitchFamily="2" charset="2"/>
              <a:buChar char="§"/>
              <a:defRPr>
                <a:solidFill>
                  <a:srgbClr val="0B387C"/>
                </a:solidFill>
              </a:defRPr>
            </a:lvl4pPr>
            <a:lvl5pPr marL="1650492" indent="-342900">
              <a:buFont typeface="Wingdings" panose="05000000000000000000" pitchFamily="2" charset="2"/>
              <a:buChar char="§"/>
              <a:defRPr>
                <a:solidFill>
                  <a:srgbClr val="080808"/>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9" name="Slide Number Placeholder 3"/>
          <p:cNvSpPr>
            <a:spLocks noGrp="1"/>
          </p:cNvSpPr>
          <p:nvPr>
            <p:ph type="sldNum" sz="quarter" idx="4"/>
          </p:nvPr>
        </p:nvSpPr>
        <p:spPr>
          <a:xfrm>
            <a:off x="8502368"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97132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Espace réservé du contenu 2"/>
          <p:cNvSpPr>
            <a:spLocks noGrp="1"/>
          </p:cNvSpPr>
          <p:nvPr>
            <p:ph sz="half" idx="1"/>
          </p:nvPr>
        </p:nvSpPr>
        <p:spPr>
          <a:xfrm>
            <a:off x="457200" y="1600201"/>
            <a:ext cx="3657600" cy="4350384"/>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Espace réservé du contenu 3"/>
          <p:cNvSpPr>
            <a:spLocks noGrp="1"/>
          </p:cNvSpPr>
          <p:nvPr>
            <p:ph sz="half" idx="2"/>
          </p:nvPr>
        </p:nvSpPr>
        <p:spPr>
          <a:xfrm>
            <a:off x="4267200" y="1600200"/>
            <a:ext cx="3657600" cy="4350385"/>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26.09.2017</a:t>
            </a:r>
            <a:endParaRPr lang="en-US" dirty="0"/>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Julia  Andreeva, NEC 2017, Budva</a:t>
            </a:r>
            <a:endParaRPr lang="en-US" dirty="0"/>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893977"/>
          </a:xfrm>
        </p:spPr>
        <p:txBody>
          <a:bodyPr anchor="ctr"/>
          <a:lstStyle>
            <a:lvl1pPr>
              <a:defRPr/>
            </a:lvl1pPr>
          </a:lstStyle>
          <a:p>
            <a:r>
              <a:rPr kumimoji="0" lang="en-US" smtClean="0"/>
              <a:t>Click to edit Master title style</a:t>
            </a:r>
            <a:endParaRPr kumimoji="0" lang="en-US"/>
          </a:p>
        </p:txBody>
      </p:sp>
      <p:sp>
        <p:nvSpPr>
          <p:cNvPr id="3" name="Espace réservé du texte 2"/>
          <p:cNvSpPr>
            <a:spLocks noGrp="1"/>
          </p:cNvSpPr>
          <p:nvPr>
            <p:ph type="body" idx="1"/>
          </p:nvPr>
        </p:nvSpPr>
        <p:spPr>
          <a:xfrm>
            <a:off x="457200" y="5101967"/>
            <a:ext cx="4040188"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Espace réservé du texte 3"/>
          <p:cNvSpPr>
            <a:spLocks noGrp="1"/>
          </p:cNvSpPr>
          <p:nvPr>
            <p:ph type="body" sz="half" idx="3"/>
          </p:nvPr>
        </p:nvSpPr>
        <p:spPr>
          <a:xfrm>
            <a:off x="4645025" y="5101967"/>
            <a:ext cx="4041775"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Espace réservé du contenu 4"/>
          <p:cNvSpPr>
            <a:spLocks noGrp="1"/>
          </p:cNvSpPr>
          <p:nvPr>
            <p:ph sz="quarter" idx="2"/>
          </p:nvPr>
        </p:nvSpPr>
        <p:spPr>
          <a:xfrm>
            <a:off x="457200" y="1269777"/>
            <a:ext cx="4040188"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Espace réservé du contenu 5"/>
          <p:cNvSpPr>
            <a:spLocks noGrp="1"/>
          </p:cNvSpPr>
          <p:nvPr>
            <p:ph sz="quarter" idx="4"/>
          </p:nvPr>
        </p:nvSpPr>
        <p:spPr>
          <a:xfrm>
            <a:off x="4645025" y="1269777"/>
            <a:ext cx="4041775"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26.09.2017</a:t>
            </a:r>
            <a:endParaRPr lang="en-US" dirty="0"/>
          </a:p>
        </p:txBody>
      </p:sp>
      <p:sp>
        <p:nvSpPr>
          <p:cNvPr id="11" name="Footer Placeholder 2"/>
          <p:cNvSpPr>
            <a:spLocks noGrp="1"/>
          </p:cNvSpPr>
          <p:nvPr>
            <p:ph type="ftr" sz="quarter" idx="11"/>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Julia  Andreeva, NEC 2017, Budva</a:t>
            </a:r>
            <a:endParaRPr lang="en-US" dirty="0"/>
          </a:p>
        </p:txBody>
      </p:sp>
      <p:sp>
        <p:nvSpPr>
          <p:cNvPr id="12" name="Slide Number Placeholder 3"/>
          <p:cNvSpPr>
            <a:spLocks noGrp="1"/>
          </p:cNvSpPr>
          <p:nvPr>
            <p:ph type="sldNum" sz="quarter" idx="12"/>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Espace réservé du titre 8"/>
          <p:cNvSpPr>
            <a:spLocks noGrp="1"/>
          </p:cNvSpPr>
          <p:nvPr>
            <p:ph type="title"/>
          </p:nvPr>
        </p:nvSpPr>
        <p:spPr>
          <a:xfrm>
            <a:off x="457200" y="233492"/>
            <a:ext cx="8226854" cy="940443"/>
          </a:xfrm>
          <a:prstGeom prst="rect">
            <a:avLst/>
          </a:prstGeom>
        </p:spPr>
        <p:txBody>
          <a:bodyPr vert="horz" lIns="45720" rIns="45720" anchor="ctr">
            <a:normAutofit/>
          </a:bodyPr>
          <a:lstStyle/>
          <a:p>
            <a:r>
              <a:rPr kumimoji="0" lang="fr-CH" dirty="0" smtClean="0"/>
              <a:t>Cliquez et modifiez le titre</a:t>
            </a:r>
            <a:endParaRPr kumimoji="0" lang="en-US" dirty="0"/>
          </a:p>
        </p:txBody>
      </p:sp>
      <p:sp>
        <p:nvSpPr>
          <p:cNvPr id="30" name="Espace réservé du texte 29"/>
          <p:cNvSpPr>
            <a:spLocks noGrp="1"/>
          </p:cNvSpPr>
          <p:nvPr>
            <p:ph type="body" idx="1"/>
          </p:nvPr>
        </p:nvSpPr>
        <p:spPr>
          <a:xfrm>
            <a:off x="457200" y="1325606"/>
            <a:ext cx="8226854" cy="4667421"/>
          </a:xfrm>
          <a:prstGeom prst="rect">
            <a:avLst/>
          </a:prstGeom>
        </p:spPr>
        <p:txBody>
          <a:bodyPr vert="horz">
            <a:normAutofit/>
          </a:bodyPr>
          <a:lstStyle/>
          <a:p>
            <a:pPr lvl="0" eaLnBrk="1" latinLnBrk="0" hangingPunct="1"/>
            <a:r>
              <a:rPr kumimoji="0" lang="fr-CH" dirty="0" smtClean="0"/>
              <a:t>Cliquez pour modifier les styles du texte du masque</a:t>
            </a:r>
          </a:p>
          <a:p>
            <a:pPr lvl="1" eaLnBrk="1" latinLnBrk="0" hangingPunct="1"/>
            <a:r>
              <a:rPr kumimoji="0" lang="fr-CH" dirty="0" smtClean="0"/>
              <a:t>Deuxième niveau</a:t>
            </a:r>
          </a:p>
          <a:p>
            <a:pPr lvl="2" eaLnBrk="1" latinLnBrk="0" hangingPunct="1"/>
            <a:r>
              <a:rPr kumimoji="0" lang="fr-CH" dirty="0" smtClean="0"/>
              <a:t>Troisième niveau</a:t>
            </a:r>
          </a:p>
          <a:p>
            <a:pPr lvl="3" eaLnBrk="1" latinLnBrk="0" hangingPunct="1"/>
            <a:r>
              <a:rPr kumimoji="0" lang="fr-CH" dirty="0" smtClean="0"/>
              <a:t>Quatrième niveau</a:t>
            </a:r>
          </a:p>
          <a:p>
            <a:pPr lvl="4" eaLnBrk="1" latinLnBrk="0" hangingPunct="1"/>
            <a:r>
              <a:rPr kumimoji="0" lang="fr-CH" dirty="0" smtClean="0"/>
              <a:t>Cinquième niveau</a:t>
            </a:r>
            <a:endParaRPr kumimoji="0" lang="en-US" dirty="0"/>
          </a:p>
        </p:txBody>
      </p:sp>
      <p:pic>
        <p:nvPicPr>
          <p:cNvPr id="5" name="Image 4" descr="bande-01.eps"/>
          <p:cNvPicPr>
            <a:picLocks noChangeAspect="1"/>
          </p:cNvPicPr>
          <p:nvPr/>
        </p:nvPicPr>
        <p:blipFill>
          <a:blip r:embed="rId19"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6157663"/>
            <a:ext cx="9144000" cy="707202"/>
          </a:xfrm>
          <a:prstGeom prst="rect">
            <a:avLst/>
          </a:prstGeom>
        </p:spPr>
      </p:pic>
      <p:sp>
        <p:nvSpPr>
          <p:cNvPr id="4"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 r:id="rId17"/>
  </p:sldLayoutIdLst>
  <p:timing>
    <p:tnLst>
      <p:par>
        <p:cTn id="1" dur="indefinite" restart="never" nodeType="tmRoot"/>
      </p:par>
    </p:tnLst>
  </p:timing>
  <p:hf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jpeg"/><Relationship Id="rId9" Type="http://schemas.openxmlformats.org/officeDocument/2006/relationships/image" Target="../media/image22.png"/><Relationship Id="rId10"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etf.cern.ch/docs/" TargetMode="External"/><Relationship Id="rId4" Type="http://schemas.openxmlformats.org/officeDocument/2006/relationships/hyperlink" Target="http://etf.cern.ch/docs/latest/plugins/overview.html" TargetMode="External"/><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9743"/>
            <a:ext cx="8226854" cy="4915281"/>
          </a:xfrm>
        </p:spPr>
        <p:txBody>
          <a:bodyPr>
            <a:normAutofit fontScale="90000"/>
          </a:bodyPr>
          <a:lstStyle/>
          <a:p>
            <a:r>
              <a:rPr lang="en-US" sz="5333" dirty="0" smtClean="0">
                <a:solidFill>
                  <a:srgbClr val="0B387C"/>
                </a:solidFill>
              </a:rPr>
              <a:t>Evolution of tools for WLCG operations</a:t>
            </a:r>
            <a:r>
              <a:rPr lang="en-US" sz="3556" dirty="0" smtClean="0">
                <a:solidFill>
                  <a:srgbClr val="0B387C"/>
                </a:solidFill>
              </a:rPr>
              <a:t/>
            </a:r>
            <a:br>
              <a:rPr lang="en-US" sz="3556" dirty="0" smtClean="0">
                <a:solidFill>
                  <a:srgbClr val="0B387C"/>
                </a:solidFill>
              </a:rPr>
            </a:br>
            <a:r>
              <a:rPr lang="en-US" sz="4400" dirty="0" smtClean="0">
                <a:solidFill>
                  <a:srgbClr val="0B387C"/>
                </a:solidFill>
              </a:rPr>
              <a:t/>
            </a:r>
            <a:br>
              <a:rPr lang="en-US" sz="4400" dirty="0" smtClean="0">
                <a:solidFill>
                  <a:srgbClr val="0B387C"/>
                </a:solidFill>
              </a:rPr>
            </a:br>
            <a:r>
              <a:rPr lang="en-US" sz="4400" dirty="0" smtClean="0">
                <a:solidFill>
                  <a:srgbClr val="0B387C"/>
                </a:solidFill>
              </a:rPr>
              <a:t/>
            </a:r>
            <a:br>
              <a:rPr lang="en-US" sz="4400" dirty="0" smtClean="0">
                <a:solidFill>
                  <a:srgbClr val="0B387C"/>
                </a:solidFill>
              </a:rPr>
            </a:br>
            <a:r>
              <a:rPr lang="en-US" sz="3200" dirty="0" smtClean="0">
                <a:solidFill>
                  <a:srgbClr val="0B387C"/>
                </a:solidFill>
              </a:rPr>
              <a:t>Julia </a:t>
            </a:r>
            <a:r>
              <a:rPr lang="en-US" sz="3200" dirty="0" smtClean="0">
                <a:solidFill>
                  <a:srgbClr val="0B387C"/>
                </a:solidFill>
              </a:rPr>
              <a:t>Andreeva, </a:t>
            </a:r>
            <a:r>
              <a:rPr lang="en-US" sz="3200" dirty="0" smtClean="0">
                <a:solidFill>
                  <a:srgbClr val="0B387C"/>
                </a:solidFill>
              </a:rPr>
              <a:t>CERN IT</a:t>
            </a:r>
            <a:br>
              <a:rPr lang="en-US" sz="3200" dirty="0" smtClean="0">
                <a:solidFill>
                  <a:srgbClr val="0B387C"/>
                </a:solidFill>
              </a:rPr>
            </a:br>
            <a:r>
              <a:rPr lang="en-US" sz="3200" dirty="0" smtClean="0">
                <a:solidFill>
                  <a:srgbClr val="0B387C"/>
                </a:solidFill>
              </a:rPr>
              <a:t/>
            </a:r>
            <a:br>
              <a:rPr lang="en-US" sz="3200" dirty="0" smtClean="0">
                <a:solidFill>
                  <a:srgbClr val="0B387C"/>
                </a:solidFill>
              </a:rPr>
            </a:br>
            <a:r>
              <a:rPr lang="en-US" sz="4400" dirty="0" smtClean="0">
                <a:solidFill>
                  <a:srgbClr val="0B387C"/>
                </a:solidFill>
              </a:rPr>
              <a:t/>
            </a:r>
            <a:br>
              <a:rPr lang="en-US" sz="4400" dirty="0" smtClean="0">
                <a:solidFill>
                  <a:srgbClr val="0B387C"/>
                </a:solidFill>
              </a:rPr>
            </a:br>
            <a:r>
              <a:rPr lang="en-US" sz="2400" dirty="0" smtClean="0">
                <a:solidFill>
                  <a:srgbClr val="0B387C"/>
                </a:solidFill>
              </a:rPr>
              <a:t/>
            </a:r>
            <a:br>
              <a:rPr lang="en-US" sz="2400" dirty="0" smtClean="0">
                <a:solidFill>
                  <a:srgbClr val="0B387C"/>
                </a:solidFill>
              </a:rPr>
            </a:br>
            <a:endParaRPr lang="en-US" sz="2400" dirty="0">
              <a:solidFill>
                <a:srgbClr val="0B387C"/>
              </a:solidFill>
            </a:endParaRPr>
          </a:p>
        </p:txBody>
      </p:sp>
      <p:sp>
        <p:nvSpPr>
          <p:cNvPr id="6" name="Slide Number Placeholder 5"/>
          <p:cNvSpPr>
            <a:spLocks noGrp="1"/>
          </p:cNvSpPr>
          <p:nvPr>
            <p:ph type="sldNum" sz="quarter" idx="4"/>
          </p:nvPr>
        </p:nvSpPr>
        <p:spPr/>
        <p:txBody>
          <a:bodyPr/>
          <a:lstStyle/>
          <a:p>
            <a:fld id="{17918391-D411-FE40-AAD7-861AE5233E0E}" type="slidenum">
              <a:rPr lang="en-US" smtClean="0"/>
              <a:pPr/>
              <a:t>1</a:t>
            </a:fld>
            <a:endParaRPr lang="en-US" dirty="0"/>
          </a:p>
        </p:txBody>
      </p:sp>
      <p:pic>
        <p:nvPicPr>
          <p:cNvPr id="7" name="Picture 6"/>
          <p:cNvPicPr>
            <a:picLocks noChangeAspect="1"/>
          </p:cNvPicPr>
          <p:nvPr/>
        </p:nvPicPr>
        <p:blipFill>
          <a:blip r:embed="rId3"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05775" y="3931"/>
            <a:ext cx="1038225" cy="919461"/>
          </a:xfrm>
          <a:prstGeom prst="rect">
            <a:avLst/>
          </a:prstGeom>
        </p:spPr>
      </p:pic>
      <p:sp>
        <p:nvSpPr>
          <p:cNvPr id="5" name="Rectangle 4"/>
          <p:cNvSpPr/>
          <p:nvPr/>
        </p:nvSpPr>
        <p:spPr>
          <a:xfrm>
            <a:off x="2881930" y="4792416"/>
            <a:ext cx="3735192" cy="400110"/>
          </a:xfrm>
          <a:prstGeom prst="rect">
            <a:avLst/>
          </a:prstGeom>
        </p:spPr>
        <p:txBody>
          <a:bodyPr wrap="none">
            <a:spAutoFit/>
          </a:bodyPr>
          <a:lstStyle/>
          <a:p>
            <a:r>
              <a:rPr lang="en-US" sz="2000" dirty="0" smtClean="0">
                <a:solidFill>
                  <a:srgbClr val="000090"/>
                </a:solidFill>
              </a:rPr>
              <a:t>NEC 2017 , </a:t>
            </a:r>
            <a:r>
              <a:rPr lang="en-US" sz="2000" dirty="0" err="1" smtClean="0">
                <a:solidFill>
                  <a:srgbClr val="000090"/>
                </a:solidFill>
              </a:rPr>
              <a:t>Budva</a:t>
            </a:r>
            <a:r>
              <a:rPr lang="en-US" sz="2000" dirty="0" smtClean="0">
                <a:solidFill>
                  <a:srgbClr val="000090"/>
                </a:solidFill>
              </a:rPr>
              <a:t>, 26.09.2017</a:t>
            </a:r>
            <a:endParaRPr lang="en-US" sz="2000" dirty="0">
              <a:solidFill>
                <a:srgbClr val="00009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12282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6"/>
        <p:cNvGrpSpPr/>
        <p:nvPr/>
      </p:nvGrpSpPr>
      <p:grpSpPr>
        <a:xfrm>
          <a:off x="0" y="0"/>
          <a:ext cx="0" cy="0"/>
          <a:chOff x="0" y="0"/>
          <a:chExt cx="0" cy="0"/>
        </a:xfrm>
      </p:grpSpPr>
      <p:pic>
        <p:nvPicPr>
          <p:cNvPr id="117" name="Shape 117" descr="etf_simplified3.png"/>
          <p:cNvPicPr preferRelativeResize="0"/>
          <p:nvPr/>
        </p:nvPicPr>
        <p:blipFill>
          <a:blip r:embed="rId3">
            <a:alphaModFix/>
          </a:blip>
          <a:stretch>
            <a:fillRect/>
          </a:stretch>
        </p:blipFill>
        <p:spPr>
          <a:xfrm>
            <a:off x="3912301" y="1007734"/>
            <a:ext cx="5185049" cy="4845299"/>
          </a:xfrm>
          <a:prstGeom prst="rect">
            <a:avLst/>
          </a:prstGeom>
          <a:noFill/>
          <a:ln>
            <a:noFill/>
          </a:ln>
        </p:spPr>
      </p:pic>
      <p:sp>
        <p:nvSpPr>
          <p:cNvPr id="118" name="Shape 118"/>
          <p:cNvSpPr txBox="1">
            <a:spLocks noGrp="1"/>
          </p:cNvSpPr>
          <p:nvPr>
            <p:ph type="title"/>
          </p:nvPr>
        </p:nvSpPr>
        <p:spPr>
          <a:xfrm>
            <a:off x="311700" y="244134"/>
            <a:ext cx="8520600" cy="763600"/>
          </a:xfrm>
          <a:prstGeom prst="rect">
            <a:avLst/>
          </a:prstGeom>
        </p:spPr>
        <p:txBody>
          <a:bodyPr wrap="square" lIns="91425" tIns="91425" rIns="91425" bIns="91425" anchor="t" anchorCtr="0">
            <a:noAutofit/>
          </a:bodyPr>
          <a:lstStyle/>
          <a:p>
            <a:pPr lvl="0" algn="ctr" rtl="0">
              <a:spcBef>
                <a:spcPts val="0"/>
              </a:spcBef>
              <a:buNone/>
            </a:pPr>
            <a:r>
              <a:rPr lang="en" dirty="0">
                <a:solidFill>
                  <a:srgbClr val="7030A0"/>
                </a:solidFill>
              </a:rPr>
              <a:t>ETF Architecture</a:t>
            </a:r>
          </a:p>
        </p:txBody>
      </p:sp>
      <p:sp>
        <p:nvSpPr>
          <p:cNvPr id="119" name="Shape 119"/>
          <p:cNvSpPr txBox="1">
            <a:spLocks noGrp="1"/>
          </p:cNvSpPr>
          <p:nvPr>
            <p:ph type="body" idx="1"/>
          </p:nvPr>
        </p:nvSpPr>
        <p:spPr>
          <a:xfrm>
            <a:off x="311700" y="1536633"/>
            <a:ext cx="4730100" cy="3893600"/>
          </a:xfrm>
          <a:prstGeom prst="rect">
            <a:avLst/>
          </a:prstGeom>
        </p:spPr>
        <p:txBody>
          <a:bodyPr wrap="square" lIns="91425" tIns="91425" rIns="91425" bIns="91425" anchor="t" anchorCtr="0">
            <a:noAutofit/>
          </a:bodyPr>
          <a:lstStyle/>
          <a:p>
            <a:pPr lvl="0" rtl="0">
              <a:spcBef>
                <a:spcPts val="0"/>
              </a:spcBef>
              <a:spcAft>
                <a:spcPts val="0"/>
              </a:spcAft>
              <a:buClr>
                <a:schemeClr val="dk1"/>
              </a:buClr>
              <a:buSzPct val="64705"/>
              <a:buFont typeface="Arial"/>
              <a:buNone/>
            </a:pPr>
            <a:r>
              <a:rPr lang="en" sz="1700" dirty="0">
                <a:solidFill>
                  <a:srgbClr val="000090"/>
                </a:solidFill>
              </a:rPr>
              <a:t>Types of tests supported by ETF:</a:t>
            </a:r>
          </a:p>
          <a:p>
            <a:pPr marL="457200" lvl="0" indent="-336550" rtl="0">
              <a:spcBef>
                <a:spcPts val="0"/>
              </a:spcBef>
              <a:spcAft>
                <a:spcPts val="0"/>
              </a:spcAft>
              <a:buSzPct val="100000"/>
              <a:buChar char="-"/>
            </a:pPr>
            <a:r>
              <a:rPr lang="en" sz="1700" dirty="0">
                <a:solidFill>
                  <a:srgbClr val="000090"/>
                </a:solidFill>
              </a:rPr>
              <a:t>Remote API – simple storage tests (get/put/del), job submissions to multiple backends (ARC, HT-Condor-CE, CREAM, etc.)</a:t>
            </a:r>
          </a:p>
          <a:p>
            <a:pPr marL="457200" lvl="0" indent="-336550" rtl="0">
              <a:spcBef>
                <a:spcPts val="0"/>
              </a:spcBef>
              <a:spcAft>
                <a:spcPts val="0"/>
              </a:spcAft>
              <a:buSzPct val="100000"/>
              <a:buChar char="-"/>
            </a:pPr>
            <a:r>
              <a:rPr lang="en" sz="1700" dirty="0">
                <a:solidFill>
                  <a:srgbClr val="000090"/>
                </a:solidFill>
              </a:rPr>
              <a:t>Agent-based testing (local testing on the worker nodes, remote hosts)</a:t>
            </a:r>
          </a:p>
          <a:p>
            <a:pPr lvl="0" rtl="0">
              <a:spcBef>
                <a:spcPts val="0"/>
              </a:spcBef>
              <a:spcAft>
                <a:spcPts val="0"/>
              </a:spcAft>
              <a:buClr>
                <a:schemeClr val="dk1"/>
              </a:buClr>
              <a:buSzPct val="64705"/>
              <a:buFont typeface="Arial"/>
              <a:buNone/>
            </a:pPr>
            <a:r>
              <a:rPr lang="en" sz="1700" dirty="0">
                <a:solidFill>
                  <a:srgbClr val="000090"/>
                </a:solidFill>
              </a:rPr>
              <a:t>Results published via message bus to Dashboards, ElasticSearch, etc</a:t>
            </a:r>
            <a:r>
              <a:rPr lang="en" sz="1700" dirty="0"/>
              <a:t>.</a:t>
            </a:r>
          </a:p>
          <a:p>
            <a:pPr lvl="0" rtl="0">
              <a:spcBef>
                <a:spcPts val="0"/>
              </a:spcBef>
              <a:buNone/>
            </a:pPr>
            <a:endParaRPr sz="1700" dirty="0"/>
          </a:p>
        </p:txBody>
      </p:sp>
      <p:sp>
        <p:nvSpPr>
          <p:cNvPr id="120" name="Shape 120"/>
          <p:cNvSpPr txBox="1">
            <a:spLocks noGrp="1"/>
          </p:cNvSpPr>
          <p:nvPr>
            <p:ph type="sldNum" idx="12"/>
          </p:nvPr>
        </p:nvSpPr>
        <p:spPr>
          <a:xfrm>
            <a:off x="8472457" y="6217621"/>
            <a:ext cx="548700" cy="5248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pPr lvl="0" rtl="0">
                <a:spcBef>
                  <a:spcPts val="0"/>
                </a:spcBef>
                <a:buNone/>
              </a:pPr>
              <a:t>10</a:t>
            </a:fld>
            <a:endParaRPr lang="en"/>
          </a:p>
        </p:txBody>
      </p:sp>
      <p:sp>
        <p:nvSpPr>
          <p:cNvPr id="6" name="TextBox 5"/>
          <p:cNvSpPr txBox="1"/>
          <p:nvPr/>
        </p:nvSpPr>
        <p:spPr>
          <a:xfrm>
            <a:off x="765468" y="6330162"/>
            <a:ext cx="7349831" cy="338554"/>
          </a:xfrm>
          <a:prstGeom prst="rect">
            <a:avLst/>
          </a:prstGeom>
          <a:noFill/>
        </p:spPr>
        <p:txBody>
          <a:bodyPr wrap="square" rtlCol="0">
            <a:spAutoFit/>
          </a:bodyPr>
          <a:lstStyle/>
          <a:p>
            <a:r>
              <a:rPr lang="en-US" sz="1600" dirty="0" smtClean="0">
                <a:solidFill>
                  <a:schemeClr val="bg1"/>
                </a:solidFill>
              </a:rPr>
              <a:t>Julia Andreeva CERN IT,</a:t>
            </a:r>
            <a:r>
              <a:rPr lang="en-US" sz="1600" dirty="0" smtClean="0">
                <a:solidFill>
                  <a:schemeClr val="bg1"/>
                </a:solidFill>
              </a:rPr>
              <a:t> </a:t>
            </a:r>
            <a:r>
              <a:rPr lang="en-US" sz="1600" dirty="0" smtClean="0">
                <a:solidFill>
                  <a:schemeClr val="bg1"/>
                </a:solidFill>
              </a:rPr>
              <a:t>NEC 2017 , </a:t>
            </a:r>
            <a:r>
              <a:rPr lang="en-US" sz="1600" dirty="0" err="1" smtClean="0">
                <a:solidFill>
                  <a:schemeClr val="bg1"/>
                </a:solidFill>
              </a:rPr>
              <a:t>Budva</a:t>
            </a:r>
            <a:r>
              <a:rPr lang="en-US" sz="1600" dirty="0" smtClean="0">
                <a:solidFill>
                  <a:schemeClr val="bg1"/>
                </a:solidFill>
              </a:rPr>
              <a:t>, 26.09.2017</a:t>
            </a:r>
            <a:endParaRPr lang="en-US" sz="16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55725"/>
            <a:ext cx="8520600" cy="763600"/>
          </a:xfrm>
        </p:spPr>
        <p:txBody>
          <a:bodyPr>
            <a:normAutofit fontScale="90000"/>
          </a:bodyPr>
          <a:lstStyle/>
          <a:p>
            <a:pPr algn="ctr"/>
            <a:r>
              <a:rPr lang="en-US" dirty="0" smtClean="0">
                <a:solidFill>
                  <a:srgbClr val="7030A0"/>
                </a:solidFill>
              </a:rPr>
              <a:t>ETF Roadmap</a:t>
            </a:r>
            <a:endParaRPr lang="en-US" dirty="0">
              <a:solidFill>
                <a:srgbClr val="7030A0"/>
              </a:solidFill>
            </a:endParaRPr>
          </a:p>
        </p:txBody>
      </p:sp>
      <p:sp>
        <p:nvSpPr>
          <p:cNvPr id="3" name="Text Placeholder 2"/>
          <p:cNvSpPr>
            <a:spLocks noGrp="1"/>
          </p:cNvSpPr>
          <p:nvPr>
            <p:ph type="body" idx="1"/>
          </p:nvPr>
        </p:nvSpPr>
        <p:spPr/>
        <p:txBody>
          <a:bodyPr>
            <a:normAutofit fontScale="92500"/>
          </a:bodyPr>
          <a:lstStyle/>
          <a:p>
            <a:r>
              <a:rPr lang="en-US" dirty="0"/>
              <a:t> </a:t>
            </a:r>
            <a:r>
              <a:rPr lang="en-US" dirty="0" smtClean="0">
                <a:solidFill>
                  <a:srgbClr val="000090"/>
                </a:solidFill>
              </a:rPr>
              <a:t>In the short-term focusing on IPv6 transition </a:t>
            </a:r>
            <a:r>
              <a:rPr lang="mr-IN" dirty="0" smtClean="0">
                <a:solidFill>
                  <a:srgbClr val="000090"/>
                </a:solidFill>
              </a:rPr>
              <a:t>–</a:t>
            </a:r>
            <a:r>
              <a:rPr lang="en-US" dirty="0" smtClean="0">
                <a:solidFill>
                  <a:srgbClr val="000090"/>
                </a:solidFill>
              </a:rPr>
              <a:t> establishing new instances and adding new tests</a:t>
            </a:r>
          </a:p>
          <a:p>
            <a:r>
              <a:rPr lang="en-US" dirty="0" smtClean="0">
                <a:solidFill>
                  <a:srgbClr val="000090"/>
                </a:solidFill>
              </a:rPr>
              <a:t> Writing native Condor job submission plugin with multi-backend support and putting in production the new WN micro-framework </a:t>
            </a:r>
          </a:p>
          <a:p>
            <a:r>
              <a:rPr lang="en-US" dirty="0">
                <a:solidFill>
                  <a:srgbClr val="000090"/>
                </a:solidFill>
              </a:rPr>
              <a:t> </a:t>
            </a:r>
            <a:r>
              <a:rPr lang="en-US" dirty="0" smtClean="0">
                <a:solidFill>
                  <a:srgbClr val="000090"/>
                </a:solidFill>
              </a:rPr>
              <a:t>Adding new </a:t>
            </a:r>
            <a:r>
              <a:rPr lang="en-US" dirty="0" err="1" smtClean="0">
                <a:solidFill>
                  <a:srgbClr val="000090"/>
                </a:solidFill>
              </a:rPr>
              <a:t>Xroot</a:t>
            </a:r>
            <a:r>
              <a:rPr lang="en-US" dirty="0" smtClean="0">
                <a:solidFill>
                  <a:srgbClr val="000090"/>
                </a:solidFill>
              </a:rPr>
              <a:t> tests</a:t>
            </a:r>
          </a:p>
          <a:p>
            <a:r>
              <a:rPr lang="en-US" dirty="0">
                <a:solidFill>
                  <a:srgbClr val="000090"/>
                </a:solidFill>
              </a:rPr>
              <a:t> </a:t>
            </a:r>
            <a:r>
              <a:rPr lang="en-US" dirty="0" smtClean="0">
                <a:solidFill>
                  <a:srgbClr val="000090"/>
                </a:solidFill>
              </a:rPr>
              <a:t>Integration with MONIT/</a:t>
            </a:r>
            <a:r>
              <a:rPr lang="en-US" dirty="0" err="1" smtClean="0">
                <a:solidFill>
                  <a:srgbClr val="000090"/>
                </a:solidFill>
              </a:rPr>
              <a:t>Grafana</a:t>
            </a:r>
            <a:r>
              <a:rPr lang="en-US" dirty="0" smtClean="0">
                <a:solidFill>
                  <a:srgbClr val="000090"/>
                </a:solidFill>
              </a:rPr>
              <a:t>, new SAM dashboards</a:t>
            </a:r>
          </a:p>
          <a:p>
            <a:r>
              <a:rPr lang="en-US" dirty="0">
                <a:solidFill>
                  <a:srgbClr val="000090"/>
                </a:solidFill>
              </a:rPr>
              <a:t> </a:t>
            </a:r>
            <a:r>
              <a:rPr lang="en-US" dirty="0" smtClean="0">
                <a:solidFill>
                  <a:srgbClr val="000090"/>
                </a:solidFill>
              </a:rPr>
              <a:t>Migration to fully container-based (</a:t>
            </a:r>
            <a:r>
              <a:rPr lang="en-US" dirty="0" err="1" smtClean="0">
                <a:solidFill>
                  <a:srgbClr val="000090"/>
                </a:solidFill>
              </a:rPr>
              <a:t>docker</a:t>
            </a:r>
            <a:r>
              <a:rPr lang="en-US" dirty="0" smtClean="0">
                <a:solidFill>
                  <a:srgbClr val="000090"/>
                </a:solidFill>
              </a:rPr>
              <a:t>) deployment model</a:t>
            </a: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11</a:t>
            </a:fld>
            <a:endParaRPr lang="en"/>
          </a:p>
        </p:txBody>
      </p:sp>
      <p:sp>
        <p:nvSpPr>
          <p:cNvPr id="5" name="TextBox 4"/>
          <p:cNvSpPr txBox="1"/>
          <p:nvPr/>
        </p:nvSpPr>
        <p:spPr>
          <a:xfrm>
            <a:off x="765468" y="6343256"/>
            <a:ext cx="7349831" cy="338554"/>
          </a:xfrm>
          <a:prstGeom prst="rect">
            <a:avLst/>
          </a:prstGeom>
          <a:noFill/>
        </p:spPr>
        <p:txBody>
          <a:bodyPr wrap="square" rtlCol="0">
            <a:spAutoFit/>
          </a:bodyPr>
          <a:lstStyle/>
          <a:p>
            <a:r>
              <a:rPr lang="en-US" sz="1600" dirty="0" smtClean="0">
                <a:solidFill>
                  <a:schemeClr val="bg1"/>
                </a:solidFill>
              </a:rPr>
              <a:t>Julia Andreeva CERN IT,</a:t>
            </a:r>
            <a:r>
              <a:rPr lang="en-US" sz="1600" dirty="0" smtClean="0">
                <a:solidFill>
                  <a:schemeClr val="bg1"/>
                </a:solidFill>
              </a:rPr>
              <a:t> </a:t>
            </a:r>
            <a:r>
              <a:rPr lang="en-US" sz="1600" dirty="0" smtClean="0">
                <a:solidFill>
                  <a:schemeClr val="bg1"/>
                </a:solidFill>
              </a:rPr>
              <a:t>NEC 2017 , </a:t>
            </a:r>
            <a:r>
              <a:rPr lang="en-US" sz="1600" dirty="0" err="1" smtClean="0">
                <a:solidFill>
                  <a:schemeClr val="bg1"/>
                </a:solidFill>
              </a:rPr>
              <a:t>Budva</a:t>
            </a:r>
            <a:r>
              <a:rPr lang="en-US" sz="1600" dirty="0" smtClean="0">
                <a:solidFill>
                  <a:schemeClr val="bg1"/>
                </a:solidFill>
              </a:rPr>
              <a:t>, 26.09.2017</a:t>
            </a:r>
            <a:endParaRPr lang="en-US" sz="1600"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50501961"/>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00557" y="2084268"/>
            <a:ext cx="8520600" cy="763600"/>
          </a:xfrm>
        </p:spPr>
        <p:txBody>
          <a:bodyPr>
            <a:noAutofit/>
          </a:bodyPr>
          <a:lstStyle/>
          <a:p>
            <a:pPr algn="ctr"/>
            <a:r>
              <a:rPr lang="en-US" sz="4800" dirty="0" smtClean="0">
                <a:solidFill>
                  <a:srgbClr val="7030A0"/>
                </a:solidFill>
              </a:rPr>
              <a:t>Testing network infrastructure</a:t>
            </a:r>
            <a:endParaRPr lang="en-US" sz="4800" dirty="0">
              <a:solidFill>
                <a:srgbClr val="7030A0"/>
              </a:solidFill>
            </a:endParaRP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12</a:t>
            </a:fld>
            <a:endParaRPr lang="en"/>
          </a:p>
        </p:txBody>
      </p:sp>
      <p:sp>
        <p:nvSpPr>
          <p:cNvPr id="5" name="TextBox 4"/>
          <p:cNvSpPr txBox="1"/>
          <p:nvPr/>
        </p:nvSpPr>
        <p:spPr>
          <a:xfrm>
            <a:off x="765468" y="6317068"/>
            <a:ext cx="7349831" cy="338554"/>
          </a:xfrm>
          <a:prstGeom prst="rect">
            <a:avLst/>
          </a:prstGeom>
          <a:noFill/>
        </p:spPr>
        <p:txBody>
          <a:bodyPr wrap="square" rtlCol="0">
            <a:spAutoFit/>
          </a:bodyPr>
          <a:lstStyle/>
          <a:p>
            <a:r>
              <a:rPr lang="en-US" sz="1600" dirty="0" smtClean="0">
                <a:solidFill>
                  <a:schemeClr val="bg1"/>
                </a:solidFill>
              </a:rPr>
              <a:t>Julia Andreeva CERN IT,</a:t>
            </a:r>
            <a:r>
              <a:rPr lang="en-US" sz="1600" dirty="0" smtClean="0">
                <a:solidFill>
                  <a:schemeClr val="bg1"/>
                </a:solidFill>
              </a:rPr>
              <a:t> </a:t>
            </a:r>
            <a:r>
              <a:rPr lang="en-US" sz="1600" dirty="0" smtClean="0">
                <a:solidFill>
                  <a:schemeClr val="bg1"/>
                </a:solidFill>
              </a:rPr>
              <a:t>NEC 2017 , </a:t>
            </a:r>
            <a:r>
              <a:rPr lang="en-US" sz="1600" dirty="0" err="1" smtClean="0">
                <a:solidFill>
                  <a:schemeClr val="bg1"/>
                </a:solidFill>
              </a:rPr>
              <a:t>Budva</a:t>
            </a:r>
            <a:r>
              <a:rPr lang="en-US" sz="1600" dirty="0" smtClean="0">
                <a:solidFill>
                  <a:schemeClr val="bg1"/>
                </a:solidFill>
              </a:rPr>
              <a:t>, 26.09.2017</a:t>
            </a:r>
            <a:endParaRPr lang="en-US" sz="1600" dirty="0">
              <a:solidFill>
                <a:schemeClr val="bg1"/>
              </a:solidFill>
            </a:endParaRPr>
          </a:p>
        </p:txBody>
      </p:sp>
      <p:sp>
        <p:nvSpPr>
          <p:cNvPr id="6" name="Rectangle 5"/>
          <p:cNvSpPr/>
          <p:nvPr/>
        </p:nvSpPr>
        <p:spPr>
          <a:xfrm>
            <a:off x="327331" y="3105835"/>
            <a:ext cx="8418961" cy="1569660"/>
          </a:xfrm>
          <a:prstGeom prst="rect">
            <a:avLst/>
          </a:prstGeom>
        </p:spPr>
        <p:txBody>
          <a:bodyPr wrap="square">
            <a:spAutoFit/>
          </a:bodyPr>
          <a:lstStyle/>
          <a:p>
            <a:endParaRPr lang="en-US" sz="2400" dirty="0" smtClean="0">
              <a:solidFill>
                <a:srgbClr val="000090"/>
              </a:solidFill>
            </a:endParaRPr>
          </a:p>
          <a:p>
            <a:endParaRPr lang="en-US" sz="2400" dirty="0" smtClean="0">
              <a:solidFill>
                <a:srgbClr val="000090"/>
              </a:solidFill>
            </a:endParaRPr>
          </a:p>
          <a:p>
            <a:endParaRPr lang="en-US" sz="2400" dirty="0" smtClean="0">
              <a:solidFill>
                <a:srgbClr val="000090"/>
              </a:solidFill>
            </a:endParaRPr>
          </a:p>
          <a:p>
            <a:r>
              <a:rPr lang="en-US" sz="2400" dirty="0" smtClean="0">
                <a:solidFill>
                  <a:srgbClr val="000090"/>
                </a:solidFill>
              </a:rPr>
              <a:t>Thanks </a:t>
            </a:r>
            <a:r>
              <a:rPr lang="en-US" sz="2400" dirty="0" smtClean="0">
                <a:solidFill>
                  <a:srgbClr val="000090"/>
                </a:solidFill>
              </a:rPr>
              <a:t>to Marian </a:t>
            </a:r>
            <a:r>
              <a:rPr lang="en-US" sz="2400" dirty="0" err="1" smtClean="0">
                <a:solidFill>
                  <a:srgbClr val="000090"/>
                </a:solidFill>
              </a:rPr>
              <a:t>Babik</a:t>
            </a:r>
            <a:r>
              <a:rPr lang="en-US" sz="2400" dirty="0" smtClean="0">
                <a:solidFill>
                  <a:srgbClr val="000090"/>
                </a:solidFill>
              </a:rPr>
              <a:t> for contribution</a:t>
            </a:r>
            <a:r>
              <a:rPr lang="en-US" sz="2400" dirty="0" smtClean="0">
                <a:solidFill>
                  <a:srgbClr val="000090"/>
                </a:solidFill>
              </a:rPr>
              <a:t> to </a:t>
            </a:r>
            <a:r>
              <a:rPr lang="en-US" sz="2400" dirty="0" smtClean="0">
                <a:solidFill>
                  <a:srgbClr val="000090"/>
                </a:solidFill>
              </a:rPr>
              <a:t>this presentation</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61033"/>
            <a:ext cx="8520600" cy="763600"/>
          </a:xfrm>
          <a:prstGeom prst="rect">
            <a:avLst/>
          </a:prstGeom>
        </p:spPr>
        <p:txBody>
          <a:bodyPr wrap="square" lIns="91425" tIns="91425" rIns="91425" bIns="91425" anchor="t" anchorCtr="0">
            <a:noAutofit/>
          </a:bodyPr>
          <a:lstStyle/>
          <a:p>
            <a:pPr lvl="0" algn="ctr" rtl="0">
              <a:spcBef>
                <a:spcPts val="0"/>
              </a:spcBef>
              <a:buNone/>
            </a:pPr>
            <a:r>
              <a:rPr lang="en" sz="3200" dirty="0">
                <a:solidFill>
                  <a:srgbClr val="7030A0"/>
                </a:solidFill>
              </a:rPr>
              <a:t>WLCG Network Throughput Working Group</a:t>
            </a:r>
          </a:p>
        </p:txBody>
      </p:sp>
      <p:sp>
        <p:nvSpPr>
          <p:cNvPr id="72" name="Shape 72"/>
          <p:cNvSpPr txBox="1">
            <a:spLocks noGrp="1"/>
          </p:cNvSpPr>
          <p:nvPr>
            <p:ph type="body" idx="1"/>
          </p:nvPr>
        </p:nvSpPr>
        <p:spPr>
          <a:xfrm>
            <a:off x="0" y="1224633"/>
            <a:ext cx="9144000" cy="4687600"/>
          </a:xfrm>
          <a:prstGeom prst="rect">
            <a:avLst/>
          </a:prstGeom>
        </p:spPr>
        <p:txBody>
          <a:bodyPr wrap="square" lIns="91425" tIns="91425" rIns="91425" bIns="91425" anchor="t" anchorCtr="0">
            <a:noAutofit/>
          </a:bodyPr>
          <a:lstStyle/>
          <a:p>
            <a:pPr marL="457200" lvl="0" indent="-228600" rtl="0">
              <a:spcBef>
                <a:spcPts val="0"/>
              </a:spcBef>
              <a:spcAft>
                <a:spcPts val="0"/>
              </a:spcAft>
            </a:pPr>
            <a:r>
              <a:rPr lang="en" sz="1800" dirty="0">
                <a:solidFill>
                  <a:srgbClr val="000090"/>
                </a:solidFill>
              </a:rPr>
              <a:t>WLCG Network Throughput WG formed in the fall of 2014 within the scope of WLCG operations with the following objectives:</a:t>
            </a:r>
          </a:p>
          <a:p>
            <a:pPr marL="914400" lvl="1" indent="-228600" rtl="0">
              <a:spcBef>
                <a:spcPts val="0"/>
              </a:spcBef>
              <a:spcAft>
                <a:spcPts val="0"/>
              </a:spcAft>
            </a:pPr>
            <a:r>
              <a:rPr lang="en" sz="1800" dirty="0">
                <a:solidFill>
                  <a:srgbClr val="000090"/>
                </a:solidFill>
              </a:rPr>
              <a:t>Ensure sites and experiments can better understand and fix networking issues</a:t>
            </a:r>
          </a:p>
          <a:p>
            <a:pPr marL="914400" lvl="1" indent="-228600" rtl="0">
              <a:spcBef>
                <a:spcPts val="0"/>
              </a:spcBef>
              <a:spcAft>
                <a:spcPts val="0"/>
              </a:spcAft>
            </a:pPr>
            <a:r>
              <a:rPr lang="en" sz="1800" dirty="0">
                <a:solidFill>
                  <a:srgbClr val="000090"/>
                </a:solidFill>
              </a:rPr>
              <a:t>Measure end-to-end network performance and use the measurements to single out on complex data transfer issues</a:t>
            </a:r>
          </a:p>
          <a:p>
            <a:pPr marL="914400" lvl="1" indent="-228600" rtl="0">
              <a:spcBef>
                <a:spcPts val="0"/>
              </a:spcBef>
              <a:spcAft>
                <a:spcPts val="0"/>
              </a:spcAft>
            </a:pPr>
            <a:r>
              <a:rPr lang="en" sz="1800" dirty="0">
                <a:solidFill>
                  <a:srgbClr val="000090"/>
                </a:solidFill>
              </a:rPr>
              <a:t>Improve overall transfer efficiency and help us determine the current status of our networks</a:t>
            </a:r>
          </a:p>
          <a:p>
            <a:pPr marL="457200" lvl="0" indent="-228600" rtl="0">
              <a:spcBef>
                <a:spcPts val="0"/>
              </a:spcBef>
              <a:spcAft>
                <a:spcPts val="0"/>
              </a:spcAft>
            </a:pPr>
            <a:r>
              <a:rPr lang="en" sz="1800" dirty="0">
                <a:solidFill>
                  <a:srgbClr val="000090"/>
                </a:solidFill>
              </a:rPr>
              <a:t>Core activities include: </a:t>
            </a:r>
          </a:p>
          <a:p>
            <a:pPr marL="914400" lvl="1" indent="-228600" rtl="0">
              <a:spcBef>
                <a:spcPts val="0"/>
              </a:spcBef>
              <a:spcAft>
                <a:spcPts val="0"/>
              </a:spcAft>
            </a:pPr>
            <a:r>
              <a:rPr lang="en" sz="1800" dirty="0">
                <a:solidFill>
                  <a:srgbClr val="000090"/>
                </a:solidFill>
              </a:rPr>
              <a:t>Deployment and operations of </a:t>
            </a:r>
            <a:r>
              <a:rPr lang="en" sz="1800" dirty="0" err="1">
                <a:solidFill>
                  <a:srgbClr val="000090"/>
                </a:solidFill>
              </a:rPr>
              <a:t>perfSONAR</a:t>
            </a:r>
            <a:r>
              <a:rPr lang="en" sz="1800" dirty="0">
                <a:solidFill>
                  <a:srgbClr val="000090"/>
                </a:solidFill>
              </a:rPr>
              <a:t> infrastructure</a:t>
            </a:r>
          </a:p>
          <a:p>
            <a:pPr marL="1371600" lvl="2" indent="-228600" rtl="0">
              <a:spcBef>
                <a:spcPts val="0"/>
              </a:spcBef>
              <a:spcAft>
                <a:spcPts val="0"/>
              </a:spcAft>
            </a:pPr>
            <a:r>
              <a:rPr lang="en" sz="1800" dirty="0">
                <a:solidFill>
                  <a:srgbClr val="000090"/>
                </a:solidFill>
              </a:rPr>
              <a:t>Gain visibility into how our networks operate and perform </a:t>
            </a:r>
          </a:p>
          <a:p>
            <a:pPr marL="914400" lvl="1" indent="-228600" rtl="0">
              <a:spcBef>
                <a:spcPts val="0"/>
              </a:spcBef>
              <a:spcAft>
                <a:spcPts val="0"/>
              </a:spcAft>
            </a:pPr>
            <a:r>
              <a:rPr lang="en" sz="1800" dirty="0">
                <a:solidFill>
                  <a:srgbClr val="000090"/>
                </a:solidFill>
              </a:rPr>
              <a:t>Network analytics</a:t>
            </a:r>
          </a:p>
          <a:p>
            <a:pPr marL="1371600" lvl="2" indent="-228600" rtl="0">
              <a:spcBef>
                <a:spcPts val="0"/>
              </a:spcBef>
              <a:spcAft>
                <a:spcPts val="0"/>
              </a:spcAft>
            </a:pPr>
            <a:r>
              <a:rPr lang="en" sz="1800" dirty="0">
                <a:solidFill>
                  <a:srgbClr val="000090"/>
                </a:solidFill>
              </a:rPr>
              <a:t>Improve our ability to fully utilize the existing network capacity</a:t>
            </a:r>
          </a:p>
          <a:p>
            <a:pPr marL="914400" lvl="1" indent="-228600" rtl="0">
              <a:spcBef>
                <a:spcPts val="0"/>
              </a:spcBef>
              <a:spcAft>
                <a:spcPts val="0"/>
              </a:spcAft>
            </a:pPr>
            <a:r>
              <a:rPr lang="en" sz="1800" dirty="0">
                <a:solidFill>
                  <a:srgbClr val="000090"/>
                </a:solidFill>
              </a:rPr>
              <a:t>Network performance incidents response team</a:t>
            </a:r>
          </a:p>
          <a:p>
            <a:pPr marL="1371600" lvl="2" indent="-228600">
              <a:spcBef>
                <a:spcPts val="0"/>
              </a:spcBef>
              <a:spcAft>
                <a:spcPts val="0"/>
              </a:spcAft>
            </a:pPr>
            <a:r>
              <a:rPr lang="en" sz="1800" dirty="0">
                <a:solidFill>
                  <a:srgbClr val="000090"/>
                </a:solidFill>
              </a:rPr>
              <a:t>Provide support to help debug and fix network performance issues</a:t>
            </a:r>
            <a:br>
              <a:rPr lang="en" sz="1800" dirty="0">
                <a:solidFill>
                  <a:srgbClr val="000090"/>
                </a:solidFill>
              </a:rPr>
            </a:br>
            <a:r>
              <a:rPr lang="en" sz="1800" dirty="0">
                <a:solidFill>
                  <a:srgbClr val="000090"/>
                </a:solidFill>
              </a:rPr>
              <a:t/>
            </a:r>
            <a:br>
              <a:rPr lang="en" sz="1800" dirty="0">
                <a:solidFill>
                  <a:srgbClr val="000090"/>
                </a:solidFill>
              </a:rPr>
            </a:br>
            <a:r>
              <a:rPr lang="en" sz="1800" dirty="0">
                <a:solidFill>
                  <a:srgbClr val="000090"/>
                </a:solidFill>
              </a:rPr>
              <a:t>More information at https://</a:t>
            </a:r>
            <a:r>
              <a:rPr lang="en" sz="1800" dirty="0" err="1">
                <a:solidFill>
                  <a:srgbClr val="000090"/>
                </a:solidFill>
              </a:rPr>
              <a:t>twiki.cern.ch</a:t>
            </a:r>
            <a:r>
              <a:rPr lang="en" sz="1800" dirty="0">
                <a:solidFill>
                  <a:srgbClr val="000090"/>
                </a:solidFill>
              </a:rPr>
              <a:t>/</a:t>
            </a:r>
            <a:r>
              <a:rPr lang="en" sz="1800" dirty="0" err="1">
                <a:solidFill>
                  <a:srgbClr val="000090"/>
                </a:solidFill>
              </a:rPr>
              <a:t>twiki</a:t>
            </a:r>
            <a:r>
              <a:rPr lang="en" sz="1800" dirty="0">
                <a:solidFill>
                  <a:srgbClr val="000090"/>
                </a:solidFill>
              </a:rPr>
              <a:t>/bin/view/LCG/</a:t>
            </a:r>
            <a:r>
              <a:rPr lang="en" sz="1800" dirty="0" err="1">
                <a:solidFill>
                  <a:srgbClr val="000090"/>
                </a:solidFill>
              </a:rPr>
              <a:t>NetworkTransferMetrics</a:t>
            </a:r>
            <a:r>
              <a:rPr lang="en" sz="1800" dirty="0">
                <a:solidFill>
                  <a:srgbClr val="000090"/>
                </a:solidFill>
              </a:rPr>
              <a:t> </a:t>
            </a:r>
            <a:r>
              <a:rPr lang="en" dirty="0">
                <a:solidFill>
                  <a:srgbClr val="000090"/>
                </a:solidFill>
              </a:rPr>
              <a:t/>
            </a:r>
            <a:br>
              <a:rPr lang="en" dirty="0">
                <a:solidFill>
                  <a:srgbClr val="000090"/>
                </a:solidFill>
              </a:rPr>
            </a:br>
            <a:endParaRPr lang="en" dirty="0">
              <a:solidFill>
                <a:srgbClr val="000090"/>
              </a:solidFill>
            </a:endParaRP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13</a:t>
            </a:fld>
            <a:endParaRPr lang="en"/>
          </a:p>
        </p:txBody>
      </p:sp>
      <p:sp>
        <p:nvSpPr>
          <p:cNvPr id="5" name="TextBox 4"/>
          <p:cNvSpPr txBox="1"/>
          <p:nvPr/>
        </p:nvSpPr>
        <p:spPr>
          <a:xfrm>
            <a:off x="765468" y="6356350"/>
            <a:ext cx="7349831" cy="338554"/>
          </a:xfrm>
          <a:prstGeom prst="rect">
            <a:avLst/>
          </a:prstGeom>
          <a:noFill/>
        </p:spPr>
        <p:txBody>
          <a:bodyPr wrap="square" rtlCol="0">
            <a:spAutoFit/>
          </a:bodyPr>
          <a:lstStyle/>
          <a:p>
            <a:r>
              <a:rPr lang="en-US" sz="1600" dirty="0" smtClean="0">
                <a:solidFill>
                  <a:schemeClr val="bg1"/>
                </a:solidFill>
              </a:rPr>
              <a:t>Julia Andreeva CERN IT,</a:t>
            </a:r>
            <a:r>
              <a:rPr lang="en-US" sz="1600" dirty="0" smtClean="0">
                <a:solidFill>
                  <a:schemeClr val="bg1"/>
                </a:solidFill>
              </a:rPr>
              <a:t> </a:t>
            </a:r>
            <a:r>
              <a:rPr lang="en-US" sz="1600" dirty="0" smtClean="0">
                <a:solidFill>
                  <a:schemeClr val="bg1"/>
                </a:solidFill>
              </a:rPr>
              <a:t>NEC 2017 , </a:t>
            </a:r>
            <a:r>
              <a:rPr lang="en-US" sz="1600" dirty="0" err="1" smtClean="0">
                <a:solidFill>
                  <a:schemeClr val="bg1"/>
                </a:solidFill>
              </a:rPr>
              <a:t>Budva</a:t>
            </a:r>
            <a:r>
              <a:rPr lang="en-US" sz="1600" dirty="0" smtClean="0">
                <a:solidFill>
                  <a:schemeClr val="bg1"/>
                </a:solidFill>
              </a:rPr>
              <a:t>, 26.09.2017</a:t>
            </a:r>
            <a:endParaRPr lang="en-US" sz="16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21712"/>
            <a:ext cx="8520600" cy="763600"/>
          </a:xfrm>
          <a:prstGeom prst="rect">
            <a:avLst/>
          </a:prstGeom>
        </p:spPr>
        <p:txBody>
          <a:bodyPr wrap="square" lIns="91425" tIns="91425" rIns="91425" bIns="91425" anchor="t" anchorCtr="0">
            <a:noAutofit/>
          </a:bodyPr>
          <a:lstStyle/>
          <a:p>
            <a:pPr lvl="0">
              <a:spcBef>
                <a:spcPts val="0"/>
              </a:spcBef>
              <a:buNone/>
            </a:pPr>
            <a:r>
              <a:rPr lang="en" dirty="0">
                <a:solidFill>
                  <a:srgbClr val="7030A0"/>
                </a:solidFill>
              </a:rPr>
              <a:t>WLCG perfSONAR Deployment</a:t>
            </a:r>
          </a:p>
        </p:txBody>
      </p:sp>
      <p:sp>
        <p:nvSpPr>
          <p:cNvPr id="78" name="Shape 78"/>
          <p:cNvSpPr txBox="1">
            <a:spLocks noGrp="1"/>
          </p:cNvSpPr>
          <p:nvPr>
            <p:ph type="body" idx="1"/>
          </p:nvPr>
        </p:nvSpPr>
        <p:spPr>
          <a:xfrm>
            <a:off x="311700" y="4141777"/>
            <a:ext cx="8520600" cy="1536400"/>
          </a:xfrm>
          <a:prstGeom prst="rect">
            <a:avLst/>
          </a:prstGeom>
        </p:spPr>
        <p:txBody>
          <a:bodyPr wrap="square" lIns="91425" tIns="91425" rIns="91425" bIns="91425" anchor="t" anchorCtr="0">
            <a:noAutofit/>
          </a:bodyPr>
          <a:lstStyle/>
          <a:p>
            <a:pPr marL="457200" lvl="0" indent="-228600" rtl="0">
              <a:spcBef>
                <a:spcPts val="0"/>
              </a:spcBef>
              <a:spcAft>
                <a:spcPts val="400"/>
              </a:spcAft>
            </a:pPr>
            <a:r>
              <a:rPr lang="en" dirty="0">
                <a:solidFill>
                  <a:srgbClr val="000090"/>
                </a:solidFill>
              </a:rPr>
              <a:t>Initial deployment coordinated by WLCG </a:t>
            </a:r>
            <a:r>
              <a:rPr lang="en" dirty="0" err="1">
                <a:solidFill>
                  <a:srgbClr val="000090"/>
                </a:solidFill>
              </a:rPr>
              <a:t>perfSONAR</a:t>
            </a:r>
            <a:r>
              <a:rPr lang="en" dirty="0">
                <a:solidFill>
                  <a:srgbClr val="000090"/>
                </a:solidFill>
              </a:rPr>
              <a:t> TF</a:t>
            </a:r>
          </a:p>
          <a:p>
            <a:pPr marL="457200" lvl="0" indent="-228600" rtl="0">
              <a:spcBef>
                <a:spcPts val="0"/>
              </a:spcBef>
              <a:spcAft>
                <a:spcPts val="400"/>
              </a:spcAft>
            </a:pPr>
            <a:r>
              <a:rPr lang="en" dirty="0">
                <a:solidFill>
                  <a:srgbClr val="000090"/>
                </a:solidFill>
              </a:rPr>
              <a:t>Commissioning of the network followed by WLCG Network and Transfer Metrics WG</a:t>
            </a:r>
            <a:r>
              <a:rPr lang="en" dirty="0"/>
              <a:t/>
            </a:r>
            <a:br>
              <a:rPr lang="en" dirty="0"/>
            </a:br>
            <a:endParaRPr lang="en" dirty="0"/>
          </a:p>
        </p:txBody>
      </p:sp>
      <p:pic>
        <p:nvPicPr>
          <p:cNvPr id="79" name="Shape 79" descr="Screen Shot 2015-03-24 at 11.13.53.png"/>
          <p:cNvPicPr preferRelativeResize="0"/>
          <p:nvPr/>
        </p:nvPicPr>
        <p:blipFill rotWithShape="1">
          <a:blip r:embed="rId3">
            <a:alphaModFix/>
          </a:blip>
          <a:srcRect t="-10181" b="-10169"/>
          <a:stretch/>
        </p:blipFill>
        <p:spPr>
          <a:xfrm>
            <a:off x="506334" y="741888"/>
            <a:ext cx="5055355" cy="3927267"/>
          </a:xfrm>
          <a:prstGeom prst="rect">
            <a:avLst/>
          </a:prstGeom>
          <a:noFill/>
          <a:ln>
            <a:noFill/>
          </a:ln>
        </p:spPr>
      </p:pic>
      <p:sp>
        <p:nvSpPr>
          <p:cNvPr id="80" name="Shape 80"/>
          <p:cNvSpPr txBox="1"/>
          <p:nvPr/>
        </p:nvSpPr>
        <p:spPr>
          <a:xfrm>
            <a:off x="5416855" y="1175577"/>
            <a:ext cx="3545700" cy="2966200"/>
          </a:xfrm>
          <a:prstGeom prst="rect">
            <a:avLst/>
          </a:prstGeom>
          <a:solidFill>
            <a:srgbClr val="FFFFFF">
              <a:alpha val="70980"/>
            </a:srgbClr>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C00000"/>
              </a:buClr>
              <a:buSzPct val="25000"/>
              <a:buFont typeface="Arial"/>
              <a:buNone/>
            </a:pPr>
            <a:r>
              <a:rPr lang="en" sz="1600" b="0" i="0" u="none" strike="noStrike" cap="none" dirty="0">
                <a:solidFill>
                  <a:srgbClr val="C00000"/>
                </a:solidFill>
                <a:latin typeface="Arial"/>
                <a:ea typeface="Arial"/>
                <a:cs typeface="Arial"/>
                <a:sym typeface="Arial"/>
              </a:rPr>
              <a:t>246 Active </a:t>
            </a:r>
            <a:r>
              <a:rPr lang="en" sz="1600" b="0" i="0" u="none" strike="noStrike" cap="none" dirty="0">
                <a:solidFill>
                  <a:srgbClr val="000090"/>
                </a:solidFill>
                <a:latin typeface="Arial"/>
                <a:ea typeface="Arial"/>
                <a:cs typeface="Arial"/>
                <a:sym typeface="Arial"/>
              </a:rPr>
              <a:t>perfSONAR instances</a:t>
            </a:r>
          </a:p>
          <a:p>
            <a:pPr marL="0" marR="0" lvl="0" indent="0" algn="l" rtl="0">
              <a:lnSpc>
                <a:spcPct val="100000"/>
              </a:lnSpc>
              <a:spcBef>
                <a:spcPts val="0"/>
              </a:spcBef>
              <a:spcAft>
                <a:spcPts val="0"/>
              </a:spcAft>
              <a:buClr>
                <a:srgbClr val="00B050"/>
              </a:buClr>
              <a:buSzPct val="25000"/>
              <a:buFont typeface="Arial"/>
              <a:buNone/>
            </a:pPr>
            <a:r>
              <a:rPr lang="en" sz="1600" b="0" i="0" u="none" strike="noStrike" cap="none" dirty="0">
                <a:solidFill>
                  <a:srgbClr val="000090"/>
                </a:solidFill>
                <a:latin typeface="Arial"/>
                <a:ea typeface="Arial"/>
                <a:cs typeface="Arial"/>
                <a:sym typeface="Arial"/>
              </a:rPr>
              <a:t>160 Running latest version (4.0.1)</a:t>
            </a:r>
          </a:p>
          <a:p>
            <a:pPr marL="285750" marR="0" lvl="0" indent="-285750" algn="l" rtl="0">
              <a:lnSpc>
                <a:spcPct val="100000"/>
              </a:lnSpc>
              <a:spcBef>
                <a:spcPts val="0"/>
              </a:spcBef>
              <a:spcAft>
                <a:spcPts val="0"/>
              </a:spcAft>
              <a:buClr>
                <a:srgbClr val="000000"/>
              </a:buClr>
              <a:buSzPct val="100000"/>
              <a:buFont typeface="Arial"/>
              <a:buChar char="-"/>
            </a:pPr>
            <a:r>
              <a:rPr lang="en" sz="1600" b="0" i="0" u="none" strike="noStrike" cap="none" dirty="0">
                <a:solidFill>
                  <a:srgbClr val="000090"/>
                </a:solidFill>
                <a:latin typeface="Arial"/>
                <a:ea typeface="Arial"/>
                <a:cs typeface="Arial"/>
                <a:sym typeface="Arial"/>
              </a:rPr>
              <a:t>New experiments based meshes</a:t>
            </a:r>
          </a:p>
          <a:p>
            <a:pPr marL="285750" marR="0" lvl="1" indent="-285750" algn="l" rtl="0">
              <a:lnSpc>
                <a:spcPct val="100000"/>
              </a:lnSpc>
              <a:spcBef>
                <a:spcPts val="0"/>
              </a:spcBef>
              <a:spcAft>
                <a:spcPts val="0"/>
              </a:spcAft>
              <a:buClr>
                <a:srgbClr val="000000"/>
              </a:buClr>
              <a:buSzPct val="100000"/>
              <a:buFont typeface="Arial"/>
              <a:buChar char="-"/>
            </a:pPr>
            <a:r>
              <a:rPr lang="en" sz="1600" b="0" i="0" u="none" strike="noStrike" cap="none" dirty="0">
                <a:solidFill>
                  <a:srgbClr val="000090"/>
                </a:solidFill>
                <a:latin typeface="Arial"/>
                <a:ea typeface="Arial"/>
                <a:cs typeface="Arial"/>
                <a:sym typeface="Arial"/>
              </a:rPr>
              <a:t>CMS Latency/Bandwidth</a:t>
            </a:r>
          </a:p>
          <a:p>
            <a:pPr marL="285750" marR="0" lvl="0" indent="-285750" algn="l" rtl="0">
              <a:lnSpc>
                <a:spcPct val="100000"/>
              </a:lnSpc>
              <a:spcBef>
                <a:spcPts val="0"/>
              </a:spcBef>
              <a:spcAft>
                <a:spcPts val="0"/>
              </a:spcAft>
              <a:buClr>
                <a:srgbClr val="000000"/>
              </a:buClr>
              <a:buSzPct val="100000"/>
              <a:buFont typeface="Arial"/>
              <a:buChar char="-"/>
            </a:pPr>
            <a:r>
              <a:rPr lang="en" sz="1600" b="0" i="0" u="none" strike="noStrike" cap="none" dirty="0">
                <a:solidFill>
                  <a:srgbClr val="000090"/>
                </a:solidFill>
                <a:latin typeface="Arial"/>
                <a:ea typeface="Arial"/>
                <a:cs typeface="Arial"/>
                <a:sym typeface="Arial"/>
              </a:rPr>
              <a:t>ATLAS Latency/Bandwidth</a:t>
            </a:r>
          </a:p>
          <a:p>
            <a:pPr marL="285750" marR="0" lvl="0" indent="-285750" algn="l" rtl="0">
              <a:lnSpc>
                <a:spcPct val="100000"/>
              </a:lnSpc>
              <a:spcBef>
                <a:spcPts val="0"/>
              </a:spcBef>
              <a:spcAft>
                <a:spcPts val="0"/>
              </a:spcAft>
              <a:buClr>
                <a:srgbClr val="000000"/>
              </a:buClr>
              <a:buSzPct val="100000"/>
              <a:buFont typeface="Arial"/>
              <a:buChar char="-"/>
            </a:pPr>
            <a:r>
              <a:rPr lang="en" sz="1600" b="0" i="0" u="none" strike="noStrike" cap="none" dirty="0">
                <a:solidFill>
                  <a:srgbClr val="000090"/>
                </a:solidFill>
                <a:latin typeface="Arial"/>
                <a:ea typeface="Arial"/>
                <a:cs typeface="Arial"/>
                <a:sym typeface="Arial"/>
              </a:rPr>
              <a:t>LHCb Latency/Bandwidth</a:t>
            </a:r>
          </a:p>
          <a:p>
            <a:pPr marL="285750" marR="0" lvl="0" indent="-285750" algn="l" rtl="0">
              <a:lnSpc>
                <a:spcPct val="100000"/>
              </a:lnSpc>
              <a:spcBef>
                <a:spcPts val="0"/>
              </a:spcBef>
              <a:spcAft>
                <a:spcPts val="0"/>
              </a:spcAft>
              <a:buClr>
                <a:srgbClr val="000000"/>
              </a:buClr>
              <a:buSzPct val="100000"/>
              <a:buFont typeface="Arial"/>
              <a:buChar char="-"/>
            </a:pPr>
            <a:r>
              <a:rPr lang="en" sz="1600" b="0" i="0" u="none" strike="noStrike" cap="none" dirty="0">
                <a:solidFill>
                  <a:srgbClr val="000090"/>
                </a:solidFill>
                <a:latin typeface="Arial"/>
                <a:ea typeface="Arial"/>
                <a:cs typeface="Arial"/>
                <a:sym typeface="Arial"/>
              </a:rPr>
              <a:t>BelleII Latency/Bandwidth</a:t>
            </a:r>
          </a:p>
          <a:p>
            <a:pPr marL="285750" marR="0" lvl="7" indent="-285750" algn="l" rtl="0">
              <a:lnSpc>
                <a:spcPct val="100000"/>
              </a:lnSpc>
              <a:spcBef>
                <a:spcPts val="0"/>
              </a:spcBef>
              <a:spcAft>
                <a:spcPts val="0"/>
              </a:spcAft>
              <a:buClr>
                <a:srgbClr val="000000"/>
              </a:buClr>
              <a:buSzPct val="100000"/>
              <a:buFont typeface="Arial"/>
              <a:buChar char="•"/>
            </a:pPr>
            <a:r>
              <a:rPr lang="en" sz="1600" b="0" i="0" u="none" strike="noStrike" cap="none" dirty="0">
                <a:solidFill>
                  <a:srgbClr val="000090"/>
                </a:solidFill>
                <a:latin typeface="Arial"/>
                <a:ea typeface="Arial"/>
                <a:cs typeface="Arial"/>
                <a:sym typeface="Arial"/>
              </a:rPr>
              <a:t>In total </a:t>
            </a:r>
          </a:p>
          <a:p>
            <a:pPr marL="285750" marR="0" lvl="7" indent="-285750" algn="l" rtl="0">
              <a:lnSpc>
                <a:spcPct val="100000"/>
              </a:lnSpc>
              <a:spcBef>
                <a:spcPts val="0"/>
              </a:spcBef>
              <a:spcAft>
                <a:spcPts val="0"/>
              </a:spcAft>
              <a:buClr>
                <a:srgbClr val="000000"/>
              </a:buClr>
              <a:buSzPct val="100000"/>
              <a:buFont typeface="Arial"/>
              <a:buChar char="•"/>
            </a:pPr>
            <a:r>
              <a:rPr lang="en" sz="1600" b="0" i="0" u="none" strike="noStrike" cap="none" dirty="0">
                <a:solidFill>
                  <a:srgbClr val="000090"/>
                </a:solidFill>
                <a:latin typeface="Arial"/>
                <a:ea typeface="Arial"/>
                <a:cs typeface="Arial"/>
                <a:sym typeface="Arial"/>
              </a:rPr>
              <a:t>93 latency services</a:t>
            </a:r>
          </a:p>
          <a:p>
            <a:pPr marL="285750" marR="0" lvl="7" indent="-285750" algn="l" rtl="0">
              <a:lnSpc>
                <a:spcPct val="100000"/>
              </a:lnSpc>
              <a:spcBef>
                <a:spcPts val="0"/>
              </a:spcBef>
              <a:spcAft>
                <a:spcPts val="0"/>
              </a:spcAft>
              <a:buClr>
                <a:srgbClr val="000000"/>
              </a:buClr>
              <a:buSzPct val="100000"/>
              <a:buFont typeface="Arial"/>
              <a:buChar char="•"/>
            </a:pPr>
            <a:r>
              <a:rPr lang="en" sz="1600" b="0" i="0" u="none" strike="noStrike" cap="none" dirty="0">
                <a:solidFill>
                  <a:srgbClr val="000090"/>
                </a:solidFill>
                <a:latin typeface="Arial"/>
                <a:ea typeface="Arial"/>
                <a:cs typeface="Arial"/>
                <a:sym typeface="Arial"/>
              </a:rPr>
              <a:t>115 traceroute services </a:t>
            </a:r>
          </a:p>
          <a:p>
            <a:pPr marL="285750" marR="0" lvl="7" indent="-285750" algn="l" rtl="0">
              <a:lnSpc>
                <a:spcPct val="100000"/>
              </a:lnSpc>
              <a:spcBef>
                <a:spcPts val="0"/>
              </a:spcBef>
              <a:spcAft>
                <a:spcPts val="0"/>
              </a:spcAft>
              <a:buClr>
                <a:srgbClr val="000000"/>
              </a:buClr>
              <a:buSzPct val="100000"/>
              <a:buFont typeface="Arial"/>
              <a:buChar char="•"/>
            </a:pPr>
            <a:r>
              <a:rPr lang="en" sz="1600" b="0" i="0" u="none" strike="noStrike" cap="none" dirty="0">
                <a:solidFill>
                  <a:srgbClr val="000090"/>
                </a:solidFill>
                <a:latin typeface="Arial"/>
                <a:ea typeface="Arial"/>
                <a:cs typeface="Arial"/>
                <a:sym typeface="Arial"/>
              </a:rPr>
              <a:t>102 bwclt/pscheduler services</a:t>
            </a:r>
          </a:p>
        </p:txBody>
      </p:sp>
      <p:sp>
        <p:nvSpPr>
          <p:cNvPr id="6" name="Slide Number Placeholder 5"/>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14</a:t>
            </a:fld>
            <a:endParaRPr lang="en"/>
          </a:p>
        </p:txBody>
      </p:sp>
      <p:sp>
        <p:nvSpPr>
          <p:cNvPr id="7" name="TextBox 6"/>
          <p:cNvSpPr txBox="1"/>
          <p:nvPr/>
        </p:nvSpPr>
        <p:spPr>
          <a:xfrm>
            <a:off x="765468" y="6356350"/>
            <a:ext cx="7349831" cy="338554"/>
          </a:xfrm>
          <a:prstGeom prst="rect">
            <a:avLst/>
          </a:prstGeom>
          <a:noFill/>
        </p:spPr>
        <p:txBody>
          <a:bodyPr wrap="square" rtlCol="0">
            <a:spAutoFit/>
          </a:bodyPr>
          <a:lstStyle/>
          <a:p>
            <a:r>
              <a:rPr lang="en-US" sz="1600" dirty="0" smtClean="0">
                <a:solidFill>
                  <a:schemeClr val="bg1"/>
                </a:solidFill>
              </a:rPr>
              <a:t>Julia Andreeva CERN IT,</a:t>
            </a:r>
            <a:r>
              <a:rPr lang="en-US" sz="1600" dirty="0" smtClean="0">
                <a:solidFill>
                  <a:schemeClr val="bg1"/>
                </a:solidFill>
              </a:rPr>
              <a:t> </a:t>
            </a:r>
            <a:r>
              <a:rPr lang="en-US" sz="1600" dirty="0" smtClean="0">
                <a:solidFill>
                  <a:schemeClr val="bg1"/>
                </a:solidFill>
              </a:rPr>
              <a:t>NEC 2017 , </a:t>
            </a:r>
            <a:r>
              <a:rPr lang="en-US" sz="1600" dirty="0" err="1" smtClean="0">
                <a:solidFill>
                  <a:schemeClr val="bg1"/>
                </a:solidFill>
              </a:rPr>
              <a:t>Budva</a:t>
            </a:r>
            <a:r>
              <a:rPr lang="en-US" sz="1600" dirty="0" smtClean="0">
                <a:solidFill>
                  <a:schemeClr val="bg1"/>
                </a:solidFill>
              </a:rPr>
              <a:t>, 26.09.2017</a:t>
            </a:r>
            <a:endParaRPr lang="en-US" sz="16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311700" y="402367"/>
            <a:ext cx="8520600" cy="873200"/>
          </a:xfrm>
          <a:prstGeom prst="rect">
            <a:avLst/>
          </a:prstGeom>
        </p:spPr>
        <p:txBody>
          <a:bodyPr wrap="square" lIns="91425" tIns="91425" rIns="91425" bIns="91425" anchor="t" anchorCtr="0">
            <a:noAutofit/>
          </a:bodyPr>
          <a:lstStyle/>
          <a:p>
            <a:pPr marL="457200" lvl="0" indent="-228600">
              <a:spcBef>
                <a:spcPts val="0"/>
              </a:spcBef>
            </a:pPr>
            <a:r>
              <a:rPr lang="en" dirty="0">
                <a:solidFill>
                  <a:srgbClr val="000090"/>
                </a:solidFill>
              </a:rPr>
              <a:t>Global deployment, continuous measurements and advanced processing platform run by OSG makes it possible to create novel dashboards, alerts/alarming as well as perform complex network analytics</a:t>
            </a:r>
          </a:p>
        </p:txBody>
      </p:sp>
      <p:pic>
        <p:nvPicPr>
          <p:cNvPr id="86" name="Shape 86" descr="Screen Shot 2017-09-18 at 11.17.17 AM.png"/>
          <p:cNvPicPr preferRelativeResize="0"/>
          <p:nvPr/>
        </p:nvPicPr>
        <p:blipFill>
          <a:blip r:embed="rId3">
            <a:alphaModFix/>
          </a:blip>
          <a:stretch>
            <a:fillRect/>
          </a:stretch>
        </p:blipFill>
        <p:spPr>
          <a:xfrm>
            <a:off x="673100" y="2806700"/>
            <a:ext cx="6819900" cy="3278492"/>
          </a:xfrm>
          <a:prstGeom prst="rect">
            <a:avLst/>
          </a:prstGeom>
          <a:noFill/>
          <a:ln>
            <a:noFill/>
          </a:ln>
        </p:spPr>
      </p:pic>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15</a:t>
            </a:fld>
            <a:endParaRPr lang="en"/>
          </a:p>
        </p:txBody>
      </p:sp>
      <p:sp>
        <p:nvSpPr>
          <p:cNvPr id="5" name="TextBox 4"/>
          <p:cNvSpPr txBox="1"/>
          <p:nvPr/>
        </p:nvSpPr>
        <p:spPr>
          <a:xfrm>
            <a:off x="765468" y="6356350"/>
            <a:ext cx="7349831" cy="338554"/>
          </a:xfrm>
          <a:prstGeom prst="rect">
            <a:avLst/>
          </a:prstGeom>
          <a:noFill/>
        </p:spPr>
        <p:txBody>
          <a:bodyPr wrap="square" rtlCol="0">
            <a:spAutoFit/>
          </a:bodyPr>
          <a:lstStyle/>
          <a:p>
            <a:r>
              <a:rPr lang="en-US" sz="1600" dirty="0" smtClean="0">
                <a:solidFill>
                  <a:schemeClr val="bg1"/>
                </a:solidFill>
              </a:rPr>
              <a:t>Julia Andreeva CERN IT,</a:t>
            </a:r>
            <a:r>
              <a:rPr lang="en-US" sz="1600" dirty="0" smtClean="0">
                <a:solidFill>
                  <a:schemeClr val="bg1"/>
                </a:solidFill>
              </a:rPr>
              <a:t> </a:t>
            </a:r>
            <a:r>
              <a:rPr lang="en-US" sz="1600" dirty="0" smtClean="0">
                <a:solidFill>
                  <a:schemeClr val="bg1"/>
                </a:solidFill>
              </a:rPr>
              <a:t>NEC 2017 , </a:t>
            </a:r>
            <a:r>
              <a:rPr lang="en-US" sz="1600" dirty="0" err="1" smtClean="0">
                <a:solidFill>
                  <a:schemeClr val="bg1"/>
                </a:solidFill>
              </a:rPr>
              <a:t>Budva</a:t>
            </a:r>
            <a:r>
              <a:rPr lang="en-US" sz="1600" dirty="0" smtClean="0">
                <a:solidFill>
                  <a:schemeClr val="bg1"/>
                </a:solidFill>
              </a:rPr>
              <a:t>, 26.09.2017</a:t>
            </a:r>
            <a:endParaRPr lang="en-US" sz="16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0" y="281189"/>
            <a:ext cx="8520600" cy="763600"/>
          </a:xfrm>
          <a:prstGeom prst="rect">
            <a:avLst/>
          </a:prstGeom>
        </p:spPr>
        <p:txBody>
          <a:bodyPr wrap="square" lIns="91425" tIns="91425" rIns="91425" bIns="91425" anchor="t" anchorCtr="0">
            <a:noAutofit/>
          </a:bodyPr>
          <a:lstStyle/>
          <a:p>
            <a:pPr lvl="0" algn="ctr">
              <a:spcBef>
                <a:spcPts val="0"/>
              </a:spcBef>
              <a:buNone/>
            </a:pPr>
            <a:r>
              <a:rPr lang="en-US" sz="3600" dirty="0" smtClean="0">
                <a:solidFill>
                  <a:srgbClr val="7030A0"/>
                </a:solidFill>
              </a:rPr>
              <a:t>Network Throughput WG </a:t>
            </a:r>
            <a:r>
              <a:rPr lang="en" sz="3600" dirty="0" smtClean="0">
                <a:solidFill>
                  <a:srgbClr val="7030A0"/>
                </a:solidFill>
              </a:rPr>
              <a:t>Roadmap</a:t>
            </a:r>
            <a:endParaRPr lang="en" sz="3600" dirty="0">
              <a:solidFill>
                <a:srgbClr val="7030A0"/>
              </a:solidFill>
            </a:endParaRPr>
          </a:p>
        </p:txBody>
      </p:sp>
      <p:sp>
        <p:nvSpPr>
          <p:cNvPr id="211" name="Shape 211"/>
          <p:cNvSpPr txBox="1">
            <a:spLocks noGrp="1"/>
          </p:cNvSpPr>
          <p:nvPr>
            <p:ph type="sldNum" idx="12"/>
          </p:nvPr>
        </p:nvSpPr>
        <p:spPr>
          <a:xfrm>
            <a:off x="8472457" y="6217621"/>
            <a:ext cx="548700" cy="5248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16</a:t>
            </a:fld>
            <a:endParaRPr lang="en"/>
          </a:p>
        </p:txBody>
      </p:sp>
      <p:sp>
        <p:nvSpPr>
          <p:cNvPr id="212" name="Shape 212"/>
          <p:cNvSpPr txBox="1">
            <a:spLocks noGrp="1"/>
          </p:cNvSpPr>
          <p:nvPr>
            <p:ph type="body" idx="1"/>
          </p:nvPr>
        </p:nvSpPr>
        <p:spPr>
          <a:xfrm>
            <a:off x="311700" y="1236567"/>
            <a:ext cx="8520600" cy="4555200"/>
          </a:xfrm>
          <a:prstGeom prst="rect">
            <a:avLst/>
          </a:prstGeom>
        </p:spPr>
        <p:txBody>
          <a:bodyPr wrap="square" lIns="91425" tIns="91425" rIns="91425" bIns="91425" anchor="t" anchorCtr="0">
            <a:noAutofit/>
          </a:bodyPr>
          <a:lstStyle/>
          <a:p>
            <a:pPr marL="457200" lvl="0" indent="-228600" rtl="0">
              <a:spcBef>
                <a:spcPts val="0"/>
              </a:spcBef>
              <a:spcAft>
                <a:spcPts val="0"/>
              </a:spcAft>
            </a:pPr>
            <a:r>
              <a:rPr lang="en-US" sz="1800" dirty="0" smtClean="0">
                <a:solidFill>
                  <a:srgbClr val="000090"/>
                </a:solidFill>
              </a:rPr>
              <a:t>Near-term - focus</a:t>
            </a:r>
            <a:r>
              <a:rPr lang="en" sz="1800" dirty="0" smtClean="0">
                <a:solidFill>
                  <a:srgbClr val="000090"/>
                </a:solidFill>
              </a:rPr>
              <a:t> </a:t>
            </a:r>
            <a:r>
              <a:rPr lang="en" sz="1800" dirty="0">
                <a:solidFill>
                  <a:srgbClr val="000090"/>
                </a:solidFill>
              </a:rPr>
              <a:t>on improving efficiency of our current network links</a:t>
            </a:r>
          </a:p>
          <a:p>
            <a:pPr marL="914400" lvl="1" indent="-228600" rtl="0">
              <a:spcBef>
                <a:spcPts val="0"/>
              </a:spcBef>
              <a:spcAft>
                <a:spcPts val="0"/>
              </a:spcAft>
            </a:pPr>
            <a:r>
              <a:rPr lang="en" sz="1800" dirty="0">
                <a:solidFill>
                  <a:srgbClr val="000090"/>
                </a:solidFill>
              </a:rPr>
              <a:t>Continuing developments in the network analytics, integration of the further flow/router information and FTS data, alerting/notifications, etc.</a:t>
            </a:r>
          </a:p>
          <a:p>
            <a:pPr marL="914400" lvl="1" indent="-228600" rtl="0">
              <a:spcBef>
                <a:spcPts val="0"/>
              </a:spcBef>
              <a:spcAft>
                <a:spcPts val="0"/>
              </a:spcAft>
            </a:pPr>
            <a:r>
              <a:rPr lang="en" sz="1800" dirty="0">
                <a:solidFill>
                  <a:srgbClr val="000090"/>
                </a:solidFill>
              </a:rPr>
              <a:t>Validation and deployment campaign for </a:t>
            </a:r>
            <a:r>
              <a:rPr lang="en" sz="1800" dirty="0" err="1">
                <a:solidFill>
                  <a:srgbClr val="000090"/>
                </a:solidFill>
              </a:rPr>
              <a:t>perfSONAR</a:t>
            </a:r>
            <a:r>
              <a:rPr lang="en" sz="1800" dirty="0">
                <a:solidFill>
                  <a:srgbClr val="000090"/>
                </a:solidFill>
              </a:rPr>
              <a:t> </a:t>
            </a:r>
            <a:r>
              <a:rPr lang="en" sz="1800" dirty="0" smtClean="0">
                <a:solidFill>
                  <a:srgbClr val="000090"/>
                </a:solidFill>
              </a:rPr>
              <a:t>4.0</a:t>
            </a:r>
            <a:r>
              <a:rPr lang="en-US" sz="1800" dirty="0" smtClean="0">
                <a:solidFill>
                  <a:srgbClr val="000090"/>
                </a:solidFill>
              </a:rPr>
              <a:t>.2 and 4.1</a:t>
            </a:r>
            <a:endParaRPr lang="en" sz="1800" dirty="0">
              <a:solidFill>
                <a:srgbClr val="000090"/>
              </a:solidFill>
            </a:endParaRPr>
          </a:p>
          <a:p>
            <a:pPr marL="914400" lvl="1" indent="-228600" rtl="0">
              <a:spcBef>
                <a:spcPts val="0"/>
              </a:spcBef>
              <a:spcAft>
                <a:spcPts val="0"/>
              </a:spcAft>
            </a:pPr>
            <a:r>
              <a:rPr lang="en" sz="1800" dirty="0" err="1">
                <a:solidFill>
                  <a:srgbClr val="000090"/>
                </a:solidFill>
              </a:rPr>
              <a:t>perfSONAR</a:t>
            </a:r>
            <a:r>
              <a:rPr lang="en" sz="1800" dirty="0">
                <a:solidFill>
                  <a:srgbClr val="000090"/>
                </a:solidFill>
              </a:rPr>
              <a:t> 4.1 is planned mid next year and will drop SL6 support, this will require a major campaign since all sites will need to re-install</a:t>
            </a:r>
          </a:p>
          <a:p>
            <a:pPr marL="914400" lvl="1" indent="-228600" rtl="0">
              <a:spcBef>
                <a:spcPts val="0"/>
              </a:spcBef>
              <a:spcAft>
                <a:spcPts val="0"/>
              </a:spcAft>
            </a:pPr>
            <a:r>
              <a:rPr lang="en-US" sz="1800" dirty="0" smtClean="0">
                <a:solidFill>
                  <a:srgbClr val="000090"/>
                </a:solidFill>
              </a:rPr>
              <a:t>U</a:t>
            </a:r>
            <a:r>
              <a:rPr lang="en" sz="1800" dirty="0" err="1" smtClean="0">
                <a:solidFill>
                  <a:srgbClr val="000090"/>
                </a:solidFill>
              </a:rPr>
              <a:t>pdates</a:t>
            </a:r>
            <a:r>
              <a:rPr lang="en" sz="1800" dirty="0" smtClean="0">
                <a:solidFill>
                  <a:srgbClr val="000090"/>
                </a:solidFill>
              </a:rPr>
              <a:t> </a:t>
            </a:r>
            <a:r>
              <a:rPr lang="en" sz="1800" dirty="0">
                <a:solidFill>
                  <a:srgbClr val="000090"/>
                </a:solidFill>
              </a:rPr>
              <a:t>to central services (configuration, monitoring, collectors, messaging, etc.)</a:t>
            </a:r>
          </a:p>
          <a:p>
            <a:pPr marL="457200" lvl="0" indent="-228600" rtl="0">
              <a:spcBef>
                <a:spcPts val="0"/>
              </a:spcBef>
              <a:spcAft>
                <a:spcPts val="0"/>
              </a:spcAft>
            </a:pPr>
            <a:r>
              <a:rPr lang="en-US" sz="1800" dirty="0" smtClean="0">
                <a:solidFill>
                  <a:srgbClr val="000090"/>
                </a:solidFill>
              </a:rPr>
              <a:t>Long-term - </a:t>
            </a:r>
            <a:r>
              <a:rPr lang="en" sz="1800" dirty="0" smtClean="0">
                <a:solidFill>
                  <a:srgbClr val="000090"/>
                </a:solidFill>
              </a:rPr>
              <a:t>plan </a:t>
            </a:r>
            <a:r>
              <a:rPr lang="en" sz="1800" dirty="0">
                <a:solidFill>
                  <a:srgbClr val="000090"/>
                </a:solidFill>
              </a:rPr>
              <a:t>for significant changes in the long-term</a:t>
            </a:r>
          </a:p>
          <a:p>
            <a:pPr marL="914400" lvl="1" indent="-228600">
              <a:spcAft>
                <a:spcPts val="0"/>
              </a:spcAft>
            </a:pPr>
            <a:r>
              <a:rPr lang="en" sz="1800" dirty="0" smtClean="0">
                <a:solidFill>
                  <a:srgbClr val="000090"/>
                </a:solidFill>
                <a:latin typeface="Helvetica Neue"/>
                <a:ea typeface="Helvetica Neue"/>
                <a:cs typeface="Helvetica Neue"/>
                <a:sym typeface="Helvetica Neue"/>
              </a:rPr>
              <a:t>Increased </a:t>
            </a:r>
            <a:r>
              <a:rPr lang="en" sz="1800" dirty="0">
                <a:solidFill>
                  <a:srgbClr val="000090"/>
                </a:solidFill>
                <a:latin typeface="Helvetica Neue"/>
                <a:ea typeface="Helvetica Neue"/>
                <a:cs typeface="Helvetica Neue"/>
                <a:sym typeface="Helvetica Neue"/>
              </a:rPr>
              <a:t>importance to oversee network capacities</a:t>
            </a:r>
          </a:p>
          <a:p>
            <a:pPr marL="914400" lvl="1" indent="-228600">
              <a:spcAft>
                <a:spcPts val="0"/>
              </a:spcAft>
            </a:pPr>
            <a:r>
              <a:rPr lang="en" sz="1800" dirty="0">
                <a:solidFill>
                  <a:srgbClr val="000090"/>
                </a:solidFill>
                <a:latin typeface="Helvetica Neue"/>
                <a:ea typeface="Helvetica Neue"/>
                <a:cs typeface="Helvetica Neue"/>
                <a:sym typeface="Helvetica Neue"/>
              </a:rPr>
              <a:t>Sharing the future capacity will require greater interaction with </a:t>
            </a:r>
            <a:r>
              <a:rPr lang="en" sz="1800" dirty="0" smtClean="0">
                <a:solidFill>
                  <a:srgbClr val="000090"/>
                </a:solidFill>
                <a:latin typeface="Helvetica Neue"/>
                <a:ea typeface="Helvetica Neue"/>
                <a:cs typeface="Helvetica Neue"/>
                <a:sym typeface="Helvetica Neue"/>
              </a:rPr>
              <a:t>networks</a:t>
            </a:r>
            <a:endParaRPr lang="en-US" sz="1800" dirty="0" smtClean="0">
              <a:solidFill>
                <a:srgbClr val="000090"/>
              </a:solidFill>
              <a:latin typeface="Helvetica Neue"/>
              <a:ea typeface="Helvetica Neue"/>
              <a:cs typeface="Helvetica Neue"/>
              <a:sym typeface="Helvetica Neue"/>
            </a:endParaRPr>
          </a:p>
          <a:p>
            <a:pPr marL="914400" lvl="1" indent="-228600">
              <a:spcAft>
                <a:spcPts val="0"/>
              </a:spcAft>
            </a:pPr>
            <a:r>
              <a:rPr lang="en" sz="1800" dirty="0">
                <a:solidFill>
                  <a:srgbClr val="000090"/>
                </a:solidFill>
                <a:latin typeface="Helvetica Neue"/>
                <a:ea typeface="Helvetica Neue"/>
                <a:cs typeface="Helvetica Neue"/>
                <a:sym typeface="Helvetica Neue"/>
              </a:rPr>
              <a:t>While unclear on what technologies will become mainstream, we know that software will play a major role in the networks of the </a:t>
            </a:r>
            <a:r>
              <a:rPr lang="en" sz="1800" dirty="0" smtClean="0">
                <a:solidFill>
                  <a:srgbClr val="000090"/>
                </a:solidFill>
                <a:latin typeface="Helvetica Neue"/>
                <a:ea typeface="Helvetica Neue"/>
                <a:cs typeface="Helvetica Neue"/>
                <a:sym typeface="Helvetica Neue"/>
              </a:rPr>
              <a:t>future</a:t>
            </a:r>
            <a:endParaRPr lang="en" sz="1800" dirty="0">
              <a:solidFill>
                <a:srgbClr val="000090"/>
              </a:solidFill>
              <a:latin typeface="Helvetica Neue"/>
              <a:ea typeface="Helvetica Neue"/>
              <a:cs typeface="Helvetica Neue"/>
              <a:sym typeface="Helvetica Neue"/>
            </a:endParaRPr>
          </a:p>
          <a:p>
            <a:pPr marL="914400" lvl="1" indent="-228600">
              <a:spcAft>
                <a:spcPts val="0"/>
              </a:spcAft>
            </a:pPr>
            <a:r>
              <a:rPr lang="en" sz="1800" dirty="0">
                <a:solidFill>
                  <a:srgbClr val="000090"/>
                </a:solidFill>
                <a:latin typeface="Helvetica Neue"/>
                <a:ea typeface="Helvetica Neue"/>
                <a:cs typeface="Helvetica Neue"/>
                <a:sym typeface="Helvetica Neue"/>
              </a:rPr>
              <a:t>HEP likely no longer the only domain that will need high </a:t>
            </a:r>
            <a:r>
              <a:rPr lang="en" sz="1800" dirty="0" smtClean="0">
                <a:solidFill>
                  <a:srgbClr val="000090"/>
                </a:solidFill>
                <a:latin typeface="Helvetica Neue"/>
                <a:ea typeface="Helvetica Neue"/>
                <a:cs typeface="Helvetica Neue"/>
                <a:sym typeface="Helvetica Neue"/>
              </a:rPr>
              <a:t>throughput</a:t>
            </a:r>
            <a:endParaRPr lang="en-US" sz="1800" dirty="0" smtClean="0">
              <a:solidFill>
                <a:srgbClr val="000090"/>
              </a:solidFill>
              <a:latin typeface="Helvetica Neue"/>
              <a:ea typeface="Helvetica Neue"/>
              <a:cs typeface="Helvetica Neue"/>
              <a:sym typeface="Helvetica Neue"/>
            </a:endParaRPr>
          </a:p>
          <a:p>
            <a:pPr marL="914400" lvl="1" indent="-228600">
              <a:spcAft>
                <a:spcPts val="0"/>
              </a:spcAft>
            </a:pPr>
            <a:r>
              <a:rPr lang="en" sz="1800" dirty="0" smtClean="0">
                <a:solidFill>
                  <a:srgbClr val="000090"/>
                </a:solidFill>
              </a:rPr>
              <a:t>Tracking </a:t>
            </a:r>
            <a:r>
              <a:rPr lang="en" sz="1800" dirty="0">
                <a:solidFill>
                  <a:srgbClr val="000090"/>
                </a:solidFill>
              </a:rPr>
              <a:t>the evolution in the SDNs where new pilots/demonstrator projects will be proposed </a:t>
            </a:r>
          </a:p>
          <a:p>
            <a:pPr marL="0" lvl="0" indent="0">
              <a:spcBef>
                <a:spcPts val="0"/>
              </a:spcBef>
              <a:spcAft>
                <a:spcPts val="0"/>
              </a:spcAft>
              <a:buNone/>
            </a:pPr>
            <a:endParaRPr sz="1800" dirty="0">
              <a:solidFill>
                <a:srgbClr val="000090"/>
              </a:solidFill>
            </a:endParaRPr>
          </a:p>
        </p:txBody>
      </p:sp>
      <p:sp>
        <p:nvSpPr>
          <p:cNvPr id="5" name="TextBox 4"/>
          <p:cNvSpPr txBox="1"/>
          <p:nvPr/>
        </p:nvSpPr>
        <p:spPr>
          <a:xfrm>
            <a:off x="765468" y="6343256"/>
            <a:ext cx="7349831" cy="338554"/>
          </a:xfrm>
          <a:prstGeom prst="rect">
            <a:avLst/>
          </a:prstGeom>
          <a:noFill/>
        </p:spPr>
        <p:txBody>
          <a:bodyPr wrap="square" rtlCol="0">
            <a:spAutoFit/>
          </a:bodyPr>
          <a:lstStyle/>
          <a:p>
            <a:r>
              <a:rPr lang="en-US" sz="1600" dirty="0" smtClean="0">
                <a:solidFill>
                  <a:schemeClr val="bg1"/>
                </a:solidFill>
              </a:rPr>
              <a:t>Julia Andreeva CERN IT,</a:t>
            </a:r>
            <a:r>
              <a:rPr lang="en-US" sz="1600" dirty="0" smtClean="0">
                <a:solidFill>
                  <a:schemeClr val="bg1"/>
                </a:solidFill>
              </a:rPr>
              <a:t> </a:t>
            </a:r>
            <a:r>
              <a:rPr lang="en-US" sz="1600" dirty="0" smtClean="0">
                <a:solidFill>
                  <a:schemeClr val="bg1"/>
                </a:solidFill>
              </a:rPr>
              <a:t>NEC 2017 , </a:t>
            </a:r>
            <a:r>
              <a:rPr lang="en-US" sz="1600" dirty="0" err="1" smtClean="0">
                <a:solidFill>
                  <a:schemeClr val="bg1"/>
                </a:solidFill>
              </a:rPr>
              <a:t>Budva</a:t>
            </a:r>
            <a:r>
              <a:rPr lang="en-US" sz="1600" dirty="0" smtClean="0">
                <a:solidFill>
                  <a:schemeClr val="bg1"/>
                </a:solidFill>
              </a:rPr>
              <a:t>, 26.09.2017</a:t>
            </a:r>
            <a:endParaRPr lang="en-US" sz="1600"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40322602"/>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095123"/>
            <a:ext cx="8520600" cy="763600"/>
          </a:xfrm>
        </p:spPr>
        <p:txBody>
          <a:bodyPr>
            <a:noAutofit/>
          </a:bodyPr>
          <a:lstStyle/>
          <a:p>
            <a:pPr algn="ctr"/>
            <a:r>
              <a:rPr lang="en-US" sz="6000" dirty="0" smtClean="0">
                <a:solidFill>
                  <a:srgbClr val="7030A0"/>
                </a:solidFill>
              </a:rPr>
              <a:t>Accounting</a:t>
            </a:r>
            <a:endParaRPr lang="en-US" sz="6000" dirty="0">
              <a:solidFill>
                <a:srgbClr val="7030A0"/>
              </a:solidFill>
            </a:endParaRP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17</a:t>
            </a:fld>
            <a:endParaRPr lang="en"/>
          </a:p>
        </p:txBody>
      </p:sp>
      <p:sp>
        <p:nvSpPr>
          <p:cNvPr id="5" name="TextBox 4"/>
          <p:cNvSpPr txBox="1"/>
          <p:nvPr/>
        </p:nvSpPr>
        <p:spPr>
          <a:xfrm>
            <a:off x="765468" y="6356350"/>
            <a:ext cx="7349831" cy="338554"/>
          </a:xfrm>
          <a:prstGeom prst="rect">
            <a:avLst/>
          </a:prstGeom>
          <a:noFill/>
        </p:spPr>
        <p:txBody>
          <a:bodyPr wrap="square" rtlCol="0">
            <a:spAutoFit/>
          </a:bodyPr>
          <a:lstStyle/>
          <a:p>
            <a:r>
              <a:rPr lang="en-US" sz="1600" dirty="0" smtClean="0">
                <a:solidFill>
                  <a:schemeClr val="bg1"/>
                </a:solidFill>
              </a:rPr>
              <a:t>Julia Andreeva CERN IT,</a:t>
            </a:r>
            <a:r>
              <a:rPr lang="en-US" sz="1600" dirty="0" smtClean="0">
                <a:solidFill>
                  <a:schemeClr val="bg1"/>
                </a:solidFill>
              </a:rPr>
              <a:t> </a:t>
            </a:r>
            <a:r>
              <a:rPr lang="en-US" sz="1600" dirty="0" smtClean="0">
                <a:solidFill>
                  <a:schemeClr val="bg1"/>
                </a:solidFill>
              </a:rPr>
              <a:t>NEC 2017 , </a:t>
            </a:r>
            <a:r>
              <a:rPr lang="en-US" sz="1600" dirty="0" err="1" smtClean="0">
                <a:solidFill>
                  <a:schemeClr val="bg1"/>
                </a:solidFill>
              </a:rPr>
              <a:t>Budva</a:t>
            </a:r>
            <a:r>
              <a:rPr lang="en-US" sz="1600" dirty="0" smtClean="0">
                <a:solidFill>
                  <a:schemeClr val="bg1"/>
                </a:solidFill>
              </a:rPr>
              <a:t>, 26.09.2017</a:t>
            </a:r>
            <a:endParaRPr lang="en-US" sz="16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7030A0"/>
                </a:solidFill>
              </a:rPr>
              <a:t>CPU accounting</a:t>
            </a:r>
            <a:endParaRPr lang="en-US" dirty="0">
              <a:solidFill>
                <a:srgbClr val="7030A0"/>
              </a:solidFill>
            </a:endParaRPr>
          </a:p>
        </p:txBody>
      </p:sp>
      <p:sp>
        <p:nvSpPr>
          <p:cNvPr id="3" name="Text Placeholder 2"/>
          <p:cNvSpPr>
            <a:spLocks noGrp="1"/>
          </p:cNvSpPr>
          <p:nvPr>
            <p:ph type="body" idx="1"/>
          </p:nvPr>
        </p:nvSpPr>
        <p:spPr/>
        <p:txBody>
          <a:bodyPr>
            <a:normAutofit fontScale="77500" lnSpcReduction="20000"/>
          </a:bodyPr>
          <a:lstStyle/>
          <a:p>
            <a:r>
              <a:rPr lang="en-US" dirty="0" smtClean="0">
                <a:solidFill>
                  <a:srgbClr val="000090"/>
                </a:solidFill>
              </a:rPr>
              <a:t>CPU </a:t>
            </a:r>
            <a:r>
              <a:rPr lang="en-US" dirty="0" smtClean="0">
                <a:solidFill>
                  <a:srgbClr val="000090"/>
                </a:solidFill>
              </a:rPr>
              <a:t>consumption</a:t>
            </a:r>
            <a:r>
              <a:rPr lang="en-US" dirty="0" smtClean="0">
                <a:solidFill>
                  <a:srgbClr val="000090"/>
                </a:solidFill>
              </a:rPr>
              <a:t> is one of the main metrics which is used to understand how the sites fulfill their </a:t>
            </a:r>
            <a:r>
              <a:rPr lang="en-US" dirty="0" err="1" smtClean="0">
                <a:solidFill>
                  <a:srgbClr val="000090"/>
                </a:solidFill>
              </a:rPr>
              <a:t>MoU</a:t>
            </a:r>
            <a:r>
              <a:rPr lang="en-US" dirty="0" smtClean="0">
                <a:solidFill>
                  <a:srgbClr val="000090"/>
                </a:solidFill>
              </a:rPr>
              <a:t> obligations</a:t>
            </a:r>
          </a:p>
          <a:p>
            <a:r>
              <a:rPr lang="en-US" dirty="0" smtClean="0">
                <a:solidFill>
                  <a:srgbClr val="000090"/>
                </a:solidFill>
              </a:rPr>
              <a:t>For CPU accounting WLCG uses the EGI accounting system based on APEL</a:t>
            </a:r>
            <a:endParaRPr lang="en-US" dirty="0" smtClean="0">
              <a:solidFill>
                <a:srgbClr val="000090"/>
              </a:solidFill>
            </a:endParaRPr>
          </a:p>
          <a:p>
            <a:r>
              <a:rPr lang="en-US" dirty="0" smtClean="0">
                <a:solidFill>
                  <a:srgbClr val="000090"/>
                </a:solidFill>
              </a:rPr>
              <a:t>WLCG Accounting Task Force created in spring 2016 aimed to fix multiple problems with the CPU accounting (data correctness and UI)</a:t>
            </a:r>
          </a:p>
          <a:p>
            <a:r>
              <a:rPr lang="en-US" dirty="0" smtClean="0">
                <a:solidFill>
                  <a:srgbClr val="000090"/>
                </a:solidFill>
              </a:rPr>
              <a:t>Reviewed the set of accounting metrics and agreed on those which should be exposed in the accounting portal and included in the monthly accounting reports</a:t>
            </a:r>
          </a:p>
          <a:p>
            <a:r>
              <a:rPr lang="en-US" dirty="0" smtClean="0">
                <a:solidFill>
                  <a:srgbClr val="000090"/>
                </a:solidFill>
              </a:rPr>
              <a:t>Data validation had been performed , an automatic system for data validation has been </a:t>
            </a:r>
            <a:r>
              <a:rPr lang="en-US" dirty="0" smtClean="0">
                <a:solidFill>
                  <a:srgbClr val="000090"/>
                </a:solidFill>
              </a:rPr>
              <a:t>setup</a:t>
            </a:r>
          </a:p>
          <a:p>
            <a:r>
              <a:rPr lang="en-US" dirty="0" smtClean="0">
                <a:solidFill>
                  <a:srgbClr val="000090"/>
                </a:solidFill>
              </a:rPr>
              <a:t>Provided feedback on the EGI accounting portal and followed up on portal improvements</a:t>
            </a:r>
          </a:p>
          <a:p>
            <a:r>
              <a:rPr lang="en-US" dirty="0" smtClean="0">
                <a:solidFill>
                  <a:srgbClr val="000090"/>
                </a:solidFill>
              </a:rPr>
              <a:t>Improved generation of monthly accounting reports</a:t>
            </a:r>
            <a:r>
              <a:rPr lang="en-US" dirty="0" smtClean="0"/>
              <a:t>   </a:t>
            </a:r>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18</a:t>
            </a:fld>
            <a:endParaRPr lang="en"/>
          </a:p>
        </p:txBody>
      </p:sp>
      <p:sp>
        <p:nvSpPr>
          <p:cNvPr id="5" name="TextBox 4"/>
          <p:cNvSpPr txBox="1"/>
          <p:nvPr/>
        </p:nvSpPr>
        <p:spPr>
          <a:xfrm>
            <a:off x="765468" y="6356350"/>
            <a:ext cx="7349831" cy="338554"/>
          </a:xfrm>
          <a:prstGeom prst="rect">
            <a:avLst/>
          </a:prstGeom>
          <a:noFill/>
        </p:spPr>
        <p:txBody>
          <a:bodyPr wrap="square" rtlCol="0">
            <a:spAutoFit/>
          </a:bodyPr>
          <a:lstStyle/>
          <a:p>
            <a:r>
              <a:rPr lang="en-US" sz="1600" dirty="0" smtClean="0">
                <a:solidFill>
                  <a:schemeClr val="bg1"/>
                </a:solidFill>
              </a:rPr>
              <a:t>Julia Andreeva CERN IT,</a:t>
            </a:r>
            <a:r>
              <a:rPr lang="en-US" sz="1600" dirty="0" smtClean="0">
                <a:solidFill>
                  <a:schemeClr val="bg1"/>
                </a:solidFill>
              </a:rPr>
              <a:t> </a:t>
            </a:r>
            <a:r>
              <a:rPr lang="en-US" sz="1600" dirty="0" smtClean="0">
                <a:solidFill>
                  <a:schemeClr val="bg1"/>
                </a:solidFill>
              </a:rPr>
              <a:t>NEC 2017 , </a:t>
            </a:r>
            <a:r>
              <a:rPr lang="en-US" sz="1600" dirty="0" err="1" smtClean="0">
                <a:solidFill>
                  <a:schemeClr val="bg1"/>
                </a:solidFill>
              </a:rPr>
              <a:t>Budva</a:t>
            </a:r>
            <a:r>
              <a:rPr lang="en-US" sz="1600" dirty="0" smtClean="0">
                <a:solidFill>
                  <a:schemeClr val="bg1"/>
                </a:solidFill>
              </a:rPr>
              <a:t>, 26.09.2017</a:t>
            </a:r>
            <a:endParaRPr lang="en-US" sz="16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Space Accounting</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000090"/>
                </a:solidFill>
              </a:rPr>
              <a:t>Currently we do not have Storage Space accounting working on the WLCG global scope</a:t>
            </a:r>
          </a:p>
          <a:p>
            <a:r>
              <a:rPr lang="en-US" dirty="0" smtClean="0">
                <a:solidFill>
                  <a:srgbClr val="000090"/>
                </a:solidFill>
              </a:rPr>
              <a:t>Existing solutions inside experiments are mostly based on SRM which is not a mandatory service any more, therefore will provide only partial solution in the </a:t>
            </a:r>
            <a:r>
              <a:rPr lang="en-US" dirty="0" smtClean="0">
                <a:solidFill>
                  <a:srgbClr val="000090"/>
                </a:solidFill>
              </a:rPr>
              <a:t>future</a:t>
            </a:r>
          </a:p>
          <a:p>
            <a:r>
              <a:rPr lang="en-US" dirty="0" smtClean="0">
                <a:solidFill>
                  <a:srgbClr val="000090"/>
                </a:solidFill>
              </a:rPr>
              <a:t>In technical terms aim to apply a solution which will work both for accounting and operations</a:t>
            </a:r>
            <a:endParaRPr lang="en-US" dirty="0" smtClean="0">
              <a:solidFill>
                <a:srgbClr val="000090"/>
              </a:solidFill>
            </a:endParaRPr>
          </a:p>
        </p:txBody>
      </p:sp>
      <p:sp>
        <p:nvSpPr>
          <p:cNvPr id="4" name="Slide Number Placeholder 3"/>
          <p:cNvSpPr>
            <a:spLocks noGrp="1"/>
          </p:cNvSpPr>
          <p:nvPr>
            <p:ph type="sldNum" sz="quarter" idx="4"/>
          </p:nvPr>
        </p:nvSpPr>
        <p:spPr/>
        <p:txBody>
          <a:bodyPr/>
          <a:lstStyle/>
          <a:p>
            <a:fld id="{17918391-D411-FE40-AAD7-861AE5233E0E}" type="slidenum">
              <a:rPr lang="en-US" smtClean="0"/>
              <a:pPr/>
              <a:t>19</a:t>
            </a:fld>
            <a:endParaRPr lang="en-US" dirty="0"/>
          </a:p>
        </p:txBody>
      </p:sp>
      <p:sp>
        <p:nvSpPr>
          <p:cNvPr id="5" name="TextBox 4"/>
          <p:cNvSpPr txBox="1"/>
          <p:nvPr/>
        </p:nvSpPr>
        <p:spPr>
          <a:xfrm>
            <a:off x="765468" y="6356350"/>
            <a:ext cx="7349831" cy="338554"/>
          </a:xfrm>
          <a:prstGeom prst="rect">
            <a:avLst/>
          </a:prstGeom>
          <a:noFill/>
        </p:spPr>
        <p:txBody>
          <a:bodyPr wrap="square" rtlCol="0">
            <a:spAutoFit/>
          </a:bodyPr>
          <a:lstStyle/>
          <a:p>
            <a:r>
              <a:rPr lang="en-US" sz="1600" dirty="0" smtClean="0">
                <a:solidFill>
                  <a:schemeClr val="bg1"/>
                </a:solidFill>
              </a:rPr>
              <a:t>Julia Andreeva CERN IT, WLCG Workshop, Manchester, 21.06.2017</a:t>
            </a:r>
            <a:endParaRPr lang="en-US" sz="16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WLCG Operations. Introduction.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000090"/>
                </a:solidFill>
              </a:rPr>
              <a:t>Over last years we accumulated a lot of experience in operating huge heterogeneous infrastructure</a:t>
            </a:r>
          </a:p>
          <a:p>
            <a:r>
              <a:rPr lang="en-US" dirty="0" smtClean="0">
                <a:solidFill>
                  <a:srgbClr val="000090"/>
                </a:solidFill>
              </a:rPr>
              <a:t>Still there are new challenges ahead of us</a:t>
            </a:r>
          </a:p>
          <a:p>
            <a:r>
              <a:rPr lang="en-US" dirty="0" smtClean="0">
                <a:solidFill>
                  <a:srgbClr val="000090"/>
                </a:solidFill>
              </a:rPr>
              <a:t>Amount of required </a:t>
            </a:r>
            <a:r>
              <a:rPr lang="en-US" dirty="0" smtClean="0">
                <a:solidFill>
                  <a:srgbClr val="000090"/>
                </a:solidFill>
              </a:rPr>
              <a:t>resources in particular for High Luminosity LHC </a:t>
            </a:r>
            <a:r>
              <a:rPr lang="en-US" dirty="0" smtClean="0">
                <a:solidFill>
                  <a:srgbClr val="000090"/>
                </a:solidFill>
              </a:rPr>
              <a:t>is growing while dedicated effort is rather decreasing</a:t>
            </a:r>
          </a:p>
          <a:p>
            <a:r>
              <a:rPr lang="en-US" dirty="0" smtClean="0">
                <a:solidFill>
                  <a:srgbClr val="000090"/>
                </a:solidFill>
              </a:rPr>
              <a:t>Technology evolution -&gt; new kind of the resources like HPC, commercial clouds, volunteer computing.</a:t>
            </a:r>
            <a:r>
              <a:rPr lang="en-US" dirty="0" smtClean="0">
                <a:solidFill>
                  <a:srgbClr val="000090"/>
                </a:solidFill>
              </a:rPr>
              <a:t> Resources are heterogeneous and more dynamic than classical GRID resources. </a:t>
            </a:r>
            <a:r>
              <a:rPr lang="en-US" dirty="0" smtClean="0">
                <a:solidFill>
                  <a:srgbClr val="000090"/>
                </a:solidFill>
              </a:rPr>
              <a:t>How to integrate them transparently</a:t>
            </a:r>
            <a:r>
              <a:rPr lang="en-US" dirty="0" smtClean="0">
                <a:solidFill>
                  <a:srgbClr val="000090"/>
                </a:solidFill>
              </a:rPr>
              <a:t>?</a:t>
            </a:r>
            <a:endParaRPr lang="ru-RU" dirty="0" smtClean="0">
              <a:solidFill>
                <a:srgbClr val="000090"/>
              </a:solidFill>
            </a:endParaRPr>
          </a:p>
          <a:p>
            <a:r>
              <a:rPr lang="en-US" dirty="0" smtClean="0">
                <a:solidFill>
                  <a:srgbClr val="000090"/>
                </a:solidFill>
              </a:rPr>
              <a:t>WLCG relies on the resources provided by several GRID infrastructures (OSG, EGI, </a:t>
            </a:r>
            <a:r>
              <a:rPr lang="en-US" dirty="0" err="1" smtClean="0">
                <a:solidFill>
                  <a:srgbClr val="000090"/>
                </a:solidFill>
              </a:rPr>
              <a:t>NorduGrid</a:t>
            </a:r>
            <a:r>
              <a:rPr lang="en-US" dirty="0" smtClean="0">
                <a:solidFill>
                  <a:srgbClr val="000090"/>
                </a:solidFill>
              </a:rPr>
              <a:t>). Should work transparently across infrastructures boundaries and in close collaboration with their operations teams</a:t>
            </a:r>
            <a:endParaRPr lang="en-US" dirty="0">
              <a:solidFill>
                <a:srgbClr val="000090"/>
              </a:solidFill>
            </a:endParaRPr>
          </a:p>
        </p:txBody>
      </p:sp>
      <p:sp>
        <p:nvSpPr>
          <p:cNvPr id="4" name="Slide Number Placeholder 3"/>
          <p:cNvSpPr>
            <a:spLocks noGrp="1"/>
          </p:cNvSpPr>
          <p:nvPr>
            <p:ph type="sldNum" sz="quarter" idx="4"/>
          </p:nvPr>
        </p:nvSpPr>
        <p:spPr/>
        <p:txBody>
          <a:bodyPr/>
          <a:lstStyle/>
          <a:p>
            <a:fld id="{17918391-D411-FE40-AAD7-861AE5233E0E}" type="slidenum">
              <a:rPr lang="en-US" smtClean="0"/>
              <a:pPr/>
              <a:t>2</a:t>
            </a:fld>
            <a:endParaRPr lang="en-US" dirty="0"/>
          </a:p>
        </p:txBody>
      </p:sp>
      <p:sp>
        <p:nvSpPr>
          <p:cNvPr id="5" name="TextBox 4"/>
          <p:cNvSpPr txBox="1"/>
          <p:nvPr/>
        </p:nvSpPr>
        <p:spPr>
          <a:xfrm>
            <a:off x="765468" y="6343256"/>
            <a:ext cx="7349831" cy="338554"/>
          </a:xfrm>
          <a:prstGeom prst="rect">
            <a:avLst/>
          </a:prstGeom>
          <a:noFill/>
        </p:spPr>
        <p:txBody>
          <a:bodyPr wrap="square" rtlCol="0">
            <a:spAutoFit/>
          </a:bodyPr>
          <a:lstStyle/>
          <a:p>
            <a:r>
              <a:rPr lang="en-US" sz="1600" dirty="0" smtClean="0">
                <a:solidFill>
                  <a:schemeClr val="bg1"/>
                </a:solidFill>
              </a:rPr>
              <a:t>Julia Andreeva CERN IT,</a:t>
            </a:r>
            <a:r>
              <a:rPr lang="en-US" sz="1600" dirty="0" smtClean="0">
                <a:solidFill>
                  <a:schemeClr val="bg1"/>
                </a:solidFill>
              </a:rPr>
              <a:t> </a:t>
            </a:r>
            <a:r>
              <a:rPr lang="en-US" sz="1600" dirty="0" smtClean="0">
                <a:solidFill>
                  <a:schemeClr val="bg1"/>
                </a:solidFill>
              </a:rPr>
              <a:t>NEC 2017 , </a:t>
            </a:r>
            <a:r>
              <a:rPr lang="en-US" sz="1600" dirty="0" err="1" smtClean="0">
                <a:solidFill>
                  <a:schemeClr val="bg1"/>
                </a:solidFill>
              </a:rPr>
              <a:t>Budva</a:t>
            </a:r>
            <a:r>
              <a:rPr lang="en-US" sz="1600" dirty="0" smtClean="0">
                <a:solidFill>
                  <a:schemeClr val="bg1"/>
                </a:solidFill>
              </a:rPr>
              <a:t>, 26.09.2017</a:t>
            </a:r>
            <a:endParaRPr lang="en-US" sz="16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Requirements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000090"/>
                </a:solidFill>
              </a:rPr>
              <a:t>After the WLCG accounting review in April 2016, some work has been performed to understand the requirements for the global WLCG storage space accounting system.</a:t>
            </a:r>
          </a:p>
          <a:p>
            <a:r>
              <a:rPr lang="en-US" dirty="0" smtClean="0">
                <a:solidFill>
                  <a:srgbClr val="000090"/>
                </a:solidFill>
              </a:rPr>
              <a:t>Input from the experiments has been discussed at the WLCG Accounting Task Force meetings and </a:t>
            </a:r>
            <a:r>
              <a:rPr lang="en-US" dirty="0" smtClean="0">
                <a:solidFill>
                  <a:srgbClr val="000090"/>
                </a:solidFill>
              </a:rPr>
              <a:t>Grid Deployment Board. </a:t>
            </a:r>
            <a:r>
              <a:rPr lang="en-US" dirty="0" smtClean="0">
                <a:solidFill>
                  <a:srgbClr val="000090"/>
                </a:solidFill>
              </a:rPr>
              <a:t>It is summarized in the storage resource reporting </a:t>
            </a:r>
            <a:r>
              <a:rPr lang="en-US" dirty="0" smtClean="0">
                <a:solidFill>
                  <a:srgbClr val="000090"/>
                </a:solidFill>
              </a:rPr>
              <a:t>proposal</a:t>
            </a:r>
          </a:p>
          <a:p>
            <a:r>
              <a:rPr lang="en-US" dirty="0" smtClean="0">
                <a:solidFill>
                  <a:srgbClr val="FF0000"/>
                </a:solidFill>
              </a:rPr>
              <a:t>The main goal of the WLCG Storage space accounting is to provide high level overview of the free and used storage space with the granularity of VO storage shares at the sites with possible split of those shares by areas for some dedicated usage</a:t>
            </a:r>
            <a:endParaRPr lang="en-US" dirty="0" smtClean="0"/>
          </a:p>
        </p:txBody>
      </p:sp>
      <p:sp>
        <p:nvSpPr>
          <p:cNvPr id="4" name="Slide Number Placeholder 3"/>
          <p:cNvSpPr>
            <a:spLocks noGrp="1"/>
          </p:cNvSpPr>
          <p:nvPr>
            <p:ph type="sldNum" sz="quarter" idx="4"/>
          </p:nvPr>
        </p:nvSpPr>
        <p:spPr/>
        <p:txBody>
          <a:bodyPr/>
          <a:lstStyle/>
          <a:p>
            <a:fld id="{17918391-D411-FE40-AAD7-861AE5233E0E}" type="slidenum">
              <a:rPr lang="en-US" smtClean="0"/>
              <a:pPr/>
              <a:t>20</a:t>
            </a:fld>
            <a:endParaRPr lang="en-US" dirty="0"/>
          </a:p>
        </p:txBody>
      </p:sp>
      <p:sp>
        <p:nvSpPr>
          <p:cNvPr id="5" name="TextBox 4"/>
          <p:cNvSpPr txBox="1"/>
          <p:nvPr/>
        </p:nvSpPr>
        <p:spPr>
          <a:xfrm>
            <a:off x="765468" y="6317068"/>
            <a:ext cx="7349831" cy="338554"/>
          </a:xfrm>
          <a:prstGeom prst="rect">
            <a:avLst/>
          </a:prstGeom>
          <a:noFill/>
        </p:spPr>
        <p:txBody>
          <a:bodyPr wrap="square" rtlCol="0">
            <a:spAutoFit/>
          </a:bodyPr>
          <a:lstStyle/>
          <a:p>
            <a:r>
              <a:rPr lang="en-US" sz="1600" dirty="0" smtClean="0">
                <a:solidFill>
                  <a:schemeClr val="bg1"/>
                </a:solidFill>
              </a:rPr>
              <a:t>Julia Andreeva CERN IT,</a:t>
            </a:r>
            <a:r>
              <a:rPr lang="en-US" sz="1600" dirty="0" smtClean="0">
                <a:solidFill>
                  <a:schemeClr val="bg1"/>
                </a:solidFill>
              </a:rPr>
              <a:t> </a:t>
            </a:r>
            <a:r>
              <a:rPr lang="en-US" sz="1600" dirty="0" smtClean="0">
                <a:solidFill>
                  <a:schemeClr val="bg1"/>
                </a:solidFill>
              </a:rPr>
              <a:t>NEC 2017 , </a:t>
            </a:r>
            <a:r>
              <a:rPr lang="en-US" sz="1600" dirty="0" err="1" smtClean="0">
                <a:solidFill>
                  <a:schemeClr val="bg1"/>
                </a:solidFill>
              </a:rPr>
              <a:t>Budva</a:t>
            </a:r>
            <a:r>
              <a:rPr lang="en-US" sz="1600" dirty="0" smtClean="0">
                <a:solidFill>
                  <a:schemeClr val="bg1"/>
                </a:solidFill>
              </a:rPr>
              <a:t>, 26.09.2017</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level overview of the used and available space</a:t>
            </a:r>
            <a:endParaRPr lang="en-US" dirty="0"/>
          </a:p>
        </p:txBody>
      </p:sp>
      <p:sp>
        <p:nvSpPr>
          <p:cNvPr id="3" name="Content Placeholder 2"/>
          <p:cNvSpPr>
            <a:spLocks noGrp="1"/>
          </p:cNvSpPr>
          <p:nvPr>
            <p:ph idx="1"/>
          </p:nvPr>
        </p:nvSpPr>
        <p:spPr/>
        <p:txBody>
          <a:bodyPr>
            <a:normAutofit/>
          </a:bodyPr>
          <a:lstStyle/>
          <a:p>
            <a:r>
              <a:rPr lang="en-US" sz="2400" dirty="0" smtClean="0">
                <a:solidFill>
                  <a:srgbClr val="FF0000"/>
                </a:solidFill>
              </a:rPr>
              <a:t>Total used and total available for</a:t>
            </a:r>
            <a:r>
              <a:rPr lang="en-US" sz="2400" dirty="0" smtClean="0">
                <a:solidFill>
                  <a:srgbClr val="FF0000"/>
                </a:solidFill>
              </a:rPr>
              <a:t> </a:t>
            </a:r>
            <a:r>
              <a:rPr lang="en-US" sz="2400" dirty="0" smtClean="0">
                <a:solidFill>
                  <a:srgbClr val="FF0000"/>
                </a:solidFill>
              </a:rPr>
              <a:t>storage shares used by</a:t>
            </a:r>
            <a:r>
              <a:rPr lang="en-US" sz="2400" dirty="0" smtClean="0">
                <a:solidFill>
                  <a:srgbClr val="FF0000"/>
                </a:solidFill>
              </a:rPr>
              <a:t> </a:t>
            </a:r>
            <a:r>
              <a:rPr lang="en-US" sz="2400" dirty="0" smtClean="0">
                <a:solidFill>
                  <a:srgbClr val="FF0000"/>
                </a:solidFill>
              </a:rPr>
              <a:t>the experiments </a:t>
            </a:r>
          </a:p>
          <a:p>
            <a:pPr>
              <a:buNone/>
            </a:pPr>
            <a:r>
              <a:rPr lang="en-US" sz="2400" dirty="0" smtClean="0">
                <a:solidFill>
                  <a:srgbClr val="FF0000"/>
                </a:solidFill>
              </a:rPr>
              <a:t>    </a:t>
            </a:r>
            <a:r>
              <a:rPr lang="en-US" sz="2400" dirty="0" smtClean="0">
                <a:solidFill>
                  <a:srgbClr val="000090"/>
                </a:solidFill>
              </a:rPr>
              <a:t>(should be available by at least one non-SRM protocol) </a:t>
            </a:r>
          </a:p>
          <a:p>
            <a:r>
              <a:rPr lang="en-US" sz="2400" dirty="0" smtClean="0">
                <a:solidFill>
                  <a:srgbClr val="000090"/>
                </a:solidFill>
              </a:rPr>
              <a:t>Number of files if possible but not strictly required</a:t>
            </a:r>
          </a:p>
          <a:p>
            <a:r>
              <a:rPr lang="en-US" sz="2400" dirty="0" smtClean="0">
                <a:solidFill>
                  <a:srgbClr val="000090"/>
                </a:solidFill>
              </a:rPr>
              <a:t>Frequency not higher than once per 30 minutes</a:t>
            </a:r>
          </a:p>
          <a:p>
            <a:r>
              <a:rPr lang="en-US" sz="2400" dirty="0" smtClean="0">
                <a:solidFill>
                  <a:srgbClr val="000090"/>
                </a:solidFill>
              </a:rPr>
              <a:t>Accuracy order of tens GB</a:t>
            </a:r>
          </a:p>
          <a:p>
            <a:r>
              <a:rPr lang="en-US" sz="2400" dirty="0" smtClean="0">
                <a:solidFill>
                  <a:srgbClr val="000090"/>
                </a:solidFill>
              </a:rPr>
              <a:t>CLI or API for querying</a:t>
            </a:r>
          </a:p>
          <a:p>
            <a:pPr lvl="2">
              <a:buNone/>
            </a:pPr>
            <a:r>
              <a:rPr lang="en-US" dirty="0" smtClean="0"/>
              <a:t>   </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21</a:t>
            </a:fld>
            <a:endParaRPr lang="en-US" dirty="0"/>
          </a:p>
        </p:txBody>
      </p:sp>
      <p:sp>
        <p:nvSpPr>
          <p:cNvPr id="6" name="TextBox 5"/>
          <p:cNvSpPr txBox="1"/>
          <p:nvPr/>
        </p:nvSpPr>
        <p:spPr>
          <a:xfrm>
            <a:off x="765468" y="6356350"/>
            <a:ext cx="7349831" cy="338554"/>
          </a:xfrm>
          <a:prstGeom prst="rect">
            <a:avLst/>
          </a:prstGeom>
          <a:noFill/>
        </p:spPr>
        <p:txBody>
          <a:bodyPr wrap="square" rtlCol="0">
            <a:spAutoFit/>
          </a:bodyPr>
          <a:lstStyle/>
          <a:p>
            <a:r>
              <a:rPr lang="en-US" sz="1600" dirty="0" smtClean="0">
                <a:solidFill>
                  <a:schemeClr val="bg1"/>
                </a:solidFill>
              </a:rPr>
              <a:t>Julia Andreeva CERN IT,</a:t>
            </a:r>
            <a:r>
              <a:rPr lang="en-US" sz="1600" dirty="0" smtClean="0">
                <a:solidFill>
                  <a:schemeClr val="bg1"/>
                </a:solidFill>
              </a:rPr>
              <a:t> </a:t>
            </a:r>
            <a:r>
              <a:rPr lang="en-US" sz="1600" dirty="0" smtClean="0">
                <a:solidFill>
                  <a:schemeClr val="bg1"/>
                </a:solidFill>
              </a:rPr>
              <a:t>NEC 2017 , </a:t>
            </a:r>
            <a:r>
              <a:rPr lang="en-US" sz="1600" dirty="0" err="1" smtClean="0">
                <a:solidFill>
                  <a:schemeClr val="bg1"/>
                </a:solidFill>
              </a:rPr>
              <a:t>Budva</a:t>
            </a:r>
            <a:r>
              <a:rPr lang="en-US" sz="1600" dirty="0" smtClean="0">
                <a:solidFill>
                  <a:schemeClr val="bg1"/>
                </a:solidFill>
              </a:rPr>
              <a:t>, 26.09.2017</a:t>
            </a:r>
            <a:endParaRPr lang="en-US" sz="1600"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normAutofit/>
          </a:bodyPr>
          <a:lstStyle/>
          <a:p>
            <a:r>
              <a:rPr lang="en-US" dirty="0" smtClean="0">
                <a:solidFill>
                  <a:srgbClr val="000090"/>
                </a:solidFill>
              </a:rPr>
              <a:t>The </a:t>
            </a:r>
            <a:r>
              <a:rPr lang="en-US" dirty="0" smtClean="0">
                <a:solidFill>
                  <a:srgbClr val="000090"/>
                </a:solidFill>
              </a:rPr>
              <a:t>same way of querying storage for free/used space for accounting and operations</a:t>
            </a:r>
          </a:p>
          <a:p>
            <a:r>
              <a:rPr lang="en-US" dirty="0" smtClean="0">
                <a:solidFill>
                  <a:srgbClr val="000090"/>
                </a:solidFill>
              </a:rPr>
              <a:t>CRIC for description of the storage topology</a:t>
            </a:r>
          </a:p>
          <a:p>
            <a:r>
              <a:rPr lang="en-US" dirty="0" smtClean="0">
                <a:solidFill>
                  <a:srgbClr val="000090"/>
                </a:solidFill>
              </a:rPr>
              <a:t>MONIT infrastructure for data flow (data transport, data repository, UI/API</a:t>
            </a:r>
            <a:r>
              <a:rPr lang="en-US" dirty="0" smtClean="0">
                <a:solidFill>
                  <a:srgbClr val="000090"/>
                </a:solidFill>
              </a:rPr>
              <a:t>)</a:t>
            </a:r>
            <a:endParaRPr lang="en-US" dirty="0" smtClean="0">
              <a:solidFill>
                <a:srgbClr val="000090"/>
              </a:solidFill>
            </a:endParaRPr>
          </a:p>
        </p:txBody>
      </p:sp>
      <p:sp>
        <p:nvSpPr>
          <p:cNvPr id="4" name="Slide Number Placeholder 3"/>
          <p:cNvSpPr>
            <a:spLocks noGrp="1"/>
          </p:cNvSpPr>
          <p:nvPr>
            <p:ph type="sldNum" sz="quarter" idx="4"/>
          </p:nvPr>
        </p:nvSpPr>
        <p:spPr/>
        <p:txBody>
          <a:bodyPr/>
          <a:lstStyle/>
          <a:p>
            <a:fld id="{17918391-D411-FE40-AAD7-861AE5233E0E}" type="slidenum">
              <a:rPr lang="en-US" smtClean="0"/>
              <a:pPr/>
              <a:t>22</a:t>
            </a:fld>
            <a:endParaRPr lang="en-US" dirty="0"/>
          </a:p>
        </p:txBody>
      </p:sp>
      <p:sp>
        <p:nvSpPr>
          <p:cNvPr id="6" name="TextBox 5"/>
          <p:cNvSpPr txBox="1"/>
          <p:nvPr/>
        </p:nvSpPr>
        <p:spPr>
          <a:xfrm>
            <a:off x="765468" y="6356350"/>
            <a:ext cx="7349831" cy="338554"/>
          </a:xfrm>
          <a:prstGeom prst="rect">
            <a:avLst/>
          </a:prstGeom>
          <a:noFill/>
        </p:spPr>
        <p:txBody>
          <a:bodyPr wrap="square" rtlCol="0">
            <a:spAutoFit/>
          </a:bodyPr>
          <a:lstStyle/>
          <a:p>
            <a:r>
              <a:rPr lang="en-US" sz="1600" dirty="0" smtClean="0">
                <a:solidFill>
                  <a:schemeClr val="bg1"/>
                </a:solidFill>
              </a:rPr>
              <a:t>Julia Andreeva CERN IT,</a:t>
            </a:r>
            <a:r>
              <a:rPr lang="en-US" sz="1600" dirty="0" smtClean="0">
                <a:solidFill>
                  <a:schemeClr val="bg1"/>
                </a:solidFill>
              </a:rPr>
              <a:t> </a:t>
            </a:r>
            <a:r>
              <a:rPr lang="en-US" sz="1600" dirty="0" smtClean="0">
                <a:solidFill>
                  <a:schemeClr val="bg1"/>
                </a:solidFill>
              </a:rPr>
              <a:t>NEC 2017 , </a:t>
            </a:r>
            <a:r>
              <a:rPr lang="en-US" sz="1600" dirty="0" err="1" smtClean="0">
                <a:solidFill>
                  <a:schemeClr val="bg1"/>
                </a:solidFill>
              </a:rPr>
              <a:t>Budva</a:t>
            </a:r>
            <a:r>
              <a:rPr lang="en-US" sz="1600" dirty="0" smtClean="0">
                <a:solidFill>
                  <a:schemeClr val="bg1"/>
                </a:solidFill>
              </a:rPr>
              <a:t>, 26.09.2017</a:t>
            </a:r>
            <a:endParaRPr lang="en-US" sz="1600"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53" name="Straight Arrow Connector 52"/>
          <p:cNvCxnSpPr/>
          <p:nvPr/>
        </p:nvCxnSpPr>
        <p:spPr>
          <a:xfrm>
            <a:off x="2747616" y="3038739"/>
            <a:ext cx="0" cy="1036320"/>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normAutofit/>
          </a:bodyPr>
          <a:lstStyle/>
          <a:p>
            <a:pPr algn="ctr"/>
            <a:r>
              <a:rPr lang="en-US" dirty="0" smtClean="0">
                <a:solidFill>
                  <a:srgbClr val="7030A0"/>
                </a:solidFill>
              </a:rPr>
              <a:t>Architecture</a:t>
            </a:r>
            <a:endParaRPr lang="en-US" dirty="0">
              <a:solidFill>
                <a:srgbClr val="7030A0"/>
              </a:solidFill>
            </a:endParaRPr>
          </a:p>
        </p:txBody>
      </p:sp>
      <p:sp>
        <p:nvSpPr>
          <p:cNvPr id="6" name="Slide Number Placeholder 3"/>
          <p:cNvSpPr>
            <a:spLocks noGrp="1"/>
          </p:cNvSpPr>
          <p:nvPr>
            <p:ph type="sldNum" sz="quarter" idx="4"/>
          </p:nvPr>
        </p:nvSpPr>
        <p:spPr>
          <a:xfrm>
            <a:off x="8185376" y="6356351"/>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CB2A7-0EA3-40BD-9A2E-A8E0C6940FBF}" type="slidenum">
              <a:rPr lang="en-US" smtClean="0"/>
              <a:pPr/>
              <a:t>23</a:t>
            </a:fld>
            <a:endParaRPr lang="en-US" dirty="0"/>
          </a:p>
        </p:txBody>
      </p:sp>
      <p:sp>
        <p:nvSpPr>
          <p:cNvPr id="33" name="Rounded Rectangle 32"/>
          <p:cNvSpPr/>
          <p:nvPr/>
        </p:nvSpPr>
        <p:spPr>
          <a:xfrm>
            <a:off x="4799158" y="4201043"/>
            <a:ext cx="923544" cy="123139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600" dirty="0" smtClean="0"/>
              <a:t>Backend</a:t>
            </a:r>
            <a:endParaRPr lang="en-US" sz="1600" dirty="0"/>
          </a:p>
        </p:txBody>
      </p:sp>
      <p:sp>
        <p:nvSpPr>
          <p:cNvPr id="34" name="Rounded Rectangle 33"/>
          <p:cNvSpPr/>
          <p:nvPr/>
        </p:nvSpPr>
        <p:spPr>
          <a:xfrm>
            <a:off x="2228170" y="4199011"/>
            <a:ext cx="923544" cy="123139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dirty="0" smtClean="0"/>
              <a:t>WSSA Tool</a:t>
            </a:r>
            <a:endParaRPr lang="en-US" dirty="0"/>
          </a:p>
        </p:txBody>
      </p:sp>
      <p:sp>
        <p:nvSpPr>
          <p:cNvPr id="35" name="Rounded Rectangle 34"/>
          <p:cNvSpPr/>
          <p:nvPr/>
        </p:nvSpPr>
        <p:spPr>
          <a:xfrm>
            <a:off x="5983306" y="4199011"/>
            <a:ext cx="923544" cy="123139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dirty="0" err="1" smtClean="0"/>
              <a:t>Grafana</a:t>
            </a:r>
            <a:endParaRPr lang="en-US" dirty="0"/>
          </a:p>
        </p:txBody>
      </p:sp>
      <p:sp>
        <p:nvSpPr>
          <p:cNvPr id="36" name="Rounded Rectangle 35"/>
          <p:cNvSpPr/>
          <p:nvPr/>
        </p:nvSpPr>
        <p:spPr>
          <a:xfrm>
            <a:off x="2228170" y="1683395"/>
            <a:ext cx="923544" cy="123139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dirty="0" smtClean="0"/>
              <a:t>CRIC</a:t>
            </a:r>
            <a:endParaRPr lang="en-US" dirty="0"/>
          </a:p>
        </p:txBody>
      </p:sp>
      <p:sp>
        <p:nvSpPr>
          <p:cNvPr id="37" name="Rounded Rectangle 36"/>
          <p:cNvSpPr/>
          <p:nvPr/>
        </p:nvSpPr>
        <p:spPr>
          <a:xfrm>
            <a:off x="4105738" y="1683395"/>
            <a:ext cx="923544" cy="123139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endParaRPr lang="en-US" dirty="0"/>
          </a:p>
        </p:txBody>
      </p:sp>
      <p:sp>
        <p:nvSpPr>
          <p:cNvPr id="38" name="Rounded Rectangle 37"/>
          <p:cNvSpPr/>
          <p:nvPr/>
        </p:nvSpPr>
        <p:spPr>
          <a:xfrm>
            <a:off x="4221562" y="1837827"/>
            <a:ext cx="923544" cy="123139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endParaRPr lang="en-US" dirty="0"/>
          </a:p>
        </p:txBody>
      </p:sp>
      <p:sp>
        <p:nvSpPr>
          <p:cNvPr id="39" name="Rounded Rectangle 38"/>
          <p:cNvSpPr/>
          <p:nvPr/>
        </p:nvSpPr>
        <p:spPr>
          <a:xfrm>
            <a:off x="4337386" y="1992259"/>
            <a:ext cx="923544" cy="123139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endParaRPr lang="en-US" dirty="0"/>
          </a:p>
        </p:txBody>
      </p:sp>
      <p:sp>
        <p:nvSpPr>
          <p:cNvPr id="40" name="Rounded Rectangle 39"/>
          <p:cNvSpPr/>
          <p:nvPr/>
        </p:nvSpPr>
        <p:spPr>
          <a:xfrm>
            <a:off x="4453210" y="2146691"/>
            <a:ext cx="923544" cy="123139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700" dirty="0" smtClean="0"/>
              <a:t>Storage Systems</a:t>
            </a:r>
            <a:endParaRPr lang="en-US" sz="1700" dirty="0"/>
          </a:p>
        </p:txBody>
      </p:sp>
      <p:sp>
        <p:nvSpPr>
          <p:cNvPr id="41" name="TextBox 40"/>
          <p:cNvSpPr txBox="1"/>
          <p:nvPr/>
        </p:nvSpPr>
        <p:spPr>
          <a:xfrm>
            <a:off x="2204072" y="5430404"/>
            <a:ext cx="973030" cy="307777"/>
          </a:xfrm>
          <a:prstGeom prst="rect">
            <a:avLst/>
          </a:prstGeom>
          <a:noFill/>
        </p:spPr>
        <p:txBody>
          <a:bodyPr wrap="none" rtlCol="0">
            <a:spAutoFit/>
          </a:bodyPr>
          <a:lstStyle/>
          <a:p>
            <a:r>
              <a:rPr lang="en-US" sz="1400" dirty="0" smtClean="0">
                <a:solidFill>
                  <a:schemeClr val="accent3"/>
                </a:solidFill>
              </a:rPr>
              <a:t>Collection</a:t>
            </a:r>
            <a:endParaRPr lang="en-US" sz="1400" dirty="0">
              <a:solidFill>
                <a:schemeClr val="accent3"/>
              </a:solidFill>
            </a:endParaRPr>
          </a:p>
        </p:txBody>
      </p:sp>
      <p:sp>
        <p:nvSpPr>
          <p:cNvPr id="43" name="TextBox 42"/>
          <p:cNvSpPr txBox="1"/>
          <p:nvPr/>
        </p:nvSpPr>
        <p:spPr>
          <a:xfrm>
            <a:off x="4919930" y="5488805"/>
            <a:ext cx="802772" cy="307777"/>
          </a:xfrm>
          <a:prstGeom prst="rect">
            <a:avLst/>
          </a:prstGeom>
          <a:noFill/>
        </p:spPr>
        <p:txBody>
          <a:bodyPr wrap="square" rtlCol="0">
            <a:spAutoFit/>
          </a:bodyPr>
          <a:lstStyle/>
          <a:p>
            <a:r>
              <a:rPr lang="en-US" sz="1400" dirty="0" smtClean="0">
                <a:solidFill>
                  <a:schemeClr val="accent3"/>
                </a:solidFill>
              </a:rPr>
              <a:t>Storage</a:t>
            </a:r>
            <a:endParaRPr lang="en-US" sz="1400" dirty="0">
              <a:solidFill>
                <a:schemeClr val="accent3"/>
              </a:solidFill>
            </a:endParaRPr>
          </a:p>
        </p:txBody>
      </p:sp>
      <p:sp>
        <p:nvSpPr>
          <p:cNvPr id="44" name="TextBox 43"/>
          <p:cNvSpPr txBox="1"/>
          <p:nvPr/>
        </p:nvSpPr>
        <p:spPr>
          <a:xfrm>
            <a:off x="5854534" y="5430498"/>
            <a:ext cx="1202210" cy="307777"/>
          </a:xfrm>
          <a:prstGeom prst="rect">
            <a:avLst/>
          </a:prstGeom>
          <a:noFill/>
        </p:spPr>
        <p:txBody>
          <a:bodyPr wrap="none" rtlCol="0">
            <a:spAutoFit/>
          </a:bodyPr>
          <a:lstStyle/>
          <a:p>
            <a:r>
              <a:rPr lang="en-US" sz="1400" dirty="0" err="1" smtClean="0">
                <a:solidFill>
                  <a:schemeClr val="accent3"/>
                </a:solidFill>
              </a:rPr>
              <a:t>Visualisation</a:t>
            </a:r>
            <a:endParaRPr lang="en-US" sz="1400" dirty="0">
              <a:solidFill>
                <a:schemeClr val="accent3"/>
              </a:solidFill>
            </a:endParaRPr>
          </a:p>
        </p:txBody>
      </p:sp>
      <p:cxnSp>
        <p:nvCxnSpPr>
          <p:cNvPr id="46" name="Straight Arrow Connector 45"/>
          <p:cNvCxnSpPr/>
          <p:nvPr/>
        </p:nvCxnSpPr>
        <p:spPr>
          <a:xfrm>
            <a:off x="3240106" y="4814707"/>
            <a:ext cx="7772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0" name="Straight Arrow Connector 49"/>
          <p:cNvCxnSpPr>
            <a:stCxn id="33" idx="3"/>
            <a:endCxn id="35" idx="1"/>
          </p:cNvCxnSpPr>
          <p:nvPr/>
        </p:nvCxnSpPr>
        <p:spPr>
          <a:xfrm flipV="1">
            <a:off x="5722702" y="4814707"/>
            <a:ext cx="260604" cy="203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52" name="Straight Arrow Connector 51"/>
          <p:cNvCxnSpPr/>
          <p:nvPr/>
        </p:nvCxnSpPr>
        <p:spPr>
          <a:xfrm flipV="1">
            <a:off x="2628279" y="3038739"/>
            <a:ext cx="0" cy="10363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4" name="Straight Arrow Connector 53"/>
          <p:cNvCxnSpPr/>
          <p:nvPr/>
        </p:nvCxnSpPr>
        <p:spPr>
          <a:xfrm flipV="1">
            <a:off x="3218344" y="2971496"/>
            <a:ext cx="929926" cy="1280160"/>
          </a:xfrm>
          <a:prstGeom prst="straightConnector1">
            <a:avLst/>
          </a:prstGeom>
          <a:ln>
            <a:headEnd type="triangle"/>
            <a:tailEnd type="none"/>
          </a:ln>
        </p:spPr>
        <p:style>
          <a:lnRef idx="2">
            <a:schemeClr val="dk1"/>
          </a:lnRef>
          <a:fillRef idx="0">
            <a:schemeClr val="dk1"/>
          </a:fillRef>
          <a:effectRef idx="1">
            <a:schemeClr val="dk1"/>
          </a:effectRef>
          <a:fontRef idx="minor">
            <a:schemeClr val="tx1"/>
          </a:fontRef>
        </p:style>
      </p:cxnSp>
      <p:cxnSp>
        <p:nvCxnSpPr>
          <p:cNvPr id="55" name="Straight Arrow Connector 54"/>
          <p:cNvCxnSpPr/>
          <p:nvPr/>
        </p:nvCxnSpPr>
        <p:spPr>
          <a:xfrm flipV="1">
            <a:off x="3133281" y="2858077"/>
            <a:ext cx="913257" cy="12801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6" name="Straight Arrow Connector 55"/>
          <p:cNvCxnSpPr/>
          <p:nvPr/>
        </p:nvCxnSpPr>
        <p:spPr>
          <a:xfrm flipH="1">
            <a:off x="3240106" y="2326357"/>
            <a:ext cx="777240" cy="0"/>
          </a:xfrm>
          <a:prstGeom prst="straightConnector1">
            <a:avLst/>
          </a:prstGeom>
          <a:ln>
            <a:prstDash val="dash"/>
            <a:tailEnd type="triangle"/>
          </a:ln>
        </p:spPr>
        <p:style>
          <a:lnRef idx="2">
            <a:schemeClr val="accent4"/>
          </a:lnRef>
          <a:fillRef idx="0">
            <a:schemeClr val="accent4"/>
          </a:fillRef>
          <a:effectRef idx="1">
            <a:schemeClr val="accent4"/>
          </a:effectRef>
          <a:fontRef idx="minor">
            <a:schemeClr val="tx1"/>
          </a:fontRef>
        </p:style>
      </p:cxnSp>
      <p:sp>
        <p:nvSpPr>
          <p:cNvPr id="61" name="TextBox 60"/>
          <p:cNvSpPr txBox="1"/>
          <p:nvPr/>
        </p:nvSpPr>
        <p:spPr>
          <a:xfrm>
            <a:off x="2239657" y="1273026"/>
            <a:ext cx="915635" cy="307777"/>
          </a:xfrm>
          <a:prstGeom prst="rect">
            <a:avLst/>
          </a:prstGeom>
          <a:noFill/>
        </p:spPr>
        <p:txBody>
          <a:bodyPr wrap="none" rtlCol="0">
            <a:spAutoFit/>
          </a:bodyPr>
          <a:lstStyle/>
          <a:p>
            <a:r>
              <a:rPr lang="en-US" sz="1400" dirty="0" smtClean="0">
                <a:solidFill>
                  <a:schemeClr val="accent3"/>
                </a:solidFill>
              </a:rPr>
              <a:t>Topology</a:t>
            </a:r>
            <a:endParaRPr lang="en-US" sz="1400" dirty="0">
              <a:solidFill>
                <a:schemeClr val="accent3"/>
              </a:solidFill>
            </a:endParaRPr>
          </a:p>
        </p:txBody>
      </p:sp>
      <p:sp>
        <p:nvSpPr>
          <p:cNvPr id="62" name="TextBox 61"/>
          <p:cNvSpPr txBox="1"/>
          <p:nvPr/>
        </p:nvSpPr>
        <p:spPr>
          <a:xfrm>
            <a:off x="4216292" y="1268868"/>
            <a:ext cx="703638" cy="307777"/>
          </a:xfrm>
          <a:prstGeom prst="rect">
            <a:avLst/>
          </a:prstGeom>
          <a:noFill/>
        </p:spPr>
        <p:txBody>
          <a:bodyPr wrap="none" rtlCol="0">
            <a:spAutoFit/>
          </a:bodyPr>
          <a:lstStyle/>
          <a:p>
            <a:r>
              <a:rPr lang="en-US" sz="1400" dirty="0" smtClean="0">
                <a:solidFill>
                  <a:schemeClr val="accent3"/>
                </a:solidFill>
              </a:rPr>
              <a:t>Usage</a:t>
            </a:r>
            <a:endParaRPr lang="en-US" sz="1400" dirty="0">
              <a:solidFill>
                <a:schemeClr val="accent3"/>
              </a:solidFill>
            </a:endParaRPr>
          </a:p>
        </p:txBody>
      </p:sp>
      <p:sp>
        <p:nvSpPr>
          <p:cNvPr id="3" name="Rounded Rectangle 2"/>
          <p:cNvSpPr/>
          <p:nvPr/>
        </p:nvSpPr>
        <p:spPr>
          <a:xfrm>
            <a:off x="4046638" y="4136637"/>
            <a:ext cx="2919312" cy="1352168"/>
          </a:xfrm>
          <a:prstGeom prst="roundRect">
            <a:avLst/>
          </a:prstGeom>
          <a:noFill/>
          <a:ln w="19050">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5125421" y="3795445"/>
            <a:ext cx="1857387" cy="307777"/>
          </a:xfrm>
          <a:prstGeom prst="rect">
            <a:avLst/>
          </a:prstGeom>
          <a:noFill/>
        </p:spPr>
        <p:txBody>
          <a:bodyPr wrap="none" rtlCol="0">
            <a:spAutoFit/>
          </a:bodyPr>
          <a:lstStyle/>
          <a:p>
            <a:r>
              <a:rPr lang="en-US" sz="1400" dirty="0" smtClean="0">
                <a:solidFill>
                  <a:schemeClr val="accent3"/>
                </a:solidFill>
              </a:rPr>
              <a:t>MONIT infrastructure</a:t>
            </a:r>
            <a:endParaRPr lang="en-US" sz="1400" dirty="0">
              <a:solidFill>
                <a:schemeClr val="accent3"/>
              </a:solidFill>
            </a:endParaRPr>
          </a:p>
        </p:txBody>
      </p:sp>
      <p:sp>
        <p:nvSpPr>
          <p:cNvPr id="28" name="Right Arrow 27"/>
          <p:cNvSpPr/>
          <p:nvPr/>
        </p:nvSpPr>
        <p:spPr>
          <a:xfrm>
            <a:off x="4105738" y="4624469"/>
            <a:ext cx="612942" cy="4450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3764573" y="5476571"/>
            <a:ext cx="954107" cy="523220"/>
          </a:xfrm>
          <a:prstGeom prst="rect">
            <a:avLst/>
          </a:prstGeom>
          <a:noFill/>
        </p:spPr>
        <p:txBody>
          <a:bodyPr wrap="none" rtlCol="0">
            <a:spAutoFit/>
          </a:bodyPr>
          <a:lstStyle/>
          <a:p>
            <a:r>
              <a:rPr lang="en-US" sz="1400" dirty="0" smtClean="0">
                <a:solidFill>
                  <a:schemeClr val="accent3"/>
                </a:solidFill>
              </a:rPr>
              <a:t>Transport</a:t>
            </a:r>
          </a:p>
          <a:p>
            <a:r>
              <a:rPr lang="en-US" sz="1400" dirty="0" smtClean="0">
                <a:solidFill>
                  <a:schemeClr val="accent3"/>
                </a:solidFill>
              </a:rPr>
              <a:t>layer</a:t>
            </a:r>
            <a:endParaRPr lang="en-US" sz="1400" dirty="0">
              <a:solidFill>
                <a:schemeClr val="accent3"/>
              </a:solidFill>
            </a:endParaRPr>
          </a:p>
        </p:txBody>
      </p:sp>
      <p:sp>
        <p:nvSpPr>
          <p:cNvPr id="32" name="TextBox 31"/>
          <p:cNvSpPr txBox="1"/>
          <p:nvPr/>
        </p:nvSpPr>
        <p:spPr>
          <a:xfrm>
            <a:off x="765468" y="6356350"/>
            <a:ext cx="7349831" cy="338554"/>
          </a:xfrm>
          <a:prstGeom prst="rect">
            <a:avLst/>
          </a:prstGeom>
          <a:noFill/>
        </p:spPr>
        <p:txBody>
          <a:bodyPr wrap="square" rtlCol="0">
            <a:spAutoFit/>
          </a:bodyPr>
          <a:lstStyle/>
          <a:p>
            <a:r>
              <a:rPr lang="en-US" sz="1600" dirty="0" smtClean="0">
                <a:solidFill>
                  <a:schemeClr val="bg1"/>
                </a:solidFill>
              </a:rPr>
              <a:t>Julia Andreeva CERN IT,</a:t>
            </a:r>
            <a:r>
              <a:rPr lang="en-US" sz="1600" dirty="0" smtClean="0">
                <a:solidFill>
                  <a:schemeClr val="bg1"/>
                </a:solidFill>
              </a:rPr>
              <a:t> </a:t>
            </a:r>
            <a:r>
              <a:rPr lang="en-US" sz="1600" dirty="0" smtClean="0">
                <a:solidFill>
                  <a:schemeClr val="bg1"/>
                </a:solidFill>
              </a:rPr>
              <a:t>NEC 2017 , </a:t>
            </a:r>
            <a:r>
              <a:rPr lang="en-US" sz="1600" dirty="0" err="1" smtClean="0">
                <a:solidFill>
                  <a:schemeClr val="bg1"/>
                </a:solidFill>
              </a:rPr>
              <a:t>Budva</a:t>
            </a:r>
            <a:r>
              <a:rPr lang="en-US" sz="1600" dirty="0" smtClean="0">
                <a:solidFill>
                  <a:schemeClr val="bg1"/>
                </a:solidFill>
              </a:rPr>
              <a:t>, 26.09.2017</a:t>
            </a:r>
            <a:endParaRPr lang="en-US" sz="1600" dirty="0">
              <a:solidFill>
                <a:schemeClr val="bg1"/>
              </a:solidFill>
            </a:endParaRPr>
          </a:p>
        </p:txBody>
      </p:sp>
      <p:sp>
        <p:nvSpPr>
          <p:cNvPr id="42" name="TextBox 41"/>
          <p:cNvSpPr txBox="1"/>
          <p:nvPr/>
        </p:nvSpPr>
        <p:spPr>
          <a:xfrm>
            <a:off x="6389507" y="1837827"/>
            <a:ext cx="2294547" cy="1200329"/>
          </a:xfrm>
          <a:prstGeom prst="rect">
            <a:avLst/>
          </a:prstGeom>
          <a:noFill/>
        </p:spPr>
        <p:txBody>
          <a:bodyPr wrap="square" rtlCol="0">
            <a:spAutoFit/>
          </a:bodyPr>
          <a:lstStyle/>
          <a:p>
            <a:r>
              <a:rPr lang="en-US" dirty="0" smtClean="0">
                <a:solidFill>
                  <a:srgbClr val="000090"/>
                </a:solidFill>
              </a:rPr>
              <a:t>Thanks to </a:t>
            </a:r>
            <a:r>
              <a:rPr lang="en-US" dirty="0" err="1" smtClean="0">
                <a:solidFill>
                  <a:srgbClr val="000090"/>
                </a:solidFill>
              </a:rPr>
              <a:t>Dimitrios</a:t>
            </a:r>
            <a:r>
              <a:rPr lang="en-US" dirty="0" smtClean="0">
                <a:solidFill>
                  <a:srgbClr val="000090"/>
                </a:solidFill>
              </a:rPr>
              <a:t> </a:t>
            </a:r>
            <a:r>
              <a:rPr lang="en-US" dirty="0" err="1" smtClean="0">
                <a:solidFill>
                  <a:srgbClr val="000090"/>
                </a:solidFill>
              </a:rPr>
              <a:t>Christidis</a:t>
            </a:r>
            <a:r>
              <a:rPr lang="en-US" dirty="0" smtClean="0">
                <a:solidFill>
                  <a:srgbClr val="000090"/>
                </a:solidFill>
              </a:rPr>
              <a:t> for his contribution to this presentation</a:t>
            </a:r>
            <a:endParaRPr lang="en-US" dirty="0">
              <a:solidFill>
                <a:srgbClr val="00009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09655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7030A0"/>
                </a:solidFill>
              </a:rPr>
              <a:t>Current Status</a:t>
            </a:r>
            <a:endParaRPr lang="en-US" dirty="0">
              <a:solidFill>
                <a:srgbClr val="7030A0"/>
              </a:solidFill>
            </a:endParaRP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solidFill>
                  <a:srgbClr val="000090"/>
                </a:solidFill>
              </a:rPr>
              <a:t>Data from ATLAS </a:t>
            </a:r>
            <a:r>
              <a:rPr lang="en-US" dirty="0" err="1" smtClean="0">
                <a:solidFill>
                  <a:srgbClr val="000090"/>
                </a:solidFill>
              </a:rPr>
              <a:t>Rucio</a:t>
            </a:r>
            <a:r>
              <a:rPr lang="en-US" dirty="0" smtClean="0">
                <a:solidFill>
                  <a:srgbClr val="000090"/>
                </a:solidFill>
              </a:rPr>
              <a:t>,</a:t>
            </a:r>
            <a:r>
              <a:rPr lang="en-US" dirty="0" smtClean="0">
                <a:solidFill>
                  <a:srgbClr val="000090"/>
                </a:solidFill>
              </a:rPr>
              <a:t> AGIS, SRM queries</a:t>
            </a:r>
          </a:p>
          <a:p>
            <a:pPr>
              <a:buFont typeface="Wingdings" panose="05000000000000000000" pitchFamily="2" charset="2"/>
              <a:buChar char="q"/>
            </a:pPr>
            <a:r>
              <a:rPr lang="en-US" dirty="0" smtClean="0">
                <a:solidFill>
                  <a:srgbClr val="000090"/>
                </a:solidFill>
              </a:rPr>
              <a:t>Storage on </a:t>
            </a:r>
            <a:r>
              <a:rPr lang="en-US" dirty="0" err="1" smtClean="0">
                <a:solidFill>
                  <a:srgbClr val="000090"/>
                </a:solidFill>
              </a:rPr>
              <a:t>Elasticsearch</a:t>
            </a:r>
            <a:r>
              <a:rPr lang="en-US" dirty="0" smtClean="0">
                <a:solidFill>
                  <a:srgbClr val="000090"/>
                </a:solidFill>
              </a:rPr>
              <a:t> and </a:t>
            </a:r>
            <a:r>
              <a:rPr lang="en-US" dirty="0" err="1" smtClean="0">
                <a:solidFill>
                  <a:srgbClr val="000090"/>
                </a:solidFill>
              </a:rPr>
              <a:t>InfluxDB</a:t>
            </a:r>
            <a:endParaRPr lang="en-US" dirty="0" smtClean="0">
              <a:solidFill>
                <a:srgbClr val="000090"/>
              </a:solidFill>
            </a:endParaRPr>
          </a:p>
          <a:p>
            <a:pPr>
              <a:buFont typeface="Wingdings" panose="05000000000000000000" pitchFamily="2" charset="2"/>
              <a:buChar char="q"/>
            </a:pPr>
            <a:r>
              <a:rPr lang="en-US" dirty="0" smtClean="0">
                <a:solidFill>
                  <a:srgbClr val="000090"/>
                </a:solidFill>
              </a:rPr>
              <a:t>Prototype dashboard</a:t>
            </a:r>
            <a:endParaRPr lang="en-US" dirty="0">
              <a:solidFill>
                <a:srgbClr val="000090"/>
              </a:solidFill>
            </a:endParaRPr>
          </a:p>
        </p:txBody>
      </p:sp>
      <p:sp>
        <p:nvSpPr>
          <p:cNvPr id="6" name="Slide Number Placeholder 3"/>
          <p:cNvSpPr>
            <a:spLocks noGrp="1"/>
          </p:cNvSpPr>
          <p:nvPr>
            <p:ph type="sldNum" sz="quarter" idx="4"/>
          </p:nvPr>
        </p:nvSpPr>
        <p:spPr>
          <a:xfrm>
            <a:off x="8185376" y="6356351"/>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F553A-E50C-47E3-ADAD-D6A01DBFEA37}" type="slidenum">
              <a:rPr lang="en-US" smtClean="0"/>
              <a:pPr/>
              <a:t>24</a:t>
            </a:fld>
            <a:endParaRPr lang="en-US" dirty="0"/>
          </a:p>
        </p:txBody>
      </p:sp>
      <p:sp>
        <p:nvSpPr>
          <p:cNvPr id="7" name="TextBox 6"/>
          <p:cNvSpPr txBox="1"/>
          <p:nvPr/>
        </p:nvSpPr>
        <p:spPr>
          <a:xfrm>
            <a:off x="765468" y="6356350"/>
            <a:ext cx="7349831" cy="338554"/>
          </a:xfrm>
          <a:prstGeom prst="rect">
            <a:avLst/>
          </a:prstGeom>
          <a:noFill/>
        </p:spPr>
        <p:txBody>
          <a:bodyPr wrap="square" rtlCol="0">
            <a:spAutoFit/>
          </a:bodyPr>
          <a:lstStyle/>
          <a:p>
            <a:r>
              <a:rPr lang="en-US" sz="1600" dirty="0" smtClean="0">
                <a:solidFill>
                  <a:schemeClr val="bg1"/>
                </a:solidFill>
              </a:rPr>
              <a:t>Julia Andreeva CERN IT,</a:t>
            </a:r>
            <a:r>
              <a:rPr lang="en-US" sz="1600" dirty="0" smtClean="0">
                <a:solidFill>
                  <a:schemeClr val="bg1"/>
                </a:solidFill>
              </a:rPr>
              <a:t> </a:t>
            </a:r>
            <a:r>
              <a:rPr lang="en-US" sz="1600" dirty="0" smtClean="0">
                <a:solidFill>
                  <a:schemeClr val="bg1"/>
                </a:solidFill>
              </a:rPr>
              <a:t>NEC 2017 , </a:t>
            </a:r>
            <a:r>
              <a:rPr lang="en-US" sz="1600" dirty="0" err="1" smtClean="0">
                <a:solidFill>
                  <a:schemeClr val="bg1"/>
                </a:solidFill>
              </a:rPr>
              <a:t>Budva</a:t>
            </a:r>
            <a:r>
              <a:rPr lang="en-US" sz="1600" dirty="0" smtClean="0">
                <a:solidFill>
                  <a:schemeClr val="bg1"/>
                </a:solidFill>
              </a:rPr>
              <a:t>, 26.09.2017</a:t>
            </a:r>
            <a:endParaRPr lang="en-US" sz="1600"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03141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50131"/>
            <a:ext cx="8520600" cy="763600"/>
          </a:xfrm>
        </p:spPr>
        <p:txBody>
          <a:bodyPr>
            <a:normAutofit fontScale="90000"/>
          </a:bodyPr>
          <a:lstStyle/>
          <a:p>
            <a:pPr algn="ctr"/>
            <a:r>
              <a:rPr lang="en-US" dirty="0" smtClean="0">
                <a:solidFill>
                  <a:srgbClr val="7030A0"/>
                </a:solidFill>
              </a:rPr>
              <a:t>User Interface</a:t>
            </a:r>
            <a:endParaRPr lang="en-US" dirty="0">
              <a:solidFill>
                <a:srgbClr val="7030A0"/>
              </a:solidFill>
            </a:endParaRPr>
          </a:p>
        </p:txBody>
      </p:sp>
      <p:sp>
        <p:nvSpPr>
          <p:cNvPr id="7" name="Text Placeholder 6"/>
          <p:cNvSpPr>
            <a:spLocks noGrp="1"/>
          </p:cNvSpPr>
          <p:nvPr>
            <p:ph type="body" idx="1"/>
          </p:nvPr>
        </p:nvSpPr>
        <p:spPr/>
        <p:txBody>
          <a:bodyPr/>
          <a:lstStyle/>
          <a:p>
            <a:endParaRPr lang="en-US"/>
          </a:p>
        </p:txBody>
      </p:sp>
      <p:pic>
        <p:nvPicPr>
          <p:cNvPr id="4" name="Picture 3"/>
          <p:cNvPicPr>
            <a:picLocks noChangeAspect="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42194" y="1173936"/>
            <a:ext cx="5406039" cy="4054529"/>
          </a:xfrm>
          <a:prstGeom prst="rect">
            <a:avLst/>
          </a:prstGeom>
        </p:spPr>
      </p:pic>
      <p:pic>
        <p:nvPicPr>
          <p:cNvPr id="5" name="Picture 4"/>
          <p:cNvPicPr>
            <a:picLocks noChangeAspect="1"/>
          </p:cNvPicPr>
          <p:nvPr/>
        </p:nvPicPr>
        <p:blipFill>
          <a:blip r:embed="rId4"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115151" y="1937061"/>
            <a:ext cx="5568903" cy="4176677"/>
          </a:xfrm>
          <a:prstGeom prst="rect">
            <a:avLst/>
          </a:prstGeom>
        </p:spPr>
      </p:pic>
      <p:sp>
        <p:nvSpPr>
          <p:cNvPr id="6" name="TextBox 5"/>
          <p:cNvSpPr txBox="1"/>
          <p:nvPr/>
        </p:nvSpPr>
        <p:spPr>
          <a:xfrm>
            <a:off x="6067958" y="1013731"/>
            <a:ext cx="2453235" cy="923330"/>
          </a:xfrm>
          <a:prstGeom prst="rect">
            <a:avLst/>
          </a:prstGeom>
          <a:noFill/>
        </p:spPr>
        <p:txBody>
          <a:bodyPr wrap="square" rtlCol="0">
            <a:spAutoFit/>
          </a:bodyPr>
          <a:lstStyle/>
          <a:p>
            <a:r>
              <a:rPr lang="en-US" dirty="0" smtClean="0">
                <a:solidFill>
                  <a:srgbClr val="000090"/>
                </a:solidFill>
              </a:rPr>
              <a:t>Possibly to group/filter by VO, site, country, federation, tier</a:t>
            </a:r>
            <a:endParaRPr lang="en-US" dirty="0">
              <a:solidFill>
                <a:srgbClr val="000090"/>
              </a:solidFill>
            </a:endParaRPr>
          </a:p>
        </p:txBody>
      </p:sp>
      <p:sp>
        <p:nvSpPr>
          <p:cNvPr id="8" name="TextBox 7"/>
          <p:cNvSpPr txBox="1"/>
          <p:nvPr/>
        </p:nvSpPr>
        <p:spPr>
          <a:xfrm>
            <a:off x="765468" y="6356350"/>
            <a:ext cx="7349831" cy="338554"/>
          </a:xfrm>
          <a:prstGeom prst="rect">
            <a:avLst/>
          </a:prstGeom>
          <a:noFill/>
        </p:spPr>
        <p:txBody>
          <a:bodyPr wrap="square" rtlCol="0">
            <a:spAutoFit/>
          </a:bodyPr>
          <a:lstStyle/>
          <a:p>
            <a:r>
              <a:rPr lang="en-US" sz="1600" dirty="0" smtClean="0">
                <a:solidFill>
                  <a:schemeClr val="bg1"/>
                </a:solidFill>
              </a:rPr>
              <a:t>Julia Andreeva CERN IT,</a:t>
            </a:r>
            <a:r>
              <a:rPr lang="en-US" sz="1600" dirty="0" smtClean="0">
                <a:solidFill>
                  <a:schemeClr val="bg1"/>
                </a:solidFill>
              </a:rPr>
              <a:t> </a:t>
            </a:r>
            <a:r>
              <a:rPr lang="en-US" sz="1600" dirty="0" smtClean="0">
                <a:solidFill>
                  <a:schemeClr val="bg1"/>
                </a:solidFill>
              </a:rPr>
              <a:t>NEC 2017 , </a:t>
            </a:r>
            <a:r>
              <a:rPr lang="en-US" sz="1600" dirty="0" err="1" smtClean="0">
                <a:solidFill>
                  <a:schemeClr val="bg1"/>
                </a:solidFill>
              </a:rPr>
              <a:t>Budva</a:t>
            </a:r>
            <a:r>
              <a:rPr lang="en-US" sz="1600" dirty="0" smtClean="0">
                <a:solidFill>
                  <a:schemeClr val="bg1"/>
                </a:solidFill>
              </a:rPr>
              <a:t>, 26.09.2017</a:t>
            </a:r>
            <a:endParaRPr lang="en-US" sz="1600"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65019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7030A0"/>
                </a:solidFill>
              </a:rPr>
              <a:t>Gradual transition and validation</a:t>
            </a:r>
            <a:endParaRPr lang="en-US" dirty="0">
              <a:solidFill>
                <a:srgbClr val="7030A0"/>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dirty="0" smtClean="0">
                <a:solidFill>
                  <a:srgbClr val="000090"/>
                </a:solidFill>
              </a:rPr>
              <a:t>Use what is available now</a:t>
            </a:r>
          </a:p>
          <a:p>
            <a:pPr lvl="1">
              <a:buFont typeface="Wingdings" panose="05000000000000000000" pitchFamily="2" charset="2"/>
              <a:buChar char="§"/>
            </a:pPr>
            <a:r>
              <a:rPr lang="en-US" dirty="0" smtClean="0">
                <a:solidFill>
                  <a:srgbClr val="000090"/>
                </a:solidFill>
              </a:rPr>
              <a:t>Switch to new data source as it becomes available</a:t>
            </a:r>
          </a:p>
          <a:p>
            <a:pPr lvl="1">
              <a:buFont typeface="Wingdings" panose="05000000000000000000" pitchFamily="2" charset="2"/>
              <a:buChar char="§"/>
            </a:pPr>
            <a:r>
              <a:rPr lang="en-US" dirty="0" smtClean="0">
                <a:solidFill>
                  <a:srgbClr val="000090"/>
                </a:solidFill>
              </a:rPr>
              <a:t>Data from SRM is retained</a:t>
            </a:r>
          </a:p>
          <a:p>
            <a:pPr>
              <a:buFont typeface="Wingdings" panose="05000000000000000000" pitchFamily="2" charset="2"/>
              <a:buChar char="q"/>
            </a:pPr>
            <a:r>
              <a:rPr lang="en-US" dirty="0" smtClean="0">
                <a:solidFill>
                  <a:srgbClr val="000090"/>
                </a:solidFill>
              </a:rPr>
              <a:t>Validation</a:t>
            </a:r>
            <a:endParaRPr lang="en-US" dirty="0">
              <a:solidFill>
                <a:srgbClr val="000090"/>
              </a:solidFill>
            </a:endParaRPr>
          </a:p>
          <a:p>
            <a:pPr lvl="1">
              <a:buFont typeface="Wingdings" panose="05000000000000000000" pitchFamily="2" charset="2"/>
              <a:buChar char="§"/>
            </a:pPr>
            <a:r>
              <a:rPr lang="en-US" dirty="0" smtClean="0">
                <a:solidFill>
                  <a:srgbClr val="000090"/>
                </a:solidFill>
              </a:rPr>
              <a:t>Comparison</a:t>
            </a:r>
            <a:r>
              <a:rPr lang="en-US" dirty="0" smtClean="0">
                <a:solidFill>
                  <a:srgbClr val="000090"/>
                </a:solidFill>
              </a:rPr>
              <a:t> </a:t>
            </a:r>
            <a:r>
              <a:rPr lang="en-US" dirty="0" smtClean="0">
                <a:solidFill>
                  <a:srgbClr val="000090"/>
                </a:solidFill>
              </a:rPr>
              <a:t>with experiment accounting systems</a:t>
            </a:r>
            <a:endParaRPr lang="en-US" dirty="0" smtClean="0">
              <a:solidFill>
                <a:srgbClr val="000090"/>
              </a:solidFill>
            </a:endParaRPr>
          </a:p>
          <a:p>
            <a:pPr lvl="1">
              <a:buFont typeface="Wingdings" panose="05000000000000000000" pitchFamily="2" charset="2"/>
              <a:buChar char="§"/>
            </a:pPr>
            <a:r>
              <a:rPr lang="en-US" dirty="0" smtClean="0">
                <a:solidFill>
                  <a:srgbClr val="000090"/>
                </a:solidFill>
              </a:rPr>
              <a:t>Similar to the CPU accounting approach</a:t>
            </a:r>
            <a:endParaRPr lang="en-US" dirty="0">
              <a:solidFill>
                <a:srgbClr val="000090"/>
              </a:solidFill>
            </a:endParaRPr>
          </a:p>
        </p:txBody>
      </p:sp>
      <p:sp>
        <p:nvSpPr>
          <p:cNvPr id="6" name="Slide Number Placeholder 3"/>
          <p:cNvSpPr>
            <a:spLocks noGrp="1"/>
          </p:cNvSpPr>
          <p:nvPr>
            <p:ph type="sldNum" sz="quarter" idx="4"/>
          </p:nvPr>
        </p:nvSpPr>
        <p:spPr>
          <a:xfrm>
            <a:off x="8185376" y="6356351"/>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CB2A7-0EA3-40BD-9A2E-A8E0C6940FBF}" type="slidenum">
              <a:rPr lang="en-US" smtClean="0"/>
              <a:pPr/>
              <a:t>26</a:t>
            </a:fld>
            <a:endParaRPr lang="en-US" dirty="0"/>
          </a:p>
        </p:txBody>
      </p:sp>
      <p:sp>
        <p:nvSpPr>
          <p:cNvPr id="7" name="TextBox 6"/>
          <p:cNvSpPr txBox="1"/>
          <p:nvPr/>
        </p:nvSpPr>
        <p:spPr>
          <a:xfrm>
            <a:off x="765468" y="6356350"/>
            <a:ext cx="7349831" cy="338554"/>
          </a:xfrm>
          <a:prstGeom prst="rect">
            <a:avLst/>
          </a:prstGeom>
          <a:noFill/>
        </p:spPr>
        <p:txBody>
          <a:bodyPr wrap="square" rtlCol="0">
            <a:spAutoFit/>
          </a:bodyPr>
          <a:lstStyle/>
          <a:p>
            <a:r>
              <a:rPr lang="en-US" sz="1600" dirty="0" smtClean="0">
                <a:solidFill>
                  <a:schemeClr val="bg1"/>
                </a:solidFill>
              </a:rPr>
              <a:t>Julia Andreeva CERN IT,</a:t>
            </a:r>
            <a:r>
              <a:rPr lang="en-US" sz="1600" dirty="0" smtClean="0">
                <a:solidFill>
                  <a:schemeClr val="bg1"/>
                </a:solidFill>
              </a:rPr>
              <a:t> </a:t>
            </a:r>
            <a:r>
              <a:rPr lang="en-US" sz="1600" dirty="0" smtClean="0">
                <a:solidFill>
                  <a:schemeClr val="bg1"/>
                </a:solidFill>
              </a:rPr>
              <a:t>NEC 2017 , </a:t>
            </a:r>
            <a:r>
              <a:rPr lang="en-US" sz="1600" dirty="0" err="1" smtClean="0">
                <a:solidFill>
                  <a:schemeClr val="bg1"/>
                </a:solidFill>
              </a:rPr>
              <a:t>Budva</a:t>
            </a:r>
            <a:r>
              <a:rPr lang="en-US" sz="1600" dirty="0" smtClean="0">
                <a:solidFill>
                  <a:schemeClr val="bg1"/>
                </a:solidFill>
              </a:rPr>
              <a:t>, 26.09.2017</a:t>
            </a:r>
            <a:endParaRPr lang="en-US" sz="1600"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78926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5979"/>
            <a:ext cx="8226854" cy="940443"/>
          </a:xfrm>
        </p:spPr>
        <p:txBody>
          <a:bodyPr>
            <a:noAutofit/>
          </a:bodyPr>
          <a:lstStyle/>
          <a:p>
            <a:r>
              <a:rPr lang="en-US" sz="6000" dirty="0" smtClean="0"/>
              <a:t>Monitoring</a:t>
            </a:r>
            <a:br>
              <a:rPr lang="en-US" sz="6000" dirty="0" smtClean="0"/>
            </a:br>
            <a:r>
              <a:rPr lang="en-US" sz="6000" dirty="0" smtClean="0"/>
              <a:t/>
            </a:r>
            <a:br>
              <a:rPr lang="en-US" sz="6000" dirty="0" smtClean="0"/>
            </a:br>
            <a:r>
              <a:rPr lang="en-US" sz="6000" dirty="0" smtClean="0"/>
              <a:t/>
            </a:r>
            <a:br>
              <a:rPr lang="en-US" sz="6000" dirty="0" smtClean="0"/>
            </a:br>
            <a:endParaRPr lang="en-US" sz="6000"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27</a:t>
            </a:fld>
            <a:endParaRPr lang="en-US" dirty="0"/>
          </a:p>
        </p:txBody>
      </p:sp>
      <p:sp>
        <p:nvSpPr>
          <p:cNvPr id="5" name="TextBox 4"/>
          <p:cNvSpPr txBox="1"/>
          <p:nvPr/>
        </p:nvSpPr>
        <p:spPr>
          <a:xfrm>
            <a:off x="765468" y="6356350"/>
            <a:ext cx="7349831" cy="338554"/>
          </a:xfrm>
          <a:prstGeom prst="rect">
            <a:avLst/>
          </a:prstGeom>
          <a:noFill/>
        </p:spPr>
        <p:txBody>
          <a:bodyPr wrap="square" rtlCol="0">
            <a:spAutoFit/>
          </a:bodyPr>
          <a:lstStyle/>
          <a:p>
            <a:r>
              <a:rPr lang="en-US" sz="1600" dirty="0" smtClean="0">
                <a:solidFill>
                  <a:schemeClr val="bg1"/>
                </a:solidFill>
              </a:rPr>
              <a:t>Julia Andreeva CERN IT,</a:t>
            </a:r>
            <a:r>
              <a:rPr lang="en-US" sz="1600" dirty="0" smtClean="0">
                <a:solidFill>
                  <a:schemeClr val="bg1"/>
                </a:solidFill>
              </a:rPr>
              <a:t> </a:t>
            </a:r>
            <a:r>
              <a:rPr lang="en-US" sz="1600" dirty="0" smtClean="0">
                <a:solidFill>
                  <a:schemeClr val="bg1"/>
                </a:solidFill>
              </a:rPr>
              <a:t>NEC 2017 , </a:t>
            </a:r>
            <a:r>
              <a:rPr lang="en-US" sz="1600" dirty="0" err="1" smtClean="0">
                <a:solidFill>
                  <a:schemeClr val="bg1"/>
                </a:solidFill>
              </a:rPr>
              <a:t>Budva</a:t>
            </a:r>
            <a:r>
              <a:rPr lang="en-US" sz="1600" dirty="0" smtClean="0">
                <a:solidFill>
                  <a:schemeClr val="bg1"/>
                </a:solidFill>
              </a:rPr>
              <a:t>, 26.09.2017</a:t>
            </a:r>
            <a:endParaRPr lang="en-US" sz="1600" dirty="0">
              <a:solidFill>
                <a:schemeClr val="bg1"/>
              </a:solidFill>
            </a:endParaRPr>
          </a:p>
        </p:txBody>
      </p:sp>
      <p:sp>
        <p:nvSpPr>
          <p:cNvPr id="6" name="Rectangle 5"/>
          <p:cNvSpPr/>
          <p:nvPr/>
        </p:nvSpPr>
        <p:spPr>
          <a:xfrm>
            <a:off x="457200" y="3105835"/>
            <a:ext cx="8546592" cy="461665"/>
          </a:xfrm>
          <a:prstGeom prst="rect">
            <a:avLst/>
          </a:prstGeom>
        </p:spPr>
        <p:txBody>
          <a:bodyPr wrap="square">
            <a:spAutoFit/>
          </a:bodyPr>
          <a:lstStyle/>
          <a:p>
            <a:r>
              <a:rPr lang="en-US" sz="2400" dirty="0" smtClean="0">
                <a:solidFill>
                  <a:srgbClr val="000090"/>
                </a:solidFill>
              </a:rPr>
              <a:t>Thanks to</a:t>
            </a:r>
            <a:r>
              <a:rPr lang="en-US" sz="2400" dirty="0" smtClean="0">
                <a:solidFill>
                  <a:srgbClr val="000090"/>
                </a:solidFill>
              </a:rPr>
              <a:t> Alberto </a:t>
            </a:r>
            <a:r>
              <a:rPr lang="en-US" sz="2400" dirty="0" err="1" smtClean="0">
                <a:solidFill>
                  <a:srgbClr val="000090"/>
                </a:solidFill>
              </a:rPr>
              <a:t>Aimar</a:t>
            </a:r>
            <a:r>
              <a:rPr lang="en-US" sz="2400" dirty="0" smtClean="0">
                <a:solidFill>
                  <a:srgbClr val="000090"/>
                </a:solidFill>
              </a:rPr>
              <a:t> </a:t>
            </a:r>
            <a:r>
              <a:rPr lang="en-US" sz="2400" dirty="0" smtClean="0">
                <a:solidFill>
                  <a:srgbClr val="000090"/>
                </a:solidFill>
              </a:rPr>
              <a:t>for contribution</a:t>
            </a:r>
            <a:r>
              <a:rPr lang="en-US" sz="2400" dirty="0" smtClean="0">
                <a:solidFill>
                  <a:srgbClr val="000090"/>
                </a:solidFill>
              </a:rPr>
              <a:t> to </a:t>
            </a:r>
            <a:r>
              <a:rPr lang="en-US" sz="2400" dirty="0" smtClean="0">
                <a:solidFill>
                  <a:srgbClr val="000090"/>
                </a:solidFill>
              </a:rPr>
              <a:t>this presentation</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567"/>
            <a:ext cx="8520600" cy="763600"/>
          </a:xfrm>
        </p:spPr>
        <p:txBody>
          <a:bodyPr>
            <a:normAutofit fontScale="90000"/>
          </a:bodyPr>
          <a:lstStyle/>
          <a:p>
            <a:pPr algn="ctr"/>
            <a:r>
              <a:rPr lang="en-GB" dirty="0" smtClean="0">
                <a:solidFill>
                  <a:srgbClr val="7030A0"/>
                </a:solidFill>
              </a:rPr>
              <a:t>Monitoring use cases</a:t>
            </a:r>
            <a:r>
              <a:rPr lang="en-GB" dirty="0" smtClean="0"/>
              <a:t> </a:t>
            </a:r>
            <a:endParaRPr lang="en-GB" dirty="0"/>
          </a:p>
        </p:txBody>
      </p:sp>
      <p:sp>
        <p:nvSpPr>
          <p:cNvPr id="3" name="Text Placeholder 2"/>
          <p:cNvSpPr>
            <a:spLocks noGrp="1"/>
          </p:cNvSpPr>
          <p:nvPr>
            <p:ph type="body" idx="1"/>
          </p:nvPr>
        </p:nvSpPr>
        <p:spPr>
          <a:xfrm>
            <a:off x="457200" y="1181493"/>
            <a:ext cx="4198777" cy="2115324"/>
          </a:xfrm>
        </p:spPr>
        <p:txBody>
          <a:bodyPr>
            <a:normAutofit fontScale="55000" lnSpcReduction="20000"/>
          </a:bodyPr>
          <a:lstStyle/>
          <a:p>
            <a:pPr marL="27432" indent="0">
              <a:buNone/>
            </a:pPr>
            <a:r>
              <a:rPr lang="en-GB" sz="3600" b="1" dirty="0">
                <a:solidFill>
                  <a:srgbClr val="000090"/>
                </a:solidFill>
              </a:rPr>
              <a:t>Data Centres Monitoring </a:t>
            </a:r>
          </a:p>
          <a:p>
            <a:r>
              <a:rPr lang="en-GB" sz="3200" dirty="0">
                <a:solidFill>
                  <a:srgbClr val="000090"/>
                </a:solidFill>
              </a:rPr>
              <a:t>Monitoring of </a:t>
            </a:r>
            <a:r>
              <a:rPr lang="en-GB" sz="3200" dirty="0" smtClean="0">
                <a:solidFill>
                  <a:srgbClr val="000090"/>
                </a:solidFill>
              </a:rPr>
              <a:t>DCs </a:t>
            </a:r>
            <a:r>
              <a:rPr lang="en-GB" sz="3200" dirty="0">
                <a:solidFill>
                  <a:srgbClr val="000090"/>
                </a:solidFill>
              </a:rPr>
              <a:t>at CERN and Wigner </a:t>
            </a:r>
            <a:endParaRPr lang="en-GB" sz="3200" b="1" dirty="0">
              <a:solidFill>
                <a:srgbClr val="000090"/>
              </a:solidFill>
            </a:endParaRPr>
          </a:p>
          <a:p>
            <a:r>
              <a:rPr lang="en-GB" sz="3200" dirty="0">
                <a:solidFill>
                  <a:srgbClr val="000090"/>
                </a:solidFill>
              </a:rPr>
              <a:t>Hardware, operating system, and services</a:t>
            </a:r>
          </a:p>
          <a:p>
            <a:r>
              <a:rPr lang="en-GB" sz="3200" dirty="0">
                <a:solidFill>
                  <a:srgbClr val="000090"/>
                </a:solidFill>
              </a:rPr>
              <a:t>Data Centres equipment (PDUs, temperature sensors, etc</a:t>
            </a:r>
            <a:r>
              <a:rPr lang="en-GB" sz="3200" dirty="0" smtClean="0">
                <a:solidFill>
                  <a:srgbClr val="000090"/>
                </a:solidFill>
              </a:rPr>
              <a:t>.)</a:t>
            </a:r>
            <a:endParaRPr lang="en-GB" sz="3200" dirty="0">
              <a:solidFill>
                <a:srgbClr val="000090"/>
              </a:solidFill>
            </a:endParaRPr>
          </a:p>
        </p:txBody>
      </p:sp>
      <p:sp>
        <p:nvSpPr>
          <p:cNvPr id="4" name="Slide Number Placeholder 3"/>
          <p:cNvSpPr>
            <a:spLocks noGrp="1"/>
          </p:cNvSpPr>
          <p:nvPr>
            <p:ph type="sldNum" sz="quarter" idx="4294967295"/>
          </p:nvPr>
        </p:nvSpPr>
        <p:spPr>
          <a:xfrm>
            <a:off x="8185376" y="6356351"/>
            <a:ext cx="501424" cy="365125"/>
          </a:xfrm>
          <a:prstGeom prst="rect">
            <a:avLst/>
          </a:prstGeom>
        </p:spPr>
        <p:txBody>
          <a:bodyPr/>
          <a:lstStyle/>
          <a:p>
            <a:r>
              <a:rPr lang="fr-CH" smtClean="0"/>
              <a:t>3</a:t>
            </a:r>
            <a:endParaRPr lang="uk-UA" dirty="0"/>
          </a:p>
        </p:txBody>
      </p:sp>
      <p:sp>
        <p:nvSpPr>
          <p:cNvPr id="5" name="Text Placeholder 2"/>
          <p:cNvSpPr txBox="1">
            <a:spLocks/>
          </p:cNvSpPr>
          <p:nvPr/>
        </p:nvSpPr>
        <p:spPr>
          <a:xfrm>
            <a:off x="4792143" y="1181493"/>
            <a:ext cx="3377682" cy="1953593"/>
          </a:xfrm>
          <a:prstGeom prst="rect">
            <a:avLst/>
          </a:prstGeom>
        </p:spPr>
        <p:txBody>
          <a:bodyPr vert="horz">
            <a:normAutofit fontScale="47500" lnSpcReduction="2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27432" indent="0">
              <a:buFont typeface="Arial"/>
              <a:buNone/>
            </a:pPr>
            <a:r>
              <a:rPr lang="en-GB" sz="3600" b="1" dirty="0" smtClean="0">
                <a:solidFill>
                  <a:srgbClr val="000090"/>
                </a:solidFill>
              </a:rPr>
              <a:t>Experiment Dashboards</a:t>
            </a:r>
          </a:p>
          <a:p>
            <a:r>
              <a:rPr lang="en-GB" sz="3200" dirty="0" smtClean="0">
                <a:solidFill>
                  <a:srgbClr val="000090"/>
                </a:solidFill>
              </a:rPr>
              <a:t>WLCG Monitoring </a:t>
            </a:r>
          </a:p>
          <a:p>
            <a:r>
              <a:rPr lang="en-GB" sz="3200" dirty="0" smtClean="0">
                <a:solidFill>
                  <a:srgbClr val="000090"/>
                </a:solidFill>
              </a:rPr>
              <a:t>Sites availability, data transfers, job information, reports</a:t>
            </a:r>
          </a:p>
          <a:p>
            <a:r>
              <a:rPr lang="en-GB" sz="3200" dirty="0" smtClean="0">
                <a:solidFill>
                  <a:srgbClr val="000090"/>
                </a:solidFill>
              </a:rPr>
              <a:t>Used by WLCG, experiments, sites and users</a:t>
            </a:r>
            <a:endParaRPr lang="en-GB" sz="3200" b="1" dirty="0" smtClean="0">
              <a:solidFill>
                <a:srgbClr val="000090"/>
              </a:solidFill>
            </a:endParaRPr>
          </a:p>
          <a:p>
            <a:pPr marL="27432" indent="0">
              <a:buFont typeface="Arial"/>
              <a:buNone/>
            </a:pPr>
            <a:endParaRPr lang="en-GB" sz="3200" b="1" dirty="0" smtClean="0"/>
          </a:p>
          <a:p>
            <a:endParaRPr lang="en-GB" dirty="0" smtClean="0"/>
          </a:p>
          <a:p>
            <a:pPr lvl="2"/>
            <a:endParaRPr lang="en-GB" dirty="0"/>
          </a:p>
        </p:txBody>
      </p:sp>
      <p:sp>
        <p:nvSpPr>
          <p:cNvPr id="6" name="Text Placeholder 2"/>
          <p:cNvSpPr txBox="1">
            <a:spLocks/>
          </p:cNvSpPr>
          <p:nvPr/>
        </p:nvSpPr>
        <p:spPr>
          <a:xfrm>
            <a:off x="516836" y="3296817"/>
            <a:ext cx="7806070" cy="2280816"/>
          </a:xfrm>
          <a:prstGeom prst="rect">
            <a:avLst/>
          </a:prstGeom>
        </p:spPr>
        <p:txBody>
          <a:bodyPr vert="horz">
            <a:normAutofit fontScale="55000" lnSpcReduction="2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GB" sz="3600" b="1" dirty="0">
                <a:solidFill>
                  <a:srgbClr val="000090"/>
                </a:solidFill>
              </a:rPr>
              <a:t>Both hosted by CERN IT, in different teams</a:t>
            </a:r>
          </a:p>
          <a:p>
            <a:pPr marL="36576" indent="0">
              <a:buNone/>
            </a:pPr>
            <a:endParaRPr lang="fr-CH" sz="3600" dirty="0">
              <a:solidFill>
                <a:srgbClr val="000090"/>
              </a:solidFill>
            </a:endParaRPr>
          </a:p>
          <a:p>
            <a:pPr marL="36576" indent="0">
              <a:buNone/>
            </a:pPr>
            <a:r>
              <a:rPr lang="fr-CH" sz="3600" dirty="0">
                <a:solidFill>
                  <a:srgbClr val="000090"/>
                </a:solidFill>
              </a:rPr>
              <a:t>Mandate </a:t>
            </a:r>
            <a:endParaRPr lang="fr-CH" sz="3600" dirty="0" smtClean="0">
              <a:solidFill>
                <a:srgbClr val="000090"/>
              </a:solidFill>
            </a:endParaRPr>
          </a:p>
          <a:p>
            <a:r>
              <a:rPr lang="en-US" sz="3600" dirty="0" smtClean="0">
                <a:solidFill>
                  <a:srgbClr val="000090"/>
                </a:solidFill>
              </a:rPr>
              <a:t>Regroup </a:t>
            </a:r>
            <a:r>
              <a:rPr lang="en-US" sz="3600" dirty="0">
                <a:solidFill>
                  <a:srgbClr val="000090"/>
                </a:solidFill>
              </a:rPr>
              <a:t>monitoring activities hosted by CERN/IT </a:t>
            </a:r>
            <a:br>
              <a:rPr lang="en-US" sz="3600" dirty="0">
                <a:solidFill>
                  <a:srgbClr val="000090"/>
                </a:solidFill>
              </a:rPr>
            </a:br>
            <a:r>
              <a:rPr lang="en-US" sz="3600" dirty="0">
                <a:solidFill>
                  <a:srgbClr val="000090"/>
                </a:solidFill>
              </a:rPr>
              <a:t>(Data Centres, Experiment Dashboards and others</a:t>
            </a:r>
            <a:r>
              <a:rPr lang="en-US" sz="3600" dirty="0" smtClean="0">
                <a:solidFill>
                  <a:srgbClr val="000090"/>
                </a:solidFill>
              </a:rPr>
              <a:t>)</a:t>
            </a:r>
          </a:p>
          <a:p>
            <a:r>
              <a:rPr lang="en-US" sz="3600" dirty="0" smtClean="0">
                <a:solidFill>
                  <a:srgbClr val="000090"/>
                </a:solidFill>
              </a:rPr>
              <a:t>Move to external open source technologies</a:t>
            </a:r>
            <a:endParaRPr lang="en-US" sz="3600" dirty="0">
              <a:solidFill>
                <a:srgbClr val="000090"/>
              </a:solidFill>
            </a:endParaRPr>
          </a:p>
          <a:p>
            <a:r>
              <a:rPr lang="en-US" sz="3600" dirty="0">
                <a:solidFill>
                  <a:srgbClr val="000090"/>
                </a:solidFill>
              </a:rPr>
              <a:t>Continue existing services, but conform with CERN IT practices</a:t>
            </a:r>
          </a:p>
          <a:p>
            <a:pPr marL="27432" indent="0">
              <a:buFont typeface="Arial"/>
              <a:buNone/>
            </a:pPr>
            <a:endParaRPr lang="en-GB" sz="3200" b="1" dirty="0" smtClean="0"/>
          </a:p>
          <a:p>
            <a:endParaRPr lang="en-GB" dirty="0" smtClean="0"/>
          </a:p>
          <a:p>
            <a:pPr lvl="2"/>
            <a:endParaRPr lang="en-GB" dirty="0"/>
          </a:p>
        </p:txBody>
      </p:sp>
      <p:sp>
        <p:nvSpPr>
          <p:cNvPr id="7" name="TextBox 6"/>
          <p:cNvSpPr txBox="1"/>
          <p:nvPr/>
        </p:nvSpPr>
        <p:spPr>
          <a:xfrm>
            <a:off x="765468" y="6356350"/>
            <a:ext cx="7349831" cy="338554"/>
          </a:xfrm>
          <a:prstGeom prst="rect">
            <a:avLst/>
          </a:prstGeom>
          <a:noFill/>
        </p:spPr>
        <p:txBody>
          <a:bodyPr wrap="square" rtlCol="0">
            <a:spAutoFit/>
          </a:bodyPr>
          <a:lstStyle/>
          <a:p>
            <a:r>
              <a:rPr lang="en-US" sz="1600" dirty="0" smtClean="0">
                <a:solidFill>
                  <a:schemeClr val="bg1"/>
                </a:solidFill>
              </a:rPr>
              <a:t>Julia Andreeva CERN IT,</a:t>
            </a:r>
            <a:r>
              <a:rPr lang="en-US" sz="1600" dirty="0" smtClean="0">
                <a:solidFill>
                  <a:schemeClr val="bg1"/>
                </a:solidFill>
              </a:rPr>
              <a:t> </a:t>
            </a:r>
            <a:r>
              <a:rPr lang="en-US" sz="1600" dirty="0" smtClean="0">
                <a:solidFill>
                  <a:schemeClr val="bg1"/>
                </a:solidFill>
              </a:rPr>
              <a:t>NEC 2017 , </a:t>
            </a:r>
            <a:r>
              <a:rPr lang="en-US" sz="1600" dirty="0" err="1" smtClean="0">
                <a:solidFill>
                  <a:schemeClr val="bg1"/>
                </a:solidFill>
              </a:rPr>
              <a:t>Budva</a:t>
            </a:r>
            <a:r>
              <a:rPr lang="en-US" sz="1600" dirty="0" smtClean="0">
                <a:solidFill>
                  <a:schemeClr val="bg1"/>
                </a:solidFill>
              </a:rPr>
              <a:t>, 26.09.2017</a:t>
            </a:r>
            <a:endParaRPr lang="en-US" sz="1600"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45049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11567"/>
            <a:ext cx="8520600" cy="763600"/>
          </a:xfrm>
        </p:spPr>
        <p:txBody>
          <a:bodyPr>
            <a:normAutofit fontScale="90000"/>
          </a:bodyPr>
          <a:lstStyle/>
          <a:p>
            <a:pPr algn="ctr"/>
            <a:r>
              <a:rPr lang="fr-CH" dirty="0" smtClean="0">
                <a:solidFill>
                  <a:srgbClr val="7030A0"/>
                </a:solidFill>
              </a:rPr>
              <a:t>Data Centres Monitoring</a:t>
            </a:r>
            <a:endParaRPr lang="en-US" dirty="0">
              <a:solidFill>
                <a:srgbClr val="7030A0"/>
              </a:solidFill>
            </a:endParaRPr>
          </a:p>
        </p:txBody>
      </p:sp>
      <p:sp>
        <p:nvSpPr>
          <p:cNvPr id="9" name="Text Placeholder 8"/>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en-US" smtClean="0"/>
              <a:pPr/>
              <a:t>29</a:t>
            </a:fld>
            <a:endParaRPr lang="en-US"/>
          </a:p>
        </p:txBody>
      </p:sp>
      <p:pic>
        <p:nvPicPr>
          <p:cNvPr id="6" name="Picture 5"/>
          <p:cNvPicPr>
            <a:picLocks noChangeAspect="1"/>
          </p:cNvPicPr>
          <p:nvPr/>
        </p:nvPicPr>
        <p:blipFill>
          <a:blip r:embed="rId3"/>
          <a:stretch>
            <a:fillRect/>
          </a:stretch>
        </p:blipFill>
        <p:spPr>
          <a:xfrm>
            <a:off x="0" y="995264"/>
            <a:ext cx="9144000" cy="586273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1305671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Operational tasks and corresponding tools</a:t>
            </a:r>
            <a:endParaRPr lang="en-US" dirty="0"/>
          </a:p>
        </p:txBody>
      </p:sp>
      <p:graphicFrame>
        <p:nvGraphicFramePr>
          <p:cNvPr id="5" name="Content Placeholder 4"/>
          <p:cNvGraphicFramePr>
            <a:graphicFrameLocks noGrp="1"/>
          </p:cNvGraphicFramePr>
          <p:nvPr>
            <p:ph idx="1"/>
          </p:nvPr>
        </p:nvGraphicFramePr>
        <p:xfrm>
          <a:off x="457200" y="1325563"/>
          <a:ext cx="8226426" cy="4561840"/>
        </p:xfrm>
        <a:graphic>
          <a:graphicData uri="http://schemas.openxmlformats.org/drawingml/2006/table">
            <a:tbl>
              <a:tblPr firstRow="1" bandRow="1">
                <a:tableStyleId>{5C22544A-7EE6-4342-B048-85BDC9FD1C3A}</a:tableStyleId>
              </a:tblPr>
              <a:tblGrid>
                <a:gridCol w="4113213"/>
                <a:gridCol w="4113213"/>
              </a:tblGrid>
              <a:tr h="370840">
                <a:tc>
                  <a:txBody>
                    <a:bodyPr/>
                    <a:lstStyle/>
                    <a:p>
                      <a:r>
                        <a:rPr lang="en-US" sz="1600" dirty="0" smtClean="0"/>
                        <a:t>Tasks</a:t>
                      </a:r>
                      <a:endParaRPr lang="en-US" sz="1600" dirty="0"/>
                    </a:p>
                  </a:txBody>
                  <a:tcPr/>
                </a:tc>
                <a:tc>
                  <a:txBody>
                    <a:bodyPr/>
                    <a:lstStyle/>
                    <a:p>
                      <a:r>
                        <a:rPr lang="en-US" sz="1600" dirty="0" smtClean="0"/>
                        <a:t>Tools</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Knowledge</a:t>
                      </a:r>
                      <a:r>
                        <a:rPr lang="en-US" sz="1600" baseline="0" dirty="0" smtClean="0"/>
                        <a:t> of infrastructure topology and configuration</a:t>
                      </a:r>
                      <a:endParaRPr lang="en-US" sz="1600" dirty="0" smtClean="0"/>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Information System: </a:t>
                      </a:r>
                      <a:r>
                        <a:rPr lang="en-US" sz="1600" dirty="0" err="1" smtClean="0"/>
                        <a:t>GocDB</a:t>
                      </a:r>
                      <a:r>
                        <a:rPr lang="en-US" sz="1600" dirty="0" smtClean="0"/>
                        <a:t>, OIM, REBUS, BDII, experiment-specific topology</a:t>
                      </a:r>
                      <a:r>
                        <a:rPr lang="en-US" sz="1600" baseline="0" dirty="0" smtClean="0"/>
                        <a:t> and configuration systems like ATLAS GRID Information System (AGIS)</a:t>
                      </a:r>
                      <a:r>
                        <a:rPr lang="en-US" sz="1600" dirty="0" smtClean="0"/>
                        <a:t> </a:t>
                      </a:r>
                    </a:p>
                    <a:p>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Testing</a:t>
                      </a:r>
                      <a:r>
                        <a:rPr lang="en-US" sz="1600" baseline="0" dirty="0" smtClean="0"/>
                        <a:t> of the distributed sites and services</a:t>
                      </a:r>
                      <a:endParaRPr lang="en-US" sz="1600" dirty="0" smtClean="0"/>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Experiment</a:t>
                      </a:r>
                      <a:r>
                        <a:rPr lang="en-US" sz="1600" baseline="0" dirty="0" smtClean="0"/>
                        <a:t> Test Framework (ETF) and Site Availability Monitor (SAM)</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err="1" smtClean="0"/>
                        <a:t>Perfsonar</a:t>
                      </a:r>
                      <a:r>
                        <a:rPr lang="en-US" sz="1600" baseline="0" dirty="0" smtClean="0"/>
                        <a:t> for Network</a:t>
                      </a:r>
                      <a:endParaRPr lang="en-US" sz="1600" dirty="0" smtClean="0"/>
                    </a:p>
                    <a:p>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Accounting of the</a:t>
                      </a:r>
                      <a:r>
                        <a:rPr lang="en-US" sz="1600" baseline="0" dirty="0" smtClean="0"/>
                        <a:t> performed work and understanding whether </a:t>
                      </a:r>
                      <a:r>
                        <a:rPr lang="en-US" sz="1600" baseline="0" dirty="0" err="1" smtClean="0"/>
                        <a:t>MoU</a:t>
                      </a:r>
                      <a:r>
                        <a:rPr lang="en-US" sz="1600" baseline="0" dirty="0" smtClean="0"/>
                        <a:t> obligations are met</a:t>
                      </a:r>
                      <a:endParaRPr lang="en-US" sz="1600" dirty="0" smtClean="0"/>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Accounting</a:t>
                      </a:r>
                      <a:r>
                        <a:rPr lang="en-US" sz="1600" baseline="0" dirty="0" smtClean="0"/>
                        <a:t> systems : APEL, Gratia, EGI accounting system, accounting systems of the LHC </a:t>
                      </a:r>
                      <a:r>
                        <a:rPr lang="en-US" sz="1600" baseline="0" dirty="0" smtClean="0"/>
                        <a:t>experiments, </a:t>
                      </a:r>
                      <a:r>
                        <a:rPr lang="en-US" sz="1600" baseline="0" dirty="0" smtClean="0"/>
                        <a:t>REBUS (for pledges)</a:t>
                      </a:r>
                      <a:endParaRPr lang="en-US" sz="1600" dirty="0" smtClean="0"/>
                    </a:p>
                    <a:p>
                      <a:endParaRPr lang="en-US" sz="1600" dirty="0"/>
                    </a:p>
                  </a:txBody>
                  <a:tcPr/>
                </a:tc>
              </a:tr>
              <a:tr h="370840">
                <a:tc>
                  <a:txBody>
                    <a:bodyPr/>
                    <a:lstStyle/>
                    <a:p>
                      <a:r>
                        <a:rPr lang="en-US" sz="1600" dirty="0" smtClean="0"/>
                        <a:t>Monitoring of the computing activities</a:t>
                      </a:r>
                      <a:endParaRPr lang="en-US" sz="1600" dirty="0"/>
                    </a:p>
                  </a:txBody>
                  <a:tcPr/>
                </a:tc>
                <a:tc>
                  <a:txBody>
                    <a:bodyPr/>
                    <a:lstStyle/>
                    <a:p>
                      <a:r>
                        <a:rPr lang="en-US" sz="1600" dirty="0" smtClean="0"/>
                        <a:t>Multiple monitoring systems covering all areas of the LHC computing activities: data processing, data transfer, data access, network utilization, etc…</a:t>
                      </a:r>
                      <a:endParaRPr lang="en-US" sz="1600" dirty="0"/>
                    </a:p>
                  </a:txBody>
                  <a:tcPr/>
                </a:tc>
              </a:tr>
              <a:tr h="370840">
                <a:tc>
                  <a:txBody>
                    <a:bodyPr/>
                    <a:lstStyle/>
                    <a:p>
                      <a:r>
                        <a:rPr lang="en-US" sz="1600" dirty="0" smtClean="0"/>
                        <a:t>Problem</a:t>
                      </a:r>
                      <a:r>
                        <a:rPr lang="en-US" sz="1600" baseline="0" dirty="0" smtClean="0"/>
                        <a:t> &amp; request reporting and tracking</a:t>
                      </a:r>
                      <a:endParaRPr lang="en-US" sz="1600" dirty="0"/>
                    </a:p>
                  </a:txBody>
                  <a:tcPr/>
                </a:tc>
                <a:tc>
                  <a:txBody>
                    <a:bodyPr/>
                    <a:lstStyle/>
                    <a:p>
                      <a:r>
                        <a:rPr sz="1600" dirty="0" smtClean="0"/>
                        <a:t>Global Grid User Support (GGUS)</a:t>
                      </a:r>
                      <a:endParaRPr lang="en-US" sz="1600" dirty="0"/>
                    </a:p>
                  </a:txBody>
                  <a:tcPr/>
                </a:tc>
              </a:tr>
            </a:tbl>
          </a:graphicData>
        </a:graphic>
      </p:graphicFrame>
      <p:sp>
        <p:nvSpPr>
          <p:cNvPr id="4" name="Slide Number Placeholder 3"/>
          <p:cNvSpPr>
            <a:spLocks noGrp="1"/>
          </p:cNvSpPr>
          <p:nvPr>
            <p:ph type="sldNum" sz="quarter" idx="4"/>
          </p:nvPr>
        </p:nvSpPr>
        <p:spPr/>
        <p:txBody>
          <a:bodyPr/>
          <a:lstStyle/>
          <a:p>
            <a:fld id="{17918391-D411-FE40-AAD7-861AE5233E0E}" type="slidenum">
              <a:rPr lang="en-US" smtClean="0"/>
              <a:pPr/>
              <a:t>3</a:t>
            </a:fld>
            <a:endParaRPr lang="en-US" dirty="0"/>
          </a:p>
        </p:txBody>
      </p:sp>
      <p:sp>
        <p:nvSpPr>
          <p:cNvPr id="6" name="TextBox 5"/>
          <p:cNvSpPr txBox="1"/>
          <p:nvPr/>
        </p:nvSpPr>
        <p:spPr>
          <a:xfrm>
            <a:off x="765468" y="6356350"/>
            <a:ext cx="7349831" cy="338554"/>
          </a:xfrm>
          <a:prstGeom prst="rect">
            <a:avLst/>
          </a:prstGeom>
          <a:noFill/>
        </p:spPr>
        <p:txBody>
          <a:bodyPr wrap="square" rtlCol="0">
            <a:spAutoFit/>
          </a:bodyPr>
          <a:lstStyle/>
          <a:p>
            <a:r>
              <a:rPr lang="en-US" sz="1600" dirty="0" smtClean="0">
                <a:solidFill>
                  <a:schemeClr val="bg1"/>
                </a:solidFill>
              </a:rPr>
              <a:t>Julia Andreeva CERN IT,</a:t>
            </a:r>
            <a:r>
              <a:rPr lang="en-US" sz="1600" dirty="0" smtClean="0">
                <a:solidFill>
                  <a:schemeClr val="bg1"/>
                </a:solidFill>
              </a:rPr>
              <a:t> </a:t>
            </a:r>
            <a:r>
              <a:rPr lang="en-US" sz="1600" dirty="0" smtClean="0">
                <a:solidFill>
                  <a:schemeClr val="bg1"/>
                </a:solidFill>
              </a:rPr>
              <a:t>NEC 2017 , </a:t>
            </a:r>
            <a:r>
              <a:rPr lang="en-US" sz="1600" dirty="0" err="1" smtClean="0">
                <a:solidFill>
                  <a:schemeClr val="bg1"/>
                </a:solidFill>
              </a:rPr>
              <a:t>Budva</a:t>
            </a:r>
            <a:r>
              <a:rPr lang="en-US" sz="1600" dirty="0" smtClean="0">
                <a:solidFill>
                  <a:schemeClr val="bg1"/>
                </a:solidFill>
              </a:rPr>
              <a:t>, 26.09.2017</a:t>
            </a:r>
            <a:endParaRPr lang="en-US" sz="1600"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57201" y="2388389"/>
            <a:ext cx="2497665" cy="3679056"/>
          </a:xfrm>
          <a:prstGeom prst="rect">
            <a:avLst/>
          </a:prstGeom>
          <a:ln>
            <a:solidFill>
              <a:srgbClr val="000000"/>
            </a:solidFill>
          </a:ln>
        </p:spPr>
      </p:pic>
      <p:sp>
        <p:nvSpPr>
          <p:cNvPr id="2" name="Title 1"/>
          <p:cNvSpPr>
            <a:spLocks noGrp="1"/>
          </p:cNvSpPr>
          <p:nvPr>
            <p:ph type="title"/>
          </p:nvPr>
        </p:nvSpPr>
        <p:spPr/>
        <p:txBody>
          <a:bodyPr>
            <a:normAutofit/>
          </a:bodyPr>
          <a:lstStyle/>
          <a:p>
            <a:pPr algn="ctr"/>
            <a:r>
              <a:rPr lang="en-US" dirty="0" smtClean="0"/>
              <a:t>Experiment Dashboards</a:t>
            </a:r>
            <a:endParaRPr lang="en-US" dirty="0"/>
          </a:p>
        </p:txBody>
      </p:sp>
      <p:sp>
        <p:nvSpPr>
          <p:cNvPr id="22" name="Content Placeholder 10"/>
          <p:cNvSpPr>
            <a:spLocks noGrp="1"/>
          </p:cNvSpPr>
          <p:nvPr>
            <p:ph idx="1"/>
          </p:nvPr>
        </p:nvSpPr>
        <p:spPr/>
        <p:txBody>
          <a:bodyPr>
            <a:normAutofit/>
          </a:bodyPr>
          <a:lstStyle/>
          <a:p>
            <a:r>
              <a:rPr lang="en-US" sz="2000" dirty="0" smtClean="0">
                <a:solidFill>
                  <a:srgbClr val="000090"/>
                </a:solidFill>
              </a:rPr>
              <a:t>Job monitoring, sites availability, data management and transfers</a:t>
            </a:r>
          </a:p>
          <a:p>
            <a:r>
              <a:rPr lang="en-US" sz="2000" dirty="0" smtClean="0">
                <a:solidFill>
                  <a:srgbClr val="000090"/>
                </a:solidFill>
              </a:rPr>
              <a:t>Used by experiments operation teams, sites, users, WLCG</a:t>
            </a:r>
            <a:endParaRPr lang="en-US" sz="2000" dirty="0">
              <a:solidFill>
                <a:srgbClr val="000090"/>
              </a:solidFill>
            </a:endParaRPr>
          </a:p>
        </p:txBody>
      </p:sp>
      <p:sp>
        <p:nvSpPr>
          <p:cNvPr id="4" name="Slide Number Placeholder 3"/>
          <p:cNvSpPr>
            <a:spLocks noGrp="1"/>
          </p:cNvSpPr>
          <p:nvPr>
            <p:ph type="sldNum" sz="quarter" idx="4"/>
          </p:nvPr>
        </p:nvSpPr>
        <p:spPr/>
        <p:txBody>
          <a:bodyPr/>
          <a:lstStyle/>
          <a:p>
            <a:fld id="{17918391-D411-FE40-AAD7-861AE5233E0E}" type="slidenum">
              <a:rPr lang="en-US" smtClean="0"/>
              <a:pPr/>
              <a:t>30</a:t>
            </a:fld>
            <a:endParaRPr lang="en-US" dirty="0"/>
          </a:p>
        </p:txBody>
      </p:sp>
      <p:pic>
        <p:nvPicPr>
          <p:cNvPr id="6" name="Picture 5"/>
          <p:cNvPicPr>
            <a:picLocks noChangeAspect="1"/>
          </p:cNvPicPr>
          <p:nvPr/>
        </p:nvPicPr>
        <p:blipFill rotWithShape="1">
          <a:blip r:embed="rId4"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4417" t="7080"/>
          <a:stretch/>
        </p:blipFill>
        <p:spPr>
          <a:xfrm>
            <a:off x="2041955" y="2876747"/>
            <a:ext cx="5126839" cy="3993643"/>
          </a:xfrm>
          <a:prstGeom prst="rect">
            <a:avLst/>
          </a:prstGeom>
          <a:ln>
            <a:solidFill>
              <a:schemeClr val="dk1"/>
            </a:solidFill>
          </a:ln>
        </p:spPr>
      </p:pic>
      <p:pic>
        <p:nvPicPr>
          <p:cNvPr id="12" name="Picture 11"/>
          <p:cNvPicPr>
            <a:picLocks noChangeAspect="1"/>
          </p:cNvPicPr>
          <p:nvPr/>
        </p:nvPicPr>
        <p:blipFill rotWithShape="1">
          <a:blip r:embed="rId5"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5303" b="3576"/>
          <a:stretch/>
        </p:blipFill>
        <p:spPr>
          <a:xfrm>
            <a:off x="4539619" y="2382406"/>
            <a:ext cx="4469744" cy="3796775"/>
          </a:xfrm>
          <a:prstGeom prst="rect">
            <a:avLst/>
          </a:prstGeom>
          <a:ln>
            <a:solidFill>
              <a:schemeClr val="dk1"/>
            </a:solidFill>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39054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 name="Title 1"/>
          <p:cNvSpPr>
            <a:spLocks noGrp="1"/>
          </p:cNvSpPr>
          <p:nvPr>
            <p:ph type="title"/>
          </p:nvPr>
        </p:nvSpPr>
        <p:spPr>
          <a:xfrm>
            <a:off x="244744" y="204811"/>
            <a:ext cx="8520600" cy="763600"/>
          </a:xfrm>
        </p:spPr>
        <p:txBody>
          <a:bodyPr>
            <a:normAutofit fontScale="90000"/>
          </a:bodyPr>
          <a:lstStyle/>
          <a:p>
            <a:pPr algn="ctr"/>
            <a:r>
              <a:rPr lang="fr-CH" dirty="0" smtClean="0">
                <a:solidFill>
                  <a:srgbClr val="7030A0"/>
                </a:solidFill>
              </a:rPr>
              <a:t>Unified Monitoring</a:t>
            </a:r>
            <a:endParaRPr lang="en-US" dirty="0">
              <a:solidFill>
                <a:srgbClr val="7030A0"/>
              </a:solidFill>
            </a:endParaRPr>
          </a:p>
        </p:txBody>
      </p:sp>
      <p:sp>
        <p:nvSpPr>
          <p:cNvPr id="47" name="Rectangle 46"/>
          <p:cNvSpPr/>
          <p:nvPr/>
        </p:nvSpPr>
        <p:spPr>
          <a:xfrm>
            <a:off x="0" y="5685531"/>
            <a:ext cx="9144000" cy="13177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5" name="Rectangle 4"/>
          <p:cNvSpPr/>
          <p:nvPr/>
        </p:nvSpPr>
        <p:spPr>
          <a:xfrm>
            <a:off x="1282066" y="965830"/>
            <a:ext cx="1842863" cy="57661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100" dirty="0">
              <a:solidFill>
                <a:prstClr val="white"/>
              </a:solidFill>
            </a:endParaRPr>
          </a:p>
        </p:txBody>
      </p:sp>
      <p:sp>
        <p:nvSpPr>
          <p:cNvPr id="6" name="Rectangle 5"/>
          <p:cNvSpPr/>
          <p:nvPr/>
        </p:nvSpPr>
        <p:spPr>
          <a:xfrm>
            <a:off x="5144531" y="3865300"/>
            <a:ext cx="1812857" cy="28668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100">
              <a:solidFill>
                <a:prstClr val="white"/>
              </a:solidFill>
            </a:endParaRPr>
          </a:p>
        </p:txBody>
      </p:sp>
      <p:sp>
        <p:nvSpPr>
          <p:cNvPr id="7" name="Rectangle 6"/>
          <p:cNvSpPr/>
          <p:nvPr/>
        </p:nvSpPr>
        <p:spPr>
          <a:xfrm>
            <a:off x="5144531" y="979070"/>
            <a:ext cx="1812857" cy="27365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100">
              <a:solidFill>
                <a:prstClr val="white"/>
              </a:solidFill>
            </a:endParaRPr>
          </a:p>
        </p:txBody>
      </p:sp>
      <p:sp>
        <p:nvSpPr>
          <p:cNvPr id="8" name="Rectangle 7"/>
          <p:cNvSpPr/>
          <p:nvPr/>
        </p:nvSpPr>
        <p:spPr>
          <a:xfrm>
            <a:off x="3359327" y="965982"/>
            <a:ext cx="1651426" cy="57661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fr-CH" sz="1100" dirty="0">
                <a:solidFill>
                  <a:prstClr val="white"/>
                </a:solidFill>
              </a:rPr>
              <a:t>z</a:t>
            </a:r>
            <a:endParaRPr lang="en-US" sz="1100" dirty="0">
              <a:solidFill>
                <a:prstClr val="white"/>
              </a:solidFill>
            </a:endParaRPr>
          </a:p>
        </p:txBody>
      </p:sp>
      <p:sp>
        <p:nvSpPr>
          <p:cNvPr id="9" name="Rectangle 8"/>
          <p:cNvSpPr/>
          <p:nvPr/>
        </p:nvSpPr>
        <p:spPr>
          <a:xfrm>
            <a:off x="7132760" y="965983"/>
            <a:ext cx="1632584" cy="57661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100">
              <a:solidFill>
                <a:prstClr val="white"/>
              </a:solidFill>
            </a:endParaRPr>
          </a:p>
        </p:txBody>
      </p:sp>
      <p:sp>
        <p:nvSpPr>
          <p:cNvPr id="10" name="Rectangle 9"/>
          <p:cNvSpPr/>
          <p:nvPr/>
        </p:nvSpPr>
        <p:spPr>
          <a:xfrm>
            <a:off x="1489008" y="1403249"/>
            <a:ext cx="1451863" cy="228600"/>
          </a:xfrm>
          <a:prstGeom prst="rect">
            <a:avLst/>
          </a:prstGeom>
          <a:solidFill>
            <a:schemeClr val="tx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050" dirty="0" err="1">
                <a:solidFill>
                  <a:schemeClr val="tx1"/>
                </a:solidFill>
              </a:rPr>
              <a:t>Metrics</a:t>
            </a:r>
            <a:r>
              <a:rPr lang="fr-CH" sz="1050" dirty="0">
                <a:solidFill>
                  <a:schemeClr val="tx1"/>
                </a:solidFill>
              </a:rPr>
              <a:t> Manager</a:t>
            </a:r>
          </a:p>
        </p:txBody>
      </p:sp>
      <p:sp>
        <p:nvSpPr>
          <p:cNvPr id="11" name="Rectangle 10"/>
          <p:cNvSpPr/>
          <p:nvPr/>
        </p:nvSpPr>
        <p:spPr>
          <a:xfrm>
            <a:off x="1489008" y="2219144"/>
            <a:ext cx="1451863" cy="228600"/>
          </a:xfrm>
          <a:prstGeom prst="rect">
            <a:avLst/>
          </a:prstGeom>
          <a:solidFill>
            <a:srgbClr val="D9FDD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050" dirty="0">
                <a:solidFill>
                  <a:schemeClr val="tx1"/>
                </a:solidFill>
              </a:rPr>
              <a:t>ATLAS Rucio</a:t>
            </a:r>
          </a:p>
        </p:txBody>
      </p:sp>
      <p:sp>
        <p:nvSpPr>
          <p:cNvPr id="13" name="Rectangle 12"/>
          <p:cNvSpPr/>
          <p:nvPr/>
        </p:nvSpPr>
        <p:spPr>
          <a:xfrm>
            <a:off x="1489008" y="6030673"/>
            <a:ext cx="1451863" cy="228600"/>
          </a:xfrm>
          <a:prstGeom prst="rect">
            <a:avLst/>
          </a:prstGeom>
          <a:solidFill>
            <a:srgbClr val="FFCC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050" dirty="0">
                <a:solidFill>
                  <a:schemeClr val="tx1"/>
                </a:solidFill>
              </a:rPr>
              <a:t>GOCDB</a:t>
            </a:r>
          </a:p>
        </p:txBody>
      </p:sp>
      <p:sp>
        <p:nvSpPr>
          <p:cNvPr id="14" name="Rectangle 13"/>
          <p:cNvSpPr/>
          <p:nvPr/>
        </p:nvSpPr>
        <p:spPr>
          <a:xfrm>
            <a:off x="1419362" y="975506"/>
            <a:ext cx="1628284" cy="276999"/>
          </a:xfrm>
          <a:prstGeom prst="rect">
            <a:avLst/>
          </a:prstGeom>
        </p:spPr>
        <p:txBody>
          <a:bodyPr wrap="square">
            <a:spAutoFit/>
          </a:bodyPr>
          <a:lstStyle/>
          <a:p>
            <a:pPr algn="ctr"/>
            <a:r>
              <a:rPr lang="en-US" sz="1200" b="1" dirty="0"/>
              <a:t>Data Sources</a:t>
            </a:r>
          </a:p>
        </p:txBody>
      </p:sp>
      <p:sp>
        <p:nvSpPr>
          <p:cNvPr id="18" name="Rectangle 17"/>
          <p:cNvSpPr/>
          <p:nvPr/>
        </p:nvSpPr>
        <p:spPr>
          <a:xfrm>
            <a:off x="3318518" y="1016773"/>
            <a:ext cx="1628284" cy="276999"/>
          </a:xfrm>
          <a:prstGeom prst="rect">
            <a:avLst/>
          </a:prstGeom>
        </p:spPr>
        <p:txBody>
          <a:bodyPr wrap="square">
            <a:spAutoFit/>
          </a:bodyPr>
          <a:lstStyle/>
          <a:p>
            <a:pPr algn="ctr"/>
            <a:r>
              <a:rPr lang="en-US" sz="1200" b="1" dirty="0"/>
              <a:t>Transport</a:t>
            </a:r>
          </a:p>
        </p:txBody>
      </p:sp>
      <p:sp>
        <p:nvSpPr>
          <p:cNvPr id="26" name="Rectangle 25"/>
          <p:cNvSpPr/>
          <p:nvPr/>
        </p:nvSpPr>
        <p:spPr>
          <a:xfrm>
            <a:off x="5144530" y="968411"/>
            <a:ext cx="1898049" cy="276999"/>
          </a:xfrm>
          <a:prstGeom prst="rect">
            <a:avLst/>
          </a:prstGeom>
        </p:spPr>
        <p:txBody>
          <a:bodyPr wrap="square">
            <a:spAutoFit/>
          </a:bodyPr>
          <a:lstStyle/>
          <a:p>
            <a:pPr algn="ctr"/>
            <a:r>
              <a:rPr lang="en-US" sz="1200" b="1" dirty="0"/>
              <a:t>Storage &amp;Search</a:t>
            </a:r>
          </a:p>
        </p:txBody>
      </p:sp>
      <p:sp>
        <p:nvSpPr>
          <p:cNvPr id="27" name="Rectangle 26"/>
          <p:cNvSpPr/>
          <p:nvPr/>
        </p:nvSpPr>
        <p:spPr>
          <a:xfrm>
            <a:off x="5239946" y="3916093"/>
            <a:ext cx="1553199" cy="461665"/>
          </a:xfrm>
          <a:prstGeom prst="rect">
            <a:avLst/>
          </a:prstGeom>
        </p:spPr>
        <p:txBody>
          <a:bodyPr wrap="square">
            <a:spAutoFit/>
          </a:bodyPr>
          <a:lstStyle/>
          <a:p>
            <a:pPr algn="ctr"/>
            <a:r>
              <a:rPr lang="en-US" sz="1200" b="1" dirty="0"/>
              <a:t>Processing &amp; </a:t>
            </a:r>
            <a:r>
              <a:rPr lang="en-US" sz="1200" b="1" dirty="0" smtClean="0"/>
              <a:t/>
            </a:r>
            <a:br>
              <a:rPr lang="en-US" sz="1200" b="1" dirty="0" smtClean="0"/>
            </a:br>
            <a:r>
              <a:rPr lang="en-US" sz="1200" b="1" dirty="0" smtClean="0"/>
              <a:t>Aggregation</a:t>
            </a:r>
            <a:endParaRPr lang="en-US" sz="1200" b="1" dirty="0"/>
          </a:p>
        </p:txBody>
      </p:sp>
      <p:sp>
        <p:nvSpPr>
          <p:cNvPr id="28" name="Rectangle 27"/>
          <p:cNvSpPr/>
          <p:nvPr/>
        </p:nvSpPr>
        <p:spPr>
          <a:xfrm>
            <a:off x="1489008" y="1675215"/>
            <a:ext cx="1451863" cy="228600"/>
          </a:xfrm>
          <a:prstGeom prst="rect">
            <a:avLst/>
          </a:prstGeom>
          <a:solidFill>
            <a:schemeClr val="tx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050" dirty="0" smtClean="0">
                <a:solidFill>
                  <a:schemeClr val="tx1"/>
                </a:solidFill>
              </a:rPr>
              <a:t>Collectd / Lemon</a:t>
            </a:r>
            <a:endParaRPr lang="fr-CH" sz="1050" dirty="0">
              <a:solidFill>
                <a:schemeClr val="tx1"/>
              </a:solidFill>
            </a:endParaRPr>
          </a:p>
        </p:txBody>
      </p:sp>
      <p:sp>
        <p:nvSpPr>
          <p:cNvPr id="29" name="Rectangle 28"/>
          <p:cNvSpPr/>
          <p:nvPr/>
        </p:nvSpPr>
        <p:spPr>
          <a:xfrm>
            <a:off x="1489008" y="1947180"/>
            <a:ext cx="1451863" cy="228600"/>
          </a:xfrm>
          <a:prstGeom prst="rect">
            <a:avLst/>
          </a:prstGeom>
          <a:solidFill>
            <a:schemeClr val="tx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050" dirty="0">
                <a:solidFill>
                  <a:schemeClr val="tx1"/>
                </a:solidFill>
              </a:rPr>
              <a:t>XSLS</a:t>
            </a:r>
          </a:p>
        </p:txBody>
      </p:sp>
      <p:sp>
        <p:nvSpPr>
          <p:cNvPr id="30" name="Rectangle 29"/>
          <p:cNvSpPr/>
          <p:nvPr/>
        </p:nvSpPr>
        <p:spPr>
          <a:xfrm>
            <a:off x="1489008" y="2491109"/>
            <a:ext cx="1451863" cy="228600"/>
          </a:xfrm>
          <a:prstGeom prst="rect">
            <a:avLst/>
          </a:prstGeom>
          <a:solidFill>
            <a:srgbClr val="D9FDD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050" dirty="0">
                <a:solidFill>
                  <a:schemeClr val="tx1"/>
                </a:solidFill>
              </a:rPr>
              <a:t>FTS Servers</a:t>
            </a:r>
          </a:p>
        </p:txBody>
      </p:sp>
      <p:sp>
        <p:nvSpPr>
          <p:cNvPr id="31" name="Rectangle 30"/>
          <p:cNvSpPr/>
          <p:nvPr/>
        </p:nvSpPr>
        <p:spPr>
          <a:xfrm>
            <a:off x="1489008" y="2763075"/>
            <a:ext cx="1451863" cy="228600"/>
          </a:xfrm>
          <a:prstGeom prst="rect">
            <a:avLst/>
          </a:prstGeom>
          <a:solidFill>
            <a:srgbClr val="D9FDD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050" dirty="0">
                <a:solidFill>
                  <a:schemeClr val="tx1"/>
                </a:solidFill>
              </a:rPr>
              <a:t>DPM Servers</a:t>
            </a:r>
          </a:p>
        </p:txBody>
      </p:sp>
      <p:sp>
        <p:nvSpPr>
          <p:cNvPr id="32" name="Rectangle 31"/>
          <p:cNvSpPr/>
          <p:nvPr/>
        </p:nvSpPr>
        <p:spPr>
          <a:xfrm>
            <a:off x="1489008" y="3035040"/>
            <a:ext cx="1451863" cy="228600"/>
          </a:xfrm>
          <a:prstGeom prst="rect">
            <a:avLst/>
          </a:prstGeom>
          <a:solidFill>
            <a:srgbClr val="D9FDD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050" dirty="0">
                <a:solidFill>
                  <a:schemeClr val="tx1"/>
                </a:solidFill>
              </a:rPr>
              <a:t>XROOTD Servers</a:t>
            </a:r>
          </a:p>
        </p:txBody>
      </p:sp>
      <p:sp>
        <p:nvSpPr>
          <p:cNvPr id="33" name="Rectangle 32"/>
          <p:cNvSpPr/>
          <p:nvPr/>
        </p:nvSpPr>
        <p:spPr>
          <a:xfrm>
            <a:off x="1489008" y="3854953"/>
            <a:ext cx="1451863" cy="228600"/>
          </a:xfrm>
          <a:prstGeom prst="rect">
            <a:avLst/>
          </a:prstGeom>
          <a:solidFill>
            <a:srgbClr val="FF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050" dirty="0" err="1">
                <a:solidFill>
                  <a:schemeClr val="tx1"/>
                </a:solidFill>
              </a:rPr>
              <a:t>Farmout</a:t>
            </a:r>
            <a:endParaRPr lang="fr-CH" sz="1050" dirty="0">
              <a:solidFill>
                <a:schemeClr val="tx1"/>
              </a:solidFill>
            </a:endParaRPr>
          </a:p>
        </p:txBody>
      </p:sp>
      <p:sp>
        <p:nvSpPr>
          <p:cNvPr id="34" name="Rectangle 33"/>
          <p:cNvSpPr/>
          <p:nvPr/>
        </p:nvSpPr>
        <p:spPr>
          <a:xfrm>
            <a:off x="1489008" y="4126917"/>
            <a:ext cx="1451863" cy="228600"/>
          </a:xfrm>
          <a:prstGeom prst="rect">
            <a:avLst/>
          </a:prstGeom>
          <a:solidFill>
            <a:srgbClr val="FF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050" dirty="0">
                <a:solidFill>
                  <a:schemeClr val="tx1"/>
                </a:solidFill>
              </a:rPr>
              <a:t>Grid Control</a:t>
            </a:r>
          </a:p>
        </p:txBody>
      </p:sp>
      <p:sp>
        <p:nvSpPr>
          <p:cNvPr id="35" name="Rectangle 34"/>
          <p:cNvSpPr/>
          <p:nvPr/>
        </p:nvSpPr>
        <p:spPr>
          <a:xfrm>
            <a:off x="1489008" y="4398883"/>
            <a:ext cx="1451863" cy="228600"/>
          </a:xfrm>
          <a:prstGeom prst="rect">
            <a:avLst/>
          </a:prstGeom>
          <a:solidFill>
            <a:srgbClr val="FF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050" dirty="0">
                <a:solidFill>
                  <a:schemeClr val="tx1"/>
                </a:solidFill>
              </a:rPr>
              <a:t>CMS </a:t>
            </a:r>
            <a:r>
              <a:rPr lang="fr-CH" sz="1050" dirty="0" err="1">
                <a:solidFill>
                  <a:schemeClr val="tx1"/>
                </a:solidFill>
              </a:rPr>
              <a:t>Connect</a:t>
            </a:r>
            <a:endParaRPr lang="fr-CH" sz="1050" dirty="0">
              <a:solidFill>
                <a:schemeClr val="tx1"/>
              </a:solidFill>
            </a:endParaRPr>
          </a:p>
        </p:txBody>
      </p:sp>
      <p:sp>
        <p:nvSpPr>
          <p:cNvPr id="36" name="Rectangle 35"/>
          <p:cNvSpPr/>
          <p:nvPr/>
        </p:nvSpPr>
        <p:spPr>
          <a:xfrm>
            <a:off x="1489008" y="4670848"/>
            <a:ext cx="1451863" cy="228600"/>
          </a:xfrm>
          <a:prstGeom prst="rect">
            <a:avLst/>
          </a:prstGeom>
          <a:solidFill>
            <a:srgbClr val="FF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050" dirty="0">
                <a:solidFill>
                  <a:schemeClr val="tx1"/>
                </a:solidFill>
              </a:rPr>
              <a:t>PANDA WMS</a:t>
            </a:r>
          </a:p>
        </p:txBody>
      </p:sp>
      <p:sp>
        <p:nvSpPr>
          <p:cNvPr id="37" name="Rectangle 36"/>
          <p:cNvSpPr/>
          <p:nvPr/>
        </p:nvSpPr>
        <p:spPr>
          <a:xfrm>
            <a:off x="1489008" y="4942813"/>
            <a:ext cx="1451863" cy="228600"/>
          </a:xfrm>
          <a:prstGeom prst="rect">
            <a:avLst/>
          </a:prstGeom>
          <a:solidFill>
            <a:srgbClr val="FF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050" dirty="0" err="1">
                <a:solidFill>
                  <a:schemeClr val="tx1"/>
                </a:solidFill>
              </a:rPr>
              <a:t>ProdSys</a:t>
            </a:r>
            <a:endParaRPr lang="fr-CH" sz="1050" dirty="0">
              <a:solidFill>
                <a:schemeClr val="tx1"/>
              </a:solidFill>
            </a:endParaRPr>
          </a:p>
        </p:txBody>
      </p:sp>
      <p:sp>
        <p:nvSpPr>
          <p:cNvPr id="38" name="Rectangle 37"/>
          <p:cNvSpPr/>
          <p:nvPr/>
        </p:nvSpPr>
        <p:spPr>
          <a:xfrm>
            <a:off x="1489008" y="3311023"/>
            <a:ext cx="1451863" cy="228600"/>
          </a:xfrm>
          <a:prstGeom prst="rect">
            <a:avLst/>
          </a:prstGeom>
          <a:solidFill>
            <a:srgbClr val="FF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050" dirty="0">
                <a:solidFill>
                  <a:schemeClr val="tx1"/>
                </a:solidFill>
              </a:rPr>
              <a:t>CRAB3</a:t>
            </a:r>
          </a:p>
        </p:txBody>
      </p:sp>
      <p:sp>
        <p:nvSpPr>
          <p:cNvPr id="39" name="Rectangle 38"/>
          <p:cNvSpPr/>
          <p:nvPr/>
        </p:nvSpPr>
        <p:spPr>
          <a:xfrm>
            <a:off x="1489008" y="3582988"/>
            <a:ext cx="1451863" cy="228600"/>
          </a:xfrm>
          <a:prstGeom prst="rect">
            <a:avLst/>
          </a:prstGeom>
          <a:solidFill>
            <a:srgbClr val="FF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050" dirty="0">
                <a:solidFill>
                  <a:schemeClr val="tx1"/>
                </a:solidFill>
              </a:rPr>
              <a:t>WM Agent</a:t>
            </a:r>
          </a:p>
        </p:txBody>
      </p:sp>
      <p:sp>
        <p:nvSpPr>
          <p:cNvPr id="40" name="Rectangle 39"/>
          <p:cNvSpPr/>
          <p:nvPr/>
        </p:nvSpPr>
        <p:spPr>
          <a:xfrm>
            <a:off x="1489008" y="5214777"/>
            <a:ext cx="1451863" cy="228600"/>
          </a:xfrm>
          <a:prstGeom prst="rect">
            <a:avLst/>
          </a:prstGeom>
          <a:solidFill>
            <a:srgbClr val="FFCC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050" dirty="0">
                <a:solidFill>
                  <a:schemeClr val="tx1"/>
                </a:solidFill>
              </a:rPr>
              <a:t>Nagios</a:t>
            </a:r>
          </a:p>
        </p:txBody>
      </p:sp>
      <p:sp>
        <p:nvSpPr>
          <p:cNvPr id="41" name="Rectangle 40"/>
          <p:cNvSpPr/>
          <p:nvPr/>
        </p:nvSpPr>
        <p:spPr>
          <a:xfrm>
            <a:off x="1489008" y="5486743"/>
            <a:ext cx="1451863" cy="228600"/>
          </a:xfrm>
          <a:prstGeom prst="rect">
            <a:avLst/>
          </a:prstGeom>
          <a:solidFill>
            <a:srgbClr val="FFCC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050" dirty="0" err="1">
                <a:solidFill>
                  <a:schemeClr val="tx1"/>
                </a:solidFill>
              </a:rPr>
              <a:t>VOFeed</a:t>
            </a:r>
            <a:endParaRPr lang="fr-CH" sz="1050" dirty="0">
              <a:solidFill>
                <a:schemeClr val="tx1"/>
              </a:solidFill>
            </a:endParaRPr>
          </a:p>
        </p:txBody>
      </p:sp>
      <p:sp>
        <p:nvSpPr>
          <p:cNvPr id="42" name="Rectangle 41"/>
          <p:cNvSpPr/>
          <p:nvPr/>
        </p:nvSpPr>
        <p:spPr>
          <a:xfrm>
            <a:off x="1489008" y="5758708"/>
            <a:ext cx="1451863" cy="228600"/>
          </a:xfrm>
          <a:prstGeom prst="rect">
            <a:avLst/>
          </a:prstGeom>
          <a:solidFill>
            <a:srgbClr val="FFCC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050" dirty="0">
                <a:solidFill>
                  <a:schemeClr val="tx1"/>
                </a:solidFill>
              </a:rPr>
              <a:t>OIM</a:t>
            </a:r>
          </a:p>
        </p:txBody>
      </p:sp>
      <p:sp>
        <p:nvSpPr>
          <p:cNvPr id="43" name="Rectangle 42"/>
          <p:cNvSpPr/>
          <p:nvPr/>
        </p:nvSpPr>
        <p:spPr>
          <a:xfrm>
            <a:off x="1489008" y="6302643"/>
            <a:ext cx="1451863" cy="228600"/>
          </a:xfrm>
          <a:prstGeom prst="rect">
            <a:avLst/>
          </a:prstGeom>
          <a:solidFill>
            <a:srgbClr val="FFCC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050" dirty="0">
                <a:solidFill>
                  <a:schemeClr val="tx1"/>
                </a:solidFill>
              </a:rPr>
              <a:t>REBUS</a:t>
            </a:r>
          </a:p>
        </p:txBody>
      </p:sp>
      <p:grpSp>
        <p:nvGrpSpPr>
          <p:cNvPr id="2" name="Group 1"/>
          <p:cNvGrpSpPr/>
          <p:nvPr/>
        </p:nvGrpSpPr>
        <p:grpSpPr>
          <a:xfrm>
            <a:off x="3461657" y="2574653"/>
            <a:ext cx="1417192" cy="1914991"/>
            <a:chOff x="2722255" y="2449171"/>
            <a:chExt cx="1461689" cy="590695"/>
          </a:xfrm>
        </p:grpSpPr>
        <p:sp>
          <p:nvSpPr>
            <p:cNvPr id="15" name="Rectangle 14"/>
            <p:cNvSpPr/>
            <p:nvPr/>
          </p:nvSpPr>
          <p:spPr>
            <a:xfrm>
              <a:off x="2723717" y="2449171"/>
              <a:ext cx="1451863" cy="171450"/>
            </a:xfrm>
            <a:prstGeom prst="rect">
              <a:avLst/>
            </a:prstGeom>
            <a:solidFill>
              <a:srgbClr val="FFFF00"/>
            </a:solidFill>
            <a:ln>
              <a:solidFill>
                <a:srgbClr val="10428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400" dirty="0" err="1">
                  <a:solidFill>
                    <a:schemeClr val="tx1"/>
                  </a:solidFill>
                </a:rPr>
                <a:t>Flume</a:t>
              </a:r>
              <a:endParaRPr lang="fr-CH" sz="1400" dirty="0">
                <a:solidFill>
                  <a:schemeClr val="tx1"/>
                </a:solidFill>
              </a:endParaRPr>
            </a:p>
          </p:txBody>
        </p:sp>
        <p:sp>
          <p:nvSpPr>
            <p:cNvPr id="44" name="Rectangle 43"/>
            <p:cNvSpPr/>
            <p:nvPr/>
          </p:nvSpPr>
          <p:spPr>
            <a:xfrm>
              <a:off x="2732081" y="2656117"/>
              <a:ext cx="1451863" cy="171450"/>
            </a:xfrm>
            <a:prstGeom prst="rect">
              <a:avLst/>
            </a:prstGeom>
            <a:solidFill>
              <a:srgbClr val="FFFF00"/>
            </a:solidFill>
            <a:ln>
              <a:solidFill>
                <a:srgbClr val="10428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400" dirty="0">
                  <a:solidFill>
                    <a:schemeClr val="tx1"/>
                  </a:solidFill>
                </a:rPr>
                <a:t>AMQ</a:t>
              </a:r>
            </a:p>
          </p:txBody>
        </p:sp>
        <p:sp>
          <p:nvSpPr>
            <p:cNvPr id="45" name="Rectangle 44"/>
            <p:cNvSpPr/>
            <p:nvPr/>
          </p:nvSpPr>
          <p:spPr>
            <a:xfrm>
              <a:off x="2722255" y="2868416"/>
              <a:ext cx="1451863" cy="171450"/>
            </a:xfrm>
            <a:prstGeom prst="rect">
              <a:avLst/>
            </a:prstGeom>
            <a:solidFill>
              <a:srgbClr val="FFFF00"/>
            </a:solidFill>
            <a:ln>
              <a:solidFill>
                <a:srgbClr val="10428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400" dirty="0">
                  <a:solidFill>
                    <a:schemeClr val="tx1"/>
                  </a:solidFill>
                </a:rPr>
                <a:t>Kafka</a:t>
              </a:r>
            </a:p>
          </p:txBody>
        </p:sp>
      </p:grpSp>
      <p:grpSp>
        <p:nvGrpSpPr>
          <p:cNvPr id="3" name="Group 3"/>
          <p:cNvGrpSpPr/>
          <p:nvPr/>
        </p:nvGrpSpPr>
        <p:grpSpPr>
          <a:xfrm>
            <a:off x="5341282" y="4619484"/>
            <a:ext cx="1451863" cy="1740749"/>
            <a:chOff x="4935769" y="3727423"/>
            <a:chExt cx="1451863" cy="556530"/>
          </a:xfrm>
        </p:grpSpPr>
        <p:sp>
          <p:nvSpPr>
            <p:cNvPr id="23" name="Rectangle 22"/>
            <p:cNvSpPr/>
            <p:nvPr/>
          </p:nvSpPr>
          <p:spPr>
            <a:xfrm>
              <a:off x="4935769" y="3727423"/>
              <a:ext cx="1451863" cy="17145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400" dirty="0" err="1">
                  <a:solidFill>
                    <a:schemeClr val="tx1"/>
                  </a:solidFill>
                </a:rPr>
                <a:t>Spark</a:t>
              </a:r>
              <a:endParaRPr lang="fr-CH" sz="1400" dirty="0">
                <a:solidFill>
                  <a:schemeClr val="tx1"/>
                </a:solidFill>
              </a:endParaRPr>
            </a:p>
          </p:txBody>
        </p:sp>
        <p:sp>
          <p:nvSpPr>
            <p:cNvPr id="58" name="Rectangle 57"/>
            <p:cNvSpPr/>
            <p:nvPr/>
          </p:nvSpPr>
          <p:spPr>
            <a:xfrm>
              <a:off x="4935769" y="3919963"/>
              <a:ext cx="1451863" cy="17145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400" dirty="0">
                  <a:solidFill>
                    <a:schemeClr val="tx1"/>
                  </a:solidFill>
                </a:rPr>
                <a:t>Hadoop Jobs</a:t>
              </a:r>
            </a:p>
          </p:txBody>
        </p:sp>
        <p:sp>
          <p:nvSpPr>
            <p:cNvPr id="59" name="Rectangle 58"/>
            <p:cNvSpPr/>
            <p:nvPr/>
          </p:nvSpPr>
          <p:spPr>
            <a:xfrm>
              <a:off x="4935769" y="4112503"/>
              <a:ext cx="1451863" cy="17145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400" dirty="0">
                  <a:solidFill>
                    <a:schemeClr val="tx1"/>
                  </a:solidFill>
                </a:rPr>
                <a:t>GNI</a:t>
              </a:r>
            </a:p>
          </p:txBody>
        </p:sp>
      </p:grpSp>
      <p:sp>
        <p:nvSpPr>
          <p:cNvPr id="76" name="Rectangle 75"/>
          <p:cNvSpPr/>
          <p:nvPr/>
        </p:nvSpPr>
        <p:spPr>
          <a:xfrm>
            <a:off x="7429128" y="975658"/>
            <a:ext cx="1094320" cy="276999"/>
          </a:xfrm>
          <a:prstGeom prst="rect">
            <a:avLst/>
          </a:prstGeom>
        </p:spPr>
        <p:txBody>
          <a:bodyPr wrap="none">
            <a:spAutoFit/>
          </a:bodyPr>
          <a:lstStyle/>
          <a:p>
            <a:pPr algn="ctr"/>
            <a:r>
              <a:rPr lang="fr-CH" sz="1200" b="1" dirty="0"/>
              <a:t>Data Access</a:t>
            </a:r>
            <a:endParaRPr lang="en-US" sz="1200" b="1" dirty="0"/>
          </a:p>
        </p:txBody>
      </p:sp>
      <p:grpSp>
        <p:nvGrpSpPr>
          <p:cNvPr id="4" name="Group 15"/>
          <p:cNvGrpSpPr/>
          <p:nvPr/>
        </p:nvGrpSpPr>
        <p:grpSpPr>
          <a:xfrm>
            <a:off x="7199229" y="2540878"/>
            <a:ext cx="1484825" cy="2313711"/>
            <a:chOff x="7199229" y="2302190"/>
            <a:chExt cx="1462593" cy="799524"/>
          </a:xfrm>
        </p:grpSpPr>
        <p:sp>
          <p:nvSpPr>
            <p:cNvPr id="65" name="Rectangle 64"/>
            <p:cNvSpPr/>
            <p:nvPr/>
          </p:nvSpPr>
          <p:spPr>
            <a:xfrm>
              <a:off x="7199229" y="2722328"/>
              <a:ext cx="1451863" cy="17145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400" dirty="0">
                  <a:solidFill>
                    <a:schemeClr val="tx1"/>
                  </a:solidFill>
                </a:rPr>
                <a:t>Jupyter (Swan)</a:t>
              </a:r>
            </a:p>
          </p:txBody>
        </p:sp>
        <p:sp>
          <p:nvSpPr>
            <p:cNvPr id="68" name="Rectangle 67"/>
            <p:cNvSpPr/>
            <p:nvPr/>
          </p:nvSpPr>
          <p:spPr>
            <a:xfrm>
              <a:off x="7209959" y="2930264"/>
              <a:ext cx="1451863" cy="17145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400" dirty="0">
                  <a:solidFill>
                    <a:schemeClr val="tx1"/>
                  </a:solidFill>
                </a:rPr>
                <a:t>Zeppelin</a:t>
              </a:r>
            </a:p>
          </p:txBody>
        </p:sp>
        <p:sp>
          <p:nvSpPr>
            <p:cNvPr id="69" name="Rectangle 68"/>
            <p:cNvSpPr/>
            <p:nvPr/>
          </p:nvSpPr>
          <p:spPr>
            <a:xfrm>
              <a:off x="7199229" y="2514995"/>
              <a:ext cx="1451863" cy="17145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400" dirty="0">
                  <a:solidFill>
                    <a:schemeClr val="tx1"/>
                  </a:solidFill>
                </a:rPr>
                <a:t>Grafana</a:t>
              </a:r>
            </a:p>
          </p:txBody>
        </p:sp>
        <p:sp>
          <p:nvSpPr>
            <p:cNvPr id="49" name="Rectangle 48"/>
            <p:cNvSpPr/>
            <p:nvPr/>
          </p:nvSpPr>
          <p:spPr>
            <a:xfrm>
              <a:off x="7200867" y="2302190"/>
              <a:ext cx="1451863" cy="17145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400" dirty="0">
                  <a:solidFill>
                    <a:schemeClr val="tx1"/>
                  </a:solidFill>
                </a:rPr>
                <a:t>Kibana</a:t>
              </a:r>
            </a:p>
          </p:txBody>
        </p:sp>
      </p:grpSp>
      <p:grpSp>
        <p:nvGrpSpPr>
          <p:cNvPr id="12" name="Group 11"/>
          <p:cNvGrpSpPr/>
          <p:nvPr/>
        </p:nvGrpSpPr>
        <p:grpSpPr>
          <a:xfrm>
            <a:off x="5239945" y="1536380"/>
            <a:ext cx="1647898" cy="1858185"/>
            <a:chOff x="4934961" y="1422563"/>
            <a:chExt cx="1451955" cy="819626"/>
          </a:xfrm>
        </p:grpSpPr>
        <p:sp>
          <p:nvSpPr>
            <p:cNvPr id="19" name="Rectangle 18"/>
            <p:cNvSpPr/>
            <p:nvPr/>
          </p:nvSpPr>
          <p:spPr>
            <a:xfrm>
              <a:off x="4935052" y="1422563"/>
              <a:ext cx="1451863" cy="244055"/>
            </a:xfrm>
            <a:prstGeom prst="rect">
              <a:avLst/>
            </a:prstGeom>
            <a:solidFill>
              <a:srgbClr val="FFFF00"/>
            </a:solidFill>
            <a:ln>
              <a:solidFill>
                <a:srgbClr val="10428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400" dirty="0">
                  <a:solidFill>
                    <a:schemeClr val="tx1"/>
                  </a:solidFill>
                </a:rPr>
                <a:t>Hadoop HDFS</a:t>
              </a:r>
            </a:p>
          </p:txBody>
        </p:sp>
        <p:sp>
          <p:nvSpPr>
            <p:cNvPr id="53" name="Rectangle 52"/>
            <p:cNvSpPr/>
            <p:nvPr/>
          </p:nvSpPr>
          <p:spPr>
            <a:xfrm>
              <a:off x="4935053" y="1703961"/>
              <a:ext cx="1451863" cy="244055"/>
            </a:xfrm>
            <a:prstGeom prst="rect">
              <a:avLst/>
            </a:prstGeom>
            <a:solidFill>
              <a:srgbClr val="FFFF00"/>
            </a:solidFill>
            <a:ln>
              <a:solidFill>
                <a:srgbClr val="10428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400" dirty="0">
                  <a:solidFill>
                    <a:schemeClr val="tx1"/>
                  </a:solidFill>
                </a:rPr>
                <a:t>ElasticSearch</a:t>
              </a:r>
            </a:p>
          </p:txBody>
        </p:sp>
        <p:sp>
          <p:nvSpPr>
            <p:cNvPr id="50" name="Rectangle 49"/>
            <p:cNvSpPr/>
            <p:nvPr/>
          </p:nvSpPr>
          <p:spPr>
            <a:xfrm>
              <a:off x="4934961" y="1998134"/>
              <a:ext cx="1451863" cy="244055"/>
            </a:xfrm>
            <a:prstGeom prst="rect">
              <a:avLst/>
            </a:prstGeom>
            <a:solidFill>
              <a:srgbClr val="FFFF00"/>
            </a:solidFill>
            <a:ln>
              <a:solidFill>
                <a:srgbClr val="10428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400" dirty="0" smtClean="0">
                  <a:solidFill>
                    <a:schemeClr val="tx1"/>
                  </a:solidFill>
                </a:rPr>
                <a:t>InfluxDB</a:t>
              </a:r>
              <a:endParaRPr lang="fr-CH" sz="1400" dirty="0">
                <a:solidFill>
                  <a:schemeClr val="tx1"/>
                </a:solidFill>
              </a:endParaRPr>
            </a:p>
          </p:txBody>
        </p:sp>
      </p:grpSp>
      <p:sp>
        <p:nvSpPr>
          <p:cNvPr id="51" name="TextBox 50"/>
          <p:cNvSpPr txBox="1"/>
          <p:nvPr/>
        </p:nvSpPr>
        <p:spPr>
          <a:xfrm>
            <a:off x="410759" y="2142053"/>
            <a:ext cx="660330" cy="1006907"/>
          </a:xfrm>
          <a:prstGeom prst="rect">
            <a:avLst/>
          </a:prstGeom>
          <a:solidFill>
            <a:srgbClr val="D9FDD7"/>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defPPr>
              <a:defRPr lang="en-US"/>
            </a:defPPr>
            <a:lvl1pPr algn="ct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CH" sz="1050" dirty="0">
                <a:solidFill>
                  <a:schemeClr val="tx1"/>
                </a:solidFill>
              </a:rPr>
              <a:t>Data </a:t>
            </a:r>
            <a:br>
              <a:rPr lang="fr-CH" sz="1050" dirty="0">
                <a:solidFill>
                  <a:schemeClr val="tx1"/>
                </a:solidFill>
              </a:rPr>
            </a:br>
            <a:r>
              <a:rPr lang="fr-CH" sz="1050" dirty="0">
                <a:solidFill>
                  <a:schemeClr val="tx1"/>
                </a:solidFill>
              </a:rPr>
              <a:t>mgmt and transfers</a:t>
            </a:r>
            <a:endParaRPr lang="en-US" sz="1050" dirty="0">
              <a:solidFill>
                <a:schemeClr val="tx1"/>
              </a:solidFill>
            </a:endParaRPr>
          </a:p>
        </p:txBody>
      </p:sp>
      <p:sp>
        <p:nvSpPr>
          <p:cNvPr id="52" name="TextBox 51"/>
          <p:cNvSpPr txBox="1"/>
          <p:nvPr/>
        </p:nvSpPr>
        <p:spPr>
          <a:xfrm>
            <a:off x="387337" y="3394553"/>
            <a:ext cx="660330" cy="155162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defPPr>
              <a:defRPr lang="en-US"/>
            </a:defPPr>
            <a:lvl1pPr algn="ct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CH" sz="1050" dirty="0">
                <a:solidFill>
                  <a:schemeClr val="tx1"/>
                </a:solidFill>
              </a:rPr>
              <a:t>Job </a:t>
            </a:r>
          </a:p>
          <a:p>
            <a:r>
              <a:rPr lang="fr-CH" sz="1050" dirty="0">
                <a:solidFill>
                  <a:schemeClr val="tx1"/>
                </a:solidFill>
              </a:rPr>
              <a:t>Monitoring</a:t>
            </a:r>
          </a:p>
        </p:txBody>
      </p:sp>
      <p:sp>
        <p:nvSpPr>
          <p:cNvPr id="54" name="TextBox 53"/>
          <p:cNvSpPr txBox="1"/>
          <p:nvPr/>
        </p:nvSpPr>
        <p:spPr>
          <a:xfrm>
            <a:off x="356405" y="5243525"/>
            <a:ext cx="660330" cy="1361856"/>
          </a:xfrm>
          <a:prstGeom prst="rect">
            <a:avLst/>
          </a:prstGeom>
          <a:solidFill>
            <a:srgbClr val="FFCCCC"/>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defPPr>
              <a:defRPr lang="en-US"/>
            </a:defPPr>
            <a:lvl1pPr algn="ctr">
              <a:defRPr sz="1200">
                <a:solidFill>
                  <a:schemeClr val="tx1"/>
                </a:solidFill>
              </a:defRPr>
            </a:lvl1pPr>
          </a:lstStyle>
          <a:p>
            <a:r>
              <a:rPr lang="fr-CH" sz="1000" dirty="0"/>
              <a:t>Infrastructure</a:t>
            </a:r>
          </a:p>
          <a:p>
            <a:r>
              <a:rPr lang="fr-CH" sz="1000" dirty="0"/>
              <a:t>Monitoring</a:t>
            </a:r>
          </a:p>
        </p:txBody>
      </p:sp>
      <p:sp>
        <p:nvSpPr>
          <p:cNvPr id="55" name="TextBox 54"/>
          <p:cNvSpPr txBox="1"/>
          <p:nvPr/>
        </p:nvSpPr>
        <p:spPr>
          <a:xfrm>
            <a:off x="387337" y="1013396"/>
            <a:ext cx="660330" cy="1010480"/>
          </a:xfrm>
          <a:prstGeom prst="rect">
            <a:avLst/>
          </a:prstGeom>
          <a:solidFill>
            <a:schemeClr val="tx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defPPr>
              <a:defRPr lang="en-US"/>
            </a:defPPr>
            <a:lvl1pPr algn="ctr">
              <a:defRPr sz="1200">
                <a:solidFill>
                  <a:schemeClr val="tx1"/>
                </a:solidFill>
              </a:defRPr>
            </a:lvl1pPr>
          </a:lstStyle>
          <a:p>
            <a:r>
              <a:rPr lang="fr-CH" sz="1050" dirty="0"/>
              <a:t>Data Centres  </a:t>
            </a:r>
          </a:p>
          <a:p>
            <a:r>
              <a:rPr lang="fr-CH" sz="1050" dirty="0"/>
              <a:t>Monitoring</a:t>
            </a:r>
          </a:p>
        </p:txBody>
      </p:sp>
      <p:sp>
        <p:nvSpPr>
          <p:cNvPr id="56" name="Slide Number Placeholder 55"/>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31</a:t>
            </a:fld>
            <a:endParaRPr lang="e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1172084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122465" y="35010"/>
            <a:ext cx="9021535" cy="823676"/>
          </a:xfrm>
        </p:spPr>
        <p:txBody>
          <a:bodyPr>
            <a:normAutofit/>
          </a:bodyPr>
          <a:lstStyle/>
          <a:p>
            <a:pPr algn="ctr"/>
            <a:r>
              <a:rPr lang="fr-CH" sz="3600" dirty="0" smtClean="0"/>
              <a:t>Monitoring strategy and implementation</a:t>
            </a:r>
            <a:endParaRPr lang="en-US" sz="3600" dirty="0"/>
          </a:p>
        </p:txBody>
      </p:sp>
      <p:sp>
        <p:nvSpPr>
          <p:cNvPr id="11" name="Content Placeholder 10"/>
          <p:cNvSpPr>
            <a:spLocks noGrp="1"/>
          </p:cNvSpPr>
          <p:nvPr>
            <p:ph idx="1"/>
          </p:nvPr>
        </p:nvSpPr>
        <p:spPr>
          <a:xfrm>
            <a:off x="122465" y="826881"/>
            <a:ext cx="8862378" cy="4945064"/>
          </a:xfrm>
        </p:spPr>
        <p:txBody>
          <a:bodyPr>
            <a:noAutofit/>
          </a:bodyPr>
          <a:lstStyle/>
          <a:p>
            <a:r>
              <a:rPr lang="en-GB" sz="2000" dirty="0" smtClean="0">
                <a:solidFill>
                  <a:srgbClr val="000090"/>
                </a:solidFill>
              </a:rPr>
              <a:t>Regroup monitoring activities</a:t>
            </a:r>
          </a:p>
          <a:p>
            <a:pPr lvl="1"/>
            <a:r>
              <a:rPr lang="en-GB" sz="1600" dirty="0" smtClean="0">
                <a:solidFill>
                  <a:srgbClr val="000090"/>
                </a:solidFill>
              </a:rPr>
              <a:t>Data Centres, WLCG and Experiment Dashboards, ETF, HammerCloud</a:t>
            </a:r>
          </a:p>
          <a:p>
            <a:pPr lvl="1"/>
            <a:r>
              <a:rPr lang="en-GB" sz="1600" dirty="0" smtClean="0">
                <a:solidFill>
                  <a:srgbClr val="000090"/>
                </a:solidFill>
              </a:rPr>
              <a:t>CERN IT practices, management of services, tools (e.g. GGUS, SNOW)</a:t>
            </a:r>
          </a:p>
          <a:p>
            <a:r>
              <a:rPr lang="en-GB" sz="2000" dirty="0" smtClean="0">
                <a:solidFill>
                  <a:srgbClr val="000090"/>
                </a:solidFill>
              </a:rPr>
              <a:t>Adopt only established open source technologies</a:t>
            </a:r>
          </a:p>
          <a:p>
            <a:r>
              <a:rPr lang="en-GB" sz="2000" dirty="0" smtClean="0">
                <a:solidFill>
                  <a:srgbClr val="000090"/>
                </a:solidFill>
              </a:rPr>
              <a:t>Input JSON, sources based on Collectd, Flume, JDBC, ActiveMQ, HTTP</a:t>
            </a:r>
          </a:p>
          <a:p>
            <a:r>
              <a:rPr lang="en-GB" sz="2000" dirty="0" smtClean="0">
                <a:solidFill>
                  <a:srgbClr val="000090"/>
                </a:solidFill>
              </a:rPr>
              <a:t>Transport and data buffering based on Kafka (500 GB / 72 h)</a:t>
            </a:r>
          </a:p>
          <a:p>
            <a:r>
              <a:rPr lang="en-GB" sz="2000" dirty="0" smtClean="0">
                <a:solidFill>
                  <a:srgbClr val="000090"/>
                </a:solidFill>
              </a:rPr>
              <a:t>Processing of data streams based on Kafka and Spark</a:t>
            </a:r>
          </a:p>
          <a:p>
            <a:r>
              <a:rPr lang="en-GB" sz="2000" dirty="0" smtClean="0">
                <a:solidFill>
                  <a:srgbClr val="000090"/>
                </a:solidFill>
              </a:rPr>
              <a:t>Storage based on ElasticSearch (30 days, raw), InfluxDB (5 years, aggregated), HDFS (forever, raw)  </a:t>
            </a:r>
          </a:p>
          <a:p>
            <a:r>
              <a:rPr lang="en-GB" sz="2000" dirty="0" smtClean="0">
                <a:solidFill>
                  <a:srgbClr val="000090"/>
                </a:solidFill>
              </a:rPr>
              <a:t>Dashboards based on Grafana and Kibana</a:t>
            </a:r>
          </a:p>
          <a:p>
            <a:r>
              <a:rPr lang="en-GB" sz="2000" dirty="0" smtClean="0">
                <a:solidFill>
                  <a:srgbClr val="000090"/>
                </a:solidFill>
              </a:rPr>
              <a:t>Reports/notebooks on Zeppelin and analytics based on HDFS, Spark </a:t>
            </a:r>
          </a:p>
        </p:txBody>
      </p:sp>
      <p:sp>
        <p:nvSpPr>
          <p:cNvPr id="6" name="Slide Number Placeholder 5"/>
          <p:cNvSpPr>
            <a:spLocks noGrp="1"/>
          </p:cNvSpPr>
          <p:nvPr>
            <p:ph type="sldNum" sz="quarter" idx="4"/>
          </p:nvPr>
        </p:nvSpPr>
        <p:spPr/>
        <p:txBody>
          <a:bodyPr/>
          <a:lstStyle/>
          <a:p>
            <a:fld id="{17918391-D411-FE40-AAD7-861AE5233E0E}" type="slidenum">
              <a:rPr lang="en-US" smtClean="0"/>
              <a:pPr/>
              <a:t>32</a:t>
            </a:fld>
            <a:endParaRPr lang="en-US" dirty="0"/>
          </a:p>
        </p:txBody>
      </p:sp>
      <p:sp>
        <p:nvSpPr>
          <p:cNvPr id="5" name="TextBox 4"/>
          <p:cNvSpPr txBox="1"/>
          <p:nvPr/>
        </p:nvSpPr>
        <p:spPr>
          <a:xfrm>
            <a:off x="765468" y="6356350"/>
            <a:ext cx="7349831" cy="338554"/>
          </a:xfrm>
          <a:prstGeom prst="rect">
            <a:avLst/>
          </a:prstGeom>
          <a:noFill/>
        </p:spPr>
        <p:txBody>
          <a:bodyPr wrap="square" rtlCol="0">
            <a:spAutoFit/>
          </a:bodyPr>
          <a:lstStyle/>
          <a:p>
            <a:r>
              <a:rPr lang="en-US" sz="1600" dirty="0" smtClean="0">
                <a:solidFill>
                  <a:schemeClr val="bg1"/>
                </a:solidFill>
              </a:rPr>
              <a:t>Julia Andreeva CERN IT,</a:t>
            </a:r>
            <a:r>
              <a:rPr lang="en-US" sz="1600" dirty="0" smtClean="0">
                <a:solidFill>
                  <a:schemeClr val="bg1"/>
                </a:solidFill>
              </a:rPr>
              <a:t> </a:t>
            </a:r>
            <a:r>
              <a:rPr lang="en-US" sz="1600" dirty="0" smtClean="0">
                <a:solidFill>
                  <a:schemeClr val="bg1"/>
                </a:solidFill>
              </a:rPr>
              <a:t>NEC 2017 , </a:t>
            </a:r>
            <a:r>
              <a:rPr lang="en-US" sz="1600" dirty="0" err="1" smtClean="0">
                <a:solidFill>
                  <a:schemeClr val="bg1"/>
                </a:solidFill>
              </a:rPr>
              <a:t>Budva</a:t>
            </a:r>
            <a:r>
              <a:rPr lang="en-US" sz="1600" dirty="0" smtClean="0">
                <a:solidFill>
                  <a:schemeClr val="bg1"/>
                </a:solidFill>
              </a:rPr>
              <a:t>, 26.09.2017</a:t>
            </a:r>
            <a:endParaRPr lang="en-US" sz="1600"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15015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000090"/>
                </a:solidFill>
              </a:rPr>
              <a:t>WLCG tools for operations are constantly evolving following the technology evolution</a:t>
            </a:r>
            <a:r>
              <a:rPr lang="en-US" dirty="0" smtClean="0">
                <a:solidFill>
                  <a:srgbClr val="000090"/>
                </a:solidFill>
              </a:rPr>
              <a:t> and computing requirements for High Luminosity LHC</a:t>
            </a:r>
          </a:p>
          <a:p>
            <a:r>
              <a:rPr lang="en-US" dirty="0" smtClean="0">
                <a:solidFill>
                  <a:srgbClr val="000090"/>
                </a:solidFill>
              </a:rPr>
              <a:t>Need to be flexible and agile in order to integrate transparently new types of resources</a:t>
            </a:r>
          </a:p>
          <a:p>
            <a:r>
              <a:rPr lang="en-US" dirty="0" smtClean="0">
                <a:solidFill>
                  <a:srgbClr val="000090"/>
                </a:solidFill>
              </a:rPr>
              <a:t>Where possible  use open source solutions</a:t>
            </a:r>
          </a:p>
          <a:p>
            <a:r>
              <a:rPr lang="en-US" dirty="0" smtClean="0">
                <a:solidFill>
                  <a:srgbClr val="000090"/>
                </a:solidFill>
              </a:rPr>
              <a:t>Analyze accumulated experience, on the global scope and inside the experiments. Decide which tools and/or concepts proved their effectiveness inside a single experiment can be extended to the WLCG scope  </a:t>
            </a:r>
            <a:endParaRPr lang="en-US" dirty="0" smtClean="0">
              <a:solidFill>
                <a:srgbClr val="000090"/>
              </a:solidFill>
            </a:endParaRPr>
          </a:p>
        </p:txBody>
      </p:sp>
      <p:sp>
        <p:nvSpPr>
          <p:cNvPr id="4" name="Slide Number Placeholder 3"/>
          <p:cNvSpPr>
            <a:spLocks noGrp="1"/>
          </p:cNvSpPr>
          <p:nvPr>
            <p:ph type="sldNum" sz="quarter" idx="4"/>
          </p:nvPr>
        </p:nvSpPr>
        <p:spPr/>
        <p:txBody>
          <a:bodyPr/>
          <a:lstStyle/>
          <a:p>
            <a:fld id="{17918391-D411-FE40-AAD7-861AE5233E0E}" type="slidenum">
              <a:rPr lang="en-US" smtClean="0"/>
              <a:pPr/>
              <a:t>33</a:t>
            </a:fld>
            <a:endParaRPr lang="en-US" dirty="0"/>
          </a:p>
        </p:txBody>
      </p:sp>
      <p:sp>
        <p:nvSpPr>
          <p:cNvPr id="5" name="TextBox 4"/>
          <p:cNvSpPr txBox="1"/>
          <p:nvPr/>
        </p:nvSpPr>
        <p:spPr>
          <a:xfrm>
            <a:off x="765468" y="6343256"/>
            <a:ext cx="7349831" cy="338554"/>
          </a:xfrm>
          <a:prstGeom prst="rect">
            <a:avLst/>
          </a:prstGeom>
          <a:noFill/>
        </p:spPr>
        <p:txBody>
          <a:bodyPr wrap="square" rtlCol="0">
            <a:spAutoFit/>
          </a:bodyPr>
          <a:lstStyle/>
          <a:p>
            <a:r>
              <a:rPr lang="en-US" sz="1600" dirty="0" smtClean="0">
                <a:solidFill>
                  <a:schemeClr val="bg1"/>
                </a:solidFill>
              </a:rPr>
              <a:t>Julia Andreeva CERN IT,</a:t>
            </a:r>
            <a:r>
              <a:rPr lang="en-US" sz="1600" dirty="0" smtClean="0">
                <a:solidFill>
                  <a:schemeClr val="bg1"/>
                </a:solidFill>
              </a:rPr>
              <a:t> </a:t>
            </a:r>
            <a:r>
              <a:rPr lang="en-US" sz="1600" dirty="0" smtClean="0">
                <a:solidFill>
                  <a:schemeClr val="bg1"/>
                </a:solidFill>
              </a:rPr>
              <a:t>NEC 2017 , </a:t>
            </a:r>
            <a:r>
              <a:rPr lang="en-US" sz="1600" dirty="0" err="1" smtClean="0">
                <a:solidFill>
                  <a:schemeClr val="bg1"/>
                </a:solidFill>
              </a:rPr>
              <a:t>Budva</a:t>
            </a:r>
            <a:r>
              <a:rPr lang="en-US" sz="1600" dirty="0" smtClean="0">
                <a:solidFill>
                  <a:schemeClr val="bg1"/>
                </a:solidFill>
              </a:rPr>
              <a:t>, 26.09.2017</a:t>
            </a:r>
            <a:endParaRPr lang="en-US" sz="1600"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527862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81"/>
            <a:ext cx="8226854" cy="940443"/>
          </a:xfrm>
        </p:spPr>
        <p:txBody>
          <a:bodyPr>
            <a:normAutofit fontScale="90000"/>
          </a:bodyPr>
          <a:lstStyle/>
          <a:p>
            <a:pPr algn="ctr"/>
            <a:r>
              <a:rPr lang="fr-CH" dirty="0" smtClean="0"/>
              <a:t>Backup slide. Unified </a:t>
            </a:r>
            <a:r>
              <a:rPr lang="fr-CH" dirty="0" smtClean="0"/>
              <a:t>Monitoring Architecture	</a:t>
            </a:r>
            <a:endParaRPr lang="en-GB" dirty="0"/>
          </a:p>
        </p:txBody>
      </p:sp>
      <p:sp>
        <p:nvSpPr>
          <p:cNvPr id="4" name="Can 3"/>
          <p:cNvSpPr/>
          <p:nvPr/>
        </p:nvSpPr>
        <p:spPr>
          <a:xfrm rot="5400000">
            <a:off x="4047910" y="696132"/>
            <a:ext cx="623657" cy="2748349"/>
          </a:xfrm>
          <a:prstGeom prst="can">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p>
        </p:txBody>
      </p:sp>
      <p:sp>
        <p:nvSpPr>
          <p:cNvPr id="5" name="TextBox 4"/>
          <p:cNvSpPr txBox="1"/>
          <p:nvPr/>
        </p:nvSpPr>
        <p:spPr>
          <a:xfrm>
            <a:off x="3802362" y="1829503"/>
            <a:ext cx="1031051" cy="415498"/>
          </a:xfrm>
          <a:prstGeom prst="rect">
            <a:avLst/>
          </a:prstGeom>
          <a:noFill/>
        </p:spPr>
        <p:txBody>
          <a:bodyPr wrap="none" rtlCol="0">
            <a:spAutoFit/>
          </a:bodyPr>
          <a:lstStyle/>
          <a:p>
            <a:pPr algn="ctr"/>
            <a:r>
              <a:rPr lang="en-US" sz="1050" b="1" dirty="0"/>
              <a:t>Kafka cluster</a:t>
            </a:r>
          </a:p>
          <a:p>
            <a:pPr algn="ctr"/>
            <a:r>
              <a:rPr lang="en-US" sz="1050" b="1" dirty="0"/>
              <a:t>(buffering) *</a:t>
            </a:r>
          </a:p>
        </p:txBody>
      </p:sp>
      <p:cxnSp>
        <p:nvCxnSpPr>
          <p:cNvPr id="6" name="Straight Arrow Connector 5"/>
          <p:cNvCxnSpPr/>
          <p:nvPr/>
        </p:nvCxnSpPr>
        <p:spPr>
          <a:xfrm>
            <a:off x="2737201" y="2075648"/>
            <a:ext cx="248365" cy="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5733913" y="1947833"/>
            <a:ext cx="248365" cy="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3622988" y="2417931"/>
            <a:ext cx="0" cy="472176"/>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4848968" y="2390824"/>
            <a:ext cx="0" cy="473227"/>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0" name="Rounded Rectangle 9"/>
          <p:cNvSpPr/>
          <p:nvPr/>
        </p:nvSpPr>
        <p:spPr>
          <a:xfrm>
            <a:off x="3132199" y="2844079"/>
            <a:ext cx="2753271" cy="1667055"/>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rgbClr val="C00000"/>
              </a:solidFill>
            </a:endParaRPr>
          </a:p>
          <a:p>
            <a:pPr algn="ctr"/>
            <a:endParaRPr lang="en-US" sz="1200" b="1" dirty="0">
              <a:solidFill>
                <a:srgbClr val="C00000"/>
              </a:solidFill>
            </a:endParaRPr>
          </a:p>
          <a:p>
            <a:pPr algn="ctr"/>
            <a:r>
              <a:rPr lang="en-US" sz="1400" b="1" dirty="0" smtClean="0">
                <a:solidFill>
                  <a:srgbClr val="C00000"/>
                </a:solidFill>
              </a:rPr>
              <a:t>Processing</a:t>
            </a:r>
            <a:r>
              <a:rPr lang="en-US" sz="1200" b="1" dirty="0">
                <a:solidFill>
                  <a:srgbClr val="C00000"/>
                </a:solidFill>
              </a:rPr>
              <a:t/>
            </a:r>
            <a:br>
              <a:rPr lang="en-US" sz="1200" b="1" dirty="0">
                <a:solidFill>
                  <a:srgbClr val="C00000"/>
                </a:solidFill>
              </a:rPr>
            </a:br>
            <a:endParaRPr lang="en-US" sz="1200" b="1" dirty="0">
              <a:solidFill>
                <a:schemeClr val="tx1"/>
              </a:solidFill>
            </a:endParaRPr>
          </a:p>
          <a:p>
            <a:pPr algn="ctr"/>
            <a:r>
              <a:rPr lang="en-US" sz="1200" b="1" dirty="0">
                <a:solidFill>
                  <a:schemeClr val="tx1"/>
                </a:solidFill>
              </a:rPr>
              <a:t>Data enrichment</a:t>
            </a:r>
          </a:p>
          <a:p>
            <a:pPr algn="ctr"/>
            <a:r>
              <a:rPr lang="en-US" sz="1200" b="1" dirty="0">
                <a:solidFill>
                  <a:schemeClr val="tx1"/>
                </a:solidFill>
              </a:rPr>
              <a:t>Data aggregation</a:t>
            </a:r>
          </a:p>
          <a:p>
            <a:pPr algn="ctr"/>
            <a:r>
              <a:rPr lang="en-US" sz="1200" b="1" dirty="0">
                <a:solidFill>
                  <a:schemeClr val="tx1"/>
                </a:solidFill>
              </a:rPr>
              <a:t>Batch Processing</a:t>
            </a:r>
          </a:p>
          <a:p>
            <a:pPr algn="ctr"/>
            <a:endParaRPr lang="en-US" sz="1200" b="1" dirty="0">
              <a:solidFill>
                <a:schemeClr val="tx1"/>
              </a:solidFill>
            </a:endParaRPr>
          </a:p>
          <a:p>
            <a:pPr algn="ctr"/>
            <a:endParaRPr lang="en-US" sz="1200" dirty="0"/>
          </a:p>
          <a:p>
            <a:pPr algn="ctr"/>
            <a:endParaRPr lang="en-US" sz="1200" dirty="0"/>
          </a:p>
        </p:txBody>
      </p:sp>
      <p:pic>
        <p:nvPicPr>
          <p:cNvPr id="11" name="Picture 10"/>
          <p:cNvPicPr>
            <a:picLocks noChangeAspect="1"/>
          </p:cNvPicPr>
          <p:nvPr/>
        </p:nvPicPr>
        <p:blipFill>
          <a:blip r:embed="rId3"/>
          <a:stretch>
            <a:fillRect/>
          </a:stretch>
        </p:blipFill>
        <p:spPr>
          <a:xfrm>
            <a:off x="4210188" y="4514693"/>
            <a:ext cx="788129" cy="491723"/>
          </a:xfrm>
          <a:prstGeom prst="rect">
            <a:avLst/>
          </a:prstGeom>
        </p:spPr>
      </p:pic>
      <p:pic>
        <p:nvPicPr>
          <p:cNvPr id="12" name="Picture 11"/>
          <p:cNvPicPr>
            <a:picLocks noChangeAspect="1"/>
          </p:cNvPicPr>
          <p:nvPr/>
        </p:nvPicPr>
        <p:blipFill>
          <a:blip r:embed="rId4"/>
          <a:stretch>
            <a:fillRect/>
          </a:stretch>
        </p:blipFill>
        <p:spPr>
          <a:xfrm>
            <a:off x="3317547" y="1856889"/>
            <a:ext cx="261775" cy="460508"/>
          </a:xfrm>
          <a:prstGeom prst="rect">
            <a:avLst/>
          </a:prstGeom>
        </p:spPr>
      </p:pic>
      <p:sp>
        <p:nvSpPr>
          <p:cNvPr id="13" name="Rectangle 12"/>
          <p:cNvSpPr/>
          <p:nvPr/>
        </p:nvSpPr>
        <p:spPr>
          <a:xfrm>
            <a:off x="3757514" y="1273245"/>
            <a:ext cx="1018227" cy="307777"/>
          </a:xfrm>
          <a:prstGeom prst="rect">
            <a:avLst/>
          </a:prstGeom>
        </p:spPr>
        <p:txBody>
          <a:bodyPr wrap="none">
            <a:spAutoFit/>
          </a:bodyPr>
          <a:lstStyle/>
          <a:p>
            <a:r>
              <a:rPr lang="en-US" sz="1400" b="1" dirty="0">
                <a:solidFill>
                  <a:srgbClr val="C00000"/>
                </a:solidFill>
              </a:rPr>
              <a:t>Transport</a:t>
            </a:r>
            <a:endParaRPr lang="en-US" sz="1200" dirty="0"/>
          </a:p>
        </p:txBody>
      </p:sp>
      <p:pic>
        <p:nvPicPr>
          <p:cNvPr id="14" name="Picture 13"/>
          <p:cNvPicPr>
            <a:picLocks noChangeAspect="1"/>
          </p:cNvPicPr>
          <p:nvPr/>
        </p:nvPicPr>
        <p:blipFill>
          <a:blip r:embed="rId5"/>
          <a:stretch>
            <a:fillRect/>
          </a:stretch>
        </p:blipFill>
        <p:spPr>
          <a:xfrm>
            <a:off x="2280225" y="4404502"/>
            <a:ext cx="500080" cy="505047"/>
          </a:xfrm>
          <a:prstGeom prst="rect">
            <a:avLst/>
          </a:prstGeom>
        </p:spPr>
      </p:pic>
      <p:sp>
        <p:nvSpPr>
          <p:cNvPr id="15" name="Rectangle 14"/>
          <p:cNvSpPr/>
          <p:nvPr/>
        </p:nvSpPr>
        <p:spPr>
          <a:xfrm>
            <a:off x="2383593" y="1686888"/>
            <a:ext cx="364913" cy="2588275"/>
          </a:xfrm>
          <a:prstGeom prst="rect">
            <a:avLst/>
          </a:prstGeom>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900" dirty="0"/>
              <a:t>Flume</a:t>
            </a:r>
            <a:r>
              <a:rPr lang="en-US" sz="700" dirty="0"/>
              <a:t> </a:t>
            </a:r>
            <a:r>
              <a:rPr lang="en-US" sz="900" dirty="0"/>
              <a:t>Kaf</a:t>
            </a:r>
            <a:r>
              <a:rPr lang="en-US" sz="1050" dirty="0"/>
              <a:t>ka  sink</a:t>
            </a:r>
          </a:p>
        </p:txBody>
      </p:sp>
      <p:pic>
        <p:nvPicPr>
          <p:cNvPr id="16" name="Picture 15"/>
          <p:cNvPicPr>
            <a:picLocks noChangeAspect="1"/>
          </p:cNvPicPr>
          <p:nvPr/>
        </p:nvPicPr>
        <p:blipFill>
          <a:blip r:embed="rId5"/>
          <a:stretch>
            <a:fillRect/>
          </a:stretch>
        </p:blipFill>
        <p:spPr>
          <a:xfrm>
            <a:off x="5881748" y="4337511"/>
            <a:ext cx="500080" cy="505047"/>
          </a:xfrm>
          <a:prstGeom prst="rect">
            <a:avLst/>
          </a:prstGeom>
        </p:spPr>
      </p:pic>
      <p:sp>
        <p:nvSpPr>
          <p:cNvPr id="17" name="Rectangle 16"/>
          <p:cNvSpPr/>
          <p:nvPr/>
        </p:nvSpPr>
        <p:spPr>
          <a:xfrm>
            <a:off x="5987671" y="1619061"/>
            <a:ext cx="334989" cy="2603208"/>
          </a:xfrm>
          <a:prstGeom prst="rect">
            <a:avLst/>
          </a:prstGeom>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900" dirty="0"/>
              <a:t>Flume sinks</a:t>
            </a:r>
          </a:p>
        </p:txBody>
      </p:sp>
      <p:cxnSp>
        <p:nvCxnSpPr>
          <p:cNvPr id="18" name="Straight Arrow Connector 17"/>
          <p:cNvCxnSpPr>
            <a:endCxn id="52" idx="2"/>
          </p:cNvCxnSpPr>
          <p:nvPr/>
        </p:nvCxnSpPr>
        <p:spPr>
          <a:xfrm>
            <a:off x="6328053" y="2034305"/>
            <a:ext cx="297217" cy="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a:endCxn id="53" idx="2"/>
          </p:cNvCxnSpPr>
          <p:nvPr/>
        </p:nvCxnSpPr>
        <p:spPr>
          <a:xfrm flipV="1">
            <a:off x="6322659" y="3049418"/>
            <a:ext cx="302610" cy="9673"/>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6312691" y="4076176"/>
            <a:ext cx="312579" cy="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322113" y="1758272"/>
            <a:ext cx="491614" cy="1883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FTS</a:t>
            </a:r>
          </a:p>
        </p:txBody>
      </p:sp>
      <p:sp>
        <p:nvSpPr>
          <p:cNvPr id="22" name="TextBox 21"/>
          <p:cNvSpPr txBox="1"/>
          <p:nvPr/>
        </p:nvSpPr>
        <p:spPr>
          <a:xfrm>
            <a:off x="450642" y="818973"/>
            <a:ext cx="893168" cy="523220"/>
          </a:xfrm>
          <a:prstGeom prst="rect">
            <a:avLst/>
          </a:prstGeom>
          <a:noFill/>
        </p:spPr>
        <p:txBody>
          <a:bodyPr wrap="none" rtlCol="0">
            <a:spAutoFit/>
          </a:bodyPr>
          <a:lstStyle/>
          <a:p>
            <a:pPr algn="ctr"/>
            <a:r>
              <a:rPr lang="en-US" sz="1400" b="1" dirty="0">
                <a:solidFill>
                  <a:srgbClr val="C00000"/>
                </a:solidFill>
              </a:rPr>
              <a:t>Data </a:t>
            </a:r>
            <a:br>
              <a:rPr lang="en-US" sz="1400" b="1" dirty="0">
                <a:solidFill>
                  <a:srgbClr val="C00000"/>
                </a:solidFill>
              </a:rPr>
            </a:br>
            <a:r>
              <a:rPr lang="en-US" sz="1400" b="1" dirty="0">
                <a:solidFill>
                  <a:srgbClr val="C00000"/>
                </a:solidFill>
              </a:rPr>
              <a:t>Sources</a:t>
            </a:r>
          </a:p>
        </p:txBody>
      </p:sp>
      <p:sp>
        <p:nvSpPr>
          <p:cNvPr id="23" name="Rectangle 22"/>
          <p:cNvSpPr/>
          <p:nvPr/>
        </p:nvSpPr>
        <p:spPr>
          <a:xfrm>
            <a:off x="322113" y="2059939"/>
            <a:ext cx="491614" cy="1883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Rucio</a:t>
            </a:r>
          </a:p>
        </p:txBody>
      </p:sp>
      <p:sp>
        <p:nvSpPr>
          <p:cNvPr id="24" name="Rectangle 23"/>
          <p:cNvSpPr/>
          <p:nvPr/>
        </p:nvSpPr>
        <p:spPr>
          <a:xfrm>
            <a:off x="317703" y="2371871"/>
            <a:ext cx="496024" cy="1883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XRootD</a:t>
            </a:r>
          </a:p>
        </p:txBody>
      </p:sp>
      <p:sp>
        <p:nvSpPr>
          <p:cNvPr id="25" name="Rectangle 24"/>
          <p:cNvSpPr/>
          <p:nvPr/>
        </p:nvSpPr>
        <p:spPr>
          <a:xfrm>
            <a:off x="316568" y="2663955"/>
            <a:ext cx="497161" cy="1883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Jobs</a:t>
            </a:r>
          </a:p>
        </p:txBody>
      </p:sp>
      <p:sp>
        <p:nvSpPr>
          <p:cNvPr id="26" name="Rectangle 25"/>
          <p:cNvSpPr/>
          <p:nvPr/>
        </p:nvSpPr>
        <p:spPr>
          <a:xfrm>
            <a:off x="322113" y="3369624"/>
            <a:ext cx="491614" cy="1883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a:t>
            </a:r>
          </a:p>
        </p:txBody>
      </p:sp>
      <p:sp>
        <p:nvSpPr>
          <p:cNvPr id="27" name="Rectangle 26"/>
          <p:cNvSpPr/>
          <p:nvPr/>
        </p:nvSpPr>
        <p:spPr>
          <a:xfrm>
            <a:off x="322113" y="3714515"/>
            <a:ext cx="491614" cy="1883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Lemon</a:t>
            </a:r>
          </a:p>
        </p:txBody>
      </p:sp>
      <p:sp>
        <p:nvSpPr>
          <p:cNvPr id="28" name="Rectangle 27"/>
          <p:cNvSpPr/>
          <p:nvPr/>
        </p:nvSpPr>
        <p:spPr>
          <a:xfrm>
            <a:off x="322113" y="4021676"/>
            <a:ext cx="491614" cy="1883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syslog</a:t>
            </a:r>
          </a:p>
        </p:txBody>
      </p:sp>
      <p:sp>
        <p:nvSpPr>
          <p:cNvPr id="29" name="Rectangle 28"/>
          <p:cNvSpPr/>
          <p:nvPr/>
        </p:nvSpPr>
        <p:spPr>
          <a:xfrm>
            <a:off x="323141" y="4288080"/>
            <a:ext cx="491614" cy="1883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app log</a:t>
            </a:r>
          </a:p>
        </p:txBody>
      </p:sp>
      <p:sp>
        <p:nvSpPr>
          <p:cNvPr id="30" name="Can 29"/>
          <p:cNvSpPr/>
          <p:nvPr/>
        </p:nvSpPr>
        <p:spPr>
          <a:xfrm>
            <a:off x="987016" y="2121061"/>
            <a:ext cx="430898" cy="499537"/>
          </a:xfrm>
          <a:prstGeom prst="can">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DB</a:t>
            </a:r>
          </a:p>
        </p:txBody>
      </p:sp>
      <p:sp>
        <p:nvSpPr>
          <p:cNvPr id="31" name="Rounded Rectangle 30"/>
          <p:cNvSpPr/>
          <p:nvPr/>
        </p:nvSpPr>
        <p:spPr>
          <a:xfrm>
            <a:off x="960090" y="2737754"/>
            <a:ext cx="457827" cy="499537"/>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HTTP feed</a:t>
            </a:r>
          </a:p>
        </p:txBody>
      </p:sp>
      <p:sp>
        <p:nvSpPr>
          <p:cNvPr id="32" name="Can 31"/>
          <p:cNvSpPr/>
          <p:nvPr/>
        </p:nvSpPr>
        <p:spPr>
          <a:xfrm rot="5400000">
            <a:off x="1029037" y="1619848"/>
            <a:ext cx="309329" cy="457424"/>
          </a:xfrm>
          <a:prstGeom prst="can">
            <a:avLst/>
          </a:prstGeom>
          <a:ln>
            <a:prstDash val="sys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US" sz="700" dirty="0"/>
              <a:t>AMQ</a:t>
            </a:r>
          </a:p>
        </p:txBody>
      </p:sp>
      <p:sp>
        <p:nvSpPr>
          <p:cNvPr id="33" name="Rectangle 32"/>
          <p:cNvSpPr/>
          <p:nvPr/>
        </p:nvSpPr>
        <p:spPr>
          <a:xfrm>
            <a:off x="1659763" y="1571814"/>
            <a:ext cx="517098" cy="4726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 dirty="0"/>
              <a:t>Flume</a:t>
            </a:r>
            <a:br>
              <a:rPr lang="en-US" sz="800" dirty="0"/>
            </a:br>
            <a:r>
              <a:rPr lang="en-US" sz="800" dirty="0"/>
              <a:t>AMQ</a:t>
            </a:r>
          </a:p>
        </p:txBody>
      </p:sp>
      <p:sp>
        <p:nvSpPr>
          <p:cNvPr id="34" name="Rectangle 33"/>
          <p:cNvSpPr/>
          <p:nvPr/>
        </p:nvSpPr>
        <p:spPr>
          <a:xfrm>
            <a:off x="1659763" y="2140520"/>
            <a:ext cx="545344" cy="4726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 dirty="0"/>
              <a:t>Flume</a:t>
            </a:r>
            <a:br>
              <a:rPr lang="en-US" sz="800" dirty="0"/>
            </a:br>
            <a:r>
              <a:rPr lang="en-US" sz="800" dirty="0"/>
              <a:t>DB</a:t>
            </a:r>
          </a:p>
        </p:txBody>
      </p:sp>
      <p:sp>
        <p:nvSpPr>
          <p:cNvPr id="35" name="Rectangle 34"/>
          <p:cNvSpPr/>
          <p:nvPr/>
        </p:nvSpPr>
        <p:spPr>
          <a:xfrm>
            <a:off x="1659763" y="2763020"/>
            <a:ext cx="545344" cy="4726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 dirty="0"/>
              <a:t>Flume</a:t>
            </a:r>
            <a:br>
              <a:rPr lang="en-US" sz="800" dirty="0"/>
            </a:br>
            <a:r>
              <a:rPr lang="en-US" sz="800" dirty="0"/>
              <a:t>HTTP</a:t>
            </a:r>
          </a:p>
        </p:txBody>
      </p:sp>
      <p:sp>
        <p:nvSpPr>
          <p:cNvPr id="36" name="Rectangle 35"/>
          <p:cNvSpPr/>
          <p:nvPr/>
        </p:nvSpPr>
        <p:spPr>
          <a:xfrm>
            <a:off x="1659763" y="3481585"/>
            <a:ext cx="545344" cy="4726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 dirty="0"/>
              <a:t>Flume</a:t>
            </a:r>
          </a:p>
          <a:p>
            <a:pPr algn="ctr"/>
            <a:r>
              <a:rPr lang="en-US" sz="800" dirty="0"/>
              <a:t> Log GW</a:t>
            </a:r>
          </a:p>
        </p:txBody>
      </p:sp>
      <p:sp>
        <p:nvSpPr>
          <p:cNvPr id="37" name="Rectangle 36"/>
          <p:cNvSpPr/>
          <p:nvPr/>
        </p:nvSpPr>
        <p:spPr>
          <a:xfrm>
            <a:off x="1659763" y="4100244"/>
            <a:ext cx="545344" cy="4726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 dirty="0"/>
              <a:t>Flume</a:t>
            </a:r>
            <a:br>
              <a:rPr lang="en-US" sz="800" dirty="0"/>
            </a:br>
            <a:r>
              <a:rPr lang="en-US" sz="800" dirty="0"/>
              <a:t>Metric GW</a:t>
            </a:r>
          </a:p>
        </p:txBody>
      </p:sp>
      <p:cxnSp>
        <p:nvCxnSpPr>
          <p:cNvPr id="38" name="Straight Arrow Connector 37"/>
          <p:cNvCxnSpPr>
            <a:stCxn id="33" idx="3"/>
            <a:endCxn id="15" idx="1"/>
          </p:cNvCxnSpPr>
          <p:nvPr/>
        </p:nvCxnSpPr>
        <p:spPr>
          <a:xfrm>
            <a:off x="2176860" y="1808137"/>
            <a:ext cx="206733" cy="1172892"/>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34" idx="3"/>
            <a:endCxn id="15" idx="1"/>
          </p:cNvCxnSpPr>
          <p:nvPr/>
        </p:nvCxnSpPr>
        <p:spPr>
          <a:xfrm>
            <a:off x="2205106" y="2376841"/>
            <a:ext cx="178486" cy="604187"/>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35" idx="3"/>
            <a:endCxn id="15" idx="1"/>
          </p:cNvCxnSpPr>
          <p:nvPr/>
        </p:nvCxnSpPr>
        <p:spPr>
          <a:xfrm flipV="1">
            <a:off x="2205106" y="2981028"/>
            <a:ext cx="178486" cy="18313"/>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36" idx="3"/>
            <a:endCxn id="15" idx="1"/>
          </p:cNvCxnSpPr>
          <p:nvPr/>
        </p:nvCxnSpPr>
        <p:spPr>
          <a:xfrm flipV="1">
            <a:off x="2205106" y="2981027"/>
            <a:ext cx="178486" cy="736879"/>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37" idx="3"/>
            <a:endCxn id="15" idx="1"/>
          </p:cNvCxnSpPr>
          <p:nvPr/>
        </p:nvCxnSpPr>
        <p:spPr>
          <a:xfrm flipV="1">
            <a:off x="2205106" y="2981027"/>
            <a:ext cx="178486" cy="1355536"/>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861158" y="2136676"/>
            <a:ext cx="0" cy="2353373"/>
          </a:xfrm>
          <a:prstGeom prst="line">
            <a:avLst/>
          </a:prstGeom>
          <a:ln>
            <a:solidFill>
              <a:srgbClr val="0055A0"/>
            </a:solidFill>
          </a:ln>
        </p:spPr>
        <p:style>
          <a:lnRef idx="2">
            <a:schemeClr val="accent1"/>
          </a:lnRef>
          <a:fillRef idx="0">
            <a:schemeClr val="accent1"/>
          </a:fillRef>
          <a:effectRef idx="1">
            <a:schemeClr val="accent1"/>
          </a:effectRef>
          <a:fontRef idx="minor">
            <a:schemeClr val="tx1"/>
          </a:fontRef>
        </p:style>
      </p:cxnSp>
      <p:sp>
        <p:nvSpPr>
          <p:cNvPr id="44" name="Rounded Rectangle 43"/>
          <p:cNvSpPr/>
          <p:nvPr/>
        </p:nvSpPr>
        <p:spPr>
          <a:xfrm>
            <a:off x="973055" y="3452785"/>
            <a:ext cx="450643" cy="499537"/>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Logs</a:t>
            </a:r>
          </a:p>
        </p:txBody>
      </p:sp>
      <p:sp>
        <p:nvSpPr>
          <p:cNvPr id="45" name="Rounded Rectangle 44"/>
          <p:cNvSpPr/>
          <p:nvPr/>
        </p:nvSpPr>
        <p:spPr>
          <a:xfrm>
            <a:off x="938419" y="4099370"/>
            <a:ext cx="522219" cy="499537"/>
          </a:xfrm>
          <a:prstGeom prst="roundRect">
            <a:avLst/>
          </a:prstGeom>
          <a:solidFill>
            <a:schemeClr val="bg2"/>
          </a:solidFill>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Lemon metrics</a:t>
            </a:r>
          </a:p>
        </p:txBody>
      </p:sp>
      <p:sp>
        <p:nvSpPr>
          <p:cNvPr id="46" name="Rounded Rectangle 45"/>
          <p:cNvSpPr/>
          <p:nvPr/>
        </p:nvSpPr>
        <p:spPr>
          <a:xfrm>
            <a:off x="238205" y="1489128"/>
            <a:ext cx="1293416" cy="3279184"/>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700" dirty="0"/>
          </a:p>
          <a:p>
            <a:pPr algn="ctr"/>
            <a:endParaRPr lang="en-US" sz="700" dirty="0"/>
          </a:p>
        </p:txBody>
      </p:sp>
      <p:cxnSp>
        <p:nvCxnSpPr>
          <p:cNvPr id="47" name="Straight Arrow Connector 46"/>
          <p:cNvCxnSpPr/>
          <p:nvPr/>
        </p:nvCxnSpPr>
        <p:spPr>
          <a:xfrm>
            <a:off x="1422220" y="1846076"/>
            <a:ext cx="248365" cy="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1422220" y="2361689"/>
            <a:ext cx="248365" cy="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a:off x="1408462" y="2945288"/>
            <a:ext cx="248365" cy="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a:off x="1422220" y="3713629"/>
            <a:ext cx="248365" cy="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p:cNvCxnSpPr>
            <a:stCxn id="45" idx="3"/>
            <a:endCxn id="37" idx="1"/>
          </p:cNvCxnSpPr>
          <p:nvPr/>
        </p:nvCxnSpPr>
        <p:spPr>
          <a:xfrm flipV="1">
            <a:off x="1460638" y="4336563"/>
            <a:ext cx="199125" cy="12575"/>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52" name="Can 51"/>
          <p:cNvSpPr/>
          <p:nvPr/>
        </p:nvSpPr>
        <p:spPr>
          <a:xfrm>
            <a:off x="6625269" y="1829503"/>
            <a:ext cx="501766" cy="409607"/>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00" dirty="0"/>
              <a:t>HDFS</a:t>
            </a:r>
          </a:p>
        </p:txBody>
      </p:sp>
      <p:sp>
        <p:nvSpPr>
          <p:cNvPr id="53" name="Can 52"/>
          <p:cNvSpPr/>
          <p:nvPr/>
        </p:nvSpPr>
        <p:spPr>
          <a:xfrm>
            <a:off x="6625269" y="2719555"/>
            <a:ext cx="536668" cy="659723"/>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 dirty="0"/>
              <a:t>ElasticSearch</a:t>
            </a:r>
          </a:p>
        </p:txBody>
      </p:sp>
      <p:sp>
        <p:nvSpPr>
          <p:cNvPr id="54" name="Can 53"/>
          <p:cNvSpPr/>
          <p:nvPr/>
        </p:nvSpPr>
        <p:spPr>
          <a:xfrm>
            <a:off x="6625269" y="3924123"/>
            <a:ext cx="501766" cy="409607"/>
          </a:xfrm>
          <a:prstGeom prst="can">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900" dirty="0"/>
              <a:t>…</a:t>
            </a:r>
          </a:p>
        </p:txBody>
      </p:sp>
      <p:sp>
        <p:nvSpPr>
          <p:cNvPr id="55" name="TextBox 54"/>
          <p:cNvSpPr txBox="1"/>
          <p:nvPr/>
        </p:nvSpPr>
        <p:spPr>
          <a:xfrm>
            <a:off x="6359524" y="908171"/>
            <a:ext cx="1032642" cy="523220"/>
          </a:xfrm>
          <a:prstGeom prst="rect">
            <a:avLst/>
          </a:prstGeom>
          <a:noFill/>
        </p:spPr>
        <p:txBody>
          <a:bodyPr wrap="none" rtlCol="0">
            <a:spAutoFit/>
          </a:bodyPr>
          <a:lstStyle/>
          <a:p>
            <a:pPr algn="ctr"/>
            <a:r>
              <a:rPr lang="en-US" sz="1400" b="1" dirty="0">
                <a:solidFill>
                  <a:srgbClr val="C00000"/>
                </a:solidFill>
              </a:rPr>
              <a:t>Storage &amp;</a:t>
            </a:r>
          </a:p>
          <a:p>
            <a:pPr algn="ctr"/>
            <a:r>
              <a:rPr lang="en-US" sz="1400" b="1" dirty="0">
                <a:solidFill>
                  <a:srgbClr val="C00000"/>
                </a:solidFill>
              </a:rPr>
              <a:t> Search</a:t>
            </a:r>
          </a:p>
        </p:txBody>
      </p:sp>
      <p:sp>
        <p:nvSpPr>
          <p:cNvPr id="56" name="TextBox 55"/>
          <p:cNvSpPr txBox="1"/>
          <p:nvPr/>
        </p:nvSpPr>
        <p:spPr>
          <a:xfrm>
            <a:off x="6480045" y="4357639"/>
            <a:ext cx="681893" cy="338554"/>
          </a:xfrm>
          <a:prstGeom prst="rect">
            <a:avLst/>
          </a:prstGeom>
          <a:noFill/>
        </p:spPr>
        <p:txBody>
          <a:bodyPr wrap="square" rtlCol="0">
            <a:spAutoFit/>
          </a:bodyPr>
          <a:lstStyle/>
          <a:p>
            <a:pPr algn="ctr"/>
            <a:r>
              <a:rPr lang="en-US" sz="800" i="1" dirty="0"/>
              <a:t>Others (influxdb)</a:t>
            </a:r>
          </a:p>
        </p:txBody>
      </p:sp>
      <p:pic>
        <p:nvPicPr>
          <p:cNvPr id="57" name="Picture 56"/>
          <p:cNvPicPr>
            <a:picLocks noChangeAspect="1"/>
          </p:cNvPicPr>
          <p:nvPr/>
        </p:nvPicPr>
        <p:blipFill>
          <a:blip r:embed="rId6"/>
          <a:stretch>
            <a:fillRect/>
          </a:stretch>
        </p:blipFill>
        <p:spPr>
          <a:xfrm>
            <a:off x="6525265" y="2285437"/>
            <a:ext cx="654348" cy="303068"/>
          </a:xfrm>
          <a:prstGeom prst="rect">
            <a:avLst/>
          </a:prstGeom>
        </p:spPr>
      </p:pic>
      <p:pic>
        <p:nvPicPr>
          <p:cNvPr id="58" name="Picture 4" descr="https://camo.githubusercontent.com/7f7d8e67efe1cfb2a63b8024ed1e8fe66fa9b70b/68747470733a2f2f662e636c6f75642e6769746875622e636f6d2f6173736574732f31303939392f323531383832302f64626231313031612d623436382d313165332d393162662d3234326339633633326330372e504e47"/>
          <p:cNvPicPr>
            <a:picLocks noChangeAspect="1" noChangeArrowheads="1"/>
          </p:cNvPicPr>
          <p:nvPr/>
        </p:nvPicPr>
        <p:blipFill>
          <a:blip r:embed="rId7"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552791" y="2622587"/>
            <a:ext cx="637669" cy="3319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59" name="Picture 6" descr="https://i.ytimg.com/vi/juXZwjdVZGs/hqdefault.jpg"/>
          <p:cNvPicPr>
            <a:picLocks noChangeAspect="1" noChangeArrowheads="1"/>
          </p:cNvPicPr>
          <p:nvPr/>
        </p:nvPicPr>
        <p:blipFill>
          <a:blip r:embed="rId8"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561882" y="3281043"/>
            <a:ext cx="597800" cy="627599"/>
          </a:xfrm>
          <a:prstGeom prst="rect">
            <a:avLst/>
          </a:prstGeom>
          <a:noFill/>
          <a:ln>
            <a:solidFill>
              <a:schemeClr val="tx1"/>
            </a:solid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60" name="Rectangle 59"/>
          <p:cNvSpPr/>
          <p:nvPr/>
        </p:nvSpPr>
        <p:spPr>
          <a:xfrm>
            <a:off x="7492916" y="948527"/>
            <a:ext cx="992734" cy="523220"/>
          </a:xfrm>
          <a:prstGeom prst="rect">
            <a:avLst/>
          </a:prstGeom>
        </p:spPr>
        <p:txBody>
          <a:bodyPr wrap="square">
            <a:spAutoFit/>
          </a:bodyPr>
          <a:lstStyle/>
          <a:p>
            <a:pPr algn="ctr"/>
            <a:r>
              <a:rPr lang="en-US" sz="1400" b="1" dirty="0">
                <a:solidFill>
                  <a:srgbClr val="C00000"/>
                </a:solidFill>
              </a:rPr>
              <a:t>Data </a:t>
            </a:r>
            <a:br>
              <a:rPr lang="en-US" sz="1400" b="1" dirty="0">
                <a:solidFill>
                  <a:srgbClr val="C00000"/>
                </a:solidFill>
              </a:rPr>
            </a:br>
            <a:r>
              <a:rPr lang="en-US" sz="1400" b="1" dirty="0">
                <a:solidFill>
                  <a:srgbClr val="C00000"/>
                </a:solidFill>
              </a:rPr>
              <a:t>Access</a:t>
            </a:r>
          </a:p>
        </p:txBody>
      </p:sp>
      <p:sp>
        <p:nvSpPr>
          <p:cNvPr id="61" name="Rounded Rectangle 60"/>
          <p:cNvSpPr/>
          <p:nvPr/>
        </p:nvSpPr>
        <p:spPr>
          <a:xfrm>
            <a:off x="7476903" y="1694500"/>
            <a:ext cx="777461" cy="3127073"/>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800" b="1" dirty="0">
              <a:solidFill>
                <a:srgbClr val="C00000"/>
              </a:solidFill>
            </a:endParaRPr>
          </a:p>
        </p:txBody>
      </p:sp>
      <p:sp>
        <p:nvSpPr>
          <p:cNvPr id="62" name="Rounded Rectangle 61"/>
          <p:cNvSpPr/>
          <p:nvPr/>
        </p:nvSpPr>
        <p:spPr>
          <a:xfrm>
            <a:off x="6474415" y="1659796"/>
            <a:ext cx="787715" cy="3127073"/>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800" b="1" dirty="0">
              <a:solidFill>
                <a:srgbClr val="C00000"/>
              </a:solidFill>
            </a:endParaRPr>
          </a:p>
        </p:txBody>
      </p:sp>
      <p:cxnSp>
        <p:nvCxnSpPr>
          <p:cNvPr id="63" name="Straight Arrow Connector 62"/>
          <p:cNvCxnSpPr/>
          <p:nvPr/>
        </p:nvCxnSpPr>
        <p:spPr>
          <a:xfrm>
            <a:off x="7275031" y="2111840"/>
            <a:ext cx="188971" cy="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64" name="Straight Arrow Connector 63"/>
          <p:cNvCxnSpPr/>
          <p:nvPr/>
        </p:nvCxnSpPr>
        <p:spPr>
          <a:xfrm>
            <a:off x="7275031" y="3134413"/>
            <a:ext cx="188971" cy="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a:off x="7275031" y="4289823"/>
            <a:ext cx="188971" cy="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66" name="Rectangle 65"/>
          <p:cNvSpPr/>
          <p:nvPr/>
        </p:nvSpPr>
        <p:spPr>
          <a:xfrm>
            <a:off x="7561874" y="4158476"/>
            <a:ext cx="629556" cy="2902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CH" sz="800" dirty="0"/>
              <a:t>CLI, API</a:t>
            </a:r>
            <a:endParaRPr lang="en-GB" sz="800" dirty="0"/>
          </a:p>
        </p:txBody>
      </p:sp>
      <p:pic>
        <p:nvPicPr>
          <p:cNvPr id="67" name="Picture 66"/>
          <p:cNvPicPr>
            <a:picLocks noChangeAspect="1"/>
          </p:cNvPicPr>
          <p:nvPr/>
        </p:nvPicPr>
        <p:blipFill>
          <a:blip r:embed="rId9"/>
          <a:stretch>
            <a:fillRect/>
          </a:stretch>
        </p:blipFill>
        <p:spPr>
          <a:xfrm>
            <a:off x="6525264" y="3479757"/>
            <a:ext cx="699570" cy="217353"/>
          </a:xfrm>
          <a:prstGeom prst="rect">
            <a:avLst/>
          </a:prstGeom>
          <a:ln>
            <a:solidFill>
              <a:schemeClr val="accent6"/>
            </a:solidFill>
          </a:ln>
        </p:spPr>
      </p:pic>
      <p:pic>
        <p:nvPicPr>
          <p:cNvPr id="68" name="Picture 67"/>
          <p:cNvPicPr>
            <a:picLocks noChangeAspect="1"/>
          </p:cNvPicPr>
          <p:nvPr/>
        </p:nvPicPr>
        <p:blipFill>
          <a:blip r:embed="rId10"/>
          <a:stretch>
            <a:fillRect/>
          </a:stretch>
        </p:blipFill>
        <p:spPr>
          <a:xfrm>
            <a:off x="7520089" y="1994332"/>
            <a:ext cx="671338" cy="302809"/>
          </a:xfrm>
          <a:prstGeom prst="rect">
            <a:avLst/>
          </a:prstGeom>
          <a:ln>
            <a:solidFill>
              <a:schemeClr val="accent2"/>
            </a:solidFill>
          </a:ln>
        </p:spPr>
      </p:pic>
      <p:sp>
        <p:nvSpPr>
          <p:cNvPr id="71" name="Rectangle 70"/>
          <p:cNvSpPr/>
          <p:nvPr/>
        </p:nvSpPr>
        <p:spPr>
          <a:xfrm>
            <a:off x="8356563" y="2654020"/>
            <a:ext cx="564601" cy="581641"/>
          </a:xfrm>
          <a:prstGeom prst="rect">
            <a:avLst/>
          </a:prstGeom>
          <a:ln w="19050">
            <a:solidFill>
              <a:srgbClr val="C00000"/>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smtClean="0">
                <a:solidFill>
                  <a:srgbClr val="C00000"/>
                </a:solidFill>
              </a:rPr>
              <a:t>User</a:t>
            </a:r>
            <a:endParaRPr lang="en-US" sz="900" b="1" dirty="0">
              <a:solidFill>
                <a:srgbClr val="C00000"/>
              </a:solidFill>
            </a:endParaRPr>
          </a:p>
          <a:p>
            <a:pPr algn="ctr"/>
            <a:r>
              <a:rPr lang="en-US" sz="900" b="1" dirty="0">
                <a:solidFill>
                  <a:srgbClr val="C00000"/>
                </a:solidFill>
              </a:rPr>
              <a:t>Views</a:t>
            </a:r>
          </a:p>
        </p:txBody>
      </p:sp>
      <p:sp>
        <p:nvSpPr>
          <p:cNvPr id="72" name="Rectangle 71"/>
          <p:cNvSpPr/>
          <p:nvPr/>
        </p:nvSpPr>
        <p:spPr>
          <a:xfrm>
            <a:off x="5237160" y="3115470"/>
            <a:ext cx="564601" cy="581641"/>
          </a:xfrm>
          <a:prstGeom prst="rect">
            <a:avLst/>
          </a:prstGeom>
          <a:ln w="19050">
            <a:solidFill>
              <a:srgbClr val="C00000"/>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smtClean="0">
                <a:solidFill>
                  <a:srgbClr val="C00000"/>
                </a:solidFill>
              </a:rPr>
              <a:t>User</a:t>
            </a:r>
            <a:endParaRPr lang="en-US" sz="900" b="1" dirty="0">
              <a:solidFill>
                <a:srgbClr val="C00000"/>
              </a:solidFill>
            </a:endParaRPr>
          </a:p>
          <a:p>
            <a:pPr algn="ctr"/>
            <a:r>
              <a:rPr lang="en-US" sz="900" b="1" dirty="0">
                <a:solidFill>
                  <a:srgbClr val="C00000"/>
                </a:solidFill>
              </a:rPr>
              <a:t>Jobs</a:t>
            </a:r>
          </a:p>
        </p:txBody>
      </p:sp>
      <p:sp>
        <p:nvSpPr>
          <p:cNvPr id="74" name="Rectangle 73"/>
          <p:cNvSpPr/>
          <p:nvPr/>
        </p:nvSpPr>
        <p:spPr>
          <a:xfrm>
            <a:off x="319179" y="2942760"/>
            <a:ext cx="504200" cy="353243"/>
          </a:xfrm>
          <a:prstGeom prst="rect">
            <a:avLst/>
          </a:prstGeom>
          <a:ln w="19050">
            <a:solidFill>
              <a:srgbClr val="C00000"/>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smtClean="0">
                <a:solidFill>
                  <a:srgbClr val="C00000"/>
                </a:solidFill>
              </a:rPr>
              <a:t>UserData</a:t>
            </a:r>
            <a:endParaRPr lang="en-US" sz="900" b="1" dirty="0">
              <a:solidFill>
                <a:srgbClr val="C00000"/>
              </a:solidFill>
            </a:endParaRPr>
          </a:p>
        </p:txBody>
      </p:sp>
      <p:sp>
        <p:nvSpPr>
          <p:cNvPr id="73" name="TextBox 72"/>
          <p:cNvSpPr txBox="1"/>
          <p:nvPr/>
        </p:nvSpPr>
        <p:spPr>
          <a:xfrm>
            <a:off x="2280226" y="5169405"/>
            <a:ext cx="3635634" cy="307777"/>
          </a:xfrm>
          <a:prstGeom prst="rect">
            <a:avLst/>
          </a:prstGeom>
          <a:noFill/>
          <a:ln>
            <a:solidFill>
              <a:srgbClr val="0055A0"/>
            </a:solidFill>
          </a:ln>
        </p:spPr>
        <p:txBody>
          <a:bodyPr wrap="square" rtlCol="0">
            <a:spAutoFit/>
          </a:bodyPr>
          <a:lstStyle/>
          <a:p>
            <a:pPr algn="ctr"/>
            <a:r>
              <a:rPr lang="en-US" sz="1400" dirty="0" smtClean="0"/>
              <a:t>Today: &gt; 500 GB/day, 72h buffering</a:t>
            </a:r>
            <a:endParaRPr lang="en-US" sz="1400" dirty="0"/>
          </a:p>
        </p:txBody>
      </p:sp>
      <p:sp>
        <p:nvSpPr>
          <p:cNvPr id="3" name="Slide Number Placeholder 2"/>
          <p:cNvSpPr>
            <a:spLocks noGrp="1"/>
          </p:cNvSpPr>
          <p:nvPr>
            <p:ph type="sldNum" sz="quarter" idx="4"/>
          </p:nvPr>
        </p:nvSpPr>
        <p:spPr/>
        <p:txBody>
          <a:bodyPr/>
          <a:lstStyle/>
          <a:p>
            <a:fld id="{17918391-D411-FE40-AAD7-861AE5233E0E}" type="slidenum">
              <a:rPr lang="en-US" smtClean="0"/>
              <a:pPr/>
              <a:t>35</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05282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 of the WLCG operations tools. Common trends.</a:t>
            </a:r>
            <a:endParaRPr lang="en-US" dirty="0"/>
          </a:p>
        </p:txBody>
      </p:sp>
      <p:sp>
        <p:nvSpPr>
          <p:cNvPr id="3" name="Content Placeholder 2"/>
          <p:cNvSpPr>
            <a:spLocks noGrp="1"/>
          </p:cNvSpPr>
          <p:nvPr>
            <p:ph idx="1"/>
          </p:nvPr>
        </p:nvSpPr>
        <p:spPr/>
        <p:txBody>
          <a:bodyPr/>
          <a:lstStyle/>
          <a:p>
            <a:r>
              <a:rPr lang="en-US" dirty="0" smtClean="0">
                <a:solidFill>
                  <a:srgbClr val="000090"/>
                </a:solidFill>
              </a:rPr>
              <a:t>Identify areas where things can be simplifies. </a:t>
            </a:r>
            <a:r>
              <a:rPr lang="en-US" dirty="0" smtClean="0">
                <a:solidFill>
                  <a:srgbClr val="000090"/>
                </a:solidFill>
              </a:rPr>
              <a:t>W</a:t>
            </a:r>
            <a:r>
              <a:rPr lang="en-US" dirty="0" smtClean="0">
                <a:solidFill>
                  <a:srgbClr val="000090"/>
                </a:solidFill>
              </a:rPr>
              <a:t>here there are</a:t>
            </a:r>
            <a:r>
              <a:rPr lang="en-US" dirty="0" smtClean="0">
                <a:solidFill>
                  <a:srgbClr val="000090"/>
                </a:solidFill>
              </a:rPr>
              <a:t> potential bottlenecks need for modifications considering new requirements, growing scale or technology evolution</a:t>
            </a:r>
          </a:p>
          <a:p>
            <a:r>
              <a:rPr lang="en-US" dirty="0" smtClean="0">
                <a:solidFill>
                  <a:srgbClr val="000090"/>
                </a:solidFill>
              </a:rPr>
              <a:t>Turn into a common solution systems which proved to work well in a scope of a single experiment</a:t>
            </a:r>
            <a:endParaRPr lang="en-US" dirty="0" smtClean="0">
              <a:solidFill>
                <a:srgbClr val="000090"/>
              </a:solidFill>
            </a:endParaRPr>
          </a:p>
          <a:p>
            <a:r>
              <a:rPr lang="en-US" dirty="0" smtClean="0">
                <a:solidFill>
                  <a:srgbClr val="000090"/>
                </a:solidFill>
              </a:rPr>
              <a:t>W</a:t>
            </a:r>
            <a:r>
              <a:rPr lang="en-US" dirty="0" smtClean="0">
                <a:solidFill>
                  <a:srgbClr val="000090"/>
                </a:solidFill>
              </a:rPr>
              <a:t>here possible </a:t>
            </a:r>
            <a:r>
              <a:rPr lang="en-US" dirty="0" smtClean="0">
                <a:solidFill>
                  <a:srgbClr val="000090"/>
                </a:solidFill>
              </a:rPr>
              <a:t>use </a:t>
            </a:r>
            <a:r>
              <a:rPr lang="en-US" dirty="0" smtClean="0">
                <a:solidFill>
                  <a:srgbClr val="000090"/>
                </a:solidFill>
              </a:rPr>
              <a:t>open source SW </a:t>
            </a:r>
            <a:endParaRPr lang="en-US" dirty="0" smtClean="0">
              <a:solidFill>
                <a:srgbClr val="000090"/>
              </a:solidFill>
            </a:endParaRPr>
          </a:p>
          <a:p>
            <a:pPr>
              <a:buNone/>
            </a:pPr>
            <a:endParaRPr lang="en-US" dirty="0" smtClean="0"/>
          </a:p>
          <a:p>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4</a:t>
            </a:fld>
            <a:endParaRPr lang="en-US" dirty="0"/>
          </a:p>
        </p:txBody>
      </p:sp>
      <p:sp>
        <p:nvSpPr>
          <p:cNvPr id="5" name="TextBox 4"/>
          <p:cNvSpPr txBox="1"/>
          <p:nvPr/>
        </p:nvSpPr>
        <p:spPr>
          <a:xfrm>
            <a:off x="765468" y="6356350"/>
            <a:ext cx="7349831" cy="338554"/>
          </a:xfrm>
          <a:prstGeom prst="rect">
            <a:avLst/>
          </a:prstGeom>
          <a:noFill/>
        </p:spPr>
        <p:txBody>
          <a:bodyPr wrap="square" rtlCol="0">
            <a:spAutoFit/>
          </a:bodyPr>
          <a:lstStyle/>
          <a:p>
            <a:r>
              <a:rPr lang="en-US" sz="1600" dirty="0" smtClean="0">
                <a:solidFill>
                  <a:schemeClr val="bg1"/>
                </a:solidFill>
              </a:rPr>
              <a:t>Julia Andreeva CERN IT,</a:t>
            </a:r>
            <a:r>
              <a:rPr lang="en-US" sz="1600" dirty="0" smtClean="0">
                <a:solidFill>
                  <a:schemeClr val="bg1"/>
                </a:solidFill>
              </a:rPr>
              <a:t> </a:t>
            </a:r>
            <a:r>
              <a:rPr lang="en-US" sz="1600" dirty="0" smtClean="0">
                <a:solidFill>
                  <a:schemeClr val="bg1"/>
                </a:solidFill>
              </a:rPr>
              <a:t>NEC 2017 , </a:t>
            </a:r>
            <a:r>
              <a:rPr lang="en-US" sz="1600" dirty="0" err="1" smtClean="0">
                <a:solidFill>
                  <a:schemeClr val="bg1"/>
                </a:solidFill>
              </a:rPr>
              <a:t>Budva</a:t>
            </a:r>
            <a:r>
              <a:rPr lang="en-US" sz="1600" dirty="0" smtClean="0">
                <a:solidFill>
                  <a:schemeClr val="bg1"/>
                </a:solidFill>
              </a:rPr>
              <a:t>, 26.09.2017</a:t>
            </a:r>
            <a:endParaRPr lang="en-US" sz="1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Information </a:t>
            </a:r>
            <a:r>
              <a:rPr lang="en-US" dirty="0" smtClean="0"/>
              <a:t>System Evolution</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5</a:t>
            </a:fld>
            <a:endParaRPr lang="en-US" dirty="0"/>
          </a:p>
        </p:txBody>
      </p:sp>
      <p:sp>
        <p:nvSpPr>
          <p:cNvPr id="6" name="TextBox 5"/>
          <p:cNvSpPr txBox="1"/>
          <p:nvPr/>
        </p:nvSpPr>
        <p:spPr>
          <a:xfrm>
            <a:off x="765468" y="6356350"/>
            <a:ext cx="7349831" cy="338554"/>
          </a:xfrm>
          <a:prstGeom prst="rect">
            <a:avLst/>
          </a:prstGeom>
          <a:noFill/>
        </p:spPr>
        <p:txBody>
          <a:bodyPr wrap="square" rtlCol="0">
            <a:spAutoFit/>
          </a:bodyPr>
          <a:lstStyle/>
          <a:p>
            <a:r>
              <a:rPr lang="en-US" sz="1600" dirty="0" smtClean="0">
                <a:solidFill>
                  <a:schemeClr val="bg1"/>
                </a:solidFill>
              </a:rPr>
              <a:t>Julia Andreeva CERN IT,</a:t>
            </a:r>
            <a:r>
              <a:rPr lang="en-US" sz="1600" dirty="0" smtClean="0">
                <a:solidFill>
                  <a:schemeClr val="bg1"/>
                </a:solidFill>
              </a:rPr>
              <a:t> </a:t>
            </a:r>
            <a:r>
              <a:rPr lang="en-US" sz="1600" dirty="0" smtClean="0">
                <a:solidFill>
                  <a:schemeClr val="bg1"/>
                </a:solidFill>
              </a:rPr>
              <a:t>NEC 2017 , </a:t>
            </a:r>
            <a:r>
              <a:rPr lang="en-US" sz="1600" dirty="0" err="1" smtClean="0">
                <a:solidFill>
                  <a:schemeClr val="bg1"/>
                </a:solidFill>
              </a:rPr>
              <a:t>Budva</a:t>
            </a:r>
            <a:r>
              <a:rPr lang="en-US" sz="1600" dirty="0" smtClean="0">
                <a:solidFill>
                  <a:schemeClr val="bg1"/>
                </a:solidFill>
              </a:rPr>
              <a:t>, 26.09.2017</a:t>
            </a:r>
            <a:endParaRPr lang="en-US" sz="16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WLCG IS Landscape</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6</a:t>
            </a:fld>
            <a:endParaRPr lang="en-US" dirty="0"/>
          </a:p>
        </p:txBody>
      </p:sp>
      <p:sp>
        <p:nvSpPr>
          <p:cNvPr id="5" name="Rectangle 4"/>
          <p:cNvSpPr/>
          <p:nvPr/>
        </p:nvSpPr>
        <p:spPr>
          <a:xfrm>
            <a:off x="591172" y="1316268"/>
            <a:ext cx="1105709" cy="7108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GocDB</a:t>
            </a:r>
            <a:endParaRPr lang="en-US" dirty="0"/>
          </a:p>
        </p:txBody>
      </p:sp>
      <p:sp>
        <p:nvSpPr>
          <p:cNvPr id="6" name="Rectangle 5"/>
          <p:cNvSpPr/>
          <p:nvPr/>
        </p:nvSpPr>
        <p:spPr>
          <a:xfrm>
            <a:off x="591172" y="2184673"/>
            <a:ext cx="1105709" cy="7108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OIM</a:t>
            </a:r>
            <a:endParaRPr lang="en-US" dirty="0"/>
          </a:p>
        </p:txBody>
      </p:sp>
      <p:sp>
        <p:nvSpPr>
          <p:cNvPr id="7" name="Rectangle 6"/>
          <p:cNvSpPr/>
          <p:nvPr/>
        </p:nvSpPr>
        <p:spPr>
          <a:xfrm>
            <a:off x="591172" y="3049622"/>
            <a:ext cx="1105709" cy="7108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REBUS</a:t>
            </a:r>
            <a:endParaRPr lang="en-US" dirty="0"/>
          </a:p>
        </p:txBody>
      </p:sp>
      <p:sp>
        <p:nvSpPr>
          <p:cNvPr id="8" name="Rectangle 7"/>
          <p:cNvSpPr/>
          <p:nvPr/>
        </p:nvSpPr>
        <p:spPr>
          <a:xfrm>
            <a:off x="591172" y="3974383"/>
            <a:ext cx="1105709" cy="7108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BDII</a:t>
            </a:r>
            <a:endParaRPr lang="en-US" dirty="0"/>
          </a:p>
        </p:txBody>
      </p:sp>
      <p:sp>
        <p:nvSpPr>
          <p:cNvPr id="9" name="Rectangle 8"/>
          <p:cNvSpPr/>
          <p:nvPr/>
        </p:nvSpPr>
        <p:spPr>
          <a:xfrm>
            <a:off x="591172" y="4934640"/>
            <a:ext cx="1105709" cy="7108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65468" y="5151775"/>
            <a:ext cx="1105709" cy="7108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979812" y="5290067"/>
            <a:ext cx="1105709" cy="7108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Others</a:t>
            </a:r>
            <a:endParaRPr lang="en-US" dirty="0"/>
          </a:p>
        </p:txBody>
      </p:sp>
      <p:sp>
        <p:nvSpPr>
          <p:cNvPr id="15" name="TextBox 14"/>
          <p:cNvSpPr txBox="1"/>
          <p:nvPr/>
        </p:nvSpPr>
        <p:spPr>
          <a:xfrm>
            <a:off x="0" y="886846"/>
            <a:ext cx="1871177" cy="369332"/>
          </a:xfrm>
          <a:prstGeom prst="rect">
            <a:avLst/>
          </a:prstGeom>
          <a:noFill/>
        </p:spPr>
        <p:txBody>
          <a:bodyPr wrap="square" rtlCol="0">
            <a:spAutoFit/>
          </a:bodyPr>
          <a:lstStyle/>
          <a:p>
            <a:r>
              <a:rPr lang="en-US" dirty="0" smtClean="0"/>
              <a:t>Primary sources</a:t>
            </a:r>
            <a:endParaRPr lang="en-US" dirty="0"/>
          </a:p>
        </p:txBody>
      </p:sp>
      <p:sp>
        <p:nvSpPr>
          <p:cNvPr id="18" name="TextBox 17"/>
          <p:cNvSpPr txBox="1"/>
          <p:nvPr/>
        </p:nvSpPr>
        <p:spPr>
          <a:xfrm>
            <a:off x="6645206" y="3397448"/>
            <a:ext cx="2038848" cy="1754327"/>
          </a:xfrm>
          <a:prstGeom prst="rect">
            <a:avLst/>
          </a:prstGeom>
          <a:noFill/>
          <a:ln>
            <a:solidFill>
              <a:schemeClr val="accent1"/>
            </a:solidFill>
          </a:ln>
        </p:spPr>
        <p:txBody>
          <a:bodyPr wrap="square" rtlCol="0">
            <a:spAutoFit/>
          </a:bodyPr>
          <a:lstStyle/>
          <a:p>
            <a:r>
              <a:rPr lang="en-US" dirty="0" smtClean="0"/>
              <a:t>WLCG central systems for</a:t>
            </a:r>
          </a:p>
          <a:p>
            <a:r>
              <a:rPr lang="en-US" dirty="0" smtClean="0"/>
              <a:t>operations</a:t>
            </a:r>
          </a:p>
          <a:p>
            <a:r>
              <a:rPr lang="en-US" dirty="0" smtClean="0"/>
              <a:t>testing</a:t>
            </a:r>
          </a:p>
          <a:p>
            <a:r>
              <a:rPr lang="en-US" dirty="0" smtClean="0"/>
              <a:t>monitoring</a:t>
            </a:r>
          </a:p>
          <a:p>
            <a:r>
              <a:rPr lang="en-US" dirty="0" smtClean="0"/>
              <a:t>accounting</a:t>
            </a:r>
            <a:endParaRPr lang="en-US" dirty="0"/>
          </a:p>
        </p:txBody>
      </p:sp>
      <p:cxnSp>
        <p:nvCxnSpPr>
          <p:cNvPr id="20" name="Straight Arrow Connector 19"/>
          <p:cNvCxnSpPr/>
          <p:nvPr/>
        </p:nvCxnSpPr>
        <p:spPr>
          <a:xfrm>
            <a:off x="1696881" y="1514146"/>
            <a:ext cx="1751620" cy="1727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6" idx="3"/>
            <a:endCxn id="44" idx="1"/>
          </p:cNvCxnSpPr>
          <p:nvPr/>
        </p:nvCxnSpPr>
        <p:spPr>
          <a:xfrm flipV="1">
            <a:off x="1696881" y="1774099"/>
            <a:ext cx="1751620" cy="7660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7" idx="3"/>
            <a:endCxn id="44" idx="1"/>
          </p:cNvCxnSpPr>
          <p:nvPr/>
        </p:nvCxnSpPr>
        <p:spPr>
          <a:xfrm flipV="1">
            <a:off x="1696881" y="1774099"/>
            <a:ext cx="1751620" cy="16309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8" idx="3"/>
            <a:endCxn id="44" idx="1"/>
          </p:cNvCxnSpPr>
          <p:nvPr/>
        </p:nvCxnSpPr>
        <p:spPr>
          <a:xfrm flipV="1">
            <a:off x="1696881" y="1774099"/>
            <a:ext cx="1751620" cy="25557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1" idx="3"/>
          </p:cNvCxnSpPr>
          <p:nvPr/>
        </p:nvCxnSpPr>
        <p:spPr>
          <a:xfrm flipV="1">
            <a:off x="2085521" y="1935272"/>
            <a:ext cx="1362980" cy="37102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1696881" y="1514146"/>
            <a:ext cx="4948325" cy="24602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6" idx="3"/>
            <a:endCxn id="18" idx="1"/>
          </p:cNvCxnSpPr>
          <p:nvPr/>
        </p:nvCxnSpPr>
        <p:spPr>
          <a:xfrm>
            <a:off x="1696881" y="2540101"/>
            <a:ext cx="4948325" cy="17345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 idx="3"/>
          </p:cNvCxnSpPr>
          <p:nvPr/>
        </p:nvCxnSpPr>
        <p:spPr>
          <a:xfrm>
            <a:off x="1696881" y="3405050"/>
            <a:ext cx="4948325" cy="11167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8" idx="3"/>
          </p:cNvCxnSpPr>
          <p:nvPr/>
        </p:nvCxnSpPr>
        <p:spPr>
          <a:xfrm>
            <a:off x="1696881" y="4329811"/>
            <a:ext cx="4948325" cy="3554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11" idx="3"/>
          </p:cNvCxnSpPr>
          <p:nvPr/>
        </p:nvCxnSpPr>
        <p:spPr>
          <a:xfrm flipV="1">
            <a:off x="2085521" y="4934640"/>
            <a:ext cx="4559685" cy="7108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3448501" y="1173934"/>
            <a:ext cx="2408475" cy="1200329"/>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wrap="square" rtlCol="0">
            <a:spAutoFit/>
          </a:bodyPr>
          <a:lstStyle/>
          <a:p>
            <a:r>
              <a:rPr lang="en-US" dirty="0" smtClean="0"/>
              <a:t>Experiment-specific topology and configuration systems (AGIS, </a:t>
            </a:r>
            <a:r>
              <a:rPr lang="en-US" dirty="0" err="1" smtClean="0"/>
              <a:t>SiteDB</a:t>
            </a:r>
            <a:r>
              <a:rPr lang="en-US" dirty="0" smtClean="0"/>
              <a:t>…)</a:t>
            </a:r>
            <a:endParaRPr lang="en-US" dirty="0"/>
          </a:p>
        </p:txBody>
      </p:sp>
      <p:sp>
        <p:nvSpPr>
          <p:cNvPr id="52" name="TextBox 51"/>
          <p:cNvSpPr txBox="1"/>
          <p:nvPr/>
        </p:nvSpPr>
        <p:spPr>
          <a:xfrm>
            <a:off x="6645206" y="1149959"/>
            <a:ext cx="2038848" cy="2308324"/>
          </a:xfrm>
          <a:prstGeom prst="rect">
            <a:avLst/>
          </a:prstGeom>
          <a:noFill/>
          <a:ln>
            <a:solidFill>
              <a:schemeClr val="accent1"/>
            </a:solidFill>
          </a:ln>
        </p:spPr>
        <p:txBody>
          <a:bodyPr wrap="square" rtlCol="0">
            <a:spAutoFit/>
          </a:bodyPr>
          <a:lstStyle/>
          <a:p>
            <a:r>
              <a:rPr lang="en-US" dirty="0" smtClean="0"/>
              <a:t>Experiment workload and data management systems, operations, </a:t>
            </a:r>
          </a:p>
          <a:p>
            <a:r>
              <a:rPr lang="en-US" dirty="0" smtClean="0"/>
              <a:t>testing</a:t>
            </a:r>
          </a:p>
          <a:p>
            <a:r>
              <a:rPr lang="en-US" dirty="0" smtClean="0"/>
              <a:t>monitoring</a:t>
            </a:r>
          </a:p>
          <a:p>
            <a:r>
              <a:rPr lang="en-US" dirty="0" smtClean="0"/>
              <a:t>accounting</a:t>
            </a:r>
            <a:endParaRPr lang="en-US" dirty="0"/>
          </a:p>
        </p:txBody>
      </p:sp>
      <p:cxnSp>
        <p:nvCxnSpPr>
          <p:cNvPr id="54" name="Straight Arrow Connector 53"/>
          <p:cNvCxnSpPr>
            <a:stCxn id="44" idx="3"/>
            <a:endCxn id="52" idx="1"/>
          </p:cNvCxnSpPr>
          <p:nvPr/>
        </p:nvCxnSpPr>
        <p:spPr>
          <a:xfrm>
            <a:off x="5856976" y="1774099"/>
            <a:ext cx="788230" cy="5300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44" idx="3"/>
          </p:cNvCxnSpPr>
          <p:nvPr/>
        </p:nvCxnSpPr>
        <p:spPr>
          <a:xfrm>
            <a:off x="5856976" y="1774099"/>
            <a:ext cx="788230" cy="22002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765468" y="6356350"/>
            <a:ext cx="7349831" cy="338554"/>
          </a:xfrm>
          <a:prstGeom prst="rect">
            <a:avLst/>
          </a:prstGeom>
          <a:noFill/>
        </p:spPr>
        <p:txBody>
          <a:bodyPr wrap="square" rtlCol="0">
            <a:spAutoFit/>
          </a:bodyPr>
          <a:lstStyle/>
          <a:p>
            <a:r>
              <a:rPr lang="en-US" sz="1600" dirty="0" smtClean="0">
                <a:solidFill>
                  <a:schemeClr val="bg1"/>
                </a:solidFill>
              </a:rPr>
              <a:t>Julia Andreeva CERN IT, WLCG Workshop, Manchester, 21.06.2017</a:t>
            </a:r>
            <a:endParaRPr lang="en-US" sz="16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Drawbacks and limitations</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solidFill>
                  <a:srgbClr val="000090"/>
                </a:solidFill>
              </a:rPr>
              <a:t>Multiple information sources. Sometime contradictory information. No single place where data can be integrated, validated and fixed. No single source providing information for all consumers in a consistent way.</a:t>
            </a:r>
          </a:p>
          <a:p>
            <a:r>
              <a:rPr lang="en-US" dirty="0" smtClean="0">
                <a:solidFill>
                  <a:srgbClr val="000090"/>
                </a:solidFill>
              </a:rPr>
              <a:t>No complete and correct description of storage resources (with protocols and storage shares). Every experiment has to perform this task on its’ own. Therefore, we do not have a global picture on the WLCG scope.</a:t>
            </a:r>
          </a:p>
          <a:p>
            <a:r>
              <a:rPr lang="en-US" dirty="0" smtClean="0">
                <a:solidFill>
                  <a:srgbClr val="000090"/>
                </a:solidFill>
              </a:rPr>
              <a:t>No clear and common way for integration of non-traditional/non-grid resources (commercial clouds, HPC, etc…). As a rule they are also mainly described in the experiment-specific systems and again missing in the global WLCG resource description.</a:t>
            </a:r>
          </a:p>
          <a:p>
            <a:pPr algn="ctr">
              <a:buNone/>
            </a:pPr>
            <a:r>
              <a:rPr lang="en-US" b="1" dirty="0" smtClean="0">
                <a:solidFill>
                  <a:srgbClr val="800000"/>
                </a:solidFill>
              </a:rPr>
              <a:t>Clearly, there is a potential to address all these problems in a common </a:t>
            </a:r>
            <a:r>
              <a:rPr lang="en-US" b="1" dirty="0" smtClean="0">
                <a:solidFill>
                  <a:srgbClr val="800000"/>
                </a:solidFill>
              </a:rPr>
              <a:t>way</a:t>
            </a:r>
          </a:p>
          <a:p>
            <a:pPr algn="ctr">
              <a:buNone/>
            </a:pPr>
            <a:r>
              <a:rPr lang="en-US" b="1" dirty="0" smtClean="0">
                <a:solidFill>
                  <a:srgbClr val="800000"/>
                </a:solidFill>
              </a:rPr>
              <a:t>See next presentation of </a:t>
            </a:r>
            <a:r>
              <a:rPr lang="en-US" b="1" dirty="0" err="1" smtClean="0">
                <a:solidFill>
                  <a:srgbClr val="800000"/>
                </a:solidFill>
              </a:rPr>
              <a:t>Alexey</a:t>
            </a:r>
            <a:r>
              <a:rPr lang="en-US" b="1" dirty="0" smtClean="0">
                <a:solidFill>
                  <a:srgbClr val="800000"/>
                </a:solidFill>
              </a:rPr>
              <a:t> </a:t>
            </a:r>
            <a:r>
              <a:rPr lang="en-US" b="1" dirty="0" err="1" smtClean="0">
                <a:solidFill>
                  <a:srgbClr val="800000"/>
                </a:solidFill>
              </a:rPr>
              <a:t>Anisenkov</a:t>
            </a:r>
            <a:r>
              <a:rPr lang="en-US" b="1" dirty="0" smtClean="0">
                <a:solidFill>
                  <a:srgbClr val="800000"/>
                </a:solidFill>
              </a:rPr>
              <a:t> on Computing Resource Information Catalogue (CRIC)</a:t>
            </a:r>
            <a:r>
              <a:rPr lang="en-US" b="1" dirty="0" smtClean="0">
                <a:solidFill>
                  <a:srgbClr val="800000"/>
                </a:solidFill>
              </a:rPr>
              <a:t>  </a:t>
            </a:r>
            <a:endParaRPr lang="en-US" b="1" dirty="0" smtClean="0">
              <a:solidFill>
                <a:srgbClr val="800000"/>
              </a:solidFill>
            </a:endParaRPr>
          </a:p>
          <a:p>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7</a:t>
            </a:fld>
            <a:endParaRPr lang="en-US" dirty="0"/>
          </a:p>
        </p:txBody>
      </p:sp>
      <p:sp>
        <p:nvSpPr>
          <p:cNvPr id="5" name="TextBox 4"/>
          <p:cNvSpPr txBox="1"/>
          <p:nvPr/>
        </p:nvSpPr>
        <p:spPr>
          <a:xfrm>
            <a:off x="765468" y="6356350"/>
            <a:ext cx="7349831" cy="338554"/>
          </a:xfrm>
          <a:prstGeom prst="rect">
            <a:avLst/>
          </a:prstGeom>
          <a:noFill/>
        </p:spPr>
        <p:txBody>
          <a:bodyPr wrap="square" rtlCol="0">
            <a:spAutoFit/>
          </a:bodyPr>
          <a:lstStyle/>
          <a:p>
            <a:r>
              <a:rPr lang="en-US" sz="1600" dirty="0" smtClean="0">
                <a:solidFill>
                  <a:schemeClr val="bg1"/>
                </a:solidFill>
              </a:rPr>
              <a:t>Julia Andreeva CERN IT, WLCG Workshop, Manchester, 21.06.2017</a:t>
            </a:r>
            <a:endParaRPr lang="en-US" sz="16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87460" y="2648757"/>
            <a:ext cx="8226854" cy="940443"/>
          </a:xfrm>
        </p:spPr>
        <p:txBody>
          <a:bodyPr>
            <a:normAutofit fontScale="90000"/>
          </a:bodyPr>
          <a:lstStyle/>
          <a:p>
            <a:r>
              <a:rPr lang="en-US" dirty="0" smtClean="0"/>
              <a:t>Testing </a:t>
            </a:r>
            <a:r>
              <a:rPr lang="en-US" dirty="0" smtClean="0"/>
              <a:t>distributed sites and </a:t>
            </a:r>
            <a:r>
              <a:rPr lang="en-US" dirty="0" smtClean="0"/>
              <a:t>services</a:t>
            </a:r>
            <a:br>
              <a:rPr lang="en-US" dirty="0" smtClean="0"/>
            </a:br>
            <a:r>
              <a:rPr lang="en-US" dirty="0" smtClean="0"/>
              <a:t/>
            </a:r>
            <a:br>
              <a:rPr lang="en-US" dirty="0" smtClean="0"/>
            </a:br>
            <a:r>
              <a:rPr lang="en-US" dirty="0" smtClean="0"/>
              <a:t/>
            </a:r>
            <a:br>
              <a:rPr lang="en-US" dirty="0" smtClean="0"/>
            </a:br>
            <a:r>
              <a:rPr lang="en-US" sz="2667" dirty="0" smtClean="0">
                <a:solidFill>
                  <a:srgbClr val="000090"/>
                </a:solidFill>
              </a:rPr>
              <a:t>Thanks to Marian </a:t>
            </a:r>
            <a:r>
              <a:rPr lang="en-US" sz="2667" dirty="0" err="1" smtClean="0">
                <a:solidFill>
                  <a:srgbClr val="000090"/>
                </a:solidFill>
              </a:rPr>
              <a:t>Babik</a:t>
            </a:r>
            <a:r>
              <a:rPr lang="en-US" sz="2667" dirty="0" smtClean="0">
                <a:solidFill>
                  <a:srgbClr val="000090"/>
                </a:solidFill>
              </a:rPr>
              <a:t> for contribution to this presentation</a:t>
            </a:r>
            <a:endParaRPr lang="en-US" sz="2667" dirty="0">
              <a:solidFill>
                <a:srgbClr val="000090"/>
              </a:solidFill>
            </a:endParaRPr>
          </a:p>
        </p:txBody>
      </p:sp>
      <p:sp>
        <p:nvSpPr>
          <p:cNvPr id="4" name="Slide Number Placeholder 3"/>
          <p:cNvSpPr>
            <a:spLocks noGrp="1"/>
          </p:cNvSpPr>
          <p:nvPr>
            <p:ph type="sldNum" sz="quarter" idx="4"/>
          </p:nvPr>
        </p:nvSpPr>
        <p:spPr/>
        <p:txBody>
          <a:bodyPr/>
          <a:lstStyle/>
          <a:p>
            <a:fld id="{17918391-D411-FE40-AAD7-861AE5233E0E}" type="slidenum">
              <a:rPr lang="en-US" smtClean="0"/>
              <a:pPr/>
              <a:t>8</a:t>
            </a:fld>
            <a:endParaRPr lang="en-US" dirty="0"/>
          </a:p>
        </p:txBody>
      </p:sp>
      <p:sp>
        <p:nvSpPr>
          <p:cNvPr id="5" name="TextBox 4"/>
          <p:cNvSpPr txBox="1"/>
          <p:nvPr/>
        </p:nvSpPr>
        <p:spPr>
          <a:xfrm>
            <a:off x="765468" y="6356350"/>
            <a:ext cx="7349831" cy="338554"/>
          </a:xfrm>
          <a:prstGeom prst="rect">
            <a:avLst/>
          </a:prstGeom>
          <a:noFill/>
        </p:spPr>
        <p:txBody>
          <a:bodyPr wrap="square" rtlCol="0">
            <a:spAutoFit/>
          </a:bodyPr>
          <a:lstStyle/>
          <a:p>
            <a:r>
              <a:rPr lang="en-US" sz="1600" dirty="0" smtClean="0">
                <a:solidFill>
                  <a:schemeClr val="bg1"/>
                </a:solidFill>
              </a:rPr>
              <a:t>Julia Andreeva CERN IT,</a:t>
            </a:r>
            <a:r>
              <a:rPr lang="en-US" sz="1600" dirty="0" smtClean="0">
                <a:solidFill>
                  <a:schemeClr val="bg1"/>
                </a:solidFill>
              </a:rPr>
              <a:t> </a:t>
            </a:r>
            <a:r>
              <a:rPr lang="en-US" sz="1600" dirty="0" smtClean="0">
                <a:solidFill>
                  <a:schemeClr val="bg1"/>
                </a:solidFill>
              </a:rPr>
              <a:t>NEC 2017 , </a:t>
            </a:r>
            <a:r>
              <a:rPr lang="en-US" sz="1600" dirty="0" err="1" smtClean="0">
                <a:solidFill>
                  <a:schemeClr val="bg1"/>
                </a:solidFill>
              </a:rPr>
              <a:t>Budva</a:t>
            </a:r>
            <a:r>
              <a:rPr lang="en-US" sz="1600" dirty="0" smtClean="0">
                <a:solidFill>
                  <a:schemeClr val="bg1"/>
                </a:solidFill>
              </a:rPr>
              <a:t>, 26.09.2017</a:t>
            </a:r>
            <a:endParaRPr lang="en-US" sz="16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593367"/>
            <a:ext cx="8520600" cy="763600"/>
          </a:xfrm>
          <a:prstGeom prst="rect">
            <a:avLst/>
          </a:prstGeom>
        </p:spPr>
        <p:txBody>
          <a:bodyPr wrap="square" lIns="91425" tIns="91425" rIns="91425" bIns="91425" anchor="t" anchorCtr="0">
            <a:noAutofit/>
          </a:bodyPr>
          <a:lstStyle/>
          <a:p>
            <a:pPr lvl="0" rtl="0">
              <a:spcBef>
                <a:spcPts val="0"/>
              </a:spcBef>
              <a:buNone/>
            </a:pPr>
            <a:r>
              <a:rPr lang="en" sz="3600" dirty="0">
                <a:solidFill>
                  <a:srgbClr val="7030A0"/>
                </a:solidFill>
              </a:rPr>
              <a:t>Experiments Test Framework (ETF)</a:t>
            </a:r>
          </a:p>
        </p:txBody>
      </p:sp>
      <p:sp>
        <p:nvSpPr>
          <p:cNvPr id="110" name="Shape 110"/>
          <p:cNvSpPr txBox="1">
            <a:spLocks noGrp="1"/>
          </p:cNvSpPr>
          <p:nvPr>
            <p:ph type="body" idx="1"/>
          </p:nvPr>
        </p:nvSpPr>
        <p:spPr>
          <a:xfrm>
            <a:off x="311700" y="1536633"/>
            <a:ext cx="4174500" cy="4555200"/>
          </a:xfrm>
          <a:prstGeom prst="rect">
            <a:avLst/>
          </a:prstGeom>
        </p:spPr>
        <p:txBody>
          <a:bodyPr wrap="square" lIns="91425" tIns="91425" rIns="91425" bIns="91425" anchor="t" anchorCtr="0">
            <a:noAutofit/>
          </a:bodyPr>
          <a:lstStyle/>
          <a:p>
            <a:pPr lvl="0" rtl="0">
              <a:lnSpc>
                <a:spcPct val="100000"/>
              </a:lnSpc>
              <a:spcBef>
                <a:spcPts val="0"/>
              </a:spcBef>
              <a:spcAft>
                <a:spcPts val="0"/>
              </a:spcAft>
              <a:buNone/>
            </a:pPr>
            <a:r>
              <a:rPr lang="en" dirty="0">
                <a:solidFill>
                  <a:srgbClr val="000090"/>
                </a:solidFill>
              </a:rPr>
              <a:t>Measurement middleware</a:t>
            </a:r>
          </a:p>
          <a:p>
            <a:pPr marL="457200" lvl="0" indent="-228600" rtl="0">
              <a:lnSpc>
                <a:spcPct val="100000"/>
              </a:lnSpc>
              <a:spcBef>
                <a:spcPts val="0"/>
              </a:spcBef>
              <a:spcAft>
                <a:spcPts val="0"/>
              </a:spcAft>
            </a:pPr>
            <a:r>
              <a:rPr lang="en" dirty="0">
                <a:solidFill>
                  <a:srgbClr val="000090"/>
                </a:solidFill>
              </a:rPr>
              <a:t>Actively checks status of services</a:t>
            </a:r>
          </a:p>
          <a:p>
            <a:pPr marL="457200" lvl="0" indent="-228600" rtl="0">
              <a:lnSpc>
                <a:spcPct val="100000"/>
              </a:lnSpc>
              <a:spcBef>
                <a:spcPts val="0"/>
              </a:spcBef>
              <a:spcAft>
                <a:spcPts val="0"/>
              </a:spcAft>
            </a:pPr>
            <a:r>
              <a:rPr lang="en" dirty="0">
                <a:solidFill>
                  <a:srgbClr val="000090"/>
                </a:solidFill>
              </a:rPr>
              <a:t>Focuses on atomic tests </a:t>
            </a:r>
          </a:p>
          <a:p>
            <a:pPr marL="914400" lvl="1" indent="-228600" rtl="0">
              <a:spcBef>
                <a:spcPts val="0"/>
              </a:spcBef>
              <a:spcAft>
                <a:spcPts val="0"/>
              </a:spcAft>
            </a:pPr>
            <a:r>
              <a:rPr lang="en" dirty="0">
                <a:solidFill>
                  <a:srgbClr val="000090"/>
                </a:solidFill>
              </a:rPr>
              <a:t>Direct job submissions</a:t>
            </a:r>
          </a:p>
          <a:p>
            <a:pPr marL="914400" lvl="1" indent="-228600" rtl="0">
              <a:spcBef>
                <a:spcPts val="0"/>
              </a:spcBef>
              <a:spcAft>
                <a:spcPts val="0"/>
              </a:spcAft>
            </a:pPr>
            <a:r>
              <a:rPr lang="en" dirty="0">
                <a:solidFill>
                  <a:srgbClr val="000090"/>
                </a:solidFill>
              </a:rPr>
              <a:t>Worker node testing</a:t>
            </a:r>
          </a:p>
          <a:p>
            <a:pPr marL="914400" lvl="1" indent="-228600" rtl="0">
              <a:spcBef>
                <a:spcPts val="0"/>
              </a:spcBef>
              <a:spcAft>
                <a:spcPts val="0"/>
              </a:spcAft>
            </a:pPr>
            <a:r>
              <a:rPr lang="en" dirty="0">
                <a:solidFill>
                  <a:srgbClr val="000090"/>
                </a:solidFill>
              </a:rPr>
              <a:t>Core storage operations</a:t>
            </a:r>
          </a:p>
          <a:p>
            <a:pPr marL="457200" lvl="0" indent="-228600" rtl="0">
              <a:spcBef>
                <a:spcPts val="0"/>
              </a:spcBef>
              <a:spcAft>
                <a:spcPts val="0"/>
              </a:spcAft>
            </a:pPr>
            <a:r>
              <a:rPr lang="en" dirty="0">
                <a:solidFill>
                  <a:srgbClr val="000090"/>
                </a:solidFill>
              </a:rPr>
              <a:t>Generic, based on open source</a:t>
            </a:r>
          </a:p>
          <a:p>
            <a:pPr marL="914400" lvl="1" indent="-228600" rtl="0">
              <a:spcBef>
                <a:spcPts val="0"/>
              </a:spcBef>
              <a:spcAft>
                <a:spcPts val="0"/>
              </a:spcAft>
            </a:pPr>
            <a:r>
              <a:rPr lang="en" dirty="0">
                <a:solidFill>
                  <a:srgbClr val="000090"/>
                </a:solidFill>
              </a:rPr>
              <a:t>OMD, </a:t>
            </a:r>
            <a:r>
              <a:rPr lang="en" dirty="0" err="1">
                <a:solidFill>
                  <a:srgbClr val="000090"/>
                </a:solidFill>
              </a:rPr>
              <a:t>check_mk</a:t>
            </a:r>
            <a:r>
              <a:rPr lang="en" dirty="0">
                <a:solidFill>
                  <a:srgbClr val="000090"/>
                </a:solidFill>
              </a:rPr>
              <a:t>, </a:t>
            </a:r>
            <a:r>
              <a:rPr lang="en" dirty="0" err="1">
                <a:solidFill>
                  <a:srgbClr val="000090"/>
                </a:solidFill>
              </a:rPr>
              <a:t>nagios</a:t>
            </a:r>
            <a:r>
              <a:rPr lang="en" dirty="0">
                <a:solidFill>
                  <a:srgbClr val="000090"/>
                </a:solidFill>
              </a:rPr>
              <a:t>, </a:t>
            </a:r>
            <a:r>
              <a:rPr lang="en" dirty="0" err="1">
                <a:solidFill>
                  <a:srgbClr val="000090"/>
                </a:solidFill>
              </a:rPr>
              <a:t>stompclt</a:t>
            </a:r>
            <a:endParaRPr lang="en" dirty="0">
              <a:solidFill>
                <a:srgbClr val="000090"/>
              </a:solidFill>
            </a:endParaRPr>
          </a:p>
          <a:p>
            <a:pPr marL="457200" lvl="0" indent="-228600" rtl="0">
              <a:spcBef>
                <a:spcPts val="0"/>
              </a:spcBef>
              <a:spcAft>
                <a:spcPts val="0"/>
              </a:spcAft>
            </a:pPr>
            <a:r>
              <a:rPr lang="en" dirty="0">
                <a:solidFill>
                  <a:srgbClr val="000090"/>
                </a:solidFill>
              </a:rPr>
              <a:t>Main source for monthly WLCG A/R reports</a:t>
            </a:r>
          </a:p>
          <a:p>
            <a:pPr marL="457200" lvl="0" indent="-228600" rtl="0">
              <a:spcBef>
                <a:spcPts val="0"/>
              </a:spcBef>
              <a:spcAft>
                <a:spcPts val="0"/>
              </a:spcAft>
            </a:pPr>
            <a:r>
              <a:rPr lang="en" dirty="0">
                <a:solidFill>
                  <a:srgbClr val="000090"/>
                </a:solidFill>
              </a:rPr>
              <a:t>Actively used in WLCG deployment campaigns</a:t>
            </a:r>
          </a:p>
          <a:p>
            <a:pPr marL="914400" lvl="1" indent="-228600" rtl="0">
              <a:spcBef>
                <a:spcPts val="0"/>
              </a:spcBef>
              <a:spcAft>
                <a:spcPts val="0"/>
              </a:spcAft>
            </a:pPr>
            <a:r>
              <a:rPr lang="en" dirty="0">
                <a:solidFill>
                  <a:srgbClr val="000090"/>
                </a:solidFill>
              </a:rPr>
              <a:t>HTTP, IPv6, CC7, RFC, HTCONDOR-CEs, etc.</a:t>
            </a:r>
          </a:p>
        </p:txBody>
      </p:sp>
      <p:sp>
        <p:nvSpPr>
          <p:cNvPr id="111" name="Shape 111"/>
          <p:cNvSpPr txBox="1">
            <a:spLocks noGrp="1"/>
          </p:cNvSpPr>
          <p:nvPr>
            <p:ph type="body" idx="2"/>
          </p:nvPr>
        </p:nvSpPr>
        <p:spPr>
          <a:xfrm>
            <a:off x="4516425" y="1536633"/>
            <a:ext cx="4367100" cy="4555200"/>
          </a:xfrm>
          <a:prstGeom prst="rect">
            <a:avLst/>
          </a:prstGeom>
        </p:spPr>
        <p:txBody>
          <a:bodyPr wrap="square" lIns="91425" tIns="91425" rIns="91425" bIns="91425" anchor="t" anchorCtr="0">
            <a:noAutofit/>
          </a:bodyPr>
          <a:lstStyle/>
          <a:p>
            <a:pPr lvl="0" rtl="0">
              <a:spcBef>
                <a:spcPts val="0"/>
              </a:spcBef>
              <a:spcAft>
                <a:spcPts val="0"/>
              </a:spcAft>
              <a:buNone/>
            </a:pPr>
            <a:r>
              <a:rPr lang="en" u="sng" dirty="0">
                <a:solidFill>
                  <a:schemeClr val="hlink"/>
                </a:solidFill>
                <a:hlinkClick r:id="rId3"/>
              </a:rPr>
              <a:t>ETF Core Framework</a:t>
            </a:r>
          </a:p>
          <a:p>
            <a:pPr marL="457200" lvl="0" indent="-228600" rtl="0">
              <a:spcBef>
                <a:spcPts val="0"/>
              </a:spcBef>
              <a:spcAft>
                <a:spcPts val="0"/>
              </a:spcAft>
            </a:pPr>
            <a:r>
              <a:rPr lang="en" dirty="0">
                <a:solidFill>
                  <a:srgbClr val="000090"/>
                </a:solidFill>
              </a:rPr>
              <a:t>Involves configuration, scheduling, API, etc.</a:t>
            </a:r>
          </a:p>
          <a:p>
            <a:pPr lvl="0" rtl="0">
              <a:spcBef>
                <a:spcPts val="0"/>
              </a:spcBef>
              <a:spcAft>
                <a:spcPts val="0"/>
              </a:spcAft>
              <a:buNone/>
            </a:pPr>
            <a:r>
              <a:rPr lang="en" u="sng" dirty="0">
                <a:solidFill>
                  <a:schemeClr val="hlink"/>
                </a:solidFill>
                <a:hlinkClick r:id="rId4"/>
              </a:rPr>
              <a:t>Plugins</a:t>
            </a:r>
          </a:p>
          <a:p>
            <a:pPr marL="457200" lvl="0" indent="-228600" rtl="0">
              <a:spcBef>
                <a:spcPts val="0"/>
              </a:spcBef>
              <a:spcAft>
                <a:spcPts val="0"/>
              </a:spcAft>
            </a:pPr>
            <a:r>
              <a:rPr lang="en" dirty="0">
                <a:solidFill>
                  <a:srgbClr val="000090"/>
                </a:solidFill>
              </a:rPr>
              <a:t>Wide range of available plugins - covering broad range of services</a:t>
            </a:r>
          </a:p>
          <a:p>
            <a:pPr marL="457200" lvl="0" indent="-228600" rtl="0">
              <a:spcBef>
                <a:spcPts val="0"/>
              </a:spcBef>
              <a:spcAft>
                <a:spcPts val="0"/>
              </a:spcAft>
            </a:pPr>
            <a:r>
              <a:rPr lang="en" dirty="0">
                <a:solidFill>
                  <a:srgbClr val="000090"/>
                </a:solidFill>
              </a:rPr>
              <a:t>Contributed by experiments, PTs, TFs, etc. </a:t>
            </a:r>
          </a:p>
          <a:p>
            <a:pPr lvl="0" rtl="0">
              <a:spcBef>
                <a:spcPts val="0"/>
              </a:spcBef>
              <a:spcAft>
                <a:spcPts val="0"/>
              </a:spcAft>
              <a:buNone/>
            </a:pPr>
            <a:r>
              <a:rPr lang="en" dirty="0">
                <a:solidFill>
                  <a:srgbClr val="000090"/>
                </a:solidFill>
              </a:rPr>
              <a:t>Worker Node Framework</a:t>
            </a:r>
          </a:p>
          <a:p>
            <a:pPr marL="457200" lvl="0" indent="-228600" rtl="0">
              <a:spcBef>
                <a:spcPts val="0"/>
              </a:spcBef>
              <a:spcAft>
                <a:spcPts val="0"/>
              </a:spcAft>
            </a:pPr>
            <a:r>
              <a:rPr lang="en" dirty="0">
                <a:solidFill>
                  <a:srgbClr val="000090"/>
                </a:solidFill>
              </a:rPr>
              <a:t>Micro-framework to run tests on the WN</a:t>
            </a:r>
          </a:p>
          <a:p>
            <a:pPr lvl="0" rtl="0">
              <a:spcBef>
                <a:spcPts val="0"/>
              </a:spcBef>
              <a:spcAft>
                <a:spcPts val="0"/>
              </a:spcAft>
              <a:buNone/>
            </a:pPr>
            <a:r>
              <a:rPr lang="en" dirty="0">
                <a:solidFill>
                  <a:srgbClr val="000090"/>
                </a:solidFill>
              </a:rPr>
              <a:t>Numbers</a:t>
            </a:r>
          </a:p>
          <a:p>
            <a:pPr marL="457200" lvl="0" indent="-228600" rtl="0">
              <a:spcBef>
                <a:spcPts val="0"/>
              </a:spcBef>
              <a:spcAft>
                <a:spcPts val="0"/>
              </a:spcAft>
            </a:pPr>
            <a:r>
              <a:rPr lang="en" dirty="0">
                <a:solidFill>
                  <a:srgbClr val="000090"/>
                </a:solidFill>
              </a:rPr>
              <a:t>Test frequency ~ 10Hz, 33k tests/hour</a:t>
            </a:r>
          </a:p>
          <a:p>
            <a:pPr marL="457200" lvl="0" indent="-228600" rtl="0">
              <a:spcBef>
                <a:spcPts val="0"/>
              </a:spcBef>
              <a:spcAft>
                <a:spcPts val="0"/>
              </a:spcAft>
            </a:pPr>
            <a:r>
              <a:rPr lang="en" dirty="0">
                <a:solidFill>
                  <a:srgbClr val="000090"/>
                </a:solidFill>
              </a:rPr>
              <a:t>8 clusters: 4 experiments + central instance, IPv6, T0, CC7, pS (@OSG)</a:t>
            </a:r>
          </a:p>
          <a:p>
            <a:pPr lvl="0" rtl="0">
              <a:spcBef>
                <a:spcPts val="0"/>
              </a:spcBef>
              <a:buNone/>
            </a:pPr>
            <a:endParaRPr dirty="0">
              <a:solidFill>
                <a:srgbClr val="000090"/>
              </a:solidFill>
            </a:endParaRPr>
          </a:p>
        </p:txBody>
      </p:sp>
      <p:sp>
        <p:nvSpPr>
          <p:cNvPr id="112" name="Shape 112"/>
          <p:cNvSpPr txBox="1">
            <a:spLocks noGrp="1"/>
          </p:cNvSpPr>
          <p:nvPr>
            <p:ph type="sldNum" idx="12"/>
          </p:nvPr>
        </p:nvSpPr>
        <p:spPr>
          <a:xfrm>
            <a:off x="8472457" y="6217621"/>
            <a:ext cx="548700" cy="5248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pPr lvl="0" rtl="0">
                <a:spcBef>
                  <a:spcPts val="0"/>
                </a:spcBef>
                <a:buNone/>
              </a:pPr>
              <a:t>9</a:t>
            </a:fld>
            <a:endParaRPr lang="en"/>
          </a:p>
        </p:txBody>
      </p:sp>
      <p:sp>
        <p:nvSpPr>
          <p:cNvPr id="6" name="TextBox 5"/>
          <p:cNvSpPr txBox="1"/>
          <p:nvPr/>
        </p:nvSpPr>
        <p:spPr>
          <a:xfrm>
            <a:off x="765468" y="6356350"/>
            <a:ext cx="7349831" cy="338554"/>
          </a:xfrm>
          <a:prstGeom prst="rect">
            <a:avLst/>
          </a:prstGeom>
          <a:noFill/>
        </p:spPr>
        <p:txBody>
          <a:bodyPr wrap="square" rtlCol="0">
            <a:spAutoFit/>
          </a:bodyPr>
          <a:lstStyle/>
          <a:p>
            <a:r>
              <a:rPr lang="en-US" sz="1600" dirty="0" smtClean="0">
                <a:solidFill>
                  <a:schemeClr val="bg1"/>
                </a:solidFill>
              </a:rPr>
              <a:t>Julia Andreeva CERN IT,</a:t>
            </a:r>
            <a:r>
              <a:rPr lang="en-US" sz="1600" dirty="0" smtClean="0">
                <a:solidFill>
                  <a:schemeClr val="bg1"/>
                </a:solidFill>
              </a:rPr>
              <a:t> </a:t>
            </a:r>
            <a:r>
              <a:rPr lang="en-US" sz="1600" dirty="0" smtClean="0">
                <a:solidFill>
                  <a:schemeClr val="bg1"/>
                </a:solidFill>
              </a:rPr>
              <a:t>NEC 2017 , </a:t>
            </a:r>
            <a:r>
              <a:rPr lang="en-US" sz="1600" dirty="0" err="1" smtClean="0">
                <a:solidFill>
                  <a:schemeClr val="bg1"/>
                </a:solidFill>
              </a:rPr>
              <a:t>Budva</a:t>
            </a:r>
            <a:r>
              <a:rPr lang="en-US" sz="1600" dirty="0" smtClean="0">
                <a:solidFill>
                  <a:schemeClr val="bg1"/>
                </a:solidFill>
              </a:rPr>
              <a:t>, 26.09.2017</a:t>
            </a:r>
            <a:endParaRPr lang="en-US" sz="1600" dirty="0">
              <a:solidFill>
                <a:schemeClr val="bg1"/>
              </a:solidFill>
            </a:endParaRPr>
          </a:p>
        </p:txBody>
      </p:sp>
    </p:spTree>
  </p:cSld>
  <p:clrMapOvr>
    <a:masterClrMapping/>
  </p:clrMapOvr>
</p:sld>
</file>

<file path=ppt/theme/theme1.xml><?xml version="1.0" encoding="utf-8"?>
<a:theme xmlns:a="http://schemas.openxmlformats.org/drawingml/2006/main" name="CERNCorporate4-3">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CERNCorporate4-3</Template>
  <TotalTime>16770</TotalTime>
  <Words>2541</Words>
  <Application>Microsoft Office PowerPoint</Application>
  <PresentationFormat>On-screen Show (4:3)</PresentationFormat>
  <Paragraphs>389</Paragraphs>
  <Slides>35</Slides>
  <Notes>16</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CERNCorporate4-3</vt:lpstr>
      <vt:lpstr>Evolution of tools for WLCG operations   Julia Andreeva, CERN IT    </vt:lpstr>
      <vt:lpstr>WLCG Operations. Introduction.</vt:lpstr>
      <vt:lpstr>Operational tasks and corresponding tools</vt:lpstr>
      <vt:lpstr>Evolution of the WLCG operations tools. Common trends.</vt:lpstr>
      <vt:lpstr>       Information System Evolution</vt:lpstr>
      <vt:lpstr>WLCG IS Landscape</vt:lpstr>
      <vt:lpstr>Drawbacks and limitations </vt:lpstr>
      <vt:lpstr>Testing distributed sites and services   Thanks to Marian Babik for contribution to this presentation</vt:lpstr>
      <vt:lpstr>Experiments Test Framework (ETF)</vt:lpstr>
      <vt:lpstr>ETF Architecture</vt:lpstr>
      <vt:lpstr>ETF Roadmap</vt:lpstr>
      <vt:lpstr>Testing network infrastructure</vt:lpstr>
      <vt:lpstr>WLCG Network Throughput Working Group</vt:lpstr>
      <vt:lpstr>WLCG perfSONAR Deployment</vt:lpstr>
      <vt:lpstr>Slide 15</vt:lpstr>
      <vt:lpstr>Network Throughput WG Roadmap</vt:lpstr>
      <vt:lpstr>Accounting</vt:lpstr>
      <vt:lpstr>CPU accounting</vt:lpstr>
      <vt:lpstr>Storage Space Accounting</vt:lpstr>
      <vt:lpstr>Requirements </vt:lpstr>
      <vt:lpstr>High level overview of the used and available space</vt:lpstr>
      <vt:lpstr>Implementation</vt:lpstr>
      <vt:lpstr>Architecture</vt:lpstr>
      <vt:lpstr>Current Status</vt:lpstr>
      <vt:lpstr>User Interface</vt:lpstr>
      <vt:lpstr>Gradual transition and validation</vt:lpstr>
      <vt:lpstr>Monitoring   </vt:lpstr>
      <vt:lpstr>Monitoring use cases </vt:lpstr>
      <vt:lpstr>Data Centres Monitoring</vt:lpstr>
      <vt:lpstr>Experiment Dashboards</vt:lpstr>
      <vt:lpstr>Unified Monitoring</vt:lpstr>
      <vt:lpstr>Monitoring strategy and implementation</vt:lpstr>
      <vt:lpstr>Summary</vt:lpstr>
      <vt:lpstr>Slide 34</vt:lpstr>
      <vt:lpstr>Backup slide. Unified Monitoring Architecture </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NN</dc:creator>
  <cp:lastModifiedBy>Julia Andreeva</cp:lastModifiedBy>
  <cp:revision>424</cp:revision>
  <cp:lastPrinted>2015-03-25T10:23:14Z</cp:lastPrinted>
  <dcterms:created xsi:type="dcterms:W3CDTF">2017-09-25T04:50:00Z</dcterms:created>
  <dcterms:modified xsi:type="dcterms:W3CDTF">2017-09-26T05:20:44Z</dcterms:modified>
</cp:coreProperties>
</file>